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7" r:id="rId3"/>
  </p:sldMasterIdLst>
  <p:sldIdLst>
    <p:sldId id="256" r:id="rId4"/>
    <p:sldId id="272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60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1221D3E-9F4C-4783-9C3B-AC68FC29160A}">
          <p14:sldIdLst>
            <p14:sldId id="256"/>
            <p14:sldId id="272"/>
            <p14:sldId id="274"/>
            <p14:sldId id="275"/>
            <p14:sldId id="276"/>
            <p14:sldId id="277"/>
            <p14:sldId id="278"/>
            <p14:sldId id="279"/>
            <p14:sldId id="280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522"/>
    <a:srgbClr val="F1F2F1"/>
    <a:srgbClr val="1D4A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0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7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68418F8-B52F-4661-8ABA-69BB3ADD66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5861" y="2160001"/>
            <a:ext cx="7920773" cy="99719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52444CB2-243C-41A0-8F6C-F772E768A3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5861" y="3166992"/>
            <a:ext cx="7920774" cy="249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SUB TITLE IN HERE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24475ED-B6F3-4114-A316-943C1E2B2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19" y="6431961"/>
            <a:ext cx="2057400" cy="138499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C1F67E-6248-496F-8483-98A65C33F8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107" y="5538158"/>
            <a:ext cx="1508916" cy="10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18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med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44140" y="1150618"/>
            <a:ext cx="60079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07245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Graphs and graphics can be positioned over the grey box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7EECFAC-7182-49C4-A276-219F1E7C7B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3144966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5214347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866B34-8A6C-492A-96F1-5F307C6EA6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88327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col text / ch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34840" y="1150618"/>
            <a:ext cx="4217254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3855539" cy="2486367"/>
          </a:xfrm>
          <a:prstGeom prst="rect">
            <a:avLst/>
          </a:prstGeom>
        </p:spPr>
        <p:txBody>
          <a:bodyPr lIns="36000" tIns="36000" rIns="36000" bIns="36000" numCol="2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br>
              <a:rPr lang="en-US" dirty="0"/>
            </a:br>
            <a:endParaRPr lang="en-US" dirty="0"/>
          </a:p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870E1B6-0ECF-4B89-8FAB-09D00538EB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0" y="3873242"/>
            <a:ext cx="3855539" cy="2486367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5259958-3FB9-4566-8AB7-D98E4FCD49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611611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3 colum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E768777-3248-42B2-85F9-58D5B20C6E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86030" y="1150618"/>
            <a:ext cx="2552519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3259" y="1150615"/>
            <a:ext cx="2869035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99316F6E-405A-4A01-9184-79CC1058A9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749459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2 row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98B7640-2FBE-4B1B-93BB-80CDDCC614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801" y="1150619"/>
            <a:ext cx="8263493" cy="2278381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Charts, graphs and graphics can be positioned over the grey box.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/>
              <a:t>Body text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7E46CCE-0535-4E3E-9668-C3EC281E6A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801" y="3566179"/>
            <a:ext cx="8263493" cy="2798784"/>
          </a:xfrm>
          <a:prstGeom prst="rect">
            <a:avLst/>
          </a:prstGeom>
        </p:spPr>
        <p:txBody>
          <a:bodyPr lIns="36000" tIns="36000" rIns="36000" bIns="36000"/>
          <a:lstStyle>
            <a:lvl1pPr marL="171450" indent="-171450">
              <a:buClr>
                <a:schemeClr val="accent4"/>
              </a:buClr>
              <a:buFont typeface="Arial" panose="020B0604020202020204" pitchFamily="34" charset="0"/>
              <a:buChar char="•"/>
              <a:defRPr sz="1200" b="0"/>
            </a:lvl1pPr>
            <a:lvl2pPr marL="457200" indent="0">
              <a:buNone/>
              <a:defRPr sz="1200" b="0"/>
            </a:lvl2pPr>
            <a:lvl3pPr marL="914400" indent="0">
              <a:buNone/>
              <a:defRPr sz="1200" b="0"/>
            </a:lvl3pPr>
            <a:lvl4pPr marL="1371600" indent="0">
              <a:buNone/>
              <a:defRPr sz="1200" b="0"/>
            </a:lvl4pPr>
            <a:lvl5pPr marL="1828800" indent="0">
              <a:buNone/>
              <a:defRPr sz="1200" b="0"/>
            </a:lvl5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65438FC-7DE5-43FA-96AA-BA01B74D04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1639672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9FC8E3CA-4735-4448-B024-8A121DADF8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A7A647E4-605B-4961-B4D2-DBA8850930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1365598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oran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F192859-C46A-4829-96AF-7D408294B8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4ECEE5-5A94-4126-92B2-4FA9605C9D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385018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D79BA80-1E7F-4F47-AF07-7A70474A6C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81FAF16-A8F7-4BA6-B2B7-5BF7AFA61E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77944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turquois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E406321-A4C9-4532-B695-2ECC82CCAE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75316" y="3179701"/>
            <a:ext cx="5400000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1A37CB7-C061-4C30-8C0D-36C06AE611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75317" y="4186692"/>
            <a:ext cx="5400000" cy="4985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 dirty="0"/>
              <a:t>A brief overview of what you will</a:t>
            </a:r>
            <a:br>
              <a:rPr lang="en-US" dirty="0"/>
            </a:br>
            <a:r>
              <a:rPr lang="en-US" dirty="0"/>
              <a:t>be talking about in this section</a:t>
            </a:r>
          </a:p>
        </p:txBody>
      </p:sp>
    </p:spTree>
    <p:extLst>
      <p:ext uri="{BB962C8B-B14F-4D97-AF65-F5344CB8AC3E}">
        <p14:creationId xmlns:p14="http://schemas.microsoft.com/office/powerpoint/2010/main" val="938964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2698E74-DBB1-4C41-81D5-108634391B7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32378" y="1176736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01</a:t>
            </a:r>
          </a:p>
        </p:txBody>
      </p:sp>
      <p:sp>
        <p:nvSpPr>
          <p:cNvPr id="7" name="Text Placeholder 31">
            <a:extLst>
              <a:ext uri="{FF2B5EF4-FFF2-40B4-BE49-F238E27FC236}">
                <a16:creationId xmlns:a16="http://schemas.microsoft.com/office/drawing/2014/main" id="{27D262DD-86D2-472F-9233-2CA4C4F3C4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72378" y="1176734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8" name="Text Placeholder 31">
            <a:extLst>
              <a:ext uri="{FF2B5EF4-FFF2-40B4-BE49-F238E27FC236}">
                <a16:creationId xmlns:a16="http://schemas.microsoft.com/office/drawing/2014/main" id="{C0A8910E-3E33-41A3-816B-CD71BE1D50D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72378" y="1445872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C7DBC2F-B4BA-4FA1-AC8F-C1FB5D329C3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32378" y="187724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02</a:t>
            </a:r>
          </a:p>
        </p:txBody>
      </p:sp>
      <p:sp>
        <p:nvSpPr>
          <p:cNvPr id="10" name="Text Placeholder 31">
            <a:extLst>
              <a:ext uri="{FF2B5EF4-FFF2-40B4-BE49-F238E27FC236}">
                <a16:creationId xmlns:a16="http://schemas.microsoft.com/office/drawing/2014/main" id="{E96BEFDD-99B7-4B7A-A883-501F05DEBE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72378" y="1877241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8F24DFEC-E082-454B-B5C3-50F1E1DD322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72378" y="2146379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C3A914CD-C11D-48A8-88E1-538FBD1096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32378" y="2577750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03</a:t>
            </a:r>
          </a:p>
        </p:txBody>
      </p:sp>
      <p:sp>
        <p:nvSpPr>
          <p:cNvPr id="15" name="Text Placeholder 31">
            <a:extLst>
              <a:ext uri="{FF2B5EF4-FFF2-40B4-BE49-F238E27FC236}">
                <a16:creationId xmlns:a16="http://schemas.microsoft.com/office/drawing/2014/main" id="{5E5D34B7-01F5-4524-B815-3E8FD22045B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2378" y="2577748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6" name="Text Placeholder 31">
            <a:extLst>
              <a:ext uri="{FF2B5EF4-FFF2-40B4-BE49-F238E27FC236}">
                <a16:creationId xmlns:a16="http://schemas.microsoft.com/office/drawing/2014/main" id="{745E9020-E3D4-4B2E-AF64-3BC2BA8099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72378" y="2846886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6E31EB1E-53F8-4104-A8D0-0BEFB18961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32378" y="3278255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04</a:t>
            </a:r>
          </a:p>
        </p:txBody>
      </p:sp>
      <p:sp>
        <p:nvSpPr>
          <p:cNvPr id="18" name="Text Placeholder 31">
            <a:extLst>
              <a:ext uri="{FF2B5EF4-FFF2-40B4-BE49-F238E27FC236}">
                <a16:creationId xmlns:a16="http://schemas.microsoft.com/office/drawing/2014/main" id="{3DEAAE69-8D81-471C-A294-06DD17336F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2378" y="3278255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19" name="Text Placeholder 31">
            <a:extLst>
              <a:ext uri="{FF2B5EF4-FFF2-40B4-BE49-F238E27FC236}">
                <a16:creationId xmlns:a16="http://schemas.microsoft.com/office/drawing/2014/main" id="{01E75DFE-469F-4162-BFD7-0AD3CC0605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72378" y="3547393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6FACADA-AE0B-4A02-B7FE-F03E903A20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232378" y="3978763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05</a:t>
            </a:r>
          </a:p>
        </p:txBody>
      </p:sp>
      <p:sp>
        <p:nvSpPr>
          <p:cNvPr id="21" name="Text Placeholder 31">
            <a:extLst>
              <a:ext uri="{FF2B5EF4-FFF2-40B4-BE49-F238E27FC236}">
                <a16:creationId xmlns:a16="http://schemas.microsoft.com/office/drawing/2014/main" id="{1BE90D09-E40F-4E07-8A6C-C34ECB3A0C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72378" y="3978762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2" name="Text Placeholder 31">
            <a:extLst>
              <a:ext uri="{FF2B5EF4-FFF2-40B4-BE49-F238E27FC236}">
                <a16:creationId xmlns:a16="http://schemas.microsoft.com/office/drawing/2014/main" id="{E8BCD20F-DF5A-4D1F-AB59-8992CCEB4E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72378" y="4247900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CA99EFB-8D03-4007-813F-E6174F0308E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32378" y="4679271"/>
            <a:ext cx="540000" cy="503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sz="3600" dirty="0">
                <a:solidFill>
                  <a:schemeClr val="accent1"/>
                </a:solidFill>
              </a:rPr>
              <a:t>06</a:t>
            </a:r>
          </a:p>
        </p:txBody>
      </p:sp>
      <p:sp>
        <p:nvSpPr>
          <p:cNvPr id="24" name="Text Placeholder 31">
            <a:extLst>
              <a:ext uri="{FF2B5EF4-FFF2-40B4-BE49-F238E27FC236}">
                <a16:creationId xmlns:a16="http://schemas.microsoft.com/office/drawing/2014/main" id="{75297938-8904-4A58-BECE-919189BAA54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72378" y="4679269"/>
            <a:ext cx="3207056" cy="261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sp>
        <p:nvSpPr>
          <p:cNvPr id="25" name="Text Placeholder 31">
            <a:extLst>
              <a:ext uri="{FF2B5EF4-FFF2-40B4-BE49-F238E27FC236}">
                <a16:creationId xmlns:a16="http://schemas.microsoft.com/office/drawing/2014/main" id="{EF1B2FF4-CFE5-4357-917A-02669822510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72378" y="4948407"/>
            <a:ext cx="3207056" cy="360000"/>
          </a:xfrm>
          <a:prstGeom prst="rect">
            <a:avLst/>
          </a:prstGeom>
        </p:spPr>
        <p:txBody>
          <a:bodyPr tIns="0" bIns="0"/>
          <a:lstStyle>
            <a:lvl1pPr marL="0" indent="0">
              <a:buNone/>
              <a:defRPr sz="1000" b="0"/>
            </a:lvl1pPr>
            <a:lvl2pPr marL="457189" indent="0">
              <a:buNone/>
              <a:defRPr sz="1200" b="1"/>
            </a:lvl2pPr>
            <a:lvl3pPr marL="914377" indent="0">
              <a:buNone/>
              <a:defRPr sz="1200" b="1"/>
            </a:lvl3pPr>
            <a:lvl4pPr marL="1371566" indent="0">
              <a:buNone/>
              <a:defRPr sz="1200" b="1"/>
            </a:lvl4pPr>
            <a:lvl5pPr marL="1828754" indent="0">
              <a:buNone/>
              <a:defRPr sz="1200" b="1"/>
            </a:lvl5pPr>
          </a:lstStyle>
          <a:p>
            <a:pPr lvl="0"/>
            <a:r>
              <a:rPr lang="en-US" dirty="0"/>
              <a:t>A brief line about content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ABF0E3-1A7E-434D-B96E-F3343B8E07D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382592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25039EFD-26D4-4EFF-80C8-2DEC57700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32378" y="770472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32" name="Slide Number Placeholder 8">
            <a:extLst>
              <a:ext uri="{FF2B5EF4-FFF2-40B4-BE49-F238E27FC236}">
                <a16:creationId xmlns:a16="http://schemas.microsoft.com/office/drawing/2014/main" id="{6FBBA16B-4607-4475-9AA9-35D51BE89C52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32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contents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F9A53DE-293F-4D46-94A3-8EB81742DF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2000" y="1079999"/>
            <a:ext cx="8220294" cy="5284967"/>
          </a:xfrm>
          <a:prstGeom prst="rect">
            <a:avLst/>
          </a:prstGeom>
        </p:spPr>
        <p:txBody>
          <a:bodyPr lIns="36000" tIns="36000" rIns="36000" bIns="36000" numCol="2" spcCol="360000"/>
          <a:lstStyle>
            <a:lvl1pPr marL="0" indent="0" algn="l" defTabSz="287993">
              <a:lnSpc>
                <a:spcPts val="1600"/>
              </a:lnSpc>
              <a:buNone/>
              <a:defRPr sz="1200" b="1" baseline="0"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00	Insert contents listing (2 columns)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091B7A03-C365-4ED6-962E-93EA096F7A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044375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77805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6ABEA7B-7448-4E43-A7A4-3421CD2E27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DA22121-4331-41E2-B269-75755B8049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801" y="1150618"/>
            <a:ext cx="8263493" cy="5214348"/>
          </a:xfrm>
          <a:prstGeom prst="rect">
            <a:avLst/>
          </a:prstGeom>
        </p:spPr>
        <p:txBody>
          <a:bodyPr lIns="36000" tIns="36000" rIns="36000" bIns="36000"/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200"/>
            </a:lvl3pPr>
            <a:lvl4pPr marL="1371566" indent="0">
              <a:buNone/>
              <a:defRPr sz="1200"/>
            </a:lvl4pPr>
            <a:lvl5pPr marL="1828754" indent="0">
              <a:buNone/>
              <a:defRPr sz="1200"/>
            </a:lvl5pPr>
          </a:lstStyle>
          <a:p>
            <a:pPr lvl="0"/>
            <a:r>
              <a:rPr lang="en-US" dirty="0"/>
              <a:t>Body text</a:t>
            </a:r>
          </a:p>
        </p:txBody>
      </p:sp>
    </p:spTree>
    <p:extLst>
      <p:ext uri="{BB962C8B-B14F-4D97-AF65-F5344CB8AC3E}">
        <p14:creationId xmlns:p14="http://schemas.microsoft.com/office/powerpoint/2010/main" val="30274513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- just an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DC988AE-A153-4139-8BF1-831C2BFCA50D}"/>
              </a:ext>
            </a:extLst>
          </p:cNvPr>
          <p:cNvSpPr txBox="1">
            <a:spLocks/>
          </p:cNvSpPr>
          <p:nvPr userDrawn="1"/>
        </p:nvSpPr>
        <p:spPr>
          <a:xfrm>
            <a:off x="8652294" y="6364967"/>
            <a:ext cx="491706" cy="491706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406593E-52CF-5B45-8CFF-7309163A472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69DB766-747D-4928-9E02-4F5BC168A8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801" y="761442"/>
            <a:ext cx="7418105" cy="251999"/>
          </a:xfrm>
          <a:prstGeom prst="rect">
            <a:avLst/>
          </a:prstGeom>
          <a:noFill/>
        </p:spPr>
        <p:txBody>
          <a:bodyPr lIns="36000" tIns="18000" rIns="0" bIns="0" anchor="ctr" anchorCtr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 dirty="0"/>
              <a:t>TEXT IN HERE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7627B42-6398-42C1-94CA-C124AC35B2F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8601" y="1150618"/>
            <a:ext cx="8263493" cy="52143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1"/>
            </a:lvl1pPr>
          </a:lstStyle>
          <a:p>
            <a:r>
              <a:rPr lang="en-GB" dirty="0"/>
              <a:t>INSERT IMAGE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A7B25A5-6B91-4CE2-93B8-754812DA02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2000" y="544317"/>
            <a:ext cx="1260000" cy="212075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18000" rIns="0" bIns="0" anchor="ctr" anchorCtr="0">
            <a:noAutofit/>
          </a:bodyPr>
          <a:lstStyle>
            <a:lvl1pPr algn="l">
              <a:defRPr sz="14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494489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85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850A13-8E99-49E2-9165-C76685B082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342" y="226559"/>
            <a:ext cx="838348" cy="57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97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3ED99F8-E22C-4D15-85F7-8D466F90469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932" y="200297"/>
            <a:ext cx="812841" cy="55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6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  <p:sldLayoutId id="2147483672" r:id="rId4"/>
    <p:sldLayoutId id="2147483670" r:id="rId5"/>
    <p:sldLayoutId id="2147483673" r:id="rId6"/>
    <p:sldLayoutId id="2147483674" r:id="rId7"/>
    <p:sldLayoutId id="2147483675" r:id="rId8"/>
    <p:sldLayoutId id="214748367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65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D35A2-212B-4253-8D50-FD1945F2B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861" y="2930402"/>
            <a:ext cx="7920773" cy="997196"/>
          </a:xfrm>
        </p:spPr>
        <p:txBody>
          <a:bodyPr/>
          <a:lstStyle/>
          <a:p>
            <a:r>
              <a:rPr lang="en-GB" dirty="0"/>
              <a:t>WHAT CAUSES A</a:t>
            </a:r>
            <a:br>
              <a:rPr lang="en-GB" dirty="0"/>
            </a:br>
            <a:r>
              <a:rPr lang="en-GB" dirty="0"/>
              <a:t>QUEUE?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11A33-AC46-4B11-BB79-1093594918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4911" y="3946918"/>
            <a:ext cx="7920774" cy="626838"/>
          </a:xfrm>
        </p:spPr>
        <p:txBody>
          <a:bodyPr/>
          <a:lstStyle/>
          <a:p>
            <a:r>
              <a:rPr lang="en-GB" dirty="0"/>
              <a:t>Dr Paul Walley, Director of Learning, CPRL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8630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65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433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75A423-E327-4435-AE57-8E56AF1E8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724" y="368148"/>
            <a:ext cx="5414776" cy="1167037"/>
          </a:xfrm>
          <a:solidFill>
            <a:srgbClr val="F26522"/>
          </a:solidFill>
        </p:spPr>
        <p:txBody>
          <a:bodyPr/>
          <a:lstStyle/>
          <a:p>
            <a:r>
              <a:rPr lang="en-GB" sz="3600" dirty="0"/>
              <a:t>WE SEE QUEUES ALL</a:t>
            </a:r>
            <a:br>
              <a:rPr lang="en-GB" sz="3600" dirty="0"/>
            </a:br>
            <a:r>
              <a:rPr lang="en-GB" sz="3600" dirty="0"/>
              <a:t>THE TIME</a:t>
            </a:r>
          </a:p>
        </p:txBody>
      </p:sp>
      <p:pic>
        <p:nvPicPr>
          <p:cNvPr id="4" name="Picture 3" descr="A picture containing bicycle, outdoor, ground, person&#10;&#10;Description automatically generated">
            <a:extLst>
              <a:ext uri="{FF2B5EF4-FFF2-40B4-BE49-F238E27FC236}">
                <a16:creationId xmlns:a16="http://schemas.microsoft.com/office/drawing/2014/main" id="{68093614-8722-4C27-9A4D-6E0BF7E20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349" y="1918861"/>
            <a:ext cx="6409188" cy="427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72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335A779-8D33-4CF6-81F2-53EF1880D388}"/>
              </a:ext>
            </a:extLst>
          </p:cNvPr>
          <p:cNvSpPr/>
          <p:nvPr/>
        </p:nvSpPr>
        <p:spPr>
          <a:xfrm>
            <a:off x="478172" y="335560"/>
            <a:ext cx="3850548" cy="1208014"/>
          </a:xfrm>
          <a:prstGeom prst="rect">
            <a:avLst/>
          </a:prstGeom>
          <a:solidFill>
            <a:srgbClr val="F26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person in a suit and tie&#10;&#10;Description automatically generated with medium confidence">
            <a:extLst>
              <a:ext uri="{FF2B5EF4-FFF2-40B4-BE49-F238E27FC236}">
                <a16:creationId xmlns:a16="http://schemas.microsoft.com/office/drawing/2014/main" id="{D685B392-C141-42BF-B2AF-6C9CAC323E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t="-75" r="13089" b="-1"/>
          <a:stretch/>
        </p:blipFill>
        <p:spPr>
          <a:xfrm>
            <a:off x="5251508" y="1052234"/>
            <a:ext cx="3036814" cy="52478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8BA6DD-16D4-4311-A1F0-58B27DAFE33E}"/>
              </a:ext>
            </a:extLst>
          </p:cNvPr>
          <p:cNvSpPr txBox="1"/>
          <p:nvPr/>
        </p:nvSpPr>
        <p:spPr>
          <a:xfrm>
            <a:off x="612396" y="2231364"/>
            <a:ext cx="38924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You arrive at an office reception.</a:t>
            </a:r>
          </a:p>
          <a:p>
            <a:r>
              <a:rPr lang="en-GB" sz="1800" dirty="0"/>
              <a:t>On average it takes 3 minutes to sign in.</a:t>
            </a:r>
          </a:p>
          <a:p>
            <a:r>
              <a:rPr lang="en-GB" sz="1800" dirty="0"/>
              <a:t>On average visitors arrive one every 3 minutes.</a:t>
            </a:r>
          </a:p>
          <a:p>
            <a:r>
              <a:rPr lang="en-GB" sz="1800" dirty="0"/>
              <a:t>Will there be a queue? 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556ABD26-5E50-4998-90EC-6C1E2F5FD0C2}"/>
              </a:ext>
            </a:extLst>
          </p:cNvPr>
          <p:cNvSpPr txBox="1">
            <a:spLocks/>
          </p:cNvSpPr>
          <p:nvPr/>
        </p:nvSpPr>
        <p:spPr>
          <a:xfrm>
            <a:off x="566224" y="435259"/>
            <a:ext cx="3762496" cy="9971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WILL THERE BE</a:t>
            </a:r>
          </a:p>
          <a:p>
            <a:r>
              <a:rPr lang="en-GB" dirty="0"/>
              <a:t>A QUEUE?</a:t>
            </a:r>
          </a:p>
        </p:txBody>
      </p:sp>
    </p:spTree>
    <p:extLst>
      <p:ext uri="{BB962C8B-B14F-4D97-AF65-F5344CB8AC3E}">
        <p14:creationId xmlns:p14="http://schemas.microsoft.com/office/powerpoint/2010/main" val="2070569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531FAC-2B79-4FCE-871F-560530714659}"/>
              </a:ext>
            </a:extLst>
          </p:cNvPr>
          <p:cNvSpPr/>
          <p:nvPr/>
        </p:nvSpPr>
        <p:spPr>
          <a:xfrm>
            <a:off x="1001027" y="817977"/>
            <a:ext cx="6843102" cy="5409568"/>
          </a:xfrm>
          <a:prstGeom prst="rect">
            <a:avLst/>
          </a:prstGeom>
          <a:solidFill>
            <a:srgbClr val="F1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F627C94-646B-4055-847F-484D45C0237F}"/>
              </a:ext>
            </a:extLst>
          </p:cNvPr>
          <p:cNvGrpSpPr>
            <a:grpSpLocks/>
          </p:cNvGrpSpPr>
          <p:nvPr/>
        </p:nvGrpSpPr>
        <p:grpSpPr bwMode="auto">
          <a:xfrm>
            <a:off x="1298961" y="933857"/>
            <a:ext cx="5919108" cy="5106167"/>
            <a:chOff x="971" y="768"/>
            <a:chExt cx="3253" cy="3029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38201E5C-66C3-469B-87D0-508FB4E81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768"/>
              <a:ext cx="2976" cy="28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0"/>
                </a:cxn>
                <a:cxn ang="0">
                  <a:pos x="2112" y="2160"/>
                </a:cxn>
              </a:cxnLst>
              <a:rect l="0" t="0" r="r" b="b"/>
              <a:pathLst>
                <a:path w="2112" h="2160">
                  <a:moveTo>
                    <a:pt x="0" y="0"/>
                  </a:moveTo>
                  <a:lnTo>
                    <a:pt x="0" y="2160"/>
                  </a:lnTo>
                  <a:lnTo>
                    <a:pt x="2112" y="216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GB" sz="3697"/>
            </a:p>
          </p:txBody>
        </p:sp>
        <p:sp>
          <p:nvSpPr>
            <p:cNvPr id="12" name="Text Box 4">
              <a:extLst>
                <a:ext uri="{FF2B5EF4-FFF2-40B4-BE49-F238E27FC236}">
                  <a16:creationId xmlns:a16="http://schemas.microsoft.com/office/drawing/2014/main" id="{243E02A3-43EC-4708-A1A2-7FAE4EB427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0" y="3600"/>
              <a:ext cx="594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/>
                <a:t>Utilisation</a:t>
              </a:r>
            </a:p>
          </p:txBody>
        </p:sp>
        <p:sp>
          <p:nvSpPr>
            <p:cNvPr id="13" name="Text Box 5">
              <a:extLst>
                <a:ext uri="{FF2B5EF4-FFF2-40B4-BE49-F238E27FC236}">
                  <a16:creationId xmlns:a16="http://schemas.microsoft.com/office/drawing/2014/main" id="{2E61AAD1-59ED-47CD-B62B-100B1325A1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600"/>
              <a:ext cx="254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/>
                <a:t>0%</a:t>
              </a:r>
            </a:p>
          </p:txBody>
        </p:sp>
        <p:sp>
          <p:nvSpPr>
            <p:cNvPr id="14" name="Text Box 6">
              <a:extLst>
                <a:ext uri="{FF2B5EF4-FFF2-40B4-BE49-F238E27FC236}">
                  <a16:creationId xmlns:a16="http://schemas.microsoft.com/office/drawing/2014/main" id="{D731E4AC-1C4E-45E8-AC4D-B20CFC581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2" y="3600"/>
              <a:ext cx="384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/>
                <a:t>100%</a:t>
              </a:r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id="{44F1ACF9-7023-4D90-A659-E5965BA4E3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38" y="2160"/>
              <a:ext cx="850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 dirty="0"/>
                <a:t>Queue length</a:t>
              </a:r>
            </a:p>
          </p:txBody>
        </p:sp>
        <p:sp>
          <p:nvSpPr>
            <p:cNvPr id="16" name="Text Box 8">
              <a:extLst>
                <a:ext uri="{FF2B5EF4-FFF2-40B4-BE49-F238E27FC236}">
                  <a16:creationId xmlns:a16="http://schemas.microsoft.com/office/drawing/2014/main" id="{719AADF8-2732-4EEE-BD9F-92F4F3868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3360"/>
              <a:ext cx="150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/>
                <a:t>0</a:t>
              </a:r>
            </a:p>
          </p:txBody>
        </p:sp>
        <p:sp>
          <p:nvSpPr>
            <p:cNvPr id="17" name="Text Box 9">
              <a:extLst>
                <a:ext uri="{FF2B5EF4-FFF2-40B4-BE49-F238E27FC236}">
                  <a16:creationId xmlns:a16="http://schemas.microsoft.com/office/drawing/2014/main" id="{57C313F1-A445-4A64-9B1D-CE003510A9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887" y="1065"/>
              <a:ext cx="352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 dirty="0"/>
                <a:t>High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3645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6086485-8078-4DCD-8EDB-1DC8B4C84C68}"/>
              </a:ext>
            </a:extLst>
          </p:cNvPr>
          <p:cNvSpPr/>
          <p:nvPr/>
        </p:nvSpPr>
        <p:spPr>
          <a:xfrm>
            <a:off x="1001027" y="817977"/>
            <a:ext cx="6689347" cy="5409568"/>
          </a:xfrm>
          <a:prstGeom prst="rect">
            <a:avLst/>
          </a:prstGeom>
          <a:solidFill>
            <a:srgbClr val="F1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F627C94-646B-4055-847F-484D45C0237F}"/>
              </a:ext>
            </a:extLst>
          </p:cNvPr>
          <p:cNvGrpSpPr>
            <a:grpSpLocks/>
          </p:cNvGrpSpPr>
          <p:nvPr/>
        </p:nvGrpSpPr>
        <p:grpSpPr bwMode="auto">
          <a:xfrm>
            <a:off x="1298961" y="933857"/>
            <a:ext cx="5919108" cy="5106167"/>
            <a:chOff x="971" y="768"/>
            <a:chExt cx="3253" cy="3029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38201E5C-66C3-469B-87D0-508FB4E81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768"/>
              <a:ext cx="2976" cy="28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0"/>
                </a:cxn>
                <a:cxn ang="0">
                  <a:pos x="2112" y="2160"/>
                </a:cxn>
              </a:cxnLst>
              <a:rect l="0" t="0" r="r" b="b"/>
              <a:pathLst>
                <a:path w="2112" h="2160">
                  <a:moveTo>
                    <a:pt x="0" y="0"/>
                  </a:moveTo>
                  <a:lnTo>
                    <a:pt x="0" y="2160"/>
                  </a:lnTo>
                  <a:lnTo>
                    <a:pt x="2112" y="216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GB" sz="3697"/>
            </a:p>
          </p:txBody>
        </p:sp>
        <p:sp>
          <p:nvSpPr>
            <p:cNvPr id="12" name="Text Box 4">
              <a:extLst>
                <a:ext uri="{FF2B5EF4-FFF2-40B4-BE49-F238E27FC236}">
                  <a16:creationId xmlns:a16="http://schemas.microsoft.com/office/drawing/2014/main" id="{243E02A3-43EC-4708-A1A2-7FAE4EB427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0" y="3600"/>
              <a:ext cx="594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/>
                <a:t>Utilisation</a:t>
              </a:r>
            </a:p>
          </p:txBody>
        </p:sp>
        <p:sp>
          <p:nvSpPr>
            <p:cNvPr id="13" name="Text Box 5">
              <a:extLst>
                <a:ext uri="{FF2B5EF4-FFF2-40B4-BE49-F238E27FC236}">
                  <a16:creationId xmlns:a16="http://schemas.microsoft.com/office/drawing/2014/main" id="{2E61AAD1-59ED-47CD-B62B-100B1325A1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600"/>
              <a:ext cx="254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/>
                <a:t>0%</a:t>
              </a:r>
            </a:p>
          </p:txBody>
        </p:sp>
        <p:sp>
          <p:nvSpPr>
            <p:cNvPr id="14" name="Text Box 6">
              <a:extLst>
                <a:ext uri="{FF2B5EF4-FFF2-40B4-BE49-F238E27FC236}">
                  <a16:creationId xmlns:a16="http://schemas.microsoft.com/office/drawing/2014/main" id="{D731E4AC-1C4E-45E8-AC4D-B20CFC581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2" y="3600"/>
              <a:ext cx="384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/>
                <a:t>100%</a:t>
              </a:r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id="{44F1ACF9-7023-4D90-A659-E5965BA4E3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38" y="2160"/>
              <a:ext cx="850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 dirty="0"/>
                <a:t>Queue length</a:t>
              </a:r>
            </a:p>
          </p:txBody>
        </p:sp>
        <p:sp>
          <p:nvSpPr>
            <p:cNvPr id="16" name="Text Box 8">
              <a:extLst>
                <a:ext uri="{FF2B5EF4-FFF2-40B4-BE49-F238E27FC236}">
                  <a16:creationId xmlns:a16="http://schemas.microsoft.com/office/drawing/2014/main" id="{719AADF8-2732-4EEE-BD9F-92F4F3868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3360"/>
              <a:ext cx="150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/>
                <a:t>0</a:t>
              </a:r>
            </a:p>
          </p:txBody>
        </p:sp>
        <p:sp>
          <p:nvSpPr>
            <p:cNvPr id="17" name="Text Box 9">
              <a:extLst>
                <a:ext uri="{FF2B5EF4-FFF2-40B4-BE49-F238E27FC236}">
                  <a16:creationId xmlns:a16="http://schemas.microsoft.com/office/drawing/2014/main" id="{57C313F1-A445-4A64-9B1D-CE003510A9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887" y="1065"/>
              <a:ext cx="352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 dirty="0"/>
                <a:t>High</a:t>
              </a:r>
            </a:p>
          </p:txBody>
        </p:sp>
      </p:grpSp>
      <p:sp>
        <p:nvSpPr>
          <p:cNvPr id="18" name="Freeform 11">
            <a:extLst>
              <a:ext uri="{FF2B5EF4-FFF2-40B4-BE49-F238E27FC236}">
                <a16:creationId xmlns:a16="http://schemas.microsoft.com/office/drawing/2014/main" id="{3A53AECA-364D-485B-ABE8-A9CB0F4E166C}"/>
              </a:ext>
            </a:extLst>
          </p:cNvPr>
          <p:cNvSpPr/>
          <p:nvPr/>
        </p:nvSpPr>
        <p:spPr>
          <a:xfrm>
            <a:off x="1802986" y="5286857"/>
            <a:ext cx="2837065" cy="394037"/>
          </a:xfrm>
          <a:custGeom>
            <a:avLst/>
            <a:gdLst>
              <a:gd name="connsiteX0" fmla="*/ 0 w 1995055"/>
              <a:gd name="connsiteY0" fmla="*/ 277091 h 277091"/>
              <a:gd name="connsiteX1" fmla="*/ 1399309 w 1995055"/>
              <a:gd name="connsiteY1" fmla="*/ 110836 h 277091"/>
              <a:gd name="connsiteX2" fmla="*/ 1995055 w 1995055"/>
              <a:gd name="connsiteY2" fmla="*/ 0 h 277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95055" h="277091">
                <a:moveTo>
                  <a:pt x="0" y="277091"/>
                </a:moveTo>
                <a:lnTo>
                  <a:pt x="1399309" y="110836"/>
                </a:lnTo>
                <a:cubicBezTo>
                  <a:pt x="1731818" y="64654"/>
                  <a:pt x="1863436" y="32327"/>
                  <a:pt x="1995055" y="0"/>
                </a:cubicBezTo>
              </a:path>
            </a:pathLst>
          </a:custGeom>
          <a:ln w="38100">
            <a:solidFill>
              <a:srgbClr val="1D4A9B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3697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15077FC-381D-4BAE-A0E2-DA0D3FCBECD2}"/>
              </a:ext>
            </a:extLst>
          </p:cNvPr>
          <p:cNvSpPr/>
          <p:nvPr/>
        </p:nvSpPr>
        <p:spPr>
          <a:xfrm>
            <a:off x="4459604" y="5149748"/>
            <a:ext cx="307197" cy="307197"/>
          </a:xfrm>
          <a:prstGeom prst="ellipse">
            <a:avLst/>
          </a:prstGeom>
          <a:solidFill>
            <a:srgbClr val="1D4A9B"/>
          </a:solidFill>
          <a:ln>
            <a:solidFill>
              <a:srgbClr val="1D4A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697"/>
          </a:p>
        </p:txBody>
      </p:sp>
    </p:spTree>
    <p:extLst>
      <p:ext uri="{BB962C8B-B14F-4D97-AF65-F5344CB8AC3E}">
        <p14:creationId xmlns:p14="http://schemas.microsoft.com/office/powerpoint/2010/main" val="720639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7FAC8EE-77F2-4F90-8F8F-E6A2BAC19CCA}"/>
              </a:ext>
            </a:extLst>
          </p:cNvPr>
          <p:cNvSpPr/>
          <p:nvPr/>
        </p:nvSpPr>
        <p:spPr>
          <a:xfrm>
            <a:off x="1001027" y="817977"/>
            <a:ext cx="6843102" cy="5409568"/>
          </a:xfrm>
          <a:prstGeom prst="rect">
            <a:avLst/>
          </a:prstGeom>
          <a:solidFill>
            <a:srgbClr val="F1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F627C94-646B-4055-847F-484D45C0237F}"/>
              </a:ext>
            </a:extLst>
          </p:cNvPr>
          <p:cNvGrpSpPr>
            <a:grpSpLocks/>
          </p:cNvGrpSpPr>
          <p:nvPr/>
        </p:nvGrpSpPr>
        <p:grpSpPr bwMode="auto">
          <a:xfrm>
            <a:off x="1298961" y="933857"/>
            <a:ext cx="5919108" cy="5106167"/>
            <a:chOff x="971" y="768"/>
            <a:chExt cx="3253" cy="3029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38201E5C-66C3-469B-87D0-508FB4E81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768"/>
              <a:ext cx="2976" cy="28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0"/>
                </a:cxn>
                <a:cxn ang="0">
                  <a:pos x="2112" y="2160"/>
                </a:cxn>
              </a:cxnLst>
              <a:rect l="0" t="0" r="r" b="b"/>
              <a:pathLst>
                <a:path w="2112" h="2160">
                  <a:moveTo>
                    <a:pt x="0" y="0"/>
                  </a:moveTo>
                  <a:lnTo>
                    <a:pt x="0" y="2160"/>
                  </a:lnTo>
                  <a:lnTo>
                    <a:pt x="2112" y="216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GB" sz="3697"/>
            </a:p>
          </p:txBody>
        </p:sp>
        <p:sp>
          <p:nvSpPr>
            <p:cNvPr id="12" name="Text Box 4">
              <a:extLst>
                <a:ext uri="{FF2B5EF4-FFF2-40B4-BE49-F238E27FC236}">
                  <a16:creationId xmlns:a16="http://schemas.microsoft.com/office/drawing/2014/main" id="{243E02A3-43EC-4708-A1A2-7FAE4EB427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0" y="3600"/>
              <a:ext cx="594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/>
                <a:t>Utilisation</a:t>
              </a:r>
            </a:p>
          </p:txBody>
        </p:sp>
        <p:sp>
          <p:nvSpPr>
            <p:cNvPr id="13" name="Text Box 5">
              <a:extLst>
                <a:ext uri="{FF2B5EF4-FFF2-40B4-BE49-F238E27FC236}">
                  <a16:creationId xmlns:a16="http://schemas.microsoft.com/office/drawing/2014/main" id="{2E61AAD1-59ED-47CD-B62B-100B1325A1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600"/>
              <a:ext cx="254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/>
                <a:t>0%</a:t>
              </a:r>
            </a:p>
          </p:txBody>
        </p:sp>
        <p:sp>
          <p:nvSpPr>
            <p:cNvPr id="14" name="Text Box 6">
              <a:extLst>
                <a:ext uri="{FF2B5EF4-FFF2-40B4-BE49-F238E27FC236}">
                  <a16:creationId xmlns:a16="http://schemas.microsoft.com/office/drawing/2014/main" id="{D731E4AC-1C4E-45E8-AC4D-B20CFC5816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2" y="3600"/>
              <a:ext cx="384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/>
                <a:t>100%</a:t>
              </a:r>
            </a:p>
          </p:txBody>
        </p:sp>
        <p:sp>
          <p:nvSpPr>
            <p:cNvPr id="15" name="Text Box 7">
              <a:extLst>
                <a:ext uri="{FF2B5EF4-FFF2-40B4-BE49-F238E27FC236}">
                  <a16:creationId xmlns:a16="http://schemas.microsoft.com/office/drawing/2014/main" id="{44F1ACF9-7023-4D90-A659-E5965BA4E3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638" y="2160"/>
              <a:ext cx="850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 dirty="0"/>
                <a:t>Queue length</a:t>
              </a:r>
            </a:p>
          </p:txBody>
        </p:sp>
        <p:sp>
          <p:nvSpPr>
            <p:cNvPr id="16" name="Text Box 8">
              <a:extLst>
                <a:ext uri="{FF2B5EF4-FFF2-40B4-BE49-F238E27FC236}">
                  <a16:creationId xmlns:a16="http://schemas.microsoft.com/office/drawing/2014/main" id="{719AADF8-2732-4EEE-BD9F-92F4F38687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6" y="3360"/>
              <a:ext cx="150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/>
                <a:t>0</a:t>
              </a:r>
            </a:p>
          </p:txBody>
        </p:sp>
        <p:sp>
          <p:nvSpPr>
            <p:cNvPr id="17" name="Text Box 9">
              <a:extLst>
                <a:ext uri="{FF2B5EF4-FFF2-40B4-BE49-F238E27FC236}">
                  <a16:creationId xmlns:a16="http://schemas.microsoft.com/office/drawing/2014/main" id="{57C313F1-A445-4A64-9B1D-CE003510A9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887" y="1065"/>
              <a:ext cx="352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 dirty="0"/>
                <a:t>High</a:t>
              </a:r>
            </a:p>
          </p:txBody>
        </p:sp>
      </p:grpSp>
      <p:sp>
        <p:nvSpPr>
          <p:cNvPr id="20" name="Freeform 10">
            <a:extLst>
              <a:ext uri="{FF2B5EF4-FFF2-40B4-BE49-F238E27FC236}">
                <a16:creationId xmlns:a16="http://schemas.microsoft.com/office/drawing/2014/main" id="{331E9211-059D-4579-9A63-5A36AB8B0A4B}"/>
              </a:ext>
            </a:extLst>
          </p:cNvPr>
          <p:cNvSpPr>
            <a:spLocks/>
          </p:cNvSpPr>
          <p:nvPr/>
        </p:nvSpPr>
        <p:spPr bwMode="auto">
          <a:xfrm rot="21341630">
            <a:off x="1649729" y="1439219"/>
            <a:ext cx="5923343" cy="4052048"/>
          </a:xfrm>
          <a:custGeom>
            <a:avLst/>
            <a:gdLst/>
            <a:ahLst/>
            <a:cxnLst>
              <a:cxn ang="0">
                <a:pos x="0" y="2949"/>
              </a:cxn>
              <a:cxn ang="0">
                <a:pos x="2087" y="2495"/>
              </a:cxn>
              <a:cxn ang="0">
                <a:pos x="3085" y="0"/>
              </a:cxn>
            </a:cxnLst>
            <a:rect l="0" t="0" r="r" b="b"/>
            <a:pathLst>
              <a:path w="3085" h="2987">
                <a:moveTo>
                  <a:pt x="0" y="2949"/>
                </a:moveTo>
                <a:cubicBezTo>
                  <a:pt x="786" y="2968"/>
                  <a:pt x="1573" y="2987"/>
                  <a:pt x="2087" y="2495"/>
                </a:cubicBezTo>
                <a:cubicBezTo>
                  <a:pt x="2601" y="2003"/>
                  <a:pt x="2919" y="506"/>
                  <a:pt x="3085" y="0"/>
                </a:cubicBezTo>
              </a:path>
            </a:pathLst>
          </a:custGeom>
          <a:noFill/>
          <a:ln w="38100" cap="flat" cmpd="sng">
            <a:solidFill>
              <a:srgbClr val="1D4A9B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GB" sz="3697"/>
          </a:p>
        </p:txBody>
      </p:sp>
    </p:spTree>
    <p:extLst>
      <p:ext uri="{BB962C8B-B14F-4D97-AF65-F5344CB8AC3E}">
        <p14:creationId xmlns:p14="http://schemas.microsoft.com/office/powerpoint/2010/main" val="3188002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BE804A2-57D9-417B-B1BE-085C5AE382F3}"/>
              </a:ext>
            </a:extLst>
          </p:cNvPr>
          <p:cNvSpPr/>
          <p:nvPr/>
        </p:nvSpPr>
        <p:spPr>
          <a:xfrm>
            <a:off x="280781" y="1532153"/>
            <a:ext cx="8510395" cy="4738187"/>
          </a:xfrm>
          <a:prstGeom prst="rect">
            <a:avLst/>
          </a:prstGeom>
          <a:solidFill>
            <a:srgbClr val="F1F2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556ABD26-5E50-4998-90EC-6C1E2F5FD0C2}"/>
              </a:ext>
            </a:extLst>
          </p:cNvPr>
          <p:cNvSpPr txBox="1">
            <a:spLocks/>
          </p:cNvSpPr>
          <p:nvPr/>
        </p:nvSpPr>
        <p:spPr>
          <a:xfrm>
            <a:off x="566224" y="435259"/>
            <a:ext cx="3762496" cy="9971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WILL THERE BE</a:t>
            </a:r>
          </a:p>
          <a:p>
            <a:r>
              <a:rPr lang="en-GB" dirty="0"/>
              <a:t>A QUEUE?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2934E03-5A5C-4B3D-AFA7-C7AF03E1CF3E}"/>
              </a:ext>
            </a:extLst>
          </p:cNvPr>
          <p:cNvSpPr/>
          <p:nvPr/>
        </p:nvSpPr>
        <p:spPr>
          <a:xfrm>
            <a:off x="630571" y="487960"/>
            <a:ext cx="4486714" cy="944495"/>
          </a:xfrm>
          <a:prstGeom prst="rect">
            <a:avLst/>
          </a:prstGeom>
          <a:solidFill>
            <a:srgbClr val="F26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A26855DF-0F7B-46BB-A39D-A33A2EBCE3B9}"/>
              </a:ext>
            </a:extLst>
          </p:cNvPr>
          <p:cNvSpPr txBox="1">
            <a:spLocks/>
          </p:cNvSpPr>
          <p:nvPr/>
        </p:nvSpPr>
        <p:spPr>
          <a:xfrm>
            <a:off x="718624" y="587659"/>
            <a:ext cx="4306382" cy="77559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/>
              <a:t>CAPACITY AND DEMAND</a:t>
            </a:r>
          </a:p>
          <a:p>
            <a:r>
              <a:rPr lang="en-GB" sz="2800" dirty="0"/>
              <a:t>VARIATION</a:t>
            </a:r>
          </a:p>
        </p:txBody>
      </p:sp>
      <p:grpSp>
        <p:nvGrpSpPr>
          <p:cNvPr id="38" name="Group 2">
            <a:extLst>
              <a:ext uri="{FF2B5EF4-FFF2-40B4-BE49-F238E27FC236}">
                <a16:creationId xmlns:a16="http://schemas.microsoft.com/office/drawing/2014/main" id="{E1E73B91-E142-44D1-85E5-F42611DF7899}"/>
              </a:ext>
            </a:extLst>
          </p:cNvPr>
          <p:cNvGrpSpPr>
            <a:grpSpLocks/>
          </p:cNvGrpSpPr>
          <p:nvPr/>
        </p:nvGrpSpPr>
        <p:grpSpPr bwMode="auto">
          <a:xfrm>
            <a:off x="376119" y="1593908"/>
            <a:ext cx="7457186" cy="4717831"/>
            <a:chOff x="1035" y="768"/>
            <a:chExt cx="3207" cy="3158"/>
          </a:xfrm>
        </p:grpSpPr>
        <p:sp>
          <p:nvSpPr>
            <p:cNvPr id="39" name="Freeform 3">
              <a:extLst>
                <a:ext uri="{FF2B5EF4-FFF2-40B4-BE49-F238E27FC236}">
                  <a16:creationId xmlns:a16="http://schemas.microsoft.com/office/drawing/2014/main" id="{06B5C374-042B-416B-B4BE-1ACFD6E5F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" y="768"/>
              <a:ext cx="2976" cy="28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0"/>
                </a:cxn>
                <a:cxn ang="0">
                  <a:pos x="2112" y="2160"/>
                </a:cxn>
              </a:cxnLst>
              <a:rect l="0" t="0" r="r" b="b"/>
              <a:pathLst>
                <a:path w="2112" h="2160">
                  <a:moveTo>
                    <a:pt x="0" y="0"/>
                  </a:moveTo>
                  <a:lnTo>
                    <a:pt x="0" y="2160"/>
                  </a:lnTo>
                  <a:lnTo>
                    <a:pt x="2112" y="216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GB" sz="3697"/>
            </a:p>
          </p:txBody>
        </p:sp>
        <p:sp>
          <p:nvSpPr>
            <p:cNvPr id="40" name="Text Box 4">
              <a:extLst>
                <a:ext uri="{FF2B5EF4-FFF2-40B4-BE49-F238E27FC236}">
                  <a16:creationId xmlns:a16="http://schemas.microsoft.com/office/drawing/2014/main" id="{4F9BEDCC-281A-4FCF-B72A-B2AE46E11A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21" y="3658"/>
              <a:ext cx="321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 dirty="0"/>
                <a:t>Time</a:t>
              </a:r>
            </a:p>
          </p:txBody>
        </p:sp>
        <p:sp>
          <p:nvSpPr>
            <p:cNvPr id="41" name="Text Box 5">
              <a:extLst>
                <a:ext uri="{FF2B5EF4-FFF2-40B4-BE49-F238E27FC236}">
                  <a16:creationId xmlns:a16="http://schemas.microsoft.com/office/drawing/2014/main" id="{F459070E-0CAE-444D-BE26-2D4B5CCF62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4" y="3600"/>
              <a:ext cx="53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endParaRPr lang="en-GB" sz="3413" dirty="0"/>
            </a:p>
          </p:txBody>
        </p:sp>
        <p:sp>
          <p:nvSpPr>
            <p:cNvPr id="42" name="Text Box 7">
              <a:extLst>
                <a:ext uri="{FF2B5EF4-FFF2-40B4-BE49-F238E27FC236}">
                  <a16:creationId xmlns:a16="http://schemas.microsoft.com/office/drawing/2014/main" id="{A8440817-2CB5-4035-B504-35174050D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351" y="1938"/>
              <a:ext cx="1540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 dirty="0"/>
                <a:t>Capacit</a:t>
              </a:r>
              <a:r>
                <a:rPr lang="en-GB" sz="2000" spc="300" dirty="0"/>
                <a:t>y/</a:t>
              </a:r>
              <a:r>
                <a:rPr lang="en-GB" sz="2000" dirty="0"/>
                <a:t>Demand</a:t>
              </a:r>
            </a:p>
          </p:txBody>
        </p:sp>
        <p:sp>
          <p:nvSpPr>
            <p:cNvPr id="43" name="Text Box 8">
              <a:extLst>
                <a:ext uri="{FF2B5EF4-FFF2-40B4-BE49-F238E27FC236}">
                  <a16:creationId xmlns:a16="http://schemas.microsoft.com/office/drawing/2014/main" id="{C09B3300-9D7E-4497-8296-CB16C430D9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0" y="3394"/>
              <a:ext cx="141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000" dirty="0"/>
                <a:t>0</a:t>
              </a:r>
            </a:p>
          </p:txBody>
        </p:sp>
      </p:grpSp>
      <p:sp>
        <p:nvSpPr>
          <p:cNvPr id="49" name="Freeform 17">
            <a:extLst>
              <a:ext uri="{FF2B5EF4-FFF2-40B4-BE49-F238E27FC236}">
                <a16:creationId xmlns:a16="http://schemas.microsoft.com/office/drawing/2014/main" id="{0E7FBC67-EE39-402A-822A-3DB86212B65E}"/>
              </a:ext>
            </a:extLst>
          </p:cNvPr>
          <p:cNvSpPr/>
          <p:nvPr/>
        </p:nvSpPr>
        <p:spPr>
          <a:xfrm>
            <a:off x="890454" y="2774337"/>
            <a:ext cx="6508114" cy="785701"/>
          </a:xfrm>
          <a:custGeom>
            <a:avLst/>
            <a:gdLst>
              <a:gd name="connsiteX0" fmla="*/ 50367 w 10181919"/>
              <a:gd name="connsiteY0" fmla="*/ 207305 h 1234657"/>
              <a:gd name="connsiteX1" fmla="*/ 86943 w 10181919"/>
              <a:gd name="connsiteY1" fmla="*/ 353609 h 1234657"/>
              <a:gd name="connsiteX2" fmla="*/ 855039 w 10181919"/>
              <a:gd name="connsiteY2" fmla="*/ 1231433 h 1234657"/>
              <a:gd name="connsiteX3" fmla="*/ 1952319 w 10181919"/>
              <a:gd name="connsiteY3" fmla="*/ 41 h 1234657"/>
              <a:gd name="connsiteX4" fmla="*/ 3232479 w 10181919"/>
              <a:gd name="connsiteY4" fmla="*/ 1182665 h 1234657"/>
              <a:gd name="connsiteX5" fmla="*/ 4366335 w 10181919"/>
              <a:gd name="connsiteY5" fmla="*/ 36617 h 1234657"/>
              <a:gd name="connsiteX6" fmla="*/ 5317311 w 10181919"/>
              <a:gd name="connsiteY6" fmla="*/ 1097321 h 1234657"/>
              <a:gd name="connsiteX7" fmla="*/ 6390207 w 10181919"/>
              <a:gd name="connsiteY7" fmla="*/ 12233 h 1234657"/>
              <a:gd name="connsiteX8" fmla="*/ 7414335 w 10181919"/>
              <a:gd name="connsiteY8" fmla="*/ 999785 h 1234657"/>
              <a:gd name="connsiteX9" fmla="*/ 8499423 w 10181919"/>
              <a:gd name="connsiteY9" fmla="*/ 158537 h 1234657"/>
              <a:gd name="connsiteX10" fmla="*/ 9474783 w 10181919"/>
              <a:gd name="connsiteY10" fmla="*/ 1048553 h 1234657"/>
              <a:gd name="connsiteX11" fmla="*/ 10181919 w 10181919"/>
              <a:gd name="connsiteY11" fmla="*/ 219497 h 1234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181919" h="1234657">
                <a:moveTo>
                  <a:pt x="50367" y="207305"/>
                </a:moveTo>
                <a:cubicBezTo>
                  <a:pt x="1599" y="195113"/>
                  <a:pt x="-47169" y="182921"/>
                  <a:pt x="86943" y="353609"/>
                </a:cubicBezTo>
                <a:cubicBezTo>
                  <a:pt x="221055" y="524297"/>
                  <a:pt x="544143" y="1290361"/>
                  <a:pt x="855039" y="1231433"/>
                </a:cubicBezTo>
                <a:cubicBezTo>
                  <a:pt x="1165935" y="1172505"/>
                  <a:pt x="1556079" y="8169"/>
                  <a:pt x="1952319" y="41"/>
                </a:cubicBezTo>
                <a:cubicBezTo>
                  <a:pt x="2348559" y="-8087"/>
                  <a:pt x="2830143" y="1176569"/>
                  <a:pt x="3232479" y="1182665"/>
                </a:cubicBezTo>
                <a:cubicBezTo>
                  <a:pt x="3634815" y="1188761"/>
                  <a:pt x="4018863" y="50841"/>
                  <a:pt x="4366335" y="36617"/>
                </a:cubicBezTo>
                <a:cubicBezTo>
                  <a:pt x="4713807" y="22393"/>
                  <a:pt x="4979999" y="1101385"/>
                  <a:pt x="5317311" y="1097321"/>
                </a:cubicBezTo>
                <a:cubicBezTo>
                  <a:pt x="5654623" y="1093257"/>
                  <a:pt x="6040703" y="28489"/>
                  <a:pt x="6390207" y="12233"/>
                </a:cubicBezTo>
                <a:cubicBezTo>
                  <a:pt x="6739711" y="-4023"/>
                  <a:pt x="7062799" y="975401"/>
                  <a:pt x="7414335" y="999785"/>
                </a:cubicBezTo>
                <a:cubicBezTo>
                  <a:pt x="7765871" y="1024169"/>
                  <a:pt x="8156015" y="150409"/>
                  <a:pt x="8499423" y="158537"/>
                </a:cubicBezTo>
                <a:cubicBezTo>
                  <a:pt x="8842831" y="166665"/>
                  <a:pt x="9194367" y="1038393"/>
                  <a:pt x="9474783" y="1048553"/>
                </a:cubicBezTo>
                <a:cubicBezTo>
                  <a:pt x="9755199" y="1058713"/>
                  <a:pt x="9968559" y="639105"/>
                  <a:pt x="10181919" y="219497"/>
                </a:cubicBezTo>
              </a:path>
            </a:pathLst>
          </a:custGeom>
          <a:noFill/>
          <a:ln w="38100">
            <a:solidFill>
              <a:srgbClr val="F2652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5F1170D-0AA8-43AB-BF5D-4E758F405643}"/>
              </a:ext>
            </a:extLst>
          </p:cNvPr>
          <p:cNvSpPr txBox="1"/>
          <p:nvPr/>
        </p:nvSpPr>
        <p:spPr>
          <a:xfrm>
            <a:off x="7436609" y="2548149"/>
            <a:ext cx="11833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F26522"/>
                </a:solidFill>
              </a:rPr>
              <a:t>Capacity</a:t>
            </a:r>
          </a:p>
        </p:txBody>
      </p:sp>
      <p:sp>
        <p:nvSpPr>
          <p:cNvPr id="51" name="Freeform 15">
            <a:extLst>
              <a:ext uri="{FF2B5EF4-FFF2-40B4-BE49-F238E27FC236}">
                <a16:creationId xmlns:a16="http://schemas.microsoft.com/office/drawing/2014/main" id="{7B522EA6-1D2D-45DC-B819-B898389D17CB}"/>
              </a:ext>
            </a:extLst>
          </p:cNvPr>
          <p:cNvSpPr/>
          <p:nvPr/>
        </p:nvSpPr>
        <p:spPr>
          <a:xfrm>
            <a:off x="890454" y="2550668"/>
            <a:ext cx="6524892" cy="1770510"/>
          </a:xfrm>
          <a:custGeom>
            <a:avLst/>
            <a:gdLst>
              <a:gd name="connsiteX0" fmla="*/ 0 w 9253728"/>
              <a:gd name="connsiteY0" fmla="*/ 2999236 h 2999288"/>
              <a:gd name="connsiteX1" fmla="*/ 694944 w 9253728"/>
              <a:gd name="connsiteY1" fmla="*/ 24388 h 2999288"/>
              <a:gd name="connsiteX2" fmla="*/ 1792224 w 9253728"/>
              <a:gd name="connsiteY2" fmla="*/ 2974852 h 2999288"/>
              <a:gd name="connsiteX3" fmla="*/ 2791968 w 9253728"/>
              <a:gd name="connsiteY3" fmla="*/ 12196 h 2999288"/>
              <a:gd name="connsiteX4" fmla="*/ 3840480 w 9253728"/>
              <a:gd name="connsiteY4" fmla="*/ 2987044 h 2999288"/>
              <a:gd name="connsiteX5" fmla="*/ 4840224 w 9253728"/>
              <a:gd name="connsiteY5" fmla="*/ 12196 h 2999288"/>
              <a:gd name="connsiteX6" fmla="*/ 5730240 w 9253728"/>
              <a:gd name="connsiteY6" fmla="*/ 2999236 h 2999288"/>
              <a:gd name="connsiteX7" fmla="*/ 6839712 w 9253728"/>
              <a:gd name="connsiteY7" fmla="*/ 97540 h 2999288"/>
              <a:gd name="connsiteX8" fmla="*/ 7680960 w 9253728"/>
              <a:gd name="connsiteY8" fmla="*/ 2950468 h 2999288"/>
              <a:gd name="connsiteX9" fmla="*/ 8607552 w 9253728"/>
              <a:gd name="connsiteY9" fmla="*/ 4 h 2999288"/>
              <a:gd name="connsiteX10" fmla="*/ 9253728 w 9253728"/>
              <a:gd name="connsiteY10" fmla="*/ 2974852 h 2999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253728" h="2999288">
                <a:moveTo>
                  <a:pt x="0" y="2999236"/>
                </a:moveTo>
                <a:cubicBezTo>
                  <a:pt x="198120" y="1513844"/>
                  <a:pt x="396240" y="28452"/>
                  <a:pt x="694944" y="24388"/>
                </a:cubicBezTo>
                <a:cubicBezTo>
                  <a:pt x="993648" y="20324"/>
                  <a:pt x="1442720" y="2976884"/>
                  <a:pt x="1792224" y="2974852"/>
                </a:cubicBezTo>
                <a:cubicBezTo>
                  <a:pt x="2141728" y="2972820"/>
                  <a:pt x="2450592" y="10164"/>
                  <a:pt x="2791968" y="12196"/>
                </a:cubicBezTo>
                <a:cubicBezTo>
                  <a:pt x="3133344" y="14228"/>
                  <a:pt x="3499104" y="2987044"/>
                  <a:pt x="3840480" y="2987044"/>
                </a:cubicBezTo>
                <a:cubicBezTo>
                  <a:pt x="4181856" y="2987044"/>
                  <a:pt x="4525264" y="10164"/>
                  <a:pt x="4840224" y="12196"/>
                </a:cubicBezTo>
                <a:cubicBezTo>
                  <a:pt x="5155184" y="14228"/>
                  <a:pt x="5396992" y="2985012"/>
                  <a:pt x="5730240" y="2999236"/>
                </a:cubicBezTo>
                <a:cubicBezTo>
                  <a:pt x="6063488" y="3013460"/>
                  <a:pt x="6514592" y="105668"/>
                  <a:pt x="6839712" y="97540"/>
                </a:cubicBezTo>
                <a:cubicBezTo>
                  <a:pt x="7164832" y="89412"/>
                  <a:pt x="7386320" y="2966724"/>
                  <a:pt x="7680960" y="2950468"/>
                </a:cubicBezTo>
                <a:cubicBezTo>
                  <a:pt x="7975600" y="2934212"/>
                  <a:pt x="8345424" y="-4060"/>
                  <a:pt x="8607552" y="4"/>
                </a:cubicBezTo>
                <a:cubicBezTo>
                  <a:pt x="8869680" y="4068"/>
                  <a:pt x="9061704" y="1489460"/>
                  <a:pt x="9253728" y="2974852"/>
                </a:cubicBezTo>
              </a:path>
            </a:pathLst>
          </a:custGeom>
          <a:noFill/>
          <a:ln w="38100">
            <a:solidFill>
              <a:srgbClr val="1D4A9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9F89B20-1E67-419A-BB03-B2DC657B90DC}"/>
              </a:ext>
            </a:extLst>
          </p:cNvPr>
          <p:cNvSpPr txBox="1"/>
          <p:nvPr/>
        </p:nvSpPr>
        <p:spPr>
          <a:xfrm>
            <a:off x="7465243" y="4093807"/>
            <a:ext cx="1154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1D4A9B"/>
                </a:solidFill>
              </a:rPr>
              <a:t>Demand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99A9893D-B248-47FE-86C0-F1DDD03F67A7}"/>
              </a:ext>
            </a:extLst>
          </p:cNvPr>
          <p:cNvCxnSpPr>
            <a:cxnSpLocks/>
          </p:cNvCxnSpPr>
          <p:nvPr/>
        </p:nvCxnSpPr>
        <p:spPr>
          <a:xfrm flipH="1">
            <a:off x="2867025" y="2509234"/>
            <a:ext cx="278760" cy="538766"/>
          </a:xfrm>
          <a:prstGeom prst="straightConnector1">
            <a:avLst/>
          </a:prstGeom>
          <a:ln w="38100" cap="rnd">
            <a:solidFill>
              <a:schemeClr val="tx1"/>
            </a:solidFill>
            <a:prstDash val="soli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125CD1DE-B364-473D-B3D7-4FDD6E90607C}"/>
              </a:ext>
            </a:extLst>
          </p:cNvPr>
          <p:cNvSpPr txBox="1"/>
          <p:nvPr/>
        </p:nvSpPr>
        <p:spPr>
          <a:xfrm>
            <a:off x="3145784" y="2091625"/>
            <a:ext cx="4209209" cy="2283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 queue increases here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36AA872-BD3C-491B-A7CA-AA2E3412ED92}"/>
              </a:ext>
            </a:extLst>
          </p:cNvPr>
          <p:cNvCxnSpPr>
            <a:cxnSpLocks/>
          </p:cNvCxnSpPr>
          <p:nvPr/>
        </p:nvCxnSpPr>
        <p:spPr>
          <a:xfrm flipH="1" flipV="1">
            <a:off x="3629025" y="3732459"/>
            <a:ext cx="523439" cy="677150"/>
          </a:xfrm>
          <a:prstGeom prst="straightConnector1">
            <a:avLst/>
          </a:prstGeom>
          <a:ln w="38100" cap="rnd">
            <a:solidFill>
              <a:schemeClr val="tx1"/>
            </a:solidFill>
            <a:prstDash val="solid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46CE31FA-538D-4B25-93A5-6FD6655887CE}"/>
              </a:ext>
            </a:extLst>
          </p:cNvPr>
          <p:cNvSpPr txBox="1"/>
          <p:nvPr/>
        </p:nvSpPr>
        <p:spPr>
          <a:xfrm>
            <a:off x="4049809" y="4482752"/>
            <a:ext cx="2441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 queue reduces here</a:t>
            </a:r>
          </a:p>
        </p:txBody>
      </p:sp>
    </p:spTree>
    <p:extLst>
      <p:ext uri="{BB962C8B-B14F-4D97-AF65-F5344CB8AC3E}">
        <p14:creationId xmlns:p14="http://schemas.microsoft.com/office/powerpoint/2010/main" val="176159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/>
      <p:bldP spid="55" grpId="0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556ABD26-5E50-4998-90EC-6C1E2F5FD0C2}"/>
              </a:ext>
            </a:extLst>
          </p:cNvPr>
          <p:cNvSpPr txBox="1">
            <a:spLocks/>
          </p:cNvSpPr>
          <p:nvPr/>
        </p:nvSpPr>
        <p:spPr>
          <a:xfrm>
            <a:off x="566224" y="435259"/>
            <a:ext cx="3762496" cy="9971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WILL THERE BE</a:t>
            </a:r>
          </a:p>
          <a:p>
            <a:r>
              <a:rPr lang="en-GB" dirty="0"/>
              <a:t>A QUEUE?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747E50-BC1C-4593-8BE4-EB6AF7D0B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282" y="779963"/>
            <a:ext cx="3307005" cy="5642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1A771B2-E6C4-4520-9AA2-832AD426A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43" y="779963"/>
            <a:ext cx="3913022" cy="564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990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556ABD26-5E50-4998-90EC-6C1E2F5FD0C2}"/>
              </a:ext>
            </a:extLst>
          </p:cNvPr>
          <p:cNvSpPr txBox="1">
            <a:spLocks/>
          </p:cNvSpPr>
          <p:nvPr/>
        </p:nvSpPr>
        <p:spPr>
          <a:xfrm>
            <a:off x="566224" y="435259"/>
            <a:ext cx="3762496" cy="9971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WILL THERE BE</a:t>
            </a:r>
          </a:p>
          <a:p>
            <a:r>
              <a:rPr lang="en-GB" dirty="0"/>
              <a:t>A QUEUE?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824FC031-846C-414C-BE61-98C215F3A82C}"/>
              </a:ext>
            </a:extLst>
          </p:cNvPr>
          <p:cNvSpPr txBox="1">
            <a:spLocks/>
          </p:cNvSpPr>
          <p:nvPr/>
        </p:nvSpPr>
        <p:spPr>
          <a:xfrm>
            <a:off x="566224" y="435259"/>
            <a:ext cx="3762496" cy="9971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WILL THERE BE</a:t>
            </a:r>
          </a:p>
          <a:p>
            <a:r>
              <a:rPr lang="en-GB" dirty="0"/>
              <a:t>A QUEUE?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416332-91D7-4305-A6AD-1235B9B818DA}"/>
              </a:ext>
            </a:extLst>
          </p:cNvPr>
          <p:cNvSpPr/>
          <p:nvPr/>
        </p:nvSpPr>
        <p:spPr>
          <a:xfrm>
            <a:off x="630571" y="487961"/>
            <a:ext cx="2381077" cy="594220"/>
          </a:xfrm>
          <a:prstGeom prst="rect">
            <a:avLst/>
          </a:prstGeom>
          <a:solidFill>
            <a:srgbClr val="F265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413402C9-AE42-48EA-BC71-C819B0F704DF}"/>
              </a:ext>
            </a:extLst>
          </p:cNvPr>
          <p:cNvSpPr txBox="1">
            <a:spLocks/>
          </p:cNvSpPr>
          <p:nvPr/>
        </p:nvSpPr>
        <p:spPr>
          <a:xfrm>
            <a:off x="718624" y="587659"/>
            <a:ext cx="4306382" cy="3877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/>
              <a:t>KEY POINTS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43F12FC-4A0B-423E-8F66-29E543D09191}"/>
              </a:ext>
            </a:extLst>
          </p:cNvPr>
          <p:cNvSpPr txBox="1">
            <a:spLocks/>
          </p:cNvSpPr>
          <p:nvPr/>
        </p:nvSpPr>
        <p:spPr>
          <a:xfrm>
            <a:off x="974299" y="1893850"/>
            <a:ext cx="7271040" cy="5325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rgbClr val="1D4A9B"/>
                </a:solidFill>
              </a:rPr>
              <a:t>Queues form in two different types of situation: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2000" b="1" dirty="0">
              <a:solidFill>
                <a:srgbClr val="1D4A9B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b="1" dirty="0">
                <a:solidFill>
                  <a:srgbClr val="1D4A9B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F303C8-77EA-45C1-A52A-343E1C6989DD}"/>
              </a:ext>
            </a:extLst>
          </p:cNvPr>
          <p:cNvSpPr txBox="1"/>
          <p:nvPr/>
        </p:nvSpPr>
        <p:spPr>
          <a:xfrm>
            <a:off x="974299" y="2516616"/>
            <a:ext cx="59813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Where demand exceeds capacity and the queue or work backlog steadily grows over time</a:t>
            </a:r>
            <a:br>
              <a:rPr lang="en-GB" dirty="0"/>
            </a:b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Where capacity exceeds demand but one or both randomly vary over time creating short-term mismatches.  In this situation the queue length fluctuates.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1ABE97-394E-4C3E-8E71-2FF642803592}"/>
              </a:ext>
            </a:extLst>
          </p:cNvPr>
          <p:cNvSpPr txBox="1"/>
          <p:nvPr/>
        </p:nvSpPr>
        <p:spPr>
          <a:xfrm>
            <a:off x="974300" y="4818255"/>
            <a:ext cx="7045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1D4A9B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Take time to understand why you have queues and think about how these waits and delays can be minimised.</a:t>
            </a:r>
          </a:p>
        </p:txBody>
      </p:sp>
    </p:spTree>
    <p:extLst>
      <p:ext uri="{BB962C8B-B14F-4D97-AF65-F5344CB8AC3E}">
        <p14:creationId xmlns:p14="http://schemas.microsoft.com/office/powerpoint/2010/main" val="3040670618"/>
      </p:ext>
    </p:extLst>
  </p:cSld>
  <p:clrMapOvr>
    <a:masterClrMapping/>
  </p:clrMapOvr>
</p:sld>
</file>

<file path=ppt/theme/theme1.xml><?xml version="1.0" encoding="utf-8"?>
<a:theme xmlns:a="http://schemas.openxmlformats.org/drawingml/2006/main" name="OU Title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U Section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U Layouts">
  <a:themeElements>
    <a:clrScheme name="OU Colou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E4B9B"/>
      </a:accent1>
      <a:accent2>
        <a:srgbClr val="ED2891"/>
      </a:accent2>
      <a:accent3>
        <a:srgbClr val="00B7B2"/>
      </a:accent3>
      <a:accent4>
        <a:srgbClr val="F26522"/>
      </a:accent4>
      <a:accent5>
        <a:srgbClr val="FFD400"/>
      </a:accent5>
      <a:accent6>
        <a:srgbClr val="716FB3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266</TotalTime>
  <Words>201</Words>
  <Application>Microsoft Office PowerPoint</Application>
  <PresentationFormat>On-screen Show (4:3)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BOLD</vt:lpstr>
      <vt:lpstr>OU Title</vt:lpstr>
      <vt:lpstr>OU Section</vt:lpstr>
      <vt:lpstr>OU Layouts</vt:lpstr>
      <vt:lpstr>WHAT CAUSES A QUEUE?</vt:lpstr>
      <vt:lpstr>WE SEE QUEUES ALL THE TIME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Austin</dc:creator>
  <cp:lastModifiedBy>Ana.Collins</cp:lastModifiedBy>
  <cp:revision>53</cp:revision>
  <dcterms:created xsi:type="dcterms:W3CDTF">2017-12-14T14:52:50Z</dcterms:created>
  <dcterms:modified xsi:type="dcterms:W3CDTF">2022-03-30T08:26:44Z</dcterms:modified>
</cp:coreProperties>
</file>