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7" r:id="rId3"/>
  </p:sldMasterIdLst>
  <p:sldIdLst>
    <p:sldId id="256" r:id="rId4"/>
    <p:sldId id="272" r:id="rId5"/>
    <p:sldId id="274" r:id="rId6"/>
    <p:sldId id="280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221D3E-9F4C-4783-9C3B-AC68FC29160A}">
          <p14:sldIdLst>
            <p14:sldId id="256"/>
            <p14:sldId id="272"/>
            <p14:sldId id="274"/>
            <p14:sldId id="280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A9B"/>
    <a:srgbClr val="F26522"/>
    <a:srgbClr val="F1F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19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C1F67E-6248-496F-8483-98A65C33F8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07" y="5538158"/>
            <a:ext cx="1508916" cy="10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1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449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83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1161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74945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3967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9FC8E3CA-4735-4448-B024-8A121DADF8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7A647E4-605B-4961-B4D2-DBA8850930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136559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oran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192859-C46A-4829-96AF-7D408294B8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94ECEE5-5A94-4126-92B2-4FA9605C9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38501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79BA80-1E7F-4F47-AF07-7A70474A6C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81FAF16-A8F7-4BA6-B2B7-5BF7AFA61E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779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E406321-A4C9-4532-B695-2ECC82CCAE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1A37CB7-C061-4C30-8C0D-36C06AE6116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93896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7780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02745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94489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850A13-8E99-49E2-9165-C76685B082C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342" y="226559"/>
            <a:ext cx="838348" cy="57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ED99F8-E22C-4D15-85F7-8D466F90469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932" y="200297"/>
            <a:ext cx="812841" cy="55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0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65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61" y="2930402"/>
            <a:ext cx="7920773" cy="997196"/>
          </a:xfrm>
        </p:spPr>
        <p:txBody>
          <a:bodyPr/>
          <a:lstStyle/>
          <a:p>
            <a:r>
              <a:rPr lang="en-GB" dirty="0"/>
              <a:t>‘LEVEL’ AND ‘CHASE’</a:t>
            </a:r>
            <a:br>
              <a:rPr lang="en-GB" dirty="0"/>
            </a:br>
            <a:r>
              <a:rPr lang="en-GB" dirty="0"/>
              <a:t>CAPACITY STRATEGIES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911" y="3946918"/>
            <a:ext cx="7920774" cy="626838"/>
          </a:xfrm>
        </p:spPr>
        <p:txBody>
          <a:bodyPr/>
          <a:lstStyle/>
          <a:p>
            <a:r>
              <a:rPr lang="en-GB" dirty="0"/>
              <a:t>Dr Paul Walley, Director of Learning, CPRL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699D801-89BC-4213-919C-B1A1EAB94152}"/>
              </a:ext>
            </a:extLst>
          </p:cNvPr>
          <p:cNvSpPr/>
          <p:nvPr/>
        </p:nvSpPr>
        <p:spPr>
          <a:xfrm>
            <a:off x="652045" y="2455855"/>
            <a:ext cx="7642647" cy="4193012"/>
          </a:xfrm>
          <a:prstGeom prst="rect">
            <a:avLst/>
          </a:prstGeom>
          <a:solidFill>
            <a:srgbClr val="F1F2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75A423-E327-4435-AE57-8E56AF1E8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724" y="368148"/>
            <a:ext cx="5414776" cy="1167037"/>
          </a:xfrm>
          <a:solidFill>
            <a:srgbClr val="F26522"/>
          </a:solidFill>
        </p:spPr>
        <p:txBody>
          <a:bodyPr/>
          <a:lstStyle/>
          <a:p>
            <a:r>
              <a:rPr lang="en-GB" sz="3600" dirty="0"/>
              <a:t>COPING WITH</a:t>
            </a:r>
            <a:br>
              <a:rPr lang="en-GB" sz="3600" dirty="0"/>
            </a:br>
            <a:r>
              <a:rPr lang="en-GB" sz="3600" dirty="0"/>
              <a:t>DEMAND VARIATIONS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46C41C2-EE7C-4075-94B1-2BE76F5C593A}"/>
              </a:ext>
            </a:extLst>
          </p:cNvPr>
          <p:cNvSpPr>
            <a:spLocks/>
          </p:cNvSpPr>
          <p:nvPr/>
        </p:nvSpPr>
        <p:spPr bwMode="auto">
          <a:xfrm>
            <a:off x="1066800" y="2613612"/>
            <a:ext cx="6276975" cy="36347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640"/>
              </a:cxn>
              <a:cxn ang="0">
                <a:pos x="3888" y="2640"/>
              </a:cxn>
            </a:cxnLst>
            <a:rect l="0" t="0" r="r" b="b"/>
            <a:pathLst>
              <a:path w="3888" h="2640">
                <a:moveTo>
                  <a:pt x="0" y="0"/>
                </a:moveTo>
                <a:lnTo>
                  <a:pt x="0" y="2640"/>
                </a:lnTo>
                <a:lnTo>
                  <a:pt x="3888" y="26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4CB80DD3-9129-4CBA-8A1A-F3FACCC06E7D}"/>
              </a:ext>
            </a:extLst>
          </p:cNvPr>
          <p:cNvSpPr>
            <a:spLocks/>
          </p:cNvSpPr>
          <p:nvPr/>
        </p:nvSpPr>
        <p:spPr bwMode="auto">
          <a:xfrm>
            <a:off x="1066800" y="3005984"/>
            <a:ext cx="5899983" cy="2543916"/>
          </a:xfrm>
          <a:custGeom>
            <a:avLst/>
            <a:gdLst/>
            <a:ahLst/>
            <a:cxnLst>
              <a:cxn ang="0">
                <a:pos x="0" y="1808"/>
              </a:cxn>
              <a:cxn ang="0">
                <a:pos x="720" y="1808"/>
              </a:cxn>
              <a:cxn ang="0">
                <a:pos x="1248" y="704"/>
              </a:cxn>
              <a:cxn ang="0">
                <a:pos x="1632" y="80"/>
              </a:cxn>
              <a:cxn ang="0">
                <a:pos x="2208" y="224"/>
              </a:cxn>
              <a:cxn ang="0">
                <a:pos x="2496" y="1088"/>
              </a:cxn>
              <a:cxn ang="0">
                <a:pos x="3168" y="1184"/>
              </a:cxn>
              <a:cxn ang="0">
                <a:pos x="3552" y="608"/>
              </a:cxn>
              <a:cxn ang="0">
                <a:pos x="3840" y="464"/>
              </a:cxn>
            </a:cxnLst>
            <a:rect l="0" t="0" r="r" b="b"/>
            <a:pathLst>
              <a:path w="3840" h="1992">
                <a:moveTo>
                  <a:pt x="0" y="1808"/>
                </a:moveTo>
                <a:cubicBezTo>
                  <a:pt x="256" y="1900"/>
                  <a:pt x="512" y="1992"/>
                  <a:pt x="720" y="1808"/>
                </a:cubicBezTo>
                <a:cubicBezTo>
                  <a:pt x="928" y="1624"/>
                  <a:pt x="1096" y="992"/>
                  <a:pt x="1248" y="704"/>
                </a:cubicBezTo>
                <a:cubicBezTo>
                  <a:pt x="1400" y="416"/>
                  <a:pt x="1472" y="160"/>
                  <a:pt x="1632" y="80"/>
                </a:cubicBezTo>
                <a:cubicBezTo>
                  <a:pt x="1792" y="0"/>
                  <a:pt x="2064" y="56"/>
                  <a:pt x="2208" y="224"/>
                </a:cubicBezTo>
                <a:cubicBezTo>
                  <a:pt x="2352" y="392"/>
                  <a:pt x="2336" y="928"/>
                  <a:pt x="2496" y="1088"/>
                </a:cubicBezTo>
                <a:cubicBezTo>
                  <a:pt x="2656" y="1248"/>
                  <a:pt x="2992" y="1264"/>
                  <a:pt x="3168" y="1184"/>
                </a:cubicBezTo>
                <a:cubicBezTo>
                  <a:pt x="3344" y="1104"/>
                  <a:pt x="3440" y="728"/>
                  <a:pt x="3552" y="608"/>
                </a:cubicBezTo>
                <a:cubicBezTo>
                  <a:pt x="3664" y="488"/>
                  <a:pt x="3752" y="476"/>
                  <a:pt x="3840" y="46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CF086C3-93D6-414A-963D-5E1641E6A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1785" y="3208931"/>
            <a:ext cx="165016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prstClr val="black"/>
                </a:solidFill>
                <a:latin typeface="+mj-lt"/>
              </a:rPr>
              <a:t>Demand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12CF831C-D3B2-414B-A26A-788A63859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1" y="6310313"/>
            <a:ext cx="9493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>
                <a:solidFill>
                  <a:prstClr val="black"/>
                </a:solidFill>
                <a:latin typeface="+mj-lt"/>
              </a:rPr>
              <a:t>Time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6E1DBDF0-C131-445E-8841-ADA7FEEC8BE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96456" y="3039654"/>
            <a:ext cx="10497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latin typeface="+mj-lt"/>
              </a:rPr>
              <a:t>Demand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620DBDB6-AF06-4274-BA3D-BFBECCC69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3" y="1670130"/>
            <a:ext cx="45704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/>
            <a:r>
              <a:rPr lang="en-GB" dirty="0">
                <a:solidFill>
                  <a:prstClr val="black"/>
                </a:solidFill>
                <a:latin typeface="+mj-lt"/>
              </a:rPr>
              <a:t>One option is to keep capacity fixed.  </a:t>
            </a:r>
          </a:p>
          <a:p>
            <a:pPr marL="457200" indent="-457200"/>
            <a:r>
              <a:rPr lang="en-GB" dirty="0">
                <a:solidFill>
                  <a:prstClr val="black"/>
                </a:solidFill>
                <a:latin typeface="+mj-lt"/>
              </a:rPr>
              <a:t>This is known as a “level” capacity strategy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06A99A5-1C2D-4831-B313-7661FB762F3A}"/>
              </a:ext>
            </a:extLst>
          </p:cNvPr>
          <p:cNvCxnSpPr>
            <a:cxnSpLocks/>
            <a:stCxn id="4" idx="2"/>
          </p:cNvCxnSpPr>
          <p:nvPr/>
        </p:nvCxnSpPr>
        <p:spPr>
          <a:xfrm flipV="1">
            <a:off x="1070688" y="2590800"/>
            <a:ext cx="6739422" cy="25452"/>
          </a:xfrm>
          <a:prstGeom prst="line">
            <a:avLst/>
          </a:prstGeom>
          <a:ln w="38100">
            <a:solidFill>
              <a:srgbClr val="1D4A9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327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2065EAE-B420-4D0D-B87A-BAE275198D0B}"/>
              </a:ext>
            </a:extLst>
          </p:cNvPr>
          <p:cNvSpPr/>
          <p:nvPr/>
        </p:nvSpPr>
        <p:spPr>
          <a:xfrm>
            <a:off x="800100" y="2455854"/>
            <a:ext cx="7398950" cy="4389361"/>
          </a:xfrm>
          <a:prstGeom prst="rect">
            <a:avLst/>
          </a:prstGeom>
          <a:solidFill>
            <a:srgbClr val="F1F2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8BA6DD-16D4-4311-A1F0-58B27DAFE33E}"/>
              </a:ext>
            </a:extLst>
          </p:cNvPr>
          <p:cNvSpPr txBox="1"/>
          <p:nvPr/>
        </p:nvSpPr>
        <p:spPr>
          <a:xfrm>
            <a:off x="271463" y="1672354"/>
            <a:ext cx="86010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en-GB" sz="1800" dirty="0">
                <a:solidFill>
                  <a:prstClr val="black"/>
                </a:solidFill>
                <a:latin typeface="+mj-lt"/>
              </a:rPr>
              <a:t>The second main option is to adjust capacity in anticipation of a change </a:t>
            </a:r>
            <a:r>
              <a:rPr lang="en-GB" dirty="0">
                <a:solidFill>
                  <a:prstClr val="black"/>
                </a:solidFill>
                <a:latin typeface="+mj-lt"/>
              </a:rPr>
              <a:t>in </a:t>
            </a:r>
            <a:r>
              <a:rPr lang="en-GB" sz="1800" dirty="0">
                <a:solidFill>
                  <a:prstClr val="black"/>
                </a:solidFill>
                <a:latin typeface="+mj-lt"/>
              </a:rPr>
              <a:t>demand.</a:t>
            </a:r>
          </a:p>
          <a:p>
            <a:pPr marL="457200" indent="-457200"/>
            <a:r>
              <a:rPr lang="en-GB" sz="1800" dirty="0">
                <a:solidFill>
                  <a:prstClr val="black"/>
                </a:solidFill>
                <a:latin typeface="+mj-lt"/>
              </a:rPr>
              <a:t>This is known as a “chase” capacity strategy. 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B8617FB8-DA66-4048-9166-71486DE77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724" y="368148"/>
            <a:ext cx="5414776" cy="1167037"/>
          </a:xfrm>
          <a:solidFill>
            <a:srgbClr val="F26522"/>
          </a:solidFill>
        </p:spPr>
        <p:txBody>
          <a:bodyPr/>
          <a:lstStyle/>
          <a:p>
            <a:r>
              <a:rPr lang="en-GB" sz="3600" dirty="0"/>
              <a:t>COPING WITH</a:t>
            </a:r>
            <a:br>
              <a:rPr lang="en-GB" sz="3600" dirty="0"/>
            </a:br>
            <a:r>
              <a:rPr lang="en-GB" sz="3600" dirty="0"/>
              <a:t>DEMAND VARIATIONS</a:t>
            </a: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25C09335-1C37-4A04-9DD1-4929E1F12FFE}"/>
              </a:ext>
            </a:extLst>
          </p:cNvPr>
          <p:cNvSpPr>
            <a:spLocks/>
          </p:cNvSpPr>
          <p:nvPr/>
        </p:nvSpPr>
        <p:spPr bwMode="auto">
          <a:xfrm>
            <a:off x="1340853" y="2552422"/>
            <a:ext cx="5774322" cy="392083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640"/>
              </a:cxn>
              <a:cxn ang="0">
                <a:pos x="3888" y="2640"/>
              </a:cxn>
            </a:cxnLst>
            <a:rect l="0" t="0" r="r" b="b"/>
            <a:pathLst>
              <a:path w="3888" h="2640">
                <a:moveTo>
                  <a:pt x="0" y="0"/>
                </a:moveTo>
                <a:lnTo>
                  <a:pt x="0" y="2640"/>
                </a:lnTo>
                <a:lnTo>
                  <a:pt x="3888" y="26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50E1BB54-CB93-4290-9C3C-2820D84D99AD}"/>
              </a:ext>
            </a:extLst>
          </p:cNvPr>
          <p:cNvSpPr>
            <a:spLocks/>
          </p:cNvSpPr>
          <p:nvPr/>
        </p:nvSpPr>
        <p:spPr bwMode="auto">
          <a:xfrm>
            <a:off x="1335939" y="2816308"/>
            <a:ext cx="5703036" cy="2958450"/>
          </a:xfrm>
          <a:custGeom>
            <a:avLst/>
            <a:gdLst/>
            <a:ahLst/>
            <a:cxnLst>
              <a:cxn ang="0">
                <a:pos x="0" y="1808"/>
              </a:cxn>
              <a:cxn ang="0">
                <a:pos x="720" y="1808"/>
              </a:cxn>
              <a:cxn ang="0">
                <a:pos x="1248" y="704"/>
              </a:cxn>
              <a:cxn ang="0">
                <a:pos x="1632" y="80"/>
              </a:cxn>
              <a:cxn ang="0">
                <a:pos x="2208" y="224"/>
              </a:cxn>
              <a:cxn ang="0">
                <a:pos x="2496" y="1088"/>
              </a:cxn>
              <a:cxn ang="0">
                <a:pos x="3168" y="1184"/>
              </a:cxn>
              <a:cxn ang="0">
                <a:pos x="3552" y="608"/>
              </a:cxn>
              <a:cxn ang="0">
                <a:pos x="3840" y="464"/>
              </a:cxn>
            </a:cxnLst>
            <a:rect l="0" t="0" r="r" b="b"/>
            <a:pathLst>
              <a:path w="3840" h="1992">
                <a:moveTo>
                  <a:pt x="0" y="1808"/>
                </a:moveTo>
                <a:cubicBezTo>
                  <a:pt x="256" y="1900"/>
                  <a:pt x="512" y="1992"/>
                  <a:pt x="720" y="1808"/>
                </a:cubicBezTo>
                <a:cubicBezTo>
                  <a:pt x="928" y="1624"/>
                  <a:pt x="1096" y="992"/>
                  <a:pt x="1248" y="704"/>
                </a:cubicBezTo>
                <a:cubicBezTo>
                  <a:pt x="1400" y="416"/>
                  <a:pt x="1472" y="160"/>
                  <a:pt x="1632" y="80"/>
                </a:cubicBezTo>
                <a:cubicBezTo>
                  <a:pt x="1792" y="0"/>
                  <a:pt x="2064" y="56"/>
                  <a:pt x="2208" y="224"/>
                </a:cubicBezTo>
                <a:cubicBezTo>
                  <a:pt x="2352" y="392"/>
                  <a:pt x="2336" y="928"/>
                  <a:pt x="2496" y="1088"/>
                </a:cubicBezTo>
                <a:cubicBezTo>
                  <a:pt x="2656" y="1248"/>
                  <a:pt x="2992" y="1264"/>
                  <a:pt x="3168" y="1184"/>
                </a:cubicBezTo>
                <a:cubicBezTo>
                  <a:pt x="3344" y="1104"/>
                  <a:pt x="3440" y="728"/>
                  <a:pt x="3552" y="608"/>
                </a:cubicBezTo>
                <a:cubicBezTo>
                  <a:pt x="3664" y="488"/>
                  <a:pt x="3752" y="476"/>
                  <a:pt x="3840" y="46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A6026325-1934-464C-9175-80966B3FE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929" y="2783781"/>
            <a:ext cx="136696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prstClr val="black"/>
                </a:solidFill>
                <a:latin typeface="+mj-lt"/>
              </a:rPr>
              <a:t>Demand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63AB264C-1C42-463F-961D-1DCE3FE65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057" y="6509112"/>
            <a:ext cx="13282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latin typeface="+mj-lt"/>
              </a:rPr>
              <a:t>Time</a:t>
            </a: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11F0D410-0A99-4A21-AE1C-47B9ECB7ED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9550" y="2336041"/>
            <a:ext cx="20293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prstClr val="black"/>
                </a:solidFill>
                <a:latin typeface="+mj-lt"/>
              </a:rPr>
              <a:t>Demand</a:t>
            </a:r>
            <a:endParaRPr lang="en-GB" sz="2000" dirty="0">
              <a:solidFill>
                <a:prstClr val="black"/>
              </a:solidFill>
              <a:latin typeface="+mj-lt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D57CCF9-ABFB-4146-AE7A-D07750414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1315" y="2700891"/>
            <a:ext cx="5731706" cy="268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5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556ABD26-5E50-4998-90EC-6C1E2F5FD0C2}"/>
              </a:ext>
            </a:extLst>
          </p:cNvPr>
          <p:cNvSpPr txBox="1">
            <a:spLocks/>
          </p:cNvSpPr>
          <p:nvPr/>
        </p:nvSpPr>
        <p:spPr>
          <a:xfrm>
            <a:off x="566224" y="435259"/>
            <a:ext cx="3762496" cy="9971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WILL THERE BE</a:t>
            </a:r>
          </a:p>
          <a:p>
            <a:r>
              <a:rPr lang="en-GB" dirty="0"/>
              <a:t>A QUEUE?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824FC031-846C-414C-BE61-98C215F3A82C}"/>
              </a:ext>
            </a:extLst>
          </p:cNvPr>
          <p:cNvSpPr txBox="1">
            <a:spLocks/>
          </p:cNvSpPr>
          <p:nvPr/>
        </p:nvSpPr>
        <p:spPr>
          <a:xfrm>
            <a:off x="566224" y="435259"/>
            <a:ext cx="3762496" cy="9971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WILL THERE BE</a:t>
            </a:r>
          </a:p>
          <a:p>
            <a:r>
              <a:rPr lang="en-GB" dirty="0"/>
              <a:t>A QUEUE?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416332-91D7-4305-A6AD-1235B9B818DA}"/>
              </a:ext>
            </a:extLst>
          </p:cNvPr>
          <p:cNvSpPr/>
          <p:nvPr/>
        </p:nvSpPr>
        <p:spPr>
          <a:xfrm>
            <a:off x="630571" y="487961"/>
            <a:ext cx="3322304" cy="59422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13402C9-AE42-48EA-BC71-C819B0F704DF}"/>
              </a:ext>
            </a:extLst>
          </p:cNvPr>
          <p:cNvSpPr txBox="1">
            <a:spLocks/>
          </p:cNvSpPr>
          <p:nvPr/>
        </p:nvSpPr>
        <p:spPr>
          <a:xfrm>
            <a:off x="718624" y="587659"/>
            <a:ext cx="4306382" cy="3877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/>
              <a:t>LEVEL VS CHASE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ECED50-5CA3-454F-AEB9-537D71D0C40F}"/>
              </a:ext>
            </a:extLst>
          </p:cNvPr>
          <p:cNvSpPr txBox="1"/>
          <p:nvPr/>
        </p:nvSpPr>
        <p:spPr>
          <a:xfrm>
            <a:off x="514981" y="1685254"/>
            <a:ext cx="4713668" cy="2672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solidFill>
                  <a:srgbClr val="1D4A9B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Level</a:t>
            </a:r>
            <a:endParaRPr lang="en-GB" dirty="0">
              <a:solidFill>
                <a:srgbClr val="1D4A9B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Easier to plan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Employees and customers can understand it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Should ensure a service level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Times of under-utilisation of resource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04A91D-066B-4219-ABCC-746CDB357781}"/>
              </a:ext>
            </a:extLst>
          </p:cNvPr>
          <p:cNvSpPr txBox="1"/>
          <p:nvPr/>
        </p:nvSpPr>
        <p:spPr>
          <a:xfrm>
            <a:off x="5147749" y="1685254"/>
            <a:ext cx="4713668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solidFill>
                  <a:srgbClr val="1D4A9B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Chase</a:t>
            </a:r>
            <a:endParaRPr lang="en-GB" sz="2000" dirty="0">
              <a:solidFill>
                <a:srgbClr val="1D4A9B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Complex schedules?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Should ensure a service level?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High utilisation of resource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Is it cheaper?</a:t>
            </a:r>
          </a:p>
          <a:p>
            <a:pPr>
              <a:lnSpc>
                <a:spcPct val="15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4067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65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433166"/>
      </p:ext>
    </p:extLst>
  </p:cSld>
  <p:clrMapOvr>
    <a:masterClrMapping/>
  </p:clrMapOvr>
</p:sld>
</file>

<file path=ppt/theme/theme1.xml><?xml version="1.0" encoding="utf-8"?>
<a:theme xmlns:a="http://schemas.openxmlformats.org/drawingml/2006/main" name="OU Title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U Section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133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BOLD</vt:lpstr>
      <vt:lpstr>Calibri</vt:lpstr>
      <vt:lpstr>OU Title</vt:lpstr>
      <vt:lpstr>OU Section</vt:lpstr>
      <vt:lpstr>OU Layouts</vt:lpstr>
      <vt:lpstr>‘LEVEL’ AND ‘CHASE’ CAPACITY STRATEGIES</vt:lpstr>
      <vt:lpstr>COPING WITH DEMAND VARIATIONS</vt:lpstr>
      <vt:lpstr>COPING WITH DEMAND VARIATIONS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Austin</dc:creator>
  <cp:lastModifiedBy>Ana.Collins</cp:lastModifiedBy>
  <cp:revision>56</cp:revision>
  <dcterms:created xsi:type="dcterms:W3CDTF">2017-12-14T14:52:50Z</dcterms:created>
  <dcterms:modified xsi:type="dcterms:W3CDTF">2022-03-30T07:37:43Z</dcterms:modified>
</cp:coreProperties>
</file>