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72" r:id="rId2"/>
    <p:sldId id="273" r:id="rId3"/>
    <p:sldId id="274" r:id="rId4"/>
    <p:sldId id="258" r:id="rId5"/>
    <p:sldId id="259" r:id="rId6"/>
    <p:sldId id="260" r:id="rId7"/>
    <p:sldId id="266" r:id="rId8"/>
    <p:sldId id="279" r:id="rId9"/>
    <p:sldId id="267" r:id="rId10"/>
    <p:sldId id="261" r:id="rId11"/>
    <p:sldId id="271" r:id="rId12"/>
    <p:sldId id="270" r:id="rId13"/>
    <p:sldId id="275" r:id="rId14"/>
    <p:sldId id="276"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6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B168E-D98B-4B4E-BD38-9D3BF9D7A7F7}" type="datetimeFigureOut">
              <a:rPr lang="en-GB" smtClean="0"/>
              <a:t>19/04/2017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0C9FD-4479-45FA-9CF1-0B58B023C57C}" type="slidenum">
              <a:rPr lang="en-GB" smtClean="0"/>
              <a:t>‹#›</a:t>
            </a:fld>
            <a:endParaRPr lang="en-GB"/>
          </a:p>
        </p:txBody>
      </p:sp>
    </p:spTree>
    <p:extLst>
      <p:ext uri="{BB962C8B-B14F-4D97-AF65-F5344CB8AC3E}">
        <p14:creationId xmlns:p14="http://schemas.microsoft.com/office/powerpoint/2010/main" val="18777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ardenorganic.org.uk/sites/www.gardenorganic.org.uk/files/resources/fflp/A59-Setting-up-a-square-foot-garde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ardenorganic.org.uk/sites/www.gardenorganic.org.uk/files/resources/fflp/A28-Friend-and-foe-gam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ils.environment.gov.scot/resources/educ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hutton.ac.uk/learning/dirt-docto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list=PLPFv9syphoctmEv2Xdz-8HGrQRw8WS_2I&amp;v=wspKtgHzT-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ardenorganic.org.uk/sites/www.gardenorganic.org.uk/files/resources/fflp/A9-Testing-soil-and-improving-fertility.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ardenorganic.org.uk/sites/www.gardenorganic.org.uk/files/resources/fflp/A7-Crop-and-family-gam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ardenorganic.org.uk/sites/www.gardenorganic.org.uk/files/resources/fflp/A34-Developing-a-crop-rotation-plan.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gardenorganic.org.uk/sites/www.gardenorganic.org.uk/files/resources/fflp/A35-Creating-a-term-time-harvest-plan.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0C9FD-4479-45FA-9CF1-0B58B023C57C}" type="slidenum">
              <a:rPr lang="en-GB" smtClean="0"/>
              <a:t>1</a:t>
            </a:fld>
            <a:endParaRPr lang="en-GB"/>
          </a:p>
        </p:txBody>
      </p:sp>
    </p:spTree>
    <p:extLst>
      <p:ext uri="{BB962C8B-B14F-4D97-AF65-F5344CB8AC3E}">
        <p14:creationId xmlns:p14="http://schemas.microsoft.com/office/powerpoint/2010/main" val="354925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a:t>
            </a:r>
            <a:r>
              <a:rPr lang="en-GB" dirty="0" smtClean="0">
                <a:hlinkClick r:id="rId3"/>
              </a:rPr>
              <a:t>www.gardenorganic.org.uk/sites/www.gardenorganic.org.uk/files/resources/fflp/A59-Setting-up-a-square-foot-garden.pdf</a:t>
            </a:r>
            <a:endParaRPr lang="en-GB" dirty="0" smtClean="0"/>
          </a:p>
          <a:p>
            <a:endParaRPr lang="en-GB" dirty="0"/>
          </a:p>
          <a:p>
            <a:r>
              <a:rPr lang="en-GB" dirty="0" smtClean="0"/>
              <a:t>Square foot gardening is a way of trying out lots of different crops in minimal space and works well for school raised beds</a:t>
            </a:r>
            <a:r>
              <a:rPr lang="en-GB" dirty="0" smtClean="0"/>
              <a:t>.  You get to try a little bit of lots of different fruits and vegetables.</a:t>
            </a:r>
          </a:p>
          <a:p>
            <a:r>
              <a:rPr lang="en-GB" dirty="0" smtClean="0"/>
              <a:t>It is important to make a note of what you plant where so you can avoid planting the same thing in the same spot the following year.  </a:t>
            </a:r>
            <a:r>
              <a:rPr lang="en-GB" dirty="0" smtClean="0"/>
              <a:t>  </a:t>
            </a:r>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10</a:t>
            </a:fld>
            <a:endParaRPr lang="en-GB"/>
          </a:p>
        </p:txBody>
      </p:sp>
    </p:spTree>
    <p:extLst>
      <p:ext uri="{BB962C8B-B14F-4D97-AF65-F5344CB8AC3E}">
        <p14:creationId xmlns:p14="http://schemas.microsoft.com/office/powerpoint/2010/main" val="122525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whole range of creatures may visit your patch.  Some are good and some you don’t want to see.  Some creatures like hedgehogs and parasitic wasps are well worth encouraging, whilst others like slugs and aphids you want to avoid.  </a:t>
            </a:r>
            <a:endParaRPr lang="en-GB" dirty="0" smtClean="0"/>
          </a:p>
          <a:p>
            <a:endParaRPr lang="en-GB" dirty="0" smtClean="0"/>
          </a:p>
          <a:p>
            <a:r>
              <a:rPr lang="en-GB" dirty="0">
                <a:hlinkClick r:id="rId3"/>
              </a:rPr>
              <a:t>http://</a:t>
            </a:r>
            <a:r>
              <a:rPr lang="en-GB" dirty="0" smtClean="0">
                <a:hlinkClick r:id="rId3"/>
              </a:rPr>
              <a:t>www.gardenorganic.org.uk/sites/www.gardenorganic.org.uk/files/resources/fflp/A28-Friend-and-foe-game.pdf</a:t>
            </a:r>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11</a:t>
            </a:fld>
            <a:endParaRPr lang="en-GB"/>
          </a:p>
        </p:txBody>
      </p:sp>
    </p:spTree>
    <p:extLst>
      <p:ext uri="{BB962C8B-B14F-4D97-AF65-F5344CB8AC3E}">
        <p14:creationId xmlns:p14="http://schemas.microsoft.com/office/powerpoint/2010/main" val="59965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12</a:t>
            </a:fld>
            <a:endParaRPr lang="en-GB"/>
          </a:p>
        </p:txBody>
      </p:sp>
    </p:spTree>
    <p:extLst>
      <p:ext uri="{BB962C8B-B14F-4D97-AF65-F5344CB8AC3E}">
        <p14:creationId xmlns:p14="http://schemas.microsoft.com/office/powerpoint/2010/main" val="13490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0C9FD-4479-45FA-9CF1-0B58B023C57C}" type="slidenum">
              <a:rPr lang="en-GB" smtClean="0"/>
              <a:t>13</a:t>
            </a:fld>
            <a:endParaRPr lang="en-GB"/>
          </a:p>
        </p:txBody>
      </p:sp>
    </p:spTree>
    <p:extLst>
      <p:ext uri="{BB962C8B-B14F-4D97-AF65-F5344CB8AC3E}">
        <p14:creationId xmlns:p14="http://schemas.microsoft.com/office/powerpoint/2010/main" val="3996967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Scotland, we grow a whole range of cereals, fruit and vegetables as well as grass on a commercial scale.  As part of the your growing journey you can compare and contrast commercial production with what you grow in your own plot.  </a:t>
            </a:r>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14</a:t>
            </a:fld>
            <a:endParaRPr lang="en-GB"/>
          </a:p>
        </p:txBody>
      </p:sp>
    </p:spTree>
    <p:extLst>
      <p:ext uri="{BB962C8B-B14F-4D97-AF65-F5344CB8AC3E}">
        <p14:creationId xmlns:p14="http://schemas.microsoft.com/office/powerpoint/2010/main" val="2808146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clip shows how wheat farming works on a commercial scale.  In school, you can grow your own loaf in a metre square.  </a:t>
            </a:r>
          </a:p>
          <a:p>
            <a:endParaRPr lang="en-GB" dirty="0"/>
          </a:p>
          <a:p>
            <a:r>
              <a:rPr lang="en-GB" dirty="0" smtClean="0"/>
              <a:t>Please look at the instructions and step by step guide for growing your own loaf in school.</a:t>
            </a:r>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15</a:t>
            </a:fld>
            <a:endParaRPr lang="en-GB"/>
          </a:p>
        </p:txBody>
      </p:sp>
    </p:spTree>
    <p:extLst>
      <p:ext uri="{BB962C8B-B14F-4D97-AF65-F5344CB8AC3E}">
        <p14:creationId xmlns:p14="http://schemas.microsoft.com/office/powerpoint/2010/main" val="308063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0C9FD-4479-45FA-9CF1-0B58B023C57C}" type="slidenum">
              <a:rPr lang="en-GB" smtClean="0"/>
              <a:t>2</a:t>
            </a:fld>
            <a:endParaRPr lang="en-GB"/>
          </a:p>
        </p:txBody>
      </p:sp>
    </p:spTree>
    <p:extLst>
      <p:ext uri="{BB962C8B-B14F-4D97-AF65-F5344CB8AC3E}">
        <p14:creationId xmlns:p14="http://schemas.microsoft.com/office/powerpoint/2010/main" val="381232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0C9FD-4479-45FA-9CF1-0B58B023C57C}" type="slidenum">
              <a:rPr lang="en-GB" smtClean="0"/>
              <a:t>3</a:t>
            </a:fld>
            <a:endParaRPr lang="en-GB"/>
          </a:p>
        </p:txBody>
      </p:sp>
    </p:spTree>
    <p:extLst>
      <p:ext uri="{BB962C8B-B14F-4D97-AF65-F5344CB8AC3E}">
        <p14:creationId xmlns:p14="http://schemas.microsoft.com/office/powerpoint/2010/main" val="48406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Scotland’s soils are an important natural resource. They play an essential part in all of our lives, providing us with a wide range of benefits. Some of these benefits are obvious, like growing food, while many are less clear, like filtering water, reducing flood risk and influencing climate</a:t>
            </a:r>
            <a:r>
              <a:rPr lang="en-GB" dirty="0" smtClean="0"/>
              <a:t>.</a:t>
            </a:r>
          </a:p>
          <a:p>
            <a:endParaRPr lang="en-GB" dirty="0"/>
          </a:p>
          <a:p>
            <a:r>
              <a:rPr lang="en-GB" dirty="0">
                <a:hlinkClick r:id="rId3"/>
              </a:rPr>
              <a:t>http://soils.environment.gov.scot/resources/education</a:t>
            </a:r>
            <a:r>
              <a:rPr lang="en-GB" dirty="0" smtClean="0">
                <a:hlinkClick r:id="rId3"/>
              </a:rPr>
              <a:t>/</a:t>
            </a:r>
            <a:endParaRPr lang="en-GB" dirty="0" smtClean="0"/>
          </a:p>
          <a:p>
            <a:endParaRPr lang="en-GB" dirty="0"/>
          </a:p>
          <a:p>
            <a:r>
              <a:rPr lang="en-GB" dirty="0">
                <a:hlinkClick r:id="rId4"/>
              </a:rPr>
              <a:t>http://</a:t>
            </a:r>
            <a:r>
              <a:rPr lang="en-GB" dirty="0" smtClean="0">
                <a:hlinkClick r:id="rId4"/>
              </a:rPr>
              <a:t>www.hutton.ac.uk/learning/dirt-doctor</a:t>
            </a:r>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4</a:t>
            </a:fld>
            <a:endParaRPr lang="en-GB"/>
          </a:p>
        </p:txBody>
      </p:sp>
    </p:spTree>
    <p:extLst>
      <p:ext uri="{BB962C8B-B14F-4D97-AF65-F5344CB8AC3E}">
        <p14:creationId xmlns:p14="http://schemas.microsoft.com/office/powerpoint/2010/main" val="31736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1">
                  <a:lumMod val="65000"/>
                  <a:lumOff val="35000"/>
                </a:schemeClr>
              </a:solidFill>
              <a:hlinkClick r:id="rId3"/>
            </a:endParaRPr>
          </a:p>
          <a:p>
            <a:endParaRPr lang="en-GB" dirty="0">
              <a:solidFill>
                <a:schemeClr val="tx1">
                  <a:lumMod val="65000"/>
                  <a:lumOff val="35000"/>
                </a:schemeClr>
              </a:solidFill>
              <a:hlinkClick r:id="rId3"/>
            </a:endParaRPr>
          </a:p>
          <a:p>
            <a:r>
              <a:rPr lang="en-GB" dirty="0" smtClean="0">
                <a:hlinkClick r:id="rId3"/>
              </a:rPr>
              <a:t>https</a:t>
            </a:r>
            <a:r>
              <a:rPr lang="en-GB" dirty="0">
                <a:hlinkClick r:id="rId3"/>
              </a:rPr>
              <a:t>://</a:t>
            </a:r>
            <a:r>
              <a:rPr lang="en-GB" dirty="0" smtClean="0">
                <a:hlinkClick r:id="rId3"/>
              </a:rPr>
              <a:t>www.youtube.com/watch?list=PLPFv9syphoctmEv2Xdz-8HGrQRw8WS_2I&amp;v=wspKtgHzT-c</a:t>
            </a:r>
            <a:endParaRPr lang="en-GB" dirty="0" smtClean="0"/>
          </a:p>
          <a:p>
            <a:endParaRPr lang="en-GB" dirty="0"/>
          </a:p>
          <a:p>
            <a:r>
              <a:rPr lang="en-GB" dirty="0" smtClean="0"/>
              <a:t>Soil texture video</a:t>
            </a:r>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5</a:t>
            </a:fld>
            <a:endParaRPr lang="en-GB"/>
          </a:p>
        </p:txBody>
      </p:sp>
    </p:spTree>
    <p:extLst>
      <p:ext uri="{BB962C8B-B14F-4D97-AF65-F5344CB8AC3E}">
        <p14:creationId xmlns:p14="http://schemas.microsoft.com/office/powerpoint/2010/main" val="265463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undertaking the soil texture test you can get a tough idea of the % of sand, silt and clay in your soil.  This is important as different crops grow best in different soils.  For example:</a:t>
            </a:r>
          </a:p>
          <a:p>
            <a:r>
              <a:rPr lang="en-GB" dirty="0" smtClean="0"/>
              <a:t>Carrots like sandy free draining soils</a:t>
            </a:r>
          </a:p>
          <a:p>
            <a:r>
              <a:rPr lang="en-GB" dirty="0" smtClean="0"/>
              <a:t>Organic matter can added to your soil.  </a:t>
            </a:r>
            <a:r>
              <a:rPr lang="en-GB" dirty="0" smtClean="0"/>
              <a:t>In </a:t>
            </a:r>
            <a:r>
              <a:rPr lang="en-GB" dirty="0" smtClean="0"/>
              <a:t>sandy soils organic matter helps with structure and in clay soils organic matter can make the soils more workable.</a:t>
            </a:r>
          </a:p>
          <a:p>
            <a:endParaRPr lang="en-GB" dirty="0"/>
          </a:p>
          <a:p>
            <a:r>
              <a:rPr lang="en-GB" dirty="0">
                <a:hlinkClick r:id="rId3"/>
              </a:rPr>
              <a:t>http://</a:t>
            </a:r>
            <a:r>
              <a:rPr lang="en-GB" dirty="0" smtClean="0">
                <a:hlinkClick r:id="rId3"/>
              </a:rPr>
              <a:t>www.gardenorganic.org.uk/sites/www.gardenorganic.org.uk/files/resources/fflp/A9-Testing-soil-and-improving-fertility.pdf</a:t>
            </a:r>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6</a:t>
            </a:fld>
            <a:endParaRPr lang="en-GB"/>
          </a:p>
        </p:txBody>
      </p:sp>
    </p:spTree>
    <p:extLst>
      <p:ext uri="{BB962C8B-B14F-4D97-AF65-F5344CB8AC3E}">
        <p14:creationId xmlns:p14="http://schemas.microsoft.com/office/powerpoint/2010/main" val="243226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different things you could grow but there are several things you need to consider which can be found on the attached handout.</a:t>
            </a:r>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7</a:t>
            </a:fld>
            <a:endParaRPr lang="en-GB"/>
          </a:p>
        </p:txBody>
      </p:sp>
    </p:spTree>
    <p:extLst>
      <p:ext uri="{BB962C8B-B14F-4D97-AF65-F5344CB8AC3E}">
        <p14:creationId xmlns:p14="http://schemas.microsoft.com/office/powerpoint/2010/main" val="281258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wide variety of seeds which you can plant in school.  Seeds are a great resource to look at – they come in all shapes and sizes</a:t>
            </a:r>
            <a:r>
              <a:rPr lang="en-GB" dirty="0"/>
              <a:t>. </a:t>
            </a:r>
            <a:endParaRPr lang="en-GB" dirty="0" smtClean="0"/>
          </a:p>
          <a:p>
            <a:endParaRPr lang="en-GB" dirty="0">
              <a:hlinkClick r:id="rId3"/>
            </a:endParaRPr>
          </a:p>
          <a:p>
            <a:r>
              <a:rPr lang="en-GB" dirty="0" smtClean="0">
                <a:hlinkClick r:id="rId3"/>
              </a:rPr>
              <a:t>http</a:t>
            </a:r>
            <a:r>
              <a:rPr lang="en-GB" dirty="0">
                <a:hlinkClick r:id="rId3"/>
              </a:rPr>
              <a:t>://</a:t>
            </a:r>
            <a:r>
              <a:rPr lang="en-GB" dirty="0" smtClean="0">
                <a:hlinkClick r:id="rId3"/>
              </a:rPr>
              <a:t>www.gardenorganic.org.uk/sites/www.gardenorganic.org.uk/files/resources/fflp/A7-Crop-and-family-games.pdf</a:t>
            </a:r>
            <a:endParaRPr lang="en-GB" dirty="0" smtClean="0"/>
          </a:p>
          <a:p>
            <a:endParaRPr lang="en-GB" dirty="0"/>
          </a:p>
          <a:p>
            <a:r>
              <a:rPr lang="en-GB" dirty="0" smtClean="0"/>
              <a:t>You need to choose which seeds you are going to plant and the system you are going to use, keeping in mind the type of soil you have and requirements of the plants.  </a:t>
            </a:r>
          </a:p>
          <a:p>
            <a:endParaRPr lang="en-GB" dirty="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8</a:t>
            </a:fld>
            <a:endParaRPr lang="en-GB"/>
          </a:p>
        </p:txBody>
      </p:sp>
    </p:spTree>
    <p:extLst>
      <p:ext uri="{BB962C8B-B14F-4D97-AF65-F5344CB8AC3E}">
        <p14:creationId xmlns:p14="http://schemas.microsoft.com/office/powerpoint/2010/main" val="192439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hlinkClick r:id="rId3"/>
            </a:endParaRPr>
          </a:p>
          <a:p>
            <a:r>
              <a:rPr lang="en-GB" dirty="0" smtClean="0">
                <a:hlinkClick r:id="rId3"/>
              </a:rPr>
              <a:t>https</a:t>
            </a:r>
            <a:r>
              <a:rPr lang="en-GB" dirty="0">
                <a:hlinkClick r:id="rId3"/>
              </a:rPr>
              <a:t>://</a:t>
            </a:r>
            <a:r>
              <a:rPr lang="en-GB" dirty="0" smtClean="0">
                <a:hlinkClick r:id="rId3"/>
              </a:rPr>
              <a:t>www.gardenorganic.org.uk/sites/www.gardenorganic.org.uk/files/resources/fflp/A34-Developing-a-crop-rotation-plan.pdf</a:t>
            </a:r>
            <a:endParaRPr lang="en-GB" dirty="0" smtClean="0"/>
          </a:p>
          <a:p>
            <a:endParaRPr lang="en-GB" dirty="0"/>
          </a:p>
          <a:p>
            <a:r>
              <a:rPr lang="en-GB" dirty="0">
                <a:hlinkClick r:id="rId4"/>
              </a:rPr>
              <a:t>https://</a:t>
            </a:r>
            <a:r>
              <a:rPr lang="en-GB" dirty="0" smtClean="0">
                <a:hlinkClick r:id="rId4"/>
              </a:rPr>
              <a:t>www.gardenorganic.org.uk/sites/www.gardenorganic.org.uk/files/resources/fflp/A35-Creating-a-term-time-harvest-plan.pdf</a:t>
            </a:r>
            <a:endParaRPr lang="en-GB" dirty="0" smtClean="0"/>
          </a:p>
          <a:p>
            <a:endParaRPr lang="en-GB" dirty="0"/>
          </a:p>
          <a:p>
            <a:r>
              <a:rPr lang="en-GB" dirty="0" smtClean="0"/>
              <a:t>Rotating what you plant where, is important to help prevent the build up of pests and diseases in the soil.  The example the above image shows a 3 year rotation, using roots, brassicas and others.  Rotations can vary in length depending on what you grow.  The idea in rotations is that plants in the same family are planted together as they suffer from the similar pests and diseases.     </a:t>
            </a:r>
            <a:endParaRPr lang="en-GB" dirty="0"/>
          </a:p>
        </p:txBody>
      </p:sp>
      <p:sp>
        <p:nvSpPr>
          <p:cNvPr id="4" name="Slide Number Placeholder 3"/>
          <p:cNvSpPr>
            <a:spLocks noGrp="1"/>
          </p:cNvSpPr>
          <p:nvPr>
            <p:ph type="sldNum" sz="quarter" idx="10"/>
          </p:nvPr>
        </p:nvSpPr>
        <p:spPr/>
        <p:txBody>
          <a:bodyPr/>
          <a:lstStyle/>
          <a:p>
            <a:fld id="{9AF0C9FD-4479-45FA-9CF1-0B58B023C57C}" type="slidenum">
              <a:rPr lang="en-GB" smtClean="0"/>
              <a:t>9</a:t>
            </a:fld>
            <a:endParaRPr lang="en-GB"/>
          </a:p>
        </p:txBody>
      </p:sp>
    </p:spTree>
    <p:extLst>
      <p:ext uri="{BB962C8B-B14F-4D97-AF65-F5344CB8AC3E}">
        <p14:creationId xmlns:p14="http://schemas.microsoft.com/office/powerpoint/2010/main" val="86826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4DA936-6C76-4C81-A839-BDC930022693}"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24040235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4DA936-6C76-4C81-A839-BDC930022693}"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99374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4DA936-6C76-4C81-A839-BDC930022693}"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273671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4DA936-6C76-4C81-A839-BDC930022693}"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340415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DA936-6C76-4C81-A839-BDC930022693}"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423680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4DA936-6C76-4C81-A839-BDC930022693}"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9269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4DA936-6C76-4C81-A839-BDC930022693}" type="datetimeFigureOut">
              <a:rPr lang="en-GB" smtClean="0"/>
              <a:t>19/04/2017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35908113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4DA936-6C76-4C81-A839-BDC930022693}" type="datetimeFigureOut">
              <a:rPr lang="en-GB" smtClean="0"/>
              <a:t>19/04/2017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15332265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DA936-6C76-4C81-A839-BDC930022693}" type="datetimeFigureOut">
              <a:rPr lang="en-GB" smtClean="0"/>
              <a:t>19/04/2017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D489C8-7EE7-4E24-912D-991B2B3D5EDA}" type="slidenum">
              <a:rPr lang="en-GB" smtClean="0"/>
              <a:t>‹#›</a:t>
            </a:fld>
            <a:endParaRPr lang="en-GB"/>
          </a:p>
        </p:txBody>
      </p:sp>
      <p:pic>
        <p:nvPicPr>
          <p:cNvPr id="5" name="Picture 4" descr="F:\RHET\RHET 2005 - AJM\Logos\RHET Logos\RHET logo W on G jpeg.jpg"/>
          <p:cNvPicPr/>
          <p:nvPr userDrawn="1"/>
        </p:nvPicPr>
        <p:blipFill>
          <a:blip r:embed="rId2" cstate="print"/>
          <a:srcRect/>
          <a:stretch>
            <a:fillRect/>
          </a:stretch>
        </p:blipFill>
        <p:spPr bwMode="auto">
          <a:xfrm>
            <a:off x="9333610" y="0"/>
            <a:ext cx="2858391" cy="2427061"/>
          </a:xfrm>
          <a:prstGeom prst="rect">
            <a:avLst/>
          </a:prstGeom>
          <a:noFill/>
          <a:ln w="9525">
            <a:noFill/>
            <a:miter lim="800000"/>
            <a:headEnd/>
            <a:tailEnd/>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33610" y="2357618"/>
            <a:ext cx="2858390" cy="2113647"/>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33610" y="4471265"/>
            <a:ext cx="2863503" cy="2357618"/>
          </a:xfrm>
          <a:prstGeom prst="rect">
            <a:avLst/>
          </a:prstGeom>
        </p:spPr>
      </p:pic>
      <p:pic>
        <p:nvPicPr>
          <p:cNvPr id="9" name="Picture 8"/>
          <p:cNvPicPr>
            <a:picLocks noChangeAspect="1"/>
          </p:cNvPicPr>
          <p:nvPr userDrawn="1"/>
        </p:nvPicPr>
        <p:blipFill>
          <a:blip r:embed="rId5"/>
          <a:stretch>
            <a:fillRect/>
          </a:stretch>
        </p:blipFill>
        <p:spPr>
          <a:xfrm>
            <a:off x="0" y="4047951"/>
            <a:ext cx="2739798" cy="2810049"/>
          </a:xfrm>
          <a:prstGeom prst="rect">
            <a:avLst/>
          </a:prstGeom>
        </p:spPr>
      </p:pic>
    </p:spTree>
    <p:extLst>
      <p:ext uri="{BB962C8B-B14F-4D97-AF65-F5344CB8AC3E}">
        <p14:creationId xmlns:p14="http://schemas.microsoft.com/office/powerpoint/2010/main" val="339592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DA936-6C76-4C81-A839-BDC930022693}"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55430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DA936-6C76-4C81-A839-BDC930022693}"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489C8-7EE7-4E24-912D-991B2B3D5EDA}" type="slidenum">
              <a:rPr lang="en-GB" smtClean="0"/>
              <a:t>‹#›</a:t>
            </a:fld>
            <a:endParaRPr lang="en-GB"/>
          </a:p>
        </p:txBody>
      </p:sp>
    </p:spTree>
    <p:extLst>
      <p:ext uri="{BB962C8B-B14F-4D97-AF65-F5344CB8AC3E}">
        <p14:creationId xmlns:p14="http://schemas.microsoft.com/office/powerpoint/2010/main" val="228227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DA936-6C76-4C81-A839-BDC930022693}" type="datetimeFigureOut">
              <a:rPr lang="en-GB" smtClean="0"/>
              <a:t>19/04/2017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489C8-7EE7-4E24-912D-991B2B3D5EDA}" type="slidenum">
              <a:rPr lang="en-GB" smtClean="0"/>
              <a:t>‹#›</a:t>
            </a:fld>
            <a:endParaRPr lang="en-GB"/>
          </a:p>
        </p:txBody>
      </p:sp>
    </p:spTree>
    <p:extLst>
      <p:ext uri="{BB962C8B-B14F-4D97-AF65-F5344CB8AC3E}">
        <p14:creationId xmlns:p14="http://schemas.microsoft.com/office/powerpoint/2010/main" val="1125519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0yKt6te_syk?feature=player_embedded" TargetMode="External"/><Relationship Id="rId1" Type="http://schemas.openxmlformats.org/officeDocument/2006/relationships/tags" Target="../tags/tag2.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500" y="546100"/>
            <a:ext cx="5816600" cy="3416320"/>
          </a:xfrm>
          <a:prstGeom prst="rect">
            <a:avLst/>
          </a:prstGeom>
          <a:noFill/>
        </p:spPr>
        <p:txBody>
          <a:bodyPr wrap="square" rtlCol="0">
            <a:spAutoFit/>
          </a:bodyPr>
          <a:lstStyle/>
          <a:p>
            <a:r>
              <a:rPr lang="en-GB" sz="3600" b="1" dirty="0" smtClean="0"/>
              <a:t>AIM</a:t>
            </a:r>
          </a:p>
          <a:p>
            <a:endParaRPr lang="en-GB" sz="3600" b="1" dirty="0" smtClean="0"/>
          </a:p>
          <a:p>
            <a:r>
              <a:rPr lang="en-GB" sz="3600" b="1" dirty="0" smtClean="0"/>
              <a:t>To follow the journey from ground to plate covering planting, harvesting, cooking and eating</a:t>
            </a:r>
            <a:endParaRPr lang="en-GB" sz="3600" b="1" dirty="0"/>
          </a:p>
        </p:txBody>
      </p:sp>
    </p:spTree>
    <p:extLst>
      <p:ext uri="{BB962C8B-B14F-4D97-AF65-F5344CB8AC3E}">
        <p14:creationId xmlns:p14="http://schemas.microsoft.com/office/powerpoint/2010/main" val="290559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1886"/>
            <a:ext cx="9331779" cy="6221186"/>
          </a:xfrm>
          <a:prstGeom prst="rect">
            <a:avLst/>
          </a:prstGeom>
        </p:spPr>
      </p:pic>
      <p:sp>
        <p:nvSpPr>
          <p:cNvPr id="3" name="TextBox 2"/>
          <p:cNvSpPr txBox="1"/>
          <p:nvPr/>
        </p:nvSpPr>
        <p:spPr>
          <a:xfrm>
            <a:off x="127000" y="0"/>
            <a:ext cx="2095500" cy="369332"/>
          </a:xfrm>
          <a:prstGeom prst="rect">
            <a:avLst/>
          </a:prstGeom>
          <a:noFill/>
        </p:spPr>
        <p:txBody>
          <a:bodyPr wrap="square" rtlCol="0">
            <a:spAutoFit/>
          </a:bodyPr>
          <a:lstStyle/>
          <a:p>
            <a:r>
              <a:rPr lang="en-GB" dirty="0" smtClean="0"/>
              <a:t>Seed quiz   Families </a:t>
            </a:r>
            <a:endParaRPr lang="en-GB" dirty="0"/>
          </a:p>
        </p:txBody>
      </p:sp>
    </p:spTree>
    <p:extLst>
      <p:ext uri="{BB962C8B-B14F-4D97-AF65-F5344CB8AC3E}">
        <p14:creationId xmlns:p14="http://schemas.microsoft.com/office/powerpoint/2010/main" val="673435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521" y="368300"/>
            <a:ext cx="2762250" cy="27622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655" y="3130551"/>
            <a:ext cx="3722116" cy="26157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545" y="368301"/>
            <a:ext cx="2579117" cy="27622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9" y="368300"/>
            <a:ext cx="4475544" cy="27622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6754" y="3130550"/>
            <a:ext cx="3616277" cy="261577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6753" y="5718674"/>
            <a:ext cx="3697109" cy="1139325"/>
          </a:xfrm>
          <a:prstGeom prst="rect">
            <a:avLst/>
          </a:prstGeom>
        </p:spPr>
      </p:pic>
    </p:spTree>
    <p:extLst>
      <p:ext uri="{BB962C8B-B14F-4D97-AF65-F5344CB8AC3E}">
        <p14:creationId xmlns:p14="http://schemas.microsoft.com/office/powerpoint/2010/main" val="1518380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904" y="0"/>
            <a:ext cx="8650696" cy="4801314"/>
          </a:xfrm>
          <a:prstGeom prst="rect">
            <a:avLst/>
          </a:prstGeom>
        </p:spPr>
        <p:txBody>
          <a:bodyPr wrap="square">
            <a:spAutoFit/>
          </a:bodyPr>
          <a:lstStyle/>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5400" dirty="0" smtClean="0">
                <a:latin typeface="Calibri" panose="020F0502020204030204" pitchFamily="34" charset="0"/>
                <a:ea typeface="Calibri" panose="020F0502020204030204" pitchFamily="34" charset="0"/>
                <a:cs typeface="Times New Roman" panose="02020603050405020304" pitchFamily="18" charset="0"/>
              </a:rPr>
              <a:t>YOUR PLAN !</a:t>
            </a:r>
          </a:p>
          <a:p>
            <a:pPr marL="342900" indent="-342900">
              <a:lnSpc>
                <a:spcPct val="200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Identify your soil</a:t>
            </a:r>
          </a:p>
          <a:p>
            <a:pPr marL="342900" indent="-342900">
              <a:lnSpc>
                <a:spcPct val="200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Add organic matter (lime if needed)</a:t>
            </a:r>
          </a:p>
          <a:p>
            <a:pPr marL="342900" indent="-342900">
              <a:lnSpc>
                <a:spcPct val="200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Choose your system – rotation in beds or rotation in </a:t>
            </a:r>
            <a:r>
              <a:rPr lang="en-GB" dirty="0" err="1" smtClean="0">
                <a:latin typeface="Calibri" panose="020F0502020204030204" pitchFamily="34" charset="0"/>
                <a:ea typeface="Calibri" panose="020F0502020204030204" pitchFamily="34" charset="0"/>
                <a:cs typeface="Times New Roman" panose="02020603050405020304" pitchFamily="18" charset="0"/>
              </a:rPr>
              <a:t>ft</a:t>
            </a:r>
            <a:r>
              <a:rPr lang="en-GB" dirty="0" smtClean="0">
                <a:latin typeface="Calibri" panose="020F0502020204030204" pitchFamily="34" charset="0"/>
                <a:ea typeface="Calibri" panose="020F0502020204030204" pitchFamily="34" charset="0"/>
                <a:cs typeface="Times New Roman" panose="02020603050405020304" pitchFamily="18" charset="0"/>
              </a:rPr>
              <a:t> squares</a:t>
            </a:r>
          </a:p>
          <a:p>
            <a:pPr marL="342900" indent="-342900">
              <a:lnSpc>
                <a:spcPct val="200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Choose your seeds</a:t>
            </a:r>
          </a:p>
          <a:p>
            <a:pPr marL="342900" indent="-342900">
              <a:lnSpc>
                <a:spcPct val="200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Get planting </a:t>
            </a:r>
          </a:p>
          <a:p>
            <a:pPr marL="342900" indent="-342900">
              <a:lnSpc>
                <a:spcPct val="200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Keep a note of what you planted for future rotations</a:t>
            </a:r>
          </a:p>
          <a:p>
            <a:endParaRPr lang="en-GB" dirty="0"/>
          </a:p>
        </p:txBody>
      </p:sp>
    </p:spTree>
    <p:custDataLst>
      <p:tags r:id="rId1"/>
    </p:custDataLst>
    <p:extLst>
      <p:ext uri="{BB962C8B-B14F-4D97-AF65-F5344CB8AC3E}">
        <p14:creationId xmlns:p14="http://schemas.microsoft.com/office/powerpoint/2010/main" val="1123402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801" y="2431534"/>
            <a:ext cx="5076390" cy="923330"/>
          </a:xfrm>
          <a:prstGeom prst="rect">
            <a:avLst/>
          </a:prstGeom>
        </p:spPr>
        <p:txBody>
          <a:bodyPr wrap="none">
            <a:spAutoFit/>
          </a:bodyPr>
          <a:lstStyle/>
          <a:p>
            <a:r>
              <a:rPr lang="en-GB" sz="5400" b="1" dirty="0" smtClean="0"/>
              <a:t>What we harvest</a:t>
            </a:r>
            <a:endParaRPr lang="en-GB" sz="5400" b="1" dirty="0"/>
          </a:p>
        </p:txBody>
      </p:sp>
    </p:spTree>
    <p:extLst>
      <p:ext uri="{BB962C8B-B14F-4D97-AF65-F5344CB8AC3E}">
        <p14:creationId xmlns:p14="http://schemas.microsoft.com/office/powerpoint/2010/main" val="313442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850900"/>
            <a:ext cx="7835900" cy="3693319"/>
          </a:xfrm>
          <a:prstGeom prst="rect">
            <a:avLst/>
          </a:prstGeom>
          <a:noFill/>
        </p:spPr>
        <p:txBody>
          <a:bodyPr wrap="square" rtlCol="0">
            <a:spAutoFit/>
          </a:bodyPr>
          <a:lstStyle/>
          <a:p>
            <a:r>
              <a:rPr lang="en-GB" sz="3600" dirty="0" smtClean="0"/>
              <a:t>Cereals – oats, barley, wheat, OSR</a:t>
            </a:r>
          </a:p>
          <a:p>
            <a:r>
              <a:rPr lang="en-GB" sz="3600" dirty="0" smtClean="0"/>
              <a:t>Potatoes – ware and seed</a:t>
            </a:r>
          </a:p>
          <a:p>
            <a:r>
              <a:rPr lang="en-GB" sz="3600" dirty="0" smtClean="0"/>
              <a:t>Vegetables – carrots, kale, sprouts, broccoli, </a:t>
            </a:r>
            <a:r>
              <a:rPr lang="en-GB" sz="3600" dirty="0" err="1" smtClean="0"/>
              <a:t>neeps</a:t>
            </a:r>
            <a:endParaRPr lang="en-GB" sz="3600" dirty="0" smtClean="0"/>
          </a:p>
          <a:p>
            <a:r>
              <a:rPr lang="en-GB" sz="3600" dirty="0" smtClean="0"/>
              <a:t>Beans and peas</a:t>
            </a:r>
          </a:p>
          <a:p>
            <a:r>
              <a:rPr lang="en-GB" sz="3600" dirty="0" smtClean="0"/>
              <a:t>Tomatoes</a:t>
            </a:r>
          </a:p>
          <a:p>
            <a:endParaRPr lang="en-GB" dirty="0" smtClean="0"/>
          </a:p>
        </p:txBody>
      </p:sp>
    </p:spTree>
    <p:extLst>
      <p:ext uri="{BB962C8B-B14F-4D97-AF65-F5344CB8AC3E}">
        <p14:creationId xmlns:p14="http://schemas.microsoft.com/office/powerpoint/2010/main" val="168674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2120900"/>
            <a:ext cx="7610929" cy="1104900"/>
          </a:xfrm>
          <a:prstGeom prst="rect">
            <a:avLst/>
          </a:prstGeom>
          <a:noFill/>
        </p:spPr>
        <p:txBody>
          <a:bodyPr wrap="square" rtlCol="0">
            <a:spAutoFit/>
          </a:bodyPr>
          <a:lstStyle/>
          <a:p>
            <a:endParaRPr lang="en-GB" dirty="0"/>
          </a:p>
        </p:txBody>
      </p:sp>
      <p:pic>
        <p:nvPicPr>
          <p:cNvPr id="4" name="0yKt6te_syk"/>
          <p:cNvPicPr>
            <a:picLocks noRot="1" noChangeAspect="1"/>
          </p:cNvPicPr>
          <p:nvPr>
            <a:videoFile r:link="rId2"/>
          </p:nvPr>
        </p:nvPicPr>
        <p:blipFill>
          <a:blip r:embed="rId5"/>
          <a:stretch>
            <a:fillRect/>
          </a:stretch>
        </p:blipFill>
        <p:spPr>
          <a:xfrm>
            <a:off x="122766" y="1397000"/>
            <a:ext cx="9144001" cy="5143500"/>
          </a:xfrm>
          <a:prstGeom prst="rect">
            <a:avLst/>
          </a:prstGeom>
        </p:spPr>
      </p:pic>
      <p:pic>
        <p:nvPicPr>
          <p:cNvPr id="1025" name="Picture 1" descr="spinner-blue-overl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2993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9200" y="0"/>
            <a:ext cx="7010400" cy="5570756"/>
          </a:xfrm>
          <a:prstGeom prst="rect">
            <a:avLst/>
          </a:prstGeom>
          <a:noFill/>
        </p:spPr>
        <p:txBody>
          <a:bodyPr wrap="square" rtlCol="0">
            <a:spAutoFit/>
          </a:bodyPr>
          <a:lstStyle/>
          <a:p>
            <a:endParaRPr lang="en-GB" sz="3200" b="1" dirty="0" smtClean="0"/>
          </a:p>
          <a:p>
            <a:r>
              <a:rPr lang="en-GB" sz="3200" b="1" u="sng" dirty="0" smtClean="0"/>
              <a:t>What we will cover</a:t>
            </a:r>
          </a:p>
          <a:p>
            <a:endParaRPr lang="en-GB" sz="3200" b="1" dirty="0"/>
          </a:p>
          <a:p>
            <a:r>
              <a:rPr lang="en-GB" sz="3200" b="1" dirty="0" smtClean="0"/>
              <a:t>The soil</a:t>
            </a:r>
          </a:p>
          <a:p>
            <a:endParaRPr lang="en-GB" sz="3200" b="1" dirty="0"/>
          </a:p>
          <a:p>
            <a:r>
              <a:rPr lang="en-GB" sz="3200" b="1" dirty="0" smtClean="0"/>
              <a:t>Growing and seeds</a:t>
            </a:r>
          </a:p>
          <a:p>
            <a:endParaRPr lang="en-GB" sz="3200" b="1" dirty="0"/>
          </a:p>
          <a:p>
            <a:r>
              <a:rPr lang="en-GB" sz="3200" b="1" dirty="0" smtClean="0"/>
              <a:t>What we harvest</a:t>
            </a:r>
          </a:p>
          <a:p>
            <a:endParaRPr lang="en-GB" sz="3200" b="1" dirty="0"/>
          </a:p>
          <a:p>
            <a:r>
              <a:rPr lang="en-GB" sz="3200" b="1" dirty="0" smtClean="0"/>
              <a:t>Cooking and eating</a:t>
            </a:r>
          </a:p>
          <a:p>
            <a:endParaRPr lang="en-GB" dirty="0"/>
          </a:p>
          <a:p>
            <a:endParaRPr lang="en-GB" dirty="0"/>
          </a:p>
        </p:txBody>
      </p:sp>
    </p:spTree>
    <p:extLst>
      <p:ext uri="{BB962C8B-B14F-4D97-AF65-F5344CB8AC3E}">
        <p14:creationId xmlns:p14="http://schemas.microsoft.com/office/powerpoint/2010/main" val="245221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6700" y="2184400"/>
            <a:ext cx="4838700" cy="923330"/>
          </a:xfrm>
          <a:prstGeom prst="rect">
            <a:avLst/>
          </a:prstGeom>
          <a:noFill/>
        </p:spPr>
        <p:txBody>
          <a:bodyPr wrap="square" rtlCol="0">
            <a:spAutoFit/>
          </a:bodyPr>
          <a:lstStyle/>
          <a:p>
            <a:r>
              <a:rPr lang="en-GB" sz="5400" b="1" dirty="0" smtClean="0">
                <a:cs typeface="Aparajita" panose="020B0604020202020204" pitchFamily="34" charset="0"/>
              </a:rPr>
              <a:t>What is soil ?</a:t>
            </a:r>
            <a:endParaRPr lang="en-GB" sz="5400" b="1" dirty="0">
              <a:cs typeface="Aparajita" panose="020B0604020202020204" pitchFamily="34" charset="0"/>
            </a:endParaRPr>
          </a:p>
        </p:txBody>
      </p:sp>
    </p:spTree>
    <p:extLst>
      <p:ext uri="{BB962C8B-B14F-4D97-AF65-F5344CB8AC3E}">
        <p14:creationId xmlns:p14="http://schemas.microsoft.com/office/powerpoint/2010/main" val="360089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0" y="1456730"/>
            <a:ext cx="4941273" cy="3416320"/>
          </a:xfrm>
          <a:prstGeom prst="rect">
            <a:avLst/>
          </a:prstGeom>
        </p:spPr>
        <p:txBody>
          <a:bodyPr wrap="square">
            <a:spAutoFit/>
          </a:bodyPr>
          <a:lstStyle/>
          <a:p>
            <a:r>
              <a:rPr lang="en-GB" sz="5400" dirty="0" smtClean="0">
                <a:effectLst/>
                <a:latin typeface="Aparajita" panose="020B0604020202020204" pitchFamily="34" charset="0"/>
                <a:cs typeface="Aparajita" panose="020B0604020202020204" pitchFamily="34" charset="0"/>
              </a:rPr>
              <a:t>45% minerals, </a:t>
            </a:r>
          </a:p>
          <a:p>
            <a:r>
              <a:rPr lang="en-GB" sz="5400" dirty="0" smtClean="0">
                <a:effectLst/>
                <a:latin typeface="Aparajita" panose="020B0604020202020204" pitchFamily="34" charset="0"/>
                <a:cs typeface="Aparajita" panose="020B0604020202020204" pitchFamily="34" charset="0"/>
              </a:rPr>
              <a:t>25% water, </a:t>
            </a:r>
          </a:p>
          <a:p>
            <a:r>
              <a:rPr lang="en-GB" sz="5400" dirty="0" smtClean="0">
                <a:effectLst/>
                <a:latin typeface="Aparajita" panose="020B0604020202020204" pitchFamily="34" charset="0"/>
                <a:cs typeface="Aparajita" panose="020B0604020202020204" pitchFamily="34" charset="0"/>
              </a:rPr>
              <a:t>25% air,</a:t>
            </a:r>
          </a:p>
          <a:p>
            <a:r>
              <a:rPr lang="en-GB" sz="5400" dirty="0" smtClean="0">
                <a:effectLst/>
                <a:latin typeface="Aparajita" panose="020B0604020202020204" pitchFamily="34" charset="0"/>
                <a:cs typeface="Aparajita" panose="020B0604020202020204" pitchFamily="34" charset="0"/>
              </a:rPr>
              <a:t>5% organic matter</a:t>
            </a:r>
            <a:endParaRPr lang="en-GB" sz="54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944551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165" y="114299"/>
            <a:ext cx="7245851" cy="4147457"/>
          </a:xfrm>
          <a:prstGeom prst="rect">
            <a:avLst/>
          </a:prstGeom>
        </p:spPr>
      </p:pic>
    </p:spTree>
    <p:extLst>
      <p:ext uri="{BB962C8B-B14F-4D97-AF65-F5344CB8AC3E}">
        <p14:creationId xmlns:p14="http://schemas.microsoft.com/office/powerpoint/2010/main" val="490939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1" y="444060"/>
            <a:ext cx="6398986" cy="6128807"/>
          </a:xfrm>
          <a:prstGeom prst="rect">
            <a:avLst/>
          </a:prstGeom>
        </p:spPr>
      </p:pic>
      <p:sp>
        <p:nvSpPr>
          <p:cNvPr id="3" name="TextBox 2"/>
          <p:cNvSpPr txBox="1"/>
          <p:nvPr/>
        </p:nvSpPr>
        <p:spPr>
          <a:xfrm>
            <a:off x="292100" y="254000"/>
            <a:ext cx="1778000" cy="369332"/>
          </a:xfrm>
          <a:prstGeom prst="rect">
            <a:avLst/>
          </a:prstGeom>
          <a:noFill/>
        </p:spPr>
        <p:txBody>
          <a:bodyPr wrap="square" rtlCol="0">
            <a:spAutoFit/>
          </a:bodyPr>
          <a:lstStyle/>
          <a:p>
            <a:r>
              <a:rPr lang="en-GB" dirty="0" smtClean="0"/>
              <a:t>Test soil</a:t>
            </a:r>
            <a:endParaRPr lang="en-GB" dirty="0"/>
          </a:p>
        </p:txBody>
      </p:sp>
    </p:spTree>
    <p:extLst>
      <p:ext uri="{BB962C8B-B14F-4D97-AF65-F5344CB8AC3E}">
        <p14:creationId xmlns:p14="http://schemas.microsoft.com/office/powerpoint/2010/main" val="905196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3801" y="2431534"/>
            <a:ext cx="5639493" cy="923330"/>
          </a:xfrm>
          <a:prstGeom prst="rect">
            <a:avLst/>
          </a:prstGeom>
        </p:spPr>
        <p:txBody>
          <a:bodyPr wrap="none">
            <a:spAutoFit/>
          </a:bodyPr>
          <a:lstStyle/>
          <a:p>
            <a:r>
              <a:rPr lang="en-GB" sz="5400" b="1" dirty="0"/>
              <a:t>Growing and seeds</a:t>
            </a:r>
          </a:p>
        </p:txBody>
      </p:sp>
    </p:spTree>
    <p:extLst>
      <p:ext uri="{BB962C8B-B14F-4D97-AF65-F5344CB8AC3E}">
        <p14:creationId xmlns:p14="http://schemas.microsoft.com/office/powerpoint/2010/main" val="2006167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95" y="199171"/>
            <a:ext cx="2814320" cy="28651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703" y="179119"/>
            <a:ext cx="4367049" cy="288517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1848" y="3559665"/>
            <a:ext cx="3251200" cy="244348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1321" y="3098948"/>
            <a:ext cx="3364914" cy="3364914"/>
          </a:xfrm>
          <a:prstGeom prst="rect">
            <a:avLst/>
          </a:prstGeom>
        </p:spPr>
      </p:pic>
    </p:spTree>
    <p:extLst>
      <p:ext uri="{BB962C8B-B14F-4D97-AF65-F5344CB8AC3E}">
        <p14:creationId xmlns:p14="http://schemas.microsoft.com/office/powerpoint/2010/main" val="186882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970" y="116457"/>
            <a:ext cx="7026980" cy="4773043"/>
          </a:xfrm>
          <a:prstGeom prst="rect">
            <a:avLst/>
          </a:prstGeom>
        </p:spPr>
      </p:pic>
    </p:spTree>
    <p:extLst>
      <p:ext uri="{BB962C8B-B14F-4D97-AF65-F5344CB8AC3E}">
        <p14:creationId xmlns:p14="http://schemas.microsoft.com/office/powerpoint/2010/main" val="5476297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678</Words>
  <Application>Microsoft Office PowerPoint</Application>
  <PresentationFormat>Widescreen</PresentationFormat>
  <Paragraphs>90</Paragraphs>
  <Slides>15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Aparajita</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Smith</dc:creator>
  <cp:lastModifiedBy>Sara Smith</cp:lastModifiedBy>
  <cp:revision>40</cp:revision>
  <dcterms:created xsi:type="dcterms:W3CDTF">2015-02-20T13:35:52Z</dcterms:created>
  <dcterms:modified xsi:type="dcterms:W3CDTF">2017-04-19T10:24:14Z</dcterms:modified>
</cp:coreProperties>
</file>