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46"/>
  </p:notesMasterIdLst>
  <p:handoutMasterIdLst>
    <p:handoutMasterId r:id="rId47"/>
  </p:handoutMasterIdLst>
  <p:sldIdLst>
    <p:sldId id="316" r:id="rId9"/>
    <p:sldId id="306" r:id="rId10"/>
    <p:sldId id="263" r:id="rId11"/>
    <p:sldId id="320" r:id="rId12"/>
    <p:sldId id="321" r:id="rId13"/>
    <p:sldId id="317" r:id="rId14"/>
    <p:sldId id="322" r:id="rId15"/>
    <p:sldId id="323" r:id="rId16"/>
    <p:sldId id="324" r:id="rId17"/>
    <p:sldId id="325" r:id="rId18"/>
    <p:sldId id="292"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04" r:id="rId44"/>
    <p:sldId id="31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6"/>
    <a:srgbClr val="060645"/>
    <a:srgbClr val="1C46C0"/>
    <a:srgbClr val="FFFFFF"/>
    <a:srgbClr val="E6FAFF"/>
    <a:srgbClr val="FFD7FD"/>
    <a:srgbClr val="FFB4FF"/>
    <a:srgbClr val="D6FFF2"/>
    <a:srgbClr val="CAD2FF"/>
    <a:srgbClr val="FEE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57" autoAdjust="0"/>
  </p:normalViewPr>
  <p:slideViewPr>
    <p:cSldViewPr snapToGrid="0">
      <p:cViewPr>
        <p:scale>
          <a:sx n="90" d="100"/>
          <a:sy n="90" d="100"/>
        </p:scale>
        <p:origin x="1356"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13/02/2023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192730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panose="020B0604020202020204" pitchFamily="34" charset="0"/>
                <a:ea typeface="Times New Roman" panose="02020603050405020304" pitchFamily="18" charset="0"/>
              </a:rPr>
              <a:t>When we are operating in times of unpredictable uncertainty, and if we cannot draw on data or our experience of similar situations, then we have to find vantage points from which to draw.</a:t>
            </a:r>
          </a:p>
          <a:p>
            <a:r>
              <a:rPr lang="en-US" sz="1200" dirty="0">
                <a:solidFill>
                  <a:srgbClr val="000000"/>
                </a:solidFill>
                <a:effectLst/>
                <a:latin typeface="Arial" panose="020B0604020202020204" pitchFamily="34" charset="0"/>
              </a:rPr>
              <a:t>Explain what is meant by transactional relationship in your context.</a:t>
            </a: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67857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73214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56183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294536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panose="020B0604020202020204" pitchFamily="34" charset="0"/>
              </a:rPr>
              <a:t>Explain what is meant by transactional relationship in your context</a:t>
            </a: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387859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293488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391803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15385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23125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391284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79948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13958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227304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202946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3327553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a:p>
        </p:txBody>
      </p:sp>
    </p:spTree>
    <p:extLst>
      <p:ext uri="{BB962C8B-B14F-4D97-AF65-F5344CB8AC3E}">
        <p14:creationId xmlns:p14="http://schemas.microsoft.com/office/powerpoint/2010/main" val="236427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27</a:t>
            </a:fld>
            <a:endParaRPr lang="en-US"/>
          </a:p>
        </p:txBody>
      </p:sp>
    </p:spTree>
    <p:extLst>
      <p:ext uri="{BB962C8B-B14F-4D97-AF65-F5344CB8AC3E}">
        <p14:creationId xmlns:p14="http://schemas.microsoft.com/office/powerpoint/2010/main" val="509210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a:p>
        </p:txBody>
      </p:sp>
    </p:spTree>
    <p:extLst>
      <p:ext uri="{BB962C8B-B14F-4D97-AF65-F5344CB8AC3E}">
        <p14:creationId xmlns:p14="http://schemas.microsoft.com/office/powerpoint/2010/main" val="70916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29</a:t>
            </a:fld>
            <a:endParaRPr lang="en-US"/>
          </a:p>
        </p:txBody>
      </p:sp>
    </p:spTree>
    <p:extLst>
      <p:ext uri="{BB962C8B-B14F-4D97-AF65-F5344CB8AC3E}">
        <p14:creationId xmlns:p14="http://schemas.microsoft.com/office/powerpoint/2010/main" val="135666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30</a:t>
            </a:fld>
            <a:endParaRPr lang="en-US"/>
          </a:p>
        </p:txBody>
      </p:sp>
    </p:spTree>
    <p:extLst>
      <p:ext uri="{BB962C8B-B14F-4D97-AF65-F5344CB8AC3E}">
        <p14:creationId xmlns:p14="http://schemas.microsoft.com/office/powerpoint/2010/main" val="400419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31</a:t>
            </a:fld>
            <a:endParaRPr lang="en-US"/>
          </a:p>
        </p:txBody>
      </p:sp>
    </p:spTree>
    <p:extLst>
      <p:ext uri="{BB962C8B-B14F-4D97-AF65-F5344CB8AC3E}">
        <p14:creationId xmlns:p14="http://schemas.microsoft.com/office/powerpoint/2010/main" val="2500582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32</a:t>
            </a:fld>
            <a:endParaRPr lang="en-US"/>
          </a:p>
        </p:txBody>
      </p:sp>
    </p:spTree>
    <p:extLst>
      <p:ext uri="{BB962C8B-B14F-4D97-AF65-F5344CB8AC3E}">
        <p14:creationId xmlns:p14="http://schemas.microsoft.com/office/powerpoint/2010/main" val="756139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33</a:t>
            </a:fld>
            <a:endParaRPr lang="en-US"/>
          </a:p>
        </p:txBody>
      </p:sp>
    </p:spTree>
    <p:extLst>
      <p:ext uri="{BB962C8B-B14F-4D97-AF65-F5344CB8AC3E}">
        <p14:creationId xmlns:p14="http://schemas.microsoft.com/office/powerpoint/2010/main" val="2468131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34</a:t>
            </a:fld>
            <a:endParaRPr lang="en-US"/>
          </a:p>
        </p:txBody>
      </p:sp>
    </p:spTree>
    <p:extLst>
      <p:ext uri="{BB962C8B-B14F-4D97-AF65-F5344CB8AC3E}">
        <p14:creationId xmlns:p14="http://schemas.microsoft.com/office/powerpoint/2010/main" val="1611980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35</a:t>
            </a:fld>
            <a:endParaRPr lang="en-US"/>
          </a:p>
        </p:txBody>
      </p:sp>
    </p:spTree>
    <p:extLst>
      <p:ext uri="{BB962C8B-B14F-4D97-AF65-F5344CB8AC3E}">
        <p14:creationId xmlns:p14="http://schemas.microsoft.com/office/powerpoint/2010/main" val="3262458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36</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37</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93623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How comfortable you feel with this approach will depend on your experience of managing uncertainty and change.  In an organisational setting where we often have little control over the strategic direction and organisational objectives, uncertainty can be a common feeling.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This activity can help to consider your feelings towards uncertainty by reframing the context and feeling more comfortable with the unknown.  Similar to if you learnt to ride a bicycle, the first time you tried it you had no idea what it would feel like, but as your ability and confidence grows, you are willing to try new things – how many of you as a child (and now) still trying riding your bike with no hands!</a:t>
            </a:r>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350818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641035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0239831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587259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908859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85677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2/13/2023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 id="2147483937" r:id="rId5"/>
    <p:sldLayoutId id="2147483938" r:id="rId6"/>
    <p:sldLayoutId id="2147483939" r:id="rId7"/>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mechanicaldolphin.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edu/openlearn/money-business/hybrid-working-planning-the-future/content-section-0?active-tab=description-tab"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youtube.com/watch?v=wrwn7oc26V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ca.europa.eu/lists/ecadocuments/journal21_01/journal21_0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open.edu/openlearn/science-maths-technology/engineering-technology/rich-pictures" TargetMode="External"/><Relationship Id="rId5" Type="http://schemas.openxmlformats.org/officeDocument/2006/relationships/hyperlink" Target="https://ora.ox.ac.uk/objects/uuid:8a081082-0d41-4022-b323-e026239cfdec/download_file?file_format=pdf&amp;safe_filename=Trudi%2BLang%2BFinal%2BDPhil%2BThesis.pdf&amp;type_of_work=Thesis" TargetMode="External"/><Relationship Id="rId4" Type="http://schemas.openxmlformats.org/officeDocument/2006/relationships/hyperlink" Target="https://hbr.org/2022/05/the-best-strategies-dont-just-take-a-long-view-they-take-a-broad-vie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dirty="0"/>
              <a:t>Islands in the Sky</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r>
              <a:rPr lang="en-GB" dirty="0"/>
              <a:t>Situational awareness and strategic/scenario</a:t>
            </a:r>
          </a:p>
          <a:p>
            <a:r>
              <a:rPr lang="en-GB" dirty="0"/>
              <a:t>futures planning toolkit</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408207" y="3846892"/>
            <a:ext cx="10740437" cy="1800200"/>
          </a:xfrm>
        </p:spPr>
        <p:txBody>
          <a:bodyPr/>
          <a:lstStyle/>
          <a:p>
            <a:r>
              <a:rPr lang="en-GB" b="0" dirty="0"/>
              <a:t>This toolkit has been designed for you to adapt for your purposes. </a:t>
            </a:r>
          </a:p>
        </p:txBody>
      </p:sp>
    </p:spTree>
    <p:extLst>
      <p:ext uri="{BB962C8B-B14F-4D97-AF65-F5344CB8AC3E}">
        <p14:creationId xmlns:p14="http://schemas.microsoft.com/office/powerpoint/2010/main" val="88709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Managing uncertainty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02</a:t>
            </a:r>
          </a:p>
        </p:txBody>
      </p:sp>
      <p:sp>
        <p:nvSpPr>
          <p:cNvPr id="5" name="TextBox 4">
            <a:extLst>
              <a:ext uri="{FF2B5EF4-FFF2-40B4-BE49-F238E27FC236}">
                <a16:creationId xmlns:a16="http://schemas.microsoft.com/office/drawing/2014/main" id="{5FDA72A6-0DFD-4119-9058-4611F6E4D36D}"/>
              </a:ext>
            </a:extLst>
          </p:cNvPr>
          <p:cNvSpPr txBox="1"/>
          <p:nvPr/>
        </p:nvSpPr>
        <p:spPr>
          <a:xfrm>
            <a:off x="405959" y="3331491"/>
            <a:ext cx="11357596" cy="646331"/>
          </a:xfrm>
          <a:prstGeom prst="rect">
            <a:avLst/>
          </a:prstGeom>
          <a:noFill/>
        </p:spPr>
        <p:txBody>
          <a:bodyPr wrap="none" rtlCol="0">
            <a:spAutoFit/>
          </a:bodyPr>
          <a:lstStyle/>
          <a:p>
            <a:r>
              <a:rPr lang="en-GB" dirty="0">
                <a:solidFill>
                  <a:schemeClr val="bg1"/>
                </a:solidFill>
              </a:rPr>
              <a:t>The slides in this section focus on manging uncertainty and considering ‘TUNA’ conditions to help </a:t>
            </a:r>
          </a:p>
          <a:p>
            <a:r>
              <a:rPr lang="en-GB" dirty="0">
                <a:solidFill>
                  <a:schemeClr val="bg1"/>
                </a:solidFill>
              </a:rPr>
              <a:t>develop your situational awareness and understand the context you operate in.</a:t>
            </a:r>
          </a:p>
        </p:txBody>
      </p:sp>
    </p:spTree>
    <p:extLst>
      <p:ext uri="{BB962C8B-B14F-4D97-AF65-F5344CB8AC3E}">
        <p14:creationId xmlns:p14="http://schemas.microsoft.com/office/powerpoint/2010/main" val="142892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r>
              <a:rPr lang="en-GB" dirty="0"/>
              <a:t>Managing uncertainty</a:t>
            </a:r>
          </a:p>
        </p:txBody>
      </p:sp>
      <p:sp>
        <p:nvSpPr>
          <p:cNvPr id="13" name="Text Placeholder 12">
            <a:extLst>
              <a:ext uri="{FF2B5EF4-FFF2-40B4-BE49-F238E27FC236}">
                <a16:creationId xmlns:a16="http://schemas.microsoft.com/office/drawing/2014/main" id="{18BB46A4-9D85-060E-4BD9-E26D7F70A989}"/>
              </a:ext>
            </a:extLst>
          </p:cNvPr>
          <p:cNvSpPr>
            <a:spLocks noGrp="1"/>
          </p:cNvSpPr>
          <p:nvPr>
            <p:ph type="body" sz="quarter" idx="14"/>
          </p:nvPr>
        </p:nvSpPr>
        <p:spPr>
          <a:xfrm>
            <a:off x="1001105" y="1676669"/>
            <a:ext cx="10210236" cy="890950"/>
          </a:xfrm>
        </p:spPr>
        <p:txBody>
          <a:bodyPr/>
          <a:lstStyle/>
          <a:p>
            <a:r>
              <a:rPr lang="en-GB" dirty="0"/>
              <a:t>At its core, </a:t>
            </a:r>
            <a:r>
              <a:rPr lang="en-GB" dirty="0" err="1"/>
              <a:t>IiTs</a:t>
            </a:r>
            <a:r>
              <a:rPr lang="en-GB" dirty="0"/>
              <a:t> asks you to focus on your transactional relationship against a backdrop of rapid change and uncertainty, where you can’t see what tomorrow is going to hold.  </a:t>
            </a:r>
          </a:p>
          <a:p>
            <a:r>
              <a:rPr lang="en-GB" dirty="0"/>
              <a:t>These are often referred to as ‘TUNA’ conditions, in which taking a systems-thinking approach can enable teams/organisations to develop their situational awareness and better understand the context they are operating in to create a better future.</a:t>
            </a:r>
          </a:p>
        </p:txBody>
      </p:sp>
      <p:pic>
        <p:nvPicPr>
          <p:cNvPr id="3" name="Content Placeholder 2" descr="Turbulence: Speed of change, with high complexity and uncertainty.&#10;Uncertainty: Uncertainty is unpredictable, disruptive and can be uncontrollable.&#10;Novelty (&amp; unique): Response to situations that are both imaginable and unimaginable, that require new concepts, technologies and approaches.&#10;Ambiguity: Managing and understanding different interpretations of situations, often when there is little or contradictory information available.">
            <a:extLst>
              <a:ext uri="{FF2B5EF4-FFF2-40B4-BE49-F238E27FC236}">
                <a16:creationId xmlns:a16="http://schemas.microsoft.com/office/drawing/2014/main" id="{DB2BCEC0-B370-496A-A900-FBD8BCB82E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56479" y="3271578"/>
            <a:ext cx="8079041" cy="2273818"/>
          </a:xfrm>
        </p:spPr>
      </p:pic>
    </p:spTree>
    <p:extLst>
      <p:ext uri="{BB962C8B-B14F-4D97-AF65-F5344CB8AC3E}">
        <p14:creationId xmlns:p14="http://schemas.microsoft.com/office/powerpoint/2010/main" val="104961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Activity 2: Build your confidence with uncertainty</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3838012"/>
          </a:xfrm>
        </p:spPr>
        <p:txBody>
          <a:bodyPr/>
          <a:lstStyle/>
          <a:p>
            <a:pPr marL="0" indent="0">
              <a:buNone/>
            </a:pPr>
            <a:r>
              <a:rPr lang="en-GB" i="1" dirty="0"/>
              <a:t>The name of Islands in the Sky itself is an invitation. When taking part in this process, there is an element of play, and make believe, as the foundations of imagined future contexts because they won't be like yesterday.</a:t>
            </a:r>
          </a:p>
          <a:p>
            <a:pPr marL="0" indent="0">
              <a:buNone/>
            </a:pPr>
            <a:r>
              <a:rPr lang="en-GB" dirty="0"/>
              <a:t>[Source: Dr Matt Finch]</a:t>
            </a:r>
          </a:p>
          <a:p>
            <a:pPr marL="0" indent="0">
              <a:buNone/>
            </a:pPr>
            <a:endParaRPr lang="en-GB" dirty="0"/>
          </a:p>
          <a:p>
            <a:pPr marL="0" indent="0">
              <a:buNone/>
            </a:pPr>
            <a:r>
              <a:rPr lang="en-GB" b="1" dirty="0"/>
              <a:t>Consider the following:</a:t>
            </a:r>
          </a:p>
          <a:p>
            <a:r>
              <a:rPr lang="en-GB" dirty="0"/>
              <a:t>What if things turn out differently to how I expect?</a:t>
            </a:r>
          </a:p>
          <a:p>
            <a:r>
              <a:rPr lang="en-GB" dirty="0"/>
              <a:t>What if those choices and their consequences have to exist in that future?</a:t>
            </a:r>
          </a:p>
          <a:p>
            <a:r>
              <a:rPr lang="en-GB" dirty="0"/>
              <a:t>Are they still good choices?</a:t>
            </a:r>
          </a:p>
          <a:p>
            <a:r>
              <a:rPr lang="en-GB" dirty="0"/>
              <a:t>If that future was going to happen, what would it mean for our choices today?</a:t>
            </a:r>
          </a:p>
          <a:p>
            <a:pPr marL="0" indent="0">
              <a:buNone/>
            </a:pPr>
            <a:r>
              <a:rPr lang="en-GB" dirty="0"/>
              <a:t>If you were to look up to the sky and think about possible futures, and the ‘Islands’ and transactional relationships on those Islands, what would this look like?</a:t>
            </a:r>
          </a:p>
        </p:txBody>
      </p:sp>
    </p:spTree>
    <p:extLst>
      <p:ext uri="{BB962C8B-B14F-4D97-AF65-F5344CB8AC3E}">
        <p14:creationId xmlns:p14="http://schemas.microsoft.com/office/powerpoint/2010/main" val="14824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Activity 2: Build your confidence with uncertainty</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1028825"/>
          </a:xfrm>
        </p:spPr>
        <p:txBody>
          <a:bodyPr/>
          <a:lstStyle/>
          <a:p>
            <a:pPr marL="0" indent="0">
              <a:buNone/>
            </a:pPr>
            <a:r>
              <a:rPr lang="en-GB" dirty="0"/>
              <a:t>To help with your thinking, take time to draw a ‘Rich Picture’ of the images that come to mind as you reflect on the questions.</a:t>
            </a:r>
          </a:p>
          <a:p>
            <a:pPr marL="0" indent="0">
              <a:buNone/>
            </a:pPr>
            <a:r>
              <a:rPr lang="en-GB" dirty="0"/>
              <a:t>Then discuss the question and your pictures.</a:t>
            </a:r>
          </a:p>
        </p:txBody>
      </p:sp>
      <p:pic>
        <p:nvPicPr>
          <p:cNvPr id="3" name="Picture 2">
            <a:extLst>
              <a:ext uri="{FF2B5EF4-FFF2-40B4-BE49-F238E27FC236}">
                <a16:creationId xmlns:a16="http://schemas.microsoft.com/office/drawing/2014/main" id="{9E880740-BC42-4FD7-926E-79AD46666DCE}"/>
              </a:ext>
            </a:extLst>
          </p:cNvPr>
          <p:cNvPicPr>
            <a:picLocks noChangeAspect="1"/>
          </p:cNvPicPr>
          <p:nvPr/>
        </p:nvPicPr>
        <p:blipFill>
          <a:blip r:embed="rId3"/>
          <a:stretch>
            <a:fillRect/>
          </a:stretch>
        </p:blipFill>
        <p:spPr>
          <a:xfrm>
            <a:off x="4032087" y="2876764"/>
            <a:ext cx="4127826" cy="2845942"/>
          </a:xfrm>
          <a:prstGeom prst="rect">
            <a:avLst/>
          </a:prstGeom>
        </p:spPr>
      </p:pic>
    </p:spTree>
    <p:extLst>
      <p:ext uri="{BB962C8B-B14F-4D97-AF65-F5344CB8AC3E}">
        <p14:creationId xmlns:p14="http://schemas.microsoft.com/office/powerpoint/2010/main" val="163178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Using Islands in the Sky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03</a:t>
            </a:r>
          </a:p>
        </p:txBody>
      </p:sp>
      <p:sp>
        <p:nvSpPr>
          <p:cNvPr id="5" name="TextBox 4">
            <a:extLst>
              <a:ext uri="{FF2B5EF4-FFF2-40B4-BE49-F238E27FC236}">
                <a16:creationId xmlns:a16="http://schemas.microsoft.com/office/drawing/2014/main" id="{FE29D40B-F139-4815-89C4-A7F786CEA194}"/>
              </a:ext>
            </a:extLst>
          </p:cNvPr>
          <p:cNvSpPr txBox="1"/>
          <p:nvPr/>
        </p:nvSpPr>
        <p:spPr>
          <a:xfrm>
            <a:off x="408207" y="2710176"/>
            <a:ext cx="11590032" cy="646331"/>
          </a:xfrm>
          <a:prstGeom prst="rect">
            <a:avLst/>
          </a:prstGeom>
          <a:noFill/>
        </p:spPr>
        <p:txBody>
          <a:bodyPr wrap="none" rtlCol="0">
            <a:spAutoFit/>
          </a:bodyPr>
          <a:lstStyle/>
          <a:p>
            <a:r>
              <a:rPr lang="en-GB" dirty="0">
                <a:solidFill>
                  <a:schemeClr val="bg1"/>
                </a:solidFill>
              </a:rPr>
              <a:t>The slides in this section take you through the stages of using Islands in the Sky. These can be done </a:t>
            </a:r>
          </a:p>
          <a:p>
            <a:r>
              <a:rPr lang="en-GB" dirty="0">
                <a:solidFill>
                  <a:schemeClr val="bg1"/>
                </a:solidFill>
              </a:rPr>
              <a:t>as one or more workshops, and conversations with others depending on your requirements.</a:t>
            </a:r>
          </a:p>
        </p:txBody>
      </p:sp>
    </p:spTree>
    <p:extLst>
      <p:ext uri="{BB962C8B-B14F-4D97-AF65-F5344CB8AC3E}">
        <p14:creationId xmlns:p14="http://schemas.microsoft.com/office/powerpoint/2010/main" val="179233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Overview of the approach</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195425"/>
            <a:ext cx="9514495" cy="4467150"/>
          </a:xfrm>
        </p:spPr>
        <p:txBody>
          <a:bodyPr/>
          <a:lstStyle/>
          <a:p>
            <a:pPr marL="0" indent="0">
              <a:buNone/>
            </a:pPr>
            <a:r>
              <a:rPr lang="en-GB" dirty="0"/>
              <a:t>Islands in the sky can help surface </a:t>
            </a:r>
            <a:r>
              <a:rPr lang="en-GB" b="1" dirty="0"/>
              <a:t>insights about future challenges &amp; opportunities </a:t>
            </a:r>
            <a:r>
              <a:rPr lang="en-GB" dirty="0"/>
              <a:t>and create </a:t>
            </a:r>
            <a:r>
              <a:rPr lang="en-GB" b="1" dirty="0"/>
              <a:t>a space for creative discussion &amp; fresh ideas </a:t>
            </a:r>
            <a:r>
              <a:rPr lang="en-GB" dirty="0"/>
              <a:t>regarding different possible futures to develop future strategies.</a:t>
            </a:r>
          </a:p>
          <a:p>
            <a:pPr marL="0" indent="0">
              <a:buNone/>
            </a:pPr>
            <a:endParaRPr lang="en-GB" dirty="0"/>
          </a:p>
          <a:p>
            <a:pPr marL="0" indent="0">
              <a:buNone/>
            </a:pPr>
            <a:r>
              <a:rPr lang="en-GB" dirty="0"/>
              <a:t>The methodology has five simple stages.</a:t>
            </a:r>
          </a:p>
          <a:p>
            <a:pPr marL="342900" indent="-342900">
              <a:buFont typeface="+mj-lt"/>
              <a:buAutoNum type="arabicPeriod"/>
            </a:pPr>
            <a:r>
              <a:rPr lang="en-GB" dirty="0"/>
              <a:t>Confirm the purpose.</a:t>
            </a:r>
          </a:p>
          <a:p>
            <a:pPr marL="342900" indent="-342900">
              <a:buFont typeface="+mj-lt"/>
              <a:buAutoNum type="arabicPeriod"/>
            </a:pPr>
            <a:r>
              <a:rPr lang="en-GB" dirty="0"/>
              <a:t>Map the transactional environment – internal and external relationships involved in the mission.</a:t>
            </a:r>
          </a:p>
          <a:p>
            <a:pPr marL="342900" indent="-342900">
              <a:buFont typeface="+mj-lt"/>
              <a:buAutoNum type="arabicPeriod"/>
            </a:pPr>
            <a:r>
              <a:rPr lang="en-GB" dirty="0"/>
              <a:t>Label the relationships with Social and Functional value generated for both parties.</a:t>
            </a:r>
          </a:p>
          <a:p>
            <a:pPr marL="342900" indent="-342900">
              <a:buFont typeface="+mj-lt"/>
              <a:buAutoNum type="arabicPeriod"/>
            </a:pPr>
            <a:r>
              <a:rPr lang="en-GB" dirty="0"/>
              <a:t>Identify the uncertainties that shape decisions on the island, and how these might play out to redraw the future.</a:t>
            </a:r>
          </a:p>
          <a:p>
            <a:pPr marL="342900" indent="-342900">
              <a:buFont typeface="+mj-lt"/>
              <a:buAutoNum type="arabicPeriod"/>
            </a:pPr>
            <a:r>
              <a:rPr lang="en-GB" dirty="0"/>
              <a:t>Review the opportunities and challenges:</a:t>
            </a:r>
          </a:p>
          <a:p>
            <a:pPr lvl="1"/>
            <a:r>
              <a:rPr lang="en-GB" sz="1500" dirty="0">
                <a:solidFill>
                  <a:schemeClr val="tx1"/>
                </a:solidFill>
              </a:rPr>
              <a:t>Select those that require more investigation or could be progressed.</a:t>
            </a:r>
          </a:p>
          <a:p>
            <a:pPr lvl="1"/>
            <a:r>
              <a:rPr lang="en-GB" sz="1500" dirty="0">
                <a:solidFill>
                  <a:schemeClr val="tx1"/>
                </a:solidFill>
              </a:rPr>
              <a:t>Apply the learnings.</a:t>
            </a:r>
          </a:p>
        </p:txBody>
      </p:sp>
    </p:spTree>
    <p:extLst>
      <p:ext uri="{BB962C8B-B14F-4D97-AF65-F5344CB8AC3E}">
        <p14:creationId xmlns:p14="http://schemas.microsoft.com/office/powerpoint/2010/main" val="191828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Stage 1:</a:t>
            </a:r>
          </a:p>
          <a:p>
            <a:r>
              <a:rPr lang="en-GB" dirty="0"/>
              <a:t>Purpose</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04</a:t>
            </a:r>
          </a:p>
        </p:txBody>
      </p:sp>
    </p:spTree>
    <p:extLst>
      <p:ext uri="{BB962C8B-B14F-4D97-AF65-F5344CB8AC3E}">
        <p14:creationId xmlns:p14="http://schemas.microsoft.com/office/powerpoint/2010/main" val="110641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1: Purpose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205322"/>
            <a:ext cx="9591229" cy="4167951"/>
          </a:xfrm>
        </p:spPr>
        <p:txBody>
          <a:bodyPr/>
          <a:lstStyle/>
          <a:p>
            <a:pPr marL="0" indent="0">
              <a:buNone/>
            </a:pPr>
            <a:r>
              <a:rPr lang="en-GB" dirty="0"/>
              <a:t>Review your current Mission statement (purpose), then clarify what are you trying to imagine a different future for/of?</a:t>
            </a:r>
          </a:p>
          <a:p>
            <a:pPr marL="0" indent="0">
              <a:buNone/>
            </a:pPr>
            <a:endParaRPr lang="en-GB" dirty="0"/>
          </a:p>
          <a:p>
            <a:pPr marL="0" indent="0">
              <a:buNone/>
            </a:pPr>
            <a:r>
              <a:rPr lang="en-GB" dirty="0"/>
              <a:t>The method can be used for a variety of purposes, from organisational future planning, focusing on a specific topic/change required to issues or for generating idea for innovation.</a:t>
            </a:r>
          </a:p>
          <a:p>
            <a:pPr marL="0" indent="0">
              <a:buNone/>
            </a:pPr>
            <a:endParaRPr lang="en-GB" dirty="0"/>
          </a:p>
          <a:p>
            <a:pPr marL="0" indent="0">
              <a:buNone/>
            </a:pPr>
            <a:r>
              <a:rPr lang="en-GB" b="1" dirty="0"/>
              <a:t>Consider:</a:t>
            </a:r>
          </a:p>
          <a:p>
            <a:r>
              <a:rPr lang="en-GB" dirty="0"/>
              <a:t>What decisions are you trying to explore?</a:t>
            </a:r>
          </a:p>
          <a:p>
            <a:r>
              <a:rPr lang="en-GB" dirty="0"/>
              <a:t>What is your time ‘horizon’?</a:t>
            </a:r>
          </a:p>
          <a:p>
            <a:r>
              <a:rPr lang="en-GB" dirty="0"/>
              <a:t>Which entity has to make that decision?</a:t>
            </a:r>
          </a:p>
          <a:p>
            <a:endParaRPr lang="en-GB" dirty="0"/>
          </a:p>
          <a:p>
            <a:pPr marL="0" indent="0">
              <a:buNone/>
            </a:pPr>
            <a:r>
              <a:rPr lang="en-GB" dirty="0"/>
              <a:t>You may wish to use the ‘What’s your Why?’ approach prior to running the Islands in the Sky workshop, if you are not clear of the purpose.</a:t>
            </a:r>
          </a:p>
          <a:p>
            <a:endParaRPr lang="en-GB" dirty="0"/>
          </a:p>
        </p:txBody>
      </p:sp>
    </p:spTree>
    <p:extLst>
      <p:ext uri="{BB962C8B-B14F-4D97-AF65-F5344CB8AC3E}">
        <p14:creationId xmlns:p14="http://schemas.microsoft.com/office/powerpoint/2010/main" val="371670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Stage 2:</a:t>
            </a:r>
          </a:p>
          <a:p>
            <a:r>
              <a:rPr lang="en-GB" dirty="0"/>
              <a:t>Transactional environment</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05</a:t>
            </a:r>
          </a:p>
        </p:txBody>
      </p:sp>
    </p:spTree>
    <p:extLst>
      <p:ext uri="{BB962C8B-B14F-4D97-AF65-F5344CB8AC3E}">
        <p14:creationId xmlns:p14="http://schemas.microsoft.com/office/powerpoint/2010/main" val="188597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2: Transactional environment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252457"/>
            <a:ext cx="4956635" cy="4534125"/>
          </a:xfrm>
        </p:spPr>
        <p:txBody>
          <a:bodyPr/>
          <a:lstStyle/>
          <a:p>
            <a:pPr marL="0" indent="0">
              <a:buNone/>
            </a:pPr>
            <a:r>
              <a:rPr lang="en-GB" dirty="0"/>
              <a:t>A transactional environment is the “island” that you inhabit, based on communication and relationships between those that you interact with in the course of business. It is important to understand the different needs and perspectives of each person, to reach an understanding or an agreement together.</a:t>
            </a:r>
          </a:p>
          <a:p>
            <a:pPr marL="0" indent="0">
              <a:buNone/>
            </a:pPr>
            <a:r>
              <a:rPr lang="en-GB" dirty="0"/>
              <a:t>Map your transactional environment – capturing all the entities they interact with directly as they carry out their work. To map all the internal and external relationships involved in their mission.</a:t>
            </a:r>
          </a:p>
          <a:p>
            <a:pPr marL="0" indent="0">
              <a:buNone/>
            </a:pPr>
            <a:endParaRPr lang="en-GB" sz="1100" dirty="0"/>
          </a:p>
          <a:p>
            <a:pPr marL="0" indent="0">
              <a:buNone/>
            </a:pPr>
            <a:r>
              <a:rPr lang="en-GB" b="1" dirty="0"/>
              <a:t>Consider:</a:t>
            </a:r>
          </a:p>
          <a:p>
            <a:pPr marL="0" indent="0">
              <a:buNone/>
            </a:pPr>
            <a:r>
              <a:rPr lang="en-GB" dirty="0"/>
              <a:t>Internally and externally:</a:t>
            </a:r>
          </a:p>
          <a:p>
            <a:r>
              <a:rPr lang="en-GB" dirty="0"/>
              <a:t>Who do you work with?</a:t>
            </a:r>
          </a:p>
          <a:p>
            <a:r>
              <a:rPr lang="en-GB" dirty="0"/>
              <a:t>Who do you have to consider?</a:t>
            </a:r>
          </a:p>
        </p:txBody>
      </p:sp>
      <p:pic>
        <p:nvPicPr>
          <p:cNvPr id="3" name="Picture 2" descr="The figure illustrates a transactional environment based on communications and relationships between people you interact with. The figure contains a digitally created picture of an island floating in the sky with clouds, sun and birds in the sky around the island. On the island, several people are standing (with one being in a wheelchair) apart from each other, around a person located in the middle of the island. On the ground, below the island in the sky, is a cityscape on the left, with three people and a tree on the right.">
            <a:extLst>
              <a:ext uri="{FF2B5EF4-FFF2-40B4-BE49-F238E27FC236}">
                <a16:creationId xmlns:a16="http://schemas.microsoft.com/office/drawing/2014/main" id="{808B8DE1-133E-49FF-9C2F-13A23063B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36" y="1252457"/>
            <a:ext cx="3839064" cy="3185001"/>
          </a:xfrm>
          <a:prstGeom prst="rect">
            <a:avLst/>
          </a:prstGeom>
        </p:spPr>
      </p:pic>
    </p:spTree>
    <p:extLst>
      <p:ext uri="{BB962C8B-B14F-4D97-AF65-F5344CB8AC3E}">
        <p14:creationId xmlns:p14="http://schemas.microsoft.com/office/powerpoint/2010/main" val="144618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Contents</a:t>
            </a:r>
          </a:p>
        </p:txBody>
      </p:sp>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p:txBody>
          <a:bodyPr/>
          <a:lstStyle/>
          <a:p>
            <a:r>
              <a:rPr lang="en-GB" b="1" dirty="0"/>
              <a:t>Introduction</a:t>
            </a:r>
          </a:p>
          <a:p>
            <a:r>
              <a:rPr lang="en-GB" dirty="0"/>
              <a:t>Overview of Islands in the Sky</a:t>
            </a:r>
          </a:p>
          <a:p>
            <a:endParaRPr lang="en-GB" dirty="0"/>
          </a:p>
          <a:p>
            <a:r>
              <a:rPr lang="en-GB" b="1" dirty="0"/>
              <a:t>Managing uncertainty</a:t>
            </a:r>
          </a:p>
          <a:p>
            <a:r>
              <a:rPr lang="en-GB" dirty="0"/>
              <a:t>How do you feel about uncertainty and change?</a:t>
            </a:r>
          </a:p>
        </p:txBody>
      </p:sp>
      <p:sp>
        <p:nvSpPr>
          <p:cNvPr id="9" name="Text Placeholder 8">
            <a:extLst>
              <a:ext uri="{FF2B5EF4-FFF2-40B4-BE49-F238E27FC236}">
                <a16:creationId xmlns:a16="http://schemas.microsoft.com/office/drawing/2014/main" id="{BC7567D9-07C2-A60D-DF9D-54B03D39700A}"/>
              </a:ext>
            </a:extLst>
          </p:cNvPr>
          <p:cNvSpPr>
            <a:spLocks noGrp="1"/>
          </p:cNvSpPr>
          <p:nvPr>
            <p:ph type="body" sz="quarter" idx="25"/>
          </p:nvPr>
        </p:nvSpPr>
        <p:spPr/>
        <p:txBody>
          <a:bodyPr/>
          <a:lstStyle/>
          <a:p>
            <a:r>
              <a:rPr lang="en-GB" dirty="0"/>
              <a:t>01</a:t>
            </a:r>
          </a:p>
          <a:p>
            <a:endParaRPr lang="en-GB" dirty="0"/>
          </a:p>
          <a:p>
            <a:endParaRPr lang="en-GB" dirty="0"/>
          </a:p>
          <a:p>
            <a:r>
              <a:rPr lang="en-GB" dirty="0"/>
              <a:t>02</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p:txBody>
          <a:bodyPr/>
          <a:lstStyle/>
          <a:p>
            <a:r>
              <a:rPr lang="en-GB" b="1" dirty="0"/>
              <a:t>Using Islands in the Sky</a:t>
            </a:r>
          </a:p>
          <a:p>
            <a:r>
              <a:rPr lang="en-GB" dirty="0"/>
              <a:t>Guidance for running your own workshop</a:t>
            </a:r>
          </a:p>
          <a:p>
            <a:endParaRPr lang="en-GB" dirty="0"/>
          </a:p>
          <a:p>
            <a:r>
              <a:rPr lang="en-GB" b="1" dirty="0"/>
              <a:t>Tips for using Islands in the Sky</a:t>
            </a:r>
          </a:p>
        </p:txBody>
      </p:sp>
      <p:sp>
        <p:nvSpPr>
          <p:cNvPr id="13" name="Text Placeholder 12">
            <a:extLst>
              <a:ext uri="{FF2B5EF4-FFF2-40B4-BE49-F238E27FC236}">
                <a16:creationId xmlns:a16="http://schemas.microsoft.com/office/drawing/2014/main" id="{74A15F82-5861-154A-FDCF-7E0773203B53}"/>
              </a:ext>
            </a:extLst>
          </p:cNvPr>
          <p:cNvSpPr>
            <a:spLocks noGrp="1"/>
          </p:cNvSpPr>
          <p:nvPr>
            <p:ph type="body" sz="quarter" idx="28"/>
          </p:nvPr>
        </p:nvSpPr>
        <p:spPr/>
        <p:txBody>
          <a:bodyPr/>
          <a:lstStyle/>
          <a:p>
            <a:r>
              <a:rPr lang="en-GB" dirty="0"/>
              <a:t>03</a:t>
            </a:r>
          </a:p>
          <a:p>
            <a:endParaRPr lang="en-GB" dirty="0"/>
          </a:p>
          <a:p>
            <a:endParaRPr lang="en-GB" dirty="0"/>
          </a:p>
          <a:p>
            <a:endParaRPr lang="en-GB" dirty="0"/>
          </a:p>
          <a:p>
            <a:r>
              <a:rPr lang="en-GB" dirty="0"/>
              <a:t>04</a:t>
            </a:r>
          </a:p>
        </p:txBody>
      </p:sp>
    </p:spTree>
    <p:extLst>
      <p:ext uri="{BB962C8B-B14F-4D97-AF65-F5344CB8AC3E}">
        <p14:creationId xmlns:p14="http://schemas.microsoft.com/office/powerpoint/2010/main" val="85105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Stage 3:</a:t>
            </a:r>
          </a:p>
          <a:p>
            <a:r>
              <a:rPr lang="en-GB" dirty="0"/>
              <a:t>Value of the relationship</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06</a:t>
            </a:r>
          </a:p>
        </p:txBody>
      </p:sp>
    </p:spTree>
    <p:extLst>
      <p:ext uri="{BB962C8B-B14F-4D97-AF65-F5344CB8AC3E}">
        <p14:creationId xmlns:p14="http://schemas.microsoft.com/office/powerpoint/2010/main" val="10112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3: Value of the relationships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252457"/>
            <a:ext cx="5187259" cy="5111397"/>
          </a:xfrm>
        </p:spPr>
        <p:txBody>
          <a:bodyPr/>
          <a:lstStyle/>
          <a:p>
            <a:pPr marL="0" indent="0">
              <a:buNone/>
            </a:pPr>
            <a:r>
              <a:rPr lang="en-GB" dirty="0"/>
              <a:t>The Islands methodology was originally devised to explore post-pandemic hybrid ways of working. This meant considering when people and teams needed to gather in person or online for social, collaborative reasons, and when they were purely task-focussed.</a:t>
            </a:r>
          </a:p>
          <a:p>
            <a:pPr marL="0" indent="0">
              <a:buNone/>
            </a:pPr>
            <a:endParaRPr lang="en-GB" sz="800" dirty="0"/>
          </a:p>
          <a:p>
            <a:pPr marL="0" indent="0">
              <a:buNone/>
            </a:pPr>
            <a:r>
              <a:rPr lang="en-GB" dirty="0"/>
              <a:t>Consider the relationships with social and functional value generated to both parties, and label these, with the value it generates for both parties.  </a:t>
            </a:r>
          </a:p>
          <a:p>
            <a:pPr marL="0" indent="0">
              <a:buNone/>
            </a:pPr>
            <a:endParaRPr lang="en-GB" sz="800" dirty="0"/>
          </a:p>
          <a:p>
            <a:pPr marL="0" indent="0">
              <a:buNone/>
            </a:pPr>
            <a:r>
              <a:rPr lang="en-GB" dirty="0"/>
              <a:t>Asking quantitatively and qualitatively: </a:t>
            </a:r>
          </a:p>
          <a:p>
            <a:r>
              <a:rPr lang="en-GB" dirty="0"/>
              <a:t>What difference does each relationship make in each direction?</a:t>
            </a:r>
          </a:p>
          <a:p>
            <a:pPr marL="0" indent="0">
              <a:buNone/>
            </a:pPr>
            <a:r>
              <a:rPr lang="en-GB" sz="1500" b="1" dirty="0"/>
              <a:t>Social</a:t>
            </a:r>
            <a:r>
              <a:rPr lang="en-GB" sz="1500" dirty="0"/>
              <a:t>: You discuss and collaborate</a:t>
            </a:r>
          </a:p>
          <a:p>
            <a:pPr marL="0" indent="0">
              <a:buNone/>
            </a:pPr>
            <a:r>
              <a:rPr lang="en-GB" sz="1500" b="1" dirty="0"/>
              <a:t>Functional</a:t>
            </a:r>
            <a:r>
              <a:rPr lang="en-GB" sz="1500" dirty="0"/>
              <a:t>: Primarily transactional/task focused</a:t>
            </a:r>
          </a:p>
          <a:p>
            <a:pPr marL="0" indent="0">
              <a:buNone/>
            </a:pPr>
            <a:endParaRPr lang="en-GB" dirty="0"/>
          </a:p>
        </p:txBody>
      </p:sp>
      <p:pic>
        <p:nvPicPr>
          <p:cNvPr id="15" name="Picture 14" descr="The figure illustrates a transactional environment based on communications and relationships between people you interact with. The figure contains a digitally created picture of an island floating in the sky with clouds, sun and birds in the sky around the island. On the island, several people are standing (with one being in a wheelchair) apart from each other, around a person located in the middle of the island. Lines have been drawn to connect the person in the middle of the island with the other people. Each line is labelled with the word ‘value’. On the ground, below the island in the sky, is a cityscape on the left, with three people and a tree on the right.">
            <a:extLst>
              <a:ext uri="{FF2B5EF4-FFF2-40B4-BE49-F238E27FC236}">
                <a16:creationId xmlns:a16="http://schemas.microsoft.com/office/drawing/2014/main" id="{8BB137B6-CFFF-437E-890A-8CEE6D03D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36" y="1252457"/>
            <a:ext cx="3839064" cy="3194221"/>
          </a:xfrm>
          <a:prstGeom prst="rect">
            <a:avLst/>
          </a:prstGeom>
        </p:spPr>
      </p:pic>
    </p:spTree>
    <p:extLst>
      <p:ext uri="{BB962C8B-B14F-4D97-AF65-F5344CB8AC3E}">
        <p14:creationId xmlns:p14="http://schemas.microsoft.com/office/powerpoint/2010/main" val="40738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3: Value of the relationships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6" y="1252458"/>
            <a:ext cx="9604050" cy="1047682"/>
          </a:xfrm>
        </p:spPr>
        <p:txBody>
          <a:bodyPr/>
          <a:lstStyle/>
          <a:p>
            <a:pPr marL="0" indent="0">
              <a:buNone/>
            </a:pPr>
            <a:r>
              <a:rPr lang="en-GB" dirty="0"/>
              <a:t>Think of the things that influence the decisions people or organisations make, the things that might change their behaviours.  </a:t>
            </a:r>
          </a:p>
          <a:p>
            <a:pPr marL="0" indent="0">
              <a:buNone/>
            </a:pPr>
            <a:r>
              <a:rPr lang="en-GB" dirty="0"/>
              <a:t>You can use the box below to help your thinking.</a:t>
            </a:r>
          </a:p>
        </p:txBody>
      </p:sp>
      <p:sp>
        <p:nvSpPr>
          <p:cNvPr id="12" name="Text Placeholder 22">
            <a:extLst>
              <a:ext uri="{FF2B5EF4-FFF2-40B4-BE49-F238E27FC236}">
                <a16:creationId xmlns:a16="http://schemas.microsoft.com/office/drawing/2014/main" id="{C9312987-40CE-4417-BC27-F32A9CA96457}"/>
              </a:ext>
            </a:extLst>
          </p:cNvPr>
          <p:cNvSpPr>
            <a:spLocks noGrp="1"/>
          </p:cNvSpPr>
          <p:nvPr>
            <p:ph type="body" sz="quarter" idx="12"/>
          </p:nvPr>
        </p:nvSpPr>
        <p:spPr>
          <a:xfrm>
            <a:off x="1075867" y="2300140"/>
            <a:ext cx="2313071" cy="324000"/>
          </a:xfrm>
          <a:solidFill>
            <a:srgbClr val="1C46C0"/>
          </a:solidFill>
        </p:spPr>
        <p:txBody>
          <a:bodyPr/>
          <a:lstStyle/>
          <a:p>
            <a:r>
              <a:rPr lang="en-GB" sz="1500" dirty="0">
                <a:solidFill>
                  <a:schemeClr val="bg1"/>
                </a:solidFill>
              </a:rPr>
              <a:t>Political</a:t>
            </a:r>
          </a:p>
        </p:txBody>
      </p:sp>
      <p:sp>
        <p:nvSpPr>
          <p:cNvPr id="13" name="Text Placeholder 25">
            <a:extLst>
              <a:ext uri="{FF2B5EF4-FFF2-40B4-BE49-F238E27FC236}">
                <a16:creationId xmlns:a16="http://schemas.microsoft.com/office/drawing/2014/main" id="{82393D7F-CF67-440D-887E-08BD5735B92E}"/>
              </a:ext>
            </a:extLst>
          </p:cNvPr>
          <p:cNvSpPr txBox="1">
            <a:spLocks/>
          </p:cNvSpPr>
          <p:nvPr/>
        </p:nvSpPr>
        <p:spPr>
          <a:xfrm>
            <a:off x="1075867"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21" name="Text Placeholder 22">
            <a:extLst>
              <a:ext uri="{FF2B5EF4-FFF2-40B4-BE49-F238E27FC236}">
                <a16:creationId xmlns:a16="http://schemas.microsoft.com/office/drawing/2014/main" id="{A00071D7-BC64-4B09-96FE-EA6B33A70AAD}"/>
              </a:ext>
            </a:extLst>
          </p:cNvPr>
          <p:cNvSpPr txBox="1">
            <a:spLocks/>
          </p:cNvSpPr>
          <p:nvPr/>
        </p:nvSpPr>
        <p:spPr>
          <a:xfrm>
            <a:off x="1075867"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Economic</a:t>
            </a:r>
          </a:p>
        </p:txBody>
      </p:sp>
      <p:sp>
        <p:nvSpPr>
          <p:cNvPr id="22" name="Text Placeholder 25">
            <a:extLst>
              <a:ext uri="{FF2B5EF4-FFF2-40B4-BE49-F238E27FC236}">
                <a16:creationId xmlns:a16="http://schemas.microsoft.com/office/drawing/2014/main" id="{2370A943-7647-4510-902A-B7C2D9BF3BA7}"/>
              </a:ext>
            </a:extLst>
          </p:cNvPr>
          <p:cNvSpPr txBox="1">
            <a:spLocks/>
          </p:cNvSpPr>
          <p:nvPr/>
        </p:nvSpPr>
        <p:spPr>
          <a:xfrm>
            <a:off x="1075867"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23" name="Text Placeholder 22">
            <a:extLst>
              <a:ext uri="{FF2B5EF4-FFF2-40B4-BE49-F238E27FC236}">
                <a16:creationId xmlns:a16="http://schemas.microsoft.com/office/drawing/2014/main" id="{1933A192-53F0-43C2-BE66-2B95C09273F5}"/>
              </a:ext>
            </a:extLst>
          </p:cNvPr>
          <p:cNvSpPr txBox="1">
            <a:spLocks/>
          </p:cNvSpPr>
          <p:nvPr/>
        </p:nvSpPr>
        <p:spPr>
          <a:xfrm>
            <a:off x="1075867"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Social</a:t>
            </a:r>
          </a:p>
        </p:txBody>
      </p:sp>
      <p:sp>
        <p:nvSpPr>
          <p:cNvPr id="24" name="Text Placeholder 25">
            <a:extLst>
              <a:ext uri="{FF2B5EF4-FFF2-40B4-BE49-F238E27FC236}">
                <a16:creationId xmlns:a16="http://schemas.microsoft.com/office/drawing/2014/main" id="{4D03E14C-57C7-44DD-851A-16B29E6341EA}"/>
              </a:ext>
            </a:extLst>
          </p:cNvPr>
          <p:cNvSpPr txBox="1">
            <a:spLocks/>
          </p:cNvSpPr>
          <p:nvPr/>
        </p:nvSpPr>
        <p:spPr>
          <a:xfrm>
            <a:off x="1075867"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25" name="Text Placeholder 22">
            <a:extLst>
              <a:ext uri="{FF2B5EF4-FFF2-40B4-BE49-F238E27FC236}">
                <a16:creationId xmlns:a16="http://schemas.microsoft.com/office/drawing/2014/main" id="{58A1E190-1269-4E5B-A82C-165BDAECB4D9}"/>
              </a:ext>
            </a:extLst>
          </p:cNvPr>
          <p:cNvSpPr txBox="1">
            <a:spLocks/>
          </p:cNvSpPr>
          <p:nvPr/>
        </p:nvSpPr>
        <p:spPr>
          <a:xfrm>
            <a:off x="3481273" y="2300140"/>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Technological</a:t>
            </a:r>
          </a:p>
        </p:txBody>
      </p:sp>
      <p:sp>
        <p:nvSpPr>
          <p:cNvPr id="26" name="Text Placeholder 25">
            <a:extLst>
              <a:ext uri="{FF2B5EF4-FFF2-40B4-BE49-F238E27FC236}">
                <a16:creationId xmlns:a16="http://schemas.microsoft.com/office/drawing/2014/main" id="{F509649E-1C60-4FFC-A352-EF906B1732A2}"/>
              </a:ext>
            </a:extLst>
          </p:cNvPr>
          <p:cNvSpPr txBox="1">
            <a:spLocks/>
          </p:cNvSpPr>
          <p:nvPr/>
        </p:nvSpPr>
        <p:spPr>
          <a:xfrm>
            <a:off x="3481273"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27" name="Text Placeholder 22">
            <a:extLst>
              <a:ext uri="{FF2B5EF4-FFF2-40B4-BE49-F238E27FC236}">
                <a16:creationId xmlns:a16="http://schemas.microsoft.com/office/drawing/2014/main" id="{8EC6E671-8C8F-4A39-A63D-4C15E5CD9459}"/>
              </a:ext>
            </a:extLst>
          </p:cNvPr>
          <p:cNvSpPr txBox="1">
            <a:spLocks/>
          </p:cNvSpPr>
          <p:nvPr/>
        </p:nvSpPr>
        <p:spPr>
          <a:xfrm>
            <a:off x="3481273"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Legal</a:t>
            </a:r>
          </a:p>
        </p:txBody>
      </p:sp>
      <p:sp>
        <p:nvSpPr>
          <p:cNvPr id="28" name="Text Placeholder 25">
            <a:extLst>
              <a:ext uri="{FF2B5EF4-FFF2-40B4-BE49-F238E27FC236}">
                <a16:creationId xmlns:a16="http://schemas.microsoft.com/office/drawing/2014/main" id="{ABB97413-62F8-4589-8707-7B4C80B3993C}"/>
              </a:ext>
            </a:extLst>
          </p:cNvPr>
          <p:cNvSpPr txBox="1">
            <a:spLocks/>
          </p:cNvSpPr>
          <p:nvPr/>
        </p:nvSpPr>
        <p:spPr>
          <a:xfrm>
            <a:off x="3481273"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29" name="Text Placeholder 22">
            <a:extLst>
              <a:ext uri="{FF2B5EF4-FFF2-40B4-BE49-F238E27FC236}">
                <a16:creationId xmlns:a16="http://schemas.microsoft.com/office/drawing/2014/main" id="{1B342ED3-B575-44EA-806F-A280C1F7BA05}"/>
              </a:ext>
            </a:extLst>
          </p:cNvPr>
          <p:cNvSpPr txBox="1">
            <a:spLocks/>
          </p:cNvSpPr>
          <p:nvPr/>
        </p:nvSpPr>
        <p:spPr>
          <a:xfrm>
            <a:off x="3481273"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Environmental</a:t>
            </a:r>
          </a:p>
        </p:txBody>
      </p:sp>
      <p:sp>
        <p:nvSpPr>
          <p:cNvPr id="30" name="Text Placeholder 25">
            <a:extLst>
              <a:ext uri="{FF2B5EF4-FFF2-40B4-BE49-F238E27FC236}">
                <a16:creationId xmlns:a16="http://schemas.microsoft.com/office/drawing/2014/main" id="{9F77AEA5-2FA1-4497-B098-0A0CC6571C4B}"/>
              </a:ext>
            </a:extLst>
          </p:cNvPr>
          <p:cNvSpPr txBox="1">
            <a:spLocks/>
          </p:cNvSpPr>
          <p:nvPr/>
        </p:nvSpPr>
        <p:spPr>
          <a:xfrm>
            <a:off x="3481273"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31" name="Text Placeholder 22">
            <a:extLst>
              <a:ext uri="{FF2B5EF4-FFF2-40B4-BE49-F238E27FC236}">
                <a16:creationId xmlns:a16="http://schemas.microsoft.com/office/drawing/2014/main" id="{9C440EE6-DD6E-4F64-B4EC-A39FAE3E81B7}"/>
              </a:ext>
            </a:extLst>
          </p:cNvPr>
          <p:cNvSpPr txBox="1">
            <a:spLocks/>
          </p:cNvSpPr>
          <p:nvPr/>
        </p:nvSpPr>
        <p:spPr>
          <a:xfrm>
            <a:off x="5886679" y="2300140"/>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Feelings</a:t>
            </a:r>
          </a:p>
        </p:txBody>
      </p:sp>
      <p:sp>
        <p:nvSpPr>
          <p:cNvPr id="32" name="Text Placeholder 25">
            <a:extLst>
              <a:ext uri="{FF2B5EF4-FFF2-40B4-BE49-F238E27FC236}">
                <a16:creationId xmlns:a16="http://schemas.microsoft.com/office/drawing/2014/main" id="{52BAAC3C-078E-4648-8591-F711AE48773C}"/>
              </a:ext>
            </a:extLst>
          </p:cNvPr>
          <p:cNvSpPr txBox="1">
            <a:spLocks/>
          </p:cNvSpPr>
          <p:nvPr/>
        </p:nvSpPr>
        <p:spPr>
          <a:xfrm>
            <a:off x="5886679"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33" name="Text Placeholder 22">
            <a:extLst>
              <a:ext uri="{FF2B5EF4-FFF2-40B4-BE49-F238E27FC236}">
                <a16:creationId xmlns:a16="http://schemas.microsoft.com/office/drawing/2014/main" id="{2EE1D8D1-172E-492B-9A8A-93EDB5678510}"/>
              </a:ext>
            </a:extLst>
          </p:cNvPr>
          <p:cNvSpPr txBox="1">
            <a:spLocks/>
          </p:cNvSpPr>
          <p:nvPr/>
        </p:nvSpPr>
        <p:spPr>
          <a:xfrm>
            <a:off x="5886679"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Perceptions</a:t>
            </a:r>
          </a:p>
        </p:txBody>
      </p:sp>
      <p:sp>
        <p:nvSpPr>
          <p:cNvPr id="34" name="Text Placeholder 25">
            <a:extLst>
              <a:ext uri="{FF2B5EF4-FFF2-40B4-BE49-F238E27FC236}">
                <a16:creationId xmlns:a16="http://schemas.microsoft.com/office/drawing/2014/main" id="{C466D524-BBD8-440F-B70E-AC0D5FBCC983}"/>
              </a:ext>
            </a:extLst>
          </p:cNvPr>
          <p:cNvSpPr txBox="1">
            <a:spLocks/>
          </p:cNvSpPr>
          <p:nvPr/>
        </p:nvSpPr>
        <p:spPr>
          <a:xfrm>
            <a:off x="5886679"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35" name="Text Placeholder 22">
            <a:extLst>
              <a:ext uri="{FF2B5EF4-FFF2-40B4-BE49-F238E27FC236}">
                <a16:creationId xmlns:a16="http://schemas.microsoft.com/office/drawing/2014/main" id="{16E76517-F381-4FB1-9C5D-63D51ADC7CAB}"/>
              </a:ext>
            </a:extLst>
          </p:cNvPr>
          <p:cNvSpPr txBox="1">
            <a:spLocks/>
          </p:cNvSpPr>
          <p:nvPr/>
        </p:nvSpPr>
        <p:spPr>
          <a:xfrm>
            <a:off x="5886679"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Trends</a:t>
            </a:r>
          </a:p>
        </p:txBody>
      </p:sp>
      <p:sp>
        <p:nvSpPr>
          <p:cNvPr id="36" name="Text Placeholder 25">
            <a:extLst>
              <a:ext uri="{FF2B5EF4-FFF2-40B4-BE49-F238E27FC236}">
                <a16:creationId xmlns:a16="http://schemas.microsoft.com/office/drawing/2014/main" id="{012E2B5F-9CFD-4EC4-8399-3713F2B08843}"/>
              </a:ext>
            </a:extLst>
          </p:cNvPr>
          <p:cNvSpPr txBox="1">
            <a:spLocks/>
          </p:cNvSpPr>
          <p:nvPr/>
        </p:nvSpPr>
        <p:spPr>
          <a:xfrm>
            <a:off x="5886679"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37" name="Text Placeholder 22">
            <a:extLst>
              <a:ext uri="{FF2B5EF4-FFF2-40B4-BE49-F238E27FC236}">
                <a16:creationId xmlns:a16="http://schemas.microsoft.com/office/drawing/2014/main" id="{66522457-B863-4123-AA1B-A3D09C290F10}"/>
              </a:ext>
            </a:extLst>
          </p:cNvPr>
          <p:cNvSpPr txBox="1">
            <a:spLocks/>
          </p:cNvSpPr>
          <p:nvPr/>
        </p:nvSpPr>
        <p:spPr>
          <a:xfrm>
            <a:off x="8292085" y="2300140"/>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Challenges</a:t>
            </a:r>
          </a:p>
        </p:txBody>
      </p:sp>
      <p:sp>
        <p:nvSpPr>
          <p:cNvPr id="38" name="Text Placeholder 25">
            <a:extLst>
              <a:ext uri="{FF2B5EF4-FFF2-40B4-BE49-F238E27FC236}">
                <a16:creationId xmlns:a16="http://schemas.microsoft.com/office/drawing/2014/main" id="{06CE304A-4B66-4D52-B56F-12CC27D413C6}"/>
              </a:ext>
            </a:extLst>
          </p:cNvPr>
          <p:cNvSpPr txBox="1">
            <a:spLocks/>
          </p:cNvSpPr>
          <p:nvPr/>
        </p:nvSpPr>
        <p:spPr>
          <a:xfrm>
            <a:off x="8292085" y="2701662"/>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39" name="Text Placeholder 22">
            <a:extLst>
              <a:ext uri="{FF2B5EF4-FFF2-40B4-BE49-F238E27FC236}">
                <a16:creationId xmlns:a16="http://schemas.microsoft.com/office/drawing/2014/main" id="{EBD04520-7859-4D7F-85FF-087D80050260}"/>
              </a:ext>
            </a:extLst>
          </p:cNvPr>
          <p:cNvSpPr txBox="1">
            <a:spLocks/>
          </p:cNvSpPr>
          <p:nvPr/>
        </p:nvSpPr>
        <p:spPr>
          <a:xfrm>
            <a:off x="8292085" y="3440321"/>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Opportunities</a:t>
            </a:r>
          </a:p>
        </p:txBody>
      </p:sp>
      <p:sp>
        <p:nvSpPr>
          <p:cNvPr id="40" name="Text Placeholder 25">
            <a:extLst>
              <a:ext uri="{FF2B5EF4-FFF2-40B4-BE49-F238E27FC236}">
                <a16:creationId xmlns:a16="http://schemas.microsoft.com/office/drawing/2014/main" id="{1F6DC1DE-3B7B-4DE5-8B2F-25FC8AE963C8}"/>
              </a:ext>
            </a:extLst>
          </p:cNvPr>
          <p:cNvSpPr txBox="1">
            <a:spLocks/>
          </p:cNvSpPr>
          <p:nvPr/>
        </p:nvSpPr>
        <p:spPr>
          <a:xfrm>
            <a:off x="8292085" y="3841843"/>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41" name="Text Placeholder 22">
            <a:extLst>
              <a:ext uri="{FF2B5EF4-FFF2-40B4-BE49-F238E27FC236}">
                <a16:creationId xmlns:a16="http://schemas.microsoft.com/office/drawing/2014/main" id="{8EE47E5F-DC1F-4FEC-AFF8-389C9AD98425}"/>
              </a:ext>
            </a:extLst>
          </p:cNvPr>
          <p:cNvSpPr txBox="1">
            <a:spLocks/>
          </p:cNvSpPr>
          <p:nvPr/>
        </p:nvSpPr>
        <p:spPr>
          <a:xfrm>
            <a:off x="8292085" y="4580502"/>
            <a:ext cx="2313071" cy="324000"/>
          </a:xfrm>
          <a:prstGeom prst="rect">
            <a:avLst/>
          </a:prstGeom>
          <a:solidFill>
            <a:srgbClr val="1C46C0"/>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solidFill>
                  <a:schemeClr val="bg1"/>
                </a:solidFill>
              </a:rPr>
              <a:t>Threats</a:t>
            </a:r>
          </a:p>
        </p:txBody>
      </p:sp>
      <p:sp>
        <p:nvSpPr>
          <p:cNvPr id="42" name="Text Placeholder 25">
            <a:extLst>
              <a:ext uri="{FF2B5EF4-FFF2-40B4-BE49-F238E27FC236}">
                <a16:creationId xmlns:a16="http://schemas.microsoft.com/office/drawing/2014/main" id="{D4FEEBA0-E346-431C-9125-E65D5887B2D3}"/>
              </a:ext>
            </a:extLst>
          </p:cNvPr>
          <p:cNvSpPr txBox="1">
            <a:spLocks/>
          </p:cNvSpPr>
          <p:nvPr/>
        </p:nvSpPr>
        <p:spPr>
          <a:xfrm>
            <a:off x="8292085" y="4982024"/>
            <a:ext cx="2313071" cy="661137"/>
          </a:xfrm>
          <a:prstGeom prst="rect">
            <a:avLst/>
          </a:prstGeom>
          <a:solidFill>
            <a:srgbClr val="E6FA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Tree>
    <p:extLst>
      <p:ext uri="{BB962C8B-B14F-4D97-AF65-F5344CB8AC3E}">
        <p14:creationId xmlns:p14="http://schemas.microsoft.com/office/powerpoint/2010/main" val="3905208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Stage 4:</a:t>
            </a:r>
          </a:p>
          <a:p>
            <a:r>
              <a:rPr lang="en-GB" dirty="0"/>
              <a:t>Uncertainties</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07</a:t>
            </a:r>
          </a:p>
        </p:txBody>
      </p:sp>
    </p:spTree>
    <p:extLst>
      <p:ext uri="{BB962C8B-B14F-4D97-AF65-F5344CB8AC3E}">
        <p14:creationId xmlns:p14="http://schemas.microsoft.com/office/powerpoint/2010/main" val="59233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4: Uncertainties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779432" y="1056396"/>
            <a:ext cx="5473586" cy="4864113"/>
          </a:xfrm>
        </p:spPr>
        <p:txBody>
          <a:bodyPr/>
          <a:lstStyle/>
          <a:p>
            <a:pPr marL="0" indent="0">
              <a:buNone/>
            </a:pPr>
            <a:r>
              <a:rPr lang="en-GB" dirty="0"/>
              <a:t>Identify the uncertainties which shape and drive decisions made by the entities on the island. </a:t>
            </a:r>
          </a:p>
          <a:p>
            <a:pPr marL="0" indent="0">
              <a:buNone/>
            </a:pPr>
            <a:r>
              <a:rPr lang="en-GB" dirty="0"/>
              <a:t>Which factors beyond our own direct control shape the decisions of the other actors on our island? Such factors could affect just one actor, or many.</a:t>
            </a:r>
          </a:p>
          <a:p>
            <a:pPr marL="0" indent="0">
              <a:buNone/>
            </a:pPr>
            <a:r>
              <a:rPr lang="en-GB" dirty="0"/>
              <a:t>Consider what factors or forces that can’t be fully predicted in advance might redraw the map of the island to come.</a:t>
            </a:r>
          </a:p>
          <a:p>
            <a:pPr marL="0" indent="0">
              <a:buNone/>
            </a:pPr>
            <a:r>
              <a:rPr lang="en-GB" b="1" dirty="0"/>
              <a:t>What</a:t>
            </a:r>
            <a:r>
              <a:rPr lang="en-GB" dirty="0"/>
              <a:t>:</a:t>
            </a:r>
          </a:p>
          <a:p>
            <a:r>
              <a:rPr lang="en-GB" dirty="0"/>
              <a:t>do you feel most uncertain about?</a:t>
            </a:r>
          </a:p>
          <a:p>
            <a:r>
              <a:rPr lang="en-GB" dirty="0"/>
              <a:t>have the biggest impact?</a:t>
            </a:r>
          </a:p>
          <a:p>
            <a:r>
              <a:rPr lang="en-GB" dirty="0"/>
              <a:t>take you out of business-as-usual thinking?</a:t>
            </a:r>
          </a:p>
          <a:p>
            <a:r>
              <a:rPr lang="en-GB" dirty="0"/>
              <a:t>do you not really think about?</a:t>
            </a:r>
          </a:p>
          <a:p>
            <a:r>
              <a:rPr lang="en-GB" dirty="0"/>
              <a:t>could really change your focus/how you go about your day-to-day if they changed?</a:t>
            </a:r>
          </a:p>
          <a:p>
            <a:r>
              <a:rPr lang="en-GB" dirty="0"/>
              <a:t>offer a different perspective?</a:t>
            </a:r>
          </a:p>
        </p:txBody>
      </p:sp>
      <p:pic>
        <p:nvPicPr>
          <p:cNvPr id="3" name="Picture 2" descr="The figure illustrates the uncertainties that shape and drive decisions made by entities on the island. The figure contains a digitally created picture of an island floating in the sky with clouds, suns, rain, storms and snow in the sky around the island. Several labels containing the word 'factor' also surround the island in the sky. On the island, several people are standing (with one being in a wheelchair) around a person located in the middle of the island. Lines have been drawn to connect the person in the middle of the island with the other people. Each line is labelled with the word ‘value’.">
            <a:extLst>
              <a:ext uri="{FF2B5EF4-FFF2-40B4-BE49-F238E27FC236}">
                <a16:creationId xmlns:a16="http://schemas.microsoft.com/office/drawing/2014/main" id="{808B8DE1-133E-49FF-9C2F-13A23063B2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90988" y="1280739"/>
            <a:ext cx="3824612" cy="3185001"/>
          </a:xfrm>
          <a:prstGeom prst="rect">
            <a:avLst/>
          </a:prstGeom>
        </p:spPr>
      </p:pic>
    </p:spTree>
    <p:extLst>
      <p:ext uri="{BB962C8B-B14F-4D97-AF65-F5344CB8AC3E}">
        <p14:creationId xmlns:p14="http://schemas.microsoft.com/office/powerpoint/2010/main" val="312153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4: Uncertainties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148760"/>
            <a:ext cx="5094895" cy="4384771"/>
          </a:xfrm>
        </p:spPr>
        <p:txBody>
          <a:bodyPr/>
          <a:lstStyle/>
          <a:p>
            <a:pPr marL="0" indent="0">
              <a:buNone/>
            </a:pPr>
            <a:r>
              <a:rPr lang="en-GB" b="1" dirty="0"/>
              <a:t>Consider your forces, external and internal environment:</a:t>
            </a:r>
          </a:p>
          <a:p>
            <a:r>
              <a:rPr lang="en-GB" dirty="0"/>
              <a:t>Which forces are most uncertain or uncomfortable?</a:t>
            </a:r>
          </a:p>
          <a:p>
            <a:r>
              <a:rPr lang="en-GB" dirty="0"/>
              <a:t>Which forces aren’t you playing attention to?</a:t>
            </a:r>
          </a:p>
          <a:p>
            <a:r>
              <a:rPr lang="en-GB" dirty="0"/>
              <a:t>Which can’t be known in advance?</a:t>
            </a:r>
          </a:p>
          <a:p>
            <a:r>
              <a:rPr lang="en-GB" dirty="0"/>
              <a:t>What does the island look like if these forces play out?</a:t>
            </a:r>
          </a:p>
          <a:p>
            <a:r>
              <a:rPr lang="en-GB" dirty="0"/>
              <a:t>How is your decision-maker’s ecosystem reshaped?</a:t>
            </a:r>
          </a:p>
        </p:txBody>
      </p:sp>
      <p:pic>
        <p:nvPicPr>
          <p:cNvPr id="3" name="Picture 2" descr="The figure illustrates the uncertainties that shape and drive decisions made by entities on the island. The figure contains a digitally created picture of an island floating in the sky with clouds, suns, rain, storms and snow in the sky around the island. Several labels containing the word 'factor' also surround the island in the sky. On the island, several people are standing (with one being in a wheelchair) around a person located in the middle of the island. Lines have been drawn to connect the person in the middle of the island with the other people. Each line is labelled with the word ‘value’.">
            <a:extLst>
              <a:ext uri="{FF2B5EF4-FFF2-40B4-BE49-F238E27FC236}">
                <a16:creationId xmlns:a16="http://schemas.microsoft.com/office/drawing/2014/main" id="{808B8DE1-133E-49FF-9C2F-13A23063B2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3762" y="1280738"/>
            <a:ext cx="3824612" cy="3185001"/>
          </a:xfrm>
          <a:prstGeom prst="rect">
            <a:avLst/>
          </a:prstGeom>
        </p:spPr>
      </p:pic>
    </p:spTree>
    <p:extLst>
      <p:ext uri="{BB962C8B-B14F-4D97-AF65-F5344CB8AC3E}">
        <p14:creationId xmlns:p14="http://schemas.microsoft.com/office/powerpoint/2010/main" val="370954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4: Multiple island sketch scenarios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148760"/>
            <a:ext cx="5094895" cy="4384771"/>
          </a:xfrm>
        </p:spPr>
        <p:txBody>
          <a:bodyPr/>
          <a:lstStyle/>
          <a:p>
            <a:pPr marL="0" indent="0">
              <a:buNone/>
            </a:pPr>
            <a:r>
              <a:rPr lang="en-GB" dirty="0"/>
              <a:t>Multiple islands can then be drawn as sketch scenarios to explore how different combinations of factors might ‘wash ashore’ and redraw the map of relationships in the future.</a:t>
            </a:r>
          </a:p>
          <a:p>
            <a:pPr marL="0" indent="0">
              <a:buNone/>
            </a:pPr>
            <a:r>
              <a:rPr lang="en-GB" b="1" dirty="0"/>
              <a:t>Consider:</a:t>
            </a:r>
            <a:endParaRPr lang="en-GB" dirty="0"/>
          </a:p>
          <a:p>
            <a:r>
              <a:rPr lang="en-GB" dirty="0"/>
              <a:t>How might our transactional environment change, depending on how these uncertainties play out in combination?</a:t>
            </a:r>
          </a:p>
          <a:p>
            <a:r>
              <a:rPr lang="en-GB" dirty="0"/>
              <a:t>Would there be new or different actors on the island? Would the relationships and values change? How would the island differ from today?</a:t>
            </a:r>
          </a:p>
          <a:p>
            <a:pPr>
              <a:buFont typeface="Wingdings" panose="05000000000000000000" pitchFamily="2" charset="2"/>
              <a:buChar char="Ø"/>
            </a:pPr>
            <a:endParaRPr lang="en-GB" dirty="0"/>
          </a:p>
        </p:txBody>
      </p:sp>
      <p:pic>
        <p:nvPicPr>
          <p:cNvPr id="3" name="Picture 2" descr="The figure illustrates how multiple islands can be drawn as sketch scenarios, to explore how different combinations of factors might “wash ashore” and redraw the map of relationships in the future. The figure contains three digitally created pictures, each with an island floating in the sky with clouds, sun and birds around the island. Three labels containing the word 'factor' also surround each island in the sky; these labels have an arrow pointing to the island’s coast. The factor labels are in slightly different positions in each of the three pictures. On each of the three islands, several people are standing (with one being in a wheelchair) around a person located in the middle of the island. Lines have been drawn to connect the person in the middle of the island with the other people. Each line is labelled with the word ‘value’. ">
            <a:extLst>
              <a:ext uri="{FF2B5EF4-FFF2-40B4-BE49-F238E27FC236}">
                <a16:creationId xmlns:a16="http://schemas.microsoft.com/office/drawing/2014/main" id="{808B8DE1-133E-49FF-9C2F-13A23063B2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3605" y="1280740"/>
            <a:ext cx="2588460" cy="4677004"/>
          </a:xfrm>
          <a:prstGeom prst="rect">
            <a:avLst/>
          </a:prstGeom>
        </p:spPr>
      </p:pic>
    </p:spTree>
    <p:extLst>
      <p:ext uri="{BB962C8B-B14F-4D97-AF65-F5344CB8AC3E}">
        <p14:creationId xmlns:p14="http://schemas.microsoft.com/office/powerpoint/2010/main" val="2899072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4: Multiple island sketch scenarios</a:t>
            </a:r>
          </a:p>
        </p:txBody>
      </p:sp>
      <p:pic>
        <p:nvPicPr>
          <p:cNvPr id="3" name="Picture 2" descr="The figure illustrates how multiple islands can be drawn as sketch scenarios, to explore how different combinations of factors might “wash ashore” and redraw the map of relationships in the future. The figure contains three digitally created pictures, each with an island floating in the sky with clouds, sun and birds around the island. Three labels containing the word 'factor' also surround each island in the sky; these labels have an arrow pointing to the island’s coast. The factor labels are in slightly different positions in each of the three pictures. On each of the three islands, several people are standing (with one being in a wheelchair) around a person located in the middle of the island. Lines have been drawn to connect the person in the middle of the island with the other people. Each line is labelled with the word ‘value’. ">
            <a:extLst>
              <a:ext uri="{FF2B5EF4-FFF2-40B4-BE49-F238E27FC236}">
                <a16:creationId xmlns:a16="http://schemas.microsoft.com/office/drawing/2014/main" id="{808B8DE1-133E-49FF-9C2F-13A23063B2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3605" y="1280740"/>
            <a:ext cx="2588460" cy="4677004"/>
          </a:xfrm>
          <a:prstGeom prst="rect">
            <a:avLst/>
          </a:prstGeom>
        </p:spPr>
      </p:pic>
      <p:sp>
        <p:nvSpPr>
          <p:cNvPr id="8" name="Text Placeholder 5">
            <a:extLst>
              <a:ext uri="{FF2B5EF4-FFF2-40B4-BE49-F238E27FC236}">
                <a16:creationId xmlns:a16="http://schemas.microsoft.com/office/drawing/2014/main" id="{4F73FD4B-1EA9-464C-95CF-C08381D2AB98}"/>
              </a:ext>
            </a:extLst>
          </p:cNvPr>
          <p:cNvSpPr txBox="1">
            <a:spLocks/>
          </p:cNvSpPr>
          <p:nvPr/>
        </p:nvSpPr>
        <p:spPr>
          <a:xfrm>
            <a:off x="1001105" y="1148759"/>
            <a:ext cx="5094895" cy="4384771"/>
          </a:xfrm>
          <a:prstGeom prst="rect">
            <a:avLst/>
          </a:prstGeom>
        </p:spPr>
        <p:txBody>
          <a:bodyPr vert="horz" lIns="91440" tIns="45720" rIns="91440" bIns="45720" rtlCol="0">
            <a:noAutofit/>
          </a:bodyPr>
          <a:lstStyle>
            <a:lvl1pPr marL="285750" indent="-285750" algn="l" defTabSz="914400" rtl="0" eaLnBrk="1" latinLnBrk="0" hangingPunct="1">
              <a:lnSpc>
                <a:spcPct val="110000"/>
              </a:lnSpc>
              <a:spcBef>
                <a:spcPts val="0"/>
              </a:spcBef>
              <a:spcAft>
                <a:spcPts val="600"/>
              </a:spcAft>
              <a:buFontTx/>
              <a:buBlip>
                <a:blip r:embed="rId4"/>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a:t>Consider:</a:t>
            </a:r>
          </a:p>
          <a:p>
            <a:r>
              <a:rPr lang="en-GB" dirty="0"/>
              <a:t>What are the external factors relevant to your focus area that could be critical to your work if they were to change?</a:t>
            </a:r>
          </a:p>
          <a:p>
            <a:r>
              <a:rPr lang="en-GB" dirty="0"/>
              <a:t>What difference does it make if you change your time ‘Horizon’?</a:t>
            </a:r>
          </a:p>
          <a:p>
            <a:r>
              <a:rPr lang="en-GB" dirty="0"/>
              <a:t>What are the signs that this type of change might already be happen?</a:t>
            </a:r>
          </a:p>
        </p:txBody>
      </p:sp>
    </p:spTree>
    <p:extLst>
      <p:ext uri="{BB962C8B-B14F-4D97-AF65-F5344CB8AC3E}">
        <p14:creationId xmlns:p14="http://schemas.microsoft.com/office/powerpoint/2010/main" val="397745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Stage 5: Review the opportunities and challenges</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3032491"/>
          </a:xfrm>
        </p:spPr>
        <p:txBody>
          <a:bodyPr/>
          <a:lstStyle/>
          <a:p>
            <a:r>
              <a:rPr lang="en-GB" dirty="0"/>
              <a:t>Stage 5:</a:t>
            </a:r>
          </a:p>
          <a:p>
            <a:r>
              <a:rPr lang="en-GB" dirty="0"/>
              <a:t>Review the opportunities</a:t>
            </a:r>
          </a:p>
          <a:p>
            <a:r>
              <a:rPr lang="en-GB" dirty="0"/>
              <a:t>and challenges</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08</a:t>
            </a:r>
          </a:p>
        </p:txBody>
      </p:sp>
    </p:spTree>
    <p:extLst>
      <p:ext uri="{BB962C8B-B14F-4D97-AF65-F5344CB8AC3E}">
        <p14:creationId xmlns:p14="http://schemas.microsoft.com/office/powerpoint/2010/main" val="140164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ribed image">
            <a:extLst>
              <a:ext uri="{FF2B5EF4-FFF2-40B4-BE49-F238E27FC236}">
                <a16:creationId xmlns:a16="http://schemas.microsoft.com/office/drawing/2014/main" id="{81551D4C-572B-942A-04A7-250B6B5E8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760" y="1158186"/>
            <a:ext cx="4166647" cy="528476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5: Review the opportunities and challenges</a:t>
            </a:r>
          </a:p>
        </p:txBody>
      </p:sp>
      <p:sp>
        <p:nvSpPr>
          <p:cNvPr id="8" name="Text Placeholder 5">
            <a:extLst>
              <a:ext uri="{FF2B5EF4-FFF2-40B4-BE49-F238E27FC236}">
                <a16:creationId xmlns:a16="http://schemas.microsoft.com/office/drawing/2014/main" id="{4F73FD4B-1EA9-464C-95CF-C08381D2AB98}"/>
              </a:ext>
            </a:extLst>
          </p:cNvPr>
          <p:cNvSpPr txBox="1">
            <a:spLocks/>
          </p:cNvSpPr>
          <p:nvPr/>
        </p:nvSpPr>
        <p:spPr>
          <a:xfrm>
            <a:off x="613317" y="1158186"/>
            <a:ext cx="5698273" cy="4730186"/>
          </a:xfrm>
          <a:prstGeom prst="rect">
            <a:avLst/>
          </a:prstGeom>
        </p:spPr>
        <p:txBody>
          <a:bodyPr vert="horz" lIns="91440" tIns="45720" rIns="91440" bIns="45720" rtlCol="0">
            <a:noAutofit/>
          </a:bodyPr>
          <a:lstStyle>
            <a:lvl1pPr marL="285750" indent="-285750" algn="l" defTabSz="914400" rtl="0" eaLnBrk="1" latinLnBrk="0" hangingPunct="1">
              <a:lnSpc>
                <a:spcPct val="110000"/>
              </a:lnSpc>
              <a:spcBef>
                <a:spcPts val="0"/>
              </a:spcBef>
              <a:spcAft>
                <a:spcPts val="600"/>
              </a:spcAft>
              <a:buFontTx/>
              <a:buBlip>
                <a:blip r:embed="rId4"/>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n-lt"/>
                <a:cs typeface="Arial" panose="020B0604020202020204" pitchFamily="34" charset="0"/>
              </a:rPr>
              <a:t>In the final part of the workshop, take time to review your island(s) and consider the implications, opportunities, and challenges.</a:t>
            </a:r>
            <a:endParaRPr lang="en-GB" dirty="0">
              <a:latin typeface="+mn-lt"/>
            </a:endParaRPr>
          </a:p>
          <a:p>
            <a:r>
              <a:rPr lang="en-GB" dirty="0">
                <a:latin typeface="+mn-lt"/>
                <a:cs typeface="Arial" panose="020B0604020202020204" pitchFamily="34" charset="0"/>
              </a:rPr>
              <a:t>If this future came to pass, what would be the wisest choices for us to make today?</a:t>
            </a:r>
          </a:p>
          <a:p>
            <a:r>
              <a:rPr lang="en-GB" dirty="0">
                <a:latin typeface="+mn-lt"/>
                <a:cs typeface="Arial" panose="020B0604020202020204" pitchFamily="34" charset="0"/>
              </a:rPr>
              <a:t>How would our current decisions, policies, and values be judged by the inhabitants of that future island? </a:t>
            </a:r>
          </a:p>
          <a:p>
            <a:r>
              <a:rPr lang="en-GB" dirty="0">
                <a:latin typeface="+mn-lt"/>
                <a:cs typeface="Arial" panose="020B0604020202020204" pitchFamily="34" charset="0"/>
              </a:rPr>
              <a:t>Are there choices we can make which are resilient across a number of possible futures?</a:t>
            </a:r>
            <a:endParaRPr lang="en-GB" dirty="0">
              <a:latin typeface="+mn-lt"/>
              <a:ea typeface="Calibri" panose="020F0502020204030204" pitchFamily="34" charset="0"/>
              <a:cs typeface="Arial" panose="020B0604020202020204" pitchFamily="34" charset="0"/>
            </a:endParaRPr>
          </a:p>
          <a:p>
            <a:pPr marL="0" indent="0">
              <a:lnSpc>
                <a:spcPct val="107000"/>
              </a:lnSpc>
              <a:spcAft>
                <a:spcPts val="800"/>
              </a:spcAft>
              <a:buNone/>
            </a:pPr>
            <a:r>
              <a:rPr lang="en-GB" dirty="0">
                <a:effectLst/>
                <a:latin typeface="+mn-lt"/>
                <a:ea typeface="Calibri" panose="020F0502020204030204" pitchFamily="34" charset="0"/>
                <a:cs typeface="Times New Roman" panose="02020603050405020304" pitchFamily="18" charset="0"/>
              </a:rPr>
              <a:t>Review these implications, opportunities and challenges further, and then develop your options for the purposes required.  </a:t>
            </a:r>
            <a:endParaRPr lang="en-GB" dirty="0">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effectLst/>
                <a:latin typeface="+mn-lt"/>
                <a:ea typeface="Calibri" panose="020F0502020204030204" pitchFamily="34" charset="0"/>
                <a:cs typeface="Times New Roman" panose="02020603050405020304" pitchFamily="18" charset="0"/>
              </a:rPr>
              <a:t>The approach for developing options and presenting these to others will depend on the purpose of your workshop and your organisational needs.</a:t>
            </a:r>
          </a:p>
          <a:p>
            <a:pPr marL="0" indent="0">
              <a:lnSpc>
                <a:spcPct val="107000"/>
              </a:lnSpc>
              <a:spcAft>
                <a:spcPts val="800"/>
              </a:spcAft>
              <a:buNone/>
            </a:pP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0" indent="0">
              <a:buFontTx/>
              <a:buNone/>
            </a:pPr>
            <a:endParaRPr lang="en-GB" dirty="0"/>
          </a:p>
        </p:txBody>
      </p:sp>
    </p:spTree>
    <p:extLst>
      <p:ext uri="{BB962C8B-B14F-4D97-AF65-F5344CB8AC3E}">
        <p14:creationId xmlns:p14="http://schemas.microsoft.com/office/powerpoint/2010/main" val="234164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How to use this toolkit</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3602342"/>
          </a:xfrm>
        </p:spPr>
        <p:txBody>
          <a:bodyPr vert="horz" lIns="91440" tIns="45720" rIns="91440" bIns="45720" rtlCol="0" anchor="t">
            <a:noAutofit/>
          </a:bodyPr>
          <a:lstStyle/>
          <a:p>
            <a:r>
              <a:rPr lang="en-GB" dirty="0">
                <a:latin typeface="Poppins"/>
                <a:cs typeface="Poppins"/>
              </a:rPr>
              <a:t>This toolkit has been designed to assist you in using the Islands in the Sky methodology for futures planning and exploring opportunities and problems. </a:t>
            </a:r>
            <a:r>
              <a:rPr lang="en-GB" b="0" i="0" dirty="0">
                <a:effectLst/>
                <a:latin typeface="+mn-lt"/>
                <a:cs typeface="Poppins"/>
              </a:rPr>
              <a:t>The method is very simple and based on Islands in the Sky by Matt Finch of </a:t>
            </a:r>
            <a:r>
              <a:rPr lang="en-GB" b="0" i="0" u="sng" strike="noStrike" dirty="0">
                <a:solidFill>
                  <a:srgbClr val="FF8A76"/>
                </a:solidFill>
                <a:effectLst/>
                <a:latin typeface="+mn-lt"/>
                <a:cs typeface="Poppins"/>
                <a:hlinkClick r:id="rId3">
                  <a:extLst>
                    <a:ext uri="{A12FA001-AC4F-418D-AE19-62706E023703}">
                      <ahyp:hlinkClr xmlns:ahyp="http://schemas.microsoft.com/office/drawing/2018/hyperlinkcolor" val="tx"/>
                    </a:ext>
                  </a:extLst>
                </a:hlinkClick>
              </a:rPr>
              <a:t>mechanicaldolphin.com</a:t>
            </a:r>
            <a:r>
              <a:rPr lang="en-GB" b="0" i="0" dirty="0">
                <a:effectLst/>
                <a:latin typeface="+mn-lt"/>
                <a:cs typeface="Poppins"/>
              </a:rPr>
              <a:t>, derived from the Oxford Scenario Planning Approach.  </a:t>
            </a:r>
            <a:endParaRPr lang="en-GB" dirty="0"/>
          </a:p>
          <a:p>
            <a:endParaRPr lang="en-GB" dirty="0"/>
          </a:p>
          <a:p>
            <a:r>
              <a:rPr lang="en-GB" dirty="0"/>
              <a:t>It provides an introduction to the approach and activities to build confidence in dealing with uncertainty, before taking you through running a workshop, and we provide tips at the end.</a:t>
            </a:r>
          </a:p>
          <a:p>
            <a:endParaRPr lang="en-GB" dirty="0"/>
          </a:p>
          <a:p>
            <a:r>
              <a:rPr lang="en-GB" dirty="0"/>
              <a:t>When running workshops, we have found that either remote or face to face are more effective than hybrid. We suggest the use of an online whiteboard for collaboration. If you are in a face-to-face environment, consider nominating someone to capture any outputs using non-online approaches for a record of the workshop.</a:t>
            </a:r>
          </a:p>
          <a:p>
            <a:endParaRPr lang="en-GB" dirty="0"/>
          </a:p>
          <a:p>
            <a:r>
              <a:rPr lang="en-GB" dirty="0"/>
              <a:t>The toolkit is not prescriptive, and designed for you to adapt for your own needs. </a:t>
            </a:r>
          </a:p>
          <a:p>
            <a:endParaRPr lang="en-GB" dirty="0"/>
          </a:p>
        </p:txBody>
      </p:sp>
    </p:spTree>
    <p:extLst>
      <p:ext uri="{BB962C8B-B14F-4D97-AF65-F5344CB8AC3E}">
        <p14:creationId xmlns:p14="http://schemas.microsoft.com/office/powerpoint/2010/main" val="954043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3032491"/>
          </a:xfrm>
        </p:spPr>
        <p:txBody>
          <a:bodyPr/>
          <a:lstStyle/>
          <a:p>
            <a:r>
              <a:rPr lang="en-GB" dirty="0"/>
              <a:t>Stage 6:</a:t>
            </a:r>
          </a:p>
          <a:p>
            <a:r>
              <a:rPr lang="en-GB" dirty="0"/>
              <a:t>Workshop feedback</a:t>
            </a:r>
          </a:p>
          <a:p>
            <a:r>
              <a:rPr lang="en-GB" dirty="0"/>
              <a:t>and follow up </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09</a:t>
            </a:r>
          </a:p>
        </p:txBody>
      </p:sp>
    </p:spTree>
    <p:extLst>
      <p:ext uri="{BB962C8B-B14F-4D97-AF65-F5344CB8AC3E}">
        <p14:creationId xmlns:p14="http://schemas.microsoft.com/office/powerpoint/2010/main" val="155086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6: Feedback</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pPr marL="0" indent="0">
              <a:buNone/>
            </a:pPr>
            <a:r>
              <a:rPr lang="en-GB" dirty="0"/>
              <a:t>At the end of the workshop, provide an opportunity for participants to share their experience of doing the workshop and how they now feel about futures planning.</a:t>
            </a:r>
          </a:p>
          <a:p>
            <a:pPr marL="0" indent="0">
              <a:buNone/>
            </a:pPr>
            <a:endParaRPr lang="en-GB" dirty="0"/>
          </a:p>
          <a:p>
            <a:pPr marL="0" indent="0">
              <a:buNone/>
            </a:pPr>
            <a:r>
              <a:rPr lang="en-GB" dirty="0"/>
              <a:t>Questions that may be useful to consider:</a:t>
            </a:r>
          </a:p>
          <a:p>
            <a:r>
              <a:rPr lang="en-GB" dirty="0"/>
              <a:t>How do participants feel?​</a:t>
            </a:r>
          </a:p>
          <a:p>
            <a:r>
              <a:rPr lang="en-GB" dirty="0"/>
              <a:t>What has been the impact on them?​</a:t>
            </a:r>
          </a:p>
          <a:p>
            <a:r>
              <a:rPr lang="en-GB" dirty="0"/>
              <a:t>What else do they want to know?​</a:t>
            </a:r>
          </a:p>
          <a:p>
            <a:r>
              <a:rPr lang="en-GB" dirty="0"/>
              <a:t>What else do they want to share?​</a:t>
            </a:r>
          </a:p>
          <a:p>
            <a:r>
              <a:rPr lang="en-GB" dirty="0"/>
              <a:t>Is this what they expected?</a:t>
            </a:r>
          </a:p>
          <a:p>
            <a:r>
              <a:rPr lang="en-GB" dirty="0"/>
              <a:t>What would they change?</a:t>
            </a:r>
          </a:p>
        </p:txBody>
      </p:sp>
    </p:spTree>
    <p:extLst>
      <p:ext uri="{BB962C8B-B14F-4D97-AF65-F5344CB8AC3E}">
        <p14:creationId xmlns:p14="http://schemas.microsoft.com/office/powerpoint/2010/main" val="261213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Stage 6: Follow up</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pPr marL="0" indent="0">
              <a:buNone/>
            </a:pPr>
            <a:r>
              <a:rPr lang="en-GB" dirty="0"/>
              <a:t>It is then important to follow up with participants to seek any clarification from their input into the workshop, having had time to reflect is there anything else they wish to contribute, and provide a summary of the outcomes.  </a:t>
            </a:r>
          </a:p>
          <a:p>
            <a:pPr marL="0" indent="0">
              <a:buNone/>
            </a:pPr>
            <a:r>
              <a:rPr lang="en-GB" dirty="0"/>
              <a:t>Futures planning should be an ongoing process within organisations, so consider your approach to planning cycles.</a:t>
            </a:r>
          </a:p>
        </p:txBody>
      </p:sp>
    </p:spTree>
    <p:extLst>
      <p:ext uri="{BB962C8B-B14F-4D97-AF65-F5344CB8AC3E}">
        <p14:creationId xmlns:p14="http://schemas.microsoft.com/office/powerpoint/2010/main" val="240658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3032491"/>
          </a:xfrm>
        </p:spPr>
        <p:txBody>
          <a:bodyPr/>
          <a:lstStyle/>
          <a:p>
            <a:r>
              <a:rPr lang="en-GB" dirty="0"/>
              <a:t>Tips for using</a:t>
            </a:r>
          </a:p>
          <a:p>
            <a:r>
              <a:rPr lang="en-GB" dirty="0"/>
              <a:t>Islands in the Sky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10</a:t>
            </a:r>
          </a:p>
        </p:txBody>
      </p:sp>
    </p:spTree>
    <p:extLst>
      <p:ext uri="{BB962C8B-B14F-4D97-AF65-F5344CB8AC3E}">
        <p14:creationId xmlns:p14="http://schemas.microsoft.com/office/powerpoint/2010/main" val="57262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Tips for using Islands in </a:t>
            </a:r>
            <a:r>
              <a:rPr lang="en-GB"/>
              <a:t>the Sky</a:t>
            </a:r>
            <a:endParaRPr lang="en-GB" dirty="0"/>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r>
              <a:rPr lang="en-GB" dirty="0"/>
              <a:t>Think very hard when you map that island of relationships. It's very easy to overlook an actor or to take them for granted. When you really take the time to think about every single entity that your institution or your team or your community interact with, in the part of going about their business, you'll find that there's this rich and complex ecosystem. </a:t>
            </a:r>
          </a:p>
          <a:p>
            <a:r>
              <a:rPr lang="en-GB" dirty="0"/>
              <a:t>Take time iterating, ensuring that there are multiple people involved, each of whom will have different perspectives, who will spot relationships that you've overlooked, all of which will be of benefit. </a:t>
            </a:r>
          </a:p>
          <a:p>
            <a:r>
              <a:rPr lang="en-GB" dirty="0"/>
              <a:t>Consider the extent that those contextual uncertainties that are driving forces, which shaped the decisions of other actors. It's worth taking the time to almost go and inhabit the shoes of each different actor on that island with you and think ‘What does drive their decisions?’. </a:t>
            </a:r>
          </a:p>
        </p:txBody>
      </p:sp>
    </p:spTree>
    <p:extLst>
      <p:ext uri="{BB962C8B-B14F-4D97-AF65-F5344CB8AC3E}">
        <p14:creationId xmlns:p14="http://schemas.microsoft.com/office/powerpoint/2010/main" val="247521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Tips for using Islands in the sky</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1"/>
            <a:ext cx="9591229" cy="3413812"/>
          </a:xfrm>
        </p:spPr>
        <p:txBody>
          <a:bodyPr/>
          <a:lstStyle/>
          <a:p>
            <a:r>
              <a:rPr lang="en-GB" dirty="0"/>
              <a:t>Where you can pull in insights from, for example, user experience, and the use of personas, you can really try and imagine what it is like for each one of those actors to live on that island in the here and now. What drives their decisions? What would it be like for them to live, work and inhabit that future context?</a:t>
            </a:r>
          </a:p>
          <a:p>
            <a:r>
              <a:rPr lang="en-GB" dirty="0"/>
              <a:t>The workshops are spaces almost like a sandbox or a playpen, where participants can consider how issues might play out in ways that are challenging or opportune. Look at things which might not be considered in the run-of-the-mill business of conducting their operations; the aim is to go beyond current expectations. </a:t>
            </a:r>
          </a:p>
          <a:p>
            <a:r>
              <a:rPr lang="en-GB" dirty="0"/>
              <a:t>Encourage participants to bring their own concerns and their own questions. Make them comfortable with surprise and discomfit too. Seeing something that surprises us means we can expect that slightly unsettling moment. </a:t>
            </a:r>
          </a:p>
        </p:txBody>
      </p:sp>
    </p:spTree>
    <p:extLst>
      <p:ext uri="{BB962C8B-B14F-4D97-AF65-F5344CB8AC3E}">
        <p14:creationId xmlns:p14="http://schemas.microsoft.com/office/powerpoint/2010/main" val="3962612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Resources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651" y="1123773"/>
            <a:ext cx="9591229" cy="4362625"/>
          </a:xfrm>
        </p:spPr>
        <p:txBody>
          <a:bodyPr/>
          <a:lstStyle/>
          <a:p>
            <a:pPr marL="0" indent="0">
              <a:buNone/>
            </a:pPr>
            <a:r>
              <a:rPr lang="en-GB" dirty="0"/>
              <a:t>If you are new to the Islands in the Sky approach, we recommend you review the following resource(s):</a:t>
            </a:r>
          </a:p>
          <a:p>
            <a:pPr marL="0" indent="0">
              <a:buNone/>
            </a:pPr>
            <a:endParaRPr lang="en-GB" dirty="0">
              <a:solidFill>
                <a:schemeClr val="accent1">
                  <a:lumMod val="50000"/>
                </a:schemeClr>
              </a:solidFill>
            </a:endParaRPr>
          </a:p>
          <a:p>
            <a:pPr marL="0" indent="0">
              <a:buNone/>
            </a:pPr>
            <a:r>
              <a:rPr lang="en-GB" dirty="0">
                <a:solidFill>
                  <a:schemeClr val="accent1">
                    <a:lumMod val="50000"/>
                  </a:schemeClr>
                </a:solidFill>
              </a:rPr>
              <a:t>Online resources</a:t>
            </a:r>
          </a:p>
          <a:p>
            <a:r>
              <a:rPr lang="en-GB" dirty="0">
                <a:solidFill>
                  <a:schemeClr val="accent1">
                    <a:lumMod val="50000"/>
                  </a:schemeClr>
                </a:solidFill>
              </a:rPr>
              <a:t>Hybrid working: Planning for the future</a:t>
            </a:r>
            <a:r>
              <a:rPr lang="en-GB" dirty="0"/>
              <a:t>, sections 5.3 – 5.4 – OpenLearn course </a:t>
            </a:r>
            <a:r>
              <a:rPr lang="en-GB" dirty="0">
                <a:hlinkClick r:id="rId3"/>
              </a:rPr>
              <a:t>https://www.open.edu/openlearn/money-business/hybrid-working-planning-the-future/content-section-0?active-tab=description-tab</a:t>
            </a:r>
            <a:endParaRPr lang="en-GB" dirty="0"/>
          </a:p>
          <a:p>
            <a:r>
              <a:rPr lang="en-GB" dirty="0"/>
              <a:t>An Introduction to the Oxford Scenarios Planning Approach - Rafael Ramirez (YouTube video -</a:t>
            </a:r>
            <a:r>
              <a:rPr lang="en-GB" dirty="0">
                <a:hlinkClick r:id="rId4"/>
              </a:rPr>
              <a:t>https://www.youtube.com/watch?v=wrwn7oc26Vk</a:t>
            </a:r>
            <a:r>
              <a:rPr lang="en-GB" dirty="0"/>
              <a:t>)</a:t>
            </a:r>
          </a:p>
          <a:p>
            <a:pPr marL="0" indent="0">
              <a:buNone/>
            </a:pPr>
            <a:endParaRPr lang="en-GB" dirty="0"/>
          </a:p>
          <a:p>
            <a:pPr marL="0" indent="0">
              <a:buNone/>
            </a:pPr>
            <a:r>
              <a:rPr lang="en-GB" dirty="0"/>
              <a:t>Books (if you are a member of a HEI you may be able to access online versions through your institutes library.)</a:t>
            </a:r>
          </a:p>
          <a:p>
            <a:r>
              <a:rPr lang="en-GB" dirty="0"/>
              <a:t>Whittington, Richard (2019). </a:t>
            </a:r>
            <a:r>
              <a:rPr lang="en-GB" i="1" dirty="0"/>
              <a:t>Exploring Strategy</a:t>
            </a:r>
            <a:r>
              <a:rPr lang="en-GB" dirty="0"/>
              <a:t>, text and cases. 12th Edition. </a:t>
            </a:r>
          </a:p>
          <a:p>
            <a:r>
              <a:rPr lang="en-GB" dirty="0"/>
              <a:t>Ramirez, Rafael (2018). </a:t>
            </a:r>
            <a:r>
              <a:rPr lang="en-GB" i="1" dirty="0"/>
              <a:t>Strategic Reframing: The Oxford Scenario Planning Approach </a:t>
            </a:r>
          </a:p>
        </p:txBody>
      </p:sp>
    </p:spTree>
    <p:extLst>
      <p:ext uri="{BB962C8B-B14F-4D97-AF65-F5344CB8AC3E}">
        <p14:creationId xmlns:p14="http://schemas.microsoft.com/office/powerpoint/2010/main" val="122028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Resources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651" y="1261997"/>
            <a:ext cx="9591229" cy="4171239"/>
          </a:xfrm>
        </p:spPr>
        <p:txBody>
          <a:bodyPr/>
          <a:lstStyle/>
          <a:p>
            <a:r>
              <a:rPr lang="en-GB" i="1" dirty="0"/>
              <a:t>Scenario planning – a strategic approach for engaging the future in Journal </a:t>
            </a:r>
            <a:r>
              <a:rPr lang="en-GB" dirty="0"/>
              <a:t>(No. 1, 2021) </a:t>
            </a:r>
            <a:r>
              <a:rPr lang="en-GB" i="1" dirty="0"/>
              <a:t>Strategy development in a rapidly changing world </a:t>
            </a:r>
            <a:r>
              <a:rPr lang="en-GB" dirty="0">
                <a:hlinkClick r:id="rId3"/>
              </a:rPr>
              <a:t>https://www.eca.europa.eu/lists/ecadocuments/journal21_01/journal21_01.pdf</a:t>
            </a:r>
            <a:r>
              <a:rPr lang="en-GB" dirty="0"/>
              <a:t> – Interview with Rafael Ramirez, Director of the Oxford Scenarios Programme and Professor of Practice, and Trudi Lang, Senior Fellow in Management Practice, of the Saïd Business School, University of Oxford. </a:t>
            </a:r>
          </a:p>
          <a:p>
            <a:r>
              <a:rPr lang="en-GB" dirty="0"/>
              <a:t>Lang, Trudi and Whittington, Richard (2022). The Best Strategies Don’t Just Take a Long View. They Take a Board View. </a:t>
            </a:r>
            <a:r>
              <a:rPr lang="en-GB" dirty="0">
                <a:hlinkClick r:id="rId4"/>
              </a:rPr>
              <a:t>https://hbr.org/2022/05/the-best-strategies-dont-just-take-a-long-view-they-take-a-broad-view</a:t>
            </a:r>
            <a:r>
              <a:rPr lang="en-GB" dirty="0"/>
              <a:t>.</a:t>
            </a:r>
          </a:p>
          <a:p>
            <a:r>
              <a:rPr lang="en-GB" dirty="0"/>
              <a:t>Trudi Lang's PhD thesis ‘Essays on How Scenario Planning and the Building of New Social Capital are Related’ - </a:t>
            </a:r>
            <a:r>
              <a:rPr lang="en-GB" dirty="0">
                <a:hlinkClick r:id="rId5"/>
              </a:rPr>
              <a:t>https://ora.ox.ac.uk/objects/uuid:8a081082-0d41-4022-b323-e026239cfdec/download_file?file_format=pdf&amp;safe_filename=Trudi%2BLang%2BFinal%2BDPhil%2BThesis.pdf&amp;type_of_work=Thesis</a:t>
            </a:r>
            <a:endParaRPr lang="en-GB" dirty="0"/>
          </a:p>
          <a:p>
            <a:r>
              <a:rPr lang="en-GB" dirty="0"/>
              <a:t>What are rich pictures? Video tutorials on OpenLearn - </a:t>
            </a:r>
            <a:r>
              <a:rPr lang="en-GB" dirty="0">
                <a:hlinkClick r:id="rId6"/>
              </a:rPr>
              <a:t>https://www.open.edu/openlearn/science-maths-technology/engineering-technology/rich-pictures</a:t>
            </a:r>
            <a:endParaRPr lang="en-GB" dirty="0"/>
          </a:p>
          <a:p>
            <a:endParaRPr lang="en-GB" dirty="0"/>
          </a:p>
        </p:txBody>
      </p:sp>
    </p:spTree>
    <p:extLst>
      <p:ext uri="{BB962C8B-B14F-4D97-AF65-F5344CB8AC3E}">
        <p14:creationId xmlns:p14="http://schemas.microsoft.com/office/powerpoint/2010/main" val="98459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dirty="0"/>
              <a:t>Introduction to</a:t>
            </a:r>
          </a:p>
          <a:p>
            <a:r>
              <a:rPr lang="en-GB" dirty="0"/>
              <a:t>Islands in the Sky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01</a:t>
            </a:r>
          </a:p>
        </p:txBody>
      </p:sp>
      <p:sp>
        <p:nvSpPr>
          <p:cNvPr id="4" name="TextBox 3">
            <a:extLst>
              <a:ext uri="{FF2B5EF4-FFF2-40B4-BE49-F238E27FC236}">
                <a16:creationId xmlns:a16="http://schemas.microsoft.com/office/drawing/2014/main" id="{D89CFABC-4245-479E-A0CF-2CE2DB65DC75}"/>
              </a:ext>
            </a:extLst>
          </p:cNvPr>
          <p:cNvSpPr txBox="1"/>
          <p:nvPr/>
        </p:nvSpPr>
        <p:spPr>
          <a:xfrm>
            <a:off x="405959" y="3331491"/>
            <a:ext cx="10778913" cy="646331"/>
          </a:xfrm>
          <a:prstGeom prst="rect">
            <a:avLst/>
          </a:prstGeom>
          <a:noFill/>
        </p:spPr>
        <p:txBody>
          <a:bodyPr wrap="none" rtlCol="0">
            <a:spAutoFit/>
          </a:bodyPr>
          <a:lstStyle/>
          <a:p>
            <a:r>
              <a:rPr lang="en-GB" dirty="0">
                <a:solidFill>
                  <a:schemeClr val="bg1"/>
                </a:solidFill>
              </a:rPr>
              <a:t>The slides in this section can be used to introduce Islands in the Sky, and to start think about </a:t>
            </a:r>
          </a:p>
          <a:p>
            <a:r>
              <a:rPr lang="en-GB" dirty="0">
                <a:solidFill>
                  <a:schemeClr val="bg1"/>
                </a:solidFill>
              </a:rPr>
              <a:t>the context in which you operate and how you feel about uncertainty. </a:t>
            </a:r>
            <a:r>
              <a:rPr lang="en-GB" dirty="0"/>
              <a:t> </a:t>
            </a:r>
          </a:p>
        </p:txBody>
      </p:sp>
    </p:spTree>
    <p:extLst>
      <p:ext uri="{BB962C8B-B14F-4D97-AF65-F5344CB8AC3E}">
        <p14:creationId xmlns:p14="http://schemas.microsoft.com/office/powerpoint/2010/main" val="4159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Introduction to Islands in the Sky - </a:t>
            </a:r>
            <a:r>
              <a:rPr lang="en-GB" dirty="0" err="1"/>
              <a:t>IiTs</a:t>
            </a:r>
            <a:endParaRPr lang="en-GB" dirty="0"/>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3838012"/>
          </a:xfrm>
        </p:spPr>
        <p:txBody>
          <a:bodyPr/>
          <a:lstStyle/>
          <a:p>
            <a:pPr marL="0" indent="0">
              <a:buNone/>
            </a:pPr>
            <a:r>
              <a:rPr lang="en-GB" dirty="0"/>
              <a:t>The Islands in the Sky approach is based on the Oxford Scenario Planning Approach (OSPA) and simplified for teams and organisations to enable rapid scenario planning. </a:t>
            </a:r>
          </a:p>
          <a:p>
            <a:r>
              <a:rPr lang="en-GB" dirty="0"/>
              <a:t>It is a situational awareness and scenario-based strategic planning tool that is especially useful for managing uncertainty. </a:t>
            </a:r>
          </a:p>
          <a:p>
            <a:r>
              <a:rPr lang="en-GB" dirty="0"/>
              <a:t>It is designed for structuring conversations about the future business environment to inform decision-making in the present. </a:t>
            </a:r>
          </a:p>
          <a:p>
            <a:r>
              <a:rPr lang="en-GB" dirty="0"/>
              <a:t>It allows everyone a voice, to get things done quickly, that might not quite be perfect but from which we can learn and iteratively develop from.</a:t>
            </a:r>
          </a:p>
          <a:p>
            <a:pPr marL="0" indent="0">
              <a:buNone/>
            </a:pPr>
            <a:r>
              <a:rPr lang="en-GB" dirty="0"/>
              <a:t>It offers an approach for those less familiar with futures and scenario planning to engage with different approaches, feel comfortable planning for unknown, and consider future possibilities.</a:t>
            </a:r>
          </a:p>
        </p:txBody>
      </p:sp>
    </p:spTree>
    <p:extLst>
      <p:ext uri="{BB962C8B-B14F-4D97-AF65-F5344CB8AC3E}">
        <p14:creationId xmlns:p14="http://schemas.microsoft.com/office/powerpoint/2010/main" val="180568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Riding a bicycle – Activity 1</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693839" cy="3838012"/>
          </a:xfrm>
        </p:spPr>
        <p:txBody>
          <a:bodyPr/>
          <a:lstStyle/>
          <a:p>
            <a:pPr marL="0" indent="0">
              <a:buNone/>
            </a:pPr>
            <a:r>
              <a:rPr lang="en-GB" dirty="0"/>
              <a:t>The Islands in the Sky approach can help with navigating uncertain futures and understanding your social and transactional relationships and asks you to think about:</a:t>
            </a:r>
          </a:p>
          <a:p>
            <a:pPr marL="0" indent="0">
              <a:buNone/>
            </a:pPr>
            <a:r>
              <a:rPr lang="en-GB" i="1" dirty="0"/>
              <a:t>How do I go beyond expectation and the things I currently anticipate even beyond my hopes and fears, to really see how the future could be different in ways that previously lay in my blind spot? </a:t>
            </a:r>
            <a:r>
              <a:rPr lang="en-GB" dirty="0"/>
              <a:t>[Source: Dr Matt Finch]</a:t>
            </a:r>
          </a:p>
          <a:p>
            <a:pPr marL="0" indent="0">
              <a:buNone/>
            </a:pPr>
            <a:r>
              <a:rPr lang="en-GB" i="1" dirty="0"/>
              <a:t>This approach expects action learning, where you give it a try and make a few mistakes. Using the analogy that it is similar to learning to riding a bicycle, if you fall off, you get back on and try again. </a:t>
            </a:r>
            <a:r>
              <a:rPr lang="en-GB" dirty="0"/>
              <a:t>[Source: Professor Rafael Ramírez]</a:t>
            </a:r>
          </a:p>
        </p:txBody>
      </p:sp>
    </p:spTree>
    <p:extLst>
      <p:ext uri="{BB962C8B-B14F-4D97-AF65-F5344CB8AC3E}">
        <p14:creationId xmlns:p14="http://schemas.microsoft.com/office/powerpoint/2010/main" val="21412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Riding a bicycle – Activity 1</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676668"/>
            <a:ext cx="9591229" cy="3838012"/>
          </a:xfrm>
        </p:spPr>
        <p:txBody>
          <a:bodyPr/>
          <a:lstStyle/>
          <a:p>
            <a:pPr marL="0" indent="0">
              <a:buNone/>
            </a:pPr>
            <a:r>
              <a:rPr lang="en-GB" dirty="0"/>
              <a:t>Think about the statement and the bicycle analogy:</a:t>
            </a:r>
          </a:p>
          <a:p>
            <a:r>
              <a:rPr lang="en-GB" dirty="0"/>
              <a:t>How might this help you be aware of your blind spots?</a:t>
            </a:r>
          </a:p>
          <a:p>
            <a:r>
              <a:rPr lang="en-GB" dirty="0"/>
              <a:t>How open to action learning for uncertain futures are you? </a:t>
            </a:r>
          </a:p>
          <a:p>
            <a:endParaRPr lang="en-GB" dirty="0"/>
          </a:p>
          <a:p>
            <a:pPr marL="0" indent="0">
              <a:buNone/>
            </a:pPr>
            <a:r>
              <a:rPr lang="en-GB" i="1" dirty="0"/>
              <a:t>Optional – create a vote to help with discussion of the above</a:t>
            </a:r>
          </a:p>
          <a:p>
            <a:pPr marL="342900" indent="-342900">
              <a:buFont typeface="+mj-lt"/>
              <a:buAutoNum type="arabicPeriod"/>
            </a:pPr>
            <a:r>
              <a:rPr lang="en-GB" dirty="0"/>
              <a:t>Completely open to this embracing this approach</a:t>
            </a:r>
          </a:p>
          <a:p>
            <a:pPr marL="342900" indent="-342900">
              <a:buFont typeface="+mj-lt"/>
              <a:buAutoNum type="arabicPeriod"/>
            </a:pPr>
            <a:r>
              <a:rPr lang="en-GB" dirty="0"/>
              <a:t>Slightly confident to trying this approach</a:t>
            </a:r>
          </a:p>
          <a:p>
            <a:pPr marL="342900" indent="-342900">
              <a:buFont typeface="+mj-lt"/>
              <a:buAutoNum type="arabicPeriod"/>
            </a:pPr>
            <a:r>
              <a:rPr lang="en-GB" dirty="0"/>
              <a:t>Interested in trying this approach</a:t>
            </a:r>
          </a:p>
          <a:p>
            <a:pPr marL="342900" indent="-342900">
              <a:buFont typeface="+mj-lt"/>
              <a:buAutoNum type="arabicPeriod"/>
            </a:pPr>
            <a:r>
              <a:rPr lang="en-GB" dirty="0"/>
              <a:t>Nervous about trying this approach</a:t>
            </a:r>
          </a:p>
          <a:p>
            <a:pPr marL="342900" indent="-342900">
              <a:buFont typeface="+mj-lt"/>
              <a:buAutoNum type="arabicPeriod"/>
            </a:pPr>
            <a:r>
              <a:rPr lang="en-GB" dirty="0"/>
              <a:t>This is not an approach I feel comfortable with</a:t>
            </a:r>
          </a:p>
        </p:txBody>
      </p:sp>
    </p:spTree>
    <p:extLst>
      <p:ext uri="{BB962C8B-B14F-4D97-AF65-F5344CB8AC3E}">
        <p14:creationId xmlns:p14="http://schemas.microsoft.com/office/powerpoint/2010/main" val="347655409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0F16291DA2942BDA5B941E794939D" ma:contentTypeVersion="15" ma:contentTypeDescription="Create a new document." ma:contentTypeScope="" ma:versionID="90c92fe45918c98cdb15a85b9673f103">
  <xsd:schema xmlns:xsd="http://www.w3.org/2001/XMLSchema" xmlns:xs="http://www.w3.org/2001/XMLSchema" xmlns:p="http://schemas.microsoft.com/office/2006/metadata/properties" xmlns:ns2="2e8519b4-6056-42ec-8939-84627a62ef95" xmlns:ns3="710803c2-cedf-4063-bcd4-472bf9f2e065" targetNamespace="http://schemas.microsoft.com/office/2006/metadata/properties" ma:root="true" ma:fieldsID="77f0cb96a61a2f222bb54619de64a444" ns2:_="" ns3:_="">
    <xsd:import namespace="2e8519b4-6056-42ec-8939-84627a62ef95"/>
    <xsd:import namespace="710803c2-cedf-4063-bcd4-472bf9f2e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519b4-6056-42ec-8939-84627a62e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803c2-cedf-4063-bcd4-472bf9f2e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b7e19b1-8c81-4da6-9a0b-c9e47b007687}" ma:internalName="TaxCatchAll" ma:showField="CatchAllData" ma:web="710803c2-cedf-4063-bcd4-472bf9f2e0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10803c2-cedf-4063-bcd4-472bf9f2e065" xsi:nil="true"/>
    <lcf76f155ced4ddcb4097134ff3c332f xmlns="2e8519b4-6056-42ec-8939-84627a62ef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680B698B-9801-4A4E-ABBA-600DB54B9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519b4-6056-42ec-8939-84627a62ef95"/>
    <ds:schemaRef ds:uri="710803c2-cedf-4063-bcd4-472bf9f2e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F123D-72E4-47AA-AF87-050EE8541186}">
  <ds:schemaRefs>
    <ds:schemaRef ds:uri="http://schemas.microsoft.com/office/2006/metadata/properties"/>
    <ds:schemaRef ds:uri="2e8519b4-6056-42ec-8939-84627a62ef95"/>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710803c2-cedf-4063-bcd4-472bf9f2e06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901</TotalTime>
  <Words>3010</Words>
  <Application>Microsoft Office PowerPoint</Application>
  <PresentationFormat>Widescreen</PresentationFormat>
  <Paragraphs>274</Paragraphs>
  <Slides>37</Slides>
  <Notes>37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37</vt:i4>
      </vt:variant>
    </vt:vector>
  </HeadingPairs>
  <TitlesOfParts>
    <vt:vector size="46" baseType="lpstr">
      <vt:lpstr>Arial</vt:lpstr>
      <vt:lpstr>Poppins</vt:lpstr>
      <vt:lpstr>Poppins SemiBold</vt:lpstr>
      <vt:lpstr>Wingdings</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5: Review the opportunities and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Dean.George</cp:lastModifiedBy>
  <cp:revision>14</cp:revision>
  <dcterms:created xsi:type="dcterms:W3CDTF">2022-10-21T14:33:01Z</dcterms:created>
  <dcterms:modified xsi:type="dcterms:W3CDTF">2023-02-13T13:58:06Z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0x010100F230F16291DA2942BDA5B941E794939D</vt:lpwstr>
  </property>
  <property fmtid="{D5CDD505-2E9C-101B-9397-08002B2CF9AE}" pid="3" name="MediaServiceImageTags">
    <vt:lpwstr/>
  </property>
</Properties>
</file>