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46"/>
  </p:notesMasterIdLst>
  <p:handoutMasterIdLst>
    <p:handoutMasterId r:id="rId47"/>
  </p:handoutMasterIdLst>
  <p:sldIdLst>
    <p:sldId id="316" r:id="rId9"/>
    <p:sldId id="306" r:id="rId10"/>
    <p:sldId id="263" r:id="rId11"/>
    <p:sldId id="320" r:id="rId12"/>
    <p:sldId id="321" r:id="rId13"/>
    <p:sldId id="317" r:id="rId14"/>
    <p:sldId id="322" r:id="rId15"/>
    <p:sldId id="323" r:id="rId16"/>
    <p:sldId id="324" r:id="rId17"/>
    <p:sldId id="325" r:id="rId18"/>
    <p:sldId id="292"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04" r:id="rId44"/>
    <p:sldId id="318" r:id="rId45"/>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76"/>
    <a:srgbClr val="060645"/>
    <a:srgbClr val="1C46C0"/>
    <a:srgbClr val="FFFFFF"/>
    <a:srgbClr val="E6FAFF"/>
    <a:srgbClr val="FFD7FD"/>
    <a:srgbClr val="FFB4FF"/>
    <a:srgbClr val="D6FFF2"/>
    <a:srgbClr val="CAD2FF"/>
    <a:srgbClr val="FEE3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5652" autoAdjust="0"/>
  </p:normalViewPr>
  <p:slideViewPr>
    <p:cSldViewPr snapToGrid="0">
      <p:cViewPr>
        <p:scale>
          <a:sx n="100" d="100"/>
          <a:sy n="100" d="100"/>
        </p:scale>
        <p:origin x="954" y="282"/>
      </p:cViewPr>
      <p:guideLst>
        <p:guide orient="horz" pos="2160"/>
        <p:guide pos="3840"/>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13/02/2023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20055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10</a:t>
            </a:fld>
            <a:endParaRPr lang="en-US"/>
          </a:p>
        </p:txBody>
      </p:sp>
    </p:spTree>
    <p:extLst>
      <p:ext uri="{BB962C8B-B14F-4D97-AF65-F5344CB8AC3E}">
        <p14:creationId xmlns:p14="http://schemas.microsoft.com/office/powerpoint/2010/main" val="1927307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rial" panose="020B0604020202020204" pitchFamily="34" charset="0"/>
                <a:ea typeface="Times New Roman" panose="02020603050405020304" pitchFamily="18" charset="0"/>
              </a:rPr>
              <a:t>When we are operating in times of unpredictable uncertainty, and if we cannot draw on data or our experience of similar situations, then we have to find vantage points from which to draw.</a:t>
            </a:r>
          </a:p>
          <a:p>
            <a:r>
              <a:rPr lang="en-US" sz="1200">
                <a:solidFill>
                  <a:srgbClr val="000000"/>
                </a:solidFill>
                <a:effectLst/>
                <a:latin typeface="Arial" panose="020B0604020202020204" pitchFamily="34" charset="0"/>
              </a:rPr>
              <a:t>Explain what is meant by transactional relationship in your context.</a:t>
            </a:r>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11</a:t>
            </a:fld>
            <a:endParaRPr lang="en-US"/>
          </a:p>
        </p:txBody>
      </p:sp>
    </p:spTree>
    <p:extLst>
      <p:ext uri="{BB962C8B-B14F-4D97-AF65-F5344CB8AC3E}">
        <p14:creationId xmlns:p14="http://schemas.microsoft.com/office/powerpoint/2010/main" val="367857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12</a:t>
            </a:fld>
            <a:endParaRPr lang="en-US"/>
          </a:p>
        </p:txBody>
      </p:sp>
    </p:spTree>
    <p:extLst>
      <p:ext uri="{BB962C8B-B14F-4D97-AF65-F5344CB8AC3E}">
        <p14:creationId xmlns:p14="http://schemas.microsoft.com/office/powerpoint/2010/main" val="373214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13</a:t>
            </a:fld>
            <a:endParaRPr lang="en-US"/>
          </a:p>
        </p:txBody>
      </p:sp>
    </p:spTree>
    <p:extLst>
      <p:ext uri="{BB962C8B-B14F-4D97-AF65-F5344CB8AC3E}">
        <p14:creationId xmlns:p14="http://schemas.microsoft.com/office/powerpoint/2010/main" val="1561836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14</a:t>
            </a:fld>
            <a:endParaRPr lang="en-US"/>
          </a:p>
        </p:txBody>
      </p:sp>
    </p:spTree>
    <p:extLst>
      <p:ext uri="{BB962C8B-B14F-4D97-AF65-F5344CB8AC3E}">
        <p14:creationId xmlns:p14="http://schemas.microsoft.com/office/powerpoint/2010/main" val="2945369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rial" panose="020B0604020202020204" pitchFamily="34" charset="0"/>
              </a:rPr>
              <a:t>Explain what is meant by transactional relationship in your context</a:t>
            </a:r>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15</a:t>
            </a:fld>
            <a:endParaRPr lang="en-US"/>
          </a:p>
        </p:txBody>
      </p:sp>
    </p:spTree>
    <p:extLst>
      <p:ext uri="{BB962C8B-B14F-4D97-AF65-F5344CB8AC3E}">
        <p14:creationId xmlns:p14="http://schemas.microsoft.com/office/powerpoint/2010/main" val="3878598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16</a:t>
            </a:fld>
            <a:endParaRPr lang="en-US"/>
          </a:p>
        </p:txBody>
      </p:sp>
    </p:spTree>
    <p:extLst>
      <p:ext uri="{BB962C8B-B14F-4D97-AF65-F5344CB8AC3E}">
        <p14:creationId xmlns:p14="http://schemas.microsoft.com/office/powerpoint/2010/main" val="2934884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17</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18</a:t>
            </a:fld>
            <a:endParaRPr lang="en-US"/>
          </a:p>
        </p:txBody>
      </p:sp>
    </p:spTree>
    <p:extLst>
      <p:ext uri="{BB962C8B-B14F-4D97-AF65-F5344CB8AC3E}">
        <p14:creationId xmlns:p14="http://schemas.microsoft.com/office/powerpoint/2010/main" val="3918036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19</a:t>
            </a:fld>
            <a:endParaRPr lang="en-US"/>
          </a:p>
        </p:txBody>
      </p:sp>
    </p:spTree>
    <p:extLst>
      <p:ext uri="{BB962C8B-B14F-4D97-AF65-F5344CB8AC3E}">
        <p14:creationId xmlns:p14="http://schemas.microsoft.com/office/powerpoint/2010/main" val="15385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a:t>
            </a:fld>
            <a:endParaRPr lang="en-US"/>
          </a:p>
        </p:txBody>
      </p:sp>
    </p:spTree>
    <p:extLst>
      <p:ext uri="{BB962C8B-B14F-4D97-AF65-F5344CB8AC3E}">
        <p14:creationId xmlns:p14="http://schemas.microsoft.com/office/powerpoint/2010/main" val="123125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20</a:t>
            </a:fld>
            <a:endParaRPr lang="en-US"/>
          </a:p>
        </p:txBody>
      </p:sp>
    </p:spTree>
    <p:extLst>
      <p:ext uri="{BB962C8B-B14F-4D97-AF65-F5344CB8AC3E}">
        <p14:creationId xmlns:p14="http://schemas.microsoft.com/office/powerpoint/2010/main" val="391284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21</a:t>
            </a:fld>
            <a:endParaRPr lang="en-US"/>
          </a:p>
        </p:txBody>
      </p:sp>
    </p:spTree>
    <p:extLst>
      <p:ext uri="{BB962C8B-B14F-4D97-AF65-F5344CB8AC3E}">
        <p14:creationId xmlns:p14="http://schemas.microsoft.com/office/powerpoint/2010/main" val="79948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22</a:t>
            </a:fld>
            <a:endParaRPr lang="en-US"/>
          </a:p>
        </p:txBody>
      </p:sp>
    </p:spTree>
    <p:extLst>
      <p:ext uri="{BB962C8B-B14F-4D97-AF65-F5344CB8AC3E}">
        <p14:creationId xmlns:p14="http://schemas.microsoft.com/office/powerpoint/2010/main" val="3139589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23</a:t>
            </a:fld>
            <a:endParaRPr lang="en-US"/>
          </a:p>
        </p:txBody>
      </p:sp>
    </p:spTree>
    <p:extLst>
      <p:ext uri="{BB962C8B-B14F-4D97-AF65-F5344CB8AC3E}">
        <p14:creationId xmlns:p14="http://schemas.microsoft.com/office/powerpoint/2010/main" val="2273042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24</a:t>
            </a:fld>
            <a:endParaRPr lang="en-US"/>
          </a:p>
        </p:txBody>
      </p:sp>
    </p:spTree>
    <p:extLst>
      <p:ext uri="{BB962C8B-B14F-4D97-AF65-F5344CB8AC3E}">
        <p14:creationId xmlns:p14="http://schemas.microsoft.com/office/powerpoint/2010/main" val="202946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25</a:t>
            </a:fld>
            <a:endParaRPr lang="en-US"/>
          </a:p>
        </p:txBody>
      </p:sp>
    </p:spTree>
    <p:extLst>
      <p:ext uri="{BB962C8B-B14F-4D97-AF65-F5344CB8AC3E}">
        <p14:creationId xmlns:p14="http://schemas.microsoft.com/office/powerpoint/2010/main" val="3327553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26</a:t>
            </a:fld>
            <a:endParaRPr lang="en-US"/>
          </a:p>
        </p:txBody>
      </p:sp>
    </p:spTree>
    <p:extLst>
      <p:ext uri="{BB962C8B-B14F-4D97-AF65-F5344CB8AC3E}">
        <p14:creationId xmlns:p14="http://schemas.microsoft.com/office/powerpoint/2010/main" val="236427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27</a:t>
            </a:fld>
            <a:endParaRPr lang="en-US"/>
          </a:p>
        </p:txBody>
      </p:sp>
    </p:spTree>
    <p:extLst>
      <p:ext uri="{BB962C8B-B14F-4D97-AF65-F5344CB8AC3E}">
        <p14:creationId xmlns:p14="http://schemas.microsoft.com/office/powerpoint/2010/main" val="509210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28</a:t>
            </a:fld>
            <a:endParaRPr lang="en-US"/>
          </a:p>
        </p:txBody>
      </p:sp>
    </p:spTree>
    <p:extLst>
      <p:ext uri="{BB962C8B-B14F-4D97-AF65-F5344CB8AC3E}">
        <p14:creationId xmlns:p14="http://schemas.microsoft.com/office/powerpoint/2010/main" val="709166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29</a:t>
            </a:fld>
            <a:endParaRPr lang="en-US"/>
          </a:p>
        </p:txBody>
      </p:sp>
    </p:spTree>
    <p:extLst>
      <p:ext uri="{BB962C8B-B14F-4D97-AF65-F5344CB8AC3E}">
        <p14:creationId xmlns:p14="http://schemas.microsoft.com/office/powerpoint/2010/main" val="135666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30</a:t>
            </a:fld>
            <a:endParaRPr lang="en-US"/>
          </a:p>
        </p:txBody>
      </p:sp>
    </p:spTree>
    <p:extLst>
      <p:ext uri="{BB962C8B-B14F-4D97-AF65-F5344CB8AC3E}">
        <p14:creationId xmlns:p14="http://schemas.microsoft.com/office/powerpoint/2010/main" val="4004196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31</a:t>
            </a:fld>
            <a:endParaRPr lang="en-US"/>
          </a:p>
        </p:txBody>
      </p:sp>
    </p:spTree>
    <p:extLst>
      <p:ext uri="{BB962C8B-B14F-4D97-AF65-F5344CB8AC3E}">
        <p14:creationId xmlns:p14="http://schemas.microsoft.com/office/powerpoint/2010/main" val="2500582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32</a:t>
            </a:fld>
            <a:endParaRPr lang="en-US"/>
          </a:p>
        </p:txBody>
      </p:sp>
    </p:spTree>
    <p:extLst>
      <p:ext uri="{BB962C8B-B14F-4D97-AF65-F5344CB8AC3E}">
        <p14:creationId xmlns:p14="http://schemas.microsoft.com/office/powerpoint/2010/main" val="756139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33</a:t>
            </a:fld>
            <a:endParaRPr lang="en-US"/>
          </a:p>
        </p:txBody>
      </p:sp>
    </p:spTree>
    <p:extLst>
      <p:ext uri="{BB962C8B-B14F-4D97-AF65-F5344CB8AC3E}">
        <p14:creationId xmlns:p14="http://schemas.microsoft.com/office/powerpoint/2010/main" val="2468131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34</a:t>
            </a:fld>
            <a:endParaRPr lang="en-US"/>
          </a:p>
        </p:txBody>
      </p:sp>
    </p:spTree>
    <p:extLst>
      <p:ext uri="{BB962C8B-B14F-4D97-AF65-F5344CB8AC3E}">
        <p14:creationId xmlns:p14="http://schemas.microsoft.com/office/powerpoint/2010/main" val="1611980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35</a:t>
            </a:fld>
            <a:endParaRPr lang="en-US"/>
          </a:p>
        </p:txBody>
      </p:sp>
    </p:spTree>
    <p:extLst>
      <p:ext uri="{BB962C8B-B14F-4D97-AF65-F5344CB8AC3E}">
        <p14:creationId xmlns:p14="http://schemas.microsoft.com/office/powerpoint/2010/main" val="3262458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36</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37</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4</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5</a:t>
            </a:fld>
            <a:endParaRPr lang="en-US"/>
          </a:p>
        </p:txBody>
      </p:sp>
    </p:spTree>
    <p:extLst>
      <p:ext uri="{BB962C8B-B14F-4D97-AF65-F5344CB8AC3E}">
        <p14:creationId xmlns:p14="http://schemas.microsoft.com/office/powerpoint/2010/main" val="193623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6</a:t>
            </a:fld>
            <a:endParaRPr lang="en-US"/>
          </a:p>
        </p:txBody>
      </p:sp>
    </p:spTree>
    <p:extLst>
      <p:ext uri="{BB962C8B-B14F-4D97-AF65-F5344CB8AC3E}">
        <p14:creationId xmlns:p14="http://schemas.microsoft.com/office/powerpoint/2010/main" val="30192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t>7</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Arial" panose="020B0604020202020204" pitchFamily="34" charset="0"/>
                <a:ea typeface="Calibri" panose="020F0502020204030204" pitchFamily="34" charset="0"/>
                <a:cs typeface="Times New Roman" panose="02020603050405020304" pitchFamily="18" charset="0"/>
              </a:rPr>
              <a:t>How comfortable you feel with this approach will depend on your experience of managing uncertainty and change.  In an organisational setting where we often have little control over the strategic direction and organisational objectives, uncertainty can be a common feeling.  </a:t>
            </a:r>
          </a:p>
          <a:p>
            <a:pPr>
              <a:lnSpc>
                <a:spcPct val="107000"/>
              </a:lnSpc>
              <a:spcAft>
                <a:spcPts val="800"/>
              </a:spcAft>
            </a:pPr>
            <a:endParaRPr lang="en-GB" sz="12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Arial" panose="020B0604020202020204" pitchFamily="34" charset="0"/>
                <a:ea typeface="Calibri" panose="020F0502020204030204" pitchFamily="34" charset="0"/>
                <a:cs typeface="Times New Roman" panose="02020603050405020304" pitchFamily="18" charset="0"/>
              </a:rPr>
              <a:t>This activity can help to consider your feelings towards uncertainty by reframing the context and feeling more comfortable with the unknown.  Similar to if you learnt to ride a bicycle, the first time you tried it you had no idea what it would feel like, but as your ability and confidence grows, you are willing to try new things – how many of you as a child (and now) still trying riding your bike with no hands!</a:t>
            </a:r>
          </a:p>
        </p:txBody>
      </p:sp>
      <p:sp>
        <p:nvSpPr>
          <p:cNvPr id="4" name="Slide Number Placeholder 3"/>
          <p:cNvSpPr>
            <a:spLocks noGrp="1"/>
          </p:cNvSpPr>
          <p:nvPr>
            <p:ph type="sldNum" sz="quarter" idx="5"/>
          </p:nvPr>
        </p:nvSpPr>
        <p:spPr/>
        <p:txBody>
          <a:bodyPr/>
          <a:lstStyle/>
          <a:p>
            <a:fld id="{8CCD80B4-3417-B74B-BDCD-C7836226A258}" type="slidenum">
              <a:rPr lang="en-US" smtClean="0"/>
              <a:t>8</a:t>
            </a:fld>
            <a:endParaRPr lang="en-US"/>
          </a:p>
        </p:txBody>
      </p:sp>
    </p:spTree>
    <p:extLst>
      <p:ext uri="{BB962C8B-B14F-4D97-AF65-F5344CB8AC3E}">
        <p14:creationId xmlns:p14="http://schemas.microsoft.com/office/powerpoint/2010/main" val="3508189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t>9</a:t>
            </a:fld>
            <a:endParaRPr lang="en-US"/>
          </a:p>
        </p:txBody>
      </p:sp>
    </p:spTree>
    <p:extLst>
      <p:ext uri="{BB962C8B-B14F-4D97-AF65-F5344CB8AC3E}">
        <p14:creationId xmlns:p14="http://schemas.microsoft.com/office/powerpoint/2010/main" val="3641035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 name="connsiteX7" fmla="*/ 1626032 w 7810500"/>
              <a:gd name="connsiteY7" fmla="*/ 0 h 3810000"/>
              <a:gd name="connsiteX8" fmla="*/ 1626032 w 7810500"/>
              <a:gd name="connsiteY8"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ct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ct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ct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ct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ct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a:alphaModFix amt="70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a:alphaModFix amt="70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a:alphaModFix amt="70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ct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ct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a:alphaModFix amt="69965"/>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ct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dolor sit amet, consectetur adipiscing elit, sed do eiusmod tempor incididunt ut labore et dolore magna aliqua. Ut enim ad minim veniam, quis nostrud exercitation ullamco laboris nisi ut aliquip ex ea commodo consequat. Duis aute irure dolor in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ct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ct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ct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ct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ct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a:alphaModFix amt="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ct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a:alphaModFix amt="80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a:alphaModFix amt="66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a:alphaModFix amt="55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a:alphaModFix amt="28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ct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ct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2702398311"/>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ct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ct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2358725990"/>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908859433"/>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amp; Media - Yellow">
    <p:bg>
      <p:bgPr>
        <a:blipFill dpi="0" rotWithShape="1">
          <a:blip r:embed="rId2">
            <a:alphaModFix amt="28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ct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ct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ct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9676" y="5829301"/>
            <a:ext cx="1709990" cy="584196"/>
          </a:xfrm>
          <a:prstGeom prst="rect">
            <a:avLst/>
          </a:prstGeom>
        </p:spPr>
      </p:pic>
    </p:spTree>
    <p:extLst>
      <p:ext uri="{BB962C8B-B14F-4D97-AF65-F5344CB8AC3E}">
        <p14:creationId xmlns:p14="http://schemas.microsoft.com/office/powerpoint/2010/main" val="28567746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ct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7" fmla="*/ 3481566 w 8085795"/>
              <a:gd name="connsiteY7" fmla="*/ 0 h 4551117"/>
              <a:gd name="connsiteX8" fmla="*/ 3481566 w 8085795"/>
              <a:gd name="connsiteY8"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ct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7" fmla="*/ 3481566 w 8085795"/>
              <a:gd name="connsiteY7" fmla="*/ 0 h 4551117"/>
              <a:gd name="connsiteX8" fmla="*/ 3481566 w 8085795"/>
              <a:gd name="connsiteY8"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t>2/13/2023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6" r:id="rId4"/>
    <p:sldLayoutId id="2147483937" r:id="rId5"/>
    <p:sldLayoutId id="2147483938" r:id="rId6"/>
    <p:sldLayoutId id="2147483939" r:id="rId7"/>
  </p:sldLayoutIdLst>
  <p:transition/>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mechanicaldolphin.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hyperlink" Target="https://www.open.edu/openlearn/money-business/gweithio-hybrid-cynllunio-ar-gyfer-y-dyfodol/content-section-0?active-tab=content-tab"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youtube.com/watch?v=wrwn7oc26V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ca.europa.eu/lists/ecadocuments/journal21_01/journal21_01.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open.edu/openlearn/science-maths-technology/engineering-technology/rich-pictures" TargetMode="External"/><Relationship Id="rId5" Type="http://schemas.openxmlformats.org/officeDocument/2006/relationships/hyperlink" Target="https://ora.ox.ac.uk/objects/uuid:8a081082-0d41-4022-b323-e026239cfdec/download_file?file_format=pdf&amp;safe_filename=Trudi%2BLang%2BFinal%2BDPhil%2BThesis.pdf&amp;type_of_work=Thesis" TargetMode="External"/><Relationship Id="rId4" Type="http://schemas.openxmlformats.org/officeDocument/2006/relationships/hyperlink" Target="https://hbr.org/2022/05/the-best-strategies-dont-just-take-a-long-view-they-take-a-broad-vie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a:lstStyle/>
          <a:p>
            <a:pPr>
              <a:defRPr b="0" i="0"/>
            </a:pPr>
            <a:r>
              <a:rPr lang="1106" b="1"/>
              <a:t>Islands in the Sky</a:t>
            </a:r>
          </a:p>
        </p:txBody>
      </p:sp>
      <p:sp>
        <p:nvSpPr>
          <p:cNvPr id="8" name="Text Placeholder 7">
            <a:extLst>
              <a:ext uri="{FF2B5EF4-FFF2-40B4-BE49-F238E27FC236}">
                <a16:creationId xmlns:a16="http://schemas.microsoft.com/office/drawing/2014/main" id="{B150BB79-51B7-2BAD-B6F6-0D09DD0C73B9}"/>
              </a:ext>
            </a:extLst>
          </p:cNvPr>
          <p:cNvSpPr>
            <a:spLocks noGrp="1"/>
          </p:cNvSpPr>
          <p:nvPr>
            <p:ph type="body" sz="quarter" idx="16"/>
          </p:nvPr>
        </p:nvSpPr>
        <p:spPr>
          <a:xfrm>
            <a:off x="408207" y="2431330"/>
            <a:ext cx="10881115" cy="1305402"/>
          </a:xfrm>
        </p:spPr>
        <p:txBody>
          <a:bodyPr/>
          <a:lstStyle/>
          <a:p>
            <a:pPr>
              <a:defRPr b="0" i="0"/>
            </a:pPr>
            <a:r>
              <a:rPr lang="1106" dirty="0"/>
              <a:t>Pecyn cymorth ar gyfer</a:t>
            </a:r>
          </a:p>
          <a:p>
            <a:pPr>
              <a:defRPr b="0" i="0"/>
            </a:pPr>
            <a:r>
              <a:rPr lang="1106" dirty="0"/>
              <a:t>ymwybyddiaeth o sefyllfa a chynllunio strategol/senarios ar gyfer y dyfodol </a:t>
            </a:r>
          </a:p>
        </p:txBody>
      </p:sp>
      <p:sp>
        <p:nvSpPr>
          <p:cNvPr id="5" name="Text Placeholder 4">
            <a:extLst>
              <a:ext uri="{FF2B5EF4-FFF2-40B4-BE49-F238E27FC236}">
                <a16:creationId xmlns:a16="http://schemas.microsoft.com/office/drawing/2014/main" id="{2625D85C-5154-D2DD-1FEC-AA78356CE63B}"/>
              </a:ext>
            </a:extLst>
          </p:cNvPr>
          <p:cNvSpPr>
            <a:spLocks noGrp="1"/>
          </p:cNvSpPr>
          <p:nvPr>
            <p:ph type="body" sz="quarter" idx="13"/>
          </p:nvPr>
        </p:nvSpPr>
        <p:spPr>
          <a:xfrm>
            <a:off x="408207" y="4251339"/>
            <a:ext cx="10740437" cy="1800200"/>
          </a:xfrm>
        </p:spPr>
        <p:txBody>
          <a:bodyPr/>
          <a:lstStyle/>
          <a:p>
            <a:pPr>
              <a:defRPr b="0" i="0"/>
            </a:pPr>
            <a:r>
              <a:rPr lang="1106" b="0" dirty="0"/>
              <a:t>Mae'r pecyn cymorth hwn wedi'i gynllunio i chi addasu ar gyfer eich dibenion chi. </a:t>
            </a:r>
          </a:p>
        </p:txBody>
      </p:sp>
    </p:spTree>
    <p:extLst>
      <p:ext uri="{BB962C8B-B14F-4D97-AF65-F5344CB8AC3E}">
        <p14:creationId xmlns:p14="http://schemas.microsoft.com/office/powerpoint/2010/main" val="8870913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pPr>
              <a:defRPr b="0" i="0"/>
            </a:pPr>
            <a:r>
              <a:rPr lang="1106" b="1"/>
              <a:t>Rheoli ansicrwydd</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02</a:t>
            </a:r>
          </a:p>
        </p:txBody>
      </p:sp>
      <p:sp>
        <p:nvSpPr>
          <p:cNvPr id="5" name="TextBox 4">
            <a:extLst>
              <a:ext uri="{FF2B5EF4-FFF2-40B4-BE49-F238E27FC236}">
                <a16:creationId xmlns:a16="http://schemas.microsoft.com/office/drawing/2014/main" id="{5FDA72A6-0DFD-4119-9058-4611F6E4D36D}"/>
              </a:ext>
            </a:extLst>
          </p:cNvPr>
          <p:cNvSpPr txBox="1"/>
          <p:nvPr/>
        </p:nvSpPr>
        <p:spPr>
          <a:xfrm>
            <a:off x="405959" y="3331491"/>
            <a:ext cx="10541579" cy="640720"/>
          </a:xfrm>
          <a:prstGeom prst="rect">
            <a:avLst/>
          </a:prstGeom>
          <a:noFill/>
        </p:spPr>
        <p:txBody>
          <a:bodyPr wrap="none" rtlCol="0">
            <a:spAutoFit/>
          </a:bodyPr>
          <a:lstStyle/>
          <a:p>
            <a:pPr>
              <a:defRPr b="0" i="0"/>
            </a:pPr>
            <a:r>
              <a:rPr lang="1106">
                <a:solidFill>
                  <a:schemeClr val="bg1"/>
                </a:solidFill>
              </a:rPr>
              <a:t>Mae'r sleidiau yn yr adran hon yn canolbwyntio ar reoli ansicrwydd ac ystyried amodau ‘TUNA’ i helpu </a:t>
            </a:r>
          </a:p>
          <a:p>
            <a:pPr>
              <a:defRPr b="0" i="0"/>
            </a:pPr>
            <a:r>
              <a:rPr lang="1106">
                <a:solidFill>
                  <a:schemeClr val="bg1"/>
                </a:solidFill>
              </a:rPr>
              <a:t>i ddatblygu eich ymwybyddiaeth o sefyllfa a deall y cyd-destun rydych yn gweithredu ynddo. </a:t>
            </a:r>
          </a:p>
        </p:txBody>
      </p:sp>
    </p:spTree>
    <p:extLst>
      <p:ext uri="{BB962C8B-B14F-4D97-AF65-F5344CB8AC3E}">
        <p14:creationId xmlns:p14="http://schemas.microsoft.com/office/powerpoint/2010/main" val="14289274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pPr>
              <a:defRPr b="0" i="0"/>
            </a:pPr>
            <a:r>
              <a:rPr lang="1106" b="1"/>
              <a:t>Rheoli ansicrwydd</a:t>
            </a:r>
          </a:p>
        </p:txBody>
      </p:sp>
      <p:sp>
        <p:nvSpPr>
          <p:cNvPr id="13" name="Text Placeholder 12">
            <a:extLst>
              <a:ext uri="{FF2B5EF4-FFF2-40B4-BE49-F238E27FC236}">
                <a16:creationId xmlns:a16="http://schemas.microsoft.com/office/drawing/2014/main" id="{18BB46A4-9D85-060E-4BD9-E26D7F70A989}"/>
              </a:ext>
            </a:extLst>
          </p:cNvPr>
          <p:cNvSpPr>
            <a:spLocks noGrp="1"/>
          </p:cNvSpPr>
          <p:nvPr>
            <p:ph type="body" sz="quarter" idx="14"/>
          </p:nvPr>
        </p:nvSpPr>
        <p:spPr>
          <a:xfrm>
            <a:off x="990882" y="1421692"/>
            <a:ext cx="10210236" cy="890950"/>
          </a:xfrm>
        </p:spPr>
        <p:txBody>
          <a:bodyPr/>
          <a:lstStyle/>
          <a:p>
            <a:pPr>
              <a:defRPr b="0" i="0"/>
            </a:pPr>
            <a:r>
              <a:rPr lang="1106"/>
              <a:t>Yn ei hanfod, mae IiT yn gofyn i chi ganolbwyntio ar eich cydberthynas drafodaethol yng nghyd-destun newid ac ansicrwydd cyflym, lle na allwch weld beth fydd yn digwydd yfory. </a:t>
            </a:r>
          </a:p>
          <a:p>
            <a:pPr>
              <a:defRPr b="0" i="0"/>
            </a:pPr>
            <a:r>
              <a:rPr lang="1106"/>
              <a:t>Cyfeirir yn aml at y rhain fel amodau ‘TUNA’, lle gall dull meddylfryd systemau alluogi timau/sefydliadau i ddatblygu eu hymwybyddiaeth o sefyllfa a deall yn well y cyd-destun maent yn gweithredu ynddo i greu dyfodol gwell. </a:t>
            </a:r>
          </a:p>
        </p:txBody>
      </p:sp>
      <p:pic>
        <p:nvPicPr>
          <p:cNvPr id="4" name="Picture 3" descr="Timeline&#10;&#10;Description automatically generated">
            <a:extLst>
              <a:ext uri="{FF2B5EF4-FFF2-40B4-BE49-F238E27FC236}">
                <a16:creationId xmlns:a16="http://schemas.microsoft.com/office/drawing/2014/main" id="{5FA8D0E3-B7FD-2103-9D3D-4D282243C30E}"/>
              </a:ext>
            </a:extLst>
          </p:cNvPr>
          <p:cNvPicPr>
            <a:picLocks noChangeAspect="1"/>
          </p:cNvPicPr>
          <p:nvPr/>
        </p:nvPicPr>
        <p:blipFill rotWithShape="1">
          <a:blip r:embed="rId3">
            <a:extLst>
              <a:ext uri="{28A0092B-C50C-407E-A947-70E740481C1C}">
                <a14:useLocalDpi xmlns:a14="http://schemas.microsoft.com/office/drawing/2010/main" val="0"/>
              </a:ext>
            </a:extLst>
          </a:blip>
          <a:srcRect b="2646"/>
          <a:stretch/>
        </p:blipFill>
        <p:spPr>
          <a:xfrm>
            <a:off x="2258367" y="2945424"/>
            <a:ext cx="7310176" cy="2490884"/>
          </a:xfrm>
          <a:prstGeom prst="rect">
            <a:avLst/>
          </a:prstGeom>
        </p:spPr>
      </p:pic>
    </p:spTree>
    <p:extLst>
      <p:ext uri="{BB962C8B-B14F-4D97-AF65-F5344CB8AC3E}">
        <p14:creationId xmlns:p14="http://schemas.microsoft.com/office/powerpoint/2010/main" val="10496122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Gweithgaredd 2: Magu eich hyder o ran ansicrwydd</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8"/>
            <a:ext cx="9591229" cy="3838012"/>
          </a:xfrm>
        </p:spPr>
        <p:txBody>
          <a:bodyPr/>
          <a:lstStyle/>
          <a:p>
            <a:pPr marL="0" indent="0">
              <a:buNone/>
              <a:defRPr b="0" i="0"/>
            </a:pPr>
            <a:r>
              <a:rPr lang="1106" i="1"/>
              <a:t>The name of Islands in the Sky itself is an invitation. When taking part in this process, there is an element of play, and make believe, as the foundations of imagined future contexts because they won't be like yesterday.</a:t>
            </a:r>
          </a:p>
          <a:p>
            <a:pPr marL="0" indent="0">
              <a:buNone/>
              <a:defRPr b="0" i="0"/>
            </a:pPr>
            <a:r>
              <a:rPr lang="1106"/>
              <a:t>[Ffynhonnell: Dr Matt Finch]</a:t>
            </a:r>
          </a:p>
          <a:p>
            <a:pPr marL="0" indent="0">
              <a:buNone/>
            </a:pPr>
            <a:endParaRPr lang="en-GB"/>
          </a:p>
          <a:p>
            <a:pPr marL="0" indent="0">
              <a:buNone/>
              <a:defRPr b="0" i="0"/>
            </a:pPr>
            <a:r>
              <a:rPr lang="1106" b="1"/>
              <a:t>Ystyriwch y canlynol:</a:t>
            </a:r>
          </a:p>
          <a:p>
            <a:pPr>
              <a:defRPr b="0" i="0"/>
            </a:pPr>
            <a:r>
              <a:rPr lang="1106"/>
              <a:t>Beth os bydd pethau'n troi allan yn wahanol i'r disgwyl? </a:t>
            </a:r>
          </a:p>
          <a:p>
            <a:pPr>
              <a:defRPr b="0" i="0"/>
            </a:pPr>
            <a:r>
              <a:rPr lang="1106"/>
              <a:t>Beth os bydd yn rhaid i'r dewisiadau hynny a'u canlyniadau fodoli yn y dyfodol hwnnw? </a:t>
            </a:r>
          </a:p>
          <a:p>
            <a:pPr>
              <a:defRPr b="0" i="0"/>
            </a:pPr>
            <a:r>
              <a:rPr lang="1106"/>
              <a:t>Ydyn nhw'n dal i fod yn ddewisiadau da? </a:t>
            </a:r>
          </a:p>
          <a:p>
            <a:pPr>
              <a:defRPr b="0" i="0"/>
            </a:pPr>
            <a:r>
              <a:rPr lang="1106"/>
              <a:t>Os oedd y dyfodol hwnnw'n mynd i ddigwydd, beth fyddai'n ei olygu i'n dewisiadau heddiw? </a:t>
            </a:r>
          </a:p>
          <a:p>
            <a:pPr marL="0" indent="0">
              <a:buNone/>
              <a:defRPr b="0" i="0"/>
            </a:pPr>
            <a:r>
              <a:rPr lang="1106"/>
              <a:t>Pe byddech yn edrych i fyny i'r awyr ac yn meddwl am ddyfodol posibl a'r ‘Ynysoedd’ a'r cydberthnasau trafodiadol ar yr Ynysoedd hynny, sut byddai hyn yn edrych? </a:t>
            </a:r>
          </a:p>
        </p:txBody>
      </p:sp>
    </p:spTree>
    <p:extLst>
      <p:ext uri="{BB962C8B-B14F-4D97-AF65-F5344CB8AC3E}">
        <p14:creationId xmlns:p14="http://schemas.microsoft.com/office/powerpoint/2010/main" val="1482418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Gweithgaredd 2:  Magu eich hyder o ran ansicrwydd</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8"/>
            <a:ext cx="9591229" cy="1028825"/>
          </a:xfrm>
        </p:spPr>
        <p:txBody>
          <a:bodyPr/>
          <a:lstStyle/>
          <a:p>
            <a:pPr marL="0" indent="0">
              <a:buNone/>
              <a:defRPr b="0" i="0"/>
            </a:pPr>
            <a:r>
              <a:rPr lang="1106"/>
              <a:t>Er mwyn helpu gyda'ch ystyriaethau, cymerwch amser i ddarlunio ‘Darlun Cyfoethog’ o'r delweddau a ddaw i'r meddwl wrth i chi fyfyrio ar y cwestiynau. </a:t>
            </a:r>
          </a:p>
          <a:p>
            <a:pPr marL="0" indent="0">
              <a:buNone/>
              <a:defRPr b="0" i="0"/>
            </a:pPr>
            <a:r>
              <a:rPr lang="1106"/>
              <a:t>Yna, trafodwch y cwestiwn a'ch lluniau. </a:t>
            </a:r>
          </a:p>
        </p:txBody>
      </p:sp>
      <p:pic>
        <p:nvPicPr>
          <p:cNvPr id="3" name="Picture 2">
            <a:extLst>
              <a:ext uri="{FF2B5EF4-FFF2-40B4-BE49-F238E27FC236}">
                <a16:creationId xmlns:a16="http://schemas.microsoft.com/office/drawing/2014/main" id="{9E880740-BC42-4FD7-926E-79AD46666DCE}"/>
              </a:ext>
            </a:extLst>
          </p:cNvPr>
          <p:cNvPicPr>
            <a:picLocks noChangeAspect="1"/>
          </p:cNvPicPr>
          <p:nvPr/>
        </p:nvPicPr>
        <p:blipFill>
          <a:blip r:embed="rId3"/>
          <a:stretch>
            <a:fillRect/>
          </a:stretch>
        </p:blipFill>
        <p:spPr>
          <a:xfrm>
            <a:off x="4032087" y="2876764"/>
            <a:ext cx="4127826" cy="2845942"/>
          </a:xfrm>
          <a:prstGeom prst="rect">
            <a:avLst/>
          </a:prstGeom>
        </p:spPr>
      </p:pic>
    </p:spTree>
    <p:extLst>
      <p:ext uri="{BB962C8B-B14F-4D97-AF65-F5344CB8AC3E}">
        <p14:creationId xmlns:p14="http://schemas.microsoft.com/office/powerpoint/2010/main" val="16317834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pPr>
              <a:defRPr b="0" i="0"/>
            </a:pPr>
            <a:r>
              <a:rPr lang="1106" b="1"/>
              <a:t>Defnyddio Islands in the Sky</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03</a:t>
            </a:r>
          </a:p>
        </p:txBody>
      </p:sp>
      <p:sp>
        <p:nvSpPr>
          <p:cNvPr id="5" name="TextBox 4">
            <a:extLst>
              <a:ext uri="{FF2B5EF4-FFF2-40B4-BE49-F238E27FC236}">
                <a16:creationId xmlns:a16="http://schemas.microsoft.com/office/drawing/2014/main" id="{FE29D40B-F139-4815-89C4-A7F786CEA194}"/>
              </a:ext>
            </a:extLst>
          </p:cNvPr>
          <p:cNvSpPr txBox="1"/>
          <p:nvPr/>
        </p:nvSpPr>
        <p:spPr>
          <a:xfrm>
            <a:off x="408207" y="2710176"/>
            <a:ext cx="11886587" cy="646331"/>
          </a:xfrm>
          <a:prstGeom prst="rect">
            <a:avLst/>
          </a:prstGeom>
          <a:noFill/>
        </p:spPr>
        <p:txBody>
          <a:bodyPr wrap="none" rtlCol="0">
            <a:spAutoFit/>
          </a:bodyPr>
          <a:lstStyle/>
          <a:p>
            <a:pPr>
              <a:defRPr b="0" i="0"/>
            </a:pPr>
            <a:r>
              <a:rPr lang="1106" dirty="0">
                <a:solidFill>
                  <a:schemeClr val="bg1"/>
                </a:solidFill>
              </a:rPr>
              <a:t>Mae'r sleidiau yn yr adran hon yn eich tywys drwy gamau defnyddio Islands in the Sky. Gellir gwneud y</a:t>
            </a:r>
            <a:endParaRPr lang="en-GB" dirty="0">
              <a:solidFill>
                <a:schemeClr val="bg1"/>
              </a:solidFill>
            </a:endParaRPr>
          </a:p>
          <a:p>
            <a:pPr>
              <a:defRPr b="0" i="0"/>
            </a:pPr>
            <a:r>
              <a:rPr lang="1106" dirty="0">
                <a:solidFill>
                  <a:schemeClr val="bg1"/>
                </a:solidFill>
              </a:rPr>
              <a:t> rhain fel un gweithdy neu fwy, a sgyrsiau gydag eraill yn dibynnu ar eich gofynion. </a:t>
            </a:r>
          </a:p>
        </p:txBody>
      </p:sp>
    </p:spTree>
    <p:extLst>
      <p:ext uri="{BB962C8B-B14F-4D97-AF65-F5344CB8AC3E}">
        <p14:creationId xmlns:p14="http://schemas.microsoft.com/office/powerpoint/2010/main" val="17923395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Trosolwg o'r dull gweithredu</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195425"/>
            <a:ext cx="9514495" cy="4467150"/>
          </a:xfrm>
        </p:spPr>
        <p:txBody>
          <a:bodyPr/>
          <a:lstStyle/>
          <a:p>
            <a:pPr marL="0" indent="0">
              <a:buNone/>
              <a:defRPr b="0" i="0"/>
            </a:pPr>
            <a:r>
              <a:rPr lang="1106"/>
              <a:t>Gall Islands in the Sky helpu i ddod â </a:t>
            </a:r>
            <a:r>
              <a:rPr lang="1106" b="1"/>
              <a:t>mewnwelediadau am heriau a chyfleoedd y dyfodol</a:t>
            </a:r>
            <a:r>
              <a:rPr lang="1106"/>
              <a:t> i'r amlwg a chreu </a:t>
            </a:r>
            <a:r>
              <a:rPr lang="1106" b="1"/>
              <a:t>lle ar gyfer trafodaethau creadigol a syniadau newydd</a:t>
            </a:r>
            <a:r>
              <a:rPr lang="1106"/>
              <a:t> o ran dyfodol posibl gwahanol i ddatblygu strategaethau i'r dyfodol. </a:t>
            </a:r>
          </a:p>
          <a:p>
            <a:pPr marL="0" indent="0">
              <a:buNone/>
            </a:pPr>
            <a:endParaRPr lang="en-GB"/>
          </a:p>
          <a:p>
            <a:pPr marL="0" indent="0">
              <a:buNone/>
              <a:defRPr b="0" i="0"/>
            </a:pPr>
            <a:r>
              <a:rPr lang="1106"/>
              <a:t>Mae gan y fethodoleg hon bum cam syml. </a:t>
            </a:r>
          </a:p>
          <a:p>
            <a:pPr marL="342900" indent="-342900">
              <a:buFont typeface="+mj-lt"/>
              <a:buAutoNum type="arabicPeriod"/>
              <a:defRPr b="0" i="0"/>
            </a:pPr>
            <a:r>
              <a:rPr lang="1106"/>
              <a:t>Cadarnhau'r diben.</a:t>
            </a:r>
          </a:p>
          <a:p>
            <a:pPr marL="342900" indent="-342900">
              <a:buFont typeface="+mj-lt"/>
              <a:buAutoNum type="arabicPeriod"/>
              <a:defRPr b="0" i="0"/>
            </a:pPr>
            <a:r>
              <a:rPr lang="1106"/>
              <a:t>Mapio'r amgylchedd trafodiadol – cydberthnasau mewnol ac allanol sydd ynghlwm â'r genhadaeth. </a:t>
            </a:r>
          </a:p>
          <a:p>
            <a:pPr marL="342900" indent="-342900">
              <a:buFont typeface="+mj-lt"/>
              <a:buAutoNum type="arabicPeriod"/>
              <a:defRPr b="0" i="0"/>
            </a:pPr>
            <a:r>
              <a:rPr lang="1106"/>
              <a:t>Labelu'r cydberthnasau gyda'r gwerth Cymdeithasol a Swyddogaethol a grëir i'r ddau barti. </a:t>
            </a:r>
          </a:p>
          <a:p>
            <a:pPr marL="342900" indent="-342900">
              <a:buFont typeface="+mj-lt"/>
              <a:buAutoNum type="arabicPeriod"/>
              <a:defRPr b="0" i="0"/>
            </a:pPr>
            <a:r>
              <a:rPr lang="1106"/>
              <a:t>Nodi'r pethau ansicr sy'n llunio penderfyniadau ar yr ynys a sut gallai'r rhain amlygu eu hunain er mwyn ail-lunio'r dyfodol. </a:t>
            </a:r>
          </a:p>
          <a:p>
            <a:pPr marL="342900" indent="-342900">
              <a:buFont typeface="+mj-lt"/>
              <a:buAutoNum type="arabicPeriod"/>
              <a:defRPr b="0" i="0"/>
            </a:pPr>
            <a:r>
              <a:rPr lang="1106"/>
              <a:t>Adolygu cyfleoedd a heriau:</a:t>
            </a:r>
          </a:p>
          <a:p>
            <a:pPr lvl="1">
              <a:defRPr b="0" i="0"/>
            </a:pPr>
            <a:r>
              <a:rPr lang="1106" sz="1500">
                <a:solidFill>
                  <a:schemeClr val="tx1"/>
                </a:solidFill>
              </a:rPr>
              <a:t>Dewiswch y rhai sydd angen mwy o ymchwil arnynt neu y gellid eu datblygu ymhellach. </a:t>
            </a:r>
          </a:p>
          <a:p>
            <a:pPr lvl="1">
              <a:defRPr b="0" i="0"/>
            </a:pPr>
            <a:r>
              <a:rPr lang="1106" sz="1500">
                <a:solidFill>
                  <a:schemeClr val="tx1"/>
                </a:solidFill>
              </a:rPr>
              <a:t>Rhoi'r hyn a ddysgwyd ar waith. </a:t>
            </a:r>
          </a:p>
        </p:txBody>
      </p:sp>
    </p:spTree>
    <p:extLst>
      <p:ext uri="{BB962C8B-B14F-4D97-AF65-F5344CB8AC3E}">
        <p14:creationId xmlns:p14="http://schemas.microsoft.com/office/powerpoint/2010/main" val="19182845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pPr>
              <a:defRPr b="0" i="0"/>
            </a:pPr>
            <a:r>
              <a:rPr lang="1106" b="1"/>
              <a:t>Cam 1:</a:t>
            </a:r>
          </a:p>
          <a:p>
            <a:pPr>
              <a:defRPr b="0" i="0"/>
            </a:pPr>
            <a:r>
              <a:rPr lang="1106" b="1"/>
              <a:t>Diben</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04</a:t>
            </a:r>
          </a:p>
        </p:txBody>
      </p:sp>
    </p:spTree>
    <p:extLst>
      <p:ext uri="{BB962C8B-B14F-4D97-AF65-F5344CB8AC3E}">
        <p14:creationId xmlns:p14="http://schemas.microsoft.com/office/powerpoint/2010/main" val="11064127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Cam 1: Diben</a:t>
            </a:r>
            <a:r>
              <a:rPr lang="1106" b="0"/>
              <a:t> </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205322"/>
            <a:ext cx="9591229" cy="4167951"/>
          </a:xfrm>
        </p:spPr>
        <p:txBody>
          <a:bodyPr/>
          <a:lstStyle/>
          <a:p>
            <a:pPr marL="0" indent="0">
              <a:buNone/>
              <a:defRPr b="0" i="0"/>
            </a:pPr>
            <a:r>
              <a:rPr lang="1106"/>
              <a:t>Adolygwch eich Datganiad o Fwriad (pwrpas) presennol, wedyn eglurwch beth rydych chi'n ceisio dychmygu dyfodol gwahanol amdano/ohono? </a:t>
            </a:r>
          </a:p>
          <a:p>
            <a:pPr marL="0" indent="0">
              <a:buNone/>
            </a:pPr>
            <a:endParaRPr lang="en-GB"/>
          </a:p>
          <a:p>
            <a:pPr marL="0" indent="0">
              <a:buNone/>
              <a:defRPr b="0" i="0"/>
            </a:pPr>
            <a:r>
              <a:rPr lang="1106"/>
              <a:t>Gellir defnyddio'r dull ar gyfer amrywiaeth o ddibenion, o gynllunio sefydliadol i'r dyfodol, canolbwyntio ar bwnc/newid penodol sy'n ofynnol ar gyfer materion neu ar gyfer creu syniad ar gyfer arloesi. </a:t>
            </a:r>
          </a:p>
          <a:p>
            <a:pPr marL="0" indent="0">
              <a:buNone/>
            </a:pPr>
            <a:endParaRPr lang="en-GB"/>
          </a:p>
          <a:p>
            <a:pPr marL="0" indent="0">
              <a:buNone/>
              <a:defRPr b="0" i="0"/>
            </a:pPr>
            <a:r>
              <a:rPr lang="1106" b="1"/>
              <a:t>Ystyriwch:</a:t>
            </a:r>
          </a:p>
          <a:p>
            <a:pPr>
              <a:defRPr b="0" i="0"/>
            </a:pPr>
            <a:r>
              <a:rPr lang="1106"/>
              <a:t>Pa benderfyniadau rydych chi'n ceisio eu harchwilio?</a:t>
            </a:r>
          </a:p>
          <a:p>
            <a:pPr>
              <a:defRPr b="0" i="0"/>
            </a:pPr>
            <a:r>
              <a:rPr lang="1106"/>
              <a:t>Beth yw eich ‘gorwel’ amser?</a:t>
            </a:r>
          </a:p>
          <a:p>
            <a:pPr>
              <a:defRPr b="0" i="0"/>
            </a:pPr>
            <a:r>
              <a:rPr lang="1106"/>
              <a:t>Pa endid sy'n gorfod gwneud y penderfyniad hwnnw? </a:t>
            </a:r>
          </a:p>
          <a:p>
            <a:endParaRPr lang="en-GB"/>
          </a:p>
          <a:p>
            <a:pPr marL="0" indent="0">
              <a:buNone/>
              <a:defRPr b="0" i="0"/>
            </a:pPr>
            <a:r>
              <a:rPr lang="1106"/>
              <a:t>Gallech ddymuno defnyddio'r dull ‘Beth yw eich Pam chi?’ cyn cynnal gweithdy Islands in the Sky os nad ydych chi'n glir beth yw'r diben. </a:t>
            </a:r>
          </a:p>
          <a:p>
            <a:endParaRPr lang="en-GB"/>
          </a:p>
        </p:txBody>
      </p:sp>
    </p:spTree>
    <p:extLst>
      <p:ext uri="{BB962C8B-B14F-4D97-AF65-F5344CB8AC3E}">
        <p14:creationId xmlns:p14="http://schemas.microsoft.com/office/powerpoint/2010/main" val="37167093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pPr>
              <a:defRPr b="0" i="0"/>
            </a:pPr>
            <a:r>
              <a:rPr lang="1106" b="1"/>
              <a:t>Cam 2:</a:t>
            </a:r>
          </a:p>
          <a:p>
            <a:pPr>
              <a:defRPr b="0" i="0"/>
            </a:pPr>
            <a:r>
              <a:rPr lang="1106" b="1"/>
              <a:t>Yr amgylchedd trafodiadol</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05</a:t>
            </a:r>
          </a:p>
        </p:txBody>
      </p:sp>
    </p:spTree>
    <p:extLst>
      <p:ext uri="{BB962C8B-B14F-4D97-AF65-F5344CB8AC3E}">
        <p14:creationId xmlns:p14="http://schemas.microsoft.com/office/powerpoint/2010/main" val="18859744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Cam 2: Yr amgylchedd trafodiadol </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686780" y="1090532"/>
            <a:ext cx="4956635" cy="4534125"/>
          </a:xfrm>
        </p:spPr>
        <p:txBody>
          <a:bodyPr/>
          <a:lstStyle/>
          <a:p>
            <a:pPr marL="0" indent="0">
              <a:buNone/>
              <a:defRPr b="0" i="0"/>
            </a:pPr>
            <a:r>
              <a:rPr lang="1106" sz="1400" dirty="0"/>
              <a:t>Amgylchedd trafodiadol yw'r “ynys” rydych chi'n byw ynddi, yn seiliedig ar gyfathrebu a chydberthnasau rhwng y rhai rydych chi'n rhyngweithio â nhw mewn busnes. Mae'n bwysig deall anghenion a safbwyntiau gwahanol pob unigolyn, er mwyn dod i ddealltwriaeth neu ddod i gytundeb â'i gilydd. </a:t>
            </a:r>
          </a:p>
          <a:p>
            <a:pPr marL="0" indent="0">
              <a:buNone/>
              <a:defRPr b="0" i="0"/>
            </a:pPr>
            <a:r>
              <a:rPr lang="1106" sz="1400" dirty="0"/>
              <a:t>Mapio eich amgylchedd trafodiadol – nodi pob un o'r endidau maent yn rhyngweithio'n uniongyrchol â nhw wrth iddynt gyflawni eu gwaith. Mapio'r holl gydberthnasau mewnol ac allanol sydd ynghlwm â'u cenhadaeth.</a:t>
            </a:r>
          </a:p>
          <a:p>
            <a:pPr marL="0" indent="0">
              <a:buNone/>
            </a:pPr>
            <a:endParaRPr lang="en-GB" sz="1050" dirty="0"/>
          </a:p>
          <a:p>
            <a:pPr marL="0" indent="0">
              <a:buNone/>
              <a:defRPr b="0" i="0"/>
            </a:pPr>
            <a:r>
              <a:rPr lang="1106" sz="1400" b="1" dirty="0"/>
              <a:t>Ystyriwch:</a:t>
            </a:r>
          </a:p>
          <a:p>
            <a:pPr marL="0" indent="0">
              <a:buNone/>
              <a:defRPr b="0" i="0"/>
            </a:pPr>
            <a:r>
              <a:rPr lang="1106" sz="1400" dirty="0"/>
              <a:t>Yn fewnol ac yn allanol: </a:t>
            </a:r>
          </a:p>
          <a:p>
            <a:pPr>
              <a:defRPr b="0" i="0"/>
            </a:pPr>
            <a:r>
              <a:rPr lang="1106" sz="1400" dirty="0"/>
              <a:t>Gyda phwy rydych chi'n gweithio?</a:t>
            </a:r>
          </a:p>
          <a:p>
            <a:pPr>
              <a:defRPr b="0" i="0"/>
            </a:pPr>
            <a:r>
              <a:rPr lang="1106" sz="1400" dirty="0"/>
              <a:t>Pwy y mae'n rhaid i chi ei ystyried?</a:t>
            </a:r>
          </a:p>
        </p:txBody>
      </p:sp>
      <p:pic>
        <p:nvPicPr>
          <p:cNvPr id="3" name="Picture 2" descr="The figure illustrates a transactional environment based on communications and relationships between people you interact with. The figure contains a digitally created picture of an island floating in the sky with clouds, sun and birds in the sky around the island. On the island, several people are standing (with one being in a wheelchair) apart from each other, around a person located in the middle of the island. On the ground, below the island in the sky, is a cityscape on the left, with three people and a tree on the right.">
            <a:extLst>
              <a:ext uri="{FF2B5EF4-FFF2-40B4-BE49-F238E27FC236}">
                <a16:creationId xmlns:a16="http://schemas.microsoft.com/office/drawing/2014/main" id="{808B8DE1-133E-49FF-9C2F-13A23063B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536" y="1252457"/>
            <a:ext cx="3839064" cy="3185001"/>
          </a:xfrm>
          <a:prstGeom prst="rect">
            <a:avLst/>
          </a:prstGeom>
        </p:spPr>
      </p:pic>
    </p:spTree>
    <p:extLst>
      <p:ext uri="{BB962C8B-B14F-4D97-AF65-F5344CB8AC3E}">
        <p14:creationId xmlns:p14="http://schemas.microsoft.com/office/powerpoint/2010/main" val="14461888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pPr>
              <a:defRPr b="0" i="0"/>
            </a:pPr>
            <a:r>
              <a:rPr lang="1106" b="1"/>
              <a:t>Cynnwys</a:t>
            </a:r>
          </a:p>
        </p:txBody>
      </p:sp>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p:txBody>
          <a:bodyPr/>
          <a:lstStyle/>
          <a:p>
            <a:pPr>
              <a:defRPr b="0" i="0"/>
            </a:pPr>
            <a:r>
              <a:rPr lang="1106" b="1"/>
              <a:t>Cyflwyniad</a:t>
            </a:r>
          </a:p>
          <a:p>
            <a:pPr>
              <a:defRPr b="0" i="0"/>
            </a:pPr>
            <a:r>
              <a:rPr lang="1106"/>
              <a:t>Trosolwg o Islands in the Sky</a:t>
            </a:r>
          </a:p>
          <a:p>
            <a:endParaRPr lang="en-GB"/>
          </a:p>
          <a:p>
            <a:pPr>
              <a:defRPr b="0" i="0"/>
            </a:pPr>
            <a:r>
              <a:rPr lang="1106" b="1"/>
              <a:t>Rheoli ansicrwydd</a:t>
            </a:r>
          </a:p>
          <a:p>
            <a:pPr>
              <a:defRPr b="0" i="0"/>
            </a:pPr>
            <a:r>
              <a:rPr lang="1106"/>
              <a:t>Sut rydych chi'n teimlo am ansicrwydd a newid? </a:t>
            </a:r>
          </a:p>
        </p:txBody>
      </p:sp>
      <p:sp>
        <p:nvSpPr>
          <p:cNvPr id="9" name="Text Placeholder 8">
            <a:extLst>
              <a:ext uri="{FF2B5EF4-FFF2-40B4-BE49-F238E27FC236}">
                <a16:creationId xmlns:a16="http://schemas.microsoft.com/office/drawing/2014/main" id="{BC7567D9-07C2-A60D-DF9D-54B03D39700A}"/>
              </a:ext>
            </a:extLst>
          </p:cNvPr>
          <p:cNvSpPr>
            <a:spLocks noGrp="1"/>
          </p:cNvSpPr>
          <p:nvPr>
            <p:ph type="body" sz="quarter" idx="25"/>
          </p:nvPr>
        </p:nvSpPr>
        <p:spPr/>
        <p:txBody>
          <a:bodyPr/>
          <a:lstStyle/>
          <a:p>
            <a:pPr>
              <a:defRPr b="0" i="0"/>
            </a:pPr>
            <a:r>
              <a:rPr lang="1106" b="1"/>
              <a:t>01</a:t>
            </a:r>
          </a:p>
          <a:p>
            <a:endParaRPr lang="en-GB"/>
          </a:p>
          <a:p>
            <a:endParaRPr lang="en-GB"/>
          </a:p>
          <a:p>
            <a:pPr>
              <a:defRPr b="0" i="0"/>
            </a:pPr>
            <a:r>
              <a:rPr lang="1106" b="1"/>
              <a:t>02</a:t>
            </a:r>
          </a:p>
        </p:txBody>
      </p:sp>
      <p:sp>
        <p:nvSpPr>
          <p:cNvPr id="10" name="Text Placeholder 9">
            <a:extLst>
              <a:ext uri="{FF2B5EF4-FFF2-40B4-BE49-F238E27FC236}">
                <a16:creationId xmlns:a16="http://schemas.microsoft.com/office/drawing/2014/main" id="{0B25DA43-BE21-465A-5D2A-74CB4CA3DF0F}"/>
              </a:ext>
            </a:extLst>
          </p:cNvPr>
          <p:cNvSpPr>
            <a:spLocks noGrp="1"/>
          </p:cNvSpPr>
          <p:nvPr>
            <p:ph type="body" sz="quarter" idx="27"/>
          </p:nvPr>
        </p:nvSpPr>
        <p:spPr/>
        <p:txBody>
          <a:bodyPr/>
          <a:lstStyle/>
          <a:p>
            <a:pPr>
              <a:defRPr b="0" i="0"/>
            </a:pPr>
            <a:r>
              <a:rPr lang="1106" b="1"/>
              <a:t>Defnyddio Islands in the Sky</a:t>
            </a:r>
          </a:p>
          <a:p>
            <a:pPr>
              <a:defRPr b="0" i="0"/>
            </a:pPr>
            <a:r>
              <a:rPr lang="1106"/>
              <a:t>Arweiniad i redeg eich gweithdy eich hun</a:t>
            </a:r>
          </a:p>
          <a:p>
            <a:endParaRPr lang="en-GB"/>
          </a:p>
          <a:p>
            <a:pPr>
              <a:defRPr b="0" i="0"/>
            </a:pPr>
            <a:r>
              <a:rPr lang="1106" b="1"/>
              <a:t>Awgrymiadau ar gyfer defnyddio Islands in the Sky</a:t>
            </a:r>
          </a:p>
        </p:txBody>
      </p:sp>
      <p:sp>
        <p:nvSpPr>
          <p:cNvPr id="13" name="Text Placeholder 12">
            <a:extLst>
              <a:ext uri="{FF2B5EF4-FFF2-40B4-BE49-F238E27FC236}">
                <a16:creationId xmlns:a16="http://schemas.microsoft.com/office/drawing/2014/main" id="{74A15F82-5861-154A-FDCF-7E0773203B53}"/>
              </a:ext>
            </a:extLst>
          </p:cNvPr>
          <p:cNvSpPr>
            <a:spLocks noGrp="1"/>
          </p:cNvSpPr>
          <p:nvPr>
            <p:ph type="body" sz="quarter" idx="28"/>
          </p:nvPr>
        </p:nvSpPr>
        <p:spPr/>
        <p:txBody>
          <a:bodyPr/>
          <a:lstStyle/>
          <a:p>
            <a:pPr>
              <a:defRPr b="0" i="0"/>
            </a:pPr>
            <a:r>
              <a:rPr lang="1106" b="1"/>
              <a:t>03</a:t>
            </a:r>
          </a:p>
          <a:p>
            <a:endParaRPr lang="en-GB"/>
          </a:p>
          <a:p>
            <a:endParaRPr lang="en-GB"/>
          </a:p>
          <a:p>
            <a:endParaRPr lang="en-GB"/>
          </a:p>
          <a:p>
            <a:pPr>
              <a:defRPr b="0" i="0"/>
            </a:pPr>
            <a:r>
              <a:rPr lang="1106" b="1"/>
              <a:t>04</a:t>
            </a:r>
          </a:p>
        </p:txBody>
      </p:sp>
    </p:spTree>
    <p:extLst>
      <p:ext uri="{BB962C8B-B14F-4D97-AF65-F5344CB8AC3E}">
        <p14:creationId xmlns:p14="http://schemas.microsoft.com/office/powerpoint/2010/main" val="8510581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pPr>
              <a:defRPr b="0" i="0"/>
            </a:pPr>
            <a:r>
              <a:rPr lang="1106" b="1"/>
              <a:t>Cam 3: </a:t>
            </a:r>
          </a:p>
          <a:p>
            <a:pPr>
              <a:defRPr b="0" i="0"/>
            </a:pPr>
            <a:r>
              <a:rPr lang="1106" b="1"/>
              <a:t>Gwerth y gydberthynas</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06</a:t>
            </a:r>
          </a:p>
        </p:txBody>
      </p:sp>
    </p:spTree>
    <p:extLst>
      <p:ext uri="{BB962C8B-B14F-4D97-AF65-F5344CB8AC3E}">
        <p14:creationId xmlns:p14="http://schemas.microsoft.com/office/powerpoint/2010/main" val="1011221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vector graphics&#10;&#10;Description automatically generated">
            <a:extLst>
              <a:ext uri="{FF2B5EF4-FFF2-40B4-BE49-F238E27FC236}">
                <a16:creationId xmlns:a16="http://schemas.microsoft.com/office/drawing/2014/main" id="{6E844F6D-4DAF-CE16-C42C-78082CBFC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536" y="1252457"/>
            <a:ext cx="3839064" cy="3189040"/>
          </a:xfrm>
          <a:prstGeom prst="rect">
            <a:avLst/>
          </a:prstGeom>
        </p:spPr>
      </p:pic>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Cam 3: Gwerth y cydberthnasau</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413916" y="1176257"/>
            <a:ext cx="6101184" cy="5111397"/>
          </a:xfrm>
        </p:spPr>
        <p:txBody>
          <a:bodyPr/>
          <a:lstStyle/>
          <a:p>
            <a:pPr marL="0" indent="0">
              <a:buNone/>
              <a:defRPr b="0" i="0"/>
            </a:pPr>
            <a:r>
              <a:rPr lang="1106" sz="1400" dirty="0"/>
              <a:t>Dyfeisiwyd y fethodoleg Ynysoedd yn wreiddiol er mwyn ystyried ffyrdd hybrid o weithio ar ôl y pandemig. Roedd hyn yn golygu ystyried pan oedd angen i bobl a thimau ymgynnull mewn person neu ar-lein am resymau cymdeithasol, cydweithredol a phan oeddent yn canolbwyntio'n gyfan gwbl ar dasgau. </a:t>
            </a:r>
          </a:p>
          <a:p>
            <a:pPr marL="0" indent="0">
              <a:buNone/>
            </a:pPr>
            <a:endParaRPr lang="en-GB" sz="700" dirty="0"/>
          </a:p>
          <a:p>
            <a:pPr marL="0" indent="0">
              <a:buNone/>
              <a:defRPr b="0" i="0"/>
            </a:pPr>
            <a:r>
              <a:rPr lang="1106" sz="1400" dirty="0"/>
              <a:t>Ystyriwch y cydberthnasau â'r gwerth cymdeithasol a swyddogaethol a grëir i'r ddau barti, a labelwch y rhain, gyda'r gwerth mae'n ei greu i'r ddau barti. </a:t>
            </a:r>
          </a:p>
          <a:p>
            <a:pPr marL="0" indent="0">
              <a:buNone/>
            </a:pPr>
            <a:endParaRPr lang="en-GB" sz="700" dirty="0"/>
          </a:p>
          <a:p>
            <a:pPr marL="0" indent="0">
              <a:buNone/>
              <a:defRPr b="0" i="0"/>
            </a:pPr>
            <a:r>
              <a:rPr lang="1106" sz="1400" dirty="0"/>
              <a:t>Gofyn yn feintiol ac yn ansoddol: </a:t>
            </a:r>
          </a:p>
          <a:p>
            <a:pPr>
              <a:defRPr b="0" i="0"/>
            </a:pPr>
            <a:r>
              <a:rPr lang="1106" sz="1400" dirty="0"/>
              <a:t>Pa wahaniaeth y mae pob cydberthynas yn ei gwneud i bob cyfeiriad? </a:t>
            </a:r>
          </a:p>
          <a:p>
            <a:pPr marL="0" indent="0">
              <a:buNone/>
              <a:defRPr b="0" i="0"/>
            </a:pPr>
            <a:r>
              <a:rPr lang="1106" sz="1400" b="1" dirty="0"/>
              <a:t>Cymdeithasol: </a:t>
            </a:r>
            <a:r>
              <a:rPr lang="1106" sz="1400" b="0" dirty="0"/>
              <a:t>Rydych chi'n trafod ac yn cydweithio </a:t>
            </a:r>
          </a:p>
          <a:p>
            <a:pPr marL="0" indent="0">
              <a:buNone/>
              <a:defRPr b="0" i="0"/>
            </a:pPr>
            <a:r>
              <a:rPr lang="1106" sz="1400" b="1" dirty="0"/>
              <a:t>Swyddogaethol</a:t>
            </a:r>
            <a:r>
              <a:rPr lang="1106" sz="1400" b="0" dirty="0"/>
              <a:t>: Yn canolbwyntio ar y trafodiadol/tasg yn bennaf</a:t>
            </a:r>
          </a:p>
          <a:p>
            <a:pPr marL="0" indent="0">
              <a:buNone/>
            </a:pPr>
            <a:endParaRPr lang="en-GB" sz="1400" dirty="0"/>
          </a:p>
        </p:txBody>
      </p:sp>
    </p:spTree>
    <p:extLst>
      <p:ext uri="{BB962C8B-B14F-4D97-AF65-F5344CB8AC3E}">
        <p14:creationId xmlns:p14="http://schemas.microsoft.com/office/powerpoint/2010/main" val="4073825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Cam 3: Gwerth y cydberthnasau</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6" y="1252458"/>
            <a:ext cx="9604050" cy="1047682"/>
          </a:xfrm>
        </p:spPr>
        <p:txBody>
          <a:bodyPr/>
          <a:lstStyle/>
          <a:p>
            <a:pPr marL="0" indent="0">
              <a:buNone/>
              <a:defRPr b="0" i="0"/>
            </a:pPr>
            <a:r>
              <a:rPr lang="1106"/>
              <a:t>Meddyliwch am y pethau sy'n dylanwadu ar y penderfyniadau y mae pobl neu sefydliadau'n eu gwneud, y pethau a allai newid eu hymddygiadau. </a:t>
            </a:r>
          </a:p>
          <a:p>
            <a:pPr marL="0" indent="0">
              <a:buNone/>
              <a:defRPr b="0" i="0"/>
            </a:pPr>
            <a:r>
              <a:rPr lang="1106"/>
              <a:t>Gallwch ddefnyddio'r blwch isod i helpu gyda'ch meddyliau.</a:t>
            </a:r>
          </a:p>
        </p:txBody>
      </p:sp>
      <p:sp>
        <p:nvSpPr>
          <p:cNvPr id="12" name="Text Placeholder 22">
            <a:extLst>
              <a:ext uri="{FF2B5EF4-FFF2-40B4-BE49-F238E27FC236}">
                <a16:creationId xmlns:a16="http://schemas.microsoft.com/office/drawing/2014/main" id="{C9312987-40CE-4417-BC27-F32A9CA96457}"/>
              </a:ext>
            </a:extLst>
          </p:cNvPr>
          <p:cNvSpPr>
            <a:spLocks noGrp="1"/>
          </p:cNvSpPr>
          <p:nvPr>
            <p:ph type="body" sz="quarter" idx="12"/>
          </p:nvPr>
        </p:nvSpPr>
        <p:spPr>
          <a:xfrm>
            <a:off x="1075867" y="2300140"/>
            <a:ext cx="2313071" cy="324000"/>
          </a:xfrm>
          <a:solidFill>
            <a:srgbClr val="1C46C0"/>
          </a:solidFill>
        </p:spPr>
        <p:txBody>
          <a:bodyPr/>
          <a:lstStyle/>
          <a:p>
            <a:pPr>
              <a:defRPr b="0" i="0"/>
            </a:pPr>
            <a:r>
              <a:rPr lang="1106" sz="1500" b="1">
                <a:solidFill>
                  <a:schemeClr val="bg1"/>
                </a:solidFill>
              </a:rPr>
              <a:t>Gwleidyddol </a:t>
            </a:r>
          </a:p>
        </p:txBody>
      </p:sp>
      <p:sp>
        <p:nvSpPr>
          <p:cNvPr id="13" name="Text Placeholder 25">
            <a:extLst>
              <a:ext uri="{FF2B5EF4-FFF2-40B4-BE49-F238E27FC236}">
                <a16:creationId xmlns:a16="http://schemas.microsoft.com/office/drawing/2014/main" id="{82393D7F-CF67-440D-887E-08BD5735B92E}"/>
              </a:ext>
            </a:extLst>
          </p:cNvPr>
          <p:cNvSpPr txBox="1"/>
          <p:nvPr/>
        </p:nvSpPr>
        <p:spPr>
          <a:xfrm>
            <a:off x="1075867" y="2701662"/>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
        <p:nvSpPr>
          <p:cNvPr id="21" name="Text Placeholder 22">
            <a:extLst>
              <a:ext uri="{FF2B5EF4-FFF2-40B4-BE49-F238E27FC236}">
                <a16:creationId xmlns:a16="http://schemas.microsoft.com/office/drawing/2014/main" id="{A00071D7-BC64-4B09-96FE-EA6B33A70AAD}"/>
              </a:ext>
            </a:extLst>
          </p:cNvPr>
          <p:cNvSpPr txBox="1"/>
          <p:nvPr/>
        </p:nvSpPr>
        <p:spPr>
          <a:xfrm>
            <a:off x="1075867" y="3440321"/>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500" b="1">
                <a:solidFill>
                  <a:schemeClr val="bg1"/>
                </a:solidFill>
              </a:rPr>
              <a:t>Economaidd</a:t>
            </a:r>
          </a:p>
        </p:txBody>
      </p:sp>
      <p:sp>
        <p:nvSpPr>
          <p:cNvPr id="22" name="Text Placeholder 25">
            <a:extLst>
              <a:ext uri="{FF2B5EF4-FFF2-40B4-BE49-F238E27FC236}">
                <a16:creationId xmlns:a16="http://schemas.microsoft.com/office/drawing/2014/main" id="{2370A943-7647-4510-902A-B7C2D9BF3BA7}"/>
              </a:ext>
            </a:extLst>
          </p:cNvPr>
          <p:cNvSpPr txBox="1"/>
          <p:nvPr/>
        </p:nvSpPr>
        <p:spPr>
          <a:xfrm>
            <a:off x="1075867" y="3841843"/>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
        <p:nvSpPr>
          <p:cNvPr id="23" name="Text Placeholder 22">
            <a:extLst>
              <a:ext uri="{FF2B5EF4-FFF2-40B4-BE49-F238E27FC236}">
                <a16:creationId xmlns:a16="http://schemas.microsoft.com/office/drawing/2014/main" id="{1933A192-53F0-43C2-BE66-2B95C09273F5}"/>
              </a:ext>
            </a:extLst>
          </p:cNvPr>
          <p:cNvSpPr txBox="1"/>
          <p:nvPr/>
        </p:nvSpPr>
        <p:spPr>
          <a:xfrm>
            <a:off x="1075867" y="4580502"/>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500" b="1">
                <a:solidFill>
                  <a:schemeClr val="bg1"/>
                </a:solidFill>
              </a:rPr>
              <a:t>Cymdeithasol </a:t>
            </a:r>
          </a:p>
        </p:txBody>
      </p:sp>
      <p:sp>
        <p:nvSpPr>
          <p:cNvPr id="24" name="Text Placeholder 25">
            <a:extLst>
              <a:ext uri="{FF2B5EF4-FFF2-40B4-BE49-F238E27FC236}">
                <a16:creationId xmlns:a16="http://schemas.microsoft.com/office/drawing/2014/main" id="{4D03E14C-57C7-44DD-851A-16B29E6341EA}"/>
              </a:ext>
            </a:extLst>
          </p:cNvPr>
          <p:cNvSpPr txBox="1"/>
          <p:nvPr/>
        </p:nvSpPr>
        <p:spPr>
          <a:xfrm>
            <a:off x="1075867" y="4982024"/>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
        <p:nvSpPr>
          <p:cNvPr id="25" name="Text Placeholder 22">
            <a:extLst>
              <a:ext uri="{FF2B5EF4-FFF2-40B4-BE49-F238E27FC236}">
                <a16:creationId xmlns:a16="http://schemas.microsoft.com/office/drawing/2014/main" id="{58A1E190-1269-4E5B-A82C-165BDAECB4D9}"/>
              </a:ext>
            </a:extLst>
          </p:cNvPr>
          <p:cNvSpPr txBox="1"/>
          <p:nvPr/>
        </p:nvSpPr>
        <p:spPr>
          <a:xfrm>
            <a:off x="3481273" y="2300140"/>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500" b="1">
                <a:solidFill>
                  <a:schemeClr val="bg1"/>
                </a:solidFill>
              </a:rPr>
              <a:t>Technolegol </a:t>
            </a:r>
          </a:p>
        </p:txBody>
      </p:sp>
      <p:sp>
        <p:nvSpPr>
          <p:cNvPr id="26" name="Text Placeholder 25">
            <a:extLst>
              <a:ext uri="{FF2B5EF4-FFF2-40B4-BE49-F238E27FC236}">
                <a16:creationId xmlns:a16="http://schemas.microsoft.com/office/drawing/2014/main" id="{F509649E-1C60-4FFC-A352-EF906B1732A2}"/>
              </a:ext>
            </a:extLst>
          </p:cNvPr>
          <p:cNvSpPr txBox="1"/>
          <p:nvPr/>
        </p:nvSpPr>
        <p:spPr>
          <a:xfrm>
            <a:off x="3481273" y="2701662"/>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
        <p:nvSpPr>
          <p:cNvPr id="27" name="Text Placeholder 22">
            <a:extLst>
              <a:ext uri="{FF2B5EF4-FFF2-40B4-BE49-F238E27FC236}">
                <a16:creationId xmlns:a16="http://schemas.microsoft.com/office/drawing/2014/main" id="{8EC6E671-8C8F-4A39-A63D-4C15E5CD9459}"/>
              </a:ext>
            </a:extLst>
          </p:cNvPr>
          <p:cNvSpPr txBox="1"/>
          <p:nvPr/>
        </p:nvSpPr>
        <p:spPr>
          <a:xfrm>
            <a:off x="3481273" y="3440321"/>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500" b="1">
                <a:solidFill>
                  <a:schemeClr val="bg1"/>
                </a:solidFill>
              </a:rPr>
              <a:t>Cyfreithiol </a:t>
            </a:r>
          </a:p>
        </p:txBody>
      </p:sp>
      <p:sp>
        <p:nvSpPr>
          <p:cNvPr id="28" name="Text Placeholder 25">
            <a:extLst>
              <a:ext uri="{FF2B5EF4-FFF2-40B4-BE49-F238E27FC236}">
                <a16:creationId xmlns:a16="http://schemas.microsoft.com/office/drawing/2014/main" id="{ABB97413-62F8-4589-8707-7B4C80B3993C}"/>
              </a:ext>
            </a:extLst>
          </p:cNvPr>
          <p:cNvSpPr txBox="1"/>
          <p:nvPr/>
        </p:nvSpPr>
        <p:spPr>
          <a:xfrm>
            <a:off x="3481273" y="3841843"/>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
        <p:nvSpPr>
          <p:cNvPr id="29" name="Text Placeholder 22">
            <a:extLst>
              <a:ext uri="{FF2B5EF4-FFF2-40B4-BE49-F238E27FC236}">
                <a16:creationId xmlns:a16="http://schemas.microsoft.com/office/drawing/2014/main" id="{1B342ED3-B575-44EA-806F-A280C1F7BA05}"/>
              </a:ext>
            </a:extLst>
          </p:cNvPr>
          <p:cNvSpPr txBox="1"/>
          <p:nvPr/>
        </p:nvSpPr>
        <p:spPr>
          <a:xfrm>
            <a:off x="3481273" y="4580502"/>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500" b="1">
                <a:solidFill>
                  <a:schemeClr val="bg1"/>
                </a:solidFill>
              </a:rPr>
              <a:t>Amgylcheddol </a:t>
            </a:r>
          </a:p>
        </p:txBody>
      </p:sp>
      <p:sp>
        <p:nvSpPr>
          <p:cNvPr id="30" name="Text Placeholder 25">
            <a:extLst>
              <a:ext uri="{FF2B5EF4-FFF2-40B4-BE49-F238E27FC236}">
                <a16:creationId xmlns:a16="http://schemas.microsoft.com/office/drawing/2014/main" id="{9F77AEA5-2FA1-4497-B098-0A0CC6571C4B}"/>
              </a:ext>
            </a:extLst>
          </p:cNvPr>
          <p:cNvSpPr txBox="1"/>
          <p:nvPr/>
        </p:nvSpPr>
        <p:spPr>
          <a:xfrm>
            <a:off x="3481273" y="4982024"/>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
        <p:nvSpPr>
          <p:cNvPr id="31" name="Text Placeholder 22">
            <a:extLst>
              <a:ext uri="{FF2B5EF4-FFF2-40B4-BE49-F238E27FC236}">
                <a16:creationId xmlns:a16="http://schemas.microsoft.com/office/drawing/2014/main" id="{9C440EE6-DD6E-4F64-B4EC-A39FAE3E81B7}"/>
              </a:ext>
            </a:extLst>
          </p:cNvPr>
          <p:cNvSpPr txBox="1"/>
          <p:nvPr/>
        </p:nvSpPr>
        <p:spPr>
          <a:xfrm>
            <a:off x="5886679" y="2300140"/>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500" b="1">
                <a:solidFill>
                  <a:schemeClr val="bg1"/>
                </a:solidFill>
              </a:rPr>
              <a:t>Teimladau</a:t>
            </a:r>
          </a:p>
        </p:txBody>
      </p:sp>
      <p:sp>
        <p:nvSpPr>
          <p:cNvPr id="32" name="Text Placeholder 25">
            <a:extLst>
              <a:ext uri="{FF2B5EF4-FFF2-40B4-BE49-F238E27FC236}">
                <a16:creationId xmlns:a16="http://schemas.microsoft.com/office/drawing/2014/main" id="{52BAAC3C-078E-4648-8591-F711AE48773C}"/>
              </a:ext>
            </a:extLst>
          </p:cNvPr>
          <p:cNvSpPr txBox="1"/>
          <p:nvPr/>
        </p:nvSpPr>
        <p:spPr>
          <a:xfrm>
            <a:off x="5886679" y="2701662"/>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
        <p:nvSpPr>
          <p:cNvPr id="33" name="Text Placeholder 22">
            <a:extLst>
              <a:ext uri="{FF2B5EF4-FFF2-40B4-BE49-F238E27FC236}">
                <a16:creationId xmlns:a16="http://schemas.microsoft.com/office/drawing/2014/main" id="{2EE1D8D1-172E-492B-9A8A-93EDB5678510}"/>
              </a:ext>
            </a:extLst>
          </p:cNvPr>
          <p:cNvSpPr txBox="1"/>
          <p:nvPr/>
        </p:nvSpPr>
        <p:spPr>
          <a:xfrm>
            <a:off x="5886679" y="3440321"/>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500" b="1">
                <a:solidFill>
                  <a:schemeClr val="bg1"/>
                </a:solidFill>
              </a:rPr>
              <a:t>Canfyddiadau</a:t>
            </a:r>
          </a:p>
        </p:txBody>
      </p:sp>
      <p:sp>
        <p:nvSpPr>
          <p:cNvPr id="34" name="Text Placeholder 25">
            <a:extLst>
              <a:ext uri="{FF2B5EF4-FFF2-40B4-BE49-F238E27FC236}">
                <a16:creationId xmlns:a16="http://schemas.microsoft.com/office/drawing/2014/main" id="{C466D524-BBD8-440F-B70E-AC0D5FBCC983}"/>
              </a:ext>
            </a:extLst>
          </p:cNvPr>
          <p:cNvSpPr txBox="1"/>
          <p:nvPr/>
        </p:nvSpPr>
        <p:spPr>
          <a:xfrm>
            <a:off x="5886679" y="3841843"/>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
        <p:nvSpPr>
          <p:cNvPr id="35" name="Text Placeholder 22">
            <a:extLst>
              <a:ext uri="{FF2B5EF4-FFF2-40B4-BE49-F238E27FC236}">
                <a16:creationId xmlns:a16="http://schemas.microsoft.com/office/drawing/2014/main" id="{16E76517-F381-4FB1-9C5D-63D51ADC7CAB}"/>
              </a:ext>
            </a:extLst>
          </p:cNvPr>
          <p:cNvSpPr txBox="1"/>
          <p:nvPr/>
        </p:nvSpPr>
        <p:spPr>
          <a:xfrm>
            <a:off x="5886679" y="4580502"/>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500" b="1">
                <a:solidFill>
                  <a:schemeClr val="bg1"/>
                </a:solidFill>
              </a:rPr>
              <a:t>Tueddiadau</a:t>
            </a:r>
          </a:p>
        </p:txBody>
      </p:sp>
      <p:sp>
        <p:nvSpPr>
          <p:cNvPr id="36" name="Text Placeholder 25">
            <a:extLst>
              <a:ext uri="{FF2B5EF4-FFF2-40B4-BE49-F238E27FC236}">
                <a16:creationId xmlns:a16="http://schemas.microsoft.com/office/drawing/2014/main" id="{012E2B5F-9CFD-4EC4-8399-3713F2B08843}"/>
              </a:ext>
            </a:extLst>
          </p:cNvPr>
          <p:cNvSpPr txBox="1"/>
          <p:nvPr/>
        </p:nvSpPr>
        <p:spPr>
          <a:xfrm>
            <a:off x="5886679" y="4982024"/>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
        <p:nvSpPr>
          <p:cNvPr id="37" name="Text Placeholder 22">
            <a:extLst>
              <a:ext uri="{FF2B5EF4-FFF2-40B4-BE49-F238E27FC236}">
                <a16:creationId xmlns:a16="http://schemas.microsoft.com/office/drawing/2014/main" id="{66522457-B863-4123-AA1B-A3D09C290F10}"/>
              </a:ext>
            </a:extLst>
          </p:cNvPr>
          <p:cNvSpPr txBox="1"/>
          <p:nvPr/>
        </p:nvSpPr>
        <p:spPr>
          <a:xfrm>
            <a:off x="8292085" y="2300140"/>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500" b="1">
                <a:solidFill>
                  <a:schemeClr val="bg1"/>
                </a:solidFill>
              </a:rPr>
              <a:t>Heriau</a:t>
            </a:r>
          </a:p>
        </p:txBody>
      </p:sp>
      <p:sp>
        <p:nvSpPr>
          <p:cNvPr id="38" name="Text Placeholder 25">
            <a:extLst>
              <a:ext uri="{FF2B5EF4-FFF2-40B4-BE49-F238E27FC236}">
                <a16:creationId xmlns:a16="http://schemas.microsoft.com/office/drawing/2014/main" id="{06CE304A-4B66-4D52-B56F-12CC27D413C6}"/>
              </a:ext>
            </a:extLst>
          </p:cNvPr>
          <p:cNvSpPr txBox="1"/>
          <p:nvPr/>
        </p:nvSpPr>
        <p:spPr>
          <a:xfrm>
            <a:off x="8292085" y="2701662"/>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
        <p:nvSpPr>
          <p:cNvPr id="39" name="Text Placeholder 22">
            <a:extLst>
              <a:ext uri="{FF2B5EF4-FFF2-40B4-BE49-F238E27FC236}">
                <a16:creationId xmlns:a16="http://schemas.microsoft.com/office/drawing/2014/main" id="{EBD04520-7859-4D7F-85FF-087D80050260}"/>
              </a:ext>
            </a:extLst>
          </p:cNvPr>
          <p:cNvSpPr txBox="1"/>
          <p:nvPr/>
        </p:nvSpPr>
        <p:spPr>
          <a:xfrm>
            <a:off x="8292085" y="3440321"/>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500" b="1">
                <a:solidFill>
                  <a:schemeClr val="bg1"/>
                </a:solidFill>
              </a:rPr>
              <a:t>Cyfleoedd</a:t>
            </a:r>
          </a:p>
        </p:txBody>
      </p:sp>
      <p:sp>
        <p:nvSpPr>
          <p:cNvPr id="40" name="Text Placeholder 25">
            <a:extLst>
              <a:ext uri="{FF2B5EF4-FFF2-40B4-BE49-F238E27FC236}">
                <a16:creationId xmlns:a16="http://schemas.microsoft.com/office/drawing/2014/main" id="{1F6DC1DE-3B7B-4DE5-8B2F-25FC8AE963C8}"/>
              </a:ext>
            </a:extLst>
          </p:cNvPr>
          <p:cNvSpPr txBox="1"/>
          <p:nvPr/>
        </p:nvSpPr>
        <p:spPr>
          <a:xfrm>
            <a:off x="8292085" y="3841843"/>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
        <p:nvSpPr>
          <p:cNvPr id="41" name="Text Placeholder 22">
            <a:extLst>
              <a:ext uri="{FF2B5EF4-FFF2-40B4-BE49-F238E27FC236}">
                <a16:creationId xmlns:a16="http://schemas.microsoft.com/office/drawing/2014/main" id="{8EE47E5F-DC1F-4FEC-AFF8-389C9AD98425}"/>
              </a:ext>
            </a:extLst>
          </p:cNvPr>
          <p:cNvSpPr txBox="1"/>
          <p:nvPr/>
        </p:nvSpPr>
        <p:spPr>
          <a:xfrm>
            <a:off x="8292085" y="4580502"/>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500" b="1">
                <a:solidFill>
                  <a:schemeClr val="bg1"/>
                </a:solidFill>
              </a:rPr>
              <a:t>Bygythiadau</a:t>
            </a:r>
          </a:p>
        </p:txBody>
      </p:sp>
      <p:sp>
        <p:nvSpPr>
          <p:cNvPr id="42" name="Text Placeholder 25">
            <a:extLst>
              <a:ext uri="{FF2B5EF4-FFF2-40B4-BE49-F238E27FC236}">
                <a16:creationId xmlns:a16="http://schemas.microsoft.com/office/drawing/2014/main" id="{D4FEEBA0-E346-431C-9125-E65D5887B2D3}"/>
              </a:ext>
            </a:extLst>
          </p:cNvPr>
          <p:cNvSpPr txBox="1"/>
          <p:nvPr/>
        </p:nvSpPr>
        <p:spPr>
          <a:xfrm>
            <a:off x="8292085" y="4982024"/>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p>
        </p:txBody>
      </p:sp>
    </p:spTree>
    <p:extLst>
      <p:ext uri="{BB962C8B-B14F-4D97-AF65-F5344CB8AC3E}">
        <p14:creationId xmlns:p14="http://schemas.microsoft.com/office/powerpoint/2010/main" val="39052088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pPr>
              <a:defRPr b="0" i="0"/>
            </a:pPr>
            <a:r>
              <a:rPr lang="1106" b="1"/>
              <a:t>Cam 4: </a:t>
            </a:r>
          </a:p>
          <a:p>
            <a:pPr>
              <a:defRPr b="0" i="0"/>
            </a:pPr>
            <a:r>
              <a:rPr lang="1106" b="1"/>
              <a:t>Ansicrwydd</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07</a:t>
            </a:r>
          </a:p>
        </p:txBody>
      </p:sp>
    </p:spTree>
    <p:extLst>
      <p:ext uri="{BB962C8B-B14F-4D97-AF65-F5344CB8AC3E}">
        <p14:creationId xmlns:p14="http://schemas.microsoft.com/office/powerpoint/2010/main" val="5923372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6C3B6927-4295-9BEF-1407-F7551FBF7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777" y="1280739"/>
            <a:ext cx="3834201" cy="3185001"/>
          </a:xfrm>
          <a:prstGeom prst="rect">
            <a:avLst/>
          </a:prstGeom>
        </p:spPr>
      </p:pic>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Cam 4: Ansicrwydd</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413915" y="1056396"/>
            <a:ext cx="6150171" cy="4864113"/>
          </a:xfrm>
        </p:spPr>
        <p:txBody>
          <a:bodyPr/>
          <a:lstStyle/>
          <a:p>
            <a:pPr marL="0" indent="0">
              <a:buNone/>
              <a:defRPr b="0" i="0"/>
            </a:pPr>
            <a:r>
              <a:rPr lang="1106" sz="1400" dirty="0"/>
              <a:t>Nodwch yr elfennau ansicr sy'n ffurfio ac yn cymell y penderfyniadau a wneir gan yr endidau ar yr ynys. </a:t>
            </a:r>
          </a:p>
          <a:p>
            <a:pPr marL="0" indent="0">
              <a:buNone/>
              <a:defRPr b="0" i="0"/>
            </a:pPr>
            <a:r>
              <a:rPr lang="1106" sz="1400" dirty="0"/>
              <a:t>Pa ffactorau y tu hwnt i'n rheolaeth uniongyrchol ni sy'n ffurfio penderfyniadau'r actorion eraill ar ein hynys? Gallai'r ffactorau hynny effeithio ar un actor neu sawl un ohonynt. </a:t>
            </a:r>
          </a:p>
          <a:p>
            <a:pPr marL="0" indent="0">
              <a:buNone/>
              <a:defRPr b="0" i="0"/>
            </a:pPr>
            <a:r>
              <a:rPr lang="1106" sz="1400" dirty="0"/>
              <a:t>Ystyriwch pa ffactorau neu rymoedd nad oes modd eu darogan yn llawn ymlaen llaw a allai ail-lunio'r map o'r ynys i ddod. </a:t>
            </a:r>
          </a:p>
          <a:p>
            <a:pPr marL="0" indent="0">
              <a:buNone/>
              <a:defRPr b="0" i="0"/>
            </a:pPr>
            <a:r>
              <a:rPr lang="1106" sz="1400" b="1" dirty="0"/>
              <a:t>Beth:</a:t>
            </a:r>
          </a:p>
          <a:p>
            <a:pPr>
              <a:defRPr b="0" i="0"/>
            </a:pPr>
            <a:r>
              <a:rPr lang="1106" sz="1400" dirty="0"/>
              <a:t>ydych chi'n teimlo'n fwyaf ansicr yn ei gylch?</a:t>
            </a:r>
          </a:p>
          <a:p>
            <a:pPr>
              <a:defRPr b="0" i="0"/>
            </a:pPr>
            <a:r>
              <a:rPr lang="1106" sz="1400" dirty="0"/>
              <a:t>sy'n cael yr effaith fwyaf? </a:t>
            </a:r>
          </a:p>
          <a:p>
            <a:pPr>
              <a:defRPr b="0" i="0"/>
            </a:pPr>
            <a:r>
              <a:rPr lang="1106" sz="1400" dirty="0"/>
              <a:t>sy'n eich tynnu allan o feddylfryd busnes yn ôl yr arfer? </a:t>
            </a:r>
          </a:p>
          <a:p>
            <a:pPr>
              <a:defRPr b="0" i="0"/>
            </a:pPr>
            <a:r>
              <a:rPr lang="1106" sz="1400" dirty="0"/>
              <a:t>nad ydych chi wir yn meddwl amdano?</a:t>
            </a:r>
          </a:p>
          <a:p>
            <a:pPr>
              <a:defRPr b="0" i="0"/>
            </a:pPr>
            <a:r>
              <a:rPr lang="1106" sz="1400" dirty="0"/>
              <a:t>allai wir newid eich ffocws/y ffordd y byddech yn byw o ddydd i ddydd pe byddent yn newid? </a:t>
            </a:r>
          </a:p>
          <a:p>
            <a:pPr>
              <a:defRPr b="0" i="0"/>
            </a:pPr>
            <a:r>
              <a:rPr lang="1106" sz="1400" dirty="0"/>
              <a:t>yn cynnig safbwynt gwahanol?</a:t>
            </a:r>
          </a:p>
        </p:txBody>
      </p:sp>
    </p:spTree>
    <p:extLst>
      <p:ext uri="{BB962C8B-B14F-4D97-AF65-F5344CB8AC3E}">
        <p14:creationId xmlns:p14="http://schemas.microsoft.com/office/powerpoint/2010/main" val="31215306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Cam 4: Ansicrwydd</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148760"/>
            <a:ext cx="5094895" cy="4384771"/>
          </a:xfrm>
        </p:spPr>
        <p:txBody>
          <a:bodyPr/>
          <a:lstStyle/>
          <a:p>
            <a:pPr marL="0" indent="0">
              <a:buNone/>
              <a:defRPr b="0" i="0"/>
            </a:pPr>
            <a:r>
              <a:rPr lang="1106" b="1"/>
              <a:t>Ystyriwch eich grymoedd, amgylchedd allanol a mewnol: </a:t>
            </a:r>
          </a:p>
          <a:p>
            <a:pPr>
              <a:defRPr b="0" i="0"/>
            </a:pPr>
            <a:r>
              <a:rPr lang="1106"/>
              <a:t>Pa rymoedd sydd fwyaf ansicr neu anghyfforddus? </a:t>
            </a:r>
          </a:p>
          <a:p>
            <a:pPr>
              <a:defRPr b="0" i="0"/>
            </a:pPr>
            <a:r>
              <a:rPr lang="1106"/>
              <a:t>Pa rymoedd nad ydych yn rhoi sylw iddynt? </a:t>
            </a:r>
          </a:p>
          <a:p>
            <a:pPr>
              <a:defRPr b="0" i="0"/>
            </a:pPr>
            <a:r>
              <a:rPr lang="1106"/>
              <a:t>Nad oes modd gwybod amdanynt ymlaen llaw? </a:t>
            </a:r>
          </a:p>
          <a:p>
            <a:pPr>
              <a:defRPr b="0" i="0"/>
            </a:pPr>
            <a:r>
              <a:rPr lang="1106"/>
              <a:t>Sut bydd yr ynys yn edrych os bydd y grymoedd hyn yn cael eu gweithredu? </a:t>
            </a:r>
          </a:p>
          <a:p>
            <a:pPr>
              <a:defRPr b="0" i="0"/>
            </a:pPr>
            <a:r>
              <a:rPr lang="1106"/>
              <a:t>Sut caiff ecosystem eich gwneuthurwr penderfyniadau ei hailffurfio? </a:t>
            </a:r>
          </a:p>
        </p:txBody>
      </p:sp>
      <p:pic>
        <p:nvPicPr>
          <p:cNvPr id="2" name="Picture 1" descr="Diagram&#10;&#10;Description automatically generated">
            <a:extLst>
              <a:ext uri="{FF2B5EF4-FFF2-40B4-BE49-F238E27FC236}">
                <a16:creationId xmlns:a16="http://schemas.microsoft.com/office/drawing/2014/main" id="{C75FDC85-6ABD-2DE6-501A-C19EFB0E2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777" y="1280739"/>
            <a:ext cx="3834201" cy="3185001"/>
          </a:xfrm>
          <a:prstGeom prst="rect">
            <a:avLst/>
          </a:prstGeom>
        </p:spPr>
      </p:pic>
    </p:spTree>
    <p:extLst>
      <p:ext uri="{BB962C8B-B14F-4D97-AF65-F5344CB8AC3E}">
        <p14:creationId xmlns:p14="http://schemas.microsoft.com/office/powerpoint/2010/main" val="37095434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medium confidence">
            <a:extLst>
              <a:ext uri="{FF2B5EF4-FFF2-40B4-BE49-F238E27FC236}">
                <a16:creationId xmlns:a16="http://schemas.microsoft.com/office/drawing/2014/main" id="{BE69D393-38D0-87E5-C4F3-E2ED3FE94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931" y="1280740"/>
            <a:ext cx="2588460" cy="4679818"/>
          </a:xfrm>
          <a:prstGeom prst="rect">
            <a:avLst/>
          </a:prstGeom>
        </p:spPr>
      </p:pic>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Cam 4: Senarios braslun o ynysoedd amryfal</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148760"/>
            <a:ext cx="5094895" cy="4384771"/>
          </a:xfrm>
        </p:spPr>
        <p:txBody>
          <a:bodyPr/>
          <a:lstStyle/>
          <a:p>
            <a:pPr marL="0" indent="0">
              <a:buNone/>
              <a:defRPr b="0" i="0"/>
            </a:pPr>
            <a:r>
              <a:rPr lang="1106"/>
              <a:t>Gellir darlunio ynysoedd amryfal fel brasluniau o senarios er mwyn ystyried sut gallai cyfuniadau gwahanol o ffactorau ‘olchi i'r lan’ ac ail-ddarlunio’r map o gydberthnasau yn y dyfodol.</a:t>
            </a:r>
          </a:p>
          <a:p>
            <a:pPr marL="0" indent="0">
              <a:buNone/>
              <a:defRPr b="0" i="0"/>
            </a:pPr>
            <a:r>
              <a:rPr lang="1106" b="1"/>
              <a:t>Ystyriwch:</a:t>
            </a:r>
            <a:endParaRPr lang="en-GB"/>
          </a:p>
          <a:p>
            <a:pPr>
              <a:defRPr b="0" i="0"/>
            </a:pPr>
            <a:r>
              <a:rPr lang="1106"/>
              <a:t>Sut gallai ein hamgylchedd trafodiadol newid, yn dibynnu ar y ffordd y bydd yr elfennau ansicr hyn yn dod i'r amlwg gyda'i gilydd? </a:t>
            </a:r>
          </a:p>
          <a:p>
            <a:pPr>
              <a:defRPr b="0" i="0"/>
            </a:pPr>
            <a:r>
              <a:rPr lang="1106"/>
              <a:t>A fydd actorion newydd neu wahanol ar yr ynys? A fyddai'r cydberthnasau a'r gwerthoedd yn newid? Sut byddai'r ynys yn wahanol i heddiw? </a:t>
            </a:r>
          </a:p>
          <a:p>
            <a:pPr>
              <a:buFont typeface="Wingdings" panose="05000000000000000000" pitchFamily="2" charset="2"/>
              <a:buChar char="Ø"/>
            </a:pPr>
            <a:endParaRPr lang="en-GB"/>
          </a:p>
        </p:txBody>
      </p:sp>
    </p:spTree>
    <p:extLst>
      <p:ext uri="{BB962C8B-B14F-4D97-AF65-F5344CB8AC3E}">
        <p14:creationId xmlns:p14="http://schemas.microsoft.com/office/powerpoint/2010/main" val="28990721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Cam 4: Senarios braslun o ynysoedd amryfal</a:t>
            </a:r>
          </a:p>
        </p:txBody>
      </p:sp>
      <p:sp>
        <p:nvSpPr>
          <p:cNvPr id="8" name="Text Placeholder 5">
            <a:extLst>
              <a:ext uri="{FF2B5EF4-FFF2-40B4-BE49-F238E27FC236}">
                <a16:creationId xmlns:a16="http://schemas.microsoft.com/office/drawing/2014/main" id="{4F73FD4B-1EA9-464C-95CF-C08381D2AB98}"/>
              </a:ext>
            </a:extLst>
          </p:cNvPr>
          <p:cNvSpPr txBox="1"/>
          <p:nvPr/>
        </p:nvSpPr>
        <p:spPr>
          <a:xfrm>
            <a:off x="1001105" y="1148759"/>
            <a:ext cx="5094895" cy="4384771"/>
          </a:xfrm>
          <a:prstGeom prst="rect">
            <a:avLst/>
          </a:prstGeom>
        </p:spPr>
        <p:txBody>
          <a:bodyPr vert="horz" lIns="91440" tIns="45720" rIns="91440" bIns="45720" rtlCol="0">
            <a:noAutofit/>
          </a:bodyPr>
          <a:lstStyle>
            <a:lvl1pPr marL="285750" indent="-285750" algn="l" defTabSz="914400" rtl="0" eaLnBrk="1" latinLnBrk="0" hangingPunct="1">
              <a:lnSpc>
                <a:spcPct val="110000"/>
              </a:lnSpc>
              <a:spcBef>
                <a:spcPct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b="0" i="0"/>
            </a:pPr>
            <a:r>
              <a:rPr lang="1106" b="1"/>
              <a:t>Ystyriwch:</a:t>
            </a:r>
          </a:p>
          <a:p>
            <a:pPr>
              <a:defRPr b="0" i="0"/>
            </a:pPr>
            <a:r>
              <a:rPr lang="1106"/>
              <a:t>Pa ffactorau allanol sy'n berthnasol i'ch maes ffocws a allai fod yn hanfodol i'ch gwaith pe byddent yn newid? </a:t>
            </a:r>
          </a:p>
          <a:p>
            <a:pPr>
              <a:defRPr b="0" i="0"/>
            </a:pPr>
            <a:r>
              <a:rPr lang="1106"/>
              <a:t>Pa wahaniaeth mae'n ei wneud os byddwch yn newid eich ‘Gorwel’ amser? </a:t>
            </a:r>
          </a:p>
          <a:p>
            <a:pPr>
              <a:defRPr b="0" i="0"/>
            </a:pPr>
            <a:r>
              <a:rPr lang="1106"/>
              <a:t>Beth yw'r arwyddion y gallai'r math hwn o newid eisoes fod yn digwydd? </a:t>
            </a:r>
          </a:p>
        </p:txBody>
      </p:sp>
      <p:pic>
        <p:nvPicPr>
          <p:cNvPr id="2" name="Picture 1" descr="Diagram&#10;&#10;Description automatically generated with medium confidence">
            <a:extLst>
              <a:ext uri="{FF2B5EF4-FFF2-40B4-BE49-F238E27FC236}">
                <a16:creationId xmlns:a16="http://schemas.microsoft.com/office/drawing/2014/main" id="{2CB28C12-9FE7-E314-6FC0-9EC8F8802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931" y="1280740"/>
            <a:ext cx="2588460" cy="4679818"/>
          </a:xfrm>
          <a:prstGeom prst="rect">
            <a:avLst/>
          </a:prstGeom>
        </p:spPr>
      </p:pic>
    </p:spTree>
    <p:extLst>
      <p:ext uri="{BB962C8B-B14F-4D97-AF65-F5344CB8AC3E}">
        <p14:creationId xmlns:p14="http://schemas.microsoft.com/office/powerpoint/2010/main" val="39774565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0"/>
            <a:ext cx="10774418" cy="3032491"/>
          </a:xfrm>
        </p:spPr>
        <p:txBody>
          <a:bodyPr/>
          <a:lstStyle/>
          <a:p>
            <a:pPr>
              <a:defRPr b="0" i="0"/>
            </a:pPr>
            <a:r>
              <a:rPr lang="1106" b="1"/>
              <a:t>Cam 5:</a:t>
            </a:r>
          </a:p>
          <a:p>
            <a:pPr>
              <a:defRPr b="0" i="0"/>
            </a:pPr>
            <a:r>
              <a:rPr lang="1106" b="1"/>
              <a:t>Adolygu cyfleoedd</a:t>
            </a:r>
          </a:p>
          <a:p>
            <a:pPr>
              <a:defRPr b="0" i="0"/>
            </a:pPr>
            <a:r>
              <a:rPr lang="1106" b="1"/>
              <a:t>a heriau</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08</a:t>
            </a:r>
          </a:p>
        </p:txBody>
      </p:sp>
    </p:spTree>
    <p:extLst>
      <p:ext uri="{BB962C8B-B14F-4D97-AF65-F5344CB8AC3E}">
        <p14:creationId xmlns:p14="http://schemas.microsoft.com/office/powerpoint/2010/main" val="14016442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white goods, screenshot, vector graphics&#10;&#10;Description automatically generated">
            <a:extLst>
              <a:ext uri="{FF2B5EF4-FFF2-40B4-BE49-F238E27FC236}">
                <a16:creationId xmlns:a16="http://schemas.microsoft.com/office/drawing/2014/main" id="{BAC8B1C4-6BB0-E554-ADEC-AEE0BB7FD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760" y="1158186"/>
            <a:ext cx="4166647" cy="5284066"/>
          </a:xfrm>
          <a:prstGeom prst="rect">
            <a:avLst/>
          </a:prstGeom>
        </p:spPr>
      </p:pic>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Cam 5: Adolygu cyfleoedd a heriau</a:t>
            </a:r>
          </a:p>
        </p:txBody>
      </p:sp>
      <p:sp>
        <p:nvSpPr>
          <p:cNvPr id="8" name="Text Placeholder 5">
            <a:extLst>
              <a:ext uri="{FF2B5EF4-FFF2-40B4-BE49-F238E27FC236}">
                <a16:creationId xmlns:a16="http://schemas.microsoft.com/office/drawing/2014/main" id="{4F73FD4B-1EA9-464C-95CF-C08381D2AB98}"/>
              </a:ext>
            </a:extLst>
          </p:cNvPr>
          <p:cNvSpPr txBox="1"/>
          <p:nvPr/>
        </p:nvSpPr>
        <p:spPr>
          <a:xfrm>
            <a:off x="613317" y="1158186"/>
            <a:ext cx="5698273" cy="4730186"/>
          </a:xfrm>
          <a:prstGeom prst="rect">
            <a:avLst/>
          </a:prstGeom>
        </p:spPr>
        <p:txBody>
          <a:bodyPr vert="horz" lIns="91440" tIns="45720" rIns="91440" bIns="45720" rtlCol="0">
            <a:noAutofit/>
          </a:bodyPr>
          <a:lstStyle>
            <a:lvl1pPr marL="285750" indent="-285750" algn="l" defTabSz="914400" rtl="0" eaLnBrk="1" latinLnBrk="0" hangingPunct="1">
              <a:lnSpc>
                <a:spcPct val="110000"/>
              </a:lnSpc>
              <a:spcBef>
                <a:spcPct val="0"/>
              </a:spcBef>
              <a:spcAft>
                <a:spcPts val="600"/>
              </a:spcAft>
              <a:buFontTx/>
              <a:buBlip>
                <a:blip r:embed="rId4"/>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a:latin typeface="+mn-lt"/>
                <a:cs typeface="Arial" panose="020B0604020202020204" pitchFamily="34" charset="0"/>
              </a:rPr>
              <a:t>Yn rhan olaf y gweithdy, cymerwch amser i adolygu eich ynys(oedd) ac ystyriwch y goblygiadau, cyfleoedd a heriau. </a:t>
            </a:r>
            <a:endParaRPr lang="en-GB">
              <a:latin typeface="+mn-lt"/>
            </a:endParaRPr>
          </a:p>
          <a:p>
            <a:pPr>
              <a:defRPr b="0" i="0"/>
            </a:pPr>
            <a:r>
              <a:rPr lang="1106">
                <a:latin typeface="+mn-lt"/>
                <a:cs typeface="Arial" panose="020B0604020202020204" pitchFamily="34" charset="0"/>
              </a:rPr>
              <a:t>Petai'r dyfodol hwn yn dod i fodolaeth, pa ddewisiadau fyddai ddoethaf i ni eu gwneud heddiw? </a:t>
            </a:r>
          </a:p>
          <a:p>
            <a:pPr>
              <a:defRPr b="0" i="0"/>
            </a:pPr>
            <a:r>
              <a:rPr lang="1106">
                <a:latin typeface="+mn-lt"/>
                <a:cs typeface="Arial" panose="020B0604020202020204" pitchFamily="34" charset="0"/>
              </a:rPr>
              <a:t>Sut byddai ein penderfyniadau, polisïau a gwerthoedd cyfredol yn cael eu beirniadu gan breswylwyr y darpar ynys honno? </a:t>
            </a:r>
          </a:p>
          <a:p>
            <a:pPr>
              <a:defRPr b="0" i="0"/>
            </a:pPr>
            <a:r>
              <a:rPr lang="1106">
                <a:latin typeface="+mn-lt"/>
                <a:cs typeface="Arial" panose="020B0604020202020204" pitchFamily="34" charset="0"/>
              </a:rPr>
              <a:t>A oes dewisiadau y gallwn ni eu gwneud sy'n gydnerth mewn sawl dyfodol posibl? </a:t>
            </a:r>
            <a:endParaRPr lang="en-GB">
              <a:latin typeface="+mn-lt"/>
              <a:ea typeface="Calibri" panose="020F0502020204030204" pitchFamily="34" charset="0"/>
              <a:cs typeface="Arial" panose="020B0604020202020204" pitchFamily="34" charset="0"/>
            </a:endParaRPr>
          </a:p>
          <a:p>
            <a:pPr marL="0" indent="0">
              <a:lnSpc>
                <a:spcPct val="107000"/>
              </a:lnSpc>
              <a:spcAft>
                <a:spcPts val="800"/>
              </a:spcAft>
              <a:buNone/>
              <a:defRPr b="0" i="0"/>
            </a:pPr>
            <a:r>
              <a:rPr lang="1106">
                <a:effectLst/>
                <a:latin typeface="+mn-lt"/>
                <a:ea typeface="Calibri" panose="020F0502020204030204" pitchFamily="34" charset="0"/>
                <a:cs typeface="Times New Roman" panose="02020603050405020304" pitchFamily="18" charset="0"/>
              </a:rPr>
              <a:t>Adolygwch y goblygiadau, cyfleoedd a heriau hyn ymhellach, ac yna datblygwch eich opsiynau ar gyfer y dibenion angenrheidiol. </a:t>
            </a:r>
            <a:endParaRPr lang="en-GB">
              <a:latin typeface="+mn-lt"/>
              <a:ea typeface="Calibri" panose="020F0502020204030204" pitchFamily="34" charset="0"/>
              <a:cs typeface="Times New Roman" panose="02020603050405020304" pitchFamily="18" charset="0"/>
            </a:endParaRPr>
          </a:p>
          <a:p>
            <a:pPr marL="0" indent="0">
              <a:lnSpc>
                <a:spcPct val="107000"/>
              </a:lnSpc>
              <a:spcAft>
                <a:spcPts val="800"/>
              </a:spcAft>
              <a:buNone/>
              <a:defRPr b="0" i="0"/>
            </a:pPr>
            <a:r>
              <a:rPr lang="1106">
                <a:effectLst/>
                <a:latin typeface="+mn-lt"/>
                <a:ea typeface="Calibri" panose="020F0502020204030204" pitchFamily="34" charset="0"/>
                <a:cs typeface="Times New Roman" panose="02020603050405020304" pitchFamily="18" charset="0"/>
              </a:rPr>
              <a:t>Bydd y dull ar gyfer datblygu opsiynau a chyflwyno'r rhain i bobl eraill yn dibynnu ar ddiben eich gweithdy ac anghenion eich sefydliad. </a:t>
            </a:r>
          </a:p>
          <a:p>
            <a:pPr marL="0" indent="0">
              <a:lnSpc>
                <a:spcPct val="107000"/>
              </a:lnSpc>
              <a:spcAft>
                <a:spcPts val="800"/>
              </a:spcAft>
              <a:buNone/>
            </a:pPr>
            <a:endParaRPr lang="en-GB" sz="1600">
              <a:latin typeface="Arial" panose="020B0604020202020204" pitchFamily="34" charset="0"/>
              <a:ea typeface="Calibri" panose="020F0502020204030204" pitchFamily="34" charset="0"/>
              <a:cs typeface="Times New Roman" panose="02020603050405020304" pitchFamily="18" charset="0"/>
            </a:endParaRPr>
          </a:p>
          <a:p>
            <a:pPr marL="0" indent="0">
              <a:buFontTx/>
              <a:buNone/>
            </a:pPr>
            <a:endParaRPr lang="en-GB"/>
          </a:p>
        </p:txBody>
      </p:sp>
    </p:spTree>
    <p:extLst>
      <p:ext uri="{BB962C8B-B14F-4D97-AF65-F5344CB8AC3E}">
        <p14:creationId xmlns:p14="http://schemas.microsoft.com/office/powerpoint/2010/main" val="2341641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Sut i ddefnyddio'r pecyn cymorth hwn</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676668"/>
            <a:ext cx="9591229" cy="3602342"/>
          </a:xfrm>
        </p:spPr>
        <p:txBody>
          <a:bodyPr vert="horz" lIns="91440" tIns="45720" rIns="91440" bIns="45720" rtlCol="0" anchor="t">
            <a:noAutofit/>
          </a:bodyPr>
          <a:lstStyle/>
          <a:p>
            <a:pPr>
              <a:defRPr b="0" i="0"/>
            </a:pPr>
            <a:r>
              <a:rPr lang="1106">
                <a:latin typeface="Poppins"/>
                <a:cs typeface="Poppins"/>
              </a:rPr>
              <a:t>Cynlluniwyd y pecyn cymorth hwn i'ch helpu i ddefnyddio methodoleg Islands in the Sky ar gyfer cynllunio i'r dyfodol ac ystyried cyfleoedd a phroblemau. Mae'r dull hwn yn syml iawn ac yn seiliedig ar Islands in the Sky gan Matt Finch o </a:t>
            </a:r>
            <a:r>
              <a:rPr lang="1106" b="0" i="0" u="sng" strike="noStrike">
                <a:solidFill>
                  <a:srgbClr val="FF8A76"/>
                </a:solidFill>
                <a:effectLst/>
                <a:latin typeface="+mn-lt"/>
                <a:cs typeface="Poppins"/>
                <a:hlinkClick r:id="rId3">
                  <a:extLst>
                    <a:ext uri="{A12FA001-AC4F-418D-AE19-62706E023703}">
                      <ahyp:hlinkClr xmlns:ahyp="http://schemas.microsoft.com/office/drawing/2018/hyperlinkcolor" val="tx"/>
                    </a:ext>
                  </a:extLst>
                </a:hlinkClick>
              </a:rPr>
              <a:t>mechanicaldolphin.com</a:t>
            </a:r>
            <a:r>
              <a:rPr lang="1106">
                <a:latin typeface="Poppins"/>
                <a:cs typeface="Poppins"/>
              </a:rPr>
              <a:t>, sy'n deillio o Ddull Cynllunio Senarios Rhydychen. </a:t>
            </a:r>
            <a:endParaRPr lang="en-GB"/>
          </a:p>
          <a:p>
            <a:endParaRPr lang="en-GB"/>
          </a:p>
          <a:p>
            <a:pPr>
              <a:defRPr b="0" i="0"/>
            </a:pPr>
            <a:r>
              <a:rPr lang="1106"/>
              <a:t>Mae'n darparu rhagarweiniad i'r dull gweithredu a'r gweithgareddau i fagu hyder wrth ddelio ag ansicrwydd, cyn eich tywys chi drwy gynnal gweithdy, a byddwn ni'n cynnig awgrymiadau ar y diwedd. </a:t>
            </a:r>
          </a:p>
          <a:p>
            <a:endParaRPr lang="en-GB"/>
          </a:p>
          <a:p>
            <a:pPr>
              <a:defRPr b="0" i="0"/>
            </a:pPr>
            <a:r>
              <a:rPr lang="1106"/>
              <a:t>Wrth gynnal gweithdai, gwnaethom ganfod bod gweithio o bell neu wyneb yn wyneb yn fwy effeithiol na hybrid. Awgrymwn ddefnyddio bwrdd gwyn ar-lein er mwyn cydweithio. Os ydych chi mewn amgylchedd wyneb yn wyneb, ystyriwch enwebu rhywun i nodi unrhyw allbynnau gan ddefnyddio dulliau heb fod ar-lein i gael cofnod o'r gweithdy. </a:t>
            </a:r>
          </a:p>
          <a:p>
            <a:endParaRPr lang="en-GB"/>
          </a:p>
          <a:p>
            <a:pPr>
              <a:defRPr b="0" i="0"/>
            </a:pPr>
            <a:r>
              <a:rPr lang="1106"/>
              <a:t>Nid yw'r pecyn adnoddau yn rhagnodol ac mae wedi'i gynllunio i chi addasu ar gyfer eich anghenion eich hun. </a:t>
            </a:r>
          </a:p>
          <a:p>
            <a:endParaRPr lang="en-GB"/>
          </a:p>
        </p:txBody>
      </p:sp>
    </p:spTree>
    <p:extLst>
      <p:ext uri="{BB962C8B-B14F-4D97-AF65-F5344CB8AC3E}">
        <p14:creationId xmlns:p14="http://schemas.microsoft.com/office/powerpoint/2010/main" val="9540431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0"/>
            <a:ext cx="10774418" cy="3032491"/>
          </a:xfrm>
        </p:spPr>
        <p:txBody>
          <a:bodyPr/>
          <a:lstStyle/>
          <a:p>
            <a:pPr>
              <a:defRPr b="0" i="0"/>
            </a:pPr>
            <a:r>
              <a:rPr lang="1106" b="1"/>
              <a:t>Cam 6:</a:t>
            </a:r>
          </a:p>
          <a:p>
            <a:pPr>
              <a:defRPr b="0" i="0"/>
            </a:pPr>
            <a:r>
              <a:rPr lang="1106" b="1"/>
              <a:t>Adborth y gweithdy</a:t>
            </a:r>
          </a:p>
          <a:p>
            <a:pPr>
              <a:defRPr b="0" i="0"/>
            </a:pPr>
            <a:r>
              <a:rPr lang="1106" b="1"/>
              <a:t>a gwaith dilynol</a:t>
            </a:r>
            <a:r>
              <a:rPr lang="1106" b="0"/>
              <a:t> </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09</a:t>
            </a:r>
          </a:p>
        </p:txBody>
      </p:sp>
    </p:spTree>
    <p:extLst>
      <p:ext uri="{BB962C8B-B14F-4D97-AF65-F5344CB8AC3E}">
        <p14:creationId xmlns:p14="http://schemas.microsoft.com/office/powerpoint/2010/main" val="15508628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Cam 6: Adborth</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1"/>
            <a:ext cx="9591229" cy="3413812"/>
          </a:xfrm>
        </p:spPr>
        <p:txBody>
          <a:bodyPr/>
          <a:lstStyle/>
          <a:p>
            <a:pPr marL="0" indent="0">
              <a:buNone/>
              <a:defRPr b="0" i="0"/>
            </a:pPr>
            <a:r>
              <a:rPr lang="1106"/>
              <a:t>Ar ddiwedd y gweithdy, rhowch gyfle i'r cyfranogwyr rannu eu profiad o wneud y gweithdy a sut maen nhw nawr yn teimlo am gynllunio ar gyfer y dyfodol. </a:t>
            </a:r>
          </a:p>
          <a:p>
            <a:pPr marL="0" indent="0">
              <a:buNone/>
            </a:pPr>
            <a:endParaRPr lang="en-GB"/>
          </a:p>
          <a:p>
            <a:pPr marL="0" indent="0">
              <a:buNone/>
              <a:defRPr b="0" i="0"/>
            </a:pPr>
            <a:r>
              <a:rPr lang="1106"/>
              <a:t>Cwestiynau a all fod yn ddefnyddiol eu hystyried: </a:t>
            </a:r>
          </a:p>
          <a:p>
            <a:pPr>
              <a:defRPr b="0" i="0"/>
            </a:pPr>
            <a:r>
              <a:rPr lang="1106"/>
              <a:t>Sut mae'r cyfranogwyr yn teimlo?​</a:t>
            </a:r>
          </a:p>
          <a:p>
            <a:pPr>
              <a:defRPr b="0" i="0"/>
            </a:pPr>
            <a:r>
              <a:rPr lang="1106"/>
              <a:t>Beth oedd yr effaith arnynt? </a:t>
            </a:r>
          </a:p>
          <a:p>
            <a:pPr>
              <a:defRPr b="0" i="0"/>
            </a:pPr>
            <a:r>
              <a:rPr lang="1106"/>
              <a:t>Beth arall hoffent ei wybod?​</a:t>
            </a:r>
          </a:p>
          <a:p>
            <a:pPr>
              <a:defRPr b="0" i="0"/>
            </a:pPr>
            <a:r>
              <a:rPr lang="1106"/>
              <a:t>Beth arall maent eisiau ei rannu? </a:t>
            </a:r>
          </a:p>
          <a:p>
            <a:pPr>
              <a:defRPr b="0" i="0"/>
            </a:pPr>
            <a:r>
              <a:rPr lang="1106"/>
              <a:t>Ai dyma beth oeddent yn ei ddisgwyl? </a:t>
            </a:r>
          </a:p>
          <a:p>
            <a:pPr>
              <a:defRPr b="0" i="0"/>
            </a:pPr>
            <a:r>
              <a:rPr lang="1106"/>
              <a:t>Beth y byddent yn ei newid?</a:t>
            </a:r>
          </a:p>
        </p:txBody>
      </p:sp>
    </p:spTree>
    <p:extLst>
      <p:ext uri="{BB962C8B-B14F-4D97-AF65-F5344CB8AC3E}">
        <p14:creationId xmlns:p14="http://schemas.microsoft.com/office/powerpoint/2010/main" val="261213451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Cam 6: Rhan ddilynol</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1"/>
            <a:ext cx="9591229" cy="3413812"/>
          </a:xfrm>
        </p:spPr>
        <p:txBody>
          <a:bodyPr/>
          <a:lstStyle/>
          <a:p>
            <a:pPr marL="0" indent="0">
              <a:buNone/>
              <a:defRPr b="0" i="0"/>
            </a:pPr>
            <a:r>
              <a:rPr lang="1106"/>
              <a:t>Wedyn, mae'n bwysig dilyn hyn gyda chyfranogwyr i geisio cael unrhyw eglurhad o'u cyfraniad i'r gweithdy, ar ôl cael amser i fyfyrio ar unrhyw beth arall yr hoffent ei gyfrannu a darparu crynodeb o'r canlyniadau. </a:t>
            </a:r>
          </a:p>
          <a:p>
            <a:pPr marL="0" indent="0">
              <a:buNone/>
              <a:defRPr b="0" i="0"/>
            </a:pPr>
            <a:r>
              <a:rPr lang="1106"/>
              <a:t>Dylai cynllunio i'r dyfodol fod yn broses barhaus mewn sefydliadau, felly ystyriwch eich dull gweithredu cylchoedd cynllunio. </a:t>
            </a:r>
          </a:p>
        </p:txBody>
      </p:sp>
    </p:spTree>
    <p:extLst>
      <p:ext uri="{BB962C8B-B14F-4D97-AF65-F5344CB8AC3E}">
        <p14:creationId xmlns:p14="http://schemas.microsoft.com/office/powerpoint/2010/main" val="24065814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0"/>
            <a:ext cx="10774418" cy="3032491"/>
          </a:xfrm>
        </p:spPr>
        <p:txBody>
          <a:bodyPr/>
          <a:lstStyle/>
          <a:p>
            <a:pPr>
              <a:defRPr b="0" i="0"/>
            </a:pPr>
            <a:r>
              <a:rPr lang="1106" b="1"/>
              <a:t>Awgrymiadau ar gyfer defnyddio</a:t>
            </a:r>
          </a:p>
          <a:p>
            <a:pPr>
              <a:defRPr b="0" i="0"/>
            </a:pPr>
            <a:r>
              <a:rPr lang="1106" b="1"/>
              <a:t>Islands in the Sky</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10</a:t>
            </a:r>
          </a:p>
        </p:txBody>
      </p:sp>
    </p:spTree>
    <p:extLst>
      <p:ext uri="{BB962C8B-B14F-4D97-AF65-F5344CB8AC3E}">
        <p14:creationId xmlns:p14="http://schemas.microsoft.com/office/powerpoint/2010/main" val="5726274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Awgrymiadau ar gyfer defnyddio Islands in the Sky</a:t>
            </a:r>
            <a:endParaRPr lang="en-GB"/>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1"/>
            <a:ext cx="9591229" cy="3413812"/>
          </a:xfrm>
        </p:spPr>
        <p:txBody>
          <a:bodyPr/>
          <a:lstStyle/>
          <a:p>
            <a:pPr>
              <a:defRPr b="0" i="0"/>
            </a:pPr>
            <a:r>
              <a:rPr lang="1106"/>
              <a:t>Meddyliwch yn galed iawn wrth ichi fapio'r ynys cydberthnasau honno. Mae'n hawdd iawn diystyru actor neu ei gymryd yn ganiataol. Pan fyddwch chi wir yn cymryd amser i feddwl am bob un endid y mae eich sefydliad neu eich tîm neu eich cymuned yn rhyngweithio ag ef, o ran mynd o gwmpas ei fusnes, fe welwch chi fod yna ecosystem gyfoethog a chymhleth. </a:t>
            </a:r>
          </a:p>
          <a:p>
            <a:pPr>
              <a:defRPr b="0" i="0"/>
            </a:pPr>
            <a:r>
              <a:rPr lang="1106"/>
              <a:t>Cymerwch amser yn ailadrodd, gan sicrhau bod sawl un ynghlwm, y bydd gan bob un ohonynt safbwyntiau gwahanol, y byddant yn nodi cydberthnasau rydych chi wedi'u diystyru, y bydd pob un ohonynt o fantais. </a:t>
            </a:r>
          </a:p>
          <a:p>
            <a:pPr>
              <a:defRPr b="0" i="0"/>
            </a:pPr>
            <a:r>
              <a:rPr lang="1106"/>
              <a:t>Ystyriwch i ba raddau y gwnaeth yr ansicrwydd cyd-destunol hwnnw sy'n cymell, fynd ati i ffurfio penderfyniadau'r actorion eraill. Mae'n werth cymryd amser bron i fynd i sefyll yn esgidiau pob actor gwahanol ar yr ynys honno gyda chi a meddwl ‘Beth sy'n cymell eu penderfyniadau?’. </a:t>
            </a:r>
          </a:p>
        </p:txBody>
      </p:sp>
    </p:spTree>
    <p:extLst>
      <p:ext uri="{BB962C8B-B14F-4D97-AF65-F5344CB8AC3E}">
        <p14:creationId xmlns:p14="http://schemas.microsoft.com/office/powerpoint/2010/main" val="247521895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Awgrymiadau ar gyfer defnyddio Islands in the Sky</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1"/>
            <a:ext cx="9591229" cy="3413812"/>
          </a:xfrm>
        </p:spPr>
        <p:txBody>
          <a:bodyPr/>
          <a:lstStyle/>
          <a:p>
            <a:pPr>
              <a:defRPr b="0" i="0"/>
            </a:pPr>
            <a:r>
              <a:rPr lang="1106"/>
              <a:t>Lle y gallwch ennyn dealltwriaeth o brofiad y defnyddiwr a'r defnydd o bersonâu er enghraifft, gallwch chi wir geisio dychmygu sut beth yw hi i bob un o'r actorion hynny fyw ar yr ynys honno ar hyn o bryd. Beth sy'n cymell eu penderfyniadau? Sut beth fyddai byw, gweithio a bod yn y cyd-destun hwnnw yn y dyfodol? </a:t>
            </a:r>
          </a:p>
          <a:p>
            <a:pPr>
              <a:defRPr b="0" i="0"/>
            </a:pPr>
            <a:r>
              <a:rPr lang="1106"/>
              <a:t>Gofodau bron fel blwch tywod neu gorlan chwarae yw'r gweithdai, lle gall y cyfranogwyr ystyried sut y gallai materion amlygu eu hunain mewn ffyrdd sy'n heriol neu'n digwydd ar hap. Edrychwch ar bethau na fyddent yn cael eu hystyried yn y arfer cyffredin o gynnal eu gweithrediadau; y nod yw mynd y tu hwnt i'r disgwyliadau presennol. </a:t>
            </a:r>
          </a:p>
          <a:p>
            <a:pPr>
              <a:defRPr b="0" i="0"/>
            </a:pPr>
            <a:r>
              <a:rPr lang="1106"/>
              <a:t>Anogwch y cyfranogwyr i fynegi eu pryderon a'u cwestiynau eu hunain. Gwnewch nhw'n gyfforddus gyda rhywbeth i'w synnu a'u hanesmwytho hefyd. Mae gweld rhywbeth sy'n ein synnu yn golygu y gallwn ddisgwyl y foment honno sydd ychydig yn anesmwyth. </a:t>
            </a:r>
          </a:p>
        </p:txBody>
      </p:sp>
    </p:spTree>
    <p:extLst>
      <p:ext uri="{BB962C8B-B14F-4D97-AF65-F5344CB8AC3E}">
        <p14:creationId xmlns:p14="http://schemas.microsoft.com/office/powerpoint/2010/main" val="396261249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pPr>
              <a:defRPr b="0" i="0"/>
            </a:pPr>
            <a:r>
              <a:rPr lang="1106" b="1"/>
              <a:t>Diolch</a:t>
            </a:r>
          </a:p>
        </p:txBody>
      </p:sp>
    </p:spTree>
    <p:extLst>
      <p:ext uri="{BB962C8B-B14F-4D97-AF65-F5344CB8AC3E}">
        <p14:creationId xmlns:p14="http://schemas.microsoft.com/office/powerpoint/2010/main" val="133914805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7212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Adnoddau</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651" y="1123773"/>
            <a:ext cx="9591229" cy="4362625"/>
          </a:xfrm>
        </p:spPr>
        <p:txBody>
          <a:bodyPr/>
          <a:lstStyle/>
          <a:p>
            <a:pPr marL="0" indent="0">
              <a:buNone/>
              <a:defRPr b="0" i="0"/>
            </a:pPr>
            <a:r>
              <a:rPr lang="1106" dirty="0"/>
              <a:t>Os yw dull Islands in the Sky yn newydd i chi, rydym yn argymell eich bod yn adolygu'r adnodd(au) canlynol: </a:t>
            </a:r>
          </a:p>
          <a:p>
            <a:pPr marL="0" indent="0">
              <a:buNone/>
            </a:pPr>
            <a:endParaRPr lang="en-GB" dirty="0">
              <a:solidFill>
                <a:schemeClr val="accent1">
                  <a:lumMod val="50000"/>
                </a:schemeClr>
              </a:solidFill>
            </a:endParaRPr>
          </a:p>
          <a:p>
            <a:pPr marL="0" indent="0">
              <a:buNone/>
              <a:defRPr b="0" i="0"/>
            </a:pPr>
            <a:r>
              <a:rPr lang="1106" dirty="0">
                <a:solidFill>
                  <a:schemeClr val="accent1">
                    <a:lumMod val="50000"/>
                  </a:schemeClr>
                </a:solidFill>
              </a:rPr>
              <a:t>Adnoddau ar-lein</a:t>
            </a:r>
          </a:p>
          <a:p>
            <a:pPr>
              <a:defRPr b="0" i="0"/>
            </a:pPr>
            <a:r>
              <a:rPr lang="1106" dirty="0">
                <a:solidFill>
                  <a:schemeClr val="accent1">
                    <a:lumMod val="50000"/>
                  </a:schemeClr>
                </a:solidFill>
              </a:rPr>
              <a:t>Gweithio hybrid: Planning for the future, adrannau 5.3 – 5.4 – Cwrs OpenLearn </a:t>
            </a:r>
            <a:r>
              <a:rPr lang="en-GB" dirty="0">
                <a:solidFill>
                  <a:schemeClr val="accent1">
                    <a:lumMod val="50000"/>
                  </a:schemeClr>
                </a:solidFill>
                <a:hlinkClick r:id="rId3"/>
              </a:rPr>
              <a:t>https://www.open.edu/openlearn/money-business/gweithio-hybrid-cynllunio-ar-gyfer-y-dyfodol/content-section-0?active-tab=content-tab</a:t>
            </a:r>
            <a:r>
              <a:rPr lang="en-GB" dirty="0">
                <a:solidFill>
                  <a:schemeClr val="accent1">
                    <a:lumMod val="50000"/>
                  </a:schemeClr>
                </a:solidFill>
              </a:rPr>
              <a:t> </a:t>
            </a:r>
          </a:p>
          <a:p>
            <a:pPr>
              <a:defRPr b="0" i="0"/>
            </a:pPr>
            <a:r>
              <a:rPr lang="1106" dirty="0"/>
              <a:t>An Introduction to the Oxford Scenarios Planning Approach - Rafael Ramirez (Fideo YouTube - </a:t>
            </a:r>
            <a:r>
              <a:rPr lang="1106" dirty="0">
                <a:hlinkClick r:id="rId4"/>
              </a:rPr>
              <a:t>https://www.youtube.com/watch?v=wrwn7oc26Vk</a:t>
            </a:r>
            <a:r>
              <a:rPr lang="1106" dirty="0"/>
              <a:t>)</a:t>
            </a:r>
          </a:p>
          <a:p>
            <a:pPr marL="0" indent="0">
              <a:buNone/>
            </a:pPr>
            <a:endParaRPr lang="en-GB" dirty="0"/>
          </a:p>
          <a:p>
            <a:pPr marL="0" indent="0">
              <a:buNone/>
              <a:defRPr b="0" i="0"/>
            </a:pPr>
            <a:r>
              <a:rPr lang="1106" dirty="0"/>
              <a:t>Llyfrau (os ydych chi'n aelod o SAU, mae'n bosibl y gallwch gael mynediad i fersiynau ar-lein trwy lyfrgell eich sefydliad.) </a:t>
            </a:r>
          </a:p>
          <a:p>
            <a:pPr>
              <a:defRPr b="0" i="0"/>
            </a:pPr>
            <a:r>
              <a:rPr lang="1106" dirty="0"/>
              <a:t>Whittington, Richard (2019). </a:t>
            </a:r>
            <a:r>
              <a:rPr lang="1106" i="1" dirty="0"/>
              <a:t>Exploring Strategy</a:t>
            </a:r>
            <a:r>
              <a:rPr lang="1106" dirty="0"/>
              <a:t>, testun ac achosion. 12fed Argraffiad. </a:t>
            </a:r>
          </a:p>
          <a:p>
            <a:pPr>
              <a:defRPr b="0" i="0"/>
            </a:pPr>
            <a:r>
              <a:rPr lang="1106" dirty="0"/>
              <a:t>Ramirez, Rafael (2018). </a:t>
            </a:r>
            <a:r>
              <a:rPr lang="1106" i="1" dirty="0"/>
              <a:t>Strategic Reframing: The Oxford Scenario Planning Approach </a:t>
            </a:r>
          </a:p>
        </p:txBody>
      </p:sp>
    </p:spTree>
    <p:extLst>
      <p:ext uri="{BB962C8B-B14F-4D97-AF65-F5344CB8AC3E}">
        <p14:creationId xmlns:p14="http://schemas.microsoft.com/office/powerpoint/2010/main" val="12202886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Adnoddau</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651" y="1261997"/>
            <a:ext cx="9591229" cy="4171239"/>
          </a:xfrm>
        </p:spPr>
        <p:txBody>
          <a:bodyPr/>
          <a:lstStyle/>
          <a:p>
            <a:pPr>
              <a:defRPr b="0" i="0"/>
            </a:pPr>
            <a:r>
              <a:rPr lang="1106" i="1" dirty="0"/>
              <a:t>Scenario planning – a strategic approach for engaging the future in Journal </a:t>
            </a:r>
            <a:r>
              <a:rPr lang="1106" i="0" dirty="0"/>
              <a:t>(Rhif 1, 2021) </a:t>
            </a:r>
            <a:r>
              <a:rPr lang="1106" i="1" dirty="0"/>
              <a:t>Strategy development in a rapidly changing world </a:t>
            </a:r>
            <a:r>
              <a:rPr lang="1106" i="0" dirty="0">
                <a:hlinkClick r:id="rId3"/>
              </a:rPr>
              <a:t>https://www.eca.europa.eu/lists/ecadocuments/journal21_01/journal21_01.pdf</a:t>
            </a:r>
            <a:r>
              <a:rPr lang="en-GB" i="0" dirty="0"/>
              <a:t> </a:t>
            </a:r>
            <a:r>
              <a:rPr lang="1106" i="0" dirty="0"/>
              <a:t>- Cyfweliad â Rafael Ramirez, Cyfarwyddwr Rhaglen Senarios Rhydychen ac Athro Ymarfer a Trudi Lang, Uwch Gymrawd mewn Rheoli Ymarfer, Ysgol Fusnes Saïd, Prifysgol Rhydychen. </a:t>
            </a:r>
          </a:p>
          <a:p>
            <a:pPr>
              <a:defRPr b="0" i="0"/>
            </a:pPr>
            <a:r>
              <a:rPr lang="1106" dirty="0"/>
              <a:t>Lang, Trudi a Whittington, Richard (2022). The Best Strategies Don’t Just Take a Long View. They Take a Board View. </a:t>
            </a:r>
            <a:r>
              <a:rPr lang="1106" dirty="0">
                <a:hlinkClick r:id="rId4"/>
              </a:rPr>
              <a:t>https://hbr.org/2022/05/the-best-strategies-dont-just-take-a-long-view-they-take-a-broad-view</a:t>
            </a:r>
            <a:r>
              <a:rPr lang="1106" dirty="0"/>
              <a:t>.</a:t>
            </a:r>
          </a:p>
          <a:p>
            <a:pPr>
              <a:defRPr b="0" i="0"/>
            </a:pPr>
            <a:r>
              <a:rPr lang="1106" dirty="0"/>
              <a:t>Thesis Doethuriaeth Trudi Lang ‘Essays on How Scenario Planning and the Building of New Social Capital are Related’ - </a:t>
            </a:r>
            <a:r>
              <a:rPr lang="1106" dirty="0">
                <a:hlinkClick r:id="rId5"/>
              </a:rPr>
              <a:t>https://ora.ox.ac.uk/objects/uuid:8a081082-0d41-4022-b323-e026239cfdec/download_file?file_format=pdf&amp;safe_filename=Trudi%2BLang%2BFinal%2BDPhil%2BThesis.pdf&amp;type_of_work=Thesis</a:t>
            </a:r>
            <a:r>
              <a:rPr lang="en-GB" dirty="0"/>
              <a:t> </a:t>
            </a:r>
          </a:p>
          <a:p>
            <a:pPr>
              <a:defRPr b="0" i="0"/>
            </a:pPr>
            <a:r>
              <a:rPr lang="1106" dirty="0"/>
              <a:t>Beth yw darluniau cyfoethog? Tiwtorialau fideo ar OpenLearn- </a:t>
            </a:r>
            <a:r>
              <a:rPr lang="1106" dirty="0">
                <a:hlinkClick r:id="rId6"/>
              </a:rPr>
              <a:t>https://www.open.edu/openlearn/science-maths-technology/engineering-technology/rich-pictures</a:t>
            </a:r>
            <a:r>
              <a:rPr lang="en-GB" dirty="0"/>
              <a:t> </a:t>
            </a:r>
          </a:p>
          <a:p>
            <a:endParaRPr lang="en-GB" dirty="0"/>
          </a:p>
        </p:txBody>
      </p:sp>
    </p:spTree>
    <p:extLst>
      <p:ext uri="{BB962C8B-B14F-4D97-AF65-F5344CB8AC3E}">
        <p14:creationId xmlns:p14="http://schemas.microsoft.com/office/powerpoint/2010/main" val="9845977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pPr>
              <a:defRPr b="0" i="0"/>
            </a:pPr>
            <a:r>
              <a:rPr lang="1106" b="1"/>
              <a:t>Cyflwyniad i</a:t>
            </a:r>
          </a:p>
          <a:p>
            <a:pPr>
              <a:defRPr b="0" i="0"/>
            </a:pPr>
            <a:r>
              <a:rPr lang="1106" b="1"/>
              <a:t>Islands in the Sky</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pPr>
              <a:defRPr b="0" i="0"/>
            </a:pPr>
            <a:r>
              <a:rPr lang="1106" b="1"/>
              <a:t>01</a:t>
            </a:r>
          </a:p>
        </p:txBody>
      </p:sp>
      <p:sp>
        <p:nvSpPr>
          <p:cNvPr id="4" name="TextBox 3">
            <a:extLst>
              <a:ext uri="{FF2B5EF4-FFF2-40B4-BE49-F238E27FC236}">
                <a16:creationId xmlns:a16="http://schemas.microsoft.com/office/drawing/2014/main" id="{D89CFABC-4245-479E-A0CF-2CE2DB65DC75}"/>
              </a:ext>
            </a:extLst>
          </p:cNvPr>
          <p:cNvSpPr txBox="1"/>
          <p:nvPr/>
        </p:nvSpPr>
        <p:spPr>
          <a:xfrm>
            <a:off x="405959" y="3331491"/>
            <a:ext cx="10109509" cy="640720"/>
          </a:xfrm>
          <a:prstGeom prst="rect">
            <a:avLst/>
          </a:prstGeom>
          <a:noFill/>
        </p:spPr>
        <p:txBody>
          <a:bodyPr wrap="none" rtlCol="0">
            <a:spAutoFit/>
          </a:bodyPr>
          <a:lstStyle/>
          <a:p>
            <a:pPr>
              <a:defRPr b="0" i="0"/>
            </a:pPr>
            <a:r>
              <a:rPr lang="1106">
                <a:solidFill>
                  <a:schemeClr val="bg1"/>
                </a:solidFill>
              </a:rPr>
              <a:t>Gellir defnyddio'r sleidiau yn yr adran hon i gyflwyno Islands in the Sky, ac i ddechrau meddwl am </a:t>
            </a:r>
          </a:p>
          <a:p>
            <a:pPr>
              <a:defRPr b="0" i="0"/>
            </a:pPr>
            <a:r>
              <a:rPr lang="1106">
                <a:solidFill>
                  <a:schemeClr val="bg1"/>
                </a:solidFill>
              </a:rPr>
              <a:t>y cyd-destun rydych yn gweithredu ynddo a sut rydych chi'n teimlo am ansicrwydd.  </a:t>
            </a:r>
          </a:p>
        </p:txBody>
      </p:sp>
    </p:spTree>
    <p:extLst>
      <p:ext uri="{BB962C8B-B14F-4D97-AF65-F5344CB8AC3E}">
        <p14:creationId xmlns:p14="http://schemas.microsoft.com/office/powerpoint/2010/main" val="415911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Cyflwyniad i Islands in the Sky - IiTs</a:t>
            </a:r>
            <a:endParaRPr lang="en-GB"/>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8"/>
            <a:ext cx="9591229" cy="3838012"/>
          </a:xfrm>
        </p:spPr>
        <p:txBody>
          <a:bodyPr/>
          <a:lstStyle/>
          <a:p>
            <a:pPr marL="0" indent="0">
              <a:buNone/>
              <a:defRPr b="0" i="0"/>
            </a:pPr>
            <a:r>
              <a:rPr lang="1106"/>
              <a:t>Mae dull Islands in the Sky yn seiliedig ar Ddull Cynllunio Senarios Rhydychen ac yn cael ei symleiddio ar gyfer timau a sefydliadau er mwyn gallu cynllunio senarios yn gyflym. </a:t>
            </a:r>
          </a:p>
          <a:p>
            <a:pPr>
              <a:defRPr b="0" i="0"/>
            </a:pPr>
            <a:r>
              <a:rPr lang="1106"/>
              <a:t>Mae'n adnodd cynllunio strategol ymwybyddiaeth o sefyllfa a chynllunio yn seiliedig ar senarios sy'n arbennig o ddefnyddiol ar gyfer rheoli ansicrwydd. </a:t>
            </a:r>
          </a:p>
          <a:p>
            <a:pPr>
              <a:defRPr b="0" i="0"/>
            </a:pPr>
            <a:r>
              <a:rPr lang="1106"/>
              <a:t>Mae wedi'i gynllunio i saernïo sgyrsiau am yr amgylchedd busnes i'r dyfodol i lywio'r gwaith o wneud penderfyniadau yn y presennol. </a:t>
            </a:r>
          </a:p>
          <a:p>
            <a:pPr>
              <a:defRPr b="0" i="0"/>
            </a:pPr>
            <a:r>
              <a:rPr lang="1106"/>
              <a:t>Mae'n rhoi llais i bawb, er mwyn gwneud pethau'n gyflym, na allai, o bosib, fod yn berffaith ond gallwn ddysgu a datblygu'n gyson oddi wrtho. </a:t>
            </a:r>
          </a:p>
          <a:p>
            <a:pPr marL="0" indent="0">
              <a:buNone/>
              <a:defRPr b="0" i="0"/>
            </a:pPr>
            <a:r>
              <a:rPr lang="1106"/>
              <a:t>Mae'n cynnig dull gweithredu i'r rheiny sy'n llai cyfarwydd â chynllunio i'r dyfodol a chynllunio senarios er mwyn defnyddio dulliau gweithredu gwahanol, teimlo'n gysurus yn cynllunio ar gyfer y diarwybod ac ystyried posibiliadau i'r dyfodol. </a:t>
            </a:r>
          </a:p>
        </p:txBody>
      </p:sp>
    </p:spTree>
    <p:extLst>
      <p:ext uri="{BB962C8B-B14F-4D97-AF65-F5344CB8AC3E}">
        <p14:creationId xmlns:p14="http://schemas.microsoft.com/office/powerpoint/2010/main" val="18056825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Reidio beic – Gweithgaredd 1</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8"/>
            <a:ext cx="9693839" cy="3838012"/>
          </a:xfrm>
        </p:spPr>
        <p:txBody>
          <a:bodyPr/>
          <a:lstStyle/>
          <a:p>
            <a:pPr marL="0" indent="0">
              <a:buNone/>
              <a:defRPr b="0" i="0"/>
            </a:pPr>
            <a:r>
              <a:rPr lang="1106"/>
              <a:t>Gall dull Islands in the Sky helpu i lywio dyfodol ansicr a deall eich cydberthnasau cymdeithasol a thrafodaethol a bydd yn gofyn i chi feddwl am y canlynol:  </a:t>
            </a:r>
          </a:p>
          <a:p>
            <a:pPr marL="0" indent="0">
              <a:buNone/>
              <a:defRPr b="0" i="0"/>
            </a:pPr>
            <a:r>
              <a:rPr lang="1106" i="1"/>
              <a:t>How do I go beyond expectation and the things I currently anticipate even beyond my hopes and fears, to really see how the future could be different in ways that previously lay in my blind spot? </a:t>
            </a:r>
            <a:r>
              <a:rPr lang="1106" i="0"/>
              <a:t>[Ffynhonnell: Dr Matt Finch]</a:t>
            </a:r>
          </a:p>
          <a:p>
            <a:pPr marL="0" indent="0">
              <a:buNone/>
              <a:defRPr b="0" i="0"/>
            </a:pPr>
            <a:r>
              <a:rPr lang="1106" i="1"/>
              <a:t>This approach expects action learning, where you give it a try and make a few mistakes. Using the analogy that it is similar to learning to riding a bicycle, if you fall off, you get back on and try again. </a:t>
            </a:r>
            <a:r>
              <a:rPr lang="1106" i="0"/>
              <a:t>[Ffynhonnell: Yr Athro Rafael Ramírez]</a:t>
            </a:r>
          </a:p>
        </p:txBody>
      </p:sp>
    </p:spTree>
    <p:extLst>
      <p:ext uri="{BB962C8B-B14F-4D97-AF65-F5344CB8AC3E}">
        <p14:creationId xmlns:p14="http://schemas.microsoft.com/office/powerpoint/2010/main" val="2141279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pPr>
              <a:defRPr b="0" i="0"/>
            </a:pPr>
            <a:r>
              <a:rPr lang="1106" b="1"/>
              <a:t>Reidio beic – Gweithgaredd 1</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8"/>
            <a:ext cx="9591229" cy="3838012"/>
          </a:xfrm>
        </p:spPr>
        <p:txBody>
          <a:bodyPr/>
          <a:lstStyle/>
          <a:p>
            <a:pPr marL="0" indent="0">
              <a:buNone/>
              <a:defRPr b="0" i="0"/>
            </a:pPr>
            <a:r>
              <a:rPr lang="1106"/>
              <a:t>Meddyliwch am y datganiad a'r gyfatebiaeth â beic: </a:t>
            </a:r>
          </a:p>
          <a:p>
            <a:pPr>
              <a:defRPr b="0" i="0"/>
            </a:pPr>
            <a:r>
              <a:rPr lang="1106"/>
              <a:t>Sut gallai hyn eich helpu i fod yn ymwybodol o'ch dallbwyntiau? </a:t>
            </a:r>
          </a:p>
          <a:p>
            <a:pPr>
              <a:defRPr b="0" i="0"/>
            </a:pPr>
            <a:r>
              <a:rPr lang="1106"/>
              <a:t>Pa mor agored i ddysgu gweithredol ar gyfer dyfodol ansicr ydych chi? </a:t>
            </a:r>
          </a:p>
          <a:p>
            <a:endParaRPr lang="en-GB"/>
          </a:p>
          <a:p>
            <a:pPr marL="0" indent="0">
              <a:buNone/>
              <a:defRPr b="0" i="0"/>
            </a:pPr>
            <a:r>
              <a:rPr lang="1106" i="1"/>
              <a:t>Dewisol – crëwch bleidlais i helpu i drafod yr uchod</a:t>
            </a:r>
          </a:p>
          <a:p>
            <a:pPr marL="342900" indent="-342900">
              <a:buFont typeface="+mj-lt"/>
              <a:buAutoNum type="arabicPeriod"/>
              <a:defRPr b="0" i="0"/>
            </a:pPr>
            <a:r>
              <a:rPr lang="1106"/>
              <a:t>Yn hollol agored i gofleidio'r dull gweithredu hwn</a:t>
            </a:r>
          </a:p>
          <a:p>
            <a:pPr marL="342900" indent="-342900">
              <a:buFont typeface="+mj-lt"/>
              <a:buAutoNum type="arabicPeriod"/>
              <a:defRPr b="0" i="0"/>
            </a:pPr>
            <a:r>
              <a:rPr lang="1106"/>
              <a:t>Rhywfaint yn hyderus i geisio defnyddio'r dull gweithredu hwn</a:t>
            </a:r>
          </a:p>
          <a:p>
            <a:pPr marL="342900" indent="-342900">
              <a:buFont typeface="+mj-lt"/>
              <a:buAutoNum type="arabicPeriod"/>
              <a:defRPr b="0" i="0"/>
            </a:pPr>
            <a:r>
              <a:rPr lang="1106"/>
              <a:t>Gyda diddordeb mewn rhoi cynnig ar y dull gweithredu hwn</a:t>
            </a:r>
          </a:p>
          <a:p>
            <a:pPr marL="342900" indent="-342900">
              <a:buFont typeface="+mj-lt"/>
              <a:buAutoNum type="arabicPeriod"/>
              <a:defRPr b="0" i="0"/>
            </a:pPr>
            <a:r>
              <a:rPr lang="1106"/>
              <a:t>Yn nerfus am roi cynnig ar y dull gweithredu hwn</a:t>
            </a:r>
          </a:p>
          <a:p>
            <a:pPr marL="342900" indent="-342900">
              <a:buFont typeface="+mj-lt"/>
              <a:buAutoNum type="arabicPeriod"/>
              <a:defRPr b="0" i="0"/>
            </a:pPr>
            <a:r>
              <a:rPr lang="1106"/>
              <a:t>Nid yw hwn yn ddull gweithredu rwy'n teimlo'n gyfforddus ag ef</a:t>
            </a:r>
          </a:p>
        </p:txBody>
      </p:sp>
    </p:spTree>
    <p:extLst>
      <p:ext uri="{BB962C8B-B14F-4D97-AF65-F5344CB8AC3E}">
        <p14:creationId xmlns:p14="http://schemas.microsoft.com/office/powerpoint/2010/main" val="347655409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Arial"/>
        <a:cs typeface="Arial"/>
      </a:majorFont>
      <a:minorFont>
        <a:latin typeface="Poppi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Arial"/>
        <a:cs typeface="Arial"/>
      </a:majorFont>
      <a:minorFont>
        <a:latin typeface="Poppi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Arial"/>
        <a:cs typeface="Arial"/>
      </a:majorFont>
      <a:minorFont>
        <a:latin typeface="Poppi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30F16291DA2942BDA5B941E794939D" ma:contentTypeVersion="15" ma:contentTypeDescription="Create a new document." ma:contentTypeScope="" ma:versionID="90c92fe45918c98cdb15a85b9673f103">
  <xsd:schema xmlns:xsd="http://www.w3.org/2001/XMLSchema" xmlns:xs="http://www.w3.org/2001/XMLSchema" xmlns:p="http://schemas.microsoft.com/office/2006/metadata/properties" xmlns:ns2="2e8519b4-6056-42ec-8939-84627a62ef95" xmlns:ns3="710803c2-cedf-4063-bcd4-472bf9f2e065" targetNamespace="http://schemas.microsoft.com/office/2006/metadata/properties" ma:root="true" ma:fieldsID="77f0cb96a61a2f222bb54619de64a444" ns2:_="" ns3:_="">
    <xsd:import namespace="2e8519b4-6056-42ec-8939-84627a62ef95"/>
    <xsd:import namespace="710803c2-cedf-4063-bcd4-472bf9f2e0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519b4-6056-42ec-8939-84627a62e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803c2-cedf-4063-bcd4-472bf9f2e0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b7e19b1-8c81-4da6-9a0b-c9e47b007687}" ma:internalName="TaxCatchAll" ma:showField="CatchAllData" ma:web="710803c2-cedf-4063-bcd4-472bf9f2e0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10803c2-cedf-4063-bcd4-472bf9f2e065" xsi:nil="true"/>
    <lcf76f155ced4ddcb4097134ff3c332f xmlns="2e8519b4-6056-42ec-8939-84627a62ef9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B698B-9801-4A4E-ABBA-600DB54B9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519b4-6056-42ec-8939-84627a62ef95"/>
    <ds:schemaRef ds:uri="710803c2-cedf-4063-bcd4-472bf9f2e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F123D-72E4-47AA-AF87-050EE8541186}">
  <ds:schemaRefs>
    <ds:schemaRef ds:uri="http://schemas.microsoft.com/office/2006/metadata/properties"/>
    <ds:schemaRef ds:uri="2e8519b4-6056-42ec-8939-84627a62ef95"/>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710803c2-cedf-4063-bcd4-472bf9f2e065"/>
    <ds:schemaRef ds:uri="http://www.w3.org/XML/1998/namespace"/>
    <ds:schemaRef ds:uri="http://purl.org/dc/dcmitype/"/>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905</TotalTime>
  <Words>3142</Words>
  <Application>Microsoft Office PowerPoint</Application>
  <PresentationFormat>Widescreen</PresentationFormat>
  <Paragraphs>273</Paragraphs>
  <Slides>37</Slides>
  <Notes>37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37</vt:i4>
      </vt:variant>
    </vt:vector>
  </HeadingPairs>
  <TitlesOfParts>
    <vt:vector size="46" baseType="lpstr">
      <vt:lpstr>Arial</vt:lpstr>
      <vt:lpstr>Poppins</vt:lpstr>
      <vt:lpstr>Poppins SemiBold</vt:lpstr>
      <vt:lpstr>Wingdings</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cp:lastModifiedBy>Dean.George</cp:lastModifiedBy>
  <cp:revision>23</cp:revision>
  <dcterms:created xsi:type="dcterms:W3CDTF">2022-10-21T14:33:01Z</dcterms:created>
  <dcterms:modified xsi:type="dcterms:W3CDTF">2023-02-13T13:58:04Z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0x010100F230F16291DA2942BDA5B941E794939D</vt:lpwstr>
  </property>
  <property fmtid="{D5CDD505-2E9C-101B-9397-08002B2CF9AE}" pid="3" name="MediaServiceImageTags">
    <vt:lpwstr/>
  </property>
</Properties>
</file>