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49"/>
  </p:notesMasterIdLst>
  <p:handoutMasterIdLst>
    <p:handoutMasterId r:id="rId50"/>
  </p:handoutMasterIdLst>
  <p:sldIdLst>
    <p:sldId id="316" r:id="rId9"/>
    <p:sldId id="306" r:id="rId10"/>
    <p:sldId id="317" r:id="rId11"/>
    <p:sldId id="328" r:id="rId12"/>
    <p:sldId id="288" r:id="rId13"/>
    <p:sldId id="327" r:id="rId14"/>
    <p:sldId id="263" r:id="rId15"/>
    <p:sldId id="344" r:id="rId16"/>
    <p:sldId id="329" r:id="rId17"/>
    <p:sldId id="330" r:id="rId18"/>
    <p:sldId id="331" r:id="rId19"/>
    <p:sldId id="335" r:id="rId20"/>
    <p:sldId id="336" r:id="rId21"/>
    <p:sldId id="272" r:id="rId22"/>
    <p:sldId id="339" r:id="rId23"/>
    <p:sldId id="340" r:id="rId24"/>
    <p:sldId id="341" r:id="rId25"/>
    <p:sldId id="360" r:id="rId26"/>
    <p:sldId id="361" r:id="rId27"/>
    <p:sldId id="343" r:id="rId28"/>
    <p:sldId id="267" r:id="rId29"/>
    <p:sldId id="292"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3" r:id="rId46"/>
    <p:sldId id="304" r:id="rId47"/>
    <p:sldId id="31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 id="{12A869A6-8125-7DF4-5152-B45F56E62723}" name="Esther.Spring" initials="E" userId="S::ees72@open.ac.uk::85681535-52b0-4578-b917-55937b7984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77"/>
    <a:srgbClr val="060645"/>
    <a:srgbClr val="E6FAFF"/>
    <a:srgbClr val="1C46C0"/>
    <a:srgbClr val="66EEFA"/>
    <a:srgbClr val="FFFFFF"/>
    <a:srgbClr val="1441B9"/>
    <a:srgbClr val="FFF388"/>
    <a:srgbClr val="FFD7FD"/>
    <a:srgbClr val="FF8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09/02/2023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393792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35935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67857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57997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89757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305264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887833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1597621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415768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23125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3812714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67857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3390701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2907674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26</a:t>
            </a:fld>
            <a:endParaRPr lang="en-US"/>
          </a:p>
        </p:txBody>
      </p:sp>
    </p:spTree>
    <p:extLst>
      <p:ext uri="{BB962C8B-B14F-4D97-AF65-F5344CB8AC3E}">
        <p14:creationId xmlns:p14="http://schemas.microsoft.com/office/powerpoint/2010/main" val="338023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27</a:t>
            </a:fld>
            <a:endParaRPr lang="en-US"/>
          </a:p>
        </p:txBody>
      </p:sp>
    </p:spTree>
    <p:extLst>
      <p:ext uri="{BB962C8B-B14F-4D97-AF65-F5344CB8AC3E}">
        <p14:creationId xmlns:p14="http://schemas.microsoft.com/office/powerpoint/2010/main" val="357770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28</a:t>
            </a:fld>
            <a:endParaRPr lang="en-US"/>
          </a:p>
        </p:txBody>
      </p:sp>
    </p:spTree>
    <p:extLst>
      <p:ext uri="{BB962C8B-B14F-4D97-AF65-F5344CB8AC3E}">
        <p14:creationId xmlns:p14="http://schemas.microsoft.com/office/powerpoint/2010/main" val="2277337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29</a:t>
            </a:fld>
            <a:endParaRPr lang="en-US"/>
          </a:p>
        </p:txBody>
      </p:sp>
    </p:spTree>
    <p:extLst>
      <p:ext uri="{BB962C8B-B14F-4D97-AF65-F5344CB8AC3E}">
        <p14:creationId xmlns:p14="http://schemas.microsoft.com/office/powerpoint/2010/main" val="235434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30</a:t>
            </a:fld>
            <a:endParaRPr lang="en-US"/>
          </a:p>
        </p:txBody>
      </p:sp>
    </p:spTree>
    <p:extLst>
      <p:ext uri="{BB962C8B-B14F-4D97-AF65-F5344CB8AC3E}">
        <p14:creationId xmlns:p14="http://schemas.microsoft.com/office/powerpoint/2010/main" val="180435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31</a:t>
            </a:fld>
            <a:endParaRPr lang="en-US"/>
          </a:p>
        </p:txBody>
      </p:sp>
    </p:spTree>
    <p:extLst>
      <p:ext uri="{BB962C8B-B14F-4D97-AF65-F5344CB8AC3E}">
        <p14:creationId xmlns:p14="http://schemas.microsoft.com/office/powerpoint/2010/main" val="1566875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32</a:t>
            </a:fld>
            <a:endParaRPr lang="en-US"/>
          </a:p>
        </p:txBody>
      </p:sp>
    </p:spTree>
    <p:extLst>
      <p:ext uri="{BB962C8B-B14F-4D97-AF65-F5344CB8AC3E}">
        <p14:creationId xmlns:p14="http://schemas.microsoft.com/office/powerpoint/2010/main" val="2402933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33</a:t>
            </a:fld>
            <a:endParaRPr lang="en-US"/>
          </a:p>
        </p:txBody>
      </p:sp>
    </p:spTree>
    <p:extLst>
      <p:ext uri="{BB962C8B-B14F-4D97-AF65-F5344CB8AC3E}">
        <p14:creationId xmlns:p14="http://schemas.microsoft.com/office/powerpoint/2010/main" val="336147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34</a:t>
            </a:fld>
            <a:endParaRPr lang="en-US"/>
          </a:p>
        </p:txBody>
      </p:sp>
    </p:spTree>
    <p:extLst>
      <p:ext uri="{BB962C8B-B14F-4D97-AF65-F5344CB8AC3E}">
        <p14:creationId xmlns:p14="http://schemas.microsoft.com/office/powerpoint/2010/main" val="3735051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35</a:t>
            </a:fld>
            <a:endParaRPr lang="en-US"/>
          </a:p>
        </p:txBody>
      </p:sp>
    </p:spTree>
    <p:extLst>
      <p:ext uri="{BB962C8B-B14F-4D97-AF65-F5344CB8AC3E}">
        <p14:creationId xmlns:p14="http://schemas.microsoft.com/office/powerpoint/2010/main" val="26331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36</a:t>
            </a:fld>
            <a:endParaRPr lang="en-US"/>
          </a:p>
        </p:txBody>
      </p:sp>
    </p:spTree>
    <p:extLst>
      <p:ext uri="{BB962C8B-B14F-4D97-AF65-F5344CB8AC3E}">
        <p14:creationId xmlns:p14="http://schemas.microsoft.com/office/powerpoint/2010/main" val="1161570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37</a:t>
            </a:fld>
            <a:endParaRPr lang="en-US"/>
          </a:p>
        </p:txBody>
      </p:sp>
    </p:spTree>
    <p:extLst>
      <p:ext uri="{BB962C8B-B14F-4D97-AF65-F5344CB8AC3E}">
        <p14:creationId xmlns:p14="http://schemas.microsoft.com/office/powerpoint/2010/main" val="897579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38</a:t>
            </a:fld>
            <a:endParaRPr lang="en-US"/>
          </a:p>
        </p:txBody>
      </p:sp>
    </p:spTree>
    <p:extLst>
      <p:ext uri="{BB962C8B-B14F-4D97-AF65-F5344CB8AC3E}">
        <p14:creationId xmlns:p14="http://schemas.microsoft.com/office/powerpoint/2010/main" val="3740152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39</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468628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40</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110067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79315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383217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940096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370843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2336106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2/9/2023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 id="214748393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edu/openlearn/science-maths-technology/engineering-technology/rich-pictur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microsoft.com/office/2007/relationships/hdphoto" Target="../media/hdphoto1.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edu/openlearn/money-business/hybrid-working-planning-the-future/content-section-0?active-tab=description-tab"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simonsinek.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panose="00000500000000000000" pitchFamily="2" charset="0"/>
                <a:ea typeface="+mj-ea"/>
                <a:cs typeface="+mj-cs"/>
              </a:rPr>
              <a:t>Intro Slide</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dirty="0"/>
              <a:t>What’s our Why?</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r>
              <a:rPr lang="en-GB" dirty="0"/>
              <a:t>Finding our ‘Why’ toolkit</a:t>
            </a:r>
          </a:p>
        </p:txBody>
      </p:sp>
    </p:spTree>
    <p:extLst>
      <p:ext uri="{BB962C8B-B14F-4D97-AF65-F5344CB8AC3E}">
        <p14:creationId xmlns:p14="http://schemas.microsoft.com/office/powerpoint/2010/main" val="88709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Preparing for the Workshop</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2408960"/>
          </a:xfrm>
        </p:spPr>
        <p:txBody>
          <a:bodyPr/>
          <a:lstStyle/>
          <a:p>
            <a:pPr algn="l"/>
            <a:r>
              <a:rPr lang="en-GB" b="0" i="0" dirty="0">
                <a:effectLst/>
                <a:latin typeface="+mn-lt"/>
              </a:rPr>
              <a:t>Depending on your participants, decide the most appropriate environment for your workshop – remote, hybrid or face-to-face. What tools will you need and will they be physical or online, or a mix, e.g.</a:t>
            </a:r>
          </a:p>
          <a:p>
            <a:pPr algn="l"/>
            <a:endParaRPr lang="en-GB" b="0" i="0" dirty="0">
              <a:effectLst/>
              <a:latin typeface="+mn-lt"/>
            </a:endParaRPr>
          </a:p>
          <a:p>
            <a:pPr marL="285750" indent="-285750" algn="l">
              <a:buFont typeface="Wingdings" panose="05000000000000000000" pitchFamily="2" charset="2"/>
              <a:buChar char="Ø"/>
            </a:pPr>
            <a:r>
              <a:rPr lang="en-GB" b="0" i="0" dirty="0">
                <a:effectLst/>
                <a:latin typeface="+mn-lt"/>
              </a:rPr>
              <a:t>whiteboards</a:t>
            </a:r>
          </a:p>
          <a:p>
            <a:pPr marL="285750" indent="-285750" algn="l">
              <a:buFont typeface="Wingdings" panose="05000000000000000000" pitchFamily="2" charset="2"/>
              <a:buChar char="Ø"/>
            </a:pPr>
            <a:r>
              <a:rPr lang="en-GB" b="0" i="0" dirty="0">
                <a:effectLst/>
                <a:latin typeface="+mn-lt"/>
              </a:rPr>
              <a:t>sticky notes</a:t>
            </a:r>
          </a:p>
          <a:p>
            <a:pPr marL="285750" indent="-285750" algn="l">
              <a:buFont typeface="Wingdings" panose="05000000000000000000" pitchFamily="2" charset="2"/>
              <a:buChar char="Ø"/>
            </a:pPr>
            <a:r>
              <a:rPr lang="en-GB" b="0" i="0" dirty="0">
                <a:effectLst/>
                <a:latin typeface="+mn-lt"/>
              </a:rPr>
              <a:t>breakout rooms</a:t>
            </a:r>
          </a:p>
          <a:p>
            <a:pPr marL="285750" indent="-285750" algn="l">
              <a:buFont typeface="Wingdings" panose="05000000000000000000" pitchFamily="2" charset="2"/>
              <a:buChar char="Ø"/>
            </a:pPr>
            <a:r>
              <a:rPr lang="en-GB" b="0" i="0" dirty="0">
                <a:effectLst/>
                <a:latin typeface="+mn-lt"/>
              </a:rPr>
              <a:t>polls</a:t>
            </a:r>
          </a:p>
          <a:p>
            <a:pPr marL="285750" indent="-285750" algn="l">
              <a:buFont typeface="Wingdings" panose="05000000000000000000" pitchFamily="2" charset="2"/>
              <a:buChar char="Ø"/>
            </a:pPr>
            <a:r>
              <a:rPr lang="en-GB" b="0" i="0" dirty="0">
                <a:effectLst/>
                <a:latin typeface="+mn-lt"/>
              </a:rPr>
              <a:t>drawing ‘rich pictures’ (if you are unfamiliar with rich pictures and would like a brief overview, you can access video tutorials from the OpenLearn </a:t>
            </a:r>
            <a:r>
              <a:rPr lang="en-GB" b="0" i="0" u="sng" dirty="0">
                <a:solidFill>
                  <a:srgbClr val="FF8A77"/>
                </a:solidFill>
                <a:effectLst/>
                <a:latin typeface="+mn-lt"/>
                <a:hlinkClick r:id="rId3">
                  <a:extLst>
                    <a:ext uri="{A12FA001-AC4F-418D-AE19-62706E023703}">
                      <ahyp:hlinkClr xmlns:ahyp="http://schemas.microsoft.com/office/drawing/2018/hyperlinkcolor" val="tx"/>
                    </a:ext>
                  </a:extLst>
                </a:hlinkClick>
              </a:rPr>
              <a:t>Rich Pictures</a:t>
            </a:r>
            <a:r>
              <a:rPr lang="en-GB" b="0" i="0" dirty="0">
                <a:solidFill>
                  <a:srgbClr val="FF8A77"/>
                </a:solidFill>
                <a:effectLst/>
                <a:latin typeface="+mn-lt"/>
              </a:rPr>
              <a:t> </a:t>
            </a:r>
            <a:r>
              <a:rPr lang="en-GB" b="0" i="0" dirty="0">
                <a:effectLst/>
                <a:latin typeface="+mn-lt"/>
              </a:rPr>
              <a:t>resource).</a:t>
            </a:r>
          </a:p>
          <a:p>
            <a:pPr algn="l">
              <a:buFont typeface="Arial" panose="020B0604020202020204" pitchFamily="34" charset="0"/>
              <a:buChar char="•"/>
            </a:pPr>
            <a:endParaRPr lang="en-GB" b="0" i="0" dirty="0">
              <a:effectLst/>
              <a:latin typeface="+mn-lt"/>
            </a:endParaRPr>
          </a:p>
          <a:p>
            <a:pPr>
              <a:lnSpc>
                <a:spcPct val="107000"/>
              </a:lnSpc>
              <a:spcAft>
                <a:spcPts val="800"/>
              </a:spcAft>
            </a:pPr>
            <a:r>
              <a:rPr lang="en-GB" dirty="0">
                <a:effectLst/>
                <a:latin typeface="+mn-lt"/>
                <a:ea typeface="Calibri" panose="020F0502020204030204" pitchFamily="34" charset="0"/>
                <a:cs typeface="Arial" panose="020B0604020202020204" pitchFamily="34" charset="0"/>
              </a:rPr>
              <a:t>Consider if it is beneficial to put participants into sub-groups for certain activities at each stage and allow time to come back as group to discuss the outcomes. When forming sub-groups, consider the diversity of the groups to ensure a range of voices are in the room.</a:t>
            </a:r>
            <a:endParaRPr lang="en-GB"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4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Preparing for the Workshop</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375879"/>
          </a:xfrm>
        </p:spPr>
        <p:txBody>
          <a:bodyPr/>
          <a:lstStyle/>
          <a:p>
            <a:pPr>
              <a:lnSpc>
                <a:spcPct val="107000"/>
              </a:lnSpc>
              <a:spcAft>
                <a:spcPts val="800"/>
              </a:spcAft>
            </a:pPr>
            <a:r>
              <a:rPr lang="en-GB" dirty="0">
                <a:effectLst/>
                <a:latin typeface="+mn-lt"/>
                <a:ea typeface="Calibri" panose="020F0502020204030204" pitchFamily="34" charset="0"/>
                <a:cs typeface="Times New Roman" panose="02020603050405020304" pitchFamily="18" charset="0"/>
              </a:rPr>
              <a:t>It is sensible to share in advance:</a:t>
            </a:r>
          </a:p>
        </p:txBody>
      </p:sp>
      <p:sp>
        <p:nvSpPr>
          <p:cNvPr id="6" name="Text Placeholder 5">
            <a:extLst>
              <a:ext uri="{FF2B5EF4-FFF2-40B4-BE49-F238E27FC236}">
                <a16:creationId xmlns:a16="http://schemas.microsoft.com/office/drawing/2014/main" id="{DFC4119E-F2AC-4A16-9CA1-7FC7F2A2B2D2}"/>
              </a:ext>
            </a:extLst>
          </p:cNvPr>
          <p:cNvSpPr txBox="1">
            <a:spLocks/>
          </p:cNvSpPr>
          <p:nvPr/>
        </p:nvSpPr>
        <p:spPr>
          <a:xfrm>
            <a:off x="1001105" y="1929887"/>
            <a:ext cx="9591229" cy="998139"/>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purpose and focus of the workshop.</a:t>
            </a:r>
          </a:p>
          <a:p>
            <a:r>
              <a:rPr lang="en-GB" dirty="0"/>
              <a:t>The Golden Circle, and ask them to think about their Why, How and What. </a:t>
            </a:r>
          </a:p>
          <a:p>
            <a:r>
              <a:rPr lang="en-GB" dirty="0"/>
              <a:t>Questions you may wish them to think about.</a:t>
            </a:r>
          </a:p>
        </p:txBody>
      </p:sp>
      <p:sp>
        <p:nvSpPr>
          <p:cNvPr id="10" name="Text Placeholder 4">
            <a:extLst>
              <a:ext uri="{FF2B5EF4-FFF2-40B4-BE49-F238E27FC236}">
                <a16:creationId xmlns:a16="http://schemas.microsoft.com/office/drawing/2014/main" id="{1C2D9B14-B3A7-41C4-84A7-210A3585ACDE}"/>
              </a:ext>
            </a:extLst>
          </p:cNvPr>
          <p:cNvSpPr txBox="1">
            <a:spLocks/>
          </p:cNvSpPr>
          <p:nvPr/>
        </p:nvSpPr>
        <p:spPr>
          <a:xfrm>
            <a:off x="1001105" y="3233408"/>
            <a:ext cx="9591228" cy="375879"/>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dirty="0">
                <a:latin typeface="+mn-lt"/>
                <a:ea typeface="Calibri" panose="020F0502020204030204" pitchFamily="34" charset="0"/>
                <a:cs typeface="Times New Roman" panose="02020603050405020304" pitchFamily="18" charset="0"/>
              </a:rPr>
              <a:t>You may wish to adapt slides 12–15 for this purpose. Slides 16–19 provide an example of a team activity. </a:t>
            </a:r>
          </a:p>
        </p:txBody>
      </p:sp>
    </p:spTree>
    <p:extLst>
      <p:ext uri="{BB962C8B-B14F-4D97-AF65-F5344CB8AC3E}">
        <p14:creationId xmlns:p14="http://schemas.microsoft.com/office/powerpoint/2010/main" val="292102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r>
              <a:rPr lang="en-GB" dirty="0"/>
              <a:t>What’s our Why? – Workshop name</a:t>
            </a:r>
          </a:p>
          <a:p>
            <a:endParaRPr lang="en-GB" dirty="0"/>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r>
              <a:rPr lang="en-GB" dirty="0"/>
              <a:t>This activity is to ………, and will help you and your colleagues identify ……. in order to ….. From the starting point of ….. Why.</a:t>
            </a:r>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793405"/>
            <a:ext cx="4128571" cy="276120"/>
          </a:xfrm>
        </p:spPr>
        <p:txBody>
          <a:bodyPr/>
          <a:lstStyle/>
          <a:p>
            <a:r>
              <a:rPr lang="en-GB" dirty="0"/>
              <a:t>Before you attend:</a:t>
            </a:r>
          </a:p>
        </p:txBody>
      </p:sp>
      <p:sp>
        <p:nvSpPr>
          <p:cNvPr id="13" name="Text Placeholder 12">
            <a:extLst>
              <a:ext uri="{FF2B5EF4-FFF2-40B4-BE49-F238E27FC236}">
                <a16:creationId xmlns:a16="http://schemas.microsoft.com/office/drawing/2014/main" id="{18BB46A4-9D85-060E-4BD9-E26D7F70A989}"/>
              </a:ext>
            </a:extLst>
          </p:cNvPr>
          <p:cNvSpPr>
            <a:spLocks noGrp="1"/>
          </p:cNvSpPr>
          <p:nvPr>
            <p:ph type="body" sz="quarter" idx="14"/>
          </p:nvPr>
        </p:nvSpPr>
        <p:spPr>
          <a:xfrm>
            <a:off x="1001105" y="2210207"/>
            <a:ext cx="4922617" cy="474148"/>
          </a:xfrm>
        </p:spPr>
        <p:txBody>
          <a:bodyPr/>
          <a:lstStyle/>
          <a:p>
            <a:r>
              <a:rPr lang="en-GB" dirty="0"/>
              <a:t>Review the organisations/’area’ mission statement</a:t>
            </a:r>
          </a:p>
          <a:p>
            <a:r>
              <a:rPr lang="en-GB" dirty="0"/>
              <a:t>Then consider these questions:</a:t>
            </a:r>
          </a:p>
          <a:p>
            <a:endParaRPr lang="en-GB" dirty="0"/>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3190676"/>
            <a:ext cx="4922617" cy="1634243"/>
          </a:xfrm>
        </p:spPr>
        <p:txBody>
          <a:bodyPr/>
          <a:lstStyle/>
          <a:p>
            <a:r>
              <a:rPr lang="fr-FR" dirty="0"/>
              <a:t>Question 1</a:t>
            </a:r>
          </a:p>
          <a:p>
            <a:r>
              <a:rPr lang="fr-FR" dirty="0"/>
              <a:t>Question 2</a:t>
            </a:r>
          </a:p>
          <a:p>
            <a:r>
              <a:rPr lang="fr-FR" dirty="0"/>
              <a:t>Question 3</a:t>
            </a:r>
          </a:p>
          <a:p>
            <a:r>
              <a:rPr lang="fr-FR" dirty="0"/>
              <a:t>etc.</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793405"/>
            <a:ext cx="4128571" cy="276120"/>
          </a:xfrm>
        </p:spPr>
        <p:txBody>
          <a:bodyPr/>
          <a:lstStyle/>
          <a:p>
            <a:r>
              <a:rPr lang="en-GB" dirty="0"/>
              <a:t>During the workshop:</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68280" y="2210207"/>
            <a:ext cx="4922617" cy="3072695"/>
          </a:xfrm>
        </p:spPr>
        <p:txBody>
          <a:bodyPr/>
          <a:lstStyle/>
          <a:p>
            <a:r>
              <a:rPr lang="en-GB" dirty="0"/>
              <a:t>Overview of what to expect depending on the purpose.</a:t>
            </a:r>
          </a:p>
          <a:p>
            <a:r>
              <a:rPr lang="en-GB" dirty="0"/>
              <a:t>The context for the workshop.</a:t>
            </a:r>
          </a:p>
          <a:p>
            <a:r>
              <a:rPr lang="en-GB" dirty="0"/>
              <a:t>The outcome intended for the workshop.</a:t>
            </a:r>
          </a:p>
          <a:p>
            <a:r>
              <a:rPr lang="en-GB" dirty="0"/>
              <a:t>Be prepared to actively listen – provide an overview of what this means in your context.</a:t>
            </a:r>
          </a:p>
          <a:p>
            <a:r>
              <a:rPr lang="en-GB" dirty="0"/>
              <a:t>Preparing – do they need to know how use online tools? </a:t>
            </a:r>
          </a:p>
          <a:p>
            <a:r>
              <a:rPr lang="en-GB" dirty="0"/>
              <a:t>Accessibility and inclusion considerations.</a:t>
            </a:r>
          </a:p>
          <a:p>
            <a:r>
              <a:rPr lang="en-GB" dirty="0"/>
              <a:t>Workshop ‘house keeping’.</a:t>
            </a:r>
          </a:p>
        </p:txBody>
      </p:sp>
    </p:spTree>
    <p:extLst>
      <p:ext uri="{BB962C8B-B14F-4D97-AF65-F5344CB8AC3E}">
        <p14:creationId xmlns:p14="http://schemas.microsoft.com/office/powerpoint/2010/main" val="293605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FD7767-95B1-4B5F-AC26-15C70B0E5B86}"/>
              </a:ext>
            </a:extLst>
          </p:cNvPr>
          <p:cNvSpPr>
            <a:spLocks noGrp="1"/>
          </p:cNvSpPr>
          <p:nvPr>
            <p:ph type="body" sz="quarter" idx="21"/>
          </p:nvPr>
        </p:nvSpPr>
        <p:spPr/>
        <p:txBody>
          <a:bodyPr/>
          <a:lstStyle/>
          <a:p>
            <a:r>
              <a:rPr lang="en-GB" dirty="0"/>
              <a:t>What’s our Why?</a:t>
            </a:r>
          </a:p>
        </p:txBody>
      </p:sp>
      <p:sp>
        <p:nvSpPr>
          <p:cNvPr id="5" name="Text Placeholder 4">
            <a:extLst>
              <a:ext uri="{FF2B5EF4-FFF2-40B4-BE49-F238E27FC236}">
                <a16:creationId xmlns:a16="http://schemas.microsoft.com/office/drawing/2014/main" id="{22E08F8F-1688-D22A-9E61-2A4F8A7C14CD}"/>
              </a:ext>
            </a:extLst>
          </p:cNvPr>
          <p:cNvSpPr>
            <a:spLocks noGrp="1"/>
          </p:cNvSpPr>
          <p:nvPr>
            <p:ph type="body" sz="quarter" idx="15"/>
          </p:nvPr>
        </p:nvSpPr>
        <p:spPr>
          <a:xfrm>
            <a:off x="1001106" y="1385864"/>
            <a:ext cx="4325806" cy="1122993"/>
          </a:xfrm>
        </p:spPr>
        <p:txBody>
          <a:bodyPr/>
          <a:lstStyle/>
          <a:p>
            <a:pPr marL="0" indent="0">
              <a:buNone/>
            </a:pPr>
            <a:r>
              <a:rPr lang="en-GB" dirty="0"/>
              <a:t>Finding the ‘real why’ can be challenging. Ask the question at least five times to get to the fundamental purpose. </a:t>
            </a:r>
          </a:p>
          <a:p>
            <a:pPr marL="0" indent="0"/>
            <a:endParaRPr lang="en-GB" dirty="0"/>
          </a:p>
        </p:txBody>
      </p:sp>
      <p:sp>
        <p:nvSpPr>
          <p:cNvPr id="12" name="Text Placeholder 4">
            <a:extLst>
              <a:ext uri="{FF2B5EF4-FFF2-40B4-BE49-F238E27FC236}">
                <a16:creationId xmlns:a16="http://schemas.microsoft.com/office/drawing/2014/main" id="{EE26F836-3B8C-44BE-9145-BB63AB6B766F}"/>
              </a:ext>
            </a:extLst>
          </p:cNvPr>
          <p:cNvSpPr txBox="1">
            <a:spLocks/>
          </p:cNvSpPr>
          <p:nvPr/>
        </p:nvSpPr>
        <p:spPr>
          <a:xfrm>
            <a:off x="1001106" y="2508857"/>
            <a:ext cx="4325806" cy="2883699"/>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a:t>Why</a:t>
            </a:r>
          </a:p>
          <a:p>
            <a:pPr marL="0" indent="0">
              <a:buFontTx/>
              <a:buNone/>
            </a:pPr>
            <a:r>
              <a:rPr lang="en-GB"/>
              <a:t>Your purpose, why do you do what you do</a:t>
            </a:r>
          </a:p>
          <a:p>
            <a:pPr marL="0" indent="0">
              <a:buFontTx/>
              <a:buNone/>
            </a:pPr>
            <a:endParaRPr lang="en-GB"/>
          </a:p>
          <a:p>
            <a:pPr marL="0" indent="0">
              <a:buFontTx/>
              <a:buNone/>
            </a:pPr>
            <a:r>
              <a:rPr lang="en-GB" b="1"/>
              <a:t>How</a:t>
            </a:r>
            <a:endParaRPr lang="en-GB"/>
          </a:p>
          <a:p>
            <a:pPr marL="0" indent="0">
              <a:buFontTx/>
              <a:buNone/>
            </a:pPr>
            <a:r>
              <a:rPr lang="en-GB"/>
              <a:t>You do what you do</a:t>
            </a:r>
          </a:p>
          <a:p>
            <a:pPr marL="0" indent="0">
              <a:buFontTx/>
              <a:buNone/>
            </a:pPr>
            <a:endParaRPr lang="en-GB"/>
          </a:p>
          <a:p>
            <a:pPr marL="0" indent="0">
              <a:buFontTx/>
              <a:buNone/>
            </a:pPr>
            <a:r>
              <a:rPr lang="en-GB" b="1"/>
              <a:t>What</a:t>
            </a:r>
          </a:p>
          <a:p>
            <a:pPr marL="0" indent="0">
              <a:buFontTx/>
              <a:buNone/>
            </a:pPr>
            <a:r>
              <a:rPr lang="en-GB"/>
              <a:t>You do and your results</a:t>
            </a:r>
            <a:endParaRPr lang="en-GB" dirty="0"/>
          </a:p>
        </p:txBody>
      </p:sp>
      <p:pic>
        <p:nvPicPr>
          <p:cNvPr id="14" name="Picture 13" descr="Three circles one inside each other.  In small circle in middle words WHY, in middle circle words – How, in out circle words What.  To side of circle text to explain these – Why – your purpose, why you do what you do. How – you do what you do, what – you do and your results.">
            <a:extLst>
              <a:ext uri="{FF2B5EF4-FFF2-40B4-BE49-F238E27FC236}">
                <a16:creationId xmlns:a16="http://schemas.microsoft.com/office/drawing/2014/main" id="{EDD6BFE0-8C58-4114-B961-B4A29474533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358" b="93774" l="7742" r="93763">
                        <a14:foregroundMark x1="13118" y1="50377" x2="13118" y2="50377"/>
                        <a14:foregroundMark x1="22366" y1="38868" x2="31613" y2="31698"/>
                        <a14:foregroundMark x1="31613" y1="31698" x2="57419" y2="20566"/>
                        <a14:foregroundMark x1="90323" y1="52830" x2="89892" y2="47925"/>
                        <a14:foregroundMark x1="93763" y1="58113" x2="93548" y2="51887"/>
                        <a14:foregroundMark x1="40860" y1="91321" x2="66237" y2="88868"/>
                        <a14:foregroundMark x1="8387" y1="51509" x2="8602" y2="64906"/>
                        <a14:foregroundMark x1="7742" y1="52453" x2="8602" y2="65660"/>
                        <a14:foregroundMark x1="42796" y1="87358" x2="54194" y2="89245"/>
                        <a14:foregroundMark x1="54194" y1="89245" x2="57204" y2="88868"/>
                        <a14:foregroundMark x1="33763" y1="22830" x2="27312" y2="23962"/>
                        <a14:foregroundMark x1="34624" y1="21132" x2="28387" y2="23208"/>
                        <a14:foregroundMark x1="26882" y1="24340" x2="20215" y2="28491"/>
                        <a14:foregroundMark x1="18280" y1="30755" x2="11183" y2="38868"/>
                        <a14:foregroundMark x1="11183" y1="38868" x2="11183" y2="40000"/>
                        <a14:foregroundMark x1="10753" y1="41509" x2="7957" y2="49434"/>
                        <a14:foregroundMark x1="8602" y1="66415" x2="20000" y2="83208"/>
                        <a14:foregroundMark x1="20000" y1="83208" x2="20860" y2="83962"/>
                        <a14:foregroundMark x1="20860" y1="83962" x2="41075" y2="93396"/>
                        <a14:foregroundMark x1="41075" y1="93396" x2="41075" y2="93396"/>
                        <a14:foregroundMark x1="48172" y1="93962" x2="59570" y2="93962"/>
                        <a14:foregroundMark x1="59570" y1="93962" x2="69462" y2="90000"/>
                        <a14:foregroundMark x1="59570" y1="88491" x2="40860" y2="86792"/>
                        <a14:foregroundMark x1="73763" y1="87547" x2="83011" y2="81698"/>
                        <a14:foregroundMark x1="83011" y1="81698" x2="84301" y2="79245"/>
                        <a14:foregroundMark x1="85161" y1="79434" x2="89032" y2="73208"/>
                        <a14:foregroundMark x1="91183" y1="70189" x2="93763" y2="61132"/>
                        <a14:foregroundMark x1="93763" y1="61132" x2="92903" y2="53962"/>
                        <a14:foregroundMark x1="93333" y1="49623" x2="84516" y2="32075"/>
                        <a14:foregroundMark x1="84516" y1="32075" x2="82366" y2="30755"/>
                        <a14:foregroundMark x1="81075" y1="28868" x2="66237" y2="20377"/>
                        <a14:foregroundMark x1="42151" y1="18491" x2="54839" y2="17736"/>
                        <a14:foregroundMark x1="54839" y1="17736" x2="58495" y2="18113"/>
                        <a14:foregroundMark x1="60215" y1="19057" x2="55054" y2="17925"/>
                        <a14:foregroundMark x1="59785" y1="18113" x2="53978" y2="17925"/>
                        <a14:foregroundMark x1="11398" y1="39057" x2="26237" y2="24340"/>
                        <a14:foregroundMark x1="9032" y1="67736" x2="7957" y2="51509"/>
                        <a14:foregroundMark x1="9892" y1="70189" x2="17419" y2="80943"/>
                        <a14:foregroundMark x1="17419" y1="80943" x2="24301" y2="86038"/>
                        <a14:foregroundMark x1="8172" y1="66038" x2="19140" y2="82642"/>
                        <a14:foregroundMark x1="19140" y1="82642" x2="24516" y2="86415"/>
                        <a14:foregroundMark x1="24516" y1="86415" x2="41720" y2="93208"/>
                        <a14:foregroundMark x1="41720" y1="93208" x2="56129" y2="93962"/>
                        <a14:foregroundMark x1="56129" y1="93962" x2="66667" y2="91887"/>
                        <a14:foregroundMark x1="66667" y1="91887" x2="67097" y2="91698"/>
                        <a14:foregroundMark x1="67097" y1="91698" x2="77204" y2="86981"/>
                        <a14:foregroundMark x1="77204" y1="86981" x2="81505" y2="83208"/>
                        <a14:foregroundMark x1="81505" y1="83208" x2="87957" y2="75472"/>
                        <a14:foregroundMark x1="87957" y1="75472" x2="93978" y2="60377"/>
                        <a14:foregroundMark x1="93978" y1="60377" x2="93333" y2="51698"/>
                        <a14:foregroundMark x1="46237" y1="18113" x2="57419" y2="17358"/>
                        <a14:foregroundMark x1="57419" y1="17358" x2="67312" y2="20000"/>
                        <a14:foregroundMark x1="42581" y1="17925" x2="30753" y2="23774"/>
                        <a14:foregroundMark x1="30753" y1="23774" x2="36129" y2="19623"/>
                        <a14:foregroundMark x1="36129" y1="19623" x2="30968" y2="22264"/>
                        <a14:foregroundMark x1="43441" y1="18491" x2="56344" y2="18113"/>
                        <a14:foregroundMark x1="56344" y1="18113" x2="69032" y2="20943"/>
                        <a14:foregroundMark x1="69032" y1="20943" x2="82796" y2="28491"/>
                        <a14:foregroundMark x1="82581" y1="29811" x2="77204" y2="26792"/>
                        <a14:foregroundMark x1="12258" y1="39245" x2="8387" y2="49434"/>
                        <a14:foregroundMark x1="8387" y1="49434" x2="7742" y2="60000"/>
                        <a14:foregroundMark x1="7742" y1="60000" x2="14839" y2="78113"/>
                        <a14:foregroundMark x1="14839" y1="78113" x2="23226" y2="84528"/>
                        <a14:foregroundMark x1="23226" y1="84528" x2="23871" y2="84717"/>
                        <a14:foregroundMark x1="9677" y1="40943" x2="14624" y2="35472"/>
                        <a14:foregroundMark x1="13548" y1="35849" x2="8817" y2="44340"/>
                        <a14:foregroundMark x1="11183" y1="42642" x2="15699" y2="33774"/>
                        <a14:foregroundMark x1="15699" y1="33774" x2="15699" y2="33774"/>
                        <a14:foregroundMark x1="15699" y1="33774" x2="23441" y2="26415"/>
                        <a14:foregroundMark x1="23441" y1="26415" x2="30753" y2="22830"/>
                        <a14:foregroundMark x1="30753" y1="22830" x2="44086" y2="17547"/>
                        <a14:foregroundMark x1="36989" y1="20755" x2="52258" y2="17736"/>
                        <a14:foregroundMark x1="18495" y1="29623" x2="22796" y2="27547"/>
                        <a14:foregroundMark x1="21720" y1="28302" x2="17849" y2="31509"/>
                        <a14:foregroundMark x1="17849" y1="31509" x2="22796" y2="26981"/>
                      </a14:backgroundRemoval>
                    </a14:imgEffect>
                  </a14:imgLayer>
                </a14:imgProps>
              </a:ext>
            </a:extLst>
          </a:blip>
          <a:srcRect t="14482" b="2349"/>
          <a:stretch/>
        </p:blipFill>
        <p:spPr>
          <a:xfrm>
            <a:off x="6865090" y="1373176"/>
            <a:ext cx="4511420" cy="4276618"/>
          </a:xfrm>
          <a:prstGeom prst="rect">
            <a:avLst/>
          </a:prstGeom>
        </p:spPr>
      </p:pic>
    </p:spTree>
    <p:extLst>
      <p:ext uri="{BB962C8B-B14F-4D97-AF65-F5344CB8AC3E}">
        <p14:creationId xmlns:p14="http://schemas.microsoft.com/office/powerpoint/2010/main" val="229012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r>
              <a:rPr lang="en-GB" dirty="0"/>
              <a:t>What’s our Why?</a:t>
            </a:r>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a:xfrm>
            <a:off x="887895" y="1362286"/>
            <a:ext cx="2313071" cy="497161"/>
          </a:xfrm>
        </p:spPr>
        <p:txBody>
          <a:bodyPr/>
          <a:lstStyle/>
          <a:p>
            <a:r>
              <a:rPr lang="en-GB" dirty="0"/>
              <a:t>Now</a:t>
            </a:r>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a:xfrm>
            <a:off x="3286746" y="1362286"/>
            <a:ext cx="2313071" cy="497161"/>
          </a:xfrm>
        </p:spPr>
        <p:txBody>
          <a:bodyPr/>
          <a:lstStyle/>
          <a:p>
            <a:r>
              <a:rPr lang="en-GB" dirty="0"/>
              <a:t>Future</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887895" y="1991688"/>
            <a:ext cx="2313071" cy="741600"/>
          </a:xfrm>
          <a:solidFill>
            <a:srgbClr val="E6FAFF"/>
          </a:solidFill>
        </p:spPr>
        <p:txBody>
          <a:bodyPr/>
          <a:lstStyle/>
          <a:p>
            <a:r>
              <a:rPr lang="en-GB" dirty="0"/>
              <a:t>This is our XX ‘why’</a:t>
            </a:r>
          </a:p>
        </p:txBody>
      </p:sp>
      <p:sp>
        <p:nvSpPr>
          <p:cNvPr id="13" name="Text Placeholder 26">
            <a:extLst>
              <a:ext uri="{FF2B5EF4-FFF2-40B4-BE49-F238E27FC236}">
                <a16:creationId xmlns:a16="http://schemas.microsoft.com/office/drawing/2014/main" id="{89136A8F-81C3-4921-83A6-508EF1BCD74A}"/>
              </a:ext>
            </a:extLst>
          </p:cNvPr>
          <p:cNvSpPr txBox="1">
            <a:spLocks/>
          </p:cNvSpPr>
          <p:nvPr/>
        </p:nvSpPr>
        <p:spPr>
          <a:xfrm>
            <a:off x="3286746" y="1991688"/>
            <a:ext cx="2313071" cy="74160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could be our XX ‘why’</a:t>
            </a:r>
          </a:p>
        </p:txBody>
      </p:sp>
      <p:sp>
        <p:nvSpPr>
          <p:cNvPr id="4" name="Rectangle 3">
            <a:extLst>
              <a:ext uri="{FF2B5EF4-FFF2-40B4-BE49-F238E27FC236}">
                <a16:creationId xmlns:a16="http://schemas.microsoft.com/office/drawing/2014/main" id="{742E16D1-44A8-4721-8D7C-4F543EB2BE6D}"/>
              </a:ext>
            </a:extLst>
          </p:cNvPr>
          <p:cNvSpPr/>
          <p:nvPr/>
        </p:nvSpPr>
        <p:spPr>
          <a:xfrm>
            <a:off x="887894" y="2733288"/>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371F392-D545-43D1-88A9-4A3474BF8EBB}"/>
              </a:ext>
            </a:extLst>
          </p:cNvPr>
          <p:cNvSpPr/>
          <p:nvPr/>
        </p:nvSpPr>
        <p:spPr>
          <a:xfrm>
            <a:off x="3286745" y="2733288"/>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 Placeholder 26">
            <a:extLst>
              <a:ext uri="{FF2B5EF4-FFF2-40B4-BE49-F238E27FC236}">
                <a16:creationId xmlns:a16="http://schemas.microsoft.com/office/drawing/2014/main" id="{F865BB7E-044F-4CF1-AE66-34357DC33FB7}"/>
              </a:ext>
            </a:extLst>
          </p:cNvPr>
          <p:cNvSpPr txBox="1">
            <a:spLocks/>
          </p:cNvSpPr>
          <p:nvPr/>
        </p:nvSpPr>
        <p:spPr>
          <a:xfrm>
            <a:off x="887894" y="3607129"/>
            <a:ext cx="2313071" cy="74160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 we work now</a:t>
            </a:r>
          </a:p>
        </p:txBody>
      </p:sp>
      <p:sp>
        <p:nvSpPr>
          <p:cNvPr id="34" name="Text Placeholder 26">
            <a:extLst>
              <a:ext uri="{FF2B5EF4-FFF2-40B4-BE49-F238E27FC236}">
                <a16:creationId xmlns:a16="http://schemas.microsoft.com/office/drawing/2014/main" id="{DA05998E-3446-44A9-A66B-0EEE1A3DE7FA}"/>
              </a:ext>
            </a:extLst>
          </p:cNvPr>
          <p:cNvSpPr txBox="1">
            <a:spLocks/>
          </p:cNvSpPr>
          <p:nvPr/>
        </p:nvSpPr>
        <p:spPr>
          <a:xfrm>
            <a:off x="3286745" y="3607129"/>
            <a:ext cx="2313071" cy="741600"/>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 we could work</a:t>
            </a:r>
          </a:p>
        </p:txBody>
      </p:sp>
      <p:sp>
        <p:nvSpPr>
          <p:cNvPr id="35" name="Rectangle 34">
            <a:extLst>
              <a:ext uri="{FF2B5EF4-FFF2-40B4-BE49-F238E27FC236}">
                <a16:creationId xmlns:a16="http://schemas.microsoft.com/office/drawing/2014/main" id="{A66400F7-9F8A-4A71-BE2E-972A5D3D4F48}"/>
              </a:ext>
            </a:extLst>
          </p:cNvPr>
          <p:cNvSpPr/>
          <p:nvPr/>
        </p:nvSpPr>
        <p:spPr>
          <a:xfrm>
            <a:off x="887893" y="4348729"/>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32BF35D-6BC6-40FD-B172-423766882A98}"/>
              </a:ext>
            </a:extLst>
          </p:cNvPr>
          <p:cNvSpPr/>
          <p:nvPr/>
        </p:nvSpPr>
        <p:spPr>
          <a:xfrm>
            <a:off x="3286744" y="4348729"/>
            <a:ext cx="2313071" cy="741600"/>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Three circles one inside each other.  In small circle in middle words WHY, in middle circle words – How, in out circle words What.  To side of circle text to explain these – Why – your purpose, why you do what you do. How – you do what you do, what – you do and your results.">
            <a:extLst>
              <a:ext uri="{FF2B5EF4-FFF2-40B4-BE49-F238E27FC236}">
                <a16:creationId xmlns:a16="http://schemas.microsoft.com/office/drawing/2014/main" id="{DEC67EF9-8B66-4926-98E6-9E9D457A604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358" b="93774" l="7742" r="93763">
                        <a14:foregroundMark x1="13118" y1="50377" x2="13118" y2="50377"/>
                        <a14:foregroundMark x1="22366" y1="38868" x2="31613" y2="31698"/>
                        <a14:foregroundMark x1="31613" y1="31698" x2="57419" y2="20566"/>
                        <a14:foregroundMark x1="90323" y1="52830" x2="89892" y2="47925"/>
                        <a14:foregroundMark x1="93763" y1="58113" x2="93548" y2="51887"/>
                        <a14:foregroundMark x1="40860" y1="91321" x2="66237" y2="88868"/>
                        <a14:foregroundMark x1="8387" y1="51509" x2="8602" y2="64906"/>
                        <a14:foregroundMark x1="7742" y1="52453" x2="8602" y2="65660"/>
                        <a14:foregroundMark x1="42796" y1="87358" x2="54194" y2="89245"/>
                        <a14:foregroundMark x1="54194" y1="89245" x2="57204" y2="88868"/>
                        <a14:foregroundMark x1="33763" y1="22830" x2="27312" y2="23962"/>
                        <a14:foregroundMark x1="34624" y1="21132" x2="28387" y2="23208"/>
                        <a14:foregroundMark x1="26882" y1="24340" x2="20215" y2="28491"/>
                        <a14:foregroundMark x1="18280" y1="30755" x2="11183" y2="38868"/>
                        <a14:foregroundMark x1="11183" y1="38868" x2="11183" y2="40000"/>
                        <a14:foregroundMark x1="10753" y1="41509" x2="7957" y2="49434"/>
                        <a14:foregroundMark x1="8602" y1="66415" x2="20000" y2="83208"/>
                        <a14:foregroundMark x1="20000" y1="83208" x2="20860" y2="83962"/>
                        <a14:foregroundMark x1="20860" y1="83962" x2="41075" y2="93396"/>
                        <a14:foregroundMark x1="41075" y1="93396" x2="41075" y2="93396"/>
                        <a14:foregroundMark x1="48172" y1="93962" x2="59570" y2="93962"/>
                        <a14:foregroundMark x1="59570" y1="93962" x2="69462" y2="90000"/>
                        <a14:foregroundMark x1="59570" y1="88491" x2="40860" y2="86792"/>
                        <a14:foregroundMark x1="73763" y1="87547" x2="83011" y2="81698"/>
                        <a14:foregroundMark x1="83011" y1="81698" x2="84301" y2="79245"/>
                        <a14:foregroundMark x1="85161" y1="79434" x2="89032" y2="73208"/>
                        <a14:foregroundMark x1="91183" y1="70189" x2="93763" y2="61132"/>
                        <a14:foregroundMark x1="93763" y1="61132" x2="92903" y2="53962"/>
                        <a14:foregroundMark x1="93333" y1="49623" x2="84516" y2="32075"/>
                        <a14:foregroundMark x1="84516" y1="32075" x2="82366" y2="30755"/>
                        <a14:foregroundMark x1="81075" y1="28868" x2="66237" y2="20377"/>
                        <a14:foregroundMark x1="42151" y1="18491" x2="54839" y2="17736"/>
                        <a14:foregroundMark x1="54839" y1="17736" x2="58495" y2="18113"/>
                        <a14:foregroundMark x1="60215" y1="19057" x2="55054" y2="17925"/>
                        <a14:foregroundMark x1="59785" y1="18113" x2="53978" y2="17925"/>
                        <a14:foregroundMark x1="11398" y1="39057" x2="26237" y2="24340"/>
                        <a14:foregroundMark x1="9032" y1="67736" x2="7957" y2="51509"/>
                        <a14:foregroundMark x1="9892" y1="70189" x2="17419" y2="80943"/>
                        <a14:foregroundMark x1="17419" y1="80943" x2="24301" y2="86038"/>
                        <a14:foregroundMark x1="8172" y1="66038" x2="19140" y2="82642"/>
                        <a14:foregroundMark x1="19140" y1="82642" x2="24516" y2="86415"/>
                        <a14:foregroundMark x1="24516" y1="86415" x2="41720" y2="93208"/>
                        <a14:foregroundMark x1="41720" y1="93208" x2="56129" y2="93962"/>
                        <a14:foregroundMark x1="56129" y1="93962" x2="66667" y2="91887"/>
                        <a14:foregroundMark x1="66667" y1="91887" x2="67097" y2="91698"/>
                        <a14:foregroundMark x1="67097" y1="91698" x2="77204" y2="86981"/>
                        <a14:foregroundMark x1="77204" y1="86981" x2="81505" y2="83208"/>
                        <a14:foregroundMark x1="81505" y1="83208" x2="87957" y2="75472"/>
                        <a14:foregroundMark x1="87957" y1="75472" x2="93978" y2="60377"/>
                        <a14:foregroundMark x1="93978" y1="60377" x2="93333" y2="51698"/>
                        <a14:foregroundMark x1="46237" y1="18113" x2="57419" y2="17358"/>
                        <a14:foregroundMark x1="57419" y1="17358" x2="67312" y2="20000"/>
                        <a14:foregroundMark x1="42581" y1="17925" x2="30753" y2="23774"/>
                        <a14:foregroundMark x1="30753" y1="23774" x2="36129" y2="19623"/>
                        <a14:foregroundMark x1="36129" y1="19623" x2="30968" y2="22264"/>
                        <a14:foregroundMark x1="43441" y1="18491" x2="56344" y2="18113"/>
                        <a14:foregroundMark x1="56344" y1="18113" x2="69032" y2="20943"/>
                        <a14:foregroundMark x1="69032" y1="20943" x2="82796" y2="28491"/>
                        <a14:foregroundMark x1="82581" y1="29811" x2="77204" y2="26792"/>
                        <a14:foregroundMark x1="12258" y1="39245" x2="8387" y2="49434"/>
                        <a14:foregroundMark x1="8387" y1="49434" x2="7742" y2="60000"/>
                        <a14:foregroundMark x1="7742" y1="60000" x2="14839" y2="78113"/>
                        <a14:foregroundMark x1="14839" y1="78113" x2="23226" y2="84528"/>
                        <a14:foregroundMark x1="23226" y1="84528" x2="23871" y2="84717"/>
                        <a14:foregroundMark x1="9677" y1="40943" x2="14624" y2="35472"/>
                        <a14:foregroundMark x1="13548" y1="35849" x2="8817" y2="44340"/>
                        <a14:foregroundMark x1="11183" y1="42642" x2="15699" y2="33774"/>
                        <a14:foregroundMark x1="15699" y1="33774" x2="15699" y2="33774"/>
                        <a14:foregroundMark x1="15699" y1="33774" x2="23441" y2="26415"/>
                        <a14:foregroundMark x1="23441" y1="26415" x2="30753" y2="22830"/>
                        <a14:foregroundMark x1="30753" y1="22830" x2="44086" y2="17547"/>
                        <a14:foregroundMark x1="36989" y1="20755" x2="52258" y2="17736"/>
                        <a14:foregroundMark x1="18495" y1="29623" x2="22796" y2="27547"/>
                        <a14:foregroundMark x1="21720" y1="28302" x2="17849" y2="31509"/>
                        <a14:foregroundMark x1="17849" y1="31509" x2="22796" y2="26981"/>
                      </a14:backgroundRemoval>
                    </a14:imgEffect>
                  </a14:imgLayer>
                </a14:imgProps>
              </a:ext>
            </a:extLst>
          </a:blip>
          <a:srcRect t="14482" b="2349"/>
          <a:stretch/>
        </p:blipFill>
        <p:spPr>
          <a:xfrm>
            <a:off x="6865090" y="1373176"/>
            <a:ext cx="4511420" cy="4276618"/>
          </a:xfrm>
          <a:prstGeom prst="rect">
            <a:avLst/>
          </a:prstGeom>
        </p:spPr>
      </p:pic>
    </p:spTree>
    <p:extLst>
      <p:ext uri="{BB962C8B-B14F-4D97-AF65-F5344CB8AC3E}">
        <p14:creationId xmlns:p14="http://schemas.microsoft.com/office/powerpoint/2010/main" val="295387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a:lstStyle/>
          <a:p>
            <a:r>
              <a:rPr lang="en-GB" dirty="0"/>
              <a:t>What’s our Why?</a:t>
            </a:r>
          </a:p>
        </p:txBody>
      </p:sp>
      <p:sp>
        <p:nvSpPr>
          <p:cNvPr id="33" name="Text Placeholder 26">
            <a:extLst>
              <a:ext uri="{FF2B5EF4-FFF2-40B4-BE49-F238E27FC236}">
                <a16:creationId xmlns:a16="http://schemas.microsoft.com/office/drawing/2014/main" id="{F865BB7E-044F-4CF1-AE66-34357DC33FB7}"/>
              </a:ext>
            </a:extLst>
          </p:cNvPr>
          <p:cNvSpPr txBox="1">
            <a:spLocks/>
          </p:cNvSpPr>
          <p:nvPr/>
        </p:nvSpPr>
        <p:spPr>
          <a:xfrm>
            <a:off x="887894" y="1379486"/>
            <a:ext cx="4711922" cy="1789656"/>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Areas we would like to improve:</a:t>
            </a:r>
          </a:p>
        </p:txBody>
      </p:sp>
      <p:sp>
        <p:nvSpPr>
          <p:cNvPr id="21" name="Text Placeholder 26">
            <a:extLst>
              <a:ext uri="{FF2B5EF4-FFF2-40B4-BE49-F238E27FC236}">
                <a16:creationId xmlns:a16="http://schemas.microsoft.com/office/drawing/2014/main" id="{0689C429-C3DE-4576-ABA9-B289BBFAF3A0}"/>
              </a:ext>
            </a:extLst>
          </p:cNvPr>
          <p:cNvSpPr txBox="1">
            <a:spLocks/>
          </p:cNvSpPr>
          <p:nvPr/>
        </p:nvSpPr>
        <p:spPr>
          <a:xfrm>
            <a:off x="887894" y="3301383"/>
            <a:ext cx="4711922" cy="1789657"/>
          </a:xfrm>
          <a:prstGeom prst="rect">
            <a:avLst/>
          </a:prstGeom>
          <a:solidFill>
            <a:srgbClr val="E6FAFF"/>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Poppi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Anything we should stop doing?</a:t>
            </a:r>
          </a:p>
        </p:txBody>
      </p:sp>
      <p:pic>
        <p:nvPicPr>
          <p:cNvPr id="13" name="Picture 12" descr="Three circles one inside each other.  In small circle in middle words WHY, in middle circle words – How, in out circle words What.  To side of circle text to explain these – Why – your purpose, why you do what you do. How – you do what you do, what – you do and your results.">
            <a:extLst>
              <a:ext uri="{FF2B5EF4-FFF2-40B4-BE49-F238E27FC236}">
                <a16:creationId xmlns:a16="http://schemas.microsoft.com/office/drawing/2014/main" id="{0950D4CF-B8BD-4D01-A1A6-CCF238AD5BE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358" b="93774" l="7742" r="93763">
                        <a14:foregroundMark x1="13118" y1="50377" x2="13118" y2="50377"/>
                        <a14:foregroundMark x1="22366" y1="38868" x2="31613" y2="31698"/>
                        <a14:foregroundMark x1="31613" y1="31698" x2="57419" y2="20566"/>
                        <a14:foregroundMark x1="90323" y1="52830" x2="89892" y2="47925"/>
                        <a14:foregroundMark x1="93763" y1="58113" x2="93548" y2="51887"/>
                        <a14:foregroundMark x1="40860" y1="91321" x2="66237" y2="88868"/>
                        <a14:foregroundMark x1="8387" y1="51509" x2="8602" y2="64906"/>
                        <a14:foregroundMark x1="7742" y1="52453" x2="8602" y2="65660"/>
                        <a14:foregroundMark x1="42796" y1="87358" x2="54194" y2="89245"/>
                        <a14:foregroundMark x1="54194" y1="89245" x2="57204" y2="88868"/>
                        <a14:foregroundMark x1="33763" y1="22830" x2="27312" y2="23962"/>
                        <a14:foregroundMark x1="34624" y1="21132" x2="28387" y2="23208"/>
                        <a14:foregroundMark x1="26882" y1="24340" x2="20215" y2="28491"/>
                        <a14:foregroundMark x1="18280" y1="30755" x2="11183" y2="38868"/>
                        <a14:foregroundMark x1="11183" y1="38868" x2="11183" y2="40000"/>
                        <a14:foregroundMark x1="10753" y1="41509" x2="7957" y2="49434"/>
                        <a14:foregroundMark x1="8602" y1="66415" x2="20000" y2="83208"/>
                        <a14:foregroundMark x1="20000" y1="83208" x2="20860" y2="83962"/>
                        <a14:foregroundMark x1="20860" y1="83962" x2="41075" y2="93396"/>
                        <a14:foregroundMark x1="41075" y1="93396" x2="41075" y2="93396"/>
                        <a14:foregroundMark x1="48172" y1="93962" x2="59570" y2="93962"/>
                        <a14:foregroundMark x1="59570" y1="93962" x2="69462" y2="90000"/>
                        <a14:foregroundMark x1="59570" y1="88491" x2="40860" y2="86792"/>
                        <a14:foregroundMark x1="73763" y1="87547" x2="83011" y2="81698"/>
                        <a14:foregroundMark x1="83011" y1="81698" x2="84301" y2="79245"/>
                        <a14:foregroundMark x1="85161" y1="79434" x2="89032" y2="73208"/>
                        <a14:foregroundMark x1="91183" y1="70189" x2="93763" y2="61132"/>
                        <a14:foregroundMark x1="93763" y1="61132" x2="92903" y2="53962"/>
                        <a14:foregroundMark x1="93333" y1="49623" x2="84516" y2="32075"/>
                        <a14:foregroundMark x1="84516" y1="32075" x2="82366" y2="30755"/>
                        <a14:foregroundMark x1="81075" y1="28868" x2="66237" y2="20377"/>
                        <a14:foregroundMark x1="42151" y1="18491" x2="54839" y2="17736"/>
                        <a14:foregroundMark x1="54839" y1="17736" x2="58495" y2="18113"/>
                        <a14:foregroundMark x1="60215" y1="19057" x2="55054" y2="17925"/>
                        <a14:foregroundMark x1="59785" y1="18113" x2="53978" y2="17925"/>
                        <a14:foregroundMark x1="11398" y1="39057" x2="26237" y2="24340"/>
                        <a14:foregroundMark x1="9032" y1="67736" x2="7957" y2="51509"/>
                        <a14:foregroundMark x1="9892" y1="70189" x2="17419" y2="80943"/>
                        <a14:foregroundMark x1="17419" y1="80943" x2="24301" y2="86038"/>
                        <a14:foregroundMark x1="8172" y1="66038" x2="19140" y2="82642"/>
                        <a14:foregroundMark x1="19140" y1="82642" x2="24516" y2="86415"/>
                        <a14:foregroundMark x1="24516" y1="86415" x2="41720" y2="93208"/>
                        <a14:foregroundMark x1="41720" y1="93208" x2="56129" y2="93962"/>
                        <a14:foregroundMark x1="56129" y1="93962" x2="66667" y2="91887"/>
                        <a14:foregroundMark x1="66667" y1="91887" x2="67097" y2="91698"/>
                        <a14:foregroundMark x1="67097" y1="91698" x2="77204" y2="86981"/>
                        <a14:foregroundMark x1="77204" y1="86981" x2="81505" y2="83208"/>
                        <a14:foregroundMark x1="81505" y1="83208" x2="87957" y2="75472"/>
                        <a14:foregroundMark x1="87957" y1="75472" x2="93978" y2="60377"/>
                        <a14:foregroundMark x1="93978" y1="60377" x2="93333" y2="51698"/>
                        <a14:foregroundMark x1="46237" y1="18113" x2="57419" y2="17358"/>
                        <a14:foregroundMark x1="57419" y1="17358" x2="67312" y2="20000"/>
                        <a14:foregroundMark x1="42581" y1="17925" x2="30753" y2="23774"/>
                        <a14:foregroundMark x1="30753" y1="23774" x2="36129" y2="19623"/>
                        <a14:foregroundMark x1="36129" y1="19623" x2="30968" y2="22264"/>
                        <a14:foregroundMark x1="43441" y1="18491" x2="56344" y2="18113"/>
                        <a14:foregroundMark x1="56344" y1="18113" x2="69032" y2="20943"/>
                        <a14:foregroundMark x1="69032" y1="20943" x2="82796" y2="28491"/>
                        <a14:foregroundMark x1="82581" y1="29811" x2="77204" y2="26792"/>
                        <a14:foregroundMark x1="12258" y1="39245" x2="8387" y2="49434"/>
                        <a14:foregroundMark x1="8387" y1="49434" x2="7742" y2="60000"/>
                        <a14:foregroundMark x1="7742" y1="60000" x2="14839" y2="78113"/>
                        <a14:foregroundMark x1="14839" y1="78113" x2="23226" y2="84528"/>
                        <a14:foregroundMark x1="23226" y1="84528" x2="23871" y2="84717"/>
                        <a14:foregroundMark x1="9677" y1="40943" x2="14624" y2="35472"/>
                        <a14:foregroundMark x1="13548" y1="35849" x2="8817" y2="44340"/>
                        <a14:foregroundMark x1="11183" y1="42642" x2="15699" y2="33774"/>
                        <a14:foregroundMark x1="15699" y1="33774" x2="15699" y2="33774"/>
                        <a14:foregroundMark x1="15699" y1="33774" x2="23441" y2="26415"/>
                        <a14:foregroundMark x1="23441" y1="26415" x2="30753" y2="22830"/>
                        <a14:foregroundMark x1="30753" y1="22830" x2="44086" y2="17547"/>
                        <a14:foregroundMark x1="36989" y1="20755" x2="52258" y2="17736"/>
                        <a14:foregroundMark x1="18495" y1="29623" x2="22796" y2="27547"/>
                        <a14:foregroundMark x1="21720" y1="28302" x2="17849" y2="31509"/>
                        <a14:foregroundMark x1="17849" y1="31509" x2="22796" y2="26981"/>
                      </a14:backgroundRemoval>
                    </a14:imgEffect>
                  </a14:imgLayer>
                </a14:imgProps>
              </a:ext>
            </a:extLst>
          </a:blip>
          <a:srcRect t="14482" b="2349"/>
          <a:stretch/>
        </p:blipFill>
        <p:spPr>
          <a:xfrm>
            <a:off x="6865090" y="1373176"/>
            <a:ext cx="4511420" cy="4276618"/>
          </a:xfrm>
          <a:prstGeom prst="rect">
            <a:avLst/>
          </a:prstGeom>
        </p:spPr>
      </p:pic>
    </p:spTree>
    <p:extLst>
      <p:ext uri="{BB962C8B-B14F-4D97-AF65-F5344CB8AC3E}">
        <p14:creationId xmlns:p14="http://schemas.microsoft.com/office/powerpoint/2010/main" val="237856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What’s our Why? – Team Activity - Example</a:t>
            </a:r>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413915" y="912168"/>
            <a:ext cx="10766703" cy="289311"/>
          </a:xfrm>
        </p:spPr>
        <p:txBody>
          <a:bodyPr/>
          <a:lstStyle/>
          <a:p>
            <a:r>
              <a:rPr lang="en-GB" dirty="0"/>
              <a:t>This activity as part of a team meeting will help you and your colleagues identify your purpose, working from the starting point of the Team Why.</a:t>
            </a:r>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842039"/>
            <a:ext cx="9591229" cy="496800"/>
          </a:xfrm>
        </p:spPr>
        <p:txBody>
          <a:bodyPr/>
          <a:lstStyle/>
          <a:p>
            <a:r>
              <a:rPr lang="en-GB" sz="1600" b="1" dirty="0">
                <a:solidFill>
                  <a:schemeClr val="tx1"/>
                </a:solidFill>
              </a:rPr>
              <a:t>Before your team meeting</a:t>
            </a:r>
            <a:r>
              <a:rPr lang="en-GB" sz="1600" dirty="0">
                <a:solidFill>
                  <a:schemeClr val="tx1"/>
                </a:solidFill>
              </a:rPr>
              <a:t>,</a:t>
            </a:r>
            <a:r>
              <a:rPr lang="en-GB" sz="1600" b="1" dirty="0">
                <a:solidFill>
                  <a:schemeClr val="tx1"/>
                </a:solidFill>
              </a:rPr>
              <a:t> </a:t>
            </a:r>
            <a:r>
              <a:rPr lang="en-GB" sz="1600" dirty="0">
                <a:solidFill>
                  <a:schemeClr val="tx1"/>
                </a:solidFill>
              </a:rPr>
              <a:t>as individuals or in pairs, think about the following questions:</a:t>
            </a:r>
          </a:p>
          <a:p>
            <a:endParaRPr lang="en-GB" dirty="0"/>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2417242"/>
            <a:ext cx="9591229" cy="1999115"/>
          </a:xfrm>
        </p:spPr>
        <p:txBody>
          <a:bodyPr/>
          <a:lstStyle/>
          <a:p>
            <a:r>
              <a:rPr lang="en-GB" b="1" dirty="0"/>
              <a:t>At work, what energises you? </a:t>
            </a:r>
            <a:r>
              <a:rPr lang="en-GB" dirty="0"/>
              <a:t>The things where you’ll happily make extra effort. </a:t>
            </a:r>
          </a:p>
          <a:p>
            <a:r>
              <a:rPr lang="en-GB" b="1" dirty="0"/>
              <a:t>What are your strengths? </a:t>
            </a:r>
            <a:r>
              <a:rPr lang="en-GB" dirty="0"/>
              <a:t>Where are you experienced, comfortable?</a:t>
            </a:r>
          </a:p>
          <a:p>
            <a:r>
              <a:rPr lang="en-GB" b="1" dirty="0"/>
              <a:t>Where do you add the most value? </a:t>
            </a:r>
            <a:r>
              <a:rPr lang="en-GB" dirty="0"/>
              <a:t>What can you solve, deliver, contribute?</a:t>
            </a:r>
          </a:p>
          <a:p>
            <a:r>
              <a:rPr lang="en-GB" b="1" dirty="0"/>
              <a:t>Where does our team add the most value to the University? </a:t>
            </a:r>
            <a:r>
              <a:rPr lang="en-GB" dirty="0"/>
              <a:t>What do the end users of our service want from us?</a:t>
            </a:r>
          </a:p>
          <a:p>
            <a:r>
              <a:rPr lang="en-GB" b="1" dirty="0"/>
              <a:t>How do you measure success? </a:t>
            </a:r>
            <a:r>
              <a:rPr lang="en-GB" dirty="0"/>
              <a:t>Are you aligned with the unit goals?</a:t>
            </a:r>
          </a:p>
        </p:txBody>
      </p:sp>
    </p:spTree>
    <p:extLst>
      <p:ext uri="{BB962C8B-B14F-4D97-AF65-F5344CB8AC3E}">
        <p14:creationId xmlns:p14="http://schemas.microsoft.com/office/powerpoint/2010/main" val="376511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What’s our Why? – Team Activity - Example</a:t>
            </a:r>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413915" y="912168"/>
            <a:ext cx="10766703" cy="289311"/>
          </a:xfrm>
        </p:spPr>
        <p:txBody>
          <a:bodyPr/>
          <a:lstStyle/>
          <a:p>
            <a:r>
              <a:rPr lang="en-GB" dirty="0"/>
              <a:t>During the workshop:</a:t>
            </a:r>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686394"/>
            <a:ext cx="9591229" cy="496800"/>
          </a:xfrm>
        </p:spPr>
        <p:txBody>
          <a:bodyPr/>
          <a:lstStyle/>
          <a:p>
            <a:r>
              <a:rPr lang="en-GB" sz="1600" b="1" dirty="0">
                <a:solidFill>
                  <a:schemeClr val="tx1"/>
                </a:solidFill>
              </a:rPr>
              <a:t>During your team meeting</a:t>
            </a:r>
            <a:r>
              <a:rPr lang="en-GB" sz="1600" dirty="0">
                <a:solidFill>
                  <a:schemeClr val="tx1"/>
                </a:solidFill>
              </a:rPr>
              <a:t>,</a:t>
            </a:r>
            <a:r>
              <a:rPr lang="en-GB" sz="1600" b="1" dirty="0">
                <a:solidFill>
                  <a:schemeClr val="tx1"/>
                </a:solidFill>
              </a:rPr>
              <a:t> </a:t>
            </a:r>
            <a:r>
              <a:rPr lang="en-GB" sz="1600" dirty="0">
                <a:solidFill>
                  <a:schemeClr val="tx1"/>
                </a:solidFill>
              </a:rPr>
              <a:t>review the outcomes from the pre-meeting questions and continue to discuss the following:</a:t>
            </a:r>
          </a:p>
          <a:p>
            <a:endParaRPr lang="en-GB" dirty="0"/>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2417242"/>
            <a:ext cx="9591229" cy="1999115"/>
          </a:xfrm>
        </p:spPr>
        <p:txBody>
          <a:bodyPr/>
          <a:lstStyle/>
          <a:p>
            <a:r>
              <a:rPr lang="en-GB" b="1" dirty="0"/>
              <a:t>As a team, in what areas are you doing well?  </a:t>
            </a:r>
          </a:p>
          <a:p>
            <a:r>
              <a:rPr lang="en-GB" b="1" dirty="0"/>
              <a:t>What would you like to continue doing?</a:t>
            </a:r>
          </a:p>
          <a:p>
            <a:r>
              <a:rPr lang="en-GB" b="1" dirty="0"/>
              <a:t>What do our service users value?</a:t>
            </a:r>
          </a:p>
          <a:p>
            <a:r>
              <a:rPr lang="en-GB" b="1" dirty="0"/>
              <a:t>Choose one specific area in which the team could improve.</a:t>
            </a:r>
          </a:p>
        </p:txBody>
      </p:sp>
    </p:spTree>
    <p:extLst>
      <p:ext uri="{BB962C8B-B14F-4D97-AF65-F5344CB8AC3E}">
        <p14:creationId xmlns:p14="http://schemas.microsoft.com/office/powerpoint/2010/main" val="62770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During the Workshop</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375879"/>
          </a:xfrm>
        </p:spPr>
        <p:txBody>
          <a:bodyPr/>
          <a:lstStyle/>
          <a:p>
            <a:pPr>
              <a:lnSpc>
                <a:spcPct val="107000"/>
              </a:lnSpc>
              <a:spcAft>
                <a:spcPts val="800"/>
              </a:spcAft>
            </a:pPr>
            <a:r>
              <a:rPr lang="en-GB" dirty="0">
                <a:latin typeface="+mn-lt"/>
              </a:rPr>
              <a:t>A</a:t>
            </a:r>
            <a:r>
              <a:rPr lang="en-GB" b="0" i="0" dirty="0">
                <a:effectLst/>
                <a:latin typeface="+mn-lt"/>
              </a:rPr>
              <a:t>t the start of the workshop to run through the checklist below, to help set expectations and clarify the outcomes you hope to achieve.</a:t>
            </a:r>
            <a:endParaRPr lang="en-GB" dirty="0">
              <a:effectLst/>
              <a:latin typeface="+mn-lt"/>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DFC4119E-F2AC-4A16-9CA1-7FC7F2A2B2D2}"/>
              </a:ext>
            </a:extLst>
          </p:cNvPr>
          <p:cNvSpPr txBox="1">
            <a:spLocks/>
          </p:cNvSpPr>
          <p:nvPr/>
        </p:nvSpPr>
        <p:spPr>
          <a:xfrm>
            <a:off x="1001105" y="2036419"/>
            <a:ext cx="9591229" cy="998139"/>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Wingdings" panose="05000000000000000000" pitchFamily="2" charset="2"/>
              <a:buChar char="Ø"/>
            </a:pPr>
            <a:r>
              <a:rPr lang="en-GB" b="0" i="0" dirty="0">
                <a:effectLst/>
                <a:latin typeface="+mn-lt"/>
              </a:rPr>
              <a:t>Overview of what to expect depending on the purpose.</a:t>
            </a:r>
          </a:p>
          <a:p>
            <a:pPr algn="l">
              <a:buFont typeface="Wingdings" panose="05000000000000000000" pitchFamily="2" charset="2"/>
              <a:buChar char="Ø"/>
            </a:pPr>
            <a:r>
              <a:rPr lang="en-GB" b="0" i="0" dirty="0">
                <a:effectLst/>
                <a:latin typeface="+mn-lt"/>
              </a:rPr>
              <a:t>The context for the workshop</a:t>
            </a:r>
          </a:p>
          <a:p>
            <a:pPr algn="l">
              <a:buFont typeface="Wingdings" panose="05000000000000000000" pitchFamily="2" charset="2"/>
              <a:buChar char="Ø"/>
            </a:pPr>
            <a:r>
              <a:rPr lang="en-GB" b="0" i="0" dirty="0">
                <a:effectLst/>
                <a:latin typeface="+mn-lt"/>
              </a:rPr>
              <a:t>The outcome intended for the workshop</a:t>
            </a:r>
          </a:p>
          <a:p>
            <a:pPr algn="l">
              <a:buFont typeface="Wingdings" panose="05000000000000000000" pitchFamily="2" charset="2"/>
              <a:buChar char="Ø"/>
            </a:pPr>
            <a:r>
              <a:rPr lang="en-GB" b="0" i="0" dirty="0">
                <a:effectLst/>
                <a:latin typeface="+mn-lt"/>
              </a:rPr>
              <a:t>Be prepare to actively listen – provide an overview of what this means in your context</a:t>
            </a:r>
          </a:p>
          <a:p>
            <a:pPr algn="l">
              <a:buFont typeface="Wingdings" panose="05000000000000000000" pitchFamily="2" charset="2"/>
              <a:buChar char="Ø"/>
            </a:pPr>
            <a:r>
              <a:rPr lang="en-GB" b="0" i="0" dirty="0">
                <a:effectLst/>
                <a:latin typeface="+mn-lt"/>
              </a:rPr>
              <a:t>Preparing – do they need to know how use online tools?</a:t>
            </a:r>
          </a:p>
          <a:p>
            <a:pPr algn="l">
              <a:buFont typeface="Wingdings" panose="05000000000000000000" pitchFamily="2" charset="2"/>
              <a:buChar char="Ø"/>
            </a:pPr>
            <a:r>
              <a:rPr lang="en-GB" b="0" i="0" dirty="0">
                <a:effectLst/>
                <a:latin typeface="+mn-lt"/>
              </a:rPr>
              <a:t>Accessibility and inclusion considerations</a:t>
            </a:r>
          </a:p>
          <a:p>
            <a:pPr algn="l">
              <a:buFont typeface="Wingdings" panose="05000000000000000000" pitchFamily="2" charset="2"/>
              <a:buChar char="Ø"/>
            </a:pPr>
            <a:r>
              <a:rPr lang="en-GB" b="0" i="0" dirty="0">
                <a:effectLst/>
                <a:latin typeface="+mn-lt"/>
              </a:rPr>
              <a:t>Workshop 'house keeping’.</a:t>
            </a:r>
          </a:p>
          <a:p>
            <a:pPr marL="0" indent="0" algn="l">
              <a:buNone/>
            </a:pPr>
            <a:endParaRPr lang="en-GB" dirty="0">
              <a:solidFill>
                <a:srgbClr val="333333"/>
              </a:solidFill>
              <a:latin typeface="arial" panose="020B0604020202020204" pitchFamily="34" charset="0"/>
            </a:endParaRPr>
          </a:p>
        </p:txBody>
      </p:sp>
    </p:spTree>
    <p:extLst>
      <p:ext uri="{BB962C8B-B14F-4D97-AF65-F5344CB8AC3E}">
        <p14:creationId xmlns:p14="http://schemas.microsoft.com/office/powerpoint/2010/main" val="187237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During the Workshop</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375879"/>
          </a:xfrm>
        </p:spPr>
        <p:txBody>
          <a:bodyPr/>
          <a:lstStyle/>
          <a:p>
            <a:pPr>
              <a:lnSpc>
                <a:spcPct val="107000"/>
              </a:lnSpc>
              <a:spcAft>
                <a:spcPts val="800"/>
              </a:spcAft>
            </a:pPr>
            <a:r>
              <a:rPr lang="en-GB" dirty="0">
                <a:latin typeface="+mn-lt"/>
              </a:rPr>
              <a:t>Provide an overview of the Golden Circle and Sinek </a:t>
            </a:r>
            <a:r>
              <a:rPr lang="en-GB" dirty="0"/>
              <a:t>three-stage process.</a:t>
            </a:r>
            <a:endParaRPr lang="en-GB" dirty="0">
              <a:effectLst/>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BA31D89-CAE2-46AB-BC4C-C924CADCD438}"/>
              </a:ext>
            </a:extLst>
          </p:cNvPr>
          <p:cNvSpPr txBox="1"/>
          <p:nvPr/>
        </p:nvSpPr>
        <p:spPr>
          <a:xfrm>
            <a:off x="894148" y="3269909"/>
            <a:ext cx="9983402" cy="2308324"/>
          </a:xfrm>
          <a:prstGeom prst="rect">
            <a:avLst/>
          </a:prstGeom>
          <a:noFill/>
        </p:spPr>
        <p:txBody>
          <a:bodyPr wrap="square" lIns="91440" tIns="45720" rIns="91440" bIns="45720" anchor="t">
            <a:spAutoFit/>
          </a:bodyPr>
          <a:lstStyle/>
          <a:p>
            <a:pPr algn="l"/>
            <a:r>
              <a:rPr lang="en-GB" b="0" i="0" dirty="0">
                <a:solidFill>
                  <a:srgbClr val="060645"/>
                </a:solidFill>
                <a:effectLst/>
                <a:latin typeface="arial" panose="020B0604020202020204" pitchFamily="34" charset="0"/>
              </a:rPr>
              <a:t>Each stage should be structured in two parts </a:t>
            </a:r>
            <a:r>
              <a:rPr lang="en-GB" b="1" i="0" dirty="0">
                <a:solidFill>
                  <a:srgbClr val="060645"/>
                </a:solidFill>
                <a:effectLst/>
                <a:latin typeface="arial" panose="020B0604020202020204" pitchFamily="34" charset="0"/>
              </a:rPr>
              <a:t>Discovery</a:t>
            </a:r>
            <a:r>
              <a:rPr lang="en-GB" b="0" i="0" dirty="0">
                <a:solidFill>
                  <a:srgbClr val="060645"/>
                </a:solidFill>
                <a:effectLst/>
                <a:latin typeface="arial" panose="020B0604020202020204" pitchFamily="34" charset="0"/>
              </a:rPr>
              <a:t> and </a:t>
            </a:r>
            <a:r>
              <a:rPr lang="en-GB" b="1" i="0" dirty="0">
                <a:solidFill>
                  <a:srgbClr val="060645"/>
                </a:solidFill>
                <a:effectLst/>
                <a:latin typeface="arial" panose="020B0604020202020204" pitchFamily="34" charset="0"/>
              </a:rPr>
              <a:t>Reporting out</a:t>
            </a:r>
            <a:r>
              <a:rPr lang="en-GB" b="0" i="0" dirty="0">
                <a:solidFill>
                  <a:srgbClr val="060645"/>
                </a:solidFill>
                <a:effectLst/>
                <a:latin typeface="arial" panose="020B0604020202020204" pitchFamily="34" charset="0"/>
              </a:rPr>
              <a:t> (as Sinek calls the replay). The workshops are not about agreeing the ‘How’ and ‘What’, this should be done through other approaches appropriate to your requirements.</a:t>
            </a:r>
          </a:p>
          <a:p>
            <a:pPr algn="l"/>
            <a:endParaRPr lang="en-GB" b="0" i="0" dirty="0">
              <a:solidFill>
                <a:srgbClr val="060645"/>
              </a:solidFill>
              <a:effectLst/>
              <a:latin typeface="arial" panose="020B0604020202020204" pitchFamily="34" charset="0"/>
            </a:endParaRPr>
          </a:p>
          <a:p>
            <a:pPr algn="l"/>
            <a:r>
              <a:rPr lang="en-GB" b="0" i="0" dirty="0">
                <a:solidFill>
                  <a:srgbClr val="060645"/>
                </a:solidFill>
                <a:effectLst/>
                <a:latin typeface="arial"/>
                <a:cs typeface="arial"/>
              </a:rPr>
              <a:t>Remember, your output from the workshop is to understand ‘Why’. Reaching agreement on </a:t>
            </a:r>
            <a:r>
              <a:rPr lang="en-GB" dirty="0">
                <a:solidFill>
                  <a:srgbClr val="060645"/>
                </a:solidFill>
                <a:latin typeface="arial"/>
                <a:cs typeface="arial"/>
              </a:rPr>
              <a:t>your</a:t>
            </a:r>
            <a:r>
              <a:rPr lang="en-GB" b="0" i="0" dirty="0">
                <a:solidFill>
                  <a:srgbClr val="060645"/>
                </a:solidFill>
                <a:effectLst/>
                <a:latin typeface="arial"/>
                <a:cs typeface="arial"/>
              </a:rPr>
              <a:t> ‘Why’ may take refinement depending on the complexity of the focus for </a:t>
            </a:r>
            <a:r>
              <a:rPr lang="en-GB" dirty="0">
                <a:solidFill>
                  <a:srgbClr val="060645"/>
                </a:solidFill>
                <a:latin typeface="arial"/>
                <a:cs typeface="arial"/>
              </a:rPr>
              <a:t>your</a:t>
            </a:r>
            <a:r>
              <a:rPr lang="en-GB" b="0" i="0" dirty="0">
                <a:solidFill>
                  <a:srgbClr val="060645"/>
                </a:solidFill>
                <a:effectLst/>
                <a:latin typeface="arial"/>
                <a:cs typeface="arial"/>
              </a:rPr>
              <a:t> ‘Why’. At a team level this might be achievable in one or two workshops, but for organisational-wide initiatives this could take several sessions and conversations to reach agreement.</a:t>
            </a:r>
          </a:p>
        </p:txBody>
      </p:sp>
      <p:pic>
        <p:nvPicPr>
          <p:cNvPr id="1026" name="Picture 2" descr="Described image">
            <a:extLst>
              <a:ext uri="{FF2B5EF4-FFF2-40B4-BE49-F238E27FC236}">
                <a16:creationId xmlns:a16="http://schemas.microsoft.com/office/drawing/2014/main" id="{FB6E81C9-F8D2-0B6A-C6B6-E3B7F5E15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05" y="1875790"/>
            <a:ext cx="5168876" cy="123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F6AB47-09CD-CEE2-EC93-C878072A751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Contents</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Contents</a:t>
            </a:r>
          </a:p>
        </p:txBody>
      </p:sp>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p:txBody>
          <a:bodyPr lIns="91440" tIns="45720" rIns="91440" bIns="45720" anchor="t">
            <a:noAutofit/>
          </a:bodyPr>
          <a:lstStyle/>
          <a:p>
            <a:r>
              <a:rPr lang="en-GB" b="1" dirty="0"/>
              <a:t>What’s our Why?</a:t>
            </a:r>
          </a:p>
          <a:p>
            <a:r>
              <a:rPr lang="en-GB" dirty="0">
                <a:latin typeface="Poppins"/>
                <a:cs typeface="Poppins"/>
              </a:rPr>
              <a:t>Brief overview of the ‘The Golden Circle’ for discovering What’s our Why?</a:t>
            </a:r>
          </a:p>
          <a:p>
            <a:endParaRPr lang="en-GB" dirty="0"/>
          </a:p>
          <a:p>
            <a:r>
              <a:rPr lang="en-GB" b="1" dirty="0"/>
              <a:t>Discovering What’s our Why?</a:t>
            </a:r>
          </a:p>
          <a:p>
            <a:r>
              <a:rPr lang="en-GB" dirty="0"/>
              <a:t>Introduction to the purpose of the workshop</a:t>
            </a:r>
          </a:p>
          <a:p>
            <a:endParaRPr lang="en-GB" b="1" dirty="0"/>
          </a:p>
          <a:p>
            <a:r>
              <a:rPr lang="en-GB" b="1" dirty="0"/>
              <a:t>Stage 1: Gather stories and</a:t>
            </a:r>
            <a:br>
              <a:rPr lang="en-GB" b="1" dirty="0"/>
            </a:br>
            <a:r>
              <a:rPr lang="en-GB" b="1" dirty="0"/>
              <a:t>share them</a:t>
            </a:r>
            <a:endParaRPr lang="en-GB" dirty="0"/>
          </a:p>
          <a:p>
            <a:endParaRPr lang="en-GB" dirty="0"/>
          </a:p>
        </p:txBody>
      </p:sp>
      <p:sp>
        <p:nvSpPr>
          <p:cNvPr id="9" name="Text Placeholder 8">
            <a:extLst>
              <a:ext uri="{FF2B5EF4-FFF2-40B4-BE49-F238E27FC236}">
                <a16:creationId xmlns:a16="http://schemas.microsoft.com/office/drawing/2014/main" id="{BC7567D9-07C2-A60D-DF9D-54B03D39700A}"/>
              </a:ext>
            </a:extLst>
          </p:cNvPr>
          <p:cNvSpPr>
            <a:spLocks noGrp="1"/>
          </p:cNvSpPr>
          <p:nvPr>
            <p:ph type="body" sz="quarter" idx="25"/>
          </p:nvPr>
        </p:nvSpPr>
        <p:spPr/>
        <p:txBody>
          <a:bodyPr/>
          <a:lstStyle/>
          <a:p>
            <a:r>
              <a:rPr lang="en-GB" dirty="0"/>
              <a:t>01</a:t>
            </a:r>
          </a:p>
          <a:p>
            <a:endParaRPr lang="en-GB" dirty="0"/>
          </a:p>
          <a:p>
            <a:endParaRPr lang="en-GB" dirty="0"/>
          </a:p>
          <a:p>
            <a:endParaRPr lang="en-GB" dirty="0"/>
          </a:p>
          <a:p>
            <a:endParaRPr lang="en-GB" dirty="0"/>
          </a:p>
          <a:p>
            <a:r>
              <a:rPr lang="en-GB" dirty="0"/>
              <a:t>02</a:t>
            </a:r>
          </a:p>
          <a:p>
            <a:endParaRPr lang="en-GB" dirty="0"/>
          </a:p>
          <a:p>
            <a:endParaRPr lang="en-GB" dirty="0"/>
          </a:p>
          <a:p>
            <a:endParaRPr lang="en-GB" dirty="0"/>
          </a:p>
          <a:p>
            <a:r>
              <a:rPr lang="en-GB" dirty="0"/>
              <a:t>03</a:t>
            </a:r>
          </a:p>
        </p:txBody>
      </p:sp>
      <p:sp>
        <p:nvSpPr>
          <p:cNvPr id="10" name="Text Placeholder 9">
            <a:extLst>
              <a:ext uri="{FF2B5EF4-FFF2-40B4-BE49-F238E27FC236}">
                <a16:creationId xmlns:a16="http://schemas.microsoft.com/office/drawing/2014/main" id="{0B25DA43-BE21-465A-5D2A-74CB4CA3DF0F}"/>
              </a:ext>
            </a:extLst>
          </p:cNvPr>
          <p:cNvSpPr>
            <a:spLocks noGrp="1"/>
          </p:cNvSpPr>
          <p:nvPr>
            <p:ph type="body" sz="quarter" idx="27"/>
          </p:nvPr>
        </p:nvSpPr>
        <p:spPr/>
        <p:txBody>
          <a:bodyPr/>
          <a:lstStyle/>
          <a:p>
            <a:r>
              <a:rPr lang="en-GB" b="1" dirty="0"/>
              <a:t>Stage 2: Identify your themes</a:t>
            </a:r>
          </a:p>
          <a:p>
            <a:endParaRPr lang="en-GB" b="1" dirty="0"/>
          </a:p>
          <a:p>
            <a:r>
              <a:rPr lang="en-GB" b="1" dirty="0"/>
              <a:t>Stage 3: Draft and refine your ‘Why?’ statement</a:t>
            </a:r>
          </a:p>
          <a:p>
            <a:endParaRPr lang="en-GB" b="1" dirty="0"/>
          </a:p>
          <a:p>
            <a:r>
              <a:rPr lang="en-GB" b="1" dirty="0"/>
              <a:t>How and What?</a:t>
            </a:r>
          </a:p>
        </p:txBody>
      </p:sp>
      <p:sp>
        <p:nvSpPr>
          <p:cNvPr id="13" name="Text Placeholder 12">
            <a:extLst>
              <a:ext uri="{FF2B5EF4-FFF2-40B4-BE49-F238E27FC236}">
                <a16:creationId xmlns:a16="http://schemas.microsoft.com/office/drawing/2014/main" id="{74A15F82-5861-154A-FDCF-7E0773203B53}"/>
              </a:ext>
            </a:extLst>
          </p:cNvPr>
          <p:cNvSpPr>
            <a:spLocks noGrp="1"/>
          </p:cNvSpPr>
          <p:nvPr>
            <p:ph type="body" sz="quarter" idx="28"/>
          </p:nvPr>
        </p:nvSpPr>
        <p:spPr/>
        <p:txBody>
          <a:bodyPr/>
          <a:lstStyle/>
          <a:p>
            <a:r>
              <a:rPr lang="en-GB" dirty="0"/>
              <a:t>04</a:t>
            </a:r>
          </a:p>
          <a:p>
            <a:endParaRPr lang="en-GB" dirty="0"/>
          </a:p>
          <a:p>
            <a:r>
              <a:rPr lang="en-GB" dirty="0"/>
              <a:t>05</a:t>
            </a:r>
          </a:p>
          <a:p>
            <a:endParaRPr lang="en-GB" dirty="0"/>
          </a:p>
          <a:p>
            <a:endParaRPr lang="en-GB" dirty="0"/>
          </a:p>
          <a:p>
            <a:r>
              <a:rPr lang="en-GB" dirty="0"/>
              <a:t>06</a:t>
            </a:r>
          </a:p>
        </p:txBody>
      </p:sp>
    </p:spTree>
    <p:extLst>
      <p:ext uri="{BB962C8B-B14F-4D97-AF65-F5344CB8AC3E}">
        <p14:creationId xmlns:p14="http://schemas.microsoft.com/office/powerpoint/2010/main" val="85105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6000" b="1" dirty="0">
                <a:effectLst/>
                <a:latin typeface="+mj-lt"/>
                <a:ea typeface="Calibri" panose="020F0502020204030204" pitchFamily="34" charset="0"/>
              </a:rPr>
              <a:t>Discovering</a:t>
            </a:r>
          </a:p>
          <a:p>
            <a:r>
              <a:rPr lang="en-GB" sz="6000" dirty="0">
                <a:latin typeface="+mj-lt"/>
                <a:ea typeface="Calibri" panose="020F0502020204030204" pitchFamily="34" charset="0"/>
              </a:rPr>
              <a:t>W</a:t>
            </a:r>
            <a:r>
              <a:rPr lang="en-GB" sz="6000" b="1" dirty="0">
                <a:effectLst/>
                <a:latin typeface="+mj-lt"/>
                <a:ea typeface="Calibri" panose="020F0502020204030204" pitchFamily="34" charset="0"/>
              </a:rPr>
              <a:t>hat’s our Why?</a:t>
            </a:r>
          </a:p>
          <a:p>
            <a:br>
              <a:rPr lang="en-GB" sz="6000" b="1" dirty="0">
                <a:effectLst/>
                <a:latin typeface="+mj-lt"/>
                <a:ea typeface="Calibri" panose="020F0502020204030204" pitchFamily="34" charset="0"/>
              </a:rPr>
            </a:br>
            <a:r>
              <a:rPr lang="en-GB" sz="6000" b="1" dirty="0">
                <a:effectLst/>
                <a:latin typeface="+mj-lt"/>
                <a:ea typeface="Calibri" panose="020F0502020204030204" pitchFamily="34" charset="0"/>
              </a:rPr>
              <a:t>Stage 1: Gather stories and share them</a:t>
            </a:r>
            <a:endParaRPr lang="en-GB" dirty="0">
              <a:latin typeface="+mj-lt"/>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03</a:t>
            </a:r>
          </a:p>
        </p:txBody>
      </p:sp>
    </p:spTree>
    <p:extLst>
      <p:ext uri="{BB962C8B-B14F-4D97-AF65-F5344CB8AC3E}">
        <p14:creationId xmlns:p14="http://schemas.microsoft.com/office/powerpoint/2010/main" val="264065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Stage 1: Gather stories and share them</a:t>
            </a:r>
            <a:br>
              <a:rPr lang="en-GB" dirty="0"/>
            </a:br>
            <a:endParaRPr lang="en-GB" dirty="0"/>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691187"/>
            <a:ext cx="9591229" cy="3023276"/>
          </a:xfrm>
        </p:spPr>
        <p:txBody>
          <a:bodyPr lIns="91440" tIns="45720" rIns="91440" bIns="45720" anchor="t">
            <a:noAutofit/>
          </a:bodyPr>
          <a:lstStyle/>
          <a:p>
            <a:r>
              <a:rPr lang="en-GB" dirty="0">
                <a:latin typeface="Poppins"/>
                <a:cs typeface="Poppins"/>
              </a:rPr>
              <a:t>Discovering your ‘why’ requires active listening, allowing those in the room to share their experiences and views, and not interrupting them – let them tell their story. Encourage participants to make notes as others talk and wait until they come to a natural finish.</a:t>
            </a:r>
          </a:p>
          <a:p>
            <a:endParaRPr lang="en-GB" dirty="0"/>
          </a:p>
          <a:p>
            <a:r>
              <a:rPr lang="en-GB" dirty="0">
                <a:latin typeface="Poppins"/>
                <a:cs typeface="Poppins"/>
              </a:rPr>
              <a:t>It can be useful to start with an icebreaker, which is linked to discovering your ‘why’? This helps to make participants comfortable and build confidence to fully participate.</a:t>
            </a:r>
          </a:p>
          <a:p>
            <a:endParaRPr lang="en-GB" dirty="0"/>
          </a:p>
          <a:p>
            <a:r>
              <a:rPr lang="en-GB" dirty="0"/>
              <a:t>For example, an activity could be: Share three things that you were proud about on the last thing you delivered. Write these on a sticky note. Then go round the group for them to summarise and identify common themes. Or ask everyone to draw a rich picture of their story on a piece of paper and talk through their story. </a:t>
            </a:r>
          </a:p>
        </p:txBody>
      </p:sp>
    </p:spTree>
    <p:extLst>
      <p:ext uri="{BB962C8B-B14F-4D97-AF65-F5344CB8AC3E}">
        <p14:creationId xmlns:p14="http://schemas.microsoft.com/office/powerpoint/2010/main" val="2730821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r>
              <a:rPr lang="en-GB" dirty="0"/>
              <a:t>Discovery</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r>
              <a:rPr lang="en-GB" dirty="0"/>
              <a:t>This is time to focus on the ‘why’ questions and allowing participants to share their stories. You could ask:</a:t>
            </a:r>
          </a:p>
          <a:p>
            <a:endParaRPr lang="en-GB" dirty="0"/>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2078342"/>
            <a:ext cx="4128571" cy="276120"/>
          </a:xfrm>
        </p:spPr>
        <p:txBody>
          <a:bodyPr/>
          <a:lstStyle/>
          <a:p>
            <a:r>
              <a:rPr lang="en-GB" dirty="0"/>
              <a:t>What is your understanding of:</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2495144"/>
            <a:ext cx="4922617" cy="3072695"/>
          </a:xfrm>
        </p:spPr>
        <p:txBody>
          <a:bodyPr/>
          <a:lstStyle/>
          <a:p>
            <a:r>
              <a:rPr lang="en-GB" dirty="0"/>
              <a:t>your organisational ‘mission’?</a:t>
            </a:r>
          </a:p>
          <a:p>
            <a:r>
              <a:rPr lang="en-GB" dirty="0"/>
              <a:t>the role of your team to support that mission?</a:t>
            </a:r>
          </a:p>
          <a:p>
            <a:r>
              <a:rPr lang="en-GB" dirty="0"/>
              <a:t>your role as an individual to contribute to that mission?</a:t>
            </a:r>
          </a:p>
          <a:p>
            <a:r>
              <a:rPr lang="en-GB" dirty="0"/>
              <a:t>what our end users want?</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2078342"/>
            <a:ext cx="4128571" cy="276120"/>
          </a:xfrm>
        </p:spPr>
        <p:txBody>
          <a:bodyPr/>
          <a:lstStyle/>
          <a:p>
            <a:r>
              <a:rPr lang="en-GB" dirty="0"/>
              <a:t>Supporting the mission:</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495143"/>
            <a:ext cx="4922617" cy="3072695"/>
          </a:xfrm>
        </p:spPr>
        <p:txBody>
          <a:bodyPr/>
          <a:lstStyle/>
          <a:p>
            <a:r>
              <a:rPr lang="en-GB" dirty="0"/>
              <a:t>How does your team and you as an individual add value?</a:t>
            </a:r>
          </a:p>
          <a:p>
            <a:r>
              <a:rPr lang="en-GB" dirty="0"/>
              <a:t>What can you solve, deliver, contribute?</a:t>
            </a:r>
          </a:p>
          <a:p>
            <a:r>
              <a:rPr lang="en-GB" dirty="0"/>
              <a:t>What are your strengths as a team and individual?</a:t>
            </a:r>
          </a:p>
          <a:p>
            <a:r>
              <a:rPr lang="en-GB" dirty="0"/>
              <a:t>How do you measure success?</a:t>
            </a:r>
          </a:p>
          <a:p>
            <a:r>
              <a:rPr lang="en-GB" dirty="0"/>
              <a:t>What is the impact of what you do, both for students, staff and the organisation?</a:t>
            </a:r>
          </a:p>
        </p:txBody>
      </p:sp>
    </p:spTree>
    <p:extLst>
      <p:ext uri="{BB962C8B-B14F-4D97-AF65-F5344CB8AC3E}">
        <p14:creationId xmlns:p14="http://schemas.microsoft.com/office/powerpoint/2010/main" val="104961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r>
              <a:rPr lang="en-GB" dirty="0"/>
              <a:t>Discovery</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r>
              <a:rPr lang="en-GB" dirty="0"/>
              <a:t>This is time to focus on the ‘why’ questions and allowing participants to share their stories. You could ask:</a:t>
            </a:r>
          </a:p>
          <a:p>
            <a:endParaRPr lang="en-GB" dirty="0"/>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803133"/>
            <a:ext cx="4128571" cy="276120"/>
          </a:xfrm>
        </p:spPr>
        <p:txBody>
          <a:bodyPr/>
          <a:lstStyle/>
          <a:p>
            <a:r>
              <a:rPr lang="en-GB" dirty="0"/>
              <a:t>Do you agree with:</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2219934"/>
            <a:ext cx="4922617" cy="3072695"/>
          </a:xfrm>
        </p:spPr>
        <p:txBody>
          <a:bodyPr/>
          <a:lstStyle/>
          <a:p>
            <a:r>
              <a:rPr lang="en-GB" dirty="0"/>
              <a:t>The mission?</a:t>
            </a:r>
          </a:p>
          <a:p>
            <a:r>
              <a:rPr lang="en-GB" dirty="0"/>
              <a:t>How your team and you as an individual contribute toward the mission?</a:t>
            </a:r>
          </a:p>
          <a:p>
            <a:r>
              <a:rPr lang="en-GB" dirty="0"/>
              <a:t>What would you change?</a:t>
            </a:r>
          </a:p>
          <a:p>
            <a:r>
              <a:rPr lang="en-GB" dirty="0"/>
              <a:t>This is an important question to challenge the mission and your role can help to identify areas that help with refocus your ‘why’ and generate areas for further exploration, if something is not quite right – Why?</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803133"/>
            <a:ext cx="4128571" cy="276120"/>
          </a:xfrm>
        </p:spPr>
        <p:txBody>
          <a:bodyPr/>
          <a:lstStyle/>
          <a:p>
            <a:r>
              <a:rPr lang="en-GB" dirty="0"/>
              <a:t>Learning from failure:</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219934"/>
            <a:ext cx="4922617" cy="3072695"/>
          </a:xfrm>
        </p:spPr>
        <p:txBody>
          <a:bodyPr/>
          <a:lstStyle/>
          <a:p>
            <a:pPr marL="0" indent="0">
              <a:buNone/>
            </a:pPr>
            <a:r>
              <a:rPr lang="en-GB" dirty="0"/>
              <a:t>If your workshop is focusing on a specific issue, ask participants to imagine they are two years in the future, and the solution chosen had failed.  This approach can help with reframing an issue but thinking of possible future outcomes.</a:t>
            </a:r>
          </a:p>
          <a:p>
            <a:r>
              <a:rPr lang="en-GB" dirty="0"/>
              <a:t>How do they feel about this?</a:t>
            </a:r>
          </a:p>
          <a:p>
            <a:r>
              <a:rPr lang="en-GB" dirty="0"/>
              <a:t>What reasons might cause a failure?</a:t>
            </a:r>
          </a:p>
          <a:p>
            <a:r>
              <a:rPr lang="en-GB" dirty="0"/>
              <a:t>How could it be mitigated?</a:t>
            </a:r>
          </a:p>
          <a:p>
            <a:pPr marL="0" indent="0">
              <a:buNone/>
            </a:pPr>
            <a:r>
              <a:rPr lang="en-GB" dirty="0"/>
              <a:t>Capture the stories in short story statements.  These might be a bulleted list, a sentence or paragraph, or their ‘rich picture’ with a heading that reflects the focus of the story.</a:t>
            </a:r>
          </a:p>
        </p:txBody>
      </p:sp>
    </p:spTree>
    <p:extLst>
      <p:ext uri="{BB962C8B-B14F-4D97-AF65-F5344CB8AC3E}">
        <p14:creationId xmlns:p14="http://schemas.microsoft.com/office/powerpoint/2010/main" val="143040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Reporting out Stage 1</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496800"/>
          </a:xfrm>
        </p:spPr>
        <p:txBody>
          <a:bodyPr/>
          <a:lstStyle/>
          <a:p>
            <a:r>
              <a:rPr lang="en-GB" dirty="0"/>
              <a:t>This is time to review what you have explored and the opportunity for clarification and further probing:</a:t>
            </a:r>
          </a:p>
          <a:p>
            <a:endParaRPr lang="en-GB" dirty="0"/>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2251871"/>
            <a:ext cx="9591229" cy="760325"/>
          </a:xfrm>
        </p:spPr>
        <p:txBody>
          <a:bodyPr/>
          <a:lstStyle/>
          <a:p>
            <a:r>
              <a:rPr lang="en-GB" dirty="0"/>
              <a:t>How do participants feel?</a:t>
            </a:r>
          </a:p>
          <a:p>
            <a:r>
              <a:rPr lang="en-GB" dirty="0"/>
              <a:t>What has been the impact on them?</a:t>
            </a:r>
          </a:p>
          <a:p>
            <a:r>
              <a:rPr lang="en-GB" dirty="0"/>
              <a:t>What else do they want to know?</a:t>
            </a:r>
          </a:p>
          <a:p>
            <a:r>
              <a:rPr lang="en-GB" dirty="0"/>
              <a:t>What else do they want to share?</a:t>
            </a:r>
          </a:p>
          <a:p>
            <a:r>
              <a:rPr lang="en-GB" dirty="0"/>
              <a:t>Is this what they expected?</a:t>
            </a:r>
          </a:p>
          <a:p>
            <a:pPr marL="0" indent="0">
              <a:buNone/>
            </a:pPr>
            <a:r>
              <a:rPr lang="en-GB" dirty="0"/>
              <a:t>Then focus on the </a:t>
            </a:r>
            <a:r>
              <a:rPr lang="en-GB" b="1" dirty="0"/>
              <a:t>story statements </a:t>
            </a:r>
            <a:r>
              <a:rPr lang="en-GB" dirty="0"/>
              <a:t>and look for the themes that are emerging, and capture these for Stage 2.</a:t>
            </a:r>
          </a:p>
        </p:txBody>
      </p:sp>
    </p:spTree>
    <p:extLst>
      <p:ext uri="{BB962C8B-B14F-4D97-AF65-F5344CB8AC3E}">
        <p14:creationId xmlns:p14="http://schemas.microsoft.com/office/powerpoint/2010/main" val="1193176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lIns="91440" tIns="45720" rIns="91440" bIns="45720" anchor="t">
            <a:noAutofit/>
          </a:bodyPr>
          <a:lstStyle/>
          <a:p>
            <a:r>
              <a:rPr lang="en-GB" sz="6000" b="1" dirty="0">
                <a:effectLst/>
                <a:latin typeface="+mj-lt"/>
                <a:ea typeface="Calibri" panose="020F0502020204030204" pitchFamily="34" charset="0"/>
              </a:rPr>
              <a:t>Discovering</a:t>
            </a:r>
          </a:p>
          <a:p>
            <a:r>
              <a:rPr lang="en-GB" sz="6000" dirty="0">
                <a:latin typeface="+mj-lt"/>
                <a:ea typeface="Calibri" panose="020F0502020204030204" pitchFamily="34" charset="0"/>
                <a:cs typeface="Poppins SemiBold"/>
              </a:rPr>
              <a:t>What’s</a:t>
            </a:r>
            <a:r>
              <a:rPr lang="en-GB" sz="6000" b="1" dirty="0">
                <a:effectLst/>
                <a:latin typeface="+mj-lt"/>
                <a:ea typeface="Calibri" panose="020F0502020204030204" pitchFamily="34" charset="0"/>
                <a:cs typeface="Poppins SemiBold"/>
              </a:rPr>
              <a:t> </a:t>
            </a:r>
            <a:r>
              <a:rPr lang="en-GB" sz="6000" dirty="0">
                <a:latin typeface="+mj-lt"/>
                <a:ea typeface="Calibri" panose="020F0502020204030204" pitchFamily="34" charset="0"/>
                <a:cs typeface="Poppins SemiBold"/>
              </a:rPr>
              <a:t>our</a:t>
            </a:r>
            <a:r>
              <a:rPr lang="en-GB" sz="6000" b="1" dirty="0">
                <a:effectLst/>
                <a:latin typeface="+mj-lt"/>
                <a:ea typeface="Calibri" panose="020F0502020204030204" pitchFamily="34" charset="0"/>
                <a:cs typeface="Poppins SemiBold"/>
              </a:rPr>
              <a:t> Why?</a:t>
            </a:r>
          </a:p>
          <a:p>
            <a:br>
              <a:rPr lang="en-GB" sz="6000" b="1" dirty="0">
                <a:effectLst/>
                <a:latin typeface="+mj-lt"/>
                <a:ea typeface="Calibri" panose="020F0502020204030204" pitchFamily="34" charset="0"/>
              </a:rPr>
            </a:br>
            <a:r>
              <a:rPr lang="en-GB" sz="6000" b="1" dirty="0">
                <a:effectLst/>
                <a:latin typeface="+mj-lt"/>
                <a:ea typeface="Calibri" panose="020F0502020204030204" pitchFamily="34" charset="0"/>
                <a:cs typeface="Poppins SemiBold"/>
              </a:rPr>
              <a:t>Stage 2: Identify </a:t>
            </a:r>
            <a:r>
              <a:rPr lang="en-GB" sz="6000" dirty="0">
                <a:latin typeface="+mj-lt"/>
                <a:ea typeface="Calibri" panose="020F0502020204030204" pitchFamily="34" charset="0"/>
                <a:cs typeface="Poppins SemiBold"/>
              </a:rPr>
              <a:t>your</a:t>
            </a:r>
            <a:r>
              <a:rPr lang="en-GB" sz="6000" b="1" dirty="0">
                <a:effectLst/>
                <a:latin typeface="+mj-lt"/>
                <a:ea typeface="Calibri" panose="020F0502020204030204" pitchFamily="34" charset="0"/>
                <a:cs typeface="Poppins SemiBold"/>
              </a:rPr>
              <a:t> themes</a:t>
            </a:r>
            <a:endParaRPr lang="en-GB" dirty="0">
              <a:latin typeface="+mj-lt"/>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04</a:t>
            </a:r>
          </a:p>
        </p:txBody>
      </p:sp>
    </p:spTree>
    <p:extLst>
      <p:ext uri="{BB962C8B-B14F-4D97-AF65-F5344CB8AC3E}">
        <p14:creationId xmlns:p14="http://schemas.microsoft.com/office/powerpoint/2010/main" val="200066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lIns="91440" tIns="45720" rIns="91440" bIns="45720" anchor="t">
            <a:noAutofit/>
          </a:bodyPr>
          <a:lstStyle/>
          <a:p>
            <a:r>
              <a:rPr lang="en-GB" dirty="0">
                <a:latin typeface="Poppins SemiBold"/>
                <a:cs typeface="Poppins SemiBold"/>
              </a:rPr>
              <a:t>Stage 2: Identify your themes</a:t>
            </a:r>
            <a:br>
              <a:rPr lang="en-GB" dirty="0"/>
            </a:br>
            <a:endParaRPr lang="en-GB" dirty="0"/>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924371" y="1691193"/>
            <a:ext cx="9591229" cy="3023276"/>
          </a:xfrm>
        </p:spPr>
        <p:txBody>
          <a:bodyPr lIns="91440" tIns="45720" rIns="91440" bIns="45720" anchor="t">
            <a:noAutofit/>
          </a:bodyPr>
          <a:lstStyle/>
          <a:p>
            <a:r>
              <a:rPr lang="en-GB" dirty="0">
                <a:latin typeface="Poppins"/>
                <a:cs typeface="Poppins"/>
              </a:rPr>
              <a:t>Your ‘reporting out’ in Stage 1 should help to start the conversation of recognising the emerging themes from your </a:t>
            </a:r>
            <a:r>
              <a:rPr lang="en-GB" b="1" dirty="0">
                <a:latin typeface="Poppins"/>
                <a:cs typeface="Poppins"/>
              </a:rPr>
              <a:t>story statements</a:t>
            </a:r>
            <a:r>
              <a:rPr lang="en-GB" dirty="0">
                <a:latin typeface="Poppins"/>
                <a:cs typeface="Poppins"/>
              </a:rPr>
              <a:t>.  In this section of the workshop your aim is to explore the themes further to develop your ‘why’ into something more cohesive, but also to consider your ‘how’.</a:t>
            </a:r>
          </a:p>
        </p:txBody>
      </p:sp>
    </p:spTree>
    <p:extLst>
      <p:ext uri="{BB962C8B-B14F-4D97-AF65-F5344CB8AC3E}">
        <p14:creationId xmlns:p14="http://schemas.microsoft.com/office/powerpoint/2010/main" val="237742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r>
              <a:rPr lang="en-GB" dirty="0"/>
              <a:t>Discovery</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p:txBody>
          <a:bodyPr/>
          <a:lstStyle/>
          <a:p>
            <a:r>
              <a:rPr lang="en-GB" dirty="0"/>
              <a:t>Agree the emerging themes, and list these – is anything missing?</a:t>
            </a:r>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803133"/>
            <a:ext cx="4128571" cy="276120"/>
          </a:xfrm>
        </p:spPr>
        <p:txBody>
          <a:bodyPr/>
          <a:lstStyle/>
          <a:p>
            <a:r>
              <a:rPr lang="en-GB" dirty="0"/>
              <a:t>Ask participants to:</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2219935"/>
            <a:ext cx="4922617" cy="3072695"/>
          </a:xfrm>
        </p:spPr>
        <p:txBody>
          <a:bodyPr/>
          <a:lstStyle/>
          <a:p>
            <a:r>
              <a:rPr lang="en-GB" dirty="0"/>
              <a:t>Discuss the contribution they can make to other in relation to the themes.</a:t>
            </a:r>
          </a:p>
          <a:p>
            <a:r>
              <a:rPr lang="en-GB" dirty="0"/>
              <a:t>What are the interesting and most impact stories from your participants in relation to the themes?</a:t>
            </a:r>
          </a:p>
          <a:p>
            <a:r>
              <a:rPr lang="en-GB" dirty="0"/>
              <a:t>What inspires them, and did they feel they could share their own story because of it – what was their story?</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803133"/>
            <a:ext cx="4128571" cy="276120"/>
          </a:xfrm>
        </p:spPr>
        <p:txBody>
          <a:bodyPr/>
          <a:lstStyle/>
          <a:p>
            <a:r>
              <a:rPr lang="en-GB" dirty="0"/>
              <a:t>Developing the themes:</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219934"/>
            <a:ext cx="4922617" cy="4114878"/>
          </a:xfrm>
        </p:spPr>
        <p:txBody>
          <a:bodyPr/>
          <a:lstStyle/>
          <a:p>
            <a:r>
              <a:rPr lang="en-GB" dirty="0"/>
              <a:t>What do the themes mean in reality? Ask participants to reshare their stories but focus on:</a:t>
            </a:r>
          </a:p>
          <a:p>
            <a:pPr lvl="1"/>
            <a:r>
              <a:rPr lang="en-GB" dirty="0"/>
              <a:t>Why they did it</a:t>
            </a:r>
          </a:p>
          <a:p>
            <a:pPr lvl="1"/>
            <a:r>
              <a:rPr lang="en-GB" dirty="0"/>
              <a:t>How they did it</a:t>
            </a:r>
          </a:p>
          <a:p>
            <a:pPr lvl="1"/>
            <a:r>
              <a:rPr lang="en-GB" dirty="0"/>
              <a:t>What they did.</a:t>
            </a:r>
          </a:p>
          <a:p>
            <a:r>
              <a:rPr lang="en-GB" dirty="0"/>
              <a:t>What themes emerge from sharing the stories focus on the reasons and what was involved? </a:t>
            </a:r>
          </a:p>
          <a:p>
            <a:r>
              <a:rPr lang="en-GB" dirty="0"/>
              <a:t>As a group, rewrite the stories and emerging themes as </a:t>
            </a:r>
            <a:r>
              <a:rPr lang="en-GB" b="1" dirty="0"/>
              <a:t>action statements </a:t>
            </a:r>
            <a:r>
              <a:rPr lang="en-GB" dirty="0"/>
              <a:t>e.g. ‘to include all’, ‘to inspire innovation’.</a:t>
            </a:r>
          </a:p>
          <a:p>
            <a:pPr marL="0" indent="0">
              <a:buNone/>
            </a:pPr>
            <a:r>
              <a:rPr lang="en-GB" dirty="0"/>
              <a:t>Ensure these are captured to refer back to for reporting out Stage 2.</a:t>
            </a:r>
          </a:p>
        </p:txBody>
      </p:sp>
    </p:spTree>
    <p:extLst>
      <p:ext uri="{BB962C8B-B14F-4D97-AF65-F5344CB8AC3E}">
        <p14:creationId xmlns:p14="http://schemas.microsoft.com/office/powerpoint/2010/main" val="118031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Reporting out Stage 2</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496800"/>
          </a:xfrm>
        </p:spPr>
        <p:txBody>
          <a:bodyPr/>
          <a:lstStyle/>
          <a:p>
            <a:r>
              <a:rPr lang="en-GB" dirty="0"/>
              <a:t>This is time to review what you have explored and the opportunity for clarification and further probing:</a:t>
            </a:r>
          </a:p>
          <a:p>
            <a:endParaRPr lang="en-GB" dirty="0"/>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2251871"/>
            <a:ext cx="9591229" cy="760325"/>
          </a:xfrm>
        </p:spPr>
        <p:txBody>
          <a:bodyPr/>
          <a:lstStyle/>
          <a:p>
            <a:r>
              <a:rPr lang="en-GB" dirty="0"/>
              <a:t>How do participants feel?</a:t>
            </a:r>
          </a:p>
          <a:p>
            <a:r>
              <a:rPr lang="en-GB" dirty="0"/>
              <a:t>What has been the impact on them?</a:t>
            </a:r>
          </a:p>
          <a:p>
            <a:r>
              <a:rPr lang="en-GB" dirty="0"/>
              <a:t>What else do they want to know?</a:t>
            </a:r>
          </a:p>
          <a:p>
            <a:r>
              <a:rPr lang="en-GB" dirty="0"/>
              <a:t>What else do they want to share?</a:t>
            </a:r>
          </a:p>
          <a:p>
            <a:r>
              <a:rPr lang="en-GB" dirty="0"/>
              <a:t>Is this what they expected?</a:t>
            </a:r>
          </a:p>
          <a:p>
            <a:pPr marL="0" indent="0">
              <a:buNone/>
            </a:pPr>
            <a:r>
              <a:rPr lang="en-GB" dirty="0"/>
              <a:t>Then focus on the </a:t>
            </a:r>
            <a:r>
              <a:rPr lang="en-GB" b="1" dirty="0"/>
              <a:t>story statements </a:t>
            </a:r>
            <a:r>
              <a:rPr lang="en-GB" dirty="0"/>
              <a:t>and look for the themes that are emerging, and capture these for Stage 2.</a:t>
            </a:r>
          </a:p>
        </p:txBody>
      </p:sp>
    </p:spTree>
    <p:extLst>
      <p:ext uri="{BB962C8B-B14F-4D97-AF65-F5344CB8AC3E}">
        <p14:creationId xmlns:p14="http://schemas.microsoft.com/office/powerpoint/2010/main" val="421842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4710463"/>
          </a:xfrm>
        </p:spPr>
        <p:txBody>
          <a:bodyPr lIns="91440" tIns="45720" rIns="91440" bIns="45720" anchor="t">
            <a:noAutofit/>
          </a:bodyPr>
          <a:lstStyle/>
          <a:p>
            <a:r>
              <a:rPr lang="en-GB" sz="6000" b="1" dirty="0">
                <a:effectLst/>
                <a:latin typeface="+mj-lt"/>
                <a:ea typeface="Calibri" panose="020F0502020204030204" pitchFamily="34" charset="0"/>
                <a:cs typeface="Poppins SemiBold"/>
              </a:rPr>
              <a:t>Discovering </a:t>
            </a:r>
            <a:r>
              <a:rPr lang="en-GB" sz="6000" dirty="0">
                <a:latin typeface="+mj-lt"/>
                <a:ea typeface="Calibri" panose="020F0502020204030204" pitchFamily="34" charset="0"/>
                <a:cs typeface="Poppins SemiBold"/>
              </a:rPr>
              <a:t>What’s</a:t>
            </a:r>
            <a:r>
              <a:rPr lang="en-GB" sz="6000" b="1" dirty="0">
                <a:effectLst/>
                <a:latin typeface="+mj-lt"/>
                <a:ea typeface="Calibri" panose="020F0502020204030204" pitchFamily="34" charset="0"/>
                <a:cs typeface="Poppins SemiBold"/>
              </a:rPr>
              <a:t> </a:t>
            </a:r>
            <a:r>
              <a:rPr lang="en-GB" sz="6000" dirty="0">
                <a:latin typeface="+mj-lt"/>
                <a:ea typeface="Calibri" panose="020F0502020204030204" pitchFamily="34" charset="0"/>
                <a:cs typeface="Poppins SemiBold"/>
              </a:rPr>
              <a:t>our</a:t>
            </a:r>
            <a:r>
              <a:rPr lang="en-GB" sz="6000" b="1" dirty="0">
                <a:effectLst/>
                <a:latin typeface="+mj-lt"/>
                <a:ea typeface="Calibri" panose="020F0502020204030204" pitchFamily="34" charset="0"/>
                <a:cs typeface="Poppins SemiBold"/>
              </a:rPr>
              <a:t> W</a:t>
            </a:r>
            <a:r>
              <a:rPr lang="en-GB" sz="6000" dirty="0">
                <a:latin typeface="+mj-lt"/>
                <a:ea typeface="Calibri" panose="020F0502020204030204" pitchFamily="34" charset="0"/>
                <a:cs typeface="Poppins SemiBold"/>
              </a:rPr>
              <a:t>hy?</a:t>
            </a:r>
          </a:p>
          <a:p>
            <a:br>
              <a:rPr lang="en-GB" sz="6000" dirty="0">
                <a:latin typeface="+mj-lt"/>
                <a:ea typeface="Calibri" panose="020F0502020204030204" pitchFamily="34" charset="0"/>
              </a:rPr>
            </a:br>
            <a:r>
              <a:rPr lang="en-GB" sz="6000" dirty="0">
                <a:latin typeface="+mj-lt"/>
                <a:ea typeface="Calibri" panose="020F0502020204030204" pitchFamily="34" charset="0"/>
                <a:cs typeface="Poppins SemiBold"/>
              </a:rPr>
              <a:t>Stage 3: </a:t>
            </a:r>
            <a:r>
              <a:rPr lang="en-GB" sz="6000" b="1" dirty="0">
                <a:effectLst/>
                <a:latin typeface="+mj-lt"/>
                <a:ea typeface="Calibri" panose="020F0502020204030204" pitchFamily="34" charset="0"/>
                <a:cs typeface="Times New Roman"/>
              </a:rPr>
              <a:t>Draft and refine </a:t>
            </a:r>
            <a:r>
              <a:rPr lang="en-GB" sz="6000" dirty="0">
                <a:latin typeface="+mj-lt"/>
                <a:ea typeface="Calibri" panose="020F0502020204030204" pitchFamily="34" charset="0"/>
                <a:cs typeface="Times New Roman"/>
              </a:rPr>
              <a:t>your</a:t>
            </a:r>
            <a:r>
              <a:rPr lang="en-GB" sz="6000" b="1" dirty="0">
                <a:effectLst/>
                <a:latin typeface="+mj-lt"/>
                <a:ea typeface="Calibri" panose="020F0502020204030204" pitchFamily="34" charset="0"/>
                <a:cs typeface="Times New Roman"/>
              </a:rPr>
              <a:t> ‘why?’ statement</a:t>
            </a:r>
            <a:endParaRPr lang="en-GB">
              <a:latin typeface="+mj-lt"/>
              <a:cs typeface="Times New Roman"/>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05</a:t>
            </a:r>
          </a:p>
        </p:txBody>
      </p:sp>
    </p:spTree>
    <p:extLst>
      <p:ext uri="{BB962C8B-B14F-4D97-AF65-F5344CB8AC3E}">
        <p14:creationId xmlns:p14="http://schemas.microsoft.com/office/powerpoint/2010/main" val="137909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Discovering what’s your why?</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6000" dirty="0">
                <a:latin typeface="Poppins SemiBold" panose="00000700000000000000" pitchFamily="2" charset="0"/>
                <a:ea typeface="Calibri" panose="020F0502020204030204" pitchFamily="34" charset="0"/>
                <a:cs typeface="Poppins SemiBold" panose="00000700000000000000" pitchFamily="2" charset="0"/>
              </a:rPr>
              <a:t>W</a:t>
            </a:r>
            <a:r>
              <a:rPr lang="en-GB" sz="6000" b="1" dirty="0">
                <a:effectLst/>
                <a:latin typeface="Poppins SemiBold" panose="00000700000000000000" pitchFamily="2" charset="0"/>
                <a:ea typeface="Calibri" panose="020F0502020204030204" pitchFamily="34" charset="0"/>
                <a:cs typeface="Poppins SemiBold" panose="00000700000000000000" pitchFamily="2" charset="0"/>
              </a:rPr>
              <a:t>hat’s our </a:t>
            </a:r>
            <a:r>
              <a:rPr lang="en-GB" sz="6000" dirty="0">
                <a:latin typeface="Poppins SemiBold" panose="00000700000000000000" pitchFamily="2" charset="0"/>
                <a:ea typeface="Calibri" panose="020F0502020204030204" pitchFamily="34" charset="0"/>
                <a:cs typeface="Poppins SemiBold" panose="00000700000000000000" pitchFamily="2" charset="0"/>
              </a:rPr>
              <a:t>Why?</a:t>
            </a:r>
            <a:endParaRPr lang="en-GB" dirty="0">
              <a:latin typeface="Poppins SemiBold" panose="00000700000000000000" pitchFamily="2" charset="0"/>
              <a:cs typeface="Poppins SemiBold" panose="00000700000000000000" pitchFamily="2" charset="0"/>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01</a:t>
            </a:r>
          </a:p>
        </p:txBody>
      </p:sp>
    </p:spTree>
    <p:extLst>
      <p:ext uri="{BB962C8B-B14F-4D97-AF65-F5344CB8AC3E}">
        <p14:creationId xmlns:p14="http://schemas.microsoft.com/office/powerpoint/2010/main" val="4159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Stage 3: Identify your themes</a:t>
            </a:r>
          </a:p>
        </p:txBody>
      </p:sp>
      <p:sp>
        <p:nvSpPr>
          <p:cNvPr id="13" name="Text Placeholder 8">
            <a:extLst>
              <a:ext uri="{FF2B5EF4-FFF2-40B4-BE49-F238E27FC236}">
                <a16:creationId xmlns:a16="http://schemas.microsoft.com/office/drawing/2014/main" id="{21F96816-BE58-A1C5-FB16-49775EF03B69}"/>
              </a:ext>
            </a:extLst>
          </p:cNvPr>
          <p:cNvSpPr>
            <a:spLocks noGrp="1"/>
          </p:cNvSpPr>
          <p:nvPr>
            <p:ph type="body" sz="quarter" idx="14"/>
          </p:nvPr>
        </p:nvSpPr>
        <p:spPr>
          <a:xfrm>
            <a:off x="1001105" y="1679609"/>
            <a:ext cx="9591229" cy="1086733"/>
          </a:xfrm>
        </p:spPr>
        <p:txBody>
          <a:bodyPr/>
          <a:lstStyle/>
          <a:p>
            <a:r>
              <a:rPr lang="en-GB" dirty="0"/>
              <a:t>The last stage of discovering your ‘why’ is to agree and refine it. This focuses on thinking about the contribution that is required to enable all within an organisation internal or external to succeed.</a:t>
            </a:r>
          </a:p>
        </p:txBody>
      </p:sp>
    </p:spTree>
    <p:extLst>
      <p:ext uri="{BB962C8B-B14F-4D97-AF65-F5344CB8AC3E}">
        <p14:creationId xmlns:p14="http://schemas.microsoft.com/office/powerpoint/2010/main" val="1422830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08C42C7-6EDD-2DB6-D93C-9A918BAF88F5}"/>
              </a:ext>
            </a:extLst>
          </p:cNvPr>
          <p:cNvSpPr>
            <a:spLocks noGrp="1"/>
          </p:cNvSpPr>
          <p:nvPr>
            <p:ph type="body" sz="quarter" idx="21"/>
          </p:nvPr>
        </p:nvSpPr>
        <p:spPr/>
        <p:txBody>
          <a:bodyPr/>
          <a:lstStyle/>
          <a:p>
            <a:r>
              <a:rPr lang="en-GB" dirty="0"/>
              <a:t>Gathering stories</a:t>
            </a:r>
          </a:p>
        </p:txBody>
      </p:sp>
      <p:sp>
        <p:nvSpPr>
          <p:cNvPr id="18" name="Text Placeholder 17">
            <a:extLst>
              <a:ext uri="{FF2B5EF4-FFF2-40B4-BE49-F238E27FC236}">
                <a16:creationId xmlns:a16="http://schemas.microsoft.com/office/drawing/2014/main" id="{70C710F3-848D-5A3A-58C8-8A5374668408}"/>
              </a:ext>
            </a:extLst>
          </p:cNvPr>
          <p:cNvSpPr>
            <a:spLocks noGrp="1"/>
          </p:cNvSpPr>
          <p:nvPr>
            <p:ph type="body" sz="quarter" idx="22"/>
          </p:nvPr>
        </p:nvSpPr>
        <p:spPr>
          <a:xfrm>
            <a:off x="413915" y="901825"/>
            <a:ext cx="10797426" cy="289311"/>
          </a:xfrm>
        </p:spPr>
        <p:txBody>
          <a:bodyPr/>
          <a:lstStyle/>
          <a:p>
            <a:r>
              <a:rPr lang="en-GB" dirty="0"/>
              <a:t>Agree the emerging themes, and list these – is anything missing?</a:t>
            </a:r>
          </a:p>
        </p:txBody>
      </p:sp>
      <p:sp>
        <p:nvSpPr>
          <p:cNvPr id="12" name="Text Placeholder 11">
            <a:extLst>
              <a:ext uri="{FF2B5EF4-FFF2-40B4-BE49-F238E27FC236}">
                <a16:creationId xmlns:a16="http://schemas.microsoft.com/office/drawing/2014/main" id="{8CC1D94C-5CF8-3998-6D95-BBBCFB44F546}"/>
              </a:ext>
            </a:extLst>
          </p:cNvPr>
          <p:cNvSpPr>
            <a:spLocks noGrp="1"/>
          </p:cNvSpPr>
          <p:nvPr>
            <p:ph type="body" sz="quarter" idx="12"/>
          </p:nvPr>
        </p:nvSpPr>
        <p:spPr>
          <a:xfrm>
            <a:off x="1001105" y="1803132"/>
            <a:ext cx="4523002" cy="289311"/>
          </a:xfrm>
        </p:spPr>
        <p:txBody>
          <a:bodyPr/>
          <a:lstStyle/>
          <a:p>
            <a:r>
              <a:rPr lang="en-GB" dirty="0"/>
              <a:t>Review how supporting the mission:</a:t>
            </a:r>
          </a:p>
        </p:txBody>
      </p:sp>
      <p:sp>
        <p:nvSpPr>
          <p:cNvPr id="11" name="Content Placeholder 10">
            <a:extLst>
              <a:ext uri="{FF2B5EF4-FFF2-40B4-BE49-F238E27FC236}">
                <a16:creationId xmlns:a16="http://schemas.microsoft.com/office/drawing/2014/main" id="{BA992903-12EB-B741-8E2A-F87F4EEA98BC}"/>
              </a:ext>
            </a:extLst>
          </p:cNvPr>
          <p:cNvSpPr>
            <a:spLocks noGrp="1"/>
          </p:cNvSpPr>
          <p:nvPr>
            <p:ph sz="half" idx="2"/>
          </p:nvPr>
        </p:nvSpPr>
        <p:spPr>
          <a:xfrm>
            <a:off x="1001105" y="2219935"/>
            <a:ext cx="4922617" cy="3072695"/>
          </a:xfrm>
        </p:spPr>
        <p:txBody>
          <a:bodyPr/>
          <a:lstStyle/>
          <a:p>
            <a:r>
              <a:rPr lang="en-GB" dirty="0"/>
              <a:t>How does your team and you as an individual add value?</a:t>
            </a:r>
          </a:p>
          <a:p>
            <a:r>
              <a:rPr lang="en-GB" dirty="0"/>
              <a:t>What can you solve, deliver, contribute?</a:t>
            </a:r>
          </a:p>
          <a:p>
            <a:r>
              <a:rPr lang="en-GB" dirty="0"/>
              <a:t>What are your strengths as a team and individual?</a:t>
            </a:r>
          </a:p>
          <a:p>
            <a:r>
              <a:rPr lang="en-GB" dirty="0"/>
              <a:t>How do you measure success?</a:t>
            </a:r>
          </a:p>
          <a:p>
            <a:r>
              <a:rPr lang="en-GB" dirty="0"/>
              <a:t>What is the impact of what you do, both for students, staff and the organisation? </a:t>
            </a:r>
          </a:p>
          <a:p>
            <a:r>
              <a:rPr lang="en-GB" dirty="0"/>
              <a:t>What is the emotional impact of what you do, both for students, staff and the organisation?</a:t>
            </a:r>
          </a:p>
        </p:txBody>
      </p:sp>
      <p:sp>
        <p:nvSpPr>
          <p:cNvPr id="15" name="Text Placeholder 14">
            <a:extLst>
              <a:ext uri="{FF2B5EF4-FFF2-40B4-BE49-F238E27FC236}">
                <a16:creationId xmlns:a16="http://schemas.microsoft.com/office/drawing/2014/main" id="{47D41927-2622-1E4E-6A14-8A40E1D90499}"/>
              </a:ext>
            </a:extLst>
          </p:cNvPr>
          <p:cNvSpPr>
            <a:spLocks noGrp="1"/>
          </p:cNvSpPr>
          <p:nvPr>
            <p:ph type="body" sz="quarter" idx="19"/>
          </p:nvPr>
        </p:nvSpPr>
        <p:spPr>
          <a:xfrm>
            <a:off x="6288724" y="1803132"/>
            <a:ext cx="5331776" cy="416801"/>
          </a:xfrm>
        </p:spPr>
        <p:txBody>
          <a:bodyPr/>
          <a:lstStyle/>
          <a:p>
            <a:r>
              <a:rPr lang="en-GB" dirty="0"/>
              <a:t>What has changed from Stage 1 to Stage 3?</a:t>
            </a:r>
          </a:p>
        </p:txBody>
      </p:sp>
      <p:sp>
        <p:nvSpPr>
          <p:cNvPr id="14" name="Content Placeholder 13">
            <a:extLst>
              <a:ext uri="{FF2B5EF4-FFF2-40B4-BE49-F238E27FC236}">
                <a16:creationId xmlns:a16="http://schemas.microsoft.com/office/drawing/2014/main" id="{7F78BA84-4613-C363-7FB2-B9800B037BAE}"/>
              </a:ext>
            </a:extLst>
          </p:cNvPr>
          <p:cNvSpPr>
            <a:spLocks noGrp="1"/>
          </p:cNvSpPr>
          <p:nvPr>
            <p:ph sz="half" idx="18"/>
          </p:nvPr>
        </p:nvSpPr>
        <p:spPr>
          <a:xfrm>
            <a:off x="6288724" y="2219934"/>
            <a:ext cx="4922617" cy="4114878"/>
          </a:xfrm>
        </p:spPr>
        <p:txBody>
          <a:bodyPr/>
          <a:lstStyle/>
          <a:p>
            <a:r>
              <a:rPr lang="en-GB" dirty="0"/>
              <a:t>Who is in your story now?</a:t>
            </a:r>
          </a:p>
          <a:p>
            <a:r>
              <a:rPr lang="en-GB" dirty="0"/>
              <a:t>What might change for the people in your story as a result of the actions of your team?</a:t>
            </a:r>
          </a:p>
          <a:p>
            <a:r>
              <a:rPr lang="en-GB" dirty="0"/>
              <a:t>How might it effect the people in the story, or those that witnessed it?</a:t>
            </a:r>
          </a:p>
          <a:p>
            <a:r>
              <a:rPr lang="en-GB" dirty="0"/>
              <a:t>What can you do differently?</a:t>
            </a:r>
          </a:p>
          <a:p>
            <a:pPr marL="0" indent="0">
              <a:buNone/>
            </a:pPr>
            <a:r>
              <a:rPr lang="en-GB" dirty="0"/>
              <a:t>Ensure that these are captured as short </a:t>
            </a:r>
            <a:r>
              <a:rPr lang="en-GB" b="1" dirty="0"/>
              <a:t>contribution statements</a:t>
            </a:r>
            <a:r>
              <a:rPr lang="en-GB" dirty="0"/>
              <a:t>, to be able to refer back to for reporting out Stage 3.</a:t>
            </a:r>
          </a:p>
        </p:txBody>
      </p:sp>
    </p:spTree>
    <p:extLst>
      <p:ext uri="{BB962C8B-B14F-4D97-AF65-F5344CB8AC3E}">
        <p14:creationId xmlns:p14="http://schemas.microsoft.com/office/powerpoint/2010/main" val="182784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Reporting out Stage 3</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676668"/>
            <a:ext cx="9591229" cy="496800"/>
          </a:xfrm>
        </p:spPr>
        <p:txBody>
          <a:bodyPr/>
          <a:lstStyle/>
          <a:p>
            <a:r>
              <a:rPr lang="en-GB" dirty="0"/>
              <a:t>Review and discuss the outputs:</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1997347"/>
            <a:ext cx="9591229" cy="2687186"/>
          </a:xfrm>
        </p:spPr>
        <p:txBody>
          <a:bodyPr/>
          <a:lstStyle/>
          <a:p>
            <a:r>
              <a:rPr lang="en-GB" dirty="0"/>
              <a:t>How do participants feel?</a:t>
            </a:r>
          </a:p>
          <a:p>
            <a:r>
              <a:rPr lang="en-GB" dirty="0"/>
              <a:t>What has been the impact on them?</a:t>
            </a:r>
          </a:p>
          <a:p>
            <a:r>
              <a:rPr lang="en-GB" dirty="0"/>
              <a:t>What else do they want to know?</a:t>
            </a:r>
          </a:p>
          <a:p>
            <a:r>
              <a:rPr lang="en-GB" dirty="0"/>
              <a:t>What else do they want to share?</a:t>
            </a:r>
          </a:p>
          <a:p>
            <a:r>
              <a:rPr lang="en-GB" dirty="0"/>
              <a:t>Is this what they expected?</a:t>
            </a:r>
          </a:p>
          <a:p>
            <a:pPr marL="0" indent="0">
              <a:buNone/>
            </a:pPr>
            <a:r>
              <a:rPr lang="en-GB" dirty="0"/>
              <a:t>Then look at the outputs from the gathering stage and ask the group to adopt a signal phrase to encapsulated the impact, and produce </a:t>
            </a:r>
            <a:r>
              <a:rPr lang="en-GB" b="1" dirty="0"/>
              <a:t>impact statements</a:t>
            </a:r>
            <a:r>
              <a:rPr lang="en-GB" dirty="0"/>
              <a:t>.</a:t>
            </a:r>
          </a:p>
        </p:txBody>
      </p:sp>
    </p:spTree>
    <p:extLst>
      <p:ext uri="{BB962C8B-B14F-4D97-AF65-F5344CB8AC3E}">
        <p14:creationId xmlns:p14="http://schemas.microsoft.com/office/powerpoint/2010/main" val="194586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Draft the ‘why?’ statement</a:t>
            </a:r>
          </a:p>
        </p:txBody>
      </p:sp>
      <p:sp>
        <p:nvSpPr>
          <p:cNvPr id="6" name="Text Placeholder 11">
            <a:extLst>
              <a:ext uri="{FF2B5EF4-FFF2-40B4-BE49-F238E27FC236}">
                <a16:creationId xmlns:a16="http://schemas.microsoft.com/office/drawing/2014/main" id="{A00592E7-2D0F-58D1-0DE8-9BDB76B9AFF4}"/>
              </a:ext>
            </a:extLst>
          </p:cNvPr>
          <p:cNvSpPr>
            <a:spLocks noGrp="1"/>
          </p:cNvSpPr>
          <p:nvPr>
            <p:ph type="body" sz="quarter" idx="25"/>
          </p:nvPr>
        </p:nvSpPr>
        <p:spPr>
          <a:xfrm>
            <a:off x="413915" y="912168"/>
            <a:ext cx="10766703" cy="289311"/>
          </a:xfrm>
        </p:spPr>
        <p:txBody>
          <a:bodyPr/>
          <a:lstStyle/>
          <a:p>
            <a:r>
              <a:rPr lang="en-GB" dirty="0"/>
              <a:t>This is the key outcome for the workshop using the outputs from Stages 1 to 3:</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1686394"/>
            <a:ext cx="9591229" cy="1999115"/>
          </a:xfrm>
        </p:spPr>
        <p:txBody>
          <a:bodyPr/>
          <a:lstStyle/>
          <a:p>
            <a:pPr marL="0" indent="0">
              <a:buNone/>
            </a:pPr>
            <a:r>
              <a:rPr lang="en-GB" dirty="0"/>
              <a:t>The stories from Stage 1 help to maintain the meaning behind the action and impact statements. Your ‘why?’ statement draft is normally linked to one or two stories from Stage 1.</a:t>
            </a:r>
          </a:p>
          <a:p>
            <a:r>
              <a:rPr lang="en-GB" dirty="0"/>
              <a:t>Select the </a:t>
            </a:r>
            <a:r>
              <a:rPr lang="en-GB" b="1" dirty="0"/>
              <a:t>action statements </a:t>
            </a:r>
            <a:r>
              <a:rPr lang="en-GB" dirty="0"/>
              <a:t>and map them to the </a:t>
            </a:r>
            <a:r>
              <a:rPr lang="en-GB" b="1" dirty="0"/>
              <a:t>impact statements </a:t>
            </a:r>
            <a:r>
              <a:rPr lang="en-GB" dirty="0"/>
              <a:t>and choose one or two that you feel strong align to the ‘mission’ and then craft the most inspiring draft </a:t>
            </a:r>
            <a:r>
              <a:rPr lang="en-GB" b="1" dirty="0"/>
              <a:t>‘why?’ statement</a:t>
            </a:r>
            <a:r>
              <a:rPr lang="en-GB" dirty="0"/>
              <a:t>. </a:t>
            </a:r>
          </a:p>
          <a:p>
            <a:r>
              <a:rPr lang="en-GB" dirty="0"/>
              <a:t>Then review the ‘why’ statement as a group and define it further, if required.</a:t>
            </a:r>
          </a:p>
          <a:p>
            <a:r>
              <a:rPr lang="en-GB" dirty="0"/>
              <a:t>This should enable you to produce your key outcome for the workshop - your draft ‘why?’.</a:t>
            </a:r>
          </a:p>
        </p:txBody>
      </p:sp>
    </p:spTree>
    <p:extLst>
      <p:ext uri="{BB962C8B-B14F-4D97-AF65-F5344CB8AC3E}">
        <p14:creationId xmlns:p14="http://schemas.microsoft.com/office/powerpoint/2010/main" val="906069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Draft the ‘why?’ statement</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105" y="1686394"/>
            <a:ext cx="9591229" cy="2913886"/>
          </a:xfrm>
        </p:spPr>
        <p:txBody>
          <a:bodyPr/>
          <a:lstStyle/>
          <a:p>
            <a:pPr marL="0" indent="0">
              <a:buNone/>
            </a:pPr>
            <a:r>
              <a:rPr lang="en-GB" dirty="0"/>
              <a:t>The last part of Stage 3 is to consider your action statements again, based on your draft ‘why’ and produce </a:t>
            </a:r>
            <a:r>
              <a:rPr lang="en-GB" b="1" dirty="0"/>
              <a:t>‘context statements’</a:t>
            </a:r>
            <a:r>
              <a:rPr lang="en-GB" dirty="0"/>
              <a:t>.  These help you to refocus on the context of your ‘why?’ and how it links to a 'problem' you think you need to solve. Why are you doing it?</a:t>
            </a:r>
          </a:p>
          <a:p>
            <a:pPr marL="0" indent="0">
              <a:buNone/>
            </a:pPr>
            <a:r>
              <a:rPr lang="en-GB" dirty="0"/>
              <a:t>An example would be if you were focusing on an ‘inclusion theme’ you might produce the following context statements:</a:t>
            </a:r>
          </a:p>
          <a:p>
            <a:r>
              <a:rPr lang="en-GB" dirty="0"/>
              <a:t>Be kind, be curious, be inclusive.</a:t>
            </a:r>
          </a:p>
          <a:p>
            <a:r>
              <a:rPr lang="en-GB" dirty="0"/>
              <a:t>Be open and keen to learning about others, their backgrounds and lived experiences – be curious and interested about people’s differences as there is no such thing as ‘normal’.</a:t>
            </a:r>
          </a:p>
        </p:txBody>
      </p:sp>
    </p:spTree>
    <p:extLst>
      <p:ext uri="{BB962C8B-B14F-4D97-AF65-F5344CB8AC3E}">
        <p14:creationId xmlns:p14="http://schemas.microsoft.com/office/powerpoint/2010/main" val="146459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0"/>
            <a:ext cx="10774418" cy="4710463"/>
          </a:xfrm>
        </p:spPr>
        <p:txBody>
          <a:bodyPr lIns="91440" tIns="45720" rIns="91440" bIns="45720" anchor="t">
            <a:noAutofit/>
          </a:bodyPr>
          <a:lstStyle/>
          <a:p>
            <a:r>
              <a:rPr lang="en-GB" sz="6000" b="1" dirty="0">
                <a:effectLst/>
                <a:latin typeface="+mj-lt"/>
                <a:ea typeface="Calibri" panose="020F0502020204030204" pitchFamily="34" charset="0"/>
                <a:cs typeface="Poppins SemiBold"/>
              </a:rPr>
              <a:t>Discovering </a:t>
            </a:r>
            <a:r>
              <a:rPr lang="en-GB" sz="6000" dirty="0">
                <a:latin typeface="+mj-lt"/>
                <a:ea typeface="Calibri" panose="020F0502020204030204" pitchFamily="34" charset="0"/>
                <a:cs typeface="Poppins SemiBold"/>
              </a:rPr>
              <a:t>What’s</a:t>
            </a:r>
            <a:r>
              <a:rPr lang="en-GB" sz="6000" b="1" dirty="0">
                <a:effectLst/>
                <a:latin typeface="+mj-lt"/>
                <a:ea typeface="Calibri" panose="020F0502020204030204" pitchFamily="34" charset="0"/>
                <a:cs typeface="Poppins SemiBold"/>
              </a:rPr>
              <a:t> </a:t>
            </a:r>
            <a:r>
              <a:rPr lang="en-GB" sz="6000" dirty="0">
                <a:latin typeface="+mj-lt"/>
                <a:ea typeface="Calibri" panose="020F0502020204030204" pitchFamily="34" charset="0"/>
                <a:cs typeface="Poppins SemiBold"/>
              </a:rPr>
              <a:t>our</a:t>
            </a:r>
            <a:r>
              <a:rPr lang="en-GB" sz="6000" b="1" dirty="0">
                <a:effectLst/>
                <a:latin typeface="+mj-lt"/>
                <a:ea typeface="Calibri" panose="020F0502020204030204" pitchFamily="34" charset="0"/>
                <a:cs typeface="Poppins SemiBold"/>
              </a:rPr>
              <a:t> Why?</a:t>
            </a:r>
          </a:p>
          <a:p>
            <a:br>
              <a:rPr lang="en-GB" sz="6000" b="1" dirty="0">
                <a:effectLst/>
                <a:latin typeface="+mj-lt"/>
                <a:ea typeface="Calibri" panose="020F0502020204030204" pitchFamily="34" charset="0"/>
              </a:rPr>
            </a:br>
            <a:r>
              <a:rPr lang="en-GB" sz="6000" b="1" dirty="0">
                <a:effectLst/>
                <a:latin typeface="+mj-lt"/>
                <a:ea typeface="Calibri" panose="020F0502020204030204" pitchFamily="34" charset="0"/>
              </a:rPr>
              <a:t>How and What?</a:t>
            </a:r>
            <a:endParaRPr lang="en-GB" dirty="0">
              <a:latin typeface="+mj-lt"/>
            </a:endParaRP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06</a:t>
            </a:r>
          </a:p>
        </p:txBody>
      </p:sp>
    </p:spTree>
    <p:extLst>
      <p:ext uri="{BB962C8B-B14F-4D97-AF65-F5344CB8AC3E}">
        <p14:creationId xmlns:p14="http://schemas.microsoft.com/office/powerpoint/2010/main" val="2959133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lIns="91440" tIns="45720" rIns="91440" bIns="45720" anchor="t">
            <a:noAutofit/>
          </a:bodyPr>
          <a:lstStyle/>
          <a:p>
            <a:r>
              <a:rPr lang="en-GB" dirty="0">
                <a:latin typeface="Poppins SemiBold"/>
                <a:cs typeface="Poppins SemiBold"/>
              </a:rPr>
              <a:t>Discovering What’s our Why?</a:t>
            </a:r>
          </a:p>
        </p:txBody>
      </p:sp>
      <p:sp>
        <p:nvSpPr>
          <p:cNvPr id="14" name="Text Placeholder 9">
            <a:extLst>
              <a:ext uri="{FF2B5EF4-FFF2-40B4-BE49-F238E27FC236}">
                <a16:creationId xmlns:a16="http://schemas.microsoft.com/office/drawing/2014/main" id="{4EA83A89-D52C-59B8-9402-C77A9C44E2D4}"/>
              </a:ext>
            </a:extLst>
          </p:cNvPr>
          <p:cNvSpPr>
            <a:spLocks noGrp="1"/>
          </p:cNvSpPr>
          <p:nvPr>
            <p:ph type="body" sz="quarter" idx="15"/>
          </p:nvPr>
        </p:nvSpPr>
        <p:spPr>
          <a:xfrm>
            <a:off x="1001651" y="1385353"/>
            <a:ext cx="9591229" cy="2913886"/>
          </a:xfrm>
        </p:spPr>
        <p:txBody>
          <a:bodyPr/>
          <a:lstStyle/>
          <a:p>
            <a:pPr marL="0" indent="0">
              <a:buNone/>
            </a:pPr>
            <a:r>
              <a:rPr lang="en-GB" dirty="0"/>
              <a:t>According to Sinek (2011), the ‘how’ and the ‘what’ are just as important as the ‘why’ and should be reviewed and planned once you have agreed your ‘why’ . This starts by reconsidering or gathering more evidence or data so that a change is required, and what outcomes do you hope to achieve?  How will you achieve them? How will you measure the impact of your achieved outcomes? </a:t>
            </a:r>
          </a:p>
          <a:p>
            <a:pPr marL="0" indent="0">
              <a:buNone/>
            </a:pPr>
            <a:r>
              <a:rPr lang="en-GB" dirty="0"/>
              <a:t>If the outcome is that a change is required then if you do not define ‘what you need to get done?’, plan ‘how you get it done?’, then the ‘why do it?’ is irrelevant: the impact will not be achieved, and progress will not be made.</a:t>
            </a:r>
          </a:p>
          <a:p>
            <a:pPr marL="0" indent="0">
              <a:buNone/>
            </a:pPr>
            <a:r>
              <a:rPr lang="en-GB" dirty="0"/>
              <a:t>The context for your ‘why’ will normally direct the approach for working on your ‘how’ and ‘what’, and may draw on different frameworks, conversations and importantly the resources available to you to make a change.</a:t>
            </a:r>
          </a:p>
          <a:p>
            <a:pPr marL="0" indent="0">
              <a:buNone/>
            </a:pPr>
            <a:r>
              <a:rPr lang="en-GB" dirty="0"/>
              <a:t>As a final part of your workshop, it can be useful to look at your ‘how’ and ‘what’ to capture what might need to change, to inform further sessions to look at these in detail.</a:t>
            </a:r>
          </a:p>
        </p:txBody>
      </p:sp>
    </p:spTree>
    <p:extLst>
      <p:ext uri="{BB962C8B-B14F-4D97-AF65-F5344CB8AC3E}">
        <p14:creationId xmlns:p14="http://schemas.microsoft.com/office/powerpoint/2010/main" val="2371100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5DC79BE-EF8F-8151-28F1-5266259B9AA4}"/>
              </a:ext>
            </a:extLst>
          </p:cNvPr>
          <p:cNvSpPr>
            <a:spLocks noGrp="1"/>
          </p:cNvSpPr>
          <p:nvPr>
            <p:ph type="body" sz="quarter" idx="24"/>
          </p:nvPr>
        </p:nvSpPr>
        <p:spPr/>
        <p:txBody>
          <a:bodyPr lIns="91440" tIns="45720" rIns="91440" bIns="45720" anchor="t">
            <a:noAutofit/>
          </a:bodyPr>
          <a:lstStyle/>
          <a:p>
            <a:r>
              <a:rPr lang="en-GB" dirty="0">
                <a:latin typeface="Poppins SemiBold"/>
                <a:cs typeface="Poppins SemiBold"/>
              </a:rPr>
              <a:t>Discovering What’s our Why?</a:t>
            </a:r>
          </a:p>
          <a:p>
            <a:endParaRPr lang="en-GB" dirty="0"/>
          </a:p>
        </p:txBody>
      </p:sp>
      <p:sp>
        <p:nvSpPr>
          <p:cNvPr id="23" name="Text Placeholder 22">
            <a:extLst>
              <a:ext uri="{FF2B5EF4-FFF2-40B4-BE49-F238E27FC236}">
                <a16:creationId xmlns:a16="http://schemas.microsoft.com/office/drawing/2014/main" id="{4DCF4599-94AE-841B-DC3D-B75B0111A0C5}"/>
              </a:ext>
            </a:extLst>
          </p:cNvPr>
          <p:cNvSpPr>
            <a:spLocks noGrp="1"/>
          </p:cNvSpPr>
          <p:nvPr>
            <p:ph type="body" sz="quarter" idx="12"/>
          </p:nvPr>
        </p:nvSpPr>
        <p:spPr>
          <a:xfrm>
            <a:off x="887894" y="1558879"/>
            <a:ext cx="4683127" cy="746515"/>
          </a:xfrm>
        </p:spPr>
        <p:txBody>
          <a:bodyPr/>
          <a:lstStyle/>
          <a:p>
            <a:r>
              <a:rPr lang="en-GB" dirty="0"/>
              <a:t>The future</a:t>
            </a:r>
          </a:p>
        </p:txBody>
      </p:sp>
      <p:sp>
        <p:nvSpPr>
          <p:cNvPr id="26" name="Text Placeholder 25">
            <a:extLst>
              <a:ext uri="{FF2B5EF4-FFF2-40B4-BE49-F238E27FC236}">
                <a16:creationId xmlns:a16="http://schemas.microsoft.com/office/drawing/2014/main" id="{83578277-CEE8-F157-4661-5938D288B374}"/>
              </a:ext>
            </a:extLst>
          </p:cNvPr>
          <p:cNvSpPr>
            <a:spLocks noGrp="1"/>
          </p:cNvSpPr>
          <p:nvPr>
            <p:ph type="body" sz="quarter" idx="27"/>
          </p:nvPr>
        </p:nvSpPr>
        <p:spPr>
          <a:xfrm>
            <a:off x="6023510" y="1562445"/>
            <a:ext cx="5002300" cy="742950"/>
          </a:xfrm>
          <a:solidFill>
            <a:srgbClr val="1C46C0"/>
          </a:solidFill>
        </p:spPr>
        <p:txBody>
          <a:bodyPr/>
          <a:lstStyle/>
          <a:p>
            <a:r>
              <a:rPr lang="en-GB" sz="1800" b="1" dirty="0">
                <a:solidFill>
                  <a:schemeClr val="bg1"/>
                </a:solidFill>
              </a:rPr>
              <a:t>What do we need to do next?</a:t>
            </a:r>
          </a:p>
        </p:txBody>
      </p:sp>
      <p:sp>
        <p:nvSpPr>
          <p:cNvPr id="28" name="Text Placeholder 27">
            <a:extLst>
              <a:ext uri="{FF2B5EF4-FFF2-40B4-BE49-F238E27FC236}">
                <a16:creationId xmlns:a16="http://schemas.microsoft.com/office/drawing/2014/main" id="{E95C9409-83BF-0393-751E-383790087EA5}"/>
              </a:ext>
            </a:extLst>
          </p:cNvPr>
          <p:cNvSpPr>
            <a:spLocks noGrp="1"/>
          </p:cNvSpPr>
          <p:nvPr>
            <p:ph type="body" sz="quarter" idx="29"/>
          </p:nvPr>
        </p:nvSpPr>
        <p:spPr>
          <a:xfrm>
            <a:off x="887894" y="2455769"/>
            <a:ext cx="4683127" cy="746515"/>
          </a:xfrm>
          <a:solidFill>
            <a:srgbClr val="E6FAFF"/>
          </a:solidFill>
        </p:spPr>
        <p:txBody>
          <a:bodyPr/>
          <a:lstStyle/>
          <a:p>
            <a:r>
              <a:rPr lang="en-GB" sz="1500" b="0" dirty="0">
                <a:solidFill>
                  <a:schemeClr val="tx1"/>
                </a:solidFill>
              </a:rPr>
              <a:t>This is our </a:t>
            </a:r>
            <a:r>
              <a:rPr lang="en-GB" sz="1500" dirty="0">
                <a:solidFill>
                  <a:schemeClr val="tx1"/>
                </a:solidFill>
              </a:rPr>
              <a:t>‘why’</a:t>
            </a:r>
          </a:p>
        </p:txBody>
      </p:sp>
      <p:sp>
        <p:nvSpPr>
          <p:cNvPr id="27" name="Text Placeholder 26">
            <a:extLst>
              <a:ext uri="{FF2B5EF4-FFF2-40B4-BE49-F238E27FC236}">
                <a16:creationId xmlns:a16="http://schemas.microsoft.com/office/drawing/2014/main" id="{C34FED13-7279-9ADF-AA31-56DE2E27B362}"/>
              </a:ext>
            </a:extLst>
          </p:cNvPr>
          <p:cNvSpPr>
            <a:spLocks noGrp="1"/>
          </p:cNvSpPr>
          <p:nvPr>
            <p:ph type="body" sz="quarter" idx="28"/>
          </p:nvPr>
        </p:nvSpPr>
        <p:spPr>
          <a:xfrm>
            <a:off x="6023510" y="2459335"/>
            <a:ext cx="5002300" cy="742950"/>
          </a:xfrm>
        </p:spPr>
        <p:txBody>
          <a:bodyPr/>
          <a:lstStyle/>
          <a:p>
            <a:r>
              <a:rPr lang="en-GB" dirty="0"/>
              <a:t> </a:t>
            </a:r>
          </a:p>
        </p:txBody>
      </p:sp>
      <p:sp>
        <p:nvSpPr>
          <p:cNvPr id="30" name="Text Placeholder 29">
            <a:extLst>
              <a:ext uri="{FF2B5EF4-FFF2-40B4-BE49-F238E27FC236}">
                <a16:creationId xmlns:a16="http://schemas.microsoft.com/office/drawing/2014/main" id="{EF84141D-7040-80CB-E687-A9059D19C4E5}"/>
              </a:ext>
            </a:extLst>
          </p:cNvPr>
          <p:cNvSpPr>
            <a:spLocks noGrp="1"/>
          </p:cNvSpPr>
          <p:nvPr>
            <p:ph type="body" sz="quarter" idx="31"/>
          </p:nvPr>
        </p:nvSpPr>
        <p:spPr>
          <a:xfrm>
            <a:off x="887894" y="3352659"/>
            <a:ext cx="4683127" cy="746515"/>
          </a:xfrm>
          <a:solidFill>
            <a:srgbClr val="E6FAFF"/>
          </a:solidFill>
        </p:spPr>
        <p:txBody>
          <a:bodyPr/>
          <a:lstStyle/>
          <a:p>
            <a:r>
              <a:rPr lang="en-GB" sz="1500" b="0" dirty="0">
                <a:solidFill>
                  <a:schemeClr val="tx1"/>
                </a:solidFill>
              </a:rPr>
              <a:t>This is </a:t>
            </a:r>
            <a:r>
              <a:rPr lang="en-GB" sz="1500" dirty="0">
                <a:solidFill>
                  <a:schemeClr val="tx1"/>
                </a:solidFill>
              </a:rPr>
              <a:t>‘how’</a:t>
            </a:r>
            <a:r>
              <a:rPr lang="en-GB" sz="1500" b="0" dirty="0">
                <a:solidFill>
                  <a:schemeClr val="tx1"/>
                </a:solidFill>
              </a:rPr>
              <a:t> we could work</a:t>
            </a:r>
          </a:p>
        </p:txBody>
      </p:sp>
      <p:sp>
        <p:nvSpPr>
          <p:cNvPr id="29" name="Text Placeholder 28">
            <a:extLst>
              <a:ext uri="{FF2B5EF4-FFF2-40B4-BE49-F238E27FC236}">
                <a16:creationId xmlns:a16="http://schemas.microsoft.com/office/drawing/2014/main" id="{0BAC87D0-6A27-2090-BB16-9FAB62FF6A52}"/>
              </a:ext>
            </a:extLst>
          </p:cNvPr>
          <p:cNvSpPr>
            <a:spLocks noGrp="1"/>
          </p:cNvSpPr>
          <p:nvPr>
            <p:ph type="body" sz="quarter" idx="30"/>
          </p:nvPr>
        </p:nvSpPr>
        <p:spPr>
          <a:xfrm>
            <a:off x="6023510" y="3356225"/>
            <a:ext cx="5002300" cy="742950"/>
          </a:xfrm>
        </p:spPr>
        <p:txBody>
          <a:bodyPr/>
          <a:lstStyle/>
          <a:p>
            <a:r>
              <a:rPr lang="en-GB" dirty="0"/>
              <a:t> </a:t>
            </a:r>
          </a:p>
        </p:txBody>
      </p:sp>
      <p:sp>
        <p:nvSpPr>
          <p:cNvPr id="32" name="Text Placeholder 31">
            <a:extLst>
              <a:ext uri="{FF2B5EF4-FFF2-40B4-BE49-F238E27FC236}">
                <a16:creationId xmlns:a16="http://schemas.microsoft.com/office/drawing/2014/main" id="{90D6033B-27A4-DD7E-6559-906B3DC7C694}"/>
              </a:ext>
            </a:extLst>
          </p:cNvPr>
          <p:cNvSpPr>
            <a:spLocks noGrp="1"/>
          </p:cNvSpPr>
          <p:nvPr>
            <p:ph type="body" sz="quarter" idx="33"/>
          </p:nvPr>
        </p:nvSpPr>
        <p:spPr>
          <a:xfrm>
            <a:off x="887894" y="4245983"/>
            <a:ext cx="4683127" cy="746515"/>
          </a:xfrm>
          <a:solidFill>
            <a:srgbClr val="E6FAFF"/>
          </a:solidFill>
        </p:spPr>
        <p:txBody>
          <a:bodyPr/>
          <a:lstStyle/>
          <a:p>
            <a:r>
              <a:rPr lang="en-GB" sz="1500" b="0" dirty="0">
                <a:solidFill>
                  <a:schemeClr val="tx1"/>
                </a:solidFill>
              </a:rPr>
              <a:t>This is </a:t>
            </a:r>
            <a:r>
              <a:rPr lang="en-GB" sz="1500" dirty="0">
                <a:solidFill>
                  <a:schemeClr val="tx1"/>
                </a:solidFill>
              </a:rPr>
              <a:t>‘what’ </a:t>
            </a:r>
            <a:r>
              <a:rPr lang="en-GB" sz="1500" b="0" dirty="0">
                <a:solidFill>
                  <a:schemeClr val="tx1"/>
                </a:solidFill>
              </a:rPr>
              <a:t>we could do</a:t>
            </a:r>
          </a:p>
        </p:txBody>
      </p:sp>
      <p:sp>
        <p:nvSpPr>
          <p:cNvPr id="31" name="Text Placeholder 30">
            <a:extLst>
              <a:ext uri="{FF2B5EF4-FFF2-40B4-BE49-F238E27FC236}">
                <a16:creationId xmlns:a16="http://schemas.microsoft.com/office/drawing/2014/main" id="{E3BA38F8-D0FF-6962-9098-2B64CAF3DACB}"/>
              </a:ext>
            </a:extLst>
          </p:cNvPr>
          <p:cNvSpPr>
            <a:spLocks noGrp="1"/>
          </p:cNvSpPr>
          <p:nvPr>
            <p:ph type="body" sz="quarter" idx="32"/>
          </p:nvPr>
        </p:nvSpPr>
        <p:spPr>
          <a:xfrm>
            <a:off x="6023510" y="4249549"/>
            <a:ext cx="5002300" cy="742950"/>
          </a:xfrm>
        </p:spPr>
        <p:txBody>
          <a:bodyPr/>
          <a:lstStyle/>
          <a:p>
            <a:r>
              <a:rPr lang="en-GB" dirty="0"/>
              <a:t> </a:t>
            </a:r>
          </a:p>
        </p:txBody>
      </p:sp>
    </p:spTree>
    <p:extLst>
      <p:ext uri="{BB962C8B-B14F-4D97-AF65-F5344CB8AC3E}">
        <p14:creationId xmlns:p14="http://schemas.microsoft.com/office/powerpoint/2010/main" val="2663367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References</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734775" y="1385353"/>
            <a:ext cx="9591229" cy="496800"/>
          </a:xfrm>
        </p:spPr>
        <p:txBody>
          <a:bodyPr/>
          <a:lstStyle/>
          <a:p>
            <a:pPr algn="l"/>
            <a:r>
              <a:rPr lang="en-GB" b="0" i="0" dirty="0">
                <a:effectLst/>
                <a:latin typeface="arial" panose="020B0604020202020204" pitchFamily="34" charset="0"/>
              </a:rPr>
              <a:t>Sinek, S. (2011). Start with Why - How Great Leaders Inspire Everyone to Take Action. London: Penguin.</a:t>
            </a:r>
          </a:p>
          <a:p>
            <a:pPr algn="l"/>
            <a:r>
              <a:rPr lang="en-GB" b="0" i="0" dirty="0">
                <a:effectLst/>
                <a:latin typeface="arial" panose="020B0604020202020204" pitchFamily="34" charset="0"/>
              </a:rPr>
              <a:t>Sinek, S., Mead, D. and Docker, P. (2017). Find Your Why: A Practical Guide for Discovering your Purpose for You and Your Team. London: Penguin.</a:t>
            </a:r>
          </a:p>
        </p:txBody>
      </p:sp>
    </p:spTree>
    <p:extLst>
      <p:ext uri="{BB962C8B-B14F-4D97-AF65-F5344CB8AC3E}">
        <p14:creationId xmlns:p14="http://schemas.microsoft.com/office/powerpoint/2010/main" val="3562894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lIns="91440" tIns="45720" rIns="91440" bIns="45720" anchor="t">
            <a:noAutofit/>
          </a:bodyPr>
          <a:lstStyle/>
          <a:p>
            <a:r>
              <a:rPr lang="en-GB" dirty="0">
                <a:latin typeface="Poppins SemiBold"/>
                <a:cs typeface="Poppins SemiBold"/>
              </a:rPr>
              <a:t>Discovering What’s our Why?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652" y="1191218"/>
            <a:ext cx="9591228" cy="2874754"/>
          </a:xfrm>
        </p:spPr>
        <p:txBody>
          <a:bodyPr lIns="91440" tIns="45720" rIns="91440" bIns="45720" anchor="t">
            <a:noAutofit/>
          </a:bodyPr>
          <a:lstStyle/>
          <a:p>
            <a:r>
              <a:rPr lang="en-GB" dirty="0">
                <a:latin typeface="Poppins"/>
                <a:cs typeface="Poppins"/>
              </a:rPr>
              <a:t>While you can do this as an individual, bringing others into the conversation can help to consider your ‘why’ through different lenses and help you define it more effectively. As you read through the suggested approach to running a workshop, consider how you might use this for discovering your ‘Why’ with your team or organisation.</a:t>
            </a:r>
          </a:p>
          <a:p>
            <a:endParaRPr lang="en-GB" dirty="0"/>
          </a:p>
          <a:p>
            <a:r>
              <a:rPr lang="en-GB" dirty="0"/>
              <a:t>The output from doing this activity should be to: </a:t>
            </a:r>
          </a:p>
          <a:p>
            <a:pPr marL="285750" indent="-285750">
              <a:buFont typeface="Arial" panose="020B0604020202020204" pitchFamily="34" charset="0"/>
              <a:buChar char="•"/>
            </a:pPr>
            <a:r>
              <a:rPr lang="en-GB" dirty="0"/>
              <a:t>provide you with valuable insights </a:t>
            </a:r>
          </a:p>
          <a:p>
            <a:pPr marL="285750" indent="-285750">
              <a:buFont typeface="Arial" panose="020B0604020202020204" pitchFamily="34" charset="0"/>
              <a:buChar char="•"/>
            </a:pPr>
            <a:r>
              <a:rPr lang="en-GB" dirty="0">
                <a:latin typeface="Poppins"/>
                <a:cs typeface="Poppins"/>
              </a:rPr>
              <a:t>better understand your ‘Why’ </a:t>
            </a:r>
            <a:endParaRPr lang="en-GB" dirty="0"/>
          </a:p>
          <a:p>
            <a:pPr marL="285750" indent="-285750">
              <a:buFont typeface="Arial" panose="020B0604020202020204" pitchFamily="34" charset="0"/>
              <a:buChar char="•"/>
            </a:pPr>
            <a:r>
              <a:rPr lang="en-GB" dirty="0"/>
              <a:t>enable you to use this in developing outputs you are responsible for, such as reports or project/programme proposals.</a:t>
            </a:r>
          </a:p>
          <a:p>
            <a:pPr marL="285750" indent="-285750">
              <a:buFont typeface="Arial" panose="020B0604020202020204" pitchFamily="34" charset="0"/>
              <a:buChar char="•"/>
            </a:pPr>
            <a:endParaRPr lang="en-GB" dirty="0"/>
          </a:p>
          <a:p>
            <a:r>
              <a:rPr lang="en-GB" b="0" i="0" u="none" strike="noStrike" dirty="0">
                <a:solidFill>
                  <a:srgbClr val="060645"/>
                </a:solidFill>
                <a:effectLst/>
                <a:latin typeface="Poppins"/>
                <a:cs typeface="Poppins"/>
              </a:rPr>
              <a:t>If you are new to the What’s </a:t>
            </a:r>
            <a:r>
              <a:rPr lang="en-GB" dirty="0">
                <a:latin typeface="Poppins"/>
                <a:cs typeface="Poppins"/>
              </a:rPr>
              <a:t>our</a:t>
            </a:r>
            <a:r>
              <a:rPr lang="en-GB" b="0" i="0" u="none" strike="noStrike" dirty="0">
                <a:solidFill>
                  <a:srgbClr val="060645"/>
                </a:solidFill>
                <a:effectLst/>
                <a:latin typeface="Poppins"/>
                <a:cs typeface="Poppins"/>
              </a:rPr>
              <a:t> Why? approach, we recommend you review the following resources:</a:t>
            </a:r>
          </a:p>
          <a:p>
            <a:endParaRPr lang="en-GB" b="0" i="0" u="none" strike="noStrike" dirty="0">
              <a:solidFill>
                <a:srgbClr val="060645"/>
              </a:solidFill>
              <a:effectLst/>
              <a:latin typeface="Poppins" panose="00000500000000000000" pitchFamily="2" charset="0"/>
            </a:endParaRPr>
          </a:p>
          <a:p>
            <a:r>
              <a:rPr lang="en-GB" b="0" i="0" u="none" strike="noStrike" dirty="0">
                <a:solidFill>
                  <a:srgbClr val="FF8A77"/>
                </a:solidFill>
                <a:effectLst/>
                <a:latin typeface="Poppins" panose="00000500000000000000" pitchFamily="2" charset="0"/>
                <a:hlinkClick r:id="rId3">
                  <a:extLst>
                    <a:ext uri="{A12FA001-AC4F-418D-AE19-62706E023703}">
                      <ahyp:hlinkClr xmlns:ahyp="http://schemas.microsoft.com/office/drawing/2018/hyperlinkcolor" val="tx"/>
                    </a:ext>
                  </a:extLst>
                </a:hlinkClick>
              </a:rPr>
              <a:t>Hybrid working: Planning for the future, section 3</a:t>
            </a:r>
            <a:r>
              <a:rPr lang="en-GB" b="0" i="0" u="none" strike="noStrike" dirty="0">
                <a:solidFill>
                  <a:srgbClr val="FF8A77"/>
                </a:solidFill>
                <a:effectLst/>
                <a:latin typeface="Poppins" panose="00000500000000000000" pitchFamily="2" charset="0"/>
              </a:rPr>
              <a:t> </a:t>
            </a:r>
            <a:r>
              <a:rPr lang="en-GB" b="0" i="0" u="none" strike="noStrike" dirty="0">
                <a:solidFill>
                  <a:schemeClr val="tx1"/>
                </a:solidFill>
                <a:effectLst/>
                <a:latin typeface="Poppins" panose="00000500000000000000" pitchFamily="2" charset="0"/>
              </a:rPr>
              <a:t>– OpenLearn course </a:t>
            </a:r>
            <a:br>
              <a:rPr lang="en-GB" b="0" i="0" u="none" strike="noStrike" dirty="0">
                <a:solidFill>
                  <a:srgbClr val="FF8A77"/>
                </a:solidFill>
                <a:effectLst/>
                <a:latin typeface="Poppins" panose="00000500000000000000" pitchFamily="2" charset="0"/>
              </a:rPr>
            </a:br>
            <a:r>
              <a:rPr lang="en-GB" dirty="0">
                <a:solidFill>
                  <a:srgbClr val="FF8A77"/>
                </a:solidFill>
                <a:hlinkClick r:id="rId4">
                  <a:extLst>
                    <a:ext uri="{A12FA001-AC4F-418D-AE19-62706E023703}">
                      <ahyp:hlinkClr xmlns:ahyp="http://schemas.microsoft.com/office/drawing/2018/hyperlinkcolor" val="tx"/>
                    </a:ext>
                  </a:extLst>
                </a:hlinkClick>
              </a:rPr>
              <a:t>The Optimism Company</a:t>
            </a:r>
            <a:r>
              <a:rPr lang="en-GB" dirty="0">
                <a:solidFill>
                  <a:srgbClr val="FF8A77"/>
                </a:solidFill>
              </a:rPr>
              <a:t> </a:t>
            </a:r>
            <a:r>
              <a:rPr lang="en-GB" dirty="0">
                <a:solidFill>
                  <a:schemeClr val="tx1"/>
                </a:solidFill>
              </a:rPr>
              <a:t>from Simon Sinek</a:t>
            </a:r>
          </a:p>
        </p:txBody>
      </p:sp>
    </p:spTree>
    <p:extLst>
      <p:ext uri="{BB962C8B-B14F-4D97-AF65-F5344CB8AC3E}">
        <p14:creationId xmlns:p14="http://schemas.microsoft.com/office/powerpoint/2010/main" val="1051446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FD7767-95B1-4B5F-AC26-15C70B0E5B86}"/>
              </a:ext>
            </a:extLst>
          </p:cNvPr>
          <p:cNvSpPr>
            <a:spLocks noGrp="1"/>
          </p:cNvSpPr>
          <p:nvPr>
            <p:ph type="body" sz="quarter" idx="21"/>
          </p:nvPr>
        </p:nvSpPr>
        <p:spPr/>
        <p:txBody>
          <a:bodyPr/>
          <a:lstStyle/>
          <a:p>
            <a:r>
              <a:rPr lang="en-GB" dirty="0"/>
              <a:t>What’s our Why?</a:t>
            </a:r>
          </a:p>
        </p:txBody>
      </p:sp>
      <p:sp>
        <p:nvSpPr>
          <p:cNvPr id="5" name="Text Placeholder 4">
            <a:extLst>
              <a:ext uri="{FF2B5EF4-FFF2-40B4-BE49-F238E27FC236}">
                <a16:creationId xmlns:a16="http://schemas.microsoft.com/office/drawing/2014/main" id="{22E08F8F-1688-D22A-9E61-2A4F8A7C14CD}"/>
              </a:ext>
            </a:extLst>
          </p:cNvPr>
          <p:cNvSpPr>
            <a:spLocks noGrp="1"/>
          </p:cNvSpPr>
          <p:nvPr>
            <p:ph type="body" sz="quarter" idx="15"/>
          </p:nvPr>
        </p:nvSpPr>
        <p:spPr>
          <a:xfrm>
            <a:off x="1001106" y="1659118"/>
            <a:ext cx="4325806" cy="3704734"/>
          </a:xfrm>
        </p:spPr>
        <p:txBody>
          <a:bodyPr/>
          <a:lstStyle/>
          <a:p>
            <a:pPr marL="0" indent="0">
              <a:buNone/>
            </a:pPr>
            <a:r>
              <a:rPr lang="en-GB" dirty="0"/>
              <a:t>We tend to focus first on what we do, then how we do it and finally why.</a:t>
            </a:r>
          </a:p>
          <a:p>
            <a:pPr marL="0" indent="0"/>
            <a:endParaRPr lang="en-GB" dirty="0"/>
          </a:p>
          <a:p>
            <a:pPr marL="0" indent="0">
              <a:buNone/>
            </a:pPr>
            <a:r>
              <a:rPr lang="en-GB" dirty="0"/>
              <a:t>In his model, the Golden Circle, Simon Sinek (Sinek, 2011) suggests we should focus on understanding our ‘why’ as the first priority.</a:t>
            </a:r>
          </a:p>
          <a:p>
            <a:pPr marL="0" indent="0"/>
            <a:endParaRPr lang="en-GB" dirty="0"/>
          </a:p>
          <a:p>
            <a:pPr marL="0" indent="0">
              <a:buNone/>
            </a:pPr>
            <a:r>
              <a:rPr lang="en-GB" dirty="0"/>
              <a:t>Understanding our ‘why’ helps frame our goals, connect with our purpose and feel inspired and motivated by our work activities.</a:t>
            </a:r>
          </a:p>
          <a:p>
            <a:pPr marL="0" indent="0"/>
            <a:endParaRPr lang="en-GB" dirty="0"/>
          </a:p>
        </p:txBody>
      </p:sp>
      <p:pic>
        <p:nvPicPr>
          <p:cNvPr id="4" name="Picture 3" descr="Three circles one inside each other.  In small circle in middle words WHY, in middle circle words – How, in out circle words What.  To side of circle text to explain these – Why – your purpose, why you do what you do. How – you do what you do, what – you do and your results.">
            <a:extLst>
              <a:ext uri="{FF2B5EF4-FFF2-40B4-BE49-F238E27FC236}">
                <a16:creationId xmlns:a16="http://schemas.microsoft.com/office/drawing/2014/main" id="{C5535484-6D4A-45E0-BB90-3CE59A210CC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358" b="93774" l="7742" r="93763">
                        <a14:foregroundMark x1="13118" y1="50377" x2="13118" y2="50377"/>
                        <a14:foregroundMark x1="22366" y1="38868" x2="31613" y2="31698"/>
                        <a14:foregroundMark x1="31613" y1="31698" x2="57419" y2="20566"/>
                        <a14:foregroundMark x1="90323" y1="52830" x2="89892" y2="47925"/>
                        <a14:foregroundMark x1="93763" y1="58113" x2="93548" y2="51887"/>
                        <a14:foregroundMark x1="40860" y1="91321" x2="66237" y2="88868"/>
                        <a14:foregroundMark x1="8387" y1="51509" x2="8602" y2="64906"/>
                        <a14:foregroundMark x1="7742" y1="52453" x2="8602" y2="65660"/>
                        <a14:foregroundMark x1="42796" y1="87358" x2="54194" y2="89245"/>
                        <a14:foregroundMark x1="54194" y1="89245" x2="57204" y2="88868"/>
                        <a14:foregroundMark x1="33763" y1="22830" x2="27312" y2="23962"/>
                        <a14:foregroundMark x1="34624" y1="21132" x2="28387" y2="23208"/>
                        <a14:foregroundMark x1="26882" y1="24340" x2="20215" y2="28491"/>
                        <a14:foregroundMark x1="18280" y1="30755" x2="11183" y2="38868"/>
                        <a14:foregroundMark x1="11183" y1="38868" x2="11183" y2="40000"/>
                        <a14:foregroundMark x1="10753" y1="41509" x2="7957" y2="49434"/>
                        <a14:foregroundMark x1="8602" y1="66415" x2="20000" y2="83208"/>
                        <a14:foregroundMark x1="20000" y1="83208" x2="20860" y2="83962"/>
                        <a14:foregroundMark x1="20860" y1="83962" x2="41075" y2="93396"/>
                        <a14:foregroundMark x1="41075" y1="93396" x2="41075" y2="93396"/>
                        <a14:foregroundMark x1="48172" y1="93962" x2="59570" y2="93962"/>
                        <a14:foregroundMark x1="59570" y1="93962" x2="69462" y2="90000"/>
                        <a14:foregroundMark x1="59570" y1="88491" x2="40860" y2="86792"/>
                        <a14:foregroundMark x1="73763" y1="87547" x2="83011" y2="81698"/>
                        <a14:foregroundMark x1="83011" y1="81698" x2="84301" y2="79245"/>
                        <a14:foregroundMark x1="85161" y1="79434" x2="89032" y2="73208"/>
                        <a14:foregroundMark x1="91183" y1="70189" x2="93763" y2="61132"/>
                        <a14:foregroundMark x1="93763" y1="61132" x2="92903" y2="53962"/>
                        <a14:foregroundMark x1="93333" y1="49623" x2="84516" y2="32075"/>
                        <a14:foregroundMark x1="84516" y1="32075" x2="82366" y2="30755"/>
                        <a14:foregroundMark x1="81075" y1="28868" x2="66237" y2="20377"/>
                        <a14:foregroundMark x1="42151" y1="18491" x2="54839" y2="17736"/>
                        <a14:foregroundMark x1="54839" y1="17736" x2="58495" y2="18113"/>
                        <a14:foregroundMark x1="60215" y1="19057" x2="55054" y2="17925"/>
                        <a14:foregroundMark x1="59785" y1="18113" x2="53978" y2="17925"/>
                        <a14:foregroundMark x1="11398" y1="39057" x2="26237" y2="24340"/>
                        <a14:foregroundMark x1="9032" y1="67736" x2="7957" y2="51509"/>
                        <a14:foregroundMark x1="9892" y1="70189" x2="17419" y2="80943"/>
                        <a14:foregroundMark x1="17419" y1="80943" x2="24301" y2="86038"/>
                        <a14:foregroundMark x1="8172" y1="66038" x2="19140" y2="82642"/>
                        <a14:foregroundMark x1="19140" y1="82642" x2="24516" y2="86415"/>
                        <a14:foregroundMark x1="24516" y1="86415" x2="41720" y2="93208"/>
                        <a14:foregroundMark x1="41720" y1="93208" x2="56129" y2="93962"/>
                        <a14:foregroundMark x1="56129" y1="93962" x2="66667" y2="91887"/>
                        <a14:foregroundMark x1="66667" y1="91887" x2="67097" y2="91698"/>
                        <a14:foregroundMark x1="67097" y1="91698" x2="77204" y2="86981"/>
                        <a14:foregroundMark x1="77204" y1="86981" x2="81505" y2="83208"/>
                        <a14:foregroundMark x1="81505" y1="83208" x2="87957" y2="75472"/>
                        <a14:foregroundMark x1="87957" y1="75472" x2="93978" y2="60377"/>
                        <a14:foregroundMark x1="93978" y1="60377" x2="93333" y2="51698"/>
                        <a14:foregroundMark x1="46237" y1="18113" x2="57419" y2="17358"/>
                        <a14:foregroundMark x1="57419" y1="17358" x2="67312" y2="20000"/>
                        <a14:foregroundMark x1="42581" y1="17925" x2="30753" y2="23774"/>
                        <a14:foregroundMark x1="30753" y1="23774" x2="36129" y2="19623"/>
                        <a14:foregroundMark x1="36129" y1="19623" x2="30968" y2="22264"/>
                        <a14:foregroundMark x1="43441" y1="18491" x2="56344" y2="18113"/>
                        <a14:foregroundMark x1="56344" y1="18113" x2="69032" y2="20943"/>
                        <a14:foregroundMark x1="69032" y1="20943" x2="82796" y2="28491"/>
                        <a14:foregroundMark x1="82581" y1="29811" x2="77204" y2="26792"/>
                        <a14:foregroundMark x1="12258" y1="39245" x2="8387" y2="49434"/>
                        <a14:foregroundMark x1="8387" y1="49434" x2="7742" y2="60000"/>
                        <a14:foregroundMark x1="7742" y1="60000" x2="14839" y2="78113"/>
                        <a14:foregroundMark x1="14839" y1="78113" x2="23226" y2="84528"/>
                        <a14:foregroundMark x1="23226" y1="84528" x2="23871" y2="84717"/>
                        <a14:foregroundMark x1="9677" y1="40943" x2="14624" y2="35472"/>
                        <a14:foregroundMark x1="13548" y1="35849" x2="8817" y2="44340"/>
                        <a14:foregroundMark x1="11183" y1="42642" x2="15699" y2="33774"/>
                        <a14:foregroundMark x1="15699" y1="33774" x2="15699" y2="33774"/>
                        <a14:foregroundMark x1="15699" y1="33774" x2="23441" y2="26415"/>
                        <a14:foregroundMark x1="23441" y1="26415" x2="30753" y2="22830"/>
                        <a14:foregroundMark x1="30753" y1="22830" x2="44086" y2="17547"/>
                        <a14:foregroundMark x1="36989" y1="20755" x2="52258" y2="17736"/>
                        <a14:foregroundMark x1="18495" y1="29623" x2="22796" y2="27547"/>
                        <a14:foregroundMark x1="21720" y1="28302" x2="17849" y2="31509"/>
                        <a14:foregroundMark x1="17849" y1="31509" x2="22796" y2="26981"/>
                      </a14:backgroundRemoval>
                    </a14:imgEffect>
                  </a14:imgLayer>
                </a14:imgProps>
              </a:ext>
            </a:extLst>
          </a:blip>
          <a:srcRect t="14482" b="2349"/>
          <a:stretch/>
        </p:blipFill>
        <p:spPr>
          <a:xfrm>
            <a:off x="6865090" y="1373176"/>
            <a:ext cx="4511420" cy="4276618"/>
          </a:xfrm>
          <a:prstGeom prst="rect">
            <a:avLst/>
          </a:prstGeom>
        </p:spPr>
      </p:pic>
    </p:spTree>
    <p:extLst>
      <p:ext uri="{BB962C8B-B14F-4D97-AF65-F5344CB8AC3E}">
        <p14:creationId xmlns:p14="http://schemas.microsoft.com/office/powerpoint/2010/main" val="204748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FD7767-95B1-4B5F-AC26-15C70B0E5B86}"/>
              </a:ext>
            </a:extLst>
          </p:cNvPr>
          <p:cNvSpPr>
            <a:spLocks noGrp="1"/>
          </p:cNvSpPr>
          <p:nvPr>
            <p:ph type="body" sz="quarter" idx="21"/>
          </p:nvPr>
        </p:nvSpPr>
        <p:spPr/>
        <p:txBody>
          <a:bodyPr/>
          <a:lstStyle/>
          <a:p>
            <a:r>
              <a:rPr lang="en-GB" dirty="0"/>
              <a:t>What’s our Why?</a:t>
            </a:r>
          </a:p>
        </p:txBody>
      </p:sp>
      <p:sp>
        <p:nvSpPr>
          <p:cNvPr id="5" name="Text Placeholder 4">
            <a:extLst>
              <a:ext uri="{FF2B5EF4-FFF2-40B4-BE49-F238E27FC236}">
                <a16:creationId xmlns:a16="http://schemas.microsoft.com/office/drawing/2014/main" id="{22E08F8F-1688-D22A-9E61-2A4F8A7C14CD}"/>
              </a:ext>
            </a:extLst>
          </p:cNvPr>
          <p:cNvSpPr>
            <a:spLocks noGrp="1"/>
          </p:cNvSpPr>
          <p:nvPr>
            <p:ph type="body" sz="quarter" idx="15"/>
          </p:nvPr>
        </p:nvSpPr>
        <p:spPr>
          <a:xfrm>
            <a:off x="1001106" y="1659118"/>
            <a:ext cx="4325806" cy="2883699"/>
          </a:xfrm>
        </p:spPr>
        <p:txBody>
          <a:bodyPr/>
          <a:lstStyle/>
          <a:p>
            <a:pPr marL="0" indent="0">
              <a:buNone/>
            </a:pPr>
            <a:r>
              <a:rPr lang="en-GB" b="1" dirty="0"/>
              <a:t>Why</a:t>
            </a:r>
          </a:p>
          <a:p>
            <a:pPr marL="0" indent="0">
              <a:buNone/>
            </a:pPr>
            <a:r>
              <a:rPr lang="en-GB" dirty="0"/>
              <a:t>Your purpose, why do you do, what you do</a:t>
            </a:r>
          </a:p>
          <a:p>
            <a:pPr marL="0" indent="0">
              <a:buNone/>
            </a:pPr>
            <a:endParaRPr lang="en-GB" dirty="0"/>
          </a:p>
          <a:p>
            <a:pPr marL="0" indent="0">
              <a:buNone/>
            </a:pPr>
            <a:r>
              <a:rPr lang="en-GB" b="1" dirty="0"/>
              <a:t>How</a:t>
            </a:r>
            <a:endParaRPr lang="en-GB" dirty="0"/>
          </a:p>
          <a:p>
            <a:pPr marL="0" indent="0">
              <a:buNone/>
            </a:pPr>
            <a:r>
              <a:rPr lang="en-GB" dirty="0"/>
              <a:t>You do what you do</a:t>
            </a:r>
          </a:p>
          <a:p>
            <a:pPr marL="0" indent="0">
              <a:buNone/>
            </a:pPr>
            <a:endParaRPr lang="en-GB" dirty="0"/>
          </a:p>
          <a:p>
            <a:pPr marL="0" indent="0">
              <a:buNone/>
            </a:pPr>
            <a:r>
              <a:rPr lang="en-GB" b="1" dirty="0"/>
              <a:t>What</a:t>
            </a:r>
          </a:p>
          <a:p>
            <a:pPr marL="0" indent="0">
              <a:buNone/>
            </a:pPr>
            <a:r>
              <a:rPr lang="en-GB" dirty="0"/>
              <a:t>You do and your results</a:t>
            </a:r>
          </a:p>
        </p:txBody>
      </p:sp>
      <p:pic>
        <p:nvPicPr>
          <p:cNvPr id="12" name="Picture 11" descr="Three circles one inside each other.  In small circle in middle words WHY, in middle circle words – How, in out circle words What.  To side of circle text to explain these – Why – your purpose, why you do what you do. How – you do what you do, what – you do and your results.">
            <a:extLst>
              <a:ext uri="{FF2B5EF4-FFF2-40B4-BE49-F238E27FC236}">
                <a16:creationId xmlns:a16="http://schemas.microsoft.com/office/drawing/2014/main" id="{E03A9B65-99A8-43FA-8337-70DFEDBBDEC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358" b="93774" l="7742" r="93763">
                        <a14:foregroundMark x1="13118" y1="50377" x2="13118" y2="50377"/>
                        <a14:foregroundMark x1="22366" y1="38868" x2="31613" y2="31698"/>
                        <a14:foregroundMark x1="31613" y1="31698" x2="57419" y2="20566"/>
                        <a14:foregroundMark x1="90323" y1="52830" x2="89892" y2="47925"/>
                        <a14:foregroundMark x1="93763" y1="58113" x2="93548" y2="51887"/>
                        <a14:foregroundMark x1="40860" y1="91321" x2="66237" y2="88868"/>
                        <a14:foregroundMark x1="8387" y1="51509" x2="8602" y2="64906"/>
                        <a14:foregroundMark x1="7742" y1="52453" x2="8602" y2="65660"/>
                        <a14:foregroundMark x1="42796" y1="87358" x2="54194" y2="89245"/>
                        <a14:foregroundMark x1="54194" y1="89245" x2="57204" y2="88868"/>
                        <a14:foregroundMark x1="33763" y1="22830" x2="27312" y2="23962"/>
                        <a14:foregroundMark x1="34624" y1="21132" x2="28387" y2="23208"/>
                        <a14:foregroundMark x1="26882" y1="24340" x2="20215" y2="28491"/>
                        <a14:foregroundMark x1="18280" y1="30755" x2="11183" y2="38868"/>
                        <a14:foregroundMark x1="11183" y1="38868" x2="11183" y2="40000"/>
                        <a14:foregroundMark x1="10753" y1="41509" x2="7957" y2="49434"/>
                        <a14:foregroundMark x1="8602" y1="66415" x2="20000" y2="83208"/>
                        <a14:foregroundMark x1="20000" y1="83208" x2="20860" y2="83962"/>
                        <a14:foregroundMark x1="20860" y1="83962" x2="41075" y2="93396"/>
                        <a14:foregroundMark x1="41075" y1="93396" x2="41075" y2="93396"/>
                        <a14:foregroundMark x1="48172" y1="93962" x2="59570" y2="93962"/>
                        <a14:foregroundMark x1="59570" y1="93962" x2="69462" y2="90000"/>
                        <a14:foregroundMark x1="59570" y1="88491" x2="40860" y2="86792"/>
                        <a14:foregroundMark x1="73763" y1="87547" x2="83011" y2="81698"/>
                        <a14:foregroundMark x1="83011" y1="81698" x2="84301" y2="79245"/>
                        <a14:foregroundMark x1="85161" y1="79434" x2="89032" y2="73208"/>
                        <a14:foregroundMark x1="91183" y1="70189" x2="93763" y2="61132"/>
                        <a14:foregroundMark x1="93763" y1="61132" x2="92903" y2="53962"/>
                        <a14:foregroundMark x1="93333" y1="49623" x2="84516" y2="32075"/>
                        <a14:foregroundMark x1="84516" y1="32075" x2="82366" y2="30755"/>
                        <a14:foregroundMark x1="81075" y1="28868" x2="66237" y2="20377"/>
                        <a14:foregroundMark x1="42151" y1="18491" x2="54839" y2="17736"/>
                        <a14:foregroundMark x1="54839" y1="17736" x2="58495" y2="18113"/>
                        <a14:foregroundMark x1="60215" y1="19057" x2="55054" y2="17925"/>
                        <a14:foregroundMark x1="59785" y1="18113" x2="53978" y2="17925"/>
                        <a14:foregroundMark x1="11398" y1="39057" x2="26237" y2="24340"/>
                        <a14:foregroundMark x1="9032" y1="67736" x2="7957" y2="51509"/>
                        <a14:foregroundMark x1="9892" y1="70189" x2="17419" y2="80943"/>
                        <a14:foregroundMark x1="17419" y1="80943" x2="24301" y2="86038"/>
                        <a14:foregroundMark x1="8172" y1="66038" x2="19140" y2="82642"/>
                        <a14:foregroundMark x1="19140" y1="82642" x2="24516" y2="86415"/>
                        <a14:foregroundMark x1="24516" y1="86415" x2="41720" y2="93208"/>
                        <a14:foregroundMark x1="41720" y1="93208" x2="56129" y2="93962"/>
                        <a14:foregroundMark x1="56129" y1="93962" x2="66667" y2="91887"/>
                        <a14:foregroundMark x1="66667" y1="91887" x2="67097" y2="91698"/>
                        <a14:foregroundMark x1="67097" y1="91698" x2="77204" y2="86981"/>
                        <a14:foregroundMark x1="77204" y1="86981" x2="81505" y2="83208"/>
                        <a14:foregroundMark x1="81505" y1="83208" x2="87957" y2="75472"/>
                        <a14:foregroundMark x1="87957" y1="75472" x2="93978" y2="60377"/>
                        <a14:foregroundMark x1="93978" y1="60377" x2="93333" y2="51698"/>
                        <a14:foregroundMark x1="46237" y1="18113" x2="57419" y2="17358"/>
                        <a14:foregroundMark x1="57419" y1="17358" x2="67312" y2="20000"/>
                        <a14:foregroundMark x1="42581" y1="17925" x2="30753" y2="23774"/>
                        <a14:foregroundMark x1="30753" y1="23774" x2="36129" y2="19623"/>
                        <a14:foregroundMark x1="36129" y1="19623" x2="30968" y2="22264"/>
                        <a14:foregroundMark x1="43441" y1="18491" x2="56344" y2="18113"/>
                        <a14:foregroundMark x1="56344" y1="18113" x2="69032" y2="20943"/>
                        <a14:foregroundMark x1="69032" y1="20943" x2="82796" y2="28491"/>
                        <a14:foregroundMark x1="82581" y1="29811" x2="77204" y2="26792"/>
                        <a14:foregroundMark x1="12258" y1="39245" x2="8387" y2="49434"/>
                        <a14:foregroundMark x1="8387" y1="49434" x2="7742" y2="60000"/>
                        <a14:foregroundMark x1="7742" y1="60000" x2="14839" y2="78113"/>
                        <a14:foregroundMark x1="14839" y1="78113" x2="23226" y2="84528"/>
                        <a14:foregroundMark x1="23226" y1="84528" x2="23871" y2="84717"/>
                        <a14:foregroundMark x1="9677" y1="40943" x2="14624" y2="35472"/>
                        <a14:foregroundMark x1="13548" y1="35849" x2="8817" y2="44340"/>
                        <a14:foregroundMark x1="11183" y1="42642" x2="15699" y2="33774"/>
                        <a14:foregroundMark x1="15699" y1="33774" x2="15699" y2="33774"/>
                        <a14:foregroundMark x1="15699" y1="33774" x2="23441" y2="26415"/>
                        <a14:foregroundMark x1="23441" y1="26415" x2="30753" y2="22830"/>
                        <a14:foregroundMark x1="30753" y1="22830" x2="44086" y2="17547"/>
                        <a14:foregroundMark x1="36989" y1="20755" x2="52258" y2="17736"/>
                        <a14:foregroundMark x1="18495" y1="29623" x2="22796" y2="27547"/>
                        <a14:foregroundMark x1="21720" y1="28302" x2="17849" y2="31509"/>
                        <a14:foregroundMark x1="17849" y1="31509" x2="22796" y2="26981"/>
                      </a14:backgroundRemoval>
                    </a14:imgEffect>
                  </a14:imgLayer>
                </a14:imgProps>
              </a:ext>
            </a:extLst>
          </a:blip>
          <a:srcRect t="14482" b="2349"/>
          <a:stretch/>
        </p:blipFill>
        <p:spPr>
          <a:xfrm>
            <a:off x="6865090" y="1373176"/>
            <a:ext cx="4511420" cy="4276618"/>
          </a:xfrm>
          <a:prstGeom prst="rect">
            <a:avLst/>
          </a:prstGeom>
        </p:spPr>
      </p:pic>
    </p:spTree>
    <p:extLst>
      <p:ext uri="{BB962C8B-B14F-4D97-AF65-F5344CB8AC3E}">
        <p14:creationId xmlns:p14="http://schemas.microsoft.com/office/powerpoint/2010/main" val="393699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Discovering what’s your Why?</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3"/>
            <a:ext cx="9591228" cy="1372169"/>
          </a:xfrm>
        </p:spPr>
        <p:txBody>
          <a:bodyPr/>
          <a:lstStyle/>
          <a:p>
            <a:r>
              <a:rPr lang="en-GB" dirty="0"/>
              <a:t>Finding the ‘real why’ can be challenging. Ask the question at least five times to get to the fundamental purpose.</a:t>
            </a:r>
          </a:p>
          <a:p>
            <a:endParaRPr lang="en-GB" dirty="0"/>
          </a:p>
          <a:p>
            <a:r>
              <a:rPr lang="en-GB" dirty="0"/>
              <a:t>An organisation, team or individual can be guided through the discovery of their ‘why?’ by following a simple three-stage process, according to Sinek et al, (2017):</a:t>
            </a:r>
          </a:p>
          <a:p>
            <a:endParaRPr lang="en-GB" dirty="0"/>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1001105" y="2931838"/>
            <a:ext cx="9591229" cy="2249495"/>
          </a:xfrm>
        </p:spPr>
        <p:txBody>
          <a:bodyPr/>
          <a:lstStyle/>
          <a:p>
            <a:r>
              <a:rPr lang="en-GB" b="1" dirty="0"/>
              <a:t>Stage 1 – Gather stories and share them</a:t>
            </a:r>
            <a:r>
              <a:rPr lang="en-GB" dirty="0"/>
              <a:t>. This step is about looking into your past to find meaningful, emotionally charged stories to help connect with or find your ‘why?’.</a:t>
            </a:r>
          </a:p>
          <a:p>
            <a:r>
              <a:rPr lang="en-GB" b="1" dirty="0"/>
              <a:t>Stage 2 – Identifying your themes</a:t>
            </a:r>
            <a:r>
              <a:rPr lang="en-GB" dirty="0"/>
              <a:t>. Begin to recognise emerging themes from your stories in order to pull together your ‘why?’ into something cohesive.</a:t>
            </a:r>
          </a:p>
          <a:p>
            <a:r>
              <a:rPr lang="en-GB" b="1" dirty="0"/>
              <a:t>Stage 3 – Draft and refine your ‘why?’ statement. </a:t>
            </a:r>
            <a:r>
              <a:rPr lang="en-GB" dirty="0"/>
              <a:t> Into a simple and clear single sentence, which is actionable, focused on how you contribute to others and what Sinek calls ‘evergreen’ (applicable to everything you do). </a:t>
            </a:r>
          </a:p>
        </p:txBody>
      </p:sp>
    </p:spTree>
    <p:extLst>
      <p:ext uri="{BB962C8B-B14F-4D97-AF65-F5344CB8AC3E}">
        <p14:creationId xmlns:p14="http://schemas.microsoft.com/office/powerpoint/2010/main" val="95404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559121"/>
            <a:ext cx="10774418" cy="4615994"/>
          </a:xfrm>
        </p:spPr>
        <p:txBody>
          <a:bodyPr/>
          <a:lstStyle/>
          <a:p>
            <a:r>
              <a:rPr lang="en-GB" sz="6000" b="1" dirty="0">
                <a:effectLst/>
                <a:latin typeface="+mj-lt"/>
                <a:ea typeface="Calibri" panose="020F0502020204030204" pitchFamily="34" charset="0"/>
              </a:rPr>
              <a:t>Discovering What’s our Why?</a:t>
            </a:r>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dirty="0"/>
              <a:t>02</a:t>
            </a:r>
          </a:p>
        </p:txBody>
      </p:sp>
    </p:spTree>
    <p:extLst>
      <p:ext uri="{BB962C8B-B14F-4D97-AF65-F5344CB8AC3E}">
        <p14:creationId xmlns:p14="http://schemas.microsoft.com/office/powerpoint/2010/main" val="83470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Preparing for the Workshop</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1404282"/>
            <a:ext cx="9591228" cy="2945775"/>
          </a:xfrm>
        </p:spPr>
        <p:txBody>
          <a:bodyPr/>
          <a:lstStyle/>
          <a:p>
            <a:pPr>
              <a:lnSpc>
                <a:spcPct val="107000"/>
              </a:lnSpc>
              <a:spcAft>
                <a:spcPts val="800"/>
              </a:spcAft>
            </a:pPr>
            <a:r>
              <a:rPr lang="en-GB" b="1" dirty="0">
                <a:effectLst/>
                <a:latin typeface="+mn-lt"/>
                <a:ea typeface="Calibri" panose="020F0502020204030204" pitchFamily="34" charset="0"/>
                <a:cs typeface="Arial" panose="020B0604020202020204" pitchFamily="34" charset="0"/>
              </a:rPr>
              <a:t>Who needs to be involved? </a:t>
            </a:r>
          </a:p>
          <a:p>
            <a:pPr>
              <a:lnSpc>
                <a:spcPct val="107000"/>
              </a:lnSpc>
              <a:spcAft>
                <a:spcPts val="800"/>
              </a:spcAft>
            </a:pPr>
            <a:r>
              <a:rPr lang="en-GB" dirty="0">
                <a:effectLst/>
                <a:latin typeface="+mn-lt"/>
                <a:ea typeface="Calibri" panose="020F0502020204030204" pitchFamily="34" charset="0"/>
                <a:cs typeface="Arial" panose="020B0604020202020204" pitchFamily="34" charset="0"/>
              </a:rPr>
              <a:t>Ideally, you will have a diverse team of representatives, who may be internal or external to your organisation. This could be staff, suppliers and students if you are in higher education.</a:t>
            </a:r>
            <a:endParaRPr lang="en-GB"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mn-lt"/>
              <a:ea typeface="Calibri" panose="020F0502020204030204" pitchFamily="34" charset="0"/>
              <a:cs typeface="Arial" panose="020B0604020202020204" pitchFamily="34" charset="0"/>
            </a:endParaRPr>
          </a:p>
          <a:p>
            <a:pPr>
              <a:lnSpc>
                <a:spcPct val="107000"/>
              </a:lnSpc>
              <a:spcAft>
                <a:spcPts val="800"/>
              </a:spcAft>
            </a:pPr>
            <a:r>
              <a:rPr lang="en-GB" b="1" dirty="0">
                <a:effectLst/>
                <a:latin typeface="+mn-lt"/>
                <a:ea typeface="Calibri" panose="020F0502020204030204" pitchFamily="34" charset="0"/>
                <a:cs typeface="Arial" panose="020B0604020202020204" pitchFamily="34" charset="0"/>
              </a:rPr>
              <a:t>Who will facilitate the workshop? </a:t>
            </a:r>
            <a:endParaRPr lang="en-GB" b="1" dirty="0">
              <a:latin typeface="+mn-lt"/>
              <a:ea typeface="Calibri" panose="020F0502020204030204" pitchFamily="34" charset="0"/>
              <a:cs typeface="Arial" panose="020B0604020202020204" pitchFamily="34" charset="0"/>
            </a:endParaRPr>
          </a:p>
          <a:p>
            <a:pPr>
              <a:lnSpc>
                <a:spcPct val="107000"/>
              </a:lnSpc>
              <a:spcAft>
                <a:spcPts val="800"/>
              </a:spcAft>
            </a:pPr>
            <a:r>
              <a:rPr lang="en-GB" dirty="0">
                <a:latin typeface="+mn-lt"/>
                <a:ea typeface="Calibri" panose="020F0502020204030204" pitchFamily="34" charset="0"/>
                <a:cs typeface="Arial" panose="020B0604020202020204" pitchFamily="34" charset="0"/>
              </a:rPr>
              <a:t>W</a:t>
            </a:r>
            <a:r>
              <a:rPr lang="en-GB" dirty="0">
                <a:effectLst/>
                <a:latin typeface="+mn-lt"/>
                <a:ea typeface="Calibri" panose="020F0502020204030204" pitchFamily="34" charset="0"/>
                <a:cs typeface="Arial" panose="020B0604020202020204" pitchFamily="34" charset="0"/>
              </a:rPr>
              <a:t>hile the problem owner provides context and guidance</a:t>
            </a:r>
            <a:r>
              <a:rPr lang="en-GB" dirty="0">
                <a:latin typeface="+mn-lt"/>
                <a:ea typeface="Calibri" panose="020F0502020204030204" pitchFamily="34" charset="0"/>
                <a:cs typeface="Arial" panose="020B0604020202020204" pitchFamily="34" charset="0"/>
              </a:rPr>
              <a:t>, i</a:t>
            </a:r>
            <a:r>
              <a:rPr lang="en-GB" dirty="0">
                <a:effectLst/>
                <a:latin typeface="+mn-lt"/>
                <a:ea typeface="Calibri" panose="020F0502020204030204" pitchFamily="34" charset="0"/>
                <a:cs typeface="Arial" panose="020B0604020202020204" pitchFamily="34" charset="0"/>
              </a:rPr>
              <a:t>t can be helpful to have a facilitator. The facilitator manages the workshop, keeps participants focused and on track. According to Sinek, the ‘ideal person for this role is someone trusted by the organisation who has a desire to serve, a strong natural curiosity and an ability to ask probing questions?’ (Sinek, 2017)</a:t>
            </a:r>
            <a:endParaRPr lang="en-GB"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91538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0F16291DA2942BDA5B941E794939D" ma:contentTypeVersion="15" ma:contentTypeDescription="Create a new document." ma:contentTypeScope="" ma:versionID="90c92fe45918c98cdb15a85b9673f103">
  <xsd:schema xmlns:xsd="http://www.w3.org/2001/XMLSchema" xmlns:xs="http://www.w3.org/2001/XMLSchema" xmlns:p="http://schemas.microsoft.com/office/2006/metadata/properties" xmlns:ns2="2e8519b4-6056-42ec-8939-84627a62ef95" xmlns:ns3="710803c2-cedf-4063-bcd4-472bf9f2e065" targetNamespace="http://schemas.microsoft.com/office/2006/metadata/properties" ma:root="true" ma:fieldsID="77f0cb96a61a2f222bb54619de64a444" ns2:_="" ns3:_="">
    <xsd:import namespace="2e8519b4-6056-42ec-8939-84627a62ef95"/>
    <xsd:import namespace="710803c2-cedf-4063-bcd4-472bf9f2e0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519b4-6056-42ec-8939-84627a62e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803c2-cedf-4063-bcd4-472bf9f2e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b7e19b1-8c81-4da6-9a0b-c9e47b007687}" ma:internalName="TaxCatchAll" ma:showField="CatchAllData" ma:web="710803c2-cedf-4063-bcd4-472bf9f2e0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10803c2-cedf-4063-bcd4-472bf9f2e065" xsi:nil="true"/>
    <lcf76f155ced4ddcb4097134ff3c332f xmlns="2e8519b4-6056-42ec-8939-84627a62ef9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7D59BD-FBD6-4ED8-95FC-F1A68CB3D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519b4-6056-42ec-8939-84627a62ef95"/>
    <ds:schemaRef ds:uri="710803c2-cedf-4063-bcd4-472bf9f2e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F123D-72E4-47AA-AF87-050EE8541186}">
  <ds:schemaRefs>
    <ds:schemaRef ds:uri="http://schemas.microsoft.com/office/infopath/2007/PartnerControls"/>
    <ds:schemaRef ds:uri="http://purl.org/dc/terms/"/>
    <ds:schemaRef ds:uri="710803c2-cedf-4063-bcd4-472bf9f2e065"/>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2e8519b4-6056-42ec-8939-84627a62ef95"/>
    <ds:schemaRef ds:uri="http://www.w3.org/XML/1998/namespac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840</TotalTime>
  <Words>3326</Words>
  <Application>Microsoft Office PowerPoint</Application>
  <PresentationFormat>Widescreen</PresentationFormat>
  <Paragraphs>331</Paragraphs>
  <Slides>40</Slides>
  <Notes>40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40</vt:i4>
      </vt:variant>
    </vt:vector>
  </HeadingPairs>
  <TitlesOfParts>
    <vt:vector size="50" baseType="lpstr">
      <vt:lpstr>Arial</vt:lpstr>
      <vt:lpstr>Arial</vt:lpstr>
      <vt:lpstr>Poppins</vt:lpstr>
      <vt:lpstr>Poppins SemiBold</vt:lpstr>
      <vt:lpstr>Wingdings</vt:lpstr>
      <vt:lpstr>Covers</vt:lpstr>
      <vt:lpstr>Contents Slides</vt:lpstr>
      <vt:lpstr>Chapter Headings / Dividers</vt:lpstr>
      <vt:lpstr>Slide Options</vt:lpstr>
      <vt:lpstr>End Slides</vt:lpstr>
      <vt:lpstr>Intro Slide</vt:lpstr>
      <vt:lpstr>Contents</vt:lpstr>
      <vt:lpstr>Discovering what’s your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Dean.George</cp:lastModifiedBy>
  <cp:revision>65</cp:revision>
  <dcterms:created xsi:type="dcterms:W3CDTF">2022-10-21T14:33:01Z</dcterms:created>
  <dcterms:modified xsi:type="dcterms:W3CDTF">2023-02-09T15:42:39Z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0x010100F230F16291DA2942BDA5B941E794939D</vt:lpwstr>
  </property>
  <property fmtid="{D5CDD505-2E9C-101B-9397-08002B2CF9AE}" pid="3" name="MediaServiceImageTags">
    <vt:lpwstr/>
  </property>
</Properties>
</file>