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sldIdLst>
    <p:sldId id="256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221D3E-9F4C-4783-9C3B-AC68FC29160A}">
          <p14:sldIdLst>
            <p14:sldId id="256"/>
            <p14:sldId id="272"/>
            <p14:sldId id="274"/>
            <p14:sldId id="275"/>
            <p14:sldId id="276"/>
            <p14:sldId id="277"/>
            <p14:sldId id="278"/>
            <p14:sldId id="279"/>
            <p14:sldId id="280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F1F2F1"/>
    <a:srgbClr val="1D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2930402"/>
            <a:ext cx="7920773" cy="997196"/>
          </a:xfrm>
        </p:spPr>
        <p:txBody>
          <a:bodyPr/>
          <a:lstStyle/>
          <a:p>
            <a:r>
              <a:rPr lang="en-GB" dirty="0"/>
              <a:t>WHAT CAUSES A</a:t>
            </a:r>
            <a:br>
              <a:rPr lang="en-GB" dirty="0"/>
            </a:br>
            <a:r>
              <a:rPr lang="en-GB" dirty="0"/>
              <a:t>QUEUE?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11" y="3946918"/>
            <a:ext cx="7920774" cy="626838"/>
          </a:xfrm>
        </p:spPr>
        <p:txBody>
          <a:bodyPr/>
          <a:lstStyle/>
          <a:p>
            <a:r>
              <a:rPr lang="en-GB" dirty="0"/>
              <a:t>Dr Paul Walley, Director of Learning, CPRL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63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43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75A423-E327-4435-AE57-8E56AF1E8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724" y="368148"/>
            <a:ext cx="5414776" cy="1167037"/>
          </a:xfrm>
          <a:solidFill>
            <a:srgbClr val="F26522"/>
          </a:solidFill>
        </p:spPr>
        <p:txBody>
          <a:bodyPr/>
          <a:lstStyle/>
          <a:p>
            <a:r>
              <a:rPr lang="en-GB" sz="3600" dirty="0"/>
              <a:t>WE SEE QUEUES ALL</a:t>
            </a:r>
            <a:br>
              <a:rPr lang="en-GB" sz="3600" dirty="0"/>
            </a:br>
            <a:r>
              <a:rPr lang="en-GB" sz="3600" dirty="0"/>
              <a:t>THE TIME</a:t>
            </a:r>
          </a:p>
        </p:txBody>
      </p:sp>
      <p:pic>
        <p:nvPicPr>
          <p:cNvPr id="4" name="Picture 3" descr="A picture containing bicycle, outdoor, ground, person&#10;&#10;Description automatically generated">
            <a:extLst>
              <a:ext uri="{FF2B5EF4-FFF2-40B4-BE49-F238E27FC236}">
                <a16:creationId xmlns:a16="http://schemas.microsoft.com/office/drawing/2014/main" id="{68093614-8722-4C27-9A4D-6E0BF7E20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49" y="1918861"/>
            <a:ext cx="6409188" cy="42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7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35A779-8D33-4CF6-81F2-53EF1880D388}"/>
              </a:ext>
            </a:extLst>
          </p:cNvPr>
          <p:cNvSpPr/>
          <p:nvPr/>
        </p:nvSpPr>
        <p:spPr>
          <a:xfrm>
            <a:off x="478172" y="335560"/>
            <a:ext cx="3850548" cy="1208014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D685B392-C141-42BF-B2AF-6C9CAC323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-75" r="13089" b="-1"/>
          <a:stretch/>
        </p:blipFill>
        <p:spPr>
          <a:xfrm>
            <a:off x="5251508" y="1052234"/>
            <a:ext cx="3036814" cy="5247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8BA6DD-16D4-4311-A1F0-58B27DAFE33E}"/>
              </a:ext>
            </a:extLst>
          </p:cNvPr>
          <p:cNvSpPr txBox="1"/>
          <p:nvPr/>
        </p:nvSpPr>
        <p:spPr>
          <a:xfrm>
            <a:off x="612396" y="2231364"/>
            <a:ext cx="38924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You arrive at an office reception.</a:t>
            </a:r>
          </a:p>
          <a:p>
            <a:r>
              <a:rPr lang="en-GB" sz="1800" dirty="0"/>
              <a:t>On average it takes 3 minutes to sign in.</a:t>
            </a:r>
          </a:p>
          <a:p>
            <a:r>
              <a:rPr lang="en-GB" sz="1800" dirty="0"/>
              <a:t>On average visitors arrive one every 3 minutes.</a:t>
            </a:r>
          </a:p>
          <a:p>
            <a:r>
              <a:rPr lang="en-GB" sz="1800" dirty="0"/>
              <a:t>Will there be a queue?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56ABD26-5E50-4998-90EC-6C1E2F5FD0C2}"/>
              </a:ext>
            </a:extLst>
          </p:cNvPr>
          <p:cNvSpPr txBox="1">
            <a:spLocks/>
          </p:cNvSpPr>
          <p:nvPr/>
        </p:nvSpPr>
        <p:spPr>
          <a:xfrm>
            <a:off x="566224" y="435259"/>
            <a:ext cx="3762496" cy="9971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WILL THERE BE</a:t>
            </a:r>
          </a:p>
          <a:p>
            <a:r>
              <a:rPr lang="en-GB" dirty="0"/>
              <a:t>A QUEUE?</a:t>
            </a:r>
          </a:p>
        </p:txBody>
      </p:sp>
    </p:spTree>
    <p:extLst>
      <p:ext uri="{BB962C8B-B14F-4D97-AF65-F5344CB8AC3E}">
        <p14:creationId xmlns:p14="http://schemas.microsoft.com/office/powerpoint/2010/main" val="207056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531FAC-2B79-4FCE-871F-560530714659}"/>
              </a:ext>
            </a:extLst>
          </p:cNvPr>
          <p:cNvSpPr/>
          <p:nvPr/>
        </p:nvSpPr>
        <p:spPr>
          <a:xfrm>
            <a:off x="1001027" y="817977"/>
            <a:ext cx="6843102" cy="5409568"/>
          </a:xfrm>
          <a:prstGeom prst="rect">
            <a:avLst/>
          </a:prstGeom>
          <a:solidFill>
            <a:srgbClr val="F1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F627C94-646B-4055-847F-484D45C0237F}"/>
              </a:ext>
            </a:extLst>
          </p:cNvPr>
          <p:cNvGrpSpPr>
            <a:grpSpLocks/>
          </p:cNvGrpSpPr>
          <p:nvPr/>
        </p:nvGrpSpPr>
        <p:grpSpPr bwMode="auto">
          <a:xfrm>
            <a:off x="1298961" y="933857"/>
            <a:ext cx="5919108" cy="5106167"/>
            <a:chOff x="971" y="768"/>
            <a:chExt cx="3253" cy="3029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38201E5C-66C3-469B-87D0-508FB4E8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768"/>
              <a:ext cx="2976" cy="28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0"/>
                </a:cxn>
                <a:cxn ang="0">
                  <a:pos x="2112" y="2160"/>
                </a:cxn>
              </a:cxnLst>
              <a:rect l="0" t="0" r="r" b="b"/>
              <a:pathLst>
                <a:path w="2112" h="2160">
                  <a:moveTo>
                    <a:pt x="0" y="0"/>
                  </a:moveTo>
                  <a:lnTo>
                    <a:pt x="0" y="2160"/>
                  </a:lnTo>
                  <a:lnTo>
                    <a:pt x="2112" y="216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 sz="3697"/>
            </a:p>
          </p:txBody>
        </p: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243E02A3-43EC-4708-A1A2-7FAE4EB42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600"/>
              <a:ext cx="59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Utilisation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E61AAD1-59ED-47CD-B62B-100B1325A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600"/>
              <a:ext cx="25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0%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D731E4AC-1C4E-45E8-AC4D-B20CFC581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600"/>
              <a:ext cx="3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100%</a:t>
              </a: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44F1ACF9-7023-4D90-A659-E5965BA4E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38" y="2160"/>
              <a:ext cx="8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/>
                <a:t>Queue length</a:t>
              </a: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719AADF8-2732-4EEE-BD9F-92F4F3868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360"/>
              <a:ext cx="15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0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7C313F1-A445-4A64-9B1D-CE003510A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87" y="1065"/>
              <a:ext cx="35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/>
                <a:t>High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4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6086485-8078-4DCD-8EDB-1DC8B4C84C68}"/>
              </a:ext>
            </a:extLst>
          </p:cNvPr>
          <p:cNvSpPr/>
          <p:nvPr/>
        </p:nvSpPr>
        <p:spPr>
          <a:xfrm>
            <a:off x="1001027" y="817977"/>
            <a:ext cx="6689347" cy="5409568"/>
          </a:xfrm>
          <a:prstGeom prst="rect">
            <a:avLst/>
          </a:prstGeom>
          <a:solidFill>
            <a:srgbClr val="F1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F627C94-646B-4055-847F-484D45C0237F}"/>
              </a:ext>
            </a:extLst>
          </p:cNvPr>
          <p:cNvGrpSpPr>
            <a:grpSpLocks/>
          </p:cNvGrpSpPr>
          <p:nvPr/>
        </p:nvGrpSpPr>
        <p:grpSpPr bwMode="auto">
          <a:xfrm>
            <a:off x="1298961" y="933857"/>
            <a:ext cx="5919108" cy="5106167"/>
            <a:chOff x="971" y="768"/>
            <a:chExt cx="3253" cy="3029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38201E5C-66C3-469B-87D0-508FB4E8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768"/>
              <a:ext cx="2976" cy="28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0"/>
                </a:cxn>
                <a:cxn ang="0">
                  <a:pos x="2112" y="2160"/>
                </a:cxn>
              </a:cxnLst>
              <a:rect l="0" t="0" r="r" b="b"/>
              <a:pathLst>
                <a:path w="2112" h="2160">
                  <a:moveTo>
                    <a:pt x="0" y="0"/>
                  </a:moveTo>
                  <a:lnTo>
                    <a:pt x="0" y="2160"/>
                  </a:lnTo>
                  <a:lnTo>
                    <a:pt x="2112" y="216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 sz="3697"/>
            </a:p>
          </p:txBody>
        </p: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243E02A3-43EC-4708-A1A2-7FAE4EB42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600"/>
              <a:ext cx="59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Utilisation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E61AAD1-59ED-47CD-B62B-100B1325A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600"/>
              <a:ext cx="25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0%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D731E4AC-1C4E-45E8-AC4D-B20CFC581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600"/>
              <a:ext cx="3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100%</a:t>
              </a: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44F1ACF9-7023-4D90-A659-E5965BA4E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38" y="2160"/>
              <a:ext cx="8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/>
                <a:t>Queue length</a:t>
              </a: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719AADF8-2732-4EEE-BD9F-92F4F3868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360"/>
              <a:ext cx="15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0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7C313F1-A445-4A64-9B1D-CE003510A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87" y="1065"/>
              <a:ext cx="35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/>
                <a:t>High</a:t>
              </a:r>
            </a:p>
          </p:txBody>
        </p:sp>
      </p:grpSp>
      <p:sp>
        <p:nvSpPr>
          <p:cNvPr id="18" name="Freeform 11">
            <a:extLst>
              <a:ext uri="{FF2B5EF4-FFF2-40B4-BE49-F238E27FC236}">
                <a16:creationId xmlns:a16="http://schemas.microsoft.com/office/drawing/2014/main" id="{3A53AECA-364D-485B-ABE8-A9CB0F4E166C}"/>
              </a:ext>
            </a:extLst>
          </p:cNvPr>
          <p:cNvSpPr/>
          <p:nvPr/>
        </p:nvSpPr>
        <p:spPr>
          <a:xfrm>
            <a:off x="1802986" y="5286857"/>
            <a:ext cx="2837065" cy="394037"/>
          </a:xfrm>
          <a:custGeom>
            <a:avLst/>
            <a:gdLst>
              <a:gd name="connsiteX0" fmla="*/ 0 w 1995055"/>
              <a:gd name="connsiteY0" fmla="*/ 277091 h 277091"/>
              <a:gd name="connsiteX1" fmla="*/ 1399309 w 1995055"/>
              <a:gd name="connsiteY1" fmla="*/ 110836 h 277091"/>
              <a:gd name="connsiteX2" fmla="*/ 1995055 w 1995055"/>
              <a:gd name="connsiteY2" fmla="*/ 0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055" h="277091">
                <a:moveTo>
                  <a:pt x="0" y="277091"/>
                </a:moveTo>
                <a:lnTo>
                  <a:pt x="1399309" y="110836"/>
                </a:lnTo>
                <a:cubicBezTo>
                  <a:pt x="1731818" y="64654"/>
                  <a:pt x="1863436" y="32327"/>
                  <a:pt x="1995055" y="0"/>
                </a:cubicBezTo>
              </a:path>
            </a:pathLst>
          </a:custGeom>
          <a:ln w="38100">
            <a:solidFill>
              <a:srgbClr val="1D4A9B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97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5077FC-381D-4BAE-A0E2-DA0D3FCBECD2}"/>
              </a:ext>
            </a:extLst>
          </p:cNvPr>
          <p:cNvSpPr/>
          <p:nvPr/>
        </p:nvSpPr>
        <p:spPr>
          <a:xfrm>
            <a:off x="4459604" y="5149748"/>
            <a:ext cx="307197" cy="307197"/>
          </a:xfrm>
          <a:prstGeom prst="ellipse">
            <a:avLst/>
          </a:prstGeom>
          <a:solidFill>
            <a:srgbClr val="1D4A9B"/>
          </a:solidFill>
          <a:ln>
            <a:solidFill>
              <a:srgbClr val="1D4A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97"/>
          </a:p>
        </p:txBody>
      </p:sp>
    </p:spTree>
    <p:extLst>
      <p:ext uri="{BB962C8B-B14F-4D97-AF65-F5344CB8AC3E}">
        <p14:creationId xmlns:p14="http://schemas.microsoft.com/office/powerpoint/2010/main" val="72063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7FAC8EE-77F2-4F90-8F8F-E6A2BAC19CCA}"/>
              </a:ext>
            </a:extLst>
          </p:cNvPr>
          <p:cNvSpPr/>
          <p:nvPr/>
        </p:nvSpPr>
        <p:spPr>
          <a:xfrm>
            <a:off x="1001027" y="817977"/>
            <a:ext cx="6843102" cy="5409568"/>
          </a:xfrm>
          <a:prstGeom prst="rect">
            <a:avLst/>
          </a:prstGeom>
          <a:solidFill>
            <a:srgbClr val="F1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F627C94-646B-4055-847F-484D45C0237F}"/>
              </a:ext>
            </a:extLst>
          </p:cNvPr>
          <p:cNvGrpSpPr>
            <a:grpSpLocks/>
          </p:cNvGrpSpPr>
          <p:nvPr/>
        </p:nvGrpSpPr>
        <p:grpSpPr bwMode="auto">
          <a:xfrm>
            <a:off x="1298961" y="933857"/>
            <a:ext cx="5919108" cy="5106167"/>
            <a:chOff x="971" y="768"/>
            <a:chExt cx="3253" cy="3029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38201E5C-66C3-469B-87D0-508FB4E8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768"/>
              <a:ext cx="2976" cy="28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0"/>
                </a:cxn>
                <a:cxn ang="0">
                  <a:pos x="2112" y="2160"/>
                </a:cxn>
              </a:cxnLst>
              <a:rect l="0" t="0" r="r" b="b"/>
              <a:pathLst>
                <a:path w="2112" h="2160">
                  <a:moveTo>
                    <a:pt x="0" y="0"/>
                  </a:moveTo>
                  <a:lnTo>
                    <a:pt x="0" y="2160"/>
                  </a:lnTo>
                  <a:lnTo>
                    <a:pt x="2112" y="216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 sz="3697"/>
            </a:p>
          </p:txBody>
        </p: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243E02A3-43EC-4708-A1A2-7FAE4EB42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600"/>
              <a:ext cx="59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Utilisation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E61AAD1-59ED-47CD-B62B-100B1325A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600"/>
              <a:ext cx="25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0%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D731E4AC-1C4E-45E8-AC4D-B20CFC581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600"/>
              <a:ext cx="3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100%</a:t>
              </a: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44F1ACF9-7023-4D90-A659-E5965BA4E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38" y="2160"/>
              <a:ext cx="8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/>
                <a:t>Queue length</a:t>
              </a: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719AADF8-2732-4EEE-BD9F-92F4F3868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360"/>
              <a:ext cx="15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0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7C313F1-A445-4A64-9B1D-CE003510A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87" y="1065"/>
              <a:ext cx="35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/>
                <a:t>High</a:t>
              </a:r>
            </a:p>
          </p:txBody>
        </p:sp>
      </p:grpSp>
      <p:sp>
        <p:nvSpPr>
          <p:cNvPr id="20" name="Freeform 10">
            <a:extLst>
              <a:ext uri="{FF2B5EF4-FFF2-40B4-BE49-F238E27FC236}">
                <a16:creationId xmlns:a16="http://schemas.microsoft.com/office/drawing/2014/main" id="{331E9211-059D-4579-9A63-5A36AB8B0A4B}"/>
              </a:ext>
            </a:extLst>
          </p:cNvPr>
          <p:cNvSpPr>
            <a:spLocks/>
          </p:cNvSpPr>
          <p:nvPr/>
        </p:nvSpPr>
        <p:spPr bwMode="auto">
          <a:xfrm rot="21341630">
            <a:off x="1649729" y="1439219"/>
            <a:ext cx="5923343" cy="4052048"/>
          </a:xfrm>
          <a:custGeom>
            <a:avLst/>
            <a:gdLst/>
            <a:ahLst/>
            <a:cxnLst>
              <a:cxn ang="0">
                <a:pos x="0" y="2949"/>
              </a:cxn>
              <a:cxn ang="0">
                <a:pos x="2087" y="2495"/>
              </a:cxn>
              <a:cxn ang="0">
                <a:pos x="3085" y="0"/>
              </a:cxn>
            </a:cxnLst>
            <a:rect l="0" t="0" r="r" b="b"/>
            <a:pathLst>
              <a:path w="3085" h="2987">
                <a:moveTo>
                  <a:pt x="0" y="2949"/>
                </a:moveTo>
                <a:cubicBezTo>
                  <a:pt x="786" y="2968"/>
                  <a:pt x="1573" y="2987"/>
                  <a:pt x="2087" y="2495"/>
                </a:cubicBezTo>
                <a:cubicBezTo>
                  <a:pt x="2601" y="2003"/>
                  <a:pt x="2919" y="506"/>
                  <a:pt x="3085" y="0"/>
                </a:cubicBezTo>
              </a:path>
            </a:pathLst>
          </a:custGeom>
          <a:noFill/>
          <a:ln w="38100" cap="flat" cmpd="sng">
            <a:solidFill>
              <a:srgbClr val="1D4A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 sz="3697"/>
          </a:p>
        </p:txBody>
      </p:sp>
    </p:spTree>
    <p:extLst>
      <p:ext uri="{BB962C8B-B14F-4D97-AF65-F5344CB8AC3E}">
        <p14:creationId xmlns:p14="http://schemas.microsoft.com/office/powerpoint/2010/main" val="318800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BE804A2-57D9-417B-B1BE-085C5AE382F3}"/>
              </a:ext>
            </a:extLst>
          </p:cNvPr>
          <p:cNvSpPr/>
          <p:nvPr/>
        </p:nvSpPr>
        <p:spPr>
          <a:xfrm>
            <a:off x="280781" y="1532153"/>
            <a:ext cx="8510395" cy="4738187"/>
          </a:xfrm>
          <a:prstGeom prst="rect">
            <a:avLst/>
          </a:prstGeom>
          <a:solidFill>
            <a:srgbClr val="F1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56ABD26-5E50-4998-90EC-6C1E2F5FD0C2}"/>
              </a:ext>
            </a:extLst>
          </p:cNvPr>
          <p:cNvSpPr txBox="1">
            <a:spLocks/>
          </p:cNvSpPr>
          <p:nvPr/>
        </p:nvSpPr>
        <p:spPr>
          <a:xfrm>
            <a:off x="566224" y="435259"/>
            <a:ext cx="3762496" cy="9971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WILL THERE BE</a:t>
            </a:r>
          </a:p>
          <a:p>
            <a:r>
              <a:rPr lang="en-GB" dirty="0"/>
              <a:t>A QUEUE?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934E03-5A5C-4B3D-AFA7-C7AF03E1CF3E}"/>
              </a:ext>
            </a:extLst>
          </p:cNvPr>
          <p:cNvSpPr/>
          <p:nvPr/>
        </p:nvSpPr>
        <p:spPr>
          <a:xfrm>
            <a:off x="630571" y="487960"/>
            <a:ext cx="4486714" cy="944495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A26855DF-0F7B-46BB-A39D-A33A2EBCE3B9}"/>
              </a:ext>
            </a:extLst>
          </p:cNvPr>
          <p:cNvSpPr txBox="1">
            <a:spLocks/>
          </p:cNvSpPr>
          <p:nvPr/>
        </p:nvSpPr>
        <p:spPr>
          <a:xfrm>
            <a:off x="718624" y="587659"/>
            <a:ext cx="4306382" cy="7755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CAPACITY AND DEMAND</a:t>
            </a:r>
          </a:p>
          <a:p>
            <a:r>
              <a:rPr lang="en-GB" sz="2800" dirty="0"/>
              <a:t>VARIATION</a:t>
            </a:r>
          </a:p>
        </p:txBody>
      </p:sp>
      <p:grpSp>
        <p:nvGrpSpPr>
          <p:cNvPr id="38" name="Group 2">
            <a:extLst>
              <a:ext uri="{FF2B5EF4-FFF2-40B4-BE49-F238E27FC236}">
                <a16:creationId xmlns:a16="http://schemas.microsoft.com/office/drawing/2014/main" id="{E1E73B91-E142-44D1-85E5-F42611DF7899}"/>
              </a:ext>
            </a:extLst>
          </p:cNvPr>
          <p:cNvGrpSpPr>
            <a:grpSpLocks/>
          </p:cNvGrpSpPr>
          <p:nvPr/>
        </p:nvGrpSpPr>
        <p:grpSpPr bwMode="auto">
          <a:xfrm>
            <a:off x="376119" y="1593908"/>
            <a:ext cx="7457186" cy="4717831"/>
            <a:chOff x="1035" y="768"/>
            <a:chExt cx="3207" cy="3158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06B5C374-042B-416B-B4BE-1ACFD6E5F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768"/>
              <a:ext cx="2976" cy="28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0"/>
                </a:cxn>
                <a:cxn ang="0">
                  <a:pos x="2112" y="2160"/>
                </a:cxn>
              </a:cxnLst>
              <a:rect l="0" t="0" r="r" b="b"/>
              <a:pathLst>
                <a:path w="2112" h="2160">
                  <a:moveTo>
                    <a:pt x="0" y="0"/>
                  </a:moveTo>
                  <a:lnTo>
                    <a:pt x="0" y="2160"/>
                  </a:lnTo>
                  <a:lnTo>
                    <a:pt x="2112" y="216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 sz="3697"/>
            </a:p>
          </p:txBody>
        </p:sp>
        <p:sp>
          <p:nvSpPr>
            <p:cNvPr id="40" name="Text Box 4">
              <a:extLst>
                <a:ext uri="{FF2B5EF4-FFF2-40B4-BE49-F238E27FC236}">
                  <a16:creationId xmlns:a16="http://schemas.microsoft.com/office/drawing/2014/main" id="{4F9BEDCC-281A-4FCF-B72A-B2AE46E11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1" y="3658"/>
              <a:ext cx="321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/>
                <a:t>Time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F459070E-0CAE-444D-BE26-2D4B5CCF6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600"/>
              <a:ext cx="5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 sz="3413" dirty="0"/>
            </a:p>
          </p:txBody>
        </p:sp>
        <p:sp>
          <p:nvSpPr>
            <p:cNvPr id="42" name="Text Box 7">
              <a:extLst>
                <a:ext uri="{FF2B5EF4-FFF2-40B4-BE49-F238E27FC236}">
                  <a16:creationId xmlns:a16="http://schemas.microsoft.com/office/drawing/2014/main" id="{A8440817-2CB5-4035-B504-35174050D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51" y="1938"/>
              <a:ext cx="154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/>
                <a:t>Capacit</a:t>
              </a:r>
              <a:r>
                <a:rPr lang="en-GB" sz="2000" spc="300" dirty="0"/>
                <a:t>y/</a:t>
              </a:r>
              <a:r>
                <a:rPr lang="en-GB" sz="2000" dirty="0"/>
                <a:t>Demand</a:t>
              </a:r>
            </a:p>
          </p:txBody>
        </p:sp>
        <p:sp>
          <p:nvSpPr>
            <p:cNvPr id="43" name="Text Box 8">
              <a:extLst>
                <a:ext uri="{FF2B5EF4-FFF2-40B4-BE49-F238E27FC236}">
                  <a16:creationId xmlns:a16="http://schemas.microsoft.com/office/drawing/2014/main" id="{C09B3300-9D7E-4497-8296-CB16C430D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" y="3394"/>
              <a:ext cx="141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/>
                <a:t>0</a:t>
              </a:r>
            </a:p>
          </p:txBody>
        </p:sp>
      </p:grpSp>
      <p:sp>
        <p:nvSpPr>
          <p:cNvPr id="49" name="Freeform 17">
            <a:extLst>
              <a:ext uri="{FF2B5EF4-FFF2-40B4-BE49-F238E27FC236}">
                <a16:creationId xmlns:a16="http://schemas.microsoft.com/office/drawing/2014/main" id="{0E7FBC67-EE39-402A-822A-3DB86212B65E}"/>
              </a:ext>
            </a:extLst>
          </p:cNvPr>
          <p:cNvSpPr/>
          <p:nvPr/>
        </p:nvSpPr>
        <p:spPr>
          <a:xfrm>
            <a:off x="890454" y="2774337"/>
            <a:ext cx="6508114" cy="785701"/>
          </a:xfrm>
          <a:custGeom>
            <a:avLst/>
            <a:gdLst>
              <a:gd name="connsiteX0" fmla="*/ 50367 w 10181919"/>
              <a:gd name="connsiteY0" fmla="*/ 207305 h 1234657"/>
              <a:gd name="connsiteX1" fmla="*/ 86943 w 10181919"/>
              <a:gd name="connsiteY1" fmla="*/ 353609 h 1234657"/>
              <a:gd name="connsiteX2" fmla="*/ 855039 w 10181919"/>
              <a:gd name="connsiteY2" fmla="*/ 1231433 h 1234657"/>
              <a:gd name="connsiteX3" fmla="*/ 1952319 w 10181919"/>
              <a:gd name="connsiteY3" fmla="*/ 41 h 1234657"/>
              <a:gd name="connsiteX4" fmla="*/ 3232479 w 10181919"/>
              <a:gd name="connsiteY4" fmla="*/ 1182665 h 1234657"/>
              <a:gd name="connsiteX5" fmla="*/ 4366335 w 10181919"/>
              <a:gd name="connsiteY5" fmla="*/ 36617 h 1234657"/>
              <a:gd name="connsiteX6" fmla="*/ 5317311 w 10181919"/>
              <a:gd name="connsiteY6" fmla="*/ 1097321 h 1234657"/>
              <a:gd name="connsiteX7" fmla="*/ 6390207 w 10181919"/>
              <a:gd name="connsiteY7" fmla="*/ 12233 h 1234657"/>
              <a:gd name="connsiteX8" fmla="*/ 7414335 w 10181919"/>
              <a:gd name="connsiteY8" fmla="*/ 999785 h 1234657"/>
              <a:gd name="connsiteX9" fmla="*/ 8499423 w 10181919"/>
              <a:gd name="connsiteY9" fmla="*/ 158537 h 1234657"/>
              <a:gd name="connsiteX10" fmla="*/ 9474783 w 10181919"/>
              <a:gd name="connsiteY10" fmla="*/ 1048553 h 1234657"/>
              <a:gd name="connsiteX11" fmla="*/ 10181919 w 10181919"/>
              <a:gd name="connsiteY11" fmla="*/ 219497 h 123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81919" h="1234657">
                <a:moveTo>
                  <a:pt x="50367" y="207305"/>
                </a:moveTo>
                <a:cubicBezTo>
                  <a:pt x="1599" y="195113"/>
                  <a:pt x="-47169" y="182921"/>
                  <a:pt x="86943" y="353609"/>
                </a:cubicBezTo>
                <a:cubicBezTo>
                  <a:pt x="221055" y="524297"/>
                  <a:pt x="544143" y="1290361"/>
                  <a:pt x="855039" y="1231433"/>
                </a:cubicBezTo>
                <a:cubicBezTo>
                  <a:pt x="1165935" y="1172505"/>
                  <a:pt x="1556079" y="8169"/>
                  <a:pt x="1952319" y="41"/>
                </a:cubicBezTo>
                <a:cubicBezTo>
                  <a:pt x="2348559" y="-8087"/>
                  <a:pt x="2830143" y="1176569"/>
                  <a:pt x="3232479" y="1182665"/>
                </a:cubicBezTo>
                <a:cubicBezTo>
                  <a:pt x="3634815" y="1188761"/>
                  <a:pt x="4018863" y="50841"/>
                  <a:pt x="4366335" y="36617"/>
                </a:cubicBezTo>
                <a:cubicBezTo>
                  <a:pt x="4713807" y="22393"/>
                  <a:pt x="4979999" y="1101385"/>
                  <a:pt x="5317311" y="1097321"/>
                </a:cubicBezTo>
                <a:cubicBezTo>
                  <a:pt x="5654623" y="1093257"/>
                  <a:pt x="6040703" y="28489"/>
                  <a:pt x="6390207" y="12233"/>
                </a:cubicBezTo>
                <a:cubicBezTo>
                  <a:pt x="6739711" y="-4023"/>
                  <a:pt x="7062799" y="975401"/>
                  <a:pt x="7414335" y="999785"/>
                </a:cubicBezTo>
                <a:cubicBezTo>
                  <a:pt x="7765871" y="1024169"/>
                  <a:pt x="8156015" y="150409"/>
                  <a:pt x="8499423" y="158537"/>
                </a:cubicBezTo>
                <a:cubicBezTo>
                  <a:pt x="8842831" y="166665"/>
                  <a:pt x="9194367" y="1038393"/>
                  <a:pt x="9474783" y="1048553"/>
                </a:cubicBezTo>
                <a:cubicBezTo>
                  <a:pt x="9755199" y="1058713"/>
                  <a:pt x="9968559" y="639105"/>
                  <a:pt x="10181919" y="219497"/>
                </a:cubicBezTo>
              </a:path>
            </a:pathLst>
          </a:custGeom>
          <a:noFill/>
          <a:ln w="38100">
            <a:solidFill>
              <a:srgbClr val="F265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F1170D-0AA8-43AB-BF5D-4E758F405643}"/>
              </a:ext>
            </a:extLst>
          </p:cNvPr>
          <p:cNvSpPr txBox="1"/>
          <p:nvPr/>
        </p:nvSpPr>
        <p:spPr>
          <a:xfrm>
            <a:off x="7436609" y="2548149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26522"/>
                </a:solidFill>
              </a:rPr>
              <a:t>Capacity</a:t>
            </a:r>
          </a:p>
        </p:txBody>
      </p:sp>
      <p:sp>
        <p:nvSpPr>
          <p:cNvPr id="51" name="Freeform 15">
            <a:extLst>
              <a:ext uri="{FF2B5EF4-FFF2-40B4-BE49-F238E27FC236}">
                <a16:creationId xmlns:a16="http://schemas.microsoft.com/office/drawing/2014/main" id="{7B522EA6-1D2D-45DC-B819-B898389D17CB}"/>
              </a:ext>
            </a:extLst>
          </p:cNvPr>
          <p:cNvSpPr/>
          <p:nvPr/>
        </p:nvSpPr>
        <p:spPr>
          <a:xfrm>
            <a:off x="890454" y="2550668"/>
            <a:ext cx="6524892" cy="1770510"/>
          </a:xfrm>
          <a:custGeom>
            <a:avLst/>
            <a:gdLst>
              <a:gd name="connsiteX0" fmla="*/ 0 w 9253728"/>
              <a:gd name="connsiteY0" fmla="*/ 2999236 h 2999288"/>
              <a:gd name="connsiteX1" fmla="*/ 694944 w 9253728"/>
              <a:gd name="connsiteY1" fmla="*/ 24388 h 2999288"/>
              <a:gd name="connsiteX2" fmla="*/ 1792224 w 9253728"/>
              <a:gd name="connsiteY2" fmla="*/ 2974852 h 2999288"/>
              <a:gd name="connsiteX3" fmla="*/ 2791968 w 9253728"/>
              <a:gd name="connsiteY3" fmla="*/ 12196 h 2999288"/>
              <a:gd name="connsiteX4" fmla="*/ 3840480 w 9253728"/>
              <a:gd name="connsiteY4" fmla="*/ 2987044 h 2999288"/>
              <a:gd name="connsiteX5" fmla="*/ 4840224 w 9253728"/>
              <a:gd name="connsiteY5" fmla="*/ 12196 h 2999288"/>
              <a:gd name="connsiteX6" fmla="*/ 5730240 w 9253728"/>
              <a:gd name="connsiteY6" fmla="*/ 2999236 h 2999288"/>
              <a:gd name="connsiteX7" fmla="*/ 6839712 w 9253728"/>
              <a:gd name="connsiteY7" fmla="*/ 97540 h 2999288"/>
              <a:gd name="connsiteX8" fmla="*/ 7680960 w 9253728"/>
              <a:gd name="connsiteY8" fmla="*/ 2950468 h 2999288"/>
              <a:gd name="connsiteX9" fmla="*/ 8607552 w 9253728"/>
              <a:gd name="connsiteY9" fmla="*/ 4 h 2999288"/>
              <a:gd name="connsiteX10" fmla="*/ 9253728 w 9253728"/>
              <a:gd name="connsiteY10" fmla="*/ 2974852 h 299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53728" h="2999288">
                <a:moveTo>
                  <a:pt x="0" y="2999236"/>
                </a:moveTo>
                <a:cubicBezTo>
                  <a:pt x="198120" y="1513844"/>
                  <a:pt x="396240" y="28452"/>
                  <a:pt x="694944" y="24388"/>
                </a:cubicBezTo>
                <a:cubicBezTo>
                  <a:pt x="993648" y="20324"/>
                  <a:pt x="1442720" y="2976884"/>
                  <a:pt x="1792224" y="2974852"/>
                </a:cubicBezTo>
                <a:cubicBezTo>
                  <a:pt x="2141728" y="2972820"/>
                  <a:pt x="2450592" y="10164"/>
                  <a:pt x="2791968" y="12196"/>
                </a:cubicBezTo>
                <a:cubicBezTo>
                  <a:pt x="3133344" y="14228"/>
                  <a:pt x="3499104" y="2987044"/>
                  <a:pt x="3840480" y="2987044"/>
                </a:cubicBezTo>
                <a:cubicBezTo>
                  <a:pt x="4181856" y="2987044"/>
                  <a:pt x="4525264" y="10164"/>
                  <a:pt x="4840224" y="12196"/>
                </a:cubicBezTo>
                <a:cubicBezTo>
                  <a:pt x="5155184" y="14228"/>
                  <a:pt x="5396992" y="2985012"/>
                  <a:pt x="5730240" y="2999236"/>
                </a:cubicBezTo>
                <a:cubicBezTo>
                  <a:pt x="6063488" y="3013460"/>
                  <a:pt x="6514592" y="105668"/>
                  <a:pt x="6839712" y="97540"/>
                </a:cubicBezTo>
                <a:cubicBezTo>
                  <a:pt x="7164832" y="89412"/>
                  <a:pt x="7386320" y="2966724"/>
                  <a:pt x="7680960" y="2950468"/>
                </a:cubicBezTo>
                <a:cubicBezTo>
                  <a:pt x="7975600" y="2934212"/>
                  <a:pt x="8345424" y="-4060"/>
                  <a:pt x="8607552" y="4"/>
                </a:cubicBezTo>
                <a:cubicBezTo>
                  <a:pt x="8869680" y="4068"/>
                  <a:pt x="9061704" y="1489460"/>
                  <a:pt x="9253728" y="2974852"/>
                </a:cubicBezTo>
              </a:path>
            </a:pathLst>
          </a:custGeom>
          <a:noFill/>
          <a:ln w="38100">
            <a:solidFill>
              <a:srgbClr val="1D4A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F89B20-1E67-419A-BB03-B2DC657B90DC}"/>
              </a:ext>
            </a:extLst>
          </p:cNvPr>
          <p:cNvSpPr txBox="1"/>
          <p:nvPr/>
        </p:nvSpPr>
        <p:spPr>
          <a:xfrm>
            <a:off x="7465243" y="4093807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1D4A9B"/>
                </a:solidFill>
              </a:rPr>
              <a:t>Demand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9A9893D-B248-47FE-86C0-F1DDD03F67A7}"/>
              </a:ext>
            </a:extLst>
          </p:cNvPr>
          <p:cNvCxnSpPr>
            <a:cxnSpLocks/>
          </p:cNvCxnSpPr>
          <p:nvPr/>
        </p:nvCxnSpPr>
        <p:spPr>
          <a:xfrm flipH="1">
            <a:off x="2867025" y="2509234"/>
            <a:ext cx="278760" cy="538766"/>
          </a:xfrm>
          <a:prstGeom prst="straightConnector1">
            <a:avLst/>
          </a:prstGeom>
          <a:ln w="38100" cap="rnd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25CD1DE-B364-473D-B3D7-4FDD6E90607C}"/>
              </a:ext>
            </a:extLst>
          </p:cNvPr>
          <p:cNvSpPr txBox="1"/>
          <p:nvPr/>
        </p:nvSpPr>
        <p:spPr>
          <a:xfrm>
            <a:off x="3145784" y="2091625"/>
            <a:ext cx="4209209" cy="228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queue increases here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36AA872-BD3C-491B-A7CA-AA2E3412ED92}"/>
              </a:ext>
            </a:extLst>
          </p:cNvPr>
          <p:cNvCxnSpPr>
            <a:cxnSpLocks/>
          </p:cNvCxnSpPr>
          <p:nvPr/>
        </p:nvCxnSpPr>
        <p:spPr>
          <a:xfrm flipH="1" flipV="1">
            <a:off x="3629025" y="3732459"/>
            <a:ext cx="523439" cy="677150"/>
          </a:xfrm>
          <a:prstGeom prst="straightConnector1">
            <a:avLst/>
          </a:prstGeom>
          <a:ln w="38100" cap="rnd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6CE31FA-538D-4B25-93A5-6FD6655887CE}"/>
              </a:ext>
            </a:extLst>
          </p:cNvPr>
          <p:cNvSpPr txBox="1"/>
          <p:nvPr/>
        </p:nvSpPr>
        <p:spPr>
          <a:xfrm>
            <a:off x="4049809" y="4482752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queue reduces here</a:t>
            </a:r>
          </a:p>
        </p:txBody>
      </p:sp>
    </p:spTree>
    <p:extLst>
      <p:ext uri="{BB962C8B-B14F-4D97-AF65-F5344CB8AC3E}">
        <p14:creationId xmlns:p14="http://schemas.microsoft.com/office/powerpoint/2010/main" val="17615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5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556ABD26-5E50-4998-90EC-6C1E2F5FD0C2}"/>
              </a:ext>
            </a:extLst>
          </p:cNvPr>
          <p:cNvSpPr txBox="1">
            <a:spLocks/>
          </p:cNvSpPr>
          <p:nvPr/>
        </p:nvSpPr>
        <p:spPr>
          <a:xfrm>
            <a:off x="566224" y="435259"/>
            <a:ext cx="3762496" cy="9971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WILL THERE BE</a:t>
            </a:r>
          </a:p>
          <a:p>
            <a:r>
              <a:rPr lang="en-GB" dirty="0"/>
              <a:t>A QUEUE?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47E50-BC1C-4593-8BE4-EB6AF7D0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282" y="779963"/>
            <a:ext cx="3307005" cy="5642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771B2-E6C4-4520-9AA2-832AD426A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3" y="779963"/>
            <a:ext cx="3913022" cy="564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9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556ABD26-5E50-4998-90EC-6C1E2F5FD0C2}"/>
              </a:ext>
            </a:extLst>
          </p:cNvPr>
          <p:cNvSpPr txBox="1">
            <a:spLocks/>
          </p:cNvSpPr>
          <p:nvPr/>
        </p:nvSpPr>
        <p:spPr>
          <a:xfrm>
            <a:off x="566224" y="435259"/>
            <a:ext cx="3762496" cy="9971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WILL THERE BE</a:t>
            </a:r>
          </a:p>
          <a:p>
            <a:r>
              <a:rPr lang="en-GB" dirty="0"/>
              <a:t>A QUEUE?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24FC031-846C-414C-BE61-98C215F3A82C}"/>
              </a:ext>
            </a:extLst>
          </p:cNvPr>
          <p:cNvSpPr txBox="1">
            <a:spLocks/>
          </p:cNvSpPr>
          <p:nvPr/>
        </p:nvSpPr>
        <p:spPr>
          <a:xfrm>
            <a:off x="566224" y="435259"/>
            <a:ext cx="3762496" cy="9971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WILL THERE BE</a:t>
            </a:r>
          </a:p>
          <a:p>
            <a:r>
              <a:rPr lang="en-GB" dirty="0"/>
              <a:t>A QUEUE?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416332-91D7-4305-A6AD-1235B9B818DA}"/>
              </a:ext>
            </a:extLst>
          </p:cNvPr>
          <p:cNvSpPr/>
          <p:nvPr/>
        </p:nvSpPr>
        <p:spPr>
          <a:xfrm>
            <a:off x="630571" y="487961"/>
            <a:ext cx="2381077" cy="594220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13402C9-AE42-48EA-BC71-C819B0F704DF}"/>
              </a:ext>
            </a:extLst>
          </p:cNvPr>
          <p:cNvSpPr txBox="1">
            <a:spLocks/>
          </p:cNvSpPr>
          <p:nvPr/>
        </p:nvSpPr>
        <p:spPr>
          <a:xfrm>
            <a:off x="718624" y="587659"/>
            <a:ext cx="4306382" cy="3877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KEY POINTS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3F12FC-4A0B-423E-8F66-29E543D09191}"/>
              </a:ext>
            </a:extLst>
          </p:cNvPr>
          <p:cNvSpPr txBox="1">
            <a:spLocks/>
          </p:cNvSpPr>
          <p:nvPr/>
        </p:nvSpPr>
        <p:spPr>
          <a:xfrm>
            <a:off x="974299" y="1893850"/>
            <a:ext cx="7271040" cy="5325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1D4A9B"/>
                </a:solidFill>
              </a:rPr>
              <a:t>Queues form in two different types of situation: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>
              <a:solidFill>
                <a:srgbClr val="1D4A9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1D4A9B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303C8-77EA-45C1-A52A-343E1C6989DD}"/>
              </a:ext>
            </a:extLst>
          </p:cNvPr>
          <p:cNvSpPr txBox="1"/>
          <p:nvPr/>
        </p:nvSpPr>
        <p:spPr>
          <a:xfrm>
            <a:off x="974299" y="2516616"/>
            <a:ext cx="5981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Where demand exceeds capacity and the queue or work backlog steadily grows over time</a:t>
            </a:r>
            <a:br>
              <a:rPr lang="en-GB" dirty="0"/>
            </a:b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Where capacity exceeds demand but one or both randomly vary over time creating short-term mismatches.  In this situation the queue length fluctuates.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ABE97-394E-4C3E-8E71-2FF642803592}"/>
              </a:ext>
            </a:extLst>
          </p:cNvPr>
          <p:cNvSpPr txBox="1"/>
          <p:nvPr/>
        </p:nvSpPr>
        <p:spPr>
          <a:xfrm>
            <a:off x="974300" y="4818255"/>
            <a:ext cx="704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D4A9B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Take time to understand why you have queues and think about how these waits and delays can be minimised.</a:t>
            </a:r>
          </a:p>
        </p:txBody>
      </p:sp>
    </p:spTree>
    <p:extLst>
      <p:ext uri="{BB962C8B-B14F-4D97-AF65-F5344CB8AC3E}">
        <p14:creationId xmlns:p14="http://schemas.microsoft.com/office/powerpoint/2010/main" val="3040670618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201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BOLD</vt:lpstr>
      <vt:lpstr>OU Title</vt:lpstr>
      <vt:lpstr>OU Section</vt:lpstr>
      <vt:lpstr>OU Layouts</vt:lpstr>
      <vt:lpstr>WHAT CAUSES A QUEUE?</vt:lpstr>
      <vt:lpstr>WE SEE QUEUES ALL THE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Austin</dc:creator>
  <cp:lastModifiedBy>Ana.Collins</cp:lastModifiedBy>
  <cp:revision>53</cp:revision>
  <dcterms:created xsi:type="dcterms:W3CDTF">2017-12-14T14:52:50Z</dcterms:created>
  <dcterms:modified xsi:type="dcterms:W3CDTF">2022-03-30T08:26:44Z</dcterms:modified>
</cp:coreProperties>
</file>