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69_10962D21.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49"/>
  </p:notesMasterIdLst>
  <p:handoutMasterIdLst>
    <p:handoutMasterId r:id="rId50"/>
  </p:handoutMasterIdLst>
  <p:sldIdLst>
    <p:sldId id="316" r:id="rId9"/>
    <p:sldId id="306" r:id="rId10"/>
    <p:sldId id="317" r:id="rId11"/>
    <p:sldId id="328" r:id="rId12"/>
    <p:sldId id="288" r:id="rId13"/>
    <p:sldId id="327" r:id="rId14"/>
    <p:sldId id="263" r:id="rId15"/>
    <p:sldId id="344" r:id="rId16"/>
    <p:sldId id="329" r:id="rId17"/>
    <p:sldId id="330" r:id="rId18"/>
    <p:sldId id="331" r:id="rId19"/>
    <p:sldId id="335" r:id="rId20"/>
    <p:sldId id="336" r:id="rId21"/>
    <p:sldId id="272" r:id="rId22"/>
    <p:sldId id="339" r:id="rId23"/>
    <p:sldId id="340" r:id="rId24"/>
    <p:sldId id="341" r:id="rId25"/>
    <p:sldId id="360" r:id="rId26"/>
    <p:sldId id="361" r:id="rId27"/>
    <p:sldId id="343" r:id="rId28"/>
    <p:sldId id="267" r:id="rId29"/>
    <p:sldId id="292"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3" r:id="rId46"/>
    <p:sldId id="304" r:id="rId47"/>
    <p:sldId id="318" r:id="rId48"/>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 id="{12A869A6-8125-7DF4-5152-B45F56E62723}" name="Esther.Spring" initials="E" userId="S::ees72@open.ac.uk::85681535-52b0-4578-b917-55937b7984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77"/>
    <a:srgbClr val="060645"/>
    <a:srgbClr val="E6FAFF"/>
    <a:srgbClr val="1C46C0"/>
    <a:srgbClr val="66EEFA"/>
    <a:srgbClr val="FFFFFF"/>
    <a:srgbClr val="1441B9"/>
    <a:srgbClr val="FFF388"/>
    <a:srgbClr val="FFD7FD"/>
    <a:srgbClr val="FF8A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3C527-B811-0CBB-9EB1-2AF81EE41214}" v="12" dt="2022-12-13T21:29:25.753"/>
    <p1510:client id="{7C275532-649A-4015-9B9A-452769ABE5F2}" v="18" dt="2022-12-12T22:24:57.091"/>
    <p1510:client id="{DF5469D2-136A-2F3A-9DF6-2A71B9563707}" v="71" dt="2022-12-14T09:18:50.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tags" Target="tags/tag1.xml"/><Relationship Id="rId3" Type="http://schemas.openxmlformats.org/officeDocument/2006/relationships/customXml" Target="../customXml/item3.xml"/></Relationships>
</file>

<file path=ppt/comments/modernComment_169_10962D21.xml><?xml version="1.0" encoding="utf-8"?>
<p188:cmLst xmlns:a="http://schemas.openxmlformats.org/drawingml/2006/main" xmlns:r="http://schemas.openxmlformats.org/officeDocument/2006/relationships" xmlns:p188="http://schemas.microsoft.com/office/powerpoint/2018/8/main">
  <p188:cm id="{66228AFD-1607-4478-B72E-DC33BF41A89E}" authorId="{12A869A6-8125-7DF4-5152-B45F56E62723}" created="2022-12-12T22:25:12.156">
    <pc:sldMkLst xmlns:pc="http://schemas.microsoft.com/office/powerpoint/2013/main/command">
      <pc:docMk/>
      <pc:sldMk cId="278277409" sldId="361"/>
    </pc:sldMkLst>
    <p188:txBody>
      <a:bodyPr/>
      <a:lstStyle/>
      <a:p>
        <a:r>
          <a:rPr lang="en-GB"/>
          <a:t>Insert new version once redrawn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09/02/2023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20055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10</a:t>
            </a:fld>
            <a:endParaRPr lang="en-US"/>
          </a:p>
        </p:txBody>
      </p:sp>
    </p:spTree>
    <p:extLst>
      <p:ext uri="{BB962C8B-B14F-4D97-AF65-F5344CB8AC3E}">
        <p14:creationId xmlns:p14="http://schemas.microsoft.com/office/powerpoint/2010/main" val="3937925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11</a:t>
            </a:fld>
            <a:endParaRPr lang="en-US"/>
          </a:p>
        </p:txBody>
      </p:sp>
    </p:spTree>
    <p:extLst>
      <p:ext uri="{BB962C8B-B14F-4D97-AF65-F5344CB8AC3E}">
        <p14:creationId xmlns:p14="http://schemas.microsoft.com/office/powerpoint/2010/main" val="135935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12</a:t>
            </a:fld>
            <a:endParaRPr lang="en-US"/>
          </a:p>
        </p:txBody>
      </p:sp>
    </p:spTree>
    <p:extLst>
      <p:ext uri="{BB962C8B-B14F-4D97-AF65-F5344CB8AC3E}">
        <p14:creationId xmlns:p14="http://schemas.microsoft.com/office/powerpoint/2010/main" val="367857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13</a:t>
            </a:fld>
            <a:endParaRPr lang="en-US"/>
          </a:p>
        </p:txBody>
      </p:sp>
    </p:spTree>
    <p:extLst>
      <p:ext uri="{BB962C8B-B14F-4D97-AF65-F5344CB8AC3E}">
        <p14:creationId xmlns:p14="http://schemas.microsoft.com/office/powerpoint/2010/main" val="1579975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14</a:t>
            </a:fld>
            <a:endParaRPr lang="en-US"/>
          </a:p>
        </p:txBody>
      </p:sp>
    </p:spTree>
    <p:extLst>
      <p:ext uri="{BB962C8B-B14F-4D97-AF65-F5344CB8AC3E}">
        <p14:creationId xmlns:p14="http://schemas.microsoft.com/office/powerpoint/2010/main" val="897579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15</a:t>
            </a:fld>
            <a:endParaRPr lang="en-US"/>
          </a:p>
        </p:txBody>
      </p:sp>
    </p:spTree>
    <p:extLst>
      <p:ext uri="{BB962C8B-B14F-4D97-AF65-F5344CB8AC3E}">
        <p14:creationId xmlns:p14="http://schemas.microsoft.com/office/powerpoint/2010/main" val="305264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16</a:t>
            </a:fld>
            <a:endParaRPr lang="en-US"/>
          </a:p>
        </p:txBody>
      </p:sp>
    </p:spTree>
    <p:extLst>
      <p:ext uri="{BB962C8B-B14F-4D97-AF65-F5344CB8AC3E}">
        <p14:creationId xmlns:p14="http://schemas.microsoft.com/office/powerpoint/2010/main" val="2488226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17</a:t>
            </a:fld>
            <a:endParaRPr lang="en-US"/>
          </a:p>
        </p:txBody>
      </p:sp>
    </p:spTree>
    <p:extLst>
      <p:ext uri="{BB962C8B-B14F-4D97-AF65-F5344CB8AC3E}">
        <p14:creationId xmlns:p14="http://schemas.microsoft.com/office/powerpoint/2010/main" val="3887833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18</a:t>
            </a:fld>
            <a:endParaRPr lang="en-US"/>
          </a:p>
        </p:txBody>
      </p:sp>
    </p:spTree>
    <p:extLst>
      <p:ext uri="{BB962C8B-B14F-4D97-AF65-F5344CB8AC3E}">
        <p14:creationId xmlns:p14="http://schemas.microsoft.com/office/powerpoint/2010/main" val="1597621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19</a:t>
            </a:fld>
            <a:endParaRPr lang="en-US"/>
          </a:p>
        </p:txBody>
      </p:sp>
    </p:spTree>
    <p:extLst>
      <p:ext uri="{BB962C8B-B14F-4D97-AF65-F5344CB8AC3E}">
        <p14:creationId xmlns:p14="http://schemas.microsoft.com/office/powerpoint/2010/main" val="415768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a:t>
            </a:fld>
            <a:endParaRPr lang="en-US"/>
          </a:p>
        </p:txBody>
      </p:sp>
    </p:spTree>
    <p:extLst>
      <p:ext uri="{BB962C8B-B14F-4D97-AF65-F5344CB8AC3E}">
        <p14:creationId xmlns:p14="http://schemas.microsoft.com/office/powerpoint/2010/main" val="123125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20</a:t>
            </a:fld>
            <a:endParaRPr lang="en-US"/>
          </a:p>
        </p:txBody>
      </p:sp>
    </p:spTree>
    <p:extLst>
      <p:ext uri="{BB962C8B-B14F-4D97-AF65-F5344CB8AC3E}">
        <p14:creationId xmlns:p14="http://schemas.microsoft.com/office/powerpoint/2010/main" val="3812714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21</a:t>
            </a:fld>
            <a:endParaRPr lang="en-US"/>
          </a:p>
        </p:txBody>
      </p:sp>
    </p:spTree>
    <p:extLst>
      <p:ext uri="{BB962C8B-B14F-4D97-AF65-F5344CB8AC3E}">
        <p14:creationId xmlns:p14="http://schemas.microsoft.com/office/powerpoint/2010/main" val="2488226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22</a:t>
            </a:fld>
            <a:endParaRPr lang="en-US"/>
          </a:p>
        </p:txBody>
      </p:sp>
    </p:spTree>
    <p:extLst>
      <p:ext uri="{BB962C8B-B14F-4D97-AF65-F5344CB8AC3E}">
        <p14:creationId xmlns:p14="http://schemas.microsoft.com/office/powerpoint/2010/main" val="367857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23</a:t>
            </a:fld>
            <a:endParaRPr lang="en-US"/>
          </a:p>
        </p:txBody>
      </p:sp>
    </p:spTree>
    <p:extLst>
      <p:ext uri="{BB962C8B-B14F-4D97-AF65-F5344CB8AC3E}">
        <p14:creationId xmlns:p14="http://schemas.microsoft.com/office/powerpoint/2010/main" val="3390701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24</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25</a:t>
            </a:fld>
            <a:endParaRPr lang="en-US"/>
          </a:p>
        </p:txBody>
      </p:sp>
    </p:spTree>
    <p:extLst>
      <p:ext uri="{BB962C8B-B14F-4D97-AF65-F5344CB8AC3E}">
        <p14:creationId xmlns:p14="http://schemas.microsoft.com/office/powerpoint/2010/main" val="2907674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26</a:t>
            </a:fld>
            <a:endParaRPr lang="en-US"/>
          </a:p>
        </p:txBody>
      </p:sp>
    </p:spTree>
    <p:extLst>
      <p:ext uri="{BB962C8B-B14F-4D97-AF65-F5344CB8AC3E}">
        <p14:creationId xmlns:p14="http://schemas.microsoft.com/office/powerpoint/2010/main" val="3380232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27</a:t>
            </a:fld>
            <a:endParaRPr lang="en-US"/>
          </a:p>
        </p:txBody>
      </p:sp>
    </p:spTree>
    <p:extLst>
      <p:ext uri="{BB962C8B-B14F-4D97-AF65-F5344CB8AC3E}">
        <p14:creationId xmlns:p14="http://schemas.microsoft.com/office/powerpoint/2010/main" val="3577700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28</a:t>
            </a:fld>
            <a:endParaRPr lang="en-US"/>
          </a:p>
        </p:txBody>
      </p:sp>
    </p:spTree>
    <p:extLst>
      <p:ext uri="{BB962C8B-B14F-4D97-AF65-F5344CB8AC3E}">
        <p14:creationId xmlns:p14="http://schemas.microsoft.com/office/powerpoint/2010/main" val="2277337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29</a:t>
            </a:fld>
            <a:endParaRPr lang="en-US"/>
          </a:p>
        </p:txBody>
      </p:sp>
    </p:spTree>
    <p:extLst>
      <p:ext uri="{BB962C8B-B14F-4D97-AF65-F5344CB8AC3E}">
        <p14:creationId xmlns:p14="http://schemas.microsoft.com/office/powerpoint/2010/main" val="235434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a:t>
            </a:fld>
            <a:endParaRPr lang="en-US"/>
          </a:p>
        </p:txBody>
      </p:sp>
    </p:spTree>
    <p:extLst>
      <p:ext uri="{BB962C8B-B14F-4D97-AF65-F5344CB8AC3E}">
        <p14:creationId xmlns:p14="http://schemas.microsoft.com/office/powerpoint/2010/main" val="301928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30</a:t>
            </a:fld>
            <a:endParaRPr lang="en-US"/>
          </a:p>
        </p:txBody>
      </p:sp>
    </p:spTree>
    <p:extLst>
      <p:ext uri="{BB962C8B-B14F-4D97-AF65-F5344CB8AC3E}">
        <p14:creationId xmlns:p14="http://schemas.microsoft.com/office/powerpoint/2010/main" val="1804357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31</a:t>
            </a:fld>
            <a:endParaRPr lang="en-US"/>
          </a:p>
        </p:txBody>
      </p:sp>
    </p:spTree>
    <p:extLst>
      <p:ext uri="{BB962C8B-B14F-4D97-AF65-F5344CB8AC3E}">
        <p14:creationId xmlns:p14="http://schemas.microsoft.com/office/powerpoint/2010/main" val="1566875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32</a:t>
            </a:fld>
            <a:endParaRPr lang="en-US"/>
          </a:p>
        </p:txBody>
      </p:sp>
    </p:spTree>
    <p:extLst>
      <p:ext uri="{BB962C8B-B14F-4D97-AF65-F5344CB8AC3E}">
        <p14:creationId xmlns:p14="http://schemas.microsoft.com/office/powerpoint/2010/main" val="2402933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33</a:t>
            </a:fld>
            <a:endParaRPr lang="en-US"/>
          </a:p>
        </p:txBody>
      </p:sp>
    </p:spTree>
    <p:extLst>
      <p:ext uri="{BB962C8B-B14F-4D97-AF65-F5344CB8AC3E}">
        <p14:creationId xmlns:p14="http://schemas.microsoft.com/office/powerpoint/2010/main" val="3361470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34</a:t>
            </a:fld>
            <a:endParaRPr lang="en-US"/>
          </a:p>
        </p:txBody>
      </p:sp>
    </p:spTree>
    <p:extLst>
      <p:ext uri="{BB962C8B-B14F-4D97-AF65-F5344CB8AC3E}">
        <p14:creationId xmlns:p14="http://schemas.microsoft.com/office/powerpoint/2010/main" val="3735051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35</a:t>
            </a:fld>
            <a:endParaRPr lang="en-US"/>
          </a:p>
        </p:txBody>
      </p:sp>
    </p:spTree>
    <p:extLst>
      <p:ext uri="{BB962C8B-B14F-4D97-AF65-F5344CB8AC3E}">
        <p14:creationId xmlns:p14="http://schemas.microsoft.com/office/powerpoint/2010/main" val="263310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36</a:t>
            </a:fld>
            <a:endParaRPr lang="en-US"/>
          </a:p>
        </p:txBody>
      </p:sp>
    </p:spTree>
    <p:extLst>
      <p:ext uri="{BB962C8B-B14F-4D97-AF65-F5344CB8AC3E}">
        <p14:creationId xmlns:p14="http://schemas.microsoft.com/office/powerpoint/2010/main" val="1161570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37</a:t>
            </a:fld>
            <a:endParaRPr lang="en-US"/>
          </a:p>
        </p:txBody>
      </p:sp>
    </p:spTree>
    <p:extLst>
      <p:ext uri="{BB962C8B-B14F-4D97-AF65-F5344CB8AC3E}">
        <p14:creationId xmlns:p14="http://schemas.microsoft.com/office/powerpoint/2010/main" val="897579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38</a:t>
            </a:fld>
            <a:endParaRPr lang="en-US"/>
          </a:p>
        </p:txBody>
      </p:sp>
    </p:spTree>
    <p:extLst>
      <p:ext uri="{BB962C8B-B14F-4D97-AF65-F5344CB8AC3E}">
        <p14:creationId xmlns:p14="http://schemas.microsoft.com/office/powerpoint/2010/main" val="3740152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39</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4</a:t>
            </a:fld>
            <a:endParaRPr lang="en-US"/>
          </a:p>
        </p:txBody>
      </p:sp>
    </p:spTree>
    <p:extLst>
      <p:ext uri="{BB962C8B-B14F-4D97-AF65-F5344CB8AC3E}">
        <p14:creationId xmlns:p14="http://schemas.microsoft.com/office/powerpoint/2010/main" val="3468628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40</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5</a:t>
            </a:fld>
            <a:endParaRPr lang="en-US"/>
          </a:p>
        </p:txBody>
      </p:sp>
    </p:spTree>
    <p:extLst>
      <p:ext uri="{BB962C8B-B14F-4D97-AF65-F5344CB8AC3E}">
        <p14:creationId xmlns:p14="http://schemas.microsoft.com/office/powerpoint/2010/main" val="110067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6</a:t>
            </a:fld>
            <a:endParaRPr lang="en-US"/>
          </a:p>
        </p:txBody>
      </p:sp>
    </p:spTree>
    <p:extLst>
      <p:ext uri="{BB962C8B-B14F-4D97-AF65-F5344CB8AC3E}">
        <p14:creationId xmlns:p14="http://schemas.microsoft.com/office/powerpoint/2010/main" val="279315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7</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8</a:t>
            </a:fld>
            <a:endParaRPr lang="en-US"/>
          </a:p>
        </p:txBody>
      </p:sp>
    </p:spTree>
    <p:extLst>
      <p:ext uri="{BB962C8B-B14F-4D97-AF65-F5344CB8AC3E}">
        <p14:creationId xmlns:p14="http://schemas.microsoft.com/office/powerpoint/2010/main" val="383217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9</a:t>
            </a:fld>
            <a:endParaRPr lang="en-US"/>
          </a:p>
        </p:txBody>
      </p:sp>
    </p:spTree>
    <p:extLst>
      <p:ext uri="{BB962C8B-B14F-4D97-AF65-F5344CB8AC3E}">
        <p14:creationId xmlns:p14="http://schemas.microsoft.com/office/powerpoint/2010/main" val="3940096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 name="connsiteX7" fmla="*/ 1626032 w 7810500"/>
              <a:gd name="connsiteY7" fmla="*/ 0 h 3810000"/>
              <a:gd name="connsiteX8" fmla="*/ 1626032 w 7810500"/>
              <a:gd name="connsiteY8"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ct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ct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ct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ct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ct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a:alphaModFix amt="70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a:alphaModFix amt="70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a:alphaModFix amt="70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a:alphaModFix amt="69965"/>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ct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ct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ct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ct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dolor sit amet, consectetur adipiscing elit, sed do eiusmod tempor incididunt ut labore et dolore magna aliqua. Ut enim ad minim veniam, quis nostrud exercitation ullamco laboris nisi ut aliquip ex ea commodo consequat. Duis aute irure dolor in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ct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ct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a:alphaModFix amt="80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a:alphaModFix amt="66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ct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ct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ct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ct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a:alphaModFix amt="55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a:alphaModFix amt="28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237084391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ct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7" fmla="*/ 3481566 w 8085795"/>
              <a:gd name="connsiteY7" fmla="*/ 0 h 4551117"/>
              <a:gd name="connsiteX8" fmla="*/ 3481566 w 8085795"/>
              <a:gd name="connsiteY8"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ct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7" fmla="*/ 3481566 w 8085795"/>
              <a:gd name="connsiteY7" fmla="*/ 0 h 4551117"/>
              <a:gd name="connsiteX8" fmla="*/ 3481566 w 8085795"/>
              <a:gd name="connsiteY8"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ct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ct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2336106723"/>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4.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t>2/9/2023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ransition/>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 id="2147483936" r:id="rId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937" r:id="rId20"/>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edu/openlearn/science-maths-technology/engineering-technology/rich-picture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69_10962D21.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https://www.open.edu/openlearn/money-business/gweithio-hybrid-cynllunio-ar-gyfer-y-dyfodol/content-section-0?active-tab=description-tab"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simonsinek.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p:txBody>
          <a:bodyPr/>
          <a:lstStyle/>
          <a:p>
            <a:pPr>
              <a:defRPr b="0" i="0"/>
            </a:pPr>
            <a:r>
              <a:rPr lang="1106" b="1" dirty="0">
                <a:latin typeface="Poppins SemiBold" panose="00000700000000000000" pitchFamily="2" charset="0"/>
                <a:cs typeface="Poppins SemiBold" panose="00000700000000000000" pitchFamily="2" charset="0"/>
              </a:rPr>
              <a:t>Beth yw ein Pam?</a:t>
            </a:r>
          </a:p>
        </p:txBody>
      </p:sp>
      <p:sp>
        <p:nvSpPr>
          <p:cNvPr id="8" name="Text Placeholder 7">
            <a:extLst>
              <a:ext uri="{FF2B5EF4-FFF2-40B4-BE49-F238E27FC236}">
                <a16:creationId xmlns:a16="http://schemas.microsoft.com/office/drawing/2014/main" id="{B150BB79-51B7-2BAD-B6F6-0D09DD0C73B9}"/>
              </a:ext>
            </a:extLst>
          </p:cNvPr>
          <p:cNvSpPr>
            <a:spLocks noGrp="1"/>
          </p:cNvSpPr>
          <p:nvPr>
            <p:ph type="body" sz="quarter" idx="16"/>
          </p:nvPr>
        </p:nvSpPr>
        <p:spPr/>
        <p:txBody>
          <a:bodyPr/>
          <a:lstStyle/>
          <a:p>
            <a:pPr>
              <a:defRPr b="0" i="0"/>
            </a:pPr>
            <a:r>
              <a:rPr lang="1106"/>
              <a:t>Dod o hyd i'n pecyn cymorth ‘Pam’</a:t>
            </a:r>
          </a:p>
        </p:txBody>
      </p:sp>
    </p:spTree>
    <p:extLst>
      <p:ext uri="{BB962C8B-B14F-4D97-AF65-F5344CB8AC3E}">
        <p14:creationId xmlns:p14="http://schemas.microsoft.com/office/powerpoint/2010/main" val="8870913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Paratoi ar gyfer y Gweithdy</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404283"/>
            <a:ext cx="9591228" cy="2408960"/>
          </a:xfrm>
        </p:spPr>
        <p:txBody>
          <a:bodyPr/>
          <a:lstStyle/>
          <a:p>
            <a:pPr algn="l">
              <a:defRPr b="0" i="0"/>
            </a:pPr>
            <a:r>
              <a:rPr lang="1106" b="0" i="0" dirty="0">
                <a:effectLst/>
                <a:latin typeface="+mn-lt"/>
              </a:rPr>
              <a:t>Yn dibynnu ar eich cyfranogwyr, penderfynwch ar yr amgylchedd mwyaf priodol ar gyfer eich gweithdy – o bell, hybrid neu wyneb yn wyneb. Pa adnoddau bydd eu hangen arnoch ac a fyddant yn yr ystafell neu ar-lein, neu'n gymysgedd, e.e. </a:t>
            </a:r>
          </a:p>
          <a:p>
            <a:pPr algn="l"/>
            <a:endParaRPr lang="en-GB" b="0" i="0" dirty="0">
              <a:effectLst/>
              <a:latin typeface="+mn-lt"/>
            </a:endParaRPr>
          </a:p>
          <a:p>
            <a:pPr marL="285750" indent="-285750" algn="l">
              <a:buFont typeface="Wingdings" panose="05000000000000000000" pitchFamily="2" charset="2"/>
              <a:buChar char="Ø"/>
              <a:defRPr b="0" i="0"/>
            </a:pPr>
            <a:r>
              <a:rPr lang="1106" b="0" i="0" dirty="0">
                <a:effectLst/>
                <a:latin typeface="+mn-lt"/>
              </a:rPr>
              <a:t>byrddau gwyn</a:t>
            </a:r>
          </a:p>
          <a:p>
            <a:pPr marL="285750" indent="-285750" algn="l">
              <a:buFont typeface="Wingdings" panose="05000000000000000000" pitchFamily="2" charset="2"/>
              <a:buChar char="Ø"/>
              <a:defRPr b="0" i="0"/>
            </a:pPr>
            <a:r>
              <a:rPr lang="1106" b="0" i="0" dirty="0">
                <a:effectLst/>
                <a:latin typeface="+mn-lt"/>
              </a:rPr>
              <a:t>nodiadau gludiog</a:t>
            </a:r>
          </a:p>
          <a:p>
            <a:pPr marL="285750" indent="-285750" algn="l">
              <a:buFont typeface="Wingdings" panose="05000000000000000000" pitchFamily="2" charset="2"/>
              <a:buChar char="Ø"/>
              <a:defRPr b="0" i="0"/>
            </a:pPr>
            <a:r>
              <a:rPr lang="1106" b="0" i="0" dirty="0">
                <a:effectLst/>
                <a:latin typeface="+mn-lt"/>
              </a:rPr>
              <a:t>ystafelloedd trafod</a:t>
            </a:r>
          </a:p>
          <a:p>
            <a:pPr marL="285750" indent="-285750" algn="l">
              <a:buFont typeface="Wingdings" panose="05000000000000000000" pitchFamily="2" charset="2"/>
              <a:buChar char="Ø"/>
              <a:defRPr b="0" i="0"/>
            </a:pPr>
            <a:r>
              <a:rPr lang="1106" b="0" i="0" dirty="0">
                <a:effectLst/>
                <a:latin typeface="+mn-lt"/>
              </a:rPr>
              <a:t>pleidleisiau</a:t>
            </a:r>
          </a:p>
          <a:p>
            <a:pPr marL="285750" indent="-285750" algn="l">
              <a:buFont typeface="Wingdings" panose="05000000000000000000" pitchFamily="2" charset="2"/>
              <a:buChar char="Ø"/>
              <a:defRPr b="0" i="0"/>
            </a:pPr>
            <a:r>
              <a:rPr lang="1106" b="0" i="0" dirty="0">
                <a:effectLst/>
                <a:latin typeface="+mn-lt"/>
              </a:rPr>
              <a:t>darlunio ‘darluniau cyfoethog’ (os ydych yn anghyfarwydd â darluniau cyfoethog ac yr hoffech gael trosolwg cryno, gallwch edrych ar diwtorialau fideo o adnodd </a:t>
            </a:r>
            <a:r>
              <a:rPr lang="1106" b="0" i="0" u="sng" dirty="0">
                <a:solidFill>
                  <a:srgbClr val="FF8A77"/>
                </a:solidFill>
                <a:effectLst/>
                <a:latin typeface="+mn-lt"/>
                <a:hlinkClick r:id="rId3">
                  <a:extLst>
                    <a:ext uri="{A12FA001-AC4F-418D-AE19-62706E023703}">
                      <ahyp:hlinkClr xmlns:ahyp="http://schemas.microsoft.com/office/drawing/2018/hyperlinkcolor" val="tx"/>
                    </a:ext>
                  </a:extLst>
                </a:hlinkClick>
              </a:rPr>
              <a:t>Rich Pictures</a:t>
            </a:r>
            <a:r>
              <a:rPr lang="1106" b="0" i="0" dirty="0">
                <a:solidFill>
                  <a:srgbClr val="FF8A77"/>
                </a:solidFill>
                <a:effectLst/>
                <a:latin typeface="+mn-lt"/>
              </a:rPr>
              <a:t> </a:t>
            </a:r>
            <a:r>
              <a:rPr lang="1106" b="0" i="0" dirty="0">
                <a:effectLst/>
                <a:latin typeface="+mn-lt"/>
              </a:rPr>
              <a:t>OpenLearn). </a:t>
            </a:r>
          </a:p>
          <a:p>
            <a:pPr algn="l">
              <a:buFont typeface="Arial" panose="020B0604020202020204" pitchFamily="34" charset="0"/>
              <a:buChar char="•"/>
            </a:pPr>
            <a:endParaRPr lang="en-GB" b="0" i="0" dirty="0">
              <a:effectLst/>
              <a:latin typeface="+mn-lt"/>
            </a:endParaRPr>
          </a:p>
          <a:p>
            <a:pPr>
              <a:lnSpc>
                <a:spcPct val="107000"/>
              </a:lnSpc>
              <a:spcAft>
                <a:spcPts val="800"/>
              </a:spcAft>
              <a:defRPr b="0" i="0"/>
            </a:pPr>
            <a:r>
              <a:rPr lang="1106" dirty="0">
                <a:effectLst/>
                <a:latin typeface="+mn-lt"/>
                <a:ea typeface="Calibri" panose="020F0502020204030204" pitchFamily="34" charset="0"/>
                <a:cs typeface="Arial" panose="020B0604020202020204" pitchFamily="34" charset="0"/>
              </a:rPr>
              <a:t>Ystyriwch a fyddai o fantais rhoi'r cyfranogwyr i mewn i is-grwpiau ar gyfer gweithgareddau penodol ar bob cam a rhoi amser i ddychwelyd fel grŵp i drafod y canlyniadau. Wrth ffurfio is-grwpiau, ystyriwch amrywiaeth y grwpiau er mwyn gwneud yn siwr bod amrywiaeth o leisiau yn yr ystafell. </a:t>
            </a:r>
            <a:endParaRPr lang="en-GB"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423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Paratoi ar gyfer y Gweithdy</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404283"/>
            <a:ext cx="9591228" cy="375879"/>
          </a:xfrm>
        </p:spPr>
        <p:txBody>
          <a:bodyPr/>
          <a:lstStyle/>
          <a:p>
            <a:pPr>
              <a:lnSpc>
                <a:spcPct val="107000"/>
              </a:lnSpc>
              <a:spcAft>
                <a:spcPts val="800"/>
              </a:spcAft>
              <a:defRPr b="0" i="0"/>
            </a:pPr>
            <a:r>
              <a:rPr lang="1106">
                <a:effectLst/>
                <a:latin typeface="+mn-lt"/>
                <a:ea typeface="Calibri" panose="020F0502020204030204" pitchFamily="34" charset="0"/>
                <a:cs typeface="Times New Roman" panose="02020603050405020304" pitchFamily="18" charset="0"/>
              </a:rPr>
              <a:t>Byddai'n synhwyrol rhannu'r canlynol ymlaen llaw:</a:t>
            </a:r>
          </a:p>
        </p:txBody>
      </p:sp>
      <p:sp>
        <p:nvSpPr>
          <p:cNvPr id="6" name="Text Placeholder 5">
            <a:extLst>
              <a:ext uri="{FF2B5EF4-FFF2-40B4-BE49-F238E27FC236}">
                <a16:creationId xmlns:a16="http://schemas.microsoft.com/office/drawing/2014/main" id="{DFC4119E-F2AC-4A16-9CA1-7FC7F2A2B2D2}"/>
              </a:ext>
            </a:extLst>
          </p:cNvPr>
          <p:cNvSpPr txBox="1"/>
          <p:nvPr/>
        </p:nvSpPr>
        <p:spPr>
          <a:xfrm>
            <a:off x="1001105" y="1929887"/>
            <a:ext cx="9591229" cy="998139"/>
          </a:xfrm>
          <a:prstGeom prst="rect">
            <a:avLst/>
          </a:prstGeom>
        </p:spPr>
        <p:txBody>
          <a:bodyPr>
            <a:noAutofit/>
          </a:bodyPr>
          <a:lstStyle>
            <a:lvl1pPr marL="285750" indent="-285750" algn="l" defTabSz="914400" rtl="0" eaLnBrk="1" latinLnBrk="0" hangingPunct="1">
              <a:lnSpc>
                <a:spcPct val="110000"/>
              </a:lnSpc>
              <a:spcBef>
                <a:spcPct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a:t>Diben a ffocws y gweithdy.</a:t>
            </a:r>
          </a:p>
          <a:p>
            <a:pPr>
              <a:defRPr b="0" i="0"/>
            </a:pPr>
            <a:r>
              <a:rPr lang="1106"/>
              <a:t>Y Cylch Euraidd, a gofynnwch iddynt feddwl am eu Pam, Sut a Beth. </a:t>
            </a:r>
          </a:p>
          <a:p>
            <a:pPr>
              <a:defRPr b="0" i="0"/>
            </a:pPr>
            <a:r>
              <a:rPr lang="1106"/>
              <a:t>Cwestiynau y gallech ddymuno iddynt feddwl amdanynt. </a:t>
            </a:r>
          </a:p>
        </p:txBody>
      </p:sp>
      <p:sp>
        <p:nvSpPr>
          <p:cNvPr id="10" name="Text Placeholder 4">
            <a:extLst>
              <a:ext uri="{FF2B5EF4-FFF2-40B4-BE49-F238E27FC236}">
                <a16:creationId xmlns:a16="http://schemas.microsoft.com/office/drawing/2014/main" id="{1C2D9B14-B3A7-41C4-84A7-210A3585ACDE}"/>
              </a:ext>
            </a:extLst>
          </p:cNvPr>
          <p:cNvSpPr txBox="1"/>
          <p:nvPr/>
        </p:nvSpPr>
        <p:spPr>
          <a:xfrm>
            <a:off x="1001105" y="3233408"/>
            <a:ext cx="9591228" cy="375879"/>
          </a:xfrm>
          <a:prstGeom prst="rect">
            <a:avLst/>
          </a:prstGeom>
        </p:spPr>
        <p:txBody>
          <a:bodyPr>
            <a:noAutofit/>
          </a:bodyPr>
          <a:lstStyle>
            <a:lvl1pPr marL="0" indent="0" algn="l" defTabSz="914400" rtl="0" eaLnBrk="1" latinLnBrk="0" hangingPunct="1">
              <a:lnSpc>
                <a:spcPct val="110000"/>
              </a:lnSpc>
              <a:spcBef>
                <a:spcPct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defRPr b="0" i="0"/>
            </a:pPr>
            <a:r>
              <a:rPr lang="1106">
                <a:latin typeface="+mn-lt"/>
                <a:ea typeface="Calibri" panose="020F0502020204030204" pitchFamily="34" charset="0"/>
                <a:cs typeface="Times New Roman" panose="02020603050405020304" pitchFamily="18" charset="0"/>
              </a:rPr>
              <a:t>Gallech ddymuno mabwysiadu sleidiau 12–15 at y diben hwn. Mae sleidiau 16–19 yn darparu enghraifft o weithgarwch tîm. </a:t>
            </a:r>
          </a:p>
        </p:txBody>
      </p:sp>
    </p:spTree>
    <p:extLst>
      <p:ext uri="{BB962C8B-B14F-4D97-AF65-F5344CB8AC3E}">
        <p14:creationId xmlns:p14="http://schemas.microsoft.com/office/powerpoint/2010/main" val="29210294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08C42C7-6EDD-2DB6-D93C-9A918BAF88F5}"/>
              </a:ext>
            </a:extLst>
          </p:cNvPr>
          <p:cNvSpPr>
            <a:spLocks noGrp="1"/>
          </p:cNvSpPr>
          <p:nvPr>
            <p:ph type="body" sz="quarter" idx="21"/>
          </p:nvPr>
        </p:nvSpPr>
        <p:spPr/>
        <p:txBody>
          <a:bodyPr/>
          <a:lstStyle/>
          <a:p>
            <a:pPr>
              <a:defRPr b="0" i="0"/>
            </a:pPr>
            <a:r>
              <a:rPr lang="1106" b="0"/>
              <a:t>Beth yw ein Pam? </a:t>
            </a:r>
            <a:r>
              <a:rPr lang="1106" b="1"/>
              <a:t>– Enw'r Gweithdy</a:t>
            </a:r>
          </a:p>
          <a:p>
            <a:endParaRPr lang="en-GB"/>
          </a:p>
        </p:txBody>
      </p:sp>
      <p:sp>
        <p:nvSpPr>
          <p:cNvPr id="18" name="Text Placeholder 17">
            <a:extLst>
              <a:ext uri="{FF2B5EF4-FFF2-40B4-BE49-F238E27FC236}">
                <a16:creationId xmlns:a16="http://schemas.microsoft.com/office/drawing/2014/main" id="{70C710F3-848D-5A3A-58C8-8A5374668408}"/>
              </a:ext>
            </a:extLst>
          </p:cNvPr>
          <p:cNvSpPr>
            <a:spLocks noGrp="1"/>
          </p:cNvSpPr>
          <p:nvPr>
            <p:ph type="body" sz="quarter" idx="22"/>
          </p:nvPr>
        </p:nvSpPr>
        <p:spPr/>
        <p:txBody>
          <a:bodyPr/>
          <a:lstStyle/>
          <a:p>
            <a:pPr>
              <a:defRPr b="0" i="0"/>
            </a:pPr>
            <a:r>
              <a:rPr lang="1106"/>
              <a:t>Diben y gweithgaredd hwn yw ......., a bydd yn eich helpu chi a'ch cydweithwyr i nodi ....er mwyn..... O'r man cychwyn, sef ….. Pam.</a:t>
            </a:r>
          </a:p>
        </p:txBody>
      </p:sp>
      <p:sp>
        <p:nvSpPr>
          <p:cNvPr id="12" name="Text Placeholder 11">
            <a:extLst>
              <a:ext uri="{FF2B5EF4-FFF2-40B4-BE49-F238E27FC236}">
                <a16:creationId xmlns:a16="http://schemas.microsoft.com/office/drawing/2014/main" id="{8CC1D94C-5CF8-3998-6D95-BBBCFB44F546}"/>
              </a:ext>
            </a:extLst>
          </p:cNvPr>
          <p:cNvSpPr>
            <a:spLocks noGrp="1"/>
          </p:cNvSpPr>
          <p:nvPr>
            <p:ph type="body" sz="quarter" idx="12"/>
          </p:nvPr>
        </p:nvSpPr>
        <p:spPr>
          <a:xfrm>
            <a:off x="1001105" y="1793405"/>
            <a:ext cx="4128571" cy="276120"/>
          </a:xfrm>
        </p:spPr>
        <p:txBody>
          <a:bodyPr/>
          <a:lstStyle/>
          <a:p>
            <a:pPr>
              <a:defRPr b="0" i="0"/>
            </a:pPr>
            <a:r>
              <a:rPr lang="1106" b="1"/>
              <a:t>Cyn i chi fynychu:</a:t>
            </a:r>
          </a:p>
        </p:txBody>
      </p:sp>
      <p:sp>
        <p:nvSpPr>
          <p:cNvPr id="13" name="Text Placeholder 12">
            <a:extLst>
              <a:ext uri="{FF2B5EF4-FFF2-40B4-BE49-F238E27FC236}">
                <a16:creationId xmlns:a16="http://schemas.microsoft.com/office/drawing/2014/main" id="{18BB46A4-9D85-060E-4BD9-E26D7F70A989}"/>
              </a:ext>
            </a:extLst>
          </p:cNvPr>
          <p:cNvSpPr>
            <a:spLocks noGrp="1"/>
          </p:cNvSpPr>
          <p:nvPr>
            <p:ph type="body" sz="quarter" idx="14"/>
          </p:nvPr>
        </p:nvSpPr>
        <p:spPr>
          <a:xfrm>
            <a:off x="1001105" y="2210207"/>
            <a:ext cx="4922617" cy="474148"/>
          </a:xfrm>
        </p:spPr>
        <p:txBody>
          <a:bodyPr/>
          <a:lstStyle/>
          <a:p>
            <a:pPr>
              <a:defRPr b="0" i="0"/>
            </a:pPr>
            <a:r>
              <a:rPr lang="1106"/>
              <a:t>Edrychwch ar ddatganiad cenhadaeth y sefydliadau/‘ardal’</a:t>
            </a:r>
          </a:p>
          <a:p>
            <a:pPr>
              <a:defRPr b="0" i="0"/>
            </a:pPr>
            <a:r>
              <a:rPr lang="1106"/>
              <a:t>Wedyn, ystyriwch y cwestiynau hyn: </a:t>
            </a:r>
          </a:p>
          <a:p>
            <a:endParaRPr lang="en-GB"/>
          </a:p>
        </p:txBody>
      </p:sp>
      <p:sp>
        <p:nvSpPr>
          <p:cNvPr id="11" name="Content Placeholder 10">
            <a:extLst>
              <a:ext uri="{FF2B5EF4-FFF2-40B4-BE49-F238E27FC236}">
                <a16:creationId xmlns:a16="http://schemas.microsoft.com/office/drawing/2014/main" id="{BA992903-12EB-B741-8E2A-F87F4EEA98BC}"/>
              </a:ext>
            </a:extLst>
          </p:cNvPr>
          <p:cNvSpPr>
            <a:spLocks noGrp="1"/>
          </p:cNvSpPr>
          <p:nvPr>
            <p:ph sz="half" idx="2"/>
          </p:nvPr>
        </p:nvSpPr>
        <p:spPr>
          <a:xfrm>
            <a:off x="1001105" y="3190676"/>
            <a:ext cx="4922617" cy="1634243"/>
          </a:xfrm>
        </p:spPr>
        <p:txBody>
          <a:bodyPr/>
          <a:lstStyle/>
          <a:p>
            <a:pPr>
              <a:defRPr b="0" i="0"/>
            </a:pPr>
            <a:r>
              <a:rPr lang="1106"/>
              <a:t>Cwestiwn 1</a:t>
            </a:r>
          </a:p>
          <a:p>
            <a:pPr>
              <a:defRPr b="0" i="0"/>
            </a:pPr>
            <a:r>
              <a:rPr lang="1106"/>
              <a:t>Cwestiwn 2</a:t>
            </a:r>
          </a:p>
          <a:p>
            <a:pPr>
              <a:defRPr b="0" i="0"/>
            </a:pPr>
            <a:r>
              <a:rPr lang="1106"/>
              <a:t>Cwestiwn 3</a:t>
            </a:r>
          </a:p>
          <a:p>
            <a:pPr>
              <a:defRPr b="0" i="0"/>
            </a:pPr>
            <a:r>
              <a:rPr lang="1106"/>
              <a:t>ac ati.</a:t>
            </a:r>
          </a:p>
        </p:txBody>
      </p:sp>
      <p:sp>
        <p:nvSpPr>
          <p:cNvPr id="15" name="Text Placeholder 14">
            <a:extLst>
              <a:ext uri="{FF2B5EF4-FFF2-40B4-BE49-F238E27FC236}">
                <a16:creationId xmlns:a16="http://schemas.microsoft.com/office/drawing/2014/main" id="{47D41927-2622-1E4E-6A14-8A40E1D90499}"/>
              </a:ext>
            </a:extLst>
          </p:cNvPr>
          <p:cNvSpPr>
            <a:spLocks noGrp="1"/>
          </p:cNvSpPr>
          <p:nvPr>
            <p:ph type="body" sz="quarter" idx="19"/>
          </p:nvPr>
        </p:nvSpPr>
        <p:spPr>
          <a:xfrm>
            <a:off x="6288724" y="1793405"/>
            <a:ext cx="4128571" cy="276120"/>
          </a:xfrm>
        </p:spPr>
        <p:txBody>
          <a:bodyPr/>
          <a:lstStyle/>
          <a:p>
            <a:pPr>
              <a:defRPr b="0" i="0"/>
            </a:pPr>
            <a:r>
              <a:rPr lang="1106" b="1"/>
              <a:t>Yn ystod y gweithdy:</a:t>
            </a:r>
          </a:p>
        </p:txBody>
      </p:sp>
      <p:sp>
        <p:nvSpPr>
          <p:cNvPr id="14" name="Content Placeholder 13">
            <a:extLst>
              <a:ext uri="{FF2B5EF4-FFF2-40B4-BE49-F238E27FC236}">
                <a16:creationId xmlns:a16="http://schemas.microsoft.com/office/drawing/2014/main" id="{7F78BA84-4613-C363-7FB2-B9800B037BAE}"/>
              </a:ext>
            </a:extLst>
          </p:cNvPr>
          <p:cNvSpPr>
            <a:spLocks noGrp="1"/>
          </p:cNvSpPr>
          <p:nvPr>
            <p:ph sz="half" idx="18"/>
          </p:nvPr>
        </p:nvSpPr>
        <p:spPr>
          <a:xfrm>
            <a:off x="6268280" y="2210207"/>
            <a:ext cx="4922617" cy="3072695"/>
          </a:xfrm>
        </p:spPr>
        <p:txBody>
          <a:bodyPr/>
          <a:lstStyle/>
          <a:p>
            <a:pPr>
              <a:defRPr b="0" i="0"/>
            </a:pPr>
            <a:r>
              <a:rPr lang="1106"/>
              <a:t>Trosolwg o beth i'w ddisgwyl yn dibynnu ar y diben. </a:t>
            </a:r>
          </a:p>
          <a:p>
            <a:pPr>
              <a:defRPr b="0" i="0"/>
            </a:pPr>
            <a:r>
              <a:rPr lang="1106"/>
              <a:t>Y cyd-destun ar gyfer y gweithdy.</a:t>
            </a:r>
          </a:p>
          <a:p>
            <a:pPr>
              <a:defRPr b="0" i="0"/>
            </a:pPr>
            <a:r>
              <a:rPr lang="1106"/>
              <a:t>Y canlyniad a fwriedir ar gyfer y gweithdy. </a:t>
            </a:r>
          </a:p>
          <a:p>
            <a:pPr>
              <a:defRPr b="0" i="0"/>
            </a:pPr>
            <a:r>
              <a:rPr lang="1106"/>
              <a:t>Byddwch yn barod i wrando'n astud – rhowch drosolwg o beth mae'n ei olygu yn eich cyd-destun chi.</a:t>
            </a:r>
          </a:p>
          <a:p>
            <a:pPr>
              <a:defRPr b="0" i="0"/>
            </a:pPr>
            <a:r>
              <a:rPr lang="1106"/>
              <a:t>Paratoi – a oes angen iddynt wybod sut i ddefnyddio adnoddau ar-lein? </a:t>
            </a:r>
          </a:p>
          <a:p>
            <a:pPr>
              <a:defRPr b="0" i="0"/>
            </a:pPr>
            <a:r>
              <a:rPr lang="1106"/>
              <a:t>Ystyriaethau hygyrchedd a chynhwysiant.</a:t>
            </a:r>
          </a:p>
          <a:p>
            <a:pPr>
              <a:defRPr b="0" i="0"/>
            </a:pPr>
            <a:r>
              <a:rPr lang="1106"/>
              <a:t>Elfennau ‘cadw tŷ’ y gweithdy. </a:t>
            </a:r>
          </a:p>
        </p:txBody>
      </p:sp>
    </p:spTree>
    <p:extLst>
      <p:ext uri="{BB962C8B-B14F-4D97-AF65-F5344CB8AC3E}">
        <p14:creationId xmlns:p14="http://schemas.microsoft.com/office/powerpoint/2010/main" val="29360573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BFD7767-95B1-4B5F-AC26-15C70B0E5B86}"/>
              </a:ext>
            </a:extLst>
          </p:cNvPr>
          <p:cNvSpPr>
            <a:spLocks noGrp="1"/>
          </p:cNvSpPr>
          <p:nvPr>
            <p:ph type="body" sz="quarter" idx="21"/>
          </p:nvPr>
        </p:nvSpPr>
        <p:spPr/>
        <p:txBody>
          <a:bodyPr/>
          <a:lstStyle/>
          <a:p>
            <a:pPr>
              <a:defRPr b="0" i="0"/>
            </a:pPr>
            <a:r>
              <a:rPr lang="1106" b="1"/>
              <a:t>Beth yw ein Pam?</a:t>
            </a:r>
          </a:p>
        </p:txBody>
      </p:sp>
      <p:sp>
        <p:nvSpPr>
          <p:cNvPr id="5" name="Text Placeholder 4">
            <a:extLst>
              <a:ext uri="{FF2B5EF4-FFF2-40B4-BE49-F238E27FC236}">
                <a16:creationId xmlns:a16="http://schemas.microsoft.com/office/drawing/2014/main" id="{22E08F8F-1688-D22A-9E61-2A4F8A7C14CD}"/>
              </a:ext>
            </a:extLst>
          </p:cNvPr>
          <p:cNvSpPr>
            <a:spLocks noGrp="1"/>
          </p:cNvSpPr>
          <p:nvPr>
            <p:ph type="body" sz="quarter" idx="15"/>
          </p:nvPr>
        </p:nvSpPr>
        <p:spPr>
          <a:xfrm>
            <a:off x="1001105" y="1140981"/>
            <a:ext cx="4325806" cy="1122993"/>
          </a:xfrm>
        </p:spPr>
        <p:txBody>
          <a:bodyPr/>
          <a:lstStyle/>
          <a:p>
            <a:pPr marL="0" indent="0">
              <a:buNone/>
              <a:defRPr b="0" i="0"/>
            </a:pPr>
            <a:r>
              <a:rPr lang="1106" dirty="0"/>
              <a:t>Gall canfod y ‘pam go iawn’ fod yn heriol. Gofynnwch y cwestiwn bum gwaith o leiaf i ddod at y diben sylfaenol. </a:t>
            </a:r>
          </a:p>
          <a:p>
            <a:pPr marL="0" indent="0"/>
            <a:endParaRPr lang="en-GB" dirty="0"/>
          </a:p>
        </p:txBody>
      </p:sp>
      <p:sp>
        <p:nvSpPr>
          <p:cNvPr id="12" name="Text Placeholder 4">
            <a:extLst>
              <a:ext uri="{FF2B5EF4-FFF2-40B4-BE49-F238E27FC236}">
                <a16:creationId xmlns:a16="http://schemas.microsoft.com/office/drawing/2014/main" id="{EE26F836-3B8C-44BE-9145-BB63AB6B766F}"/>
              </a:ext>
            </a:extLst>
          </p:cNvPr>
          <p:cNvSpPr txBox="1"/>
          <p:nvPr/>
        </p:nvSpPr>
        <p:spPr>
          <a:xfrm>
            <a:off x="1001105" y="2263974"/>
            <a:ext cx="4325806" cy="2883699"/>
          </a:xfrm>
          <a:prstGeom prst="rect">
            <a:avLst/>
          </a:prstGeom>
        </p:spPr>
        <p:txBody>
          <a:bodyPr>
            <a:noAutofit/>
          </a:bodyPr>
          <a:lstStyle>
            <a:lvl1pPr marL="285750" indent="-285750" algn="l" defTabSz="914400" rtl="0" eaLnBrk="1" latinLnBrk="0" hangingPunct="1">
              <a:lnSpc>
                <a:spcPct val="110000"/>
              </a:lnSpc>
              <a:spcBef>
                <a:spcPct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b="0" i="0"/>
            </a:pPr>
            <a:r>
              <a:rPr lang="1106" b="1" dirty="0"/>
              <a:t>Pam</a:t>
            </a:r>
          </a:p>
          <a:p>
            <a:pPr marL="0" indent="0">
              <a:buFontTx/>
              <a:buNone/>
              <a:defRPr b="0" i="0"/>
            </a:pPr>
            <a:r>
              <a:rPr lang="1106" dirty="0"/>
              <a:t>Eich diben, pam rydych yn gwneud yr hyn rydych yn ei wneud</a:t>
            </a:r>
          </a:p>
          <a:p>
            <a:pPr marL="0" indent="0">
              <a:buFontTx/>
              <a:buNone/>
            </a:pPr>
            <a:endParaRPr lang="en-GB" dirty="0"/>
          </a:p>
          <a:p>
            <a:pPr marL="0" indent="0">
              <a:buFontTx/>
              <a:buNone/>
              <a:defRPr b="0" i="0"/>
            </a:pPr>
            <a:r>
              <a:rPr lang="1106" b="1" dirty="0"/>
              <a:t>Sut</a:t>
            </a:r>
            <a:endParaRPr lang="en-GB" dirty="0"/>
          </a:p>
          <a:p>
            <a:pPr marL="0" indent="0">
              <a:buFontTx/>
              <a:buNone/>
              <a:defRPr b="0" i="0"/>
            </a:pPr>
            <a:r>
              <a:rPr lang="1106" dirty="0"/>
              <a:t>Rydych yn gwneud yr hyn rydych yn ei wneud</a:t>
            </a:r>
          </a:p>
          <a:p>
            <a:pPr marL="0" indent="0">
              <a:buFontTx/>
              <a:buNone/>
            </a:pPr>
            <a:endParaRPr lang="en-GB" dirty="0"/>
          </a:p>
          <a:p>
            <a:pPr marL="0" indent="0">
              <a:buFontTx/>
              <a:buNone/>
              <a:defRPr b="0" i="0"/>
            </a:pPr>
            <a:r>
              <a:rPr lang="1106" b="1" dirty="0"/>
              <a:t>Beth</a:t>
            </a:r>
          </a:p>
          <a:p>
            <a:pPr marL="0" indent="0">
              <a:buFontTx/>
              <a:buNone/>
              <a:defRPr b="0" i="0"/>
            </a:pPr>
            <a:r>
              <a:rPr lang="1106" dirty="0"/>
              <a:t>Rydych yn ei wneud a'ch canlyniadau</a:t>
            </a:r>
            <a:endParaRPr lang="en-GB" dirty="0"/>
          </a:p>
        </p:txBody>
      </p:sp>
      <p:pic>
        <p:nvPicPr>
          <p:cNvPr id="3" name="Picture 2" descr="Diagram&#10;&#10;Description automatically generated">
            <a:extLst>
              <a:ext uri="{FF2B5EF4-FFF2-40B4-BE49-F238E27FC236}">
                <a16:creationId xmlns:a16="http://schemas.microsoft.com/office/drawing/2014/main" id="{EDF0C68E-B4A2-5CA2-0425-A898469D6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554" y="1438183"/>
            <a:ext cx="4107498" cy="4107498"/>
          </a:xfrm>
          <a:prstGeom prst="rect">
            <a:avLst/>
          </a:prstGeom>
        </p:spPr>
      </p:pic>
    </p:spTree>
    <p:extLst>
      <p:ext uri="{BB962C8B-B14F-4D97-AF65-F5344CB8AC3E}">
        <p14:creationId xmlns:p14="http://schemas.microsoft.com/office/powerpoint/2010/main" val="229012806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5DC79BE-EF8F-8151-28F1-5266259B9AA4}"/>
              </a:ext>
            </a:extLst>
          </p:cNvPr>
          <p:cNvSpPr>
            <a:spLocks noGrp="1"/>
          </p:cNvSpPr>
          <p:nvPr>
            <p:ph type="body" sz="quarter" idx="24"/>
          </p:nvPr>
        </p:nvSpPr>
        <p:spPr/>
        <p:txBody>
          <a:bodyPr/>
          <a:lstStyle/>
          <a:p>
            <a:pPr>
              <a:defRPr b="0" i="0"/>
            </a:pPr>
            <a:r>
              <a:rPr lang="1106" b="1"/>
              <a:t>Beth yw ein Pam?</a:t>
            </a:r>
          </a:p>
        </p:txBody>
      </p:sp>
      <p:sp>
        <p:nvSpPr>
          <p:cNvPr id="23" name="Text Placeholder 22">
            <a:extLst>
              <a:ext uri="{FF2B5EF4-FFF2-40B4-BE49-F238E27FC236}">
                <a16:creationId xmlns:a16="http://schemas.microsoft.com/office/drawing/2014/main" id="{4DCF4599-94AE-841B-DC3D-B75B0111A0C5}"/>
              </a:ext>
            </a:extLst>
          </p:cNvPr>
          <p:cNvSpPr>
            <a:spLocks noGrp="1"/>
          </p:cNvSpPr>
          <p:nvPr>
            <p:ph type="body" sz="quarter" idx="12"/>
          </p:nvPr>
        </p:nvSpPr>
        <p:spPr>
          <a:xfrm>
            <a:off x="887895" y="1362286"/>
            <a:ext cx="2313071" cy="497161"/>
          </a:xfrm>
        </p:spPr>
        <p:txBody>
          <a:bodyPr/>
          <a:lstStyle/>
          <a:p>
            <a:pPr>
              <a:defRPr b="0" i="0"/>
            </a:pPr>
            <a:r>
              <a:rPr lang="1106" b="1"/>
              <a:t>Nawr</a:t>
            </a:r>
          </a:p>
        </p:txBody>
      </p:sp>
      <p:sp>
        <p:nvSpPr>
          <p:cNvPr id="28" name="Text Placeholder 27">
            <a:extLst>
              <a:ext uri="{FF2B5EF4-FFF2-40B4-BE49-F238E27FC236}">
                <a16:creationId xmlns:a16="http://schemas.microsoft.com/office/drawing/2014/main" id="{E95C9409-83BF-0393-751E-383790087EA5}"/>
              </a:ext>
            </a:extLst>
          </p:cNvPr>
          <p:cNvSpPr>
            <a:spLocks noGrp="1"/>
          </p:cNvSpPr>
          <p:nvPr>
            <p:ph type="body" sz="quarter" idx="29"/>
          </p:nvPr>
        </p:nvSpPr>
        <p:spPr>
          <a:xfrm>
            <a:off x="3286746" y="1362286"/>
            <a:ext cx="2313071" cy="497161"/>
          </a:xfrm>
        </p:spPr>
        <p:txBody>
          <a:bodyPr/>
          <a:lstStyle/>
          <a:p>
            <a:pPr>
              <a:defRPr b="0" i="0"/>
            </a:pPr>
            <a:r>
              <a:rPr lang="1106" b="1"/>
              <a:t>Dyfodol</a:t>
            </a:r>
          </a:p>
        </p:txBody>
      </p:sp>
      <p:sp>
        <p:nvSpPr>
          <p:cNvPr id="27" name="Text Placeholder 26">
            <a:extLst>
              <a:ext uri="{FF2B5EF4-FFF2-40B4-BE49-F238E27FC236}">
                <a16:creationId xmlns:a16="http://schemas.microsoft.com/office/drawing/2014/main" id="{C34FED13-7279-9ADF-AA31-56DE2E27B362}"/>
              </a:ext>
            </a:extLst>
          </p:cNvPr>
          <p:cNvSpPr>
            <a:spLocks noGrp="1"/>
          </p:cNvSpPr>
          <p:nvPr>
            <p:ph type="body" sz="quarter" idx="28"/>
          </p:nvPr>
        </p:nvSpPr>
        <p:spPr>
          <a:xfrm>
            <a:off x="887895" y="1991688"/>
            <a:ext cx="2313071" cy="741600"/>
          </a:xfrm>
          <a:solidFill>
            <a:srgbClr val="E6FAFF"/>
          </a:solidFill>
        </p:spPr>
        <p:txBody>
          <a:bodyPr/>
          <a:lstStyle/>
          <a:p>
            <a:pPr>
              <a:defRPr b="0" i="0"/>
            </a:pPr>
            <a:r>
              <a:rPr lang="1106"/>
              <a:t>Dyma yw ein ‘pam’ XX</a:t>
            </a:r>
          </a:p>
        </p:txBody>
      </p:sp>
      <p:sp>
        <p:nvSpPr>
          <p:cNvPr id="13" name="Text Placeholder 26">
            <a:extLst>
              <a:ext uri="{FF2B5EF4-FFF2-40B4-BE49-F238E27FC236}">
                <a16:creationId xmlns:a16="http://schemas.microsoft.com/office/drawing/2014/main" id="{89136A8F-81C3-4921-83A6-508EF1BCD74A}"/>
              </a:ext>
            </a:extLst>
          </p:cNvPr>
          <p:cNvSpPr txBox="1"/>
          <p:nvPr/>
        </p:nvSpPr>
        <p:spPr>
          <a:xfrm>
            <a:off x="3286746" y="1991688"/>
            <a:ext cx="2313071" cy="74160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a:t>Gallai hyn fod ein ‘pam’ XX</a:t>
            </a:r>
          </a:p>
        </p:txBody>
      </p:sp>
      <p:sp>
        <p:nvSpPr>
          <p:cNvPr id="4" name="Rectangle 3">
            <a:extLst>
              <a:ext uri="{FF2B5EF4-FFF2-40B4-BE49-F238E27FC236}">
                <a16:creationId xmlns:a16="http://schemas.microsoft.com/office/drawing/2014/main" id="{742E16D1-44A8-4721-8D7C-4F543EB2BE6D}"/>
              </a:ext>
            </a:extLst>
          </p:cNvPr>
          <p:cNvSpPr/>
          <p:nvPr/>
        </p:nvSpPr>
        <p:spPr>
          <a:xfrm>
            <a:off x="887894" y="2733288"/>
            <a:ext cx="2313071" cy="741600"/>
          </a:xfrm>
          <a:prstGeom prst="rect">
            <a:avLst/>
          </a:prstGeom>
          <a:solidFill>
            <a:srgbClr val="E6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371F392-D545-43D1-88A9-4A3474BF8EBB}"/>
              </a:ext>
            </a:extLst>
          </p:cNvPr>
          <p:cNvSpPr/>
          <p:nvPr/>
        </p:nvSpPr>
        <p:spPr>
          <a:xfrm>
            <a:off x="3286745" y="2733288"/>
            <a:ext cx="2313071" cy="741600"/>
          </a:xfrm>
          <a:prstGeom prst="rect">
            <a:avLst/>
          </a:prstGeom>
          <a:solidFill>
            <a:srgbClr val="E6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 Placeholder 26">
            <a:extLst>
              <a:ext uri="{FF2B5EF4-FFF2-40B4-BE49-F238E27FC236}">
                <a16:creationId xmlns:a16="http://schemas.microsoft.com/office/drawing/2014/main" id="{F865BB7E-044F-4CF1-AE66-34357DC33FB7}"/>
              </a:ext>
            </a:extLst>
          </p:cNvPr>
          <p:cNvSpPr txBox="1"/>
          <p:nvPr/>
        </p:nvSpPr>
        <p:spPr>
          <a:xfrm>
            <a:off x="887894" y="3607129"/>
            <a:ext cx="2313071" cy="74160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a:t>Sut rydym yn gweithio nawr</a:t>
            </a:r>
          </a:p>
        </p:txBody>
      </p:sp>
      <p:sp>
        <p:nvSpPr>
          <p:cNvPr id="34" name="Text Placeholder 26">
            <a:extLst>
              <a:ext uri="{FF2B5EF4-FFF2-40B4-BE49-F238E27FC236}">
                <a16:creationId xmlns:a16="http://schemas.microsoft.com/office/drawing/2014/main" id="{DA05998E-3446-44A9-A66B-0EEE1A3DE7FA}"/>
              </a:ext>
            </a:extLst>
          </p:cNvPr>
          <p:cNvSpPr txBox="1"/>
          <p:nvPr/>
        </p:nvSpPr>
        <p:spPr>
          <a:xfrm>
            <a:off x="3286745" y="3607129"/>
            <a:ext cx="2313071" cy="74160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a:t>Sut y gallem weithio</a:t>
            </a:r>
          </a:p>
        </p:txBody>
      </p:sp>
      <p:sp>
        <p:nvSpPr>
          <p:cNvPr id="35" name="Rectangle 34">
            <a:extLst>
              <a:ext uri="{FF2B5EF4-FFF2-40B4-BE49-F238E27FC236}">
                <a16:creationId xmlns:a16="http://schemas.microsoft.com/office/drawing/2014/main" id="{A66400F7-9F8A-4A71-BE2E-972A5D3D4F48}"/>
              </a:ext>
            </a:extLst>
          </p:cNvPr>
          <p:cNvSpPr/>
          <p:nvPr/>
        </p:nvSpPr>
        <p:spPr>
          <a:xfrm>
            <a:off x="887893" y="4348729"/>
            <a:ext cx="2313071" cy="741600"/>
          </a:xfrm>
          <a:prstGeom prst="rect">
            <a:avLst/>
          </a:prstGeom>
          <a:solidFill>
            <a:srgbClr val="E6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732BF35D-6BC6-40FD-B172-423766882A98}"/>
              </a:ext>
            </a:extLst>
          </p:cNvPr>
          <p:cNvSpPr/>
          <p:nvPr/>
        </p:nvSpPr>
        <p:spPr>
          <a:xfrm>
            <a:off x="3286744" y="4348729"/>
            <a:ext cx="2313071" cy="741600"/>
          </a:xfrm>
          <a:prstGeom prst="rect">
            <a:avLst/>
          </a:prstGeom>
          <a:solidFill>
            <a:srgbClr val="E6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Diagram&#10;&#10;Description automatically generated">
            <a:extLst>
              <a:ext uri="{FF2B5EF4-FFF2-40B4-BE49-F238E27FC236}">
                <a16:creationId xmlns:a16="http://schemas.microsoft.com/office/drawing/2014/main" id="{1863319F-CCF8-8F4F-5C96-E3CFCAA99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554" y="1438183"/>
            <a:ext cx="4107498" cy="4107498"/>
          </a:xfrm>
          <a:prstGeom prst="rect">
            <a:avLst/>
          </a:prstGeom>
        </p:spPr>
      </p:pic>
    </p:spTree>
    <p:extLst>
      <p:ext uri="{BB962C8B-B14F-4D97-AF65-F5344CB8AC3E}">
        <p14:creationId xmlns:p14="http://schemas.microsoft.com/office/powerpoint/2010/main" val="29538797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5DC79BE-EF8F-8151-28F1-5266259B9AA4}"/>
              </a:ext>
            </a:extLst>
          </p:cNvPr>
          <p:cNvSpPr>
            <a:spLocks noGrp="1"/>
          </p:cNvSpPr>
          <p:nvPr>
            <p:ph type="body" sz="quarter" idx="24"/>
          </p:nvPr>
        </p:nvSpPr>
        <p:spPr/>
        <p:txBody>
          <a:bodyPr/>
          <a:lstStyle/>
          <a:p>
            <a:pPr>
              <a:defRPr b="0" i="0"/>
            </a:pPr>
            <a:r>
              <a:rPr lang="1106" b="1"/>
              <a:t>Beth yw ein Pam?</a:t>
            </a:r>
          </a:p>
        </p:txBody>
      </p:sp>
      <p:sp>
        <p:nvSpPr>
          <p:cNvPr id="33" name="Text Placeholder 26">
            <a:extLst>
              <a:ext uri="{FF2B5EF4-FFF2-40B4-BE49-F238E27FC236}">
                <a16:creationId xmlns:a16="http://schemas.microsoft.com/office/drawing/2014/main" id="{F865BB7E-044F-4CF1-AE66-34357DC33FB7}"/>
              </a:ext>
            </a:extLst>
          </p:cNvPr>
          <p:cNvSpPr txBox="1"/>
          <p:nvPr/>
        </p:nvSpPr>
        <p:spPr>
          <a:xfrm>
            <a:off x="887894" y="1379486"/>
            <a:ext cx="4711922" cy="1789656"/>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a:t>Meysydd yr hoffem eu gwella:</a:t>
            </a:r>
          </a:p>
        </p:txBody>
      </p:sp>
      <p:sp>
        <p:nvSpPr>
          <p:cNvPr id="21" name="Text Placeholder 26">
            <a:extLst>
              <a:ext uri="{FF2B5EF4-FFF2-40B4-BE49-F238E27FC236}">
                <a16:creationId xmlns:a16="http://schemas.microsoft.com/office/drawing/2014/main" id="{0689C429-C3DE-4576-ABA9-B289BBFAF3A0}"/>
              </a:ext>
            </a:extLst>
          </p:cNvPr>
          <p:cNvSpPr txBox="1"/>
          <p:nvPr/>
        </p:nvSpPr>
        <p:spPr>
          <a:xfrm>
            <a:off x="887894" y="3301383"/>
            <a:ext cx="4711922" cy="1789657"/>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a:t>Unrhyw beth y dylem stopio ei wneud? </a:t>
            </a:r>
          </a:p>
        </p:txBody>
      </p:sp>
      <p:pic>
        <p:nvPicPr>
          <p:cNvPr id="2" name="Picture 1" descr="Diagram&#10;&#10;Description automatically generated">
            <a:extLst>
              <a:ext uri="{FF2B5EF4-FFF2-40B4-BE49-F238E27FC236}">
                <a16:creationId xmlns:a16="http://schemas.microsoft.com/office/drawing/2014/main" id="{EFAE15A1-6434-8124-A6AE-4207202A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554" y="1438183"/>
            <a:ext cx="4107498" cy="4107498"/>
          </a:xfrm>
          <a:prstGeom prst="rect">
            <a:avLst/>
          </a:prstGeom>
        </p:spPr>
      </p:pic>
    </p:spTree>
    <p:extLst>
      <p:ext uri="{BB962C8B-B14F-4D97-AF65-F5344CB8AC3E}">
        <p14:creationId xmlns:p14="http://schemas.microsoft.com/office/powerpoint/2010/main" val="237856763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pPr>
              <a:defRPr b="0" i="0"/>
            </a:pPr>
            <a:r>
              <a:rPr lang="1106" b="0"/>
              <a:t>Beth yw ein Pam? </a:t>
            </a:r>
            <a:r>
              <a:rPr lang="1106" b="1"/>
              <a:t>– Gweithgaredd Tîm – Enghraifft</a:t>
            </a:r>
          </a:p>
        </p:txBody>
      </p:sp>
      <p:sp>
        <p:nvSpPr>
          <p:cNvPr id="6" name="Text Placeholder 11">
            <a:extLst>
              <a:ext uri="{FF2B5EF4-FFF2-40B4-BE49-F238E27FC236}">
                <a16:creationId xmlns:a16="http://schemas.microsoft.com/office/drawing/2014/main" id="{A00592E7-2D0F-58D1-0DE8-9BDB76B9AFF4}"/>
              </a:ext>
            </a:extLst>
          </p:cNvPr>
          <p:cNvSpPr>
            <a:spLocks noGrp="1"/>
          </p:cNvSpPr>
          <p:nvPr>
            <p:ph type="body" sz="quarter" idx="25"/>
          </p:nvPr>
        </p:nvSpPr>
        <p:spPr>
          <a:xfrm>
            <a:off x="413915" y="912168"/>
            <a:ext cx="10766703" cy="289311"/>
          </a:xfrm>
        </p:spPr>
        <p:txBody>
          <a:bodyPr/>
          <a:lstStyle/>
          <a:p>
            <a:pPr>
              <a:defRPr b="0" i="0"/>
            </a:pPr>
            <a:r>
              <a:rPr lang="1106"/>
              <a:t>Bydd y gweithgaredd hwn fel rhan o gyfarfod tîm yn eich helpu chi a'ch cydweithwyr i nodi eich diben, gan weithio o fan cychwyn y Tîm Pam. </a:t>
            </a:r>
          </a:p>
        </p:txBody>
      </p:sp>
      <p:sp>
        <p:nvSpPr>
          <p:cNvPr id="13" name="Text Placeholder 8">
            <a:extLst>
              <a:ext uri="{FF2B5EF4-FFF2-40B4-BE49-F238E27FC236}">
                <a16:creationId xmlns:a16="http://schemas.microsoft.com/office/drawing/2014/main" id="{21F96816-BE58-A1C5-FB16-49775EF03B69}"/>
              </a:ext>
            </a:extLst>
          </p:cNvPr>
          <p:cNvSpPr>
            <a:spLocks noGrp="1"/>
          </p:cNvSpPr>
          <p:nvPr>
            <p:ph type="body" sz="quarter" idx="14"/>
          </p:nvPr>
        </p:nvSpPr>
        <p:spPr>
          <a:xfrm>
            <a:off x="1001105" y="1842039"/>
            <a:ext cx="9591229" cy="496800"/>
          </a:xfrm>
        </p:spPr>
        <p:txBody>
          <a:bodyPr/>
          <a:lstStyle/>
          <a:p>
            <a:pPr>
              <a:defRPr b="0" i="0"/>
            </a:pPr>
            <a:r>
              <a:rPr lang="1106" sz="1600" b="1">
                <a:solidFill>
                  <a:schemeClr val="tx1"/>
                </a:solidFill>
              </a:rPr>
              <a:t>Cyn eich cyfarfod tîm</a:t>
            </a:r>
            <a:r>
              <a:rPr lang="1106" sz="1600" b="0">
                <a:solidFill>
                  <a:schemeClr val="tx1"/>
                </a:solidFill>
              </a:rPr>
              <a:t>, meddyliwch am y cwestiynau canlynol fel unigolion neu mewn parau: </a:t>
            </a:r>
          </a:p>
          <a:p>
            <a:endParaRPr lang="en-GB"/>
          </a:p>
        </p:txBody>
      </p:sp>
      <p:sp>
        <p:nvSpPr>
          <p:cNvPr id="14" name="Text Placeholder 9">
            <a:extLst>
              <a:ext uri="{FF2B5EF4-FFF2-40B4-BE49-F238E27FC236}">
                <a16:creationId xmlns:a16="http://schemas.microsoft.com/office/drawing/2014/main" id="{4EA83A89-D52C-59B8-9402-C77A9C44E2D4}"/>
              </a:ext>
            </a:extLst>
          </p:cNvPr>
          <p:cNvSpPr>
            <a:spLocks noGrp="1"/>
          </p:cNvSpPr>
          <p:nvPr>
            <p:ph type="body" sz="quarter" idx="15"/>
          </p:nvPr>
        </p:nvSpPr>
        <p:spPr>
          <a:xfrm>
            <a:off x="1001105" y="2417242"/>
            <a:ext cx="9591229" cy="1999115"/>
          </a:xfrm>
        </p:spPr>
        <p:txBody>
          <a:bodyPr/>
          <a:lstStyle/>
          <a:p>
            <a:pPr>
              <a:defRPr b="0" i="0"/>
            </a:pPr>
            <a:r>
              <a:rPr lang="1106" b="1"/>
              <a:t>Beth sy'n eich bywiogi yn y gwaith? </a:t>
            </a:r>
            <a:r>
              <a:rPr lang="1106" b="0"/>
              <a:t>Y pethau y byddwch yn hapus i wneud ymdrech ychwanegol amdanynt. </a:t>
            </a:r>
          </a:p>
          <a:p>
            <a:pPr>
              <a:defRPr b="0" i="0"/>
            </a:pPr>
            <a:r>
              <a:rPr lang="1106" b="1"/>
              <a:t>Beth yw eich cryfderau? </a:t>
            </a:r>
            <a:r>
              <a:rPr lang="1106" b="0"/>
              <a:t>Ble rydych chi'n brofiadol, yn gyfforddus?</a:t>
            </a:r>
          </a:p>
          <a:p>
            <a:pPr>
              <a:defRPr b="0" i="0"/>
            </a:pPr>
            <a:r>
              <a:rPr lang="1106" b="1"/>
              <a:t>Ble rydych chi'n ychwanegu'r rhan fwyaf o werth? </a:t>
            </a:r>
            <a:r>
              <a:rPr lang="1106" b="0"/>
              <a:t>Beth gallwch chi ei ddatrys, cyflawni, cyfrannu?</a:t>
            </a:r>
          </a:p>
          <a:p>
            <a:pPr>
              <a:defRPr b="0" i="0"/>
            </a:pPr>
            <a:r>
              <a:rPr lang="1106" b="1"/>
              <a:t>Ble mae ein tîm yn ychwanegu'r rhan fwyaf o werth i'r Brifysgol? </a:t>
            </a:r>
            <a:r>
              <a:rPr lang="1106" b="0"/>
              <a:t>Beth mae defnyddwyr terfynol ein gwasanaeth eisiau gennym ni? </a:t>
            </a:r>
          </a:p>
          <a:p>
            <a:pPr>
              <a:defRPr b="0" i="0"/>
            </a:pPr>
            <a:r>
              <a:rPr lang="1106" b="1"/>
              <a:t>Sut mae mesur llwyddiant? </a:t>
            </a:r>
            <a:r>
              <a:rPr lang="1106" b="0"/>
              <a:t>Ydych chi wedi alinio gyda nodau'r uned? </a:t>
            </a:r>
          </a:p>
        </p:txBody>
      </p:sp>
    </p:spTree>
    <p:extLst>
      <p:ext uri="{BB962C8B-B14F-4D97-AF65-F5344CB8AC3E}">
        <p14:creationId xmlns:p14="http://schemas.microsoft.com/office/powerpoint/2010/main" val="37651179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pPr>
              <a:defRPr b="0" i="0"/>
            </a:pPr>
            <a:r>
              <a:rPr lang="1106" b="0"/>
              <a:t>Beth yw ein Pam? </a:t>
            </a:r>
            <a:r>
              <a:rPr lang="1106" b="1"/>
              <a:t>– Gweithgaredd Tîm – Enghraifft</a:t>
            </a:r>
          </a:p>
        </p:txBody>
      </p:sp>
      <p:sp>
        <p:nvSpPr>
          <p:cNvPr id="6" name="Text Placeholder 11">
            <a:extLst>
              <a:ext uri="{FF2B5EF4-FFF2-40B4-BE49-F238E27FC236}">
                <a16:creationId xmlns:a16="http://schemas.microsoft.com/office/drawing/2014/main" id="{A00592E7-2D0F-58D1-0DE8-9BDB76B9AFF4}"/>
              </a:ext>
            </a:extLst>
          </p:cNvPr>
          <p:cNvSpPr>
            <a:spLocks noGrp="1"/>
          </p:cNvSpPr>
          <p:nvPr>
            <p:ph type="body" sz="quarter" idx="25"/>
          </p:nvPr>
        </p:nvSpPr>
        <p:spPr>
          <a:xfrm>
            <a:off x="413915" y="912168"/>
            <a:ext cx="10766703" cy="289311"/>
          </a:xfrm>
        </p:spPr>
        <p:txBody>
          <a:bodyPr/>
          <a:lstStyle/>
          <a:p>
            <a:pPr>
              <a:defRPr b="0" i="0"/>
            </a:pPr>
            <a:r>
              <a:rPr lang="1106"/>
              <a:t>Yn ystod y gweithdy:</a:t>
            </a:r>
          </a:p>
        </p:txBody>
      </p:sp>
      <p:sp>
        <p:nvSpPr>
          <p:cNvPr id="13" name="Text Placeholder 8">
            <a:extLst>
              <a:ext uri="{FF2B5EF4-FFF2-40B4-BE49-F238E27FC236}">
                <a16:creationId xmlns:a16="http://schemas.microsoft.com/office/drawing/2014/main" id="{21F96816-BE58-A1C5-FB16-49775EF03B69}"/>
              </a:ext>
            </a:extLst>
          </p:cNvPr>
          <p:cNvSpPr>
            <a:spLocks noGrp="1"/>
          </p:cNvSpPr>
          <p:nvPr>
            <p:ph type="body" sz="quarter" idx="14"/>
          </p:nvPr>
        </p:nvSpPr>
        <p:spPr>
          <a:xfrm>
            <a:off x="1001105" y="1686394"/>
            <a:ext cx="9591229" cy="496800"/>
          </a:xfrm>
        </p:spPr>
        <p:txBody>
          <a:bodyPr/>
          <a:lstStyle/>
          <a:p>
            <a:pPr>
              <a:defRPr b="0" i="0"/>
            </a:pPr>
            <a:r>
              <a:rPr lang="1106" sz="1600" b="1">
                <a:solidFill>
                  <a:schemeClr val="tx1"/>
                </a:solidFill>
              </a:rPr>
              <a:t>Yn ystod eich cyfarfod tîm,</a:t>
            </a:r>
            <a:r>
              <a:rPr lang="1106" sz="1600" b="0">
                <a:solidFill>
                  <a:schemeClr val="tx1"/>
                </a:solidFill>
              </a:rPr>
              <a:t> edrychwch ar ganlyniadau'r cwestiynau cyn cyfarfod ac ewch ymlaen i drafod y canlynol: </a:t>
            </a:r>
          </a:p>
          <a:p>
            <a:endParaRPr lang="en-GB"/>
          </a:p>
        </p:txBody>
      </p:sp>
      <p:sp>
        <p:nvSpPr>
          <p:cNvPr id="14" name="Text Placeholder 9">
            <a:extLst>
              <a:ext uri="{FF2B5EF4-FFF2-40B4-BE49-F238E27FC236}">
                <a16:creationId xmlns:a16="http://schemas.microsoft.com/office/drawing/2014/main" id="{4EA83A89-D52C-59B8-9402-C77A9C44E2D4}"/>
              </a:ext>
            </a:extLst>
          </p:cNvPr>
          <p:cNvSpPr>
            <a:spLocks noGrp="1"/>
          </p:cNvSpPr>
          <p:nvPr>
            <p:ph type="body" sz="quarter" idx="15"/>
          </p:nvPr>
        </p:nvSpPr>
        <p:spPr>
          <a:xfrm>
            <a:off x="1001105" y="2417242"/>
            <a:ext cx="9591229" cy="1999115"/>
          </a:xfrm>
        </p:spPr>
        <p:txBody>
          <a:bodyPr/>
          <a:lstStyle/>
          <a:p>
            <a:pPr>
              <a:defRPr b="0" i="0"/>
            </a:pPr>
            <a:r>
              <a:rPr lang="1106" b="1"/>
              <a:t>Fel tîm, ym mha feysydd rydych chi'n gwneud yn dda? </a:t>
            </a:r>
          </a:p>
          <a:p>
            <a:pPr>
              <a:defRPr b="0" i="0"/>
            </a:pPr>
            <a:r>
              <a:rPr lang="1106" b="1"/>
              <a:t>Beth hoffech chi barhau i'w wneud?</a:t>
            </a:r>
          </a:p>
          <a:p>
            <a:pPr>
              <a:defRPr b="0" i="0"/>
            </a:pPr>
            <a:r>
              <a:rPr lang="1106" b="1"/>
              <a:t>Beth mae ein defnyddwyr gwasanaeth yn ei werthfawrogi?</a:t>
            </a:r>
          </a:p>
          <a:p>
            <a:pPr>
              <a:defRPr b="0" i="0"/>
            </a:pPr>
            <a:r>
              <a:rPr lang="1106" b="1"/>
              <a:t>Dewiswch un maes penodol y gallai'r tîm ei wella. </a:t>
            </a:r>
          </a:p>
        </p:txBody>
      </p:sp>
    </p:spTree>
    <p:extLst>
      <p:ext uri="{BB962C8B-B14F-4D97-AF65-F5344CB8AC3E}">
        <p14:creationId xmlns:p14="http://schemas.microsoft.com/office/powerpoint/2010/main" val="6277066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Yn ystod y Gweithdy</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404283"/>
            <a:ext cx="9591228" cy="375879"/>
          </a:xfrm>
        </p:spPr>
        <p:txBody>
          <a:bodyPr/>
          <a:lstStyle/>
          <a:p>
            <a:pPr>
              <a:lnSpc>
                <a:spcPct val="107000"/>
              </a:lnSpc>
              <a:spcAft>
                <a:spcPts val="800"/>
              </a:spcAft>
              <a:defRPr b="0" i="0"/>
            </a:pPr>
            <a:r>
              <a:rPr lang="1106">
                <a:latin typeface="+mn-lt"/>
              </a:rPr>
              <a:t>Ar ddechrau'r gweithdy, ewch drwy'r rhestr wirio isod, er mwyn helpu i osod disgwyliadau ac egluro'r canlyniadau rydych chi'n gobeithio'u cyflawni. </a:t>
            </a:r>
            <a:endParaRPr lang="en-GB">
              <a:effectLst/>
              <a:latin typeface="+mn-lt"/>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DFC4119E-F2AC-4A16-9CA1-7FC7F2A2B2D2}"/>
              </a:ext>
            </a:extLst>
          </p:cNvPr>
          <p:cNvSpPr txBox="1"/>
          <p:nvPr/>
        </p:nvSpPr>
        <p:spPr>
          <a:xfrm>
            <a:off x="1001105" y="2036419"/>
            <a:ext cx="9591229" cy="998139"/>
          </a:xfrm>
          <a:prstGeom prst="rect">
            <a:avLst/>
          </a:prstGeom>
        </p:spPr>
        <p:txBody>
          <a:bodyPr>
            <a:noAutofit/>
          </a:bodyPr>
          <a:lstStyle>
            <a:lvl1pPr marL="285750" indent="-285750" algn="l" defTabSz="914400" rtl="0" eaLnBrk="1" latinLnBrk="0" hangingPunct="1">
              <a:lnSpc>
                <a:spcPct val="110000"/>
              </a:lnSpc>
              <a:spcBef>
                <a:spcPct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Wingdings" panose="05000000000000000000" pitchFamily="2" charset="2"/>
              <a:buChar char="Ø"/>
              <a:defRPr b="0" i="0"/>
            </a:pPr>
            <a:r>
              <a:rPr lang="1106" b="0" i="0">
                <a:effectLst/>
                <a:latin typeface="+mn-lt"/>
              </a:rPr>
              <a:t>Trosolwg o beth i'w ddisgwyl yn dibynnu ar y diben.</a:t>
            </a:r>
          </a:p>
          <a:p>
            <a:pPr algn="l">
              <a:buFont typeface="Wingdings" panose="05000000000000000000" pitchFamily="2" charset="2"/>
              <a:buChar char="Ø"/>
              <a:defRPr b="0" i="0"/>
            </a:pPr>
            <a:r>
              <a:rPr lang="1106" b="0" i="0">
                <a:effectLst/>
                <a:latin typeface="+mn-lt"/>
              </a:rPr>
              <a:t>Y cyd-destun ar gyfer y gweithdy</a:t>
            </a:r>
          </a:p>
          <a:p>
            <a:pPr algn="l">
              <a:buFont typeface="Wingdings" panose="05000000000000000000" pitchFamily="2" charset="2"/>
              <a:buChar char="Ø"/>
              <a:defRPr b="0" i="0"/>
            </a:pPr>
            <a:r>
              <a:rPr lang="1106" b="0" i="0">
                <a:effectLst/>
                <a:latin typeface="+mn-lt"/>
              </a:rPr>
              <a:t>Y canlyniad a fwriedir ar gyfer y gweithdy</a:t>
            </a:r>
          </a:p>
          <a:p>
            <a:pPr algn="l">
              <a:buFont typeface="Wingdings" panose="05000000000000000000" pitchFamily="2" charset="2"/>
              <a:buChar char="Ø"/>
              <a:defRPr b="0" i="0"/>
            </a:pPr>
            <a:r>
              <a:rPr lang="1106" b="0" i="0">
                <a:effectLst/>
                <a:latin typeface="+mn-lt"/>
              </a:rPr>
              <a:t>Byddwch yn barod i wrando'n astud – rhowch drosolwg o beth mae'n ei olygu yn eich cyd-destun chi.</a:t>
            </a:r>
          </a:p>
          <a:p>
            <a:pPr algn="l">
              <a:buFont typeface="Wingdings" panose="05000000000000000000" pitchFamily="2" charset="2"/>
              <a:buChar char="Ø"/>
              <a:defRPr b="0" i="0"/>
            </a:pPr>
            <a:r>
              <a:rPr lang="1106" b="0" i="0">
                <a:effectLst/>
                <a:latin typeface="+mn-lt"/>
              </a:rPr>
              <a:t>Paratoi – a oes angen iddynt wybod sut i ddefnyddio adnoddau ar-lein?</a:t>
            </a:r>
          </a:p>
          <a:p>
            <a:pPr algn="l">
              <a:buFont typeface="Wingdings" panose="05000000000000000000" pitchFamily="2" charset="2"/>
              <a:buChar char="Ø"/>
              <a:defRPr b="0" i="0"/>
            </a:pPr>
            <a:r>
              <a:rPr lang="1106" b="0" i="0">
                <a:effectLst/>
                <a:latin typeface="+mn-lt"/>
              </a:rPr>
              <a:t>Ystyriaethau hygyrchedd a chynhwysiant</a:t>
            </a:r>
          </a:p>
          <a:p>
            <a:pPr algn="l">
              <a:buFont typeface="Wingdings" panose="05000000000000000000" pitchFamily="2" charset="2"/>
              <a:buChar char="Ø"/>
              <a:defRPr b="0" i="0"/>
            </a:pPr>
            <a:r>
              <a:rPr lang="1106" b="0" i="0">
                <a:effectLst/>
                <a:latin typeface="+mn-lt"/>
              </a:rPr>
              <a:t>Elfennau ‘cadw tŷ’ y gweithdy. </a:t>
            </a:r>
          </a:p>
          <a:p>
            <a:pPr marL="0" indent="0" algn="l">
              <a:buNone/>
            </a:pPr>
            <a:endParaRPr lang="en-GB">
              <a:solidFill>
                <a:srgbClr val="333333"/>
              </a:solidFill>
              <a:latin typeface="arial" panose="020B0604020202020204" pitchFamily="34" charset="0"/>
            </a:endParaRPr>
          </a:p>
        </p:txBody>
      </p:sp>
    </p:spTree>
    <p:extLst>
      <p:ext uri="{BB962C8B-B14F-4D97-AF65-F5344CB8AC3E}">
        <p14:creationId xmlns:p14="http://schemas.microsoft.com/office/powerpoint/2010/main" val="18723752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Yn ystod y Gweithdy</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404283"/>
            <a:ext cx="9591228" cy="375879"/>
          </a:xfrm>
        </p:spPr>
        <p:txBody>
          <a:bodyPr/>
          <a:lstStyle/>
          <a:p>
            <a:pPr>
              <a:lnSpc>
                <a:spcPct val="107000"/>
              </a:lnSpc>
              <a:spcAft>
                <a:spcPts val="800"/>
              </a:spcAft>
              <a:defRPr b="0" i="0"/>
            </a:pPr>
            <a:r>
              <a:rPr lang="1106">
                <a:latin typeface="+mn-lt"/>
              </a:rPr>
              <a:t>Rhowch drosolwg o'r Cylch Euraidd a phroses tri cham Sinek. </a:t>
            </a:r>
            <a:endParaRPr lang="en-GB">
              <a:effectLst/>
              <a:latin typeface="+mn-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BA31D89-CAE2-46AB-BC4C-C924CADCD438}"/>
              </a:ext>
            </a:extLst>
          </p:cNvPr>
          <p:cNvSpPr txBox="1"/>
          <p:nvPr/>
        </p:nvSpPr>
        <p:spPr>
          <a:xfrm>
            <a:off x="894148" y="3269909"/>
            <a:ext cx="10003379" cy="2288286"/>
          </a:xfrm>
          <a:prstGeom prst="rect">
            <a:avLst/>
          </a:prstGeom>
          <a:noFill/>
        </p:spPr>
        <p:txBody>
          <a:bodyPr wrap="square" lIns="91440" tIns="45720" rIns="91440" bIns="45720" anchor="t">
            <a:spAutoFit/>
          </a:bodyPr>
          <a:lstStyle/>
          <a:p>
            <a:pPr algn="l">
              <a:defRPr b="0" i="0"/>
            </a:pPr>
            <a:r>
              <a:rPr lang="1106" b="0" i="0">
                <a:solidFill>
                  <a:srgbClr val="060645"/>
                </a:solidFill>
                <a:effectLst/>
                <a:latin typeface="arial" panose="020B0604020202020204" pitchFamily="34" charset="0"/>
              </a:rPr>
              <a:t>Dylid saernïo pob cam yn ddwy ran, sef </a:t>
            </a:r>
            <a:r>
              <a:rPr lang="1106" b="1" i="0">
                <a:solidFill>
                  <a:srgbClr val="060645"/>
                </a:solidFill>
                <a:effectLst/>
                <a:latin typeface="arial" panose="020B0604020202020204" pitchFamily="34" charset="0"/>
              </a:rPr>
              <a:t>Darganfod </a:t>
            </a:r>
            <a:r>
              <a:rPr lang="1106" b="0" i="0">
                <a:solidFill>
                  <a:srgbClr val="060645"/>
                </a:solidFill>
                <a:effectLst/>
                <a:latin typeface="arial" panose="020B0604020202020204" pitchFamily="34" charset="0"/>
              </a:rPr>
              <a:t>(Discovery) a </a:t>
            </a:r>
            <a:r>
              <a:rPr lang="1106" b="1" i="0">
                <a:solidFill>
                  <a:srgbClr val="060645"/>
                </a:solidFill>
                <a:effectLst/>
                <a:latin typeface="arial" panose="020B0604020202020204" pitchFamily="34" charset="0"/>
              </a:rPr>
              <a:t>Chyflwyno Adroddiadau</a:t>
            </a:r>
            <a:r>
              <a:rPr lang="1106" b="0" i="0">
                <a:solidFill>
                  <a:srgbClr val="060645"/>
                </a:solidFill>
                <a:effectLst/>
                <a:latin typeface="arial" panose="020B0604020202020204" pitchFamily="34" charset="0"/>
              </a:rPr>
              <a:t> (Reporting out) (fel y mae Sinek yn galw'r ailystyriaeth). Nid oes a wnelo'r gweithdai â chytuno ar ‘Sut’ a ‘Beth’. Dylid gwneud hyn drwy ddulliau gweithredu eraill sy'n briodol i'ch gofynion. </a:t>
            </a:r>
          </a:p>
          <a:p>
            <a:pPr algn="l"/>
            <a:endParaRPr lang="en-GB" b="0" i="0">
              <a:solidFill>
                <a:srgbClr val="060645"/>
              </a:solidFill>
              <a:effectLst/>
              <a:latin typeface="arial" panose="020B0604020202020204" pitchFamily="34" charset="0"/>
            </a:endParaRPr>
          </a:p>
          <a:p>
            <a:pPr algn="l">
              <a:defRPr b="0" i="0"/>
            </a:pPr>
            <a:r>
              <a:rPr lang="1106" b="0" i="0">
                <a:solidFill>
                  <a:srgbClr val="060645"/>
                </a:solidFill>
                <a:effectLst/>
                <a:latin typeface="arial"/>
                <a:cs typeface="arial"/>
              </a:rPr>
              <a:t>Cofiwch mai eich allbwn o'r gweithdy yw deall ‘Pam’. Gall dod i gytundeb ar eich ‘Pam’ gael ei fireinio yn dibynnu ar gymhlethdod y ffocws ar gyfer eich ‘Pam’. Gallai hyn gael ei gyflawni mewn un neu ddau weithdy ar lefel tîm, ond ar gyfer mentrau ledled sefydliad, gallai gymryd sawl sesiwn a sgwrs i ddod i gytundeb. </a:t>
            </a:r>
          </a:p>
        </p:txBody>
      </p:sp>
      <p:pic>
        <p:nvPicPr>
          <p:cNvPr id="3" name="Picture 2" descr="A picture containing timeline&#10;&#10;Description automatically generated">
            <a:extLst>
              <a:ext uri="{FF2B5EF4-FFF2-40B4-BE49-F238E27FC236}">
                <a16:creationId xmlns:a16="http://schemas.microsoft.com/office/drawing/2014/main" id="{91B41C84-233D-9123-D339-34DE53D8A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105" y="1934739"/>
            <a:ext cx="4923796" cy="1180592"/>
          </a:xfrm>
          <a:prstGeom prst="rect">
            <a:avLst/>
          </a:prstGeom>
        </p:spPr>
      </p:pic>
    </p:spTree>
    <p:extLst>
      <p:ext uri="{BB962C8B-B14F-4D97-AF65-F5344CB8AC3E}">
        <p14:creationId xmlns:p14="http://schemas.microsoft.com/office/powerpoint/2010/main" val="278277409"/>
      </p:ext>
    </p:extLst>
  </p:cSld>
  <p:clrMapOvr>
    <a:masterClrMapping/>
  </p:clrMapOvr>
  <p:transition/>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pPr>
              <a:defRPr b="0" i="0"/>
            </a:pPr>
            <a:r>
              <a:rPr lang="1106" b="1"/>
              <a:t>Cynnwys</a:t>
            </a:r>
          </a:p>
        </p:txBody>
      </p:sp>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p:txBody>
          <a:bodyPr lIns="91440" tIns="45720" rIns="91440" bIns="45720" anchor="t">
            <a:noAutofit/>
          </a:bodyPr>
          <a:lstStyle/>
          <a:p>
            <a:pPr>
              <a:defRPr b="0" i="0"/>
            </a:pPr>
            <a:r>
              <a:rPr lang="1106" b="1" dirty="0"/>
              <a:t>Beth yw ein Pam?</a:t>
            </a:r>
          </a:p>
          <a:p>
            <a:pPr>
              <a:defRPr b="0" i="0"/>
            </a:pPr>
            <a:r>
              <a:rPr lang="1106" dirty="0">
                <a:latin typeface="Poppins"/>
                <a:cs typeface="Poppins"/>
              </a:rPr>
              <a:t>Trosolwg cryno o’r ‘</a:t>
            </a:r>
            <a:r>
              <a:rPr lang="en-GB" dirty="0">
                <a:latin typeface="Poppins"/>
                <a:cs typeface="Poppins"/>
              </a:rPr>
              <a:t>Golden Circle</a:t>
            </a:r>
            <a:r>
              <a:rPr lang="1106" dirty="0">
                <a:latin typeface="Poppins"/>
                <a:cs typeface="Poppins"/>
              </a:rPr>
              <a:t>’ i ddarganfod Beth yw ein Pam? </a:t>
            </a:r>
          </a:p>
          <a:p>
            <a:endParaRPr lang="en-GB" dirty="0"/>
          </a:p>
          <a:p>
            <a:pPr>
              <a:defRPr b="0" i="0"/>
            </a:pPr>
            <a:r>
              <a:rPr lang="1106" b="1" dirty="0"/>
              <a:t>Darganfod Beth yw ein Pam? </a:t>
            </a:r>
          </a:p>
          <a:p>
            <a:pPr>
              <a:defRPr b="0" i="0"/>
            </a:pPr>
            <a:r>
              <a:rPr lang="1106" dirty="0"/>
              <a:t>Rhagarweiniad i ddiben y gweithdy</a:t>
            </a:r>
          </a:p>
          <a:p>
            <a:endParaRPr lang="en-GB" b="1" dirty="0"/>
          </a:p>
          <a:p>
            <a:pPr>
              <a:defRPr b="0" i="0"/>
            </a:pPr>
            <a:r>
              <a:rPr lang="1106" b="1" dirty="0"/>
              <a:t>Cam 1: Casglu straeon </a:t>
            </a:r>
            <a:br>
              <a:rPr lang="1106" b="1" dirty="0"/>
            </a:br>
            <a:r>
              <a:rPr lang="1106" b="1" dirty="0"/>
              <a:t>a'u rhannu</a:t>
            </a:r>
            <a:endParaRPr lang="en-GB" dirty="0"/>
          </a:p>
          <a:p>
            <a:endParaRPr lang="en-GB" dirty="0"/>
          </a:p>
        </p:txBody>
      </p:sp>
      <p:sp>
        <p:nvSpPr>
          <p:cNvPr id="9" name="Text Placeholder 8">
            <a:extLst>
              <a:ext uri="{FF2B5EF4-FFF2-40B4-BE49-F238E27FC236}">
                <a16:creationId xmlns:a16="http://schemas.microsoft.com/office/drawing/2014/main" id="{BC7567D9-07C2-A60D-DF9D-54B03D39700A}"/>
              </a:ext>
            </a:extLst>
          </p:cNvPr>
          <p:cNvSpPr>
            <a:spLocks noGrp="1"/>
          </p:cNvSpPr>
          <p:nvPr>
            <p:ph type="body" sz="quarter" idx="25"/>
          </p:nvPr>
        </p:nvSpPr>
        <p:spPr/>
        <p:txBody>
          <a:bodyPr/>
          <a:lstStyle/>
          <a:p>
            <a:pPr>
              <a:defRPr b="0" i="0"/>
            </a:pPr>
            <a:r>
              <a:rPr lang="1106" b="1"/>
              <a:t>01</a:t>
            </a:r>
          </a:p>
          <a:p>
            <a:endParaRPr lang="en-GB"/>
          </a:p>
          <a:p>
            <a:endParaRPr lang="en-GB"/>
          </a:p>
          <a:p>
            <a:endParaRPr lang="en-GB"/>
          </a:p>
          <a:p>
            <a:endParaRPr lang="en-GB"/>
          </a:p>
          <a:p>
            <a:pPr>
              <a:defRPr b="0" i="0"/>
            </a:pPr>
            <a:r>
              <a:rPr lang="1106" b="1"/>
              <a:t>02</a:t>
            </a:r>
          </a:p>
          <a:p>
            <a:endParaRPr lang="en-GB"/>
          </a:p>
          <a:p>
            <a:endParaRPr lang="en-GB"/>
          </a:p>
          <a:p>
            <a:endParaRPr lang="en-GB"/>
          </a:p>
          <a:p>
            <a:pPr>
              <a:defRPr b="0" i="0"/>
            </a:pPr>
            <a:r>
              <a:rPr lang="1106" b="1"/>
              <a:t>03</a:t>
            </a:r>
          </a:p>
        </p:txBody>
      </p:sp>
      <p:sp>
        <p:nvSpPr>
          <p:cNvPr id="10" name="Text Placeholder 9">
            <a:extLst>
              <a:ext uri="{FF2B5EF4-FFF2-40B4-BE49-F238E27FC236}">
                <a16:creationId xmlns:a16="http://schemas.microsoft.com/office/drawing/2014/main" id="{0B25DA43-BE21-465A-5D2A-74CB4CA3DF0F}"/>
              </a:ext>
            </a:extLst>
          </p:cNvPr>
          <p:cNvSpPr>
            <a:spLocks noGrp="1"/>
          </p:cNvSpPr>
          <p:nvPr>
            <p:ph type="body" sz="quarter" idx="27"/>
          </p:nvPr>
        </p:nvSpPr>
        <p:spPr/>
        <p:txBody>
          <a:bodyPr/>
          <a:lstStyle/>
          <a:p>
            <a:pPr>
              <a:defRPr b="0" i="0"/>
            </a:pPr>
            <a:r>
              <a:rPr lang="1106" b="1"/>
              <a:t>Cam 2: Nodi eich themâu</a:t>
            </a:r>
          </a:p>
          <a:p>
            <a:endParaRPr lang="en-GB" b="1"/>
          </a:p>
          <a:p>
            <a:pPr>
              <a:defRPr b="0" i="0"/>
            </a:pPr>
            <a:r>
              <a:rPr lang="1106" b="1"/>
              <a:t>Cam 3: Drafftiwch a mireiniwch eich datganiad ‘Pam?’</a:t>
            </a:r>
          </a:p>
          <a:p>
            <a:endParaRPr lang="en-GB" b="1"/>
          </a:p>
          <a:p>
            <a:pPr>
              <a:defRPr b="0" i="0"/>
            </a:pPr>
            <a:r>
              <a:rPr lang="1106" b="1"/>
              <a:t>Sut a Beth? </a:t>
            </a:r>
          </a:p>
        </p:txBody>
      </p:sp>
      <p:sp>
        <p:nvSpPr>
          <p:cNvPr id="13" name="Text Placeholder 12">
            <a:extLst>
              <a:ext uri="{FF2B5EF4-FFF2-40B4-BE49-F238E27FC236}">
                <a16:creationId xmlns:a16="http://schemas.microsoft.com/office/drawing/2014/main" id="{74A15F82-5861-154A-FDCF-7E0773203B53}"/>
              </a:ext>
            </a:extLst>
          </p:cNvPr>
          <p:cNvSpPr>
            <a:spLocks noGrp="1"/>
          </p:cNvSpPr>
          <p:nvPr>
            <p:ph type="body" sz="quarter" idx="28"/>
          </p:nvPr>
        </p:nvSpPr>
        <p:spPr/>
        <p:txBody>
          <a:bodyPr/>
          <a:lstStyle/>
          <a:p>
            <a:pPr>
              <a:defRPr b="0" i="0"/>
            </a:pPr>
            <a:r>
              <a:rPr lang="1106" b="1"/>
              <a:t>04</a:t>
            </a:r>
          </a:p>
          <a:p>
            <a:endParaRPr lang="en-GB"/>
          </a:p>
          <a:p>
            <a:pPr>
              <a:defRPr b="0" i="0"/>
            </a:pPr>
            <a:r>
              <a:rPr lang="1106" b="1"/>
              <a:t>05</a:t>
            </a:r>
          </a:p>
          <a:p>
            <a:endParaRPr lang="en-GB"/>
          </a:p>
          <a:p>
            <a:endParaRPr lang="en-GB"/>
          </a:p>
          <a:p>
            <a:pPr>
              <a:defRPr b="0" i="0"/>
            </a:pPr>
            <a:r>
              <a:rPr lang="1106" b="1"/>
              <a:t>06</a:t>
            </a:r>
          </a:p>
        </p:txBody>
      </p:sp>
    </p:spTree>
    <p:extLst>
      <p:ext uri="{BB962C8B-B14F-4D97-AF65-F5344CB8AC3E}">
        <p14:creationId xmlns:p14="http://schemas.microsoft.com/office/powerpoint/2010/main" val="85105817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pPr>
              <a:defRPr b="0" i="0"/>
            </a:pPr>
            <a:r>
              <a:rPr lang="1106" sz="6000" b="1" dirty="0">
                <a:effectLst/>
                <a:latin typeface="+mj-lt"/>
                <a:ea typeface="Calibri" panose="020F0502020204030204" pitchFamily="34" charset="0"/>
              </a:rPr>
              <a:t>Darganfod</a:t>
            </a:r>
          </a:p>
          <a:p>
            <a:pPr>
              <a:defRPr b="0" i="0"/>
            </a:pPr>
            <a:r>
              <a:rPr lang="1106" sz="6000" b="1" dirty="0">
                <a:latin typeface="+mj-lt"/>
                <a:ea typeface="Calibri" panose="020F0502020204030204" pitchFamily="34" charset="0"/>
              </a:rPr>
              <a:t>Beth yw ein Pam?</a:t>
            </a:r>
          </a:p>
          <a:p>
            <a:pPr>
              <a:defRPr b="0" i="0"/>
            </a:pPr>
            <a:br>
              <a:rPr lang="1106" sz="6000" b="1" dirty="0">
                <a:effectLst/>
                <a:latin typeface="+mj-lt"/>
                <a:ea typeface="Calibri" panose="020F0502020204030204" pitchFamily="34" charset="0"/>
              </a:rPr>
            </a:br>
            <a:r>
              <a:rPr lang="1106" sz="6000" b="1" dirty="0">
                <a:effectLst/>
                <a:latin typeface="+mj-lt"/>
                <a:ea typeface="Calibri" panose="020F0502020204030204" pitchFamily="34" charset="0"/>
              </a:rPr>
              <a:t>Cam 1: Casglu straeon a'u rhannu. </a:t>
            </a:r>
            <a:endParaRPr lang="en-GB" dirty="0">
              <a:latin typeface="+mj-lt"/>
            </a:endParaRP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03</a:t>
            </a:r>
          </a:p>
        </p:txBody>
      </p:sp>
    </p:spTree>
    <p:extLst>
      <p:ext uri="{BB962C8B-B14F-4D97-AF65-F5344CB8AC3E}">
        <p14:creationId xmlns:p14="http://schemas.microsoft.com/office/powerpoint/2010/main" val="26406513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pPr>
              <a:defRPr b="0" i="0"/>
            </a:pPr>
            <a:r>
              <a:rPr lang="1106" b="1"/>
              <a:t>Cam 1: Casglu straeon a'u rhannu. </a:t>
            </a:r>
            <a:br>
              <a:rPr lang="1106" b="1"/>
            </a:br>
            <a:endParaRPr lang="en-GB"/>
          </a:p>
        </p:txBody>
      </p:sp>
      <p:sp>
        <p:nvSpPr>
          <p:cNvPr id="13" name="Text Placeholder 8">
            <a:extLst>
              <a:ext uri="{FF2B5EF4-FFF2-40B4-BE49-F238E27FC236}">
                <a16:creationId xmlns:a16="http://schemas.microsoft.com/office/drawing/2014/main" id="{21F96816-BE58-A1C5-FB16-49775EF03B69}"/>
              </a:ext>
            </a:extLst>
          </p:cNvPr>
          <p:cNvSpPr>
            <a:spLocks noGrp="1"/>
          </p:cNvSpPr>
          <p:nvPr>
            <p:ph type="body" sz="quarter" idx="14"/>
          </p:nvPr>
        </p:nvSpPr>
        <p:spPr>
          <a:xfrm>
            <a:off x="1001105" y="1691187"/>
            <a:ext cx="9591229" cy="3023276"/>
          </a:xfrm>
        </p:spPr>
        <p:txBody>
          <a:bodyPr lIns="91440" tIns="45720" rIns="91440" bIns="45720" anchor="t">
            <a:noAutofit/>
          </a:bodyPr>
          <a:lstStyle/>
          <a:p>
            <a:pPr>
              <a:defRPr b="0" i="0"/>
            </a:pPr>
            <a:r>
              <a:rPr lang="1106">
                <a:latin typeface="Poppins"/>
                <a:cs typeface="Poppins"/>
              </a:rPr>
              <a:t>Mae angen gwrando'n astud er mwyn darganfod eich ‘pam’, gan alluogi'r rheini yn yr ystafell i rannu eu profiadau a'u safbwyntiau a pheidio â tharfu arnynt – gadewch iddynt ddweud eu stori. Anogwch y cyfranogwyr i wneud nodiadau wrth i eraill siarad ac arhoswch iddynt orffen yn naturiol. </a:t>
            </a:r>
          </a:p>
          <a:p>
            <a:endParaRPr lang="en-GB"/>
          </a:p>
          <a:p>
            <a:pPr>
              <a:defRPr b="0" i="0"/>
            </a:pPr>
            <a:r>
              <a:rPr lang="1106">
                <a:latin typeface="Poppins"/>
                <a:cs typeface="Poppins"/>
              </a:rPr>
              <a:t>Gall fod yn ddefnyddiol dechrau trwy dorri'r garw, sy'n gysylltiedig â darganfod eich ‘pam’? Mae hyn yn helpu i wneud i'r cyfranogwyr deimlo'n gyfforddus ac i fagu eu hyder i gymryd rhan yn llawn. </a:t>
            </a:r>
          </a:p>
          <a:p>
            <a:endParaRPr lang="en-GB"/>
          </a:p>
          <a:p>
            <a:pPr>
              <a:defRPr b="0" i="0"/>
            </a:pPr>
            <a:r>
              <a:rPr lang="1106"/>
              <a:t>Er enghraifft, gallai gweithgaredd gynnwys un o'r canlynol: Rhannwch dri pheth yr oeddent yn falch ohonynt ar y peth diwethaf a gyflawnwyd gennych. Ysgrifennwch y rhain ar nodyn gludiog. Yna, ewch at bawb yn y grŵp er mwyn iddynt grynhoi a nodi themâu cyffredin. Neu gofynnwch i bawb ddarlunio llun cyfoethog o'u stori ar ddarn o bapur a thrafodwch y stori. </a:t>
            </a:r>
          </a:p>
        </p:txBody>
      </p:sp>
    </p:spTree>
    <p:extLst>
      <p:ext uri="{BB962C8B-B14F-4D97-AF65-F5344CB8AC3E}">
        <p14:creationId xmlns:p14="http://schemas.microsoft.com/office/powerpoint/2010/main" val="27308213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08C42C7-6EDD-2DB6-D93C-9A918BAF88F5}"/>
              </a:ext>
            </a:extLst>
          </p:cNvPr>
          <p:cNvSpPr>
            <a:spLocks noGrp="1"/>
          </p:cNvSpPr>
          <p:nvPr>
            <p:ph type="body" sz="quarter" idx="21"/>
          </p:nvPr>
        </p:nvSpPr>
        <p:spPr/>
        <p:txBody>
          <a:bodyPr/>
          <a:lstStyle/>
          <a:p>
            <a:pPr>
              <a:defRPr b="0" i="0"/>
            </a:pPr>
            <a:r>
              <a:rPr lang="1106" b="1"/>
              <a:t>Darganfod</a:t>
            </a:r>
          </a:p>
        </p:txBody>
      </p:sp>
      <p:sp>
        <p:nvSpPr>
          <p:cNvPr id="18" name="Text Placeholder 17">
            <a:extLst>
              <a:ext uri="{FF2B5EF4-FFF2-40B4-BE49-F238E27FC236}">
                <a16:creationId xmlns:a16="http://schemas.microsoft.com/office/drawing/2014/main" id="{70C710F3-848D-5A3A-58C8-8A5374668408}"/>
              </a:ext>
            </a:extLst>
          </p:cNvPr>
          <p:cNvSpPr>
            <a:spLocks noGrp="1"/>
          </p:cNvSpPr>
          <p:nvPr>
            <p:ph type="body" sz="quarter" idx="22"/>
          </p:nvPr>
        </p:nvSpPr>
        <p:spPr/>
        <p:txBody>
          <a:bodyPr/>
          <a:lstStyle/>
          <a:p>
            <a:pPr>
              <a:defRPr b="0" i="0"/>
            </a:pPr>
            <a:r>
              <a:rPr lang="1106" dirty="0"/>
              <a:t>Mae'n amser canolbwyntio ar y cwestiynau ‘pam’ a chaniatáu i gyfranogwyr rannu eu straeon. Gallech ofyn:</a:t>
            </a:r>
          </a:p>
          <a:p>
            <a:endParaRPr lang="en-GB" dirty="0"/>
          </a:p>
        </p:txBody>
      </p:sp>
      <p:sp>
        <p:nvSpPr>
          <p:cNvPr id="12" name="Text Placeholder 11">
            <a:extLst>
              <a:ext uri="{FF2B5EF4-FFF2-40B4-BE49-F238E27FC236}">
                <a16:creationId xmlns:a16="http://schemas.microsoft.com/office/drawing/2014/main" id="{8CC1D94C-5CF8-3998-6D95-BBBCFB44F546}"/>
              </a:ext>
            </a:extLst>
          </p:cNvPr>
          <p:cNvSpPr>
            <a:spLocks noGrp="1"/>
          </p:cNvSpPr>
          <p:nvPr>
            <p:ph type="body" sz="quarter" idx="12"/>
          </p:nvPr>
        </p:nvSpPr>
        <p:spPr>
          <a:xfrm>
            <a:off x="1001105" y="2078340"/>
            <a:ext cx="4128571" cy="276120"/>
          </a:xfrm>
        </p:spPr>
        <p:txBody>
          <a:bodyPr/>
          <a:lstStyle/>
          <a:p>
            <a:pPr>
              <a:defRPr b="0" i="0"/>
            </a:pPr>
            <a:r>
              <a:rPr lang="1106" b="1" dirty="0"/>
              <a:t>Beth yw eich dealltwriaeth o'r canlynol:</a:t>
            </a:r>
          </a:p>
        </p:txBody>
      </p:sp>
      <p:sp>
        <p:nvSpPr>
          <p:cNvPr id="11" name="Content Placeholder 10">
            <a:extLst>
              <a:ext uri="{FF2B5EF4-FFF2-40B4-BE49-F238E27FC236}">
                <a16:creationId xmlns:a16="http://schemas.microsoft.com/office/drawing/2014/main" id="{BA992903-12EB-B741-8E2A-F87F4EEA98BC}"/>
              </a:ext>
            </a:extLst>
          </p:cNvPr>
          <p:cNvSpPr>
            <a:spLocks noGrp="1"/>
          </p:cNvSpPr>
          <p:nvPr>
            <p:ph sz="half" idx="2"/>
          </p:nvPr>
        </p:nvSpPr>
        <p:spPr>
          <a:xfrm>
            <a:off x="1001105" y="2799942"/>
            <a:ext cx="4922617" cy="3072695"/>
          </a:xfrm>
        </p:spPr>
        <p:txBody>
          <a:bodyPr/>
          <a:lstStyle/>
          <a:p>
            <a:pPr>
              <a:defRPr b="0" i="0"/>
            </a:pPr>
            <a:r>
              <a:rPr lang="1106" dirty="0"/>
              <a:t>'cenhadaeth’ eich sefydliad? </a:t>
            </a:r>
          </a:p>
          <a:p>
            <a:pPr>
              <a:defRPr b="0" i="0"/>
            </a:pPr>
            <a:r>
              <a:rPr lang="1106" dirty="0"/>
              <a:t>rôl eich tîm i gefnogi'r genhadaeth honno? </a:t>
            </a:r>
          </a:p>
          <a:p>
            <a:pPr>
              <a:defRPr b="0" i="0"/>
            </a:pPr>
            <a:r>
              <a:rPr lang="1106" dirty="0"/>
              <a:t>eich rôl fel unigolyn i gyfrannu at y genhadaeth honno? </a:t>
            </a:r>
          </a:p>
          <a:p>
            <a:pPr>
              <a:defRPr b="0" i="0"/>
            </a:pPr>
            <a:r>
              <a:rPr lang="1106" dirty="0"/>
              <a:t>beth mae ein defnyddwyr terfynol eisiau? </a:t>
            </a:r>
          </a:p>
        </p:txBody>
      </p:sp>
      <p:sp>
        <p:nvSpPr>
          <p:cNvPr id="15" name="Text Placeholder 14">
            <a:extLst>
              <a:ext uri="{FF2B5EF4-FFF2-40B4-BE49-F238E27FC236}">
                <a16:creationId xmlns:a16="http://schemas.microsoft.com/office/drawing/2014/main" id="{47D41927-2622-1E4E-6A14-8A40E1D90499}"/>
              </a:ext>
            </a:extLst>
          </p:cNvPr>
          <p:cNvSpPr>
            <a:spLocks noGrp="1"/>
          </p:cNvSpPr>
          <p:nvPr>
            <p:ph type="body" sz="quarter" idx="19"/>
          </p:nvPr>
        </p:nvSpPr>
        <p:spPr>
          <a:xfrm>
            <a:off x="6288724" y="2078340"/>
            <a:ext cx="4128571" cy="276120"/>
          </a:xfrm>
        </p:spPr>
        <p:txBody>
          <a:bodyPr/>
          <a:lstStyle/>
          <a:p>
            <a:pPr>
              <a:defRPr b="0" i="0"/>
            </a:pPr>
            <a:r>
              <a:rPr lang="1106" b="1" dirty="0"/>
              <a:t>Cefnogi'r genhadaeth:</a:t>
            </a:r>
          </a:p>
        </p:txBody>
      </p:sp>
      <p:sp>
        <p:nvSpPr>
          <p:cNvPr id="14" name="Content Placeholder 13">
            <a:extLst>
              <a:ext uri="{FF2B5EF4-FFF2-40B4-BE49-F238E27FC236}">
                <a16:creationId xmlns:a16="http://schemas.microsoft.com/office/drawing/2014/main" id="{7F78BA84-4613-C363-7FB2-B9800B037BAE}"/>
              </a:ext>
            </a:extLst>
          </p:cNvPr>
          <p:cNvSpPr>
            <a:spLocks noGrp="1"/>
          </p:cNvSpPr>
          <p:nvPr>
            <p:ph sz="half" idx="18"/>
          </p:nvPr>
        </p:nvSpPr>
        <p:spPr>
          <a:xfrm>
            <a:off x="6288724" y="2495141"/>
            <a:ext cx="4922617" cy="3072695"/>
          </a:xfrm>
        </p:spPr>
        <p:txBody>
          <a:bodyPr/>
          <a:lstStyle/>
          <a:p>
            <a:pPr>
              <a:defRPr b="0" i="0"/>
            </a:pPr>
            <a:r>
              <a:rPr lang="1106" dirty="0"/>
              <a:t>Sut mae eich tîm a chithau fel unigolyn yn ychwanegu gwerth? </a:t>
            </a:r>
          </a:p>
          <a:p>
            <a:pPr>
              <a:defRPr b="0" i="0"/>
            </a:pPr>
            <a:r>
              <a:rPr lang="1106" dirty="0"/>
              <a:t>Beth y gallwch chi ei ddatrys, cyflawni, cyfrannu?</a:t>
            </a:r>
          </a:p>
          <a:p>
            <a:pPr>
              <a:defRPr b="0" i="0"/>
            </a:pPr>
            <a:r>
              <a:rPr lang="1106" dirty="0"/>
              <a:t>Beth yw eich cryfderau fel tîm ac fel unigolyn? </a:t>
            </a:r>
          </a:p>
          <a:p>
            <a:pPr>
              <a:defRPr b="0" i="0"/>
            </a:pPr>
            <a:r>
              <a:rPr lang="1106" dirty="0"/>
              <a:t>Sut mae mesur llwyddiant?</a:t>
            </a:r>
          </a:p>
          <a:p>
            <a:pPr>
              <a:defRPr b="0" i="0"/>
            </a:pPr>
            <a:r>
              <a:rPr lang="1106" dirty="0"/>
              <a:t>Beth yw effaith yr hyn rydych yn ei wneud, i fyfyrwyr, staff a'r sefydliad? </a:t>
            </a:r>
          </a:p>
        </p:txBody>
      </p:sp>
    </p:spTree>
    <p:extLst>
      <p:ext uri="{BB962C8B-B14F-4D97-AF65-F5344CB8AC3E}">
        <p14:creationId xmlns:p14="http://schemas.microsoft.com/office/powerpoint/2010/main" val="10496122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08C42C7-6EDD-2DB6-D93C-9A918BAF88F5}"/>
              </a:ext>
            </a:extLst>
          </p:cNvPr>
          <p:cNvSpPr>
            <a:spLocks noGrp="1"/>
          </p:cNvSpPr>
          <p:nvPr>
            <p:ph type="body" sz="quarter" idx="21"/>
          </p:nvPr>
        </p:nvSpPr>
        <p:spPr/>
        <p:txBody>
          <a:bodyPr/>
          <a:lstStyle/>
          <a:p>
            <a:pPr>
              <a:defRPr b="0" i="0"/>
            </a:pPr>
            <a:r>
              <a:rPr lang="1106" b="1"/>
              <a:t>Darganfod</a:t>
            </a:r>
          </a:p>
        </p:txBody>
      </p:sp>
      <p:sp>
        <p:nvSpPr>
          <p:cNvPr id="18" name="Text Placeholder 17">
            <a:extLst>
              <a:ext uri="{FF2B5EF4-FFF2-40B4-BE49-F238E27FC236}">
                <a16:creationId xmlns:a16="http://schemas.microsoft.com/office/drawing/2014/main" id="{70C710F3-848D-5A3A-58C8-8A5374668408}"/>
              </a:ext>
            </a:extLst>
          </p:cNvPr>
          <p:cNvSpPr>
            <a:spLocks noGrp="1"/>
          </p:cNvSpPr>
          <p:nvPr>
            <p:ph type="body" sz="quarter" idx="22"/>
          </p:nvPr>
        </p:nvSpPr>
        <p:spPr/>
        <p:txBody>
          <a:bodyPr/>
          <a:lstStyle/>
          <a:p>
            <a:pPr>
              <a:defRPr b="0" i="0"/>
            </a:pPr>
            <a:r>
              <a:rPr lang="1106"/>
              <a:t>Mae'n amser canolbwyntio ar y cwestiynau ‘pam’ a chaniatáu i gyfranogwyr rannu eu straeon. Gallech ofyn:</a:t>
            </a:r>
          </a:p>
          <a:p>
            <a:endParaRPr lang="en-GB"/>
          </a:p>
        </p:txBody>
      </p:sp>
      <p:sp>
        <p:nvSpPr>
          <p:cNvPr id="12" name="Text Placeholder 11">
            <a:extLst>
              <a:ext uri="{FF2B5EF4-FFF2-40B4-BE49-F238E27FC236}">
                <a16:creationId xmlns:a16="http://schemas.microsoft.com/office/drawing/2014/main" id="{8CC1D94C-5CF8-3998-6D95-BBBCFB44F546}"/>
              </a:ext>
            </a:extLst>
          </p:cNvPr>
          <p:cNvSpPr>
            <a:spLocks noGrp="1"/>
          </p:cNvSpPr>
          <p:nvPr>
            <p:ph type="body" sz="quarter" idx="12"/>
          </p:nvPr>
        </p:nvSpPr>
        <p:spPr>
          <a:xfrm>
            <a:off x="1001105" y="1803133"/>
            <a:ext cx="4128571" cy="276120"/>
          </a:xfrm>
        </p:spPr>
        <p:txBody>
          <a:bodyPr/>
          <a:lstStyle/>
          <a:p>
            <a:pPr>
              <a:defRPr b="0" i="0"/>
            </a:pPr>
            <a:r>
              <a:rPr lang="1106" b="1"/>
              <a:t>A ydych yn cytuno â'r canlynol:</a:t>
            </a:r>
          </a:p>
        </p:txBody>
      </p:sp>
      <p:sp>
        <p:nvSpPr>
          <p:cNvPr id="11" name="Content Placeholder 10">
            <a:extLst>
              <a:ext uri="{FF2B5EF4-FFF2-40B4-BE49-F238E27FC236}">
                <a16:creationId xmlns:a16="http://schemas.microsoft.com/office/drawing/2014/main" id="{BA992903-12EB-B741-8E2A-F87F4EEA98BC}"/>
              </a:ext>
            </a:extLst>
          </p:cNvPr>
          <p:cNvSpPr>
            <a:spLocks noGrp="1"/>
          </p:cNvSpPr>
          <p:nvPr>
            <p:ph sz="half" idx="2"/>
          </p:nvPr>
        </p:nvSpPr>
        <p:spPr>
          <a:xfrm>
            <a:off x="1001105" y="2219934"/>
            <a:ext cx="4922617" cy="3072695"/>
          </a:xfrm>
        </p:spPr>
        <p:txBody>
          <a:bodyPr/>
          <a:lstStyle/>
          <a:p>
            <a:pPr>
              <a:defRPr b="0" i="0"/>
            </a:pPr>
            <a:r>
              <a:rPr lang="1106"/>
              <a:t>Y genhadaeth?</a:t>
            </a:r>
          </a:p>
          <a:p>
            <a:pPr>
              <a:defRPr b="0" i="0"/>
            </a:pPr>
            <a:r>
              <a:rPr lang="1106"/>
              <a:t>Sut mae eich tîm a chithau fel unigolyn yn cyfrannu at y genhadaeth? </a:t>
            </a:r>
          </a:p>
          <a:p>
            <a:pPr>
              <a:defRPr b="0" i="0"/>
            </a:pPr>
            <a:r>
              <a:rPr lang="1106"/>
              <a:t>Beth y byddech yn ei newid?</a:t>
            </a:r>
          </a:p>
          <a:p>
            <a:pPr>
              <a:defRPr b="0" i="0"/>
            </a:pPr>
            <a:r>
              <a:rPr lang="1106"/>
              <a:t>Mae hwn yn gwestiwn pwysig er mwyn herio'r genhadaeth a gall eich rôl helpu i nodi meysydd sy'n helpu i ganolbwyntio eich ‘pam’ o'r newydd a chreu meysydd i'w harchwilio ymhellach, os nad oes rhywbeth yn hollol iawn – Pam? </a:t>
            </a:r>
          </a:p>
        </p:txBody>
      </p:sp>
      <p:sp>
        <p:nvSpPr>
          <p:cNvPr id="15" name="Text Placeholder 14">
            <a:extLst>
              <a:ext uri="{FF2B5EF4-FFF2-40B4-BE49-F238E27FC236}">
                <a16:creationId xmlns:a16="http://schemas.microsoft.com/office/drawing/2014/main" id="{47D41927-2622-1E4E-6A14-8A40E1D90499}"/>
              </a:ext>
            </a:extLst>
          </p:cNvPr>
          <p:cNvSpPr>
            <a:spLocks noGrp="1"/>
          </p:cNvSpPr>
          <p:nvPr>
            <p:ph type="body" sz="quarter" idx="19"/>
          </p:nvPr>
        </p:nvSpPr>
        <p:spPr>
          <a:xfrm>
            <a:off x="6288724" y="1803133"/>
            <a:ext cx="4128571" cy="276120"/>
          </a:xfrm>
        </p:spPr>
        <p:txBody>
          <a:bodyPr/>
          <a:lstStyle/>
          <a:p>
            <a:pPr>
              <a:defRPr b="0" i="0"/>
            </a:pPr>
            <a:r>
              <a:rPr lang="1106" b="1"/>
              <a:t>Dysgu o fethiant: </a:t>
            </a:r>
          </a:p>
        </p:txBody>
      </p:sp>
      <p:sp>
        <p:nvSpPr>
          <p:cNvPr id="14" name="Content Placeholder 13">
            <a:extLst>
              <a:ext uri="{FF2B5EF4-FFF2-40B4-BE49-F238E27FC236}">
                <a16:creationId xmlns:a16="http://schemas.microsoft.com/office/drawing/2014/main" id="{7F78BA84-4613-C363-7FB2-B9800B037BAE}"/>
              </a:ext>
            </a:extLst>
          </p:cNvPr>
          <p:cNvSpPr>
            <a:spLocks noGrp="1"/>
          </p:cNvSpPr>
          <p:nvPr>
            <p:ph sz="half" idx="18"/>
          </p:nvPr>
        </p:nvSpPr>
        <p:spPr>
          <a:xfrm>
            <a:off x="6288724" y="2219934"/>
            <a:ext cx="4922617" cy="3072695"/>
          </a:xfrm>
        </p:spPr>
        <p:txBody>
          <a:bodyPr/>
          <a:lstStyle/>
          <a:p>
            <a:pPr marL="0" indent="0">
              <a:buNone/>
              <a:defRPr b="0" i="0"/>
            </a:pPr>
            <a:r>
              <a:rPr lang="1106"/>
              <a:t>Os bydd eich gweithdy yn canolbwyntio ar fater penodol, gofynnwch i'r cyfranogwyr ddychmygu eu bod nhw ddwy flynedd yn y dyfodol a bod y datrysiad a ddewiswyd wedi methu. Gall y dull gweithredu hwn helpu gyda mater arall ond meddwl am ganlyniadau posibl i'r dyfodol. </a:t>
            </a:r>
          </a:p>
          <a:p>
            <a:pPr>
              <a:defRPr b="0" i="0"/>
            </a:pPr>
            <a:r>
              <a:rPr lang="1106"/>
              <a:t>Sut maen nhw'n teimlo am hyn?</a:t>
            </a:r>
          </a:p>
          <a:p>
            <a:pPr>
              <a:defRPr b="0" i="0"/>
            </a:pPr>
            <a:r>
              <a:rPr lang="1106"/>
              <a:t>Pa resymau allai achosi methiant? </a:t>
            </a:r>
          </a:p>
          <a:p>
            <a:pPr>
              <a:defRPr b="0" i="0"/>
            </a:pPr>
            <a:r>
              <a:rPr lang="1106"/>
              <a:t>Sut y gallai gael ei liniaru? </a:t>
            </a:r>
          </a:p>
          <a:p>
            <a:pPr marL="0" indent="0">
              <a:buNone/>
              <a:defRPr b="0" i="0"/>
            </a:pPr>
            <a:r>
              <a:rPr lang="1106"/>
              <a:t>Nodwch y straeon mewn datganiadau stori fer. Gallai'r rhain fod ar restr o fwledi, brawddeg neu baragraff, neu 'ddarlun cyfoethog gyda phennawd sy'n adlewyrchu ffocws y stori. </a:t>
            </a:r>
          </a:p>
        </p:txBody>
      </p:sp>
    </p:spTree>
    <p:extLst>
      <p:ext uri="{BB962C8B-B14F-4D97-AF65-F5344CB8AC3E}">
        <p14:creationId xmlns:p14="http://schemas.microsoft.com/office/powerpoint/2010/main" val="14304001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Cyflwyno Adroddiadau Cam 1</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676668"/>
            <a:ext cx="9591229" cy="496800"/>
          </a:xfrm>
        </p:spPr>
        <p:txBody>
          <a:bodyPr/>
          <a:lstStyle/>
          <a:p>
            <a:pPr>
              <a:defRPr b="0" i="0"/>
            </a:pPr>
            <a:r>
              <a:rPr lang="1106"/>
              <a:t>Mae'n amser adolygu'r hyn rydych chi wedi'i archwilio a'r cyfle i gael eglurhad a rhagor o stilio: </a:t>
            </a:r>
          </a:p>
          <a:p>
            <a:endParaRPr lang="en-GB"/>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2251871"/>
            <a:ext cx="9591229" cy="760325"/>
          </a:xfrm>
        </p:spPr>
        <p:txBody>
          <a:bodyPr/>
          <a:lstStyle/>
          <a:p>
            <a:pPr>
              <a:defRPr b="0" i="0"/>
            </a:pPr>
            <a:r>
              <a:rPr lang="1106"/>
              <a:t>Sut mae'r cyfranogwyr yn teimlo?</a:t>
            </a:r>
          </a:p>
          <a:p>
            <a:pPr>
              <a:defRPr b="0" i="0"/>
            </a:pPr>
            <a:r>
              <a:rPr lang="1106"/>
              <a:t>Beth fu'r effaith arnynt?</a:t>
            </a:r>
          </a:p>
          <a:p>
            <a:pPr>
              <a:defRPr b="0" i="0"/>
            </a:pPr>
            <a:r>
              <a:rPr lang="1106"/>
              <a:t>Beth arall hoffent ei wybod?</a:t>
            </a:r>
          </a:p>
          <a:p>
            <a:pPr>
              <a:defRPr b="0" i="0"/>
            </a:pPr>
            <a:r>
              <a:rPr lang="1106"/>
              <a:t>Beth arall maen nhw eisiau ei rannu?</a:t>
            </a:r>
          </a:p>
          <a:p>
            <a:pPr>
              <a:defRPr b="0" i="0"/>
            </a:pPr>
            <a:r>
              <a:rPr lang="1106"/>
              <a:t>Ai dyma beth oeddent yn ei ddisgwyl?</a:t>
            </a:r>
          </a:p>
          <a:p>
            <a:pPr marL="0" indent="0">
              <a:buNone/>
              <a:defRPr b="0" i="0"/>
            </a:pPr>
            <a:r>
              <a:rPr lang="1106"/>
              <a:t>Yna, canolbwyntiwch ar y </a:t>
            </a:r>
            <a:r>
              <a:rPr lang="1106" b="1"/>
              <a:t>datganiadau stori</a:t>
            </a:r>
            <a:r>
              <a:rPr lang="1106"/>
              <a:t> a chwiliwch am y themâu sy'n dod i'r amlwg a nodwch y rhain ar gyfer Cam 2. </a:t>
            </a:r>
          </a:p>
        </p:txBody>
      </p:sp>
    </p:spTree>
    <p:extLst>
      <p:ext uri="{BB962C8B-B14F-4D97-AF65-F5344CB8AC3E}">
        <p14:creationId xmlns:p14="http://schemas.microsoft.com/office/powerpoint/2010/main" val="11931767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lIns="91440" tIns="45720" rIns="91440" bIns="45720" anchor="t">
            <a:noAutofit/>
          </a:bodyPr>
          <a:lstStyle/>
          <a:p>
            <a:pPr>
              <a:defRPr b="0" i="0"/>
            </a:pPr>
            <a:r>
              <a:rPr lang="1106" sz="6000" b="1" dirty="0">
                <a:effectLst/>
                <a:latin typeface="+mj-lt"/>
                <a:ea typeface="Calibri" panose="020F0502020204030204" pitchFamily="34" charset="0"/>
              </a:rPr>
              <a:t>Darganfod</a:t>
            </a:r>
          </a:p>
          <a:p>
            <a:pPr>
              <a:defRPr b="0" i="0"/>
            </a:pPr>
            <a:r>
              <a:rPr lang="1106" sz="6000" b="0" dirty="0">
                <a:latin typeface="+mj-lt"/>
                <a:ea typeface="Calibri" panose="020F0502020204030204" pitchFamily="34" charset="0"/>
                <a:cs typeface="Poppins SemiBold"/>
              </a:rPr>
              <a:t>Beth yw ein Pam?</a:t>
            </a:r>
          </a:p>
          <a:p>
            <a:pPr>
              <a:defRPr b="0" i="0"/>
            </a:pPr>
            <a:br>
              <a:rPr lang="1106" sz="6000" b="1" dirty="0">
                <a:effectLst/>
                <a:latin typeface="+mj-lt"/>
                <a:ea typeface="Calibri" panose="020F0502020204030204" pitchFamily="34" charset="0"/>
              </a:rPr>
            </a:br>
            <a:r>
              <a:rPr lang="1106" sz="6000" b="1" dirty="0">
                <a:effectLst/>
                <a:latin typeface="+mj-lt"/>
                <a:ea typeface="Calibri" panose="020F0502020204030204" pitchFamily="34" charset="0"/>
              </a:rPr>
              <a:t>Cam 2: </a:t>
            </a:r>
            <a:r>
              <a:rPr lang="1106" sz="6000" b="0" dirty="0">
                <a:effectLst/>
                <a:latin typeface="+mj-lt"/>
                <a:ea typeface="Calibri" panose="020F0502020204030204" pitchFamily="34" charset="0"/>
              </a:rPr>
              <a:t>Nodi eich themâu</a:t>
            </a:r>
            <a:endParaRPr lang="en-GB" dirty="0">
              <a:latin typeface="+mj-lt"/>
            </a:endParaRP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04</a:t>
            </a:r>
          </a:p>
        </p:txBody>
      </p:sp>
    </p:spTree>
    <p:extLst>
      <p:ext uri="{BB962C8B-B14F-4D97-AF65-F5344CB8AC3E}">
        <p14:creationId xmlns:p14="http://schemas.microsoft.com/office/powerpoint/2010/main" val="20006606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lIns="91440" tIns="45720" rIns="91440" bIns="45720" anchor="t">
            <a:noAutofit/>
          </a:bodyPr>
          <a:lstStyle/>
          <a:p>
            <a:pPr>
              <a:defRPr b="0" i="0"/>
            </a:pPr>
            <a:r>
              <a:rPr lang="1106" b="1">
                <a:latin typeface="Poppins SemiBold"/>
                <a:cs typeface="Poppins SemiBold"/>
              </a:rPr>
              <a:t>Cam 2: Nodi eich themâu</a:t>
            </a:r>
            <a:br>
              <a:rPr lang="1106" b="1">
                <a:latin typeface="Poppins SemiBold"/>
                <a:cs typeface="Poppins SemiBold"/>
              </a:rPr>
            </a:br>
            <a:endParaRPr lang="en-GB"/>
          </a:p>
        </p:txBody>
      </p:sp>
      <p:sp>
        <p:nvSpPr>
          <p:cNvPr id="13" name="Text Placeholder 8">
            <a:extLst>
              <a:ext uri="{FF2B5EF4-FFF2-40B4-BE49-F238E27FC236}">
                <a16:creationId xmlns:a16="http://schemas.microsoft.com/office/drawing/2014/main" id="{21F96816-BE58-A1C5-FB16-49775EF03B69}"/>
              </a:ext>
            </a:extLst>
          </p:cNvPr>
          <p:cNvSpPr>
            <a:spLocks noGrp="1"/>
          </p:cNvSpPr>
          <p:nvPr>
            <p:ph type="body" sz="quarter" idx="14"/>
          </p:nvPr>
        </p:nvSpPr>
        <p:spPr>
          <a:xfrm>
            <a:off x="924371" y="1691193"/>
            <a:ext cx="9591229" cy="3023276"/>
          </a:xfrm>
        </p:spPr>
        <p:txBody>
          <a:bodyPr lIns="91440" tIns="45720" rIns="91440" bIns="45720" anchor="t">
            <a:noAutofit/>
          </a:bodyPr>
          <a:lstStyle/>
          <a:p>
            <a:pPr>
              <a:defRPr b="0" i="0"/>
            </a:pPr>
            <a:r>
              <a:rPr lang="1106">
                <a:latin typeface="Poppins"/>
                <a:cs typeface="Poppins"/>
              </a:rPr>
              <a:t>Dylai eich 'cyflwyno adroddiadau' yng Ngham 1 helpu i ddechrau'r sgwrs o gydnabod y themâu sy'n dod i'r amlwg o'ch </a:t>
            </a:r>
            <a:r>
              <a:rPr lang="1106" b="1">
                <a:latin typeface="Poppins"/>
                <a:cs typeface="Poppins"/>
              </a:rPr>
              <a:t>datganiadau stori</a:t>
            </a:r>
            <a:r>
              <a:rPr lang="1106">
                <a:latin typeface="Poppins"/>
                <a:cs typeface="Poppins"/>
              </a:rPr>
              <a:t>. Yn yr adran hon o'r gweithdy, eich nod yw ystyried y themâu ymhellach i ddatblygu eich ‘pam’ yn rhywbeth mwy cydlynol, ond hefyd i ystyried eich ‘sut’.</a:t>
            </a:r>
          </a:p>
        </p:txBody>
      </p:sp>
    </p:spTree>
    <p:extLst>
      <p:ext uri="{BB962C8B-B14F-4D97-AF65-F5344CB8AC3E}">
        <p14:creationId xmlns:p14="http://schemas.microsoft.com/office/powerpoint/2010/main" val="23774274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08C42C7-6EDD-2DB6-D93C-9A918BAF88F5}"/>
              </a:ext>
            </a:extLst>
          </p:cNvPr>
          <p:cNvSpPr>
            <a:spLocks noGrp="1"/>
          </p:cNvSpPr>
          <p:nvPr>
            <p:ph type="body" sz="quarter" idx="21"/>
          </p:nvPr>
        </p:nvSpPr>
        <p:spPr/>
        <p:txBody>
          <a:bodyPr/>
          <a:lstStyle/>
          <a:p>
            <a:pPr>
              <a:defRPr b="0" i="0"/>
            </a:pPr>
            <a:r>
              <a:rPr lang="1106" b="1"/>
              <a:t>Darganfod</a:t>
            </a:r>
          </a:p>
        </p:txBody>
      </p:sp>
      <p:sp>
        <p:nvSpPr>
          <p:cNvPr id="18" name="Text Placeholder 17">
            <a:extLst>
              <a:ext uri="{FF2B5EF4-FFF2-40B4-BE49-F238E27FC236}">
                <a16:creationId xmlns:a16="http://schemas.microsoft.com/office/drawing/2014/main" id="{70C710F3-848D-5A3A-58C8-8A5374668408}"/>
              </a:ext>
            </a:extLst>
          </p:cNvPr>
          <p:cNvSpPr>
            <a:spLocks noGrp="1"/>
          </p:cNvSpPr>
          <p:nvPr>
            <p:ph type="body" sz="quarter" idx="22"/>
          </p:nvPr>
        </p:nvSpPr>
        <p:spPr/>
        <p:txBody>
          <a:bodyPr/>
          <a:lstStyle/>
          <a:p>
            <a:pPr>
              <a:defRPr b="0" i="0"/>
            </a:pPr>
            <a:r>
              <a:rPr lang="1106"/>
              <a:t>Cytunwch ar y themâu sy'n dod i'r amlwg a rhestrwch y rhain – oes unrhyw beth ar goll?</a:t>
            </a:r>
          </a:p>
        </p:txBody>
      </p:sp>
      <p:sp>
        <p:nvSpPr>
          <p:cNvPr id="12" name="Text Placeholder 11">
            <a:extLst>
              <a:ext uri="{FF2B5EF4-FFF2-40B4-BE49-F238E27FC236}">
                <a16:creationId xmlns:a16="http://schemas.microsoft.com/office/drawing/2014/main" id="{8CC1D94C-5CF8-3998-6D95-BBBCFB44F546}"/>
              </a:ext>
            </a:extLst>
          </p:cNvPr>
          <p:cNvSpPr>
            <a:spLocks noGrp="1"/>
          </p:cNvSpPr>
          <p:nvPr>
            <p:ph type="body" sz="quarter" idx="12"/>
          </p:nvPr>
        </p:nvSpPr>
        <p:spPr>
          <a:xfrm>
            <a:off x="1001105" y="1803133"/>
            <a:ext cx="4128571" cy="276120"/>
          </a:xfrm>
        </p:spPr>
        <p:txBody>
          <a:bodyPr/>
          <a:lstStyle/>
          <a:p>
            <a:pPr>
              <a:defRPr b="0" i="0"/>
            </a:pPr>
            <a:r>
              <a:rPr lang="1106" b="1"/>
              <a:t>Gofynnwch i'r cyfranogwyr wneud y canlynol: </a:t>
            </a:r>
          </a:p>
        </p:txBody>
      </p:sp>
      <p:sp>
        <p:nvSpPr>
          <p:cNvPr id="11" name="Content Placeholder 10">
            <a:extLst>
              <a:ext uri="{FF2B5EF4-FFF2-40B4-BE49-F238E27FC236}">
                <a16:creationId xmlns:a16="http://schemas.microsoft.com/office/drawing/2014/main" id="{BA992903-12EB-B741-8E2A-F87F4EEA98BC}"/>
              </a:ext>
            </a:extLst>
          </p:cNvPr>
          <p:cNvSpPr>
            <a:spLocks noGrp="1"/>
          </p:cNvSpPr>
          <p:nvPr>
            <p:ph sz="half" idx="2"/>
          </p:nvPr>
        </p:nvSpPr>
        <p:spPr>
          <a:xfrm>
            <a:off x="1001105" y="2426413"/>
            <a:ext cx="4922617" cy="3072695"/>
          </a:xfrm>
        </p:spPr>
        <p:txBody>
          <a:bodyPr/>
          <a:lstStyle/>
          <a:p>
            <a:pPr>
              <a:defRPr b="0" i="0"/>
            </a:pPr>
            <a:r>
              <a:rPr lang="1106" dirty="0"/>
              <a:t>Trafodwch y cyfraniad maent yn ei wneud i eraill mewn perthynas â'r themâu. </a:t>
            </a:r>
          </a:p>
          <a:p>
            <a:pPr>
              <a:defRPr b="0" i="0"/>
            </a:pPr>
            <a:r>
              <a:rPr lang="1106" dirty="0"/>
              <a:t>Beth yw'r straeon diddorol sy'n cael y rhan fwyaf o effaith gan eich cyfranogwyr mewn perthynas â'r themâu? </a:t>
            </a:r>
          </a:p>
          <a:p>
            <a:pPr>
              <a:defRPr b="0" i="0"/>
            </a:pPr>
            <a:r>
              <a:rPr lang="1106" dirty="0"/>
              <a:t>Beth sy'n eu hysbrydoli, ac a oeddent yn teimlo y gallent rannu eu stori eu hunain o'r herwydd – beth oedd eu stori? </a:t>
            </a:r>
          </a:p>
        </p:txBody>
      </p:sp>
      <p:sp>
        <p:nvSpPr>
          <p:cNvPr id="15" name="Text Placeholder 14">
            <a:extLst>
              <a:ext uri="{FF2B5EF4-FFF2-40B4-BE49-F238E27FC236}">
                <a16:creationId xmlns:a16="http://schemas.microsoft.com/office/drawing/2014/main" id="{47D41927-2622-1E4E-6A14-8A40E1D90499}"/>
              </a:ext>
            </a:extLst>
          </p:cNvPr>
          <p:cNvSpPr>
            <a:spLocks noGrp="1"/>
          </p:cNvSpPr>
          <p:nvPr>
            <p:ph type="body" sz="quarter" idx="19"/>
          </p:nvPr>
        </p:nvSpPr>
        <p:spPr>
          <a:xfrm>
            <a:off x="6288724" y="1803133"/>
            <a:ext cx="4128571" cy="276120"/>
          </a:xfrm>
        </p:spPr>
        <p:txBody>
          <a:bodyPr/>
          <a:lstStyle/>
          <a:p>
            <a:pPr>
              <a:defRPr b="0" i="0"/>
            </a:pPr>
            <a:r>
              <a:rPr lang="1106" b="1"/>
              <a:t>Datblygu'r themâu:</a:t>
            </a:r>
          </a:p>
        </p:txBody>
      </p:sp>
      <p:sp>
        <p:nvSpPr>
          <p:cNvPr id="14" name="Content Placeholder 13">
            <a:extLst>
              <a:ext uri="{FF2B5EF4-FFF2-40B4-BE49-F238E27FC236}">
                <a16:creationId xmlns:a16="http://schemas.microsoft.com/office/drawing/2014/main" id="{7F78BA84-4613-C363-7FB2-B9800B037BAE}"/>
              </a:ext>
            </a:extLst>
          </p:cNvPr>
          <p:cNvSpPr>
            <a:spLocks noGrp="1"/>
          </p:cNvSpPr>
          <p:nvPr>
            <p:ph sz="half" idx="18"/>
          </p:nvPr>
        </p:nvSpPr>
        <p:spPr>
          <a:xfrm>
            <a:off x="6288724" y="2219934"/>
            <a:ext cx="4922617" cy="4114878"/>
          </a:xfrm>
        </p:spPr>
        <p:txBody>
          <a:bodyPr/>
          <a:lstStyle/>
          <a:p>
            <a:pPr>
              <a:defRPr b="0" i="0"/>
            </a:pPr>
            <a:r>
              <a:rPr lang="1106"/>
              <a:t>Beth yw ystyr y themâu mewn gwirionedd? Gofynnwch i'r cyfranogwyr ailrannu eu straeon ond canolbwyntio ar: </a:t>
            </a:r>
          </a:p>
          <a:p>
            <a:pPr lvl="1">
              <a:defRPr b="0" i="0"/>
            </a:pPr>
            <a:r>
              <a:rPr lang="1106"/>
              <a:t>Pam roeddent yn ei wneud</a:t>
            </a:r>
          </a:p>
          <a:p>
            <a:pPr lvl="1">
              <a:defRPr b="0" i="0"/>
            </a:pPr>
            <a:r>
              <a:rPr lang="1106"/>
              <a:t>Sut gwnaethant hyn</a:t>
            </a:r>
          </a:p>
          <a:p>
            <a:pPr lvl="1">
              <a:defRPr b="0" i="0"/>
            </a:pPr>
            <a:r>
              <a:rPr lang="1106"/>
              <a:t>Beth wnaethant. </a:t>
            </a:r>
          </a:p>
          <a:p>
            <a:pPr>
              <a:defRPr b="0" i="0"/>
            </a:pPr>
            <a:r>
              <a:rPr lang="1106"/>
              <a:t>Pa themâu sy'n dod i'r amlwg o rannu'r straeon sy'n canolbwyntio ar y rhesymau a beth oedd ynghlwm? </a:t>
            </a:r>
          </a:p>
          <a:p>
            <a:pPr>
              <a:defRPr b="0" i="0"/>
            </a:pPr>
            <a:r>
              <a:rPr lang="1106"/>
              <a:t>Fel grŵp, ail-ysgrifennwch y straeon a'r themâu sy'n dod i'r amlwg fel </a:t>
            </a:r>
            <a:r>
              <a:rPr lang="1106" b="1"/>
              <a:t>datganiadau gweithredu</a:t>
            </a:r>
            <a:r>
              <a:rPr lang="1106"/>
              <a:t> e.e. ‘i gynnwys pob un’, i ‘ysbrydoli arloesi’. </a:t>
            </a:r>
          </a:p>
          <a:p>
            <a:pPr marL="0" indent="0">
              <a:buNone/>
              <a:defRPr b="0" i="0"/>
            </a:pPr>
            <a:r>
              <a:rPr lang="1106"/>
              <a:t>Sicrhewch fod y rhain yn cael eu nodi i gyfeirio'n ôl ar gyfer cyflwyno adroddiadau Cam 2. </a:t>
            </a:r>
          </a:p>
        </p:txBody>
      </p:sp>
    </p:spTree>
    <p:extLst>
      <p:ext uri="{BB962C8B-B14F-4D97-AF65-F5344CB8AC3E}">
        <p14:creationId xmlns:p14="http://schemas.microsoft.com/office/powerpoint/2010/main" val="118031322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Cyflwyno Adroddiadau Cam 2</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676668"/>
            <a:ext cx="9591229" cy="496800"/>
          </a:xfrm>
        </p:spPr>
        <p:txBody>
          <a:bodyPr/>
          <a:lstStyle/>
          <a:p>
            <a:pPr>
              <a:defRPr b="0" i="0"/>
            </a:pPr>
            <a:r>
              <a:rPr lang="1106"/>
              <a:t>Mae'n amser adolygu'r hyn rydych chi wedi'i archwilio a'r cyfle i gael eglurhad a rhagor o stilio:</a:t>
            </a:r>
          </a:p>
          <a:p>
            <a:endParaRPr lang="en-GB"/>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2251871"/>
            <a:ext cx="9591229" cy="760325"/>
          </a:xfrm>
        </p:spPr>
        <p:txBody>
          <a:bodyPr/>
          <a:lstStyle/>
          <a:p>
            <a:pPr>
              <a:defRPr b="0" i="0"/>
            </a:pPr>
            <a:r>
              <a:rPr lang="1106"/>
              <a:t>Sut mae'r cyfranogwyr yn teimlo?</a:t>
            </a:r>
          </a:p>
          <a:p>
            <a:pPr>
              <a:defRPr b="0" i="0"/>
            </a:pPr>
            <a:r>
              <a:rPr lang="1106"/>
              <a:t>Beth fu'r effaith arnynt?</a:t>
            </a:r>
          </a:p>
          <a:p>
            <a:pPr>
              <a:defRPr b="0" i="0"/>
            </a:pPr>
            <a:r>
              <a:rPr lang="1106"/>
              <a:t>Beth arall hoffent ei wybod?</a:t>
            </a:r>
          </a:p>
          <a:p>
            <a:pPr>
              <a:defRPr b="0" i="0"/>
            </a:pPr>
            <a:r>
              <a:rPr lang="1106"/>
              <a:t>Beth arall maen nhw eisiau ei rannu?</a:t>
            </a:r>
          </a:p>
          <a:p>
            <a:pPr>
              <a:defRPr b="0" i="0"/>
            </a:pPr>
            <a:r>
              <a:rPr lang="1106"/>
              <a:t>Ai dyma beth oeddent yn ei ddisgwyl?</a:t>
            </a:r>
          </a:p>
          <a:p>
            <a:pPr marL="0" indent="0">
              <a:buNone/>
              <a:defRPr b="0" i="0"/>
            </a:pPr>
            <a:r>
              <a:rPr lang="1106"/>
              <a:t>Yna, canolbwyntiwch ar y </a:t>
            </a:r>
            <a:r>
              <a:rPr lang="1106" b="1"/>
              <a:t>datganiadau stori</a:t>
            </a:r>
            <a:r>
              <a:rPr lang="1106"/>
              <a:t> a chwiliwch am y themâu sy'n dod i'r amlwg a nodwch y rhain ar gyfer Cam 2.</a:t>
            </a:r>
          </a:p>
        </p:txBody>
      </p:sp>
    </p:spTree>
    <p:extLst>
      <p:ext uri="{BB962C8B-B14F-4D97-AF65-F5344CB8AC3E}">
        <p14:creationId xmlns:p14="http://schemas.microsoft.com/office/powerpoint/2010/main" val="42184296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0"/>
            <a:ext cx="10774418" cy="4710463"/>
          </a:xfrm>
        </p:spPr>
        <p:txBody>
          <a:bodyPr lIns="91440" tIns="45720" rIns="91440" bIns="45720" anchor="t">
            <a:noAutofit/>
          </a:bodyPr>
          <a:lstStyle/>
          <a:p>
            <a:pPr>
              <a:defRPr b="0" i="0"/>
            </a:pPr>
            <a:r>
              <a:rPr lang="1106" sz="6000" b="0" dirty="0">
                <a:effectLst/>
                <a:latin typeface="+mj-lt"/>
                <a:ea typeface="Calibri" panose="020F0502020204030204" pitchFamily="34" charset="0"/>
                <a:cs typeface="Poppins SemiBold"/>
              </a:rPr>
              <a:t>Darganfod Beth yw ein Pam?</a:t>
            </a:r>
          </a:p>
          <a:p>
            <a:pPr>
              <a:defRPr b="0" i="0"/>
            </a:pPr>
            <a:br>
              <a:rPr lang="1106" sz="6000" b="1" dirty="0">
                <a:latin typeface="+mj-lt"/>
                <a:ea typeface="Calibri" panose="020F0502020204030204" pitchFamily="34" charset="0"/>
              </a:rPr>
            </a:br>
            <a:r>
              <a:rPr lang="1106" sz="6000" b="1" dirty="0">
                <a:latin typeface="+mj-lt"/>
                <a:ea typeface="Calibri" panose="020F0502020204030204" pitchFamily="34" charset="0"/>
              </a:rPr>
              <a:t>Cam 3: </a:t>
            </a:r>
            <a:r>
              <a:rPr lang="1106" sz="6000" b="1" dirty="0">
                <a:effectLst/>
                <a:latin typeface="+mj-lt"/>
                <a:ea typeface="Calibri" panose="020F0502020204030204" pitchFamily="34" charset="0"/>
                <a:cs typeface="Times New Roman"/>
              </a:rPr>
              <a:t>Drafftiwch a mireiniwch eich datganiad ‘Pam</a:t>
            </a:r>
            <a:r>
              <a:rPr lang="en-GB" sz="6000" b="1" dirty="0">
                <a:solidFill>
                  <a:schemeClr val="bg2"/>
                </a:solidFill>
                <a:effectLst/>
                <a:latin typeface="+mj-lt"/>
                <a:ea typeface="Calibri" panose="020F0502020204030204" pitchFamily="34" charset="0"/>
                <a:cs typeface="Times New Roman"/>
              </a:rPr>
              <a:t>’</a:t>
            </a:r>
            <a:endParaRPr lang="en-GB" sz="6000" dirty="0">
              <a:solidFill>
                <a:schemeClr val="bg2"/>
              </a:solidFill>
              <a:latin typeface="+mj-lt"/>
              <a:cs typeface="Times New Roman"/>
            </a:endParaRP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05</a:t>
            </a:r>
          </a:p>
        </p:txBody>
      </p:sp>
    </p:spTree>
    <p:extLst>
      <p:ext uri="{BB962C8B-B14F-4D97-AF65-F5344CB8AC3E}">
        <p14:creationId xmlns:p14="http://schemas.microsoft.com/office/powerpoint/2010/main" val="13790945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pPr>
              <a:defRPr b="0" i="0"/>
            </a:pPr>
            <a:r>
              <a:rPr lang="1106" sz="6000" b="0" dirty="0">
                <a:latin typeface="Poppins SemiBold" panose="00000700000000000000" pitchFamily="2" charset="0"/>
                <a:ea typeface="Calibri" panose="020F0502020204030204" pitchFamily="34" charset="0"/>
                <a:cs typeface="Poppins SemiBold" panose="00000700000000000000" pitchFamily="2" charset="0"/>
              </a:rPr>
              <a:t>Beth yw ein Pam?</a:t>
            </a:r>
            <a:endParaRPr lang="en-GB" dirty="0">
              <a:latin typeface="Poppins SemiBold" panose="00000700000000000000" pitchFamily="2" charset="0"/>
              <a:cs typeface="Poppins SemiBold" panose="00000700000000000000" pitchFamily="2" charset="0"/>
            </a:endParaRP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01</a:t>
            </a:r>
          </a:p>
        </p:txBody>
      </p:sp>
    </p:spTree>
    <p:extLst>
      <p:ext uri="{BB962C8B-B14F-4D97-AF65-F5344CB8AC3E}">
        <p14:creationId xmlns:p14="http://schemas.microsoft.com/office/powerpoint/2010/main" val="415911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pPr>
              <a:defRPr b="0" i="0"/>
            </a:pPr>
            <a:r>
              <a:rPr lang="1106" b="1"/>
              <a:t>Cam 3: Nodi eich themâu</a:t>
            </a:r>
          </a:p>
        </p:txBody>
      </p:sp>
      <p:sp>
        <p:nvSpPr>
          <p:cNvPr id="13" name="Text Placeholder 8">
            <a:extLst>
              <a:ext uri="{FF2B5EF4-FFF2-40B4-BE49-F238E27FC236}">
                <a16:creationId xmlns:a16="http://schemas.microsoft.com/office/drawing/2014/main" id="{21F96816-BE58-A1C5-FB16-49775EF03B69}"/>
              </a:ext>
            </a:extLst>
          </p:cNvPr>
          <p:cNvSpPr>
            <a:spLocks noGrp="1"/>
          </p:cNvSpPr>
          <p:nvPr>
            <p:ph type="body" sz="quarter" idx="14"/>
          </p:nvPr>
        </p:nvSpPr>
        <p:spPr>
          <a:xfrm>
            <a:off x="1001105" y="1679609"/>
            <a:ext cx="9591229" cy="1086733"/>
          </a:xfrm>
        </p:spPr>
        <p:txBody>
          <a:bodyPr/>
          <a:lstStyle/>
          <a:p>
            <a:pPr>
              <a:defRPr b="0" i="0"/>
            </a:pPr>
            <a:r>
              <a:rPr lang="1106"/>
              <a:t>Y cam olaf o ddarganfod eich ‘pam’ i gytuno arno a'i fireinio. Mae hyn yn canolbwyntio ar feddwl am y cyfraniad sy'n ofynnol i alluogi pob un mewn sefydliad mewnol neu allanol i lwyddo. </a:t>
            </a:r>
          </a:p>
        </p:txBody>
      </p:sp>
    </p:spTree>
    <p:extLst>
      <p:ext uri="{BB962C8B-B14F-4D97-AF65-F5344CB8AC3E}">
        <p14:creationId xmlns:p14="http://schemas.microsoft.com/office/powerpoint/2010/main" val="14228309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08C42C7-6EDD-2DB6-D93C-9A918BAF88F5}"/>
              </a:ext>
            </a:extLst>
          </p:cNvPr>
          <p:cNvSpPr>
            <a:spLocks noGrp="1"/>
          </p:cNvSpPr>
          <p:nvPr>
            <p:ph type="body" sz="quarter" idx="21"/>
          </p:nvPr>
        </p:nvSpPr>
        <p:spPr/>
        <p:txBody>
          <a:bodyPr/>
          <a:lstStyle/>
          <a:p>
            <a:pPr>
              <a:defRPr b="0" i="0"/>
            </a:pPr>
            <a:r>
              <a:rPr lang="1106" b="1"/>
              <a:t>Casglu straeon </a:t>
            </a:r>
          </a:p>
        </p:txBody>
      </p:sp>
      <p:sp>
        <p:nvSpPr>
          <p:cNvPr id="18" name="Text Placeholder 17">
            <a:extLst>
              <a:ext uri="{FF2B5EF4-FFF2-40B4-BE49-F238E27FC236}">
                <a16:creationId xmlns:a16="http://schemas.microsoft.com/office/drawing/2014/main" id="{70C710F3-848D-5A3A-58C8-8A5374668408}"/>
              </a:ext>
            </a:extLst>
          </p:cNvPr>
          <p:cNvSpPr>
            <a:spLocks noGrp="1"/>
          </p:cNvSpPr>
          <p:nvPr>
            <p:ph type="body" sz="quarter" idx="22"/>
          </p:nvPr>
        </p:nvSpPr>
        <p:spPr>
          <a:xfrm>
            <a:off x="413915" y="901825"/>
            <a:ext cx="10797426" cy="289311"/>
          </a:xfrm>
        </p:spPr>
        <p:txBody>
          <a:bodyPr/>
          <a:lstStyle/>
          <a:p>
            <a:pPr>
              <a:defRPr b="0" i="0"/>
            </a:pPr>
            <a:r>
              <a:rPr lang="1106"/>
              <a:t>Cytunwch ar y themâu sy'n dod i'r amlwg a rhestrwch y rhain – oes unrhyw beth ar goll?</a:t>
            </a:r>
          </a:p>
        </p:txBody>
      </p:sp>
      <p:sp>
        <p:nvSpPr>
          <p:cNvPr id="12" name="Text Placeholder 11">
            <a:extLst>
              <a:ext uri="{FF2B5EF4-FFF2-40B4-BE49-F238E27FC236}">
                <a16:creationId xmlns:a16="http://schemas.microsoft.com/office/drawing/2014/main" id="{8CC1D94C-5CF8-3998-6D95-BBBCFB44F546}"/>
              </a:ext>
            </a:extLst>
          </p:cNvPr>
          <p:cNvSpPr>
            <a:spLocks noGrp="1"/>
          </p:cNvSpPr>
          <p:nvPr>
            <p:ph type="body" sz="quarter" idx="12"/>
          </p:nvPr>
        </p:nvSpPr>
        <p:spPr>
          <a:xfrm>
            <a:off x="1001105" y="1803132"/>
            <a:ext cx="4523002" cy="289311"/>
          </a:xfrm>
        </p:spPr>
        <p:txBody>
          <a:bodyPr/>
          <a:lstStyle/>
          <a:p>
            <a:pPr>
              <a:defRPr b="0" i="0"/>
            </a:pPr>
            <a:r>
              <a:rPr lang="1106" b="1"/>
              <a:t>Adolygwch sut mae cefnogi'r genhadaeth:</a:t>
            </a:r>
          </a:p>
        </p:txBody>
      </p:sp>
      <p:sp>
        <p:nvSpPr>
          <p:cNvPr id="11" name="Content Placeholder 10">
            <a:extLst>
              <a:ext uri="{FF2B5EF4-FFF2-40B4-BE49-F238E27FC236}">
                <a16:creationId xmlns:a16="http://schemas.microsoft.com/office/drawing/2014/main" id="{BA992903-12EB-B741-8E2A-F87F4EEA98BC}"/>
              </a:ext>
            </a:extLst>
          </p:cNvPr>
          <p:cNvSpPr>
            <a:spLocks noGrp="1"/>
          </p:cNvSpPr>
          <p:nvPr>
            <p:ph sz="half" idx="2"/>
          </p:nvPr>
        </p:nvSpPr>
        <p:spPr>
          <a:xfrm>
            <a:off x="956948" y="2416580"/>
            <a:ext cx="4922617" cy="3072695"/>
          </a:xfrm>
        </p:spPr>
        <p:txBody>
          <a:bodyPr/>
          <a:lstStyle/>
          <a:p>
            <a:pPr>
              <a:defRPr b="0" i="0"/>
            </a:pPr>
            <a:r>
              <a:rPr lang="1106" dirty="0"/>
              <a:t>Sut mae eich tîm a chithau fel unigolyn yn ychwanegu gwerth?</a:t>
            </a:r>
          </a:p>
          <a:p>
            <a:pPr>
              <a:defRPr b="0" i="0"/>
            </a:pPr>
            <a:r>
              <a:rPr lang="1106" dirty="0"/>
              <a:t>Beth y gallwch chi ei ddatrys, cyflawni, cyfrannu?</a:t>
            </a:r>
          </a:p>
          <a:p>
            <a:pPr>
              <a:defRPr b="0" i="0"/>
            </a:pPr>
            <a:r>
              <a:rPr lang="1106" dirty="0"/>
              <a:t>Beth yw eich cryfderau fel tîm ac fel unigolyn?</a:t>
            </a:r>
          </a:p>
          <a:p>
            <a:pPr>
              <a:defRPr b="0" i="0"/>
            </a:pPr>
            <a:r>
              <a:rPr lang="1106" dirty="0"/>
              <a:t>Sut mae mesur llwyddiant?</a:t>
            </a:r>
          </a:p>
          <a:p>
            <a:pPr>
              <a:defRPr b="0" i="0"/>
            </a:pPr>
            <a:r>
              <a:rPr lang="1106" dirty="0"/>
              <a:t>Beth yw effaith yr hyn rydych yn ei wneud, i fyfyrwyr, staff a'r sefydliad? </a:t>
            </a:r>
          </a:p>
          <a:p>
            <a:pPr>
              <a:defRPr b="0" i="0"/>
            </a:pPr>
            <a:r>
              <a:rPr lang="1106" dirty="0"/>
              <a:t>Pa effaith emosiynol y mae beth rydych chi'n ei wneud, yn ei chael ar fyfyrwyr, staff a'r sefydliad? </a:t>
            </a:r>
          </a:p>
        </p:txBody>
      </p:sp>
      <p:sp>
        <p:nvSpPr>
          <p:cNvPr id="15" name="Text Placeholder 14">
            <a:extLst>
              <a:ext uri="{FF2B5EF4-FFF2-40B4-BE49-F238E27FC236}">
                <a16:creationId xmlns:a16="http://schemas.microsoft.com/office/drawing/2014/main" id="{47D41927-2622-1E4E-6A14-8A40E1D90499}"/>
              </a:ext>
            </a:extLst>
          </p:cNvPr>
          <p:cNvSpPr>
            <a:spLocks noGrp="1"/>
          </p:cNvSpPr>
          <p:nvPr>
            <p:ph type="body" sz="quarter" idx="19"/>
          </p:nvPr>
        </p:nvSpPr>
        <p:spPr>
          <a:xfrm>
            <a:off x="6288724" y="1803132"/>
            <a:ext cx="5331776" cy="416801"/>
          </a:xfrm>
        </p:spPr>
        <p:txBody>
          <a:bodyPr/>
          <a:lstStyle/>
          <a:p>
            <a:pPr>
              <a:defRPr b="0" i="0"/>
            </a:pPr>
            <a:r>
              <a:rPr lang="1106" b="1"/>
              <a:t>Beth sydd wedi newid o Gam 1 i Gam 3? </a:t>
            </a:r>
          </a:p>
        </p:txBody>
      </p:sp>
      <p:sp>
        <p:nvSpPr>
          <p:cNvPr id="14" name="Content Placeholder 13">
            <a:extLst>
              <a:ext uri="{FF2B5EF4-FFF2-40B4-BE49-F238E27FC236}">
                <a16:creationId xmlns:a16="http://schemas.microsoft.com/office/drawing/2014/main" id="{7F78BA84-4613-C363-7FB2-B9800B037BAE}"/>
              </a:ext>
            </a:extLst>
          </p:cNvPr>
          <p:cNvSpPr>
            <a:spLocks noGrp="1"/>
          </p:cNvSpPr>
          <p:nvPr>
            <p:ph sz="half" idx="18"/>
          </p:nvPr>
        </p:nvSpPr>
        <p:spPr>
          <a:xfrm>
            <a:off x="6288724" y="2219934"/>
            <a:ext cx="4922617" cy="4114878"/>
          </a:xfrm>
        </p:spPr>
        <p:txBody>
          <a:bodyPr/>
          <a:lstStyle/>
          <a:p>
            <a:pPr>
              <a:defRPr b="0" i="0"/>
            </a:pPr>
            <a:r>
              <a:rPr lang="1106"/>
              <a:t>Pwy sydd yn eich stori nawr?</a:t>
            </a:r>
          </a:p>
          <a:p>
            <a:pPr>
              <a:defRPr b="0" i="0"/>
            </a:pPr>
            <a:r>
              <a:rPr lang="1106"/>
              <a:t>Beth allai newid i'r bobl yn eich stori o ganlyniad i gamau gweithredu eich tîm? </a:t>
            </a:r>
          </a:p>
          <a:p>
            <a:pPr>
              <a:defRPr b="0" i="0"/>
            </a:pPr>
            <a:r>
              <a:rPr lang="1106"/>
              <a:t>Sut gallai effeithio ar y bobl yn y stori neu'r rhai a fu'n dyst iddi? </a:t>
            </a:r>
          </a:p>
          <a:p>
            <a:pPr>
              <a:defRPr b="0" i="0"/>
            </a:pPr>
            <a:r>
              <a:rPr lang="1106"/>
              <a:t>Beth y gallwch ei wneud yn wahanol?</a:t>
            </a:r>
          </a:p>
          <a:p>
            <a:pPr marL="0" indent="0">
              <a:buNone/>
              <a:defRPr b="0" i="0"/>
            </a:pPr>
            <a:r>
              <a:rPr lang="1106"/>
              <a:t>Sicrhewch fod y rhain yn cael eu nodi fel</a:t>
            </a:r>
            <a:r>
              <a:rPr lang="1106" b="1"/>
              <a:t> datganiadau cyfraniad </a:t>
            </a:r>
            <a:r>
              <a:rPr lang="1106"/>
              <a:t>byrion, er mwyn gallu cyfeirio'n ôl ar gyfer cyflwyno adroddiadau Cam 3. </a:t>
            </a:r>
          </a:p>
        </p:txBody>
      </p:sp>
    </p:spTree>
    <p:extLst>
      <p:ext uri="{BB962C8B-B14F-4D97-AF65-F5344CB8AC3E}">
        <p14:creationId xmlns:p14="http://schemas.microsoft.com/office/powerpoint/2010/main" val="18278404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Cyflwyno Adroddiadau Cam 3</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676668"/>
            <a:ext cx="9591229" cy="496800"/>
          </a:xfrm>
        </p:spPr>
        <p:txBody>
          <a:bodyPr/>
          <a:lstStyle/>
          <a:p>
            <a:pPr>
              <a:defRPr b="0" i="0"/>
            </a:pPr>
            <a:r>
              <a:rPr lang="1106"/>
              <a:t>Adolygwh a thrafodwch yr allbynnau: </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997347"/>
            <a:ext cx="9591229" cy="2687186"/>
          </a:xfrm>
        </p:spPr>
        <p:txBody>
          <a:bodyPr/>
          <a:lstStyle/>
          <a:p>
            <a:pPr>
              <a:defRPr b="0" i="0"/>
            </a:pPr>
            <a:r>
              <a:rPr lang="1106"/>
              <a:t>Sut mae'r cyfranogwyr yn teimlo?</a:t>
            </a:r>
          </a:p>
          <a:p>
            <a:pPr>
              <a:defRPr b="0" i="0"/>
            </a:pPr>
            <a:r>
              <a:rPr lang="1106"/>
              <a:t>Beth fu'r effaith arnynt?</a:t>
            </a:r>
          </a:p>
          <a:p>
            <a:pPr>
              <a:defRPr b="0" i="0"/>
            </a:pPr>
            <a:r>
              <a:rPr lang="1106"/>
              <a:t>Beth arall hoffent ei wybod?</a:t>
            </a:r>
          </a:p>
          <a:p>
            <a:pPr>
              <a:defRPr b="0" i="0"/>
            </a:pPr>
            <a:r>
              <a:rPr lang="1106"/>
              <a:t>Beth arall maen nhw eisiau ei rannu?</a:t>
            </a:r>
          </a:p>
          <a:p>
            <a:pPr>
              <a:defRPr b="0" i="0"/>
            </a:pPr>
            <a:r>
              <a:rPr lang="1106"/>
              <a:t>Ai dyma beth oeddent yn ei ddisgwyl?</a:t>
            </a:r>
          </a:p>
          <a:p>
            <a:pPr marL="0" indent="0">
              <a:buNone/>
              <a:defRPr b="0" i="0"/>
            </a:pPr>
            <a:r>
              <a:rPr lang="1106"/>
              <a:t>Yna, edrychwch ar yr allbynnau o'r cam casglu a gofynnwch i'r grŵp fabwysiadu ymadrodd unigol i nodweddu'r effaith a llunio </a:t>
            </a:r>
            <a:r>
              <a:rPr lang="1106" b="1"/>
              <a:t>datganiadau o effaith</a:t>
            </a:r>
            <a:r>
              <a:rPr lang="1106"/>
              <a:t>. </a:t>
            </a:r>
          </a:p>
        </p:txBody>
      </p:sp>
    </p:spTree>
    <p:extLst>
      <p:ext uri="{BB962C8B-B14F-4D97-AF65-F5344CB8AC3E}">
        <p14:creationId xmlns:p14="http://schemas.microsoft.com/office/powerpoint/2010/main" val="194586111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pPr>
              <a:defRPr b="0" i="0"/>
            </a:pPr>
            <a:r>
              <a:rPr lang="1106" b="1"/>
              <a:t>Drafftiwch y datganiad ‘pam?’</a:t>
            </a:r>
          </a:p>
        </p:txBody>
      </p:sp>
      <p:sp>
        <p:nvSpPr>
          <p:cNvPr id="6" name="Text Placeholder 11">
            <a:extLst>
              <a:ext uri="{FF2B5EF4-FFF2-40B4-BE49-F238E27FC236}">
                <a16:creationId xmlns:a16="http://schemas.microsoft.com/office/drawing/2014/main" id="{A00592E7-2D0F-58D1-0DE8-9BDB76B9AFF4}"/>
              </a:ext>
            </a:extLst>
          </p:cNvPr>
          <p:cNvSpPr>
            <a:spLocks noGrp="1"/>
          </p:cNvSpPr>
          <p:nvPr>
            <p:ph type="body" sz="quarter" idx="25"/>
          </p:nvPr>
        </p:nvSpPr>
        <p:spPr>
          <a:xfrm>
            <a:off x="413915" y="912168"/>
            <a:ext cx="10766703" cy="289311"/>
          </a:xfrm>
        </p:spPr>
        <p:txBody>
          <a:bodyPr/>
          <a:lstStyle/>
          <a:p>
            <a:pPr>
              <a:defRPr b="0" i="0"/>
            </a:pPr>
            <a:r>
              <a:rPr lang="1106"/>
              <a:t>Dyma'r canlyniad allweddol ar gyfer y gweithdy gan ddefnyddio'r allbynnau o Gamau 1 i 3: </a:t>
            </a:r>
          </a:p>
        </p:txBody>
      </p:sp>
      <p:sp>
        <p:nvSpPr>
          <p:cNvPr id="14" name="Text Placeholder 9">
            <a:extLst>
              <a:ext uri="{FF2B5EF4-FFF2-40B4-BE49-F238E27FC236}">
                <a16:creationId xmlns:a16="http://schemas.microsoft.com/office/drawing/2014/main" id="{4EA83A89-D52C-59B8-9402-C77A9C44E2D4}"/>
              </a:ext>
            </a:extLst>
          </p:cNvPr>
          <p:cNvSpPr>
            <a:spLocks noGrp="1"/>
          </p:cNvSpPr>
          <p:nvPr>
            <p:ph type="body" sz="quarter" idx="15"/>
          </p:nvPr>
        </p:nvSpPr>
        <p:spPr>
          <a:xfrm>
            <a:off x="1001105" y="1686394"/>
            <a:ext cx="9591229" cy="1999115"/>
          </a:xfrm>
        </p:spPr>
        <p:txBody>
          <a:bodyPr/>
          <a:lstStyle/>
          <a:p>
            <a:pPr marL="0" indent="0">
              <a:buNone/>
              <a:defRPr b="0" i="0"/>
            </a:pPr>
            <a:r>
              <a:rPr lang="1106"/>
              <a:t>Mae'r straeon o Gam 1 yn helpu i gynnal yr ystyr y tu ôl i'r camau gweithredu a'r datganiadau o effaith. Fel rheol, mae eich datganiad ‘pam?’ yn gysylltiedig ag un neu ddwy stori o Gam 1. </a:t>
            </a:r>
          </a:p>
          <a:p>
            <a:pPr>
              <a:defRPr b="0" i="0"/>
            </a:pPr>
            <a:r>
              <a:rPr lang="1106"/>
              <a:t>Dewiswch </a:t>
            </a:r>
            <a:r>
              <a:rPr lang="1106" b="1"/>
              <a:t>osodiadau'r camau gweithredu</a:t>
            </a:r>
            <a:r>
              <a:rPr lang="1106"/>
              <a:t> a'u mapio i'r </a:t>
            </a:r>
            <a:r>
              <a:rPr lang="1106" b="1"/>
              <a:t>datganiadau o effaith</a:t>
            </a:r>
            <a:r>
              <a:rPr lang="1106"/>
              <a:t> a dewiswch un neu ddau y teimlwch ei fod yn alinio'n gryf â'r ‘genhadaeth’ ac yna lluniwch y </a:t>
            </a:r>
            <a:r>
              <a:rPr lang="1106" b="1"/>
              <a:t>datganiad ‘pam?’ </a:t>
            </a:r>
            <a:r>
              <a:rPr lang="1106"/>
              <a:t>mwyaf ysbrydoledig. </a:t>
            </a:r>
          </a:p>
          <a:p>
            <a:pPr>
              <a:defRPr b="0" i="0"/>
            </a:pPr>
            <a:r>
              <a:rPr lang="1106"/>
              <a:t>Yna, adolygwch y datganiad ‘pam’ fel grŵp a'i ddiffinio ymhellach, os oes angen. </a:t>
            </a:r>
          </a:p>
          <a:p>
            <a:pPr>
              <a:defRPr b="0" i="0"/>
            </a:pPr>
            <a:r>
              <a:rPr lang="1106"/>
              <a:t>Dylai hyn eich galluogi i gynhyrchu eich canlyniad allweddol ar gyfer y gweithdy - eich ‘pam?’ drafft. </a:t>
            </a:r>
          </a:p>
        </p:txBody>
      </p:sp>
    </p:spTree>
    <p:extLst>
      <p:ext uri="{BB962C8B-B14F-4D97-AF65-F5344CB8AC3E}">
        <p14:creationId xmlns:p14="http://schemas.microsoft.com/office/powerpoint/2010/main" val="90606969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pPr>
              <a:defRPr b="0" i="0"/>
            </a:pPr>
            <a:r>
              <a:rPr lang="1106" b="1"/>
              <a:t>Drafftiwch y datganiad ‘pam?’</a:t>
            </a:r>
          </a:p>
        </p:txBody>
      </p:sp>
      <p:sp>
        <p:nvSpPr>
          <p:cNvPr id="14" name="Text Placeholder 9">
            <a:extLst>
              <a:ext uri="{FF2B5EF4-FFF2-40B4-BE49-F238E27FC236}">
                <a16:creationId xmlns:a16="http://schemas.microsoft.com/office/drawing/2014/main" id="{4EA83A89-D52C-59B8-9402-C77A9C44E2D4}"/>
              </a:ext>
            </a:extLst>
          </p:cNvPr>
          <p:cNvSpPr>
            <a:spLocks noGrp="1"/>
          </p:cNvSpPr>
          <p:nvPr>
            <p:ph type="body" sz="quarter" idx="15"/>
          </p:nvPr>
        </p:nvSpPr>
        <p:spPr>
          <a:xfrm>
            <a:off x="1001105" y="1686394"/>
            <a:ext cx="9591229" cy="2913886"/>
          </a:xfrm>
        </p:spPr>
        <p:txBody>
          <a:bodyPr/>
          <a:lstStyle/>
          <a:p>
            <a:pPr marL="0" indent="0">
              <a:buNone/>
              <a:defRPr b="0" i="0"/>
            </a:pPr>
            <a:r>
              <a:rPr lang="1106"/>
              <a:t>Rhan olaf Cam 3 yw ystyried eich datganiadau o gamau gweithredu eto, yn seiliedig ar eich ‘pam’ drafft a llunio </a:t>
            </a:r>
            <a:r>
              <a:rPr lang="1106" b="1"/>
              <a:t>‘datganiadau cyd-destun’</a:t>
            </a:r>
            <a:r>
              <a:rPr lang="1106"/>
              <a:t>.  Mae'r rhain yn eich helpu i ganolbwyntio o'r newydd ar gyd-destun eich ‘pam?’ a sut mae'n cysylltu â ‘phroblem’ rydych chi'n credu bod angen i chi ei datrys. Pam rydych yn gwneud hyn?</a:t>
            </a:r>
          </a:p>
          <a:p>
            <a:pPr marL="0" indent="0">
              <a:buNone/>
              <a:defRPr b="0" i="0"/>
            </a:pPr>
            <a:r>
              <a:rPr lang="1106"/>
              <a:t>Un enghraifft fyddai pe byddech yn canolbwyntio ar ‘thema gynhwysiant’ a gallech lunio'r datganiadau cyd-destun canlynol: </a:t>
            </a:r>
          </a:p>
          <a:p>
            <a:pPr>
              <a:defRPr b="0" i="0"/>
            </a:pPr>
            <a:r>
              <a:rPr lang="1106"/>
              <a:t>Byddwch yn garedig, byddwch yn chwilfrydig, byddwch yn gynhwysol.</a:t>
            </a:r>
          </a:p>
          <a:p>
            <a:pPr>
              <a:defRPr b="0" i="0"/>
            </a:pPr>
            <a:r>
              <a:rPr lang="1106"/>
              <a:t>Byddwch yn agored ac yn awyddus i ddysgu am eraill, eu cefndiroedd a'u profiadau byw – byddwch yn chwilfrydig, gan gymryd diddordeb mewn gwahaniaethau pobl gan nad oes y fath beth â ‘normal’. </a:t>
            </a:r>
          </a:p>
        </p:txBody>
      </p:sp>
    </p:spTree>
    <p:extLst>
      <p:ext uri="{BB962C8B-B14F-4D97-AF65-F5344CB8AC3E}">
        <p14:creationId xmlns:p14="http://schemas.microsoft.com/office/powerpoint/2010/main" val="146459376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0"/>
            <a:ext cx="10774418" cy="4710463"/>
          </a:xfrm>
        </p:spPr>
        <p:txBody>
          <a:bodyPr lIns="91440" tIns="45720" rIns="91440" bIns="45720" anchor="t">
            <a:noAutofit/>
          </a:bodyPr>
          <a:lstStyle/>
          <a:p>
            <a:pPr>
              <a:defRPr b="0" i="0"/>
            </a:pPr>
            <a:r>
              <a:rPr lang="1106" sz="6000" b="0" dirty="0">
                <a:effectLst/>
                <a:latin typeface="+mj-lt"/>
                <a:ea typeface="Calibri" panose="020F0502020204030204" pitchFamily="34" charset="0"/>
                <a:cs typeface="Poppins SemiBold"/>
              </a:rPr>
              <a:t>Darganfod Beth yw ein Pam?</a:t>
            </a:r>
          </a:p>
          <a:p>
            <a:pPr>
              <a:defRPr b="0" i="0"/>
            </a:pPr>
            <a:br>
              <a:rPr lang="1106" sz="6000" b="1" dirty="0">
                <a:effectLst/>
                <a:latin typeface="+mj-lt"/>
                <a:ea typeface="Calibri" panose="020F0502020204030204" pitchFamily="34" charset="0"/>
              </a:rPr>
            </a:br>
            <a:r>
              <a:rPr lang="1106" sz="6000" b="1" dirty="0">
                <a:effectLst/>
                <a:latin typeface="+mj-lt"/>
                <a:ea typeface="Calibri" panose="020F0502020204030204" pitchFamily="34" charset="0"/>
              </a:rPr>
              <a:t>Sut a Beth? </a:t>
            </a:r>
            <a:endParaRPr lang="en-GB" dirty="0">
              <a:latin typeface="+mj-lt"/>
            </a:endParaRP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06</a:t>
            </a:r>
          </a:p>
        </p:txBody>
      </p:sp>
    </p:spTree>
    <p:extLst>
      <p:ext uri="{BB962C8B-B14F-4D97-AF65-F5344CB8AC3E}">
        <p14:creationId xmlns:p14="http://schemas.microsoft.com/office/powerpoint/2010/main" val="295913369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lIns="91440" tIns="45720" rIns="91440" bIns="45720" anchor="t">
            <a:noAutofit/>
          </a:bodyPr>
          <a:lstStyle/>
          <a:p>
            <a:pPr>
              <a:defRPr b="0" i="0"/>
            </a:pPr>
            <a:r>
              <a:rPr lang="1106" b="1">
                <a:latin typeface="Poppins SemiBold"/>
                <a:cs typeface="Poppins SemiBold"/>
              </a:rPr>
              <a:t>Darganfod Beth yw ein Pam? </a:t>
            </a:r>
          </a:p>
        </p:txBody>
      </p:sp>
      <p:sp>
        <p:nvSpPr>
          <p:cNvPr id="14" name="Text Placeholder 9">
            <a:extLst>
              <a:ext uri="{FF2B5EF4-FFF2-40B4-BE49-F238E27FC236}">
                <a16:creationId xmlns:a16="http://schemas.microsoft.com/office/drawing/2014/main" id="{4EA83A89-D52C-59B8-9402-C77A9C44E2D4}"/>
              </a:ext>
            </a:extLst>
          </p:cNvPr>
          <p:cNvSpPr>
            <a:spLocks noGrp="1"/>
          </p:cNvSpPr>
          <p:nvPr>
            <p:ph type="body" sz="quarter" idx="15"/>
          </p:nvPr>
        </p:nvSpPr>
        <p:spPr>
          <a:xfrm>
            <a:off x="1001651" y="1385353"/>
            <a:ext cx="9591229" cy="2913886"/>
          </a:xfrm>
        </p:spPr>
        <p:txBody>
          <a:bodyPr/>
          <a:lstStyle/>
          <a:p>
            <a:pPr marL="0" indent="0">
              <a:buNone/>
              <a:defRPr b="0" i="0"/>
            </a:pPr>
            <a:r>
              <a:rPr lang="1106" dirty="0"/>
              <a:t>Yn ôl Sinek (2011), mae'r ‘sut’ a'r ‘beth’ cyn bwysiced â'r ‘pam’ a dylid eu hadolygu a'u cynllunio ar ôl i </a:t>
            </a:r>
            <a:r>
              <a:rPr lang="en-GB"/>
              <a:t>chi </a:t>
            </a:r>
            <a:r>
              <a:rPr lang="1106"/>
              <a:t>gytuno ar eich ‘pam’. </a:t>
            </a:r>
            <a:r>
              <a:rPr lang="1106" dirty="0"/>
              <a:t>Mae hyn yn dechrau drwy ailystyried neu gasglu rhagor o dystiolaeth neu ddata fel bod angen newid, a pha ganlyniadau ydych chi'n gobeithio eu cyflawni? Sut y byddwch yn eu cyflawni? Sut y byddwch yn mesur effaith y canlyniadau a gyflawnwyd gennych? </a:t>
            </a:r>
          </a:p>
          <a:p>
            <a:pPr marL="0" indent="0">
              <a:buNone/>
              <a:defRPr b="0" i="0"/>
            </a:pPr>
            <a:r>
              <a:rPr lang="1106" dirty="0"/>
              <a:t>Os mai'r canlyniad yw bod angen newid, os na fyddwch yn diffinio ‘beth mae angen i chi ei wneud?’, yn cynllunio ‘sut byddwch yn ei wneud?’, yna bydd ‘pam rydych yn ei wneud?’ yn amherthnasol: ni fydd yr effaith yn cael ei chyflawni ac ni fydd cynnydd yn cael ei wneud. </a:t>
            </a:r>
          </a:p>
          <a:p>
            <a:pPr marL="0" indent="0">
              <a:buNone/>
              <a:defRPr b="0" i="0"/>
            </a:pPr>
            <a:r>
              <a:rPr lang="1106" dirty="0"/>
              <a:t>Fel rheol, bydd y cyd-destun ar gyfer eich ‘pam’ yn cyfeirio at y dull gweithredu ar gyfer gweithio ar eich ‘sut’ a ‘beth’ a gallech dynnu oddi ar fframweithiau gwahanol, sgyrsiau ac yn bwysig, yr adnoddau sydd ar gael i chi greu newid.</a:t>
            </a:r>
          </a:p>
          <a:p>
            <a:pPr marL="0" indent="0">
              <a:buNone/>
              <a:defRPr b="0" i="0"/>
            </a:pPr>
            <a:r>
              <a:rPr lang="1106" dirty="0"/>
              <a:t>Fel rhan olaf eich gweithdy, gall fod yn ddefnyddiol edrych ar eich ‘sut’ a ‘beth’ i nodi beth gallai fod angen ei newid, er mwyn llywio sesiynau pellach i edrych ar y rhain yn fanwl. </a:t>
            </a:r>
          </a:p>
        </p:txBody>
      </p:sp>
    </p:spTree>
    <p:extLst>
      <p:ext uri="{BB962C8B-B14F-4D97-AF65-F5344CB8AC3E}">
        <p14:creationId xmlns:p14="http://schemas.microsoft.com/office/powerpoint/2010/main" val="237110070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5DC79BE-EF8F-8151-28F1-5266259B9AA4}"/>
              </a:ext>
            </a:extLst>
          </p:cNvPr>
          <p:cNvSpPr>
            <a:spLocks noGrp="1"/>
          </p:cNvSpPr>
          <p:nvPr>
            <p:ph type="body" sz="quarter" idx="24"/>
          </p:nvPr>
        </p:nvSpPr>
        <p:spPr/>
        <p:txBody>
          <a:bodyPr lIns="91440" tIns="45720" rIns="91440" bIns="45720" anchor="t">
            <a:noAutofit/>
          </a:bodyPr>
          <a:lstStyle/>
          <a:p>
            <a:pPr>
              <a:defRPr b="0" i="0"/>
            </a:pPr>
            <a:r>
              <a:rPr lang="1106" b="1">
                <a:latin typeface="Poppins SemiBold"/>
                <a:cs typeface="Poppins SemiBold"/>
              </a:rPr>
              <a:t>Darganfod Beth yw ein Pam? </a:t>
            </a:r>
          </a:p>
          <a:p>
            <a:endParaRPr lang="en-GB"/>
          </a:p>
        </p:txBody>
      </p:sp>
      <p:sp>
        <p:nvSpPr>
          <p:cNvPr id="23" name="Text Placeholder 22">
            <a:extLst>
              <a:ext uri="{FF2B5EF4-FFF2-40B4-BE49-F238E27FC236}">
                <a16:creationId xmlns:a16="http://schemas.microsoft.com/office/drawing/2014/main" id="{4DCF4599-94AE-841B-DC3D-B75B0111A0C5}"/>
              </a:ext>
            </a:extLst>
          </p:cNvPr>
          <p:cNvSpPr>
            <a:spLocks noGrp="1"/>
          </p:cNvSpPr>
          <p:nvPr>
            <p:ph type="body" sz="quarter" idx="12"/>
          </p:nvPr>
        </p:nvSpPr>
        <p:spPr>
          <a:xfrm>
            <a:off x="887894" y="1558879"/>
            <a:ext cx="4683127" cy="746515"/>
          </a:xfrm>
        </p:spPr>
        <p:txBody>
          <a:bodyPr/>
          <a:lstStyle/>
          <a:p>
            <a:pPr>
              <a:defRPr b="0" i="0"/>
            </a:pPr>
            <a:r>
              <a:rPr lang="1106" b="1"/>
              <a:t>Y dyfodol</a:t>
            </a:r>
          </a:p>
        </p:txBody>
      </p:sp>
      <p:sp>
        <p:nvSpPr>
          <p:cNvPr id="26" name="Text Placeholder 25">
            <a:extLst>
              <a:ext uri="{FF2B5EF4-FFF2-40B4-BE49-F238E27FC236}">
                <a16:creationId xmlns:a16="http://schemas.microsoft.com/office/drawing/2014/main" id="{83578277-CEE8-F157-4661-5938D288B374}"/>
              </a:ext>
            </a:extLst>
          </p:cNvPr>
          <p:cNvSpPr>
            <a:spLocks noGrp="1"/>
          </p:cNvSpPr>
          <p:nvPr>
            <p:ph type="body" sz="quarter" idx="27"/>
          </p:nvPr>
        </p:nvSpPr>
        <p:spPr>
          <a:xfrm>
            <a:off x="6023510" y="1562445"/>
            <a:ext cx="5002300" cy="742950"/>
          </a:xfrm>
          <a:solidFill>
            <a:srgbClr val="1C46C0"/>
          </a:solidFill>
        </p:spPr>
        <p:txBody>
          <a:bodyPr/>
          <a:lstStyle/>
          <a:p>
            <a:pPr>
              <a:defRPr b="0" i="0"/>
            </a:pPr>
            <a:r>
              <a:rPr lang="1106" sz="1800" b="1">
                <a:solidFill>
                  <a:schemeClr val="bg1"/>
                </a:solidFill>
              </a:rPr>
              <a:t>Beth sydd angen i ni ei wneud nesaf?</a:t>
            </a:r>
          </a:p>
        </p:txBody>
      </p:sp>
      <p:sp>
        <p:nvSpPr>
          <p:cNvPr id="28" name="Text Placeholder 27">
            <a:extLst>
              <a:ext uri="{FF2B5EF4-FFF2-40B4-BE49-F238E27FC236}">
                <a16:creationId xmlns:a16="http://schemas.microsoft.com/office/drawing/2014/main" id="{E95C9409-83BF-0393-751E-383790087EA5}"/>
              </a:ext>
            </a:extLst>
          </p:cNvPr>
          <p:cNvSpPr>
            <a:spLocks noGrp="1"/>
          </p:cNvSpPr>
          <p:nvPr>
            <p:ph type="body" sz="quarter" idx="29"/>
          </p:nvPr>
        </p:nvSpPr>
        <p:spPr>
          <a:xfrm>
            <a:off x="887894" y="2455769"/>
            <a:ext cx="4683127" cy="746515"/>
          </a:xfrm>
          <a:solidFill>
            <a:srgbClr val="E6FAFF"/>
          </a:solidFill>
        </p:spPr>
        <p:txBody>
          <a:bodyPr/>
          <a:lstStyle/>
          <a:p>
            <a:pPr>
              <a:defRPr b="0" i="0"/>
            </a:pPr>
            <a:r>
              <a:rPr lang="1106" sz="1500" b="0">
                <a:solidFill>
                  <a:schemeClr val="tx1"/>
                </a:solidFill>
              </a:rPr>
              <a:t>Dyma ein </a:t>
            </a:r>
            <a:r>
              <a:rPr lang="1106" sz="1500" b="1">
                <a:solidFill>
                  <a:schemeClr val="tx1"/>
                </a:solidFill>
              </a:rPr>
              <a:t>‘pam’</a:t>
            </a:r>
          </a:p>
        </p:txBody>
      </p:sp>
      <p:sp>
        <p:nvSpPr>
          <p:cNvPr id="27" name="Text Placeholder 26">
            <a:extLst>
              <a:ext uri="{FF2B5EF4-FFF2-40B4-BE49-F238E27FC236}">
                <a16:creationId xmlns:a16="http://schemas.microsoft.com/office/drawing/2014/main" id="{C34FED13-7279-9ADF-AA31-56DE2E27B362}"/>
              </a:ext>
            </a:extLst>
          </p:cNvPr>
          <p:cNvSpPr>
            <a:spLocks noGrp="1"/>
          </p:cNvSpPr>
          <p:nvPr>
            <p:ph type="body" sz="quarter" idx="28"/>
          </p:nvPr>
        </p:nvSpPr>
        <p:spPr>
          <a:xfrm>
            <a:off x="6023510" y="2459335"/>
            <a:ext cx="5002300" cy="742950"/>
          </a:xfrm>
        </p:spPr>
        <p:txBody>
          <a:bodyPr/>
          <a:lstStyle/>
          <a:p>
            <a:r>
              <a:rPr lang="en-GB" dirty="0"/>
              <a:t> </a:t>
            </a:r>
          </a:p>
        </p:txBody>
      </p:sp>
      <p:sp>
        <p:nvSpPr>
          <p:cNvPr id="30" name="Text Placeholder 29">
            <a:extLst>
              <a:ext uri="{FF2B5EF4-FFF2-40B4-BE49-F238E27FC236}">
                <a16:creationId xmlns:a16="http://schemas.microsoft.com/office/drawing/2014/main" id="{EF84141D-7040-80CB-E687-A9059D19C4E5}"/>
              </a:ext>
            </a:extLst>
          </p:cNvPr>
          <p:cNvSpPr>
            <a:spLocks noGrp="1"/>
          </p:cNvSpPr>
          <p:nvPr>
            <p:ph type="body" sz="quarter" idx="31"/>
          </p:nvPr>
        </p:nvSpPr>
        <p:spPr>
          <a:xfrm>
            <a:off x="887894" y="3352659"/>
            <a:ext cx="4683127" cy="746515"/>
          </a:xfrm>
          <a:solidFill>
            <a:srgbClr val="E6FAFF"/>
          </a:solidFill>
        </p:spPr>
        <p:txBody>
          <a:bodyPr/>
          <a:lstStyle/>
          <a:p>
            <a:pPr>
              <a:defRPr b="0" i="0"/>
            </a:pPr>
            <a:r>
              <a:rPr lang="1106" sz="1500" b="0">
                <a:solidFill>
                  <a:schemeClr val="tx1"/>
                </a:solidFill>
              </a:rPr>
              <a:t>Dyma </a:t>
            </a:r>
            <a:r>
              <a:rPr lang="1106" sz="1500" b="1">
                <a:solidFill>
                  <a:schemeClr val="tx1"/>
                </a:solidFill>
              </a:rPr>
              <a:t>‘sut’ </a:t>
            </a:r>
            <a:r>
              <a:rPr lang="1106" sz="1500" b="0">
                <a:solidFill>
                  <a:schemeClr val="tx1"/>
                </a:solidFill>
              </a:rPr>
              <a:t>y gallem weithio</a:t>
            </a:r>
          </a:p>
        </p:txBody>
      </p:sp>
      <p:sp>
        <p:nvSpPr>
          <p:cNvPr id="29" name="Text Placeholder 28">
            <a:extLst>
              <a:ext uri="{FF2B5EF4-FFF2-40B4-BE49-F238E27FC236}">
                <a16:creationId xmlns:a16="http://schemas.microsoft.com/office/drawing/2014/main" id="{0BAC87D0-6A27-2090-BB16-9FAB62FF6A52}"/>
              </a:ext>
            </a:extLst>
          </p:cNvPr>
          <p:cNvSpPr>
            <a:spLocks noGrp="1"/>
          </p:cNvSpPr>
          <p:nvPr>
            <p:ph type="body" sz="quarter" idx="30"/>
          </p:nvPr>
        </p:nvSpPr>
        <p:spPr>
          <a:xfrm>
            <a:off x="6023510" y="3356225"/>
            <a:ext cx="5002300" cy="742950"/>
          </a:xfrm>
        </p:spPr>
        <p:txBody>
          <a:bodyPr/>
          <a:lstStyle/>
          <a:p>
            <a:r>
              <a:rPr lang="en-GB" dirty="0"/>
              <a:t> </a:t>
            </a:r>
          </a:p>
        </p:txBody>
      </p:sp>
      <p:sp>
        <p:nvSpPr>
          <p:cNvPr id="32" name="Text Placeholder 31">
            <a:extLst>
              <a:ext uri="{FF2B5EF4-FFF2-40B4-BE49-F238E27FC236}">
                <a16:creationId xmlns:a16="http://schemas.microsoft.com/office/drawing/2014/main" id="{90D6033B-27A4-DD7E-6559-906B3DC7C694}"/>
              </a:ext>
            </a:extLst>
          </p:cNvPr>
          <p:cNvSpPr>
            <a:spLocks noGrp="1"/>
          </p:cNvSpPr>
          <p:nvPr>
            <p:ph type="body" sz="quarter" idx="33"/>
          </p:nvPr>
        </p:nvSpPr>
        <p:spPr>
          <a:xfrm>
            <a:off x="887894" y="4245983"/>
            <a:ext cx="4683127" cy="746515"/>
          </a:xfrm>
          <a:solidFill>
            <a:srgbClr val="E6FAFF"/>
          </a:solidFill>
        </p:spPr>
        <p:txBody>
          <a:bodyPr/>
          <a:lstStyle/>
          <a:p>
            <a:pPr>
              <a:defRPr b="0" i="0"/>
            </a:pPr>
            <a:r>
              <a:rPr lang="1106" sz="1500" b="0">
                <a:solidFill>
                  <a:schemeClr val="tx1"/>
                </a:solidFill>
              </a:rPr>
              <a:t>Dyma</a:t>
            </a:r>
            <a:r>
              <a:rPr lang="1106" sz="1500" b="1">
                <a:solidFill>
                  <a:schemeClr val="tx1"/>
                </a:solidFill>
              </a:rPr>
              <a:t> ‘beth’ </a:t>
            </a:r>
            <a:r>
              <a:rPr lang="1106" sz="1500" b="0">
                <a:solidFill>
                  <a:schemeClr val="tx1"/>
                </a:solidFill>
              </a:rPr>
              <a:t>y gallem ni ei wneud</a:t>
            </a:r>
          </a:p>
        </p:txBody>
      </p:sp>
      <p:sp>
        <p:nvSpPr>
          <p:cNvPr id="31" name="Text Placeholder 30">
            <a:extLst>
              <a:ext uri="{FF2B5EF4-FFF2-40B4-BE49-F238E27FC236}">
                <a16:creationId xmlns:a16="http://schemas.microsoft.com/office/drawing/2014/main" id="{E3BA38F8-D0FF-6962-9098-2B64CAF3DACB}"/>
              </a:ext>
            </a:extLst>
          </p:cNvPr>
          <p:cNvSpPr>
            <a:spLocks noGrp="1"/>
          </p:cNvSpPr>
          <p:nvPr>
            <p:ph type="body" sz="quarter" idx="32"/>
          </p:nvPr>
        </p:nvSpPr>
        <p:spPr>
          <a:xfrm>
            <a:off x="6023510" y="4249549"/>
            <a:ext cx="5002300" cy="742950"/>
          </a:xfrm>
        </p:spPr>
        <p:txBody>
          <a:bodyPr/>
          <a:lstStyle/>
          <a:p>
            <a:r>
              <a:rPr lang="en-GB" dirty="0"/>
              <a:t> </a:t>
            </a:r>
          </a:p>
        </p:txBody>
      </p:sp>
    </p:spTree>
    <p:extLst>
      <p:ext uri="{BB962C8B-B14F-4D97-AF65-F5344CB8AC3E}">
        <p14:creationId xmlns:p14="http://schemas.microsoft.com/office/powerpoint/2010/main" val="26633672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Cyfeiriadau</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734775" y="1385353"/>
            <a:ext cx="9591229" cy="496800"/>
          </a:xfrm>
        </p:spPr>
        <p:txBody>
          <a:bodyPr/>
          <a:lstStyle/>
          <a:p>
            <a:pPr algn="l">
              <a:defRPr b="0" i="0"/>
            </a:pPr>
            <a:r>
              <a:rPr lang="1106" b="0" i="0">
                <a:effectLst/>
                <a:latin typeface="arial" panose="020B0604020202020204" pitchFamily="34" charset="0"/>
              </a:rPr>
              <a:t>Sinek, S. (2011). Start with Why - How Great Leaders Inspire Everyone to Take Action. Llundain: Penguin.</a:t>
            </a:r>
          </a:p>
          <a:p>
            <a:pPr algn="l">
              <a:defRPr b="0" i="0"/>
            </a:pPr>
            <a:r>
              <a:rPr lang="1106" b="0" i="0">
                <a:effectLst/>
                <a:latin typeface="arial" panose="020B0604020202020204" pitchFamily="34" charset="0"/>
              </a:rPr>
              <a:t>Sinek, S., Mead, D. a Docker, P. (2017). Find Your Why: A Practical Guide for Discovering your Purpose for You and Your Team. Llundain: Penguin.</a:t>
            </a:r>
          </a:p>
        </p:txBody>
      </p:sp>
    </p:spTree>
    <p:extLst>
      <p:ext uri="{BB962C8B-B14F-4D97-AF65-F5344CB8AC3E}">
        <p14:creationId xmlns:p14="http://schemas.microsoft.com/office/powerpoint/2010/main" val="356289470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pPr>
              <a:defRPr b="0" i="0"/>
            </a:pPr>
            <a:r>
              <a:rPr lang="1106" b="1"/>
              <a:t>Diolch</a:t>
            </a:r>
          </a:p>
        </p:txBody>
      </p:sp>
    </p:spTree>
    <p:extLst>
      <p:ext uri="{BB962C8B-B14F-4D97-AF65-F5344CB8AC3E}">
        <p14:creationId xmlns:p14="http://schemas.microsoft.com/office/powerpoint/2010/main" val="13391480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lIns="91440" tIns="45720" rIns="91440" bIns="45720" anchor="t">
            <a:noAutofit/>
          </a:bodyPr>
          <a:lstStyle/>
          <a:p>
            <a:pPr>
              <a:defRPr b="0" i="0"/>
            </a:pPr>
            <a:r>
              <a:rPr lang="1106" b="1">
                <a:latin typeface="Poppins SemiBold"/>
                <a:cs typeface="Poppins SemiBold"/>
              </a:rPr>
              <a:t>Darganfod Beth yw ein Pam? </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652" y="1191218"/>
            <a:ext cx="9591228" cy="2874754"/>
          </a:xfrm>
        </p:spPr>
        <p:txBody>
          <a:bodyPr lIns="91440" tIns="45720" rIns="91440" bIns="45720" anchor="t">
            <a:noAutofit/>
          </a:bodyPr>
          <a:lstStyle/>
          <a:p>
            <a:pPr>
              <a:defRPr b="0" i="0"/>
            </a:pPr>
            <a:r>
              <a:rPr lang="1106" dirty="0">
                <a:latin typeface="Poppins"/>
                <a:cs typeface="Poppins"/>
              </a:rPr>
              <a:t>Er y gallwch wneud hyn fel unigolyn, gall tynnu pobl eraill i mewn i'r sgwrs helpu i ystyried eich ‘pam’ trwy lygaid gwahanol a'ch helpu i'w diffinio'n fwy effeithiol. Wrth i chi ddarllen trwy'r dull gweithredu a awgrymir i gynnal gweithdy, ystyriwch sut y gallech ddefnyddio hyn i ddarganfod eich ‘Pam’ gyda'ch tîm neu sefydliad. </a:t>
            </a:r>
          </a:p>
          <a:p>
            <a:endParaRPr lang="en-GB" dirty="0"/>
          </a:p>
          <a:p>
            <a:pPr>
              <a:defRPr b="0" i="0"/>
            </a:pPr>
            <a:r>
              <a:rPr lang="1106" dirty="0"/>
              <a:t>Dylai'r allbwn o wneud y gweithgaredd hwn gynnwys y canlynol: </a:t>
            </a:r>
          </a:p>
          <a:p>
            <a:pPr marL="285750" indent="-285750">
              <a:buFont typeface="Arial" panose="020B0604020202020204" pitchFamily="34" charset="0"/>
              <a:buChar char="•"/>
              <a:defRPr b="0" i="0"/>
            </a:pPr>
            <a:r>
              <a:rPr lang="1106" dirty="0"/>
              <a:t>Rhoi dealltwriaeth werthfawr i chi </a:t>
            </a:r>
          </a:p>
          <a:p>
            <a:pPr marL="285750" indent="-285750">
              <a:buFont typeface="Arial" panose="020B0604020202020204" pitchFamily="34" charset="0"/>
              <a:buChar char="•"/>
              <a:defRPr b="0" i="0"/>
            </a:pPr>
            <a:r>
              <a:rPr lang="1106" dirty="0">
                <a:latin typeface="Poppins"/>
                <a:cs typeface="Poppins"/>
              </a:rPr>
              <a:t>deall eich ‘Pam’ yn well</a:t>
            </a:r>
            <a:endParaRPr lang="en-GB" dirty="0"/>
          </a:p>
          <a:p>
            <a:pPr marL="285750" indent="-285750">
              <a:buFont typeface="Arial" panose="020B0604020202020204" pitchFamily="34" charset="0"/>
              <a:buChar char="•"/>
              <a:defRPr b="0" i="0"/>
            </a:pPr>
            <a:r>
              <a:rPr lang="1106" dirty="0"/>
              <a:t>eich galluogi i ddefnyddio hwn i ddatblygu allbynnau rydych chi'n gyfrifol amdanynt, fel adroddiadau neu gynigion ar gyfer prosiect/rhaglen. </a:t>
            </a:r>
          </a:p>
          <a:p>
            <a:pPr marL="285750" indent="-285750">
              <a:buFont typeface="Arial" panose="020B0604020202020204" pitchFamily="34" charset="0"/>
              <a:buChar char="•"/>
            </a:pPr>
            <a:endParaRPr lang="en-GB" dirty="0"/>
          </a:p>
          <a:p>
            <a:pPr>
              <a:defRPr b="0" i="0"/>
            </a:pPr>
            <a:r>
              <a:rPr lang="1106" b="0" i="0" u="none" strike="noStrike" dirty="0">
                <a:solidFill>
                  <a:srgbClr val="060645"/>
                </a:solidFill>
                <a:effectLst/>
                <a:latin typeface="Poppins"/>
                <a:cs typeface="Poppins"/>
              </a:rPr>
              <a:t>Os ydych chi'n newydd i ddull gweithredu Beth yw ein Pam?, rydym yn argymell eich bod yn edrych ar yr adnoddau canlynol: </a:t>
            </a:r>
          </a:p>
          <a:p>
            <a:endParaRPr lang="en-GB" b="0" i="0" u="none" strike="noStrike" dirty="0">
              <a:solidFill>
                <a:srgbClr val="060645"/>
              </a:solidFill>
              <a:effectLst/>
              <a:latin typeface="Poppins" panose="00000500000000000000" pitchFamily="2" charset="0"/>
            </a:endParaRPr>
          </a:p>
          <a:p>
            <a:pPr>
              <a:defRPr b="0" i="0"/>
            </a:pPr>
            <a:r>
              <a:rPr lang="es-ES" b="0" i="0" u="none" strike="noStrike" dirty="0" err="1">
                <a:solidFill>
                  <a:srgbClr val="FF8A77"/>
                </a:solidFill>
                <a:effectLst/>
                <a:latin typeface="Poppins" panose="00000500000000000000" pitchFamily="2" charset="0"/>
                <a:hlinkClick r:id="rId3">
                  <a:extLst>
                    <a:ext uri="{A12FA001-AC4F-418D-AE19-62706E023703}">
                      <ahyp:hlinkClr xmlns:ahyp="http://schemas.microsoft.com/office/drawing/2018/hyperlinkcolor" val="tx"/>
                    </a:ext>
                  </a:extLst>
                </a:hlinkClick>
              </a:rPr>
              <a:t>Gweithio</a:t>
            </a:r>
            <a:r>
              <a:rPr lang="es-ES" b="0" i="0" u="none" strike="noStrike" dirty="0">
                <a:solidFill>
                  <a:srgbClr val="FF8A77"/>
                </a:solidFill>
                <a:effectLst/>
                <a:latin typeface="Poppins" panose="00000500000000000000" pitchFamily="2" charset="0"/>
                <a:hlinkClick r:id="rId3">
                  <a:extLst>
                    <a:ext uri="{A12FA001-AC4F-418D-AE19-62706E023703}">
                      <ahyp:hlinkClr xmlns:ahyp="http://schemas.microsoft.com/office/drawing/2018/hyperlinkcolor" val="tx"/>
                    </a:ext>
                  </a:extLst>
                </a:hlinkClick>
              </a:rPr>
              <a:t> </a:t>
            </a:r>
            <a:r>
              <a:rPr lang="es-ES" b="0" i="0" u="none" strike="noStrike" dirty="0" err="1">
                <a:solidFill>
                  <a:srgbClr val="FF8A77"/>
                </a:solidFill>
                <a:effectLst/>
                <a:latin typeface="Poppins" panose="00000500000000000000" pitchFamily="2" charset="0"/>
                <a:hlinkClick r:id="rId3">
                  <a:extLst>
                    <a:ext uri="{A12FA001-AC4F-418D-AE19-62706E023703}">
                      <ahyp:hlinkClr xmlns:ahyp="http://schemas.microsoft.com/office/drawing/2018/hyperlinkcolor" val="tx"/>
                    </a:ext>
                  </a:extLst>
                </a:hlinkClick>
              </a:rPr>
              <a:t>hybrid</a:t>
            </a:r>
            <a:r>
              <a:rPr lang="es-ES" b="0" i="0" u="none" strike="noStrike" dirty="0">
                <a:solidFill>
                  <a:srgbClr val="FF8A77"/>
                </a:solidFill>
                <a:effectLst/>
                <a:latin typeface="Poppins" panose="00000500000000000000" pitchFamily="2" charset="0"/>
                <a:hlinkClick r:id="rId3">
                  <a:extLst>
                    <a:ext uri="{A12FA001-AC4F-418D-AE19-62706E023703}">
                      <ahyp:hlinkClr xmlns:ahyp="http://schemas.microsoft.com/office/drawing/2018/hyperlinkcolor" val="tx"/>
                    </a:ext>
                  </a:extLst>
                </a:hlinkClick>
              </a:rPr>
              <a:t>: </a:t>
            </a:r>
            <a:r>
              <a:rPr lang="es-ES" b="0" i="0" u="none" strike="noStrike" dirty="0" err="1">
                <a:solidFill>
                  <a:srgbClr val="FF8A77"/>
                </a:solidFill>
                <a:effectLst/>
                <a:latin typeface="Poppins" panose="00000500000000000000" pitchFamily="2" charset="0"/>
                <a:hlinkClick r:id="rId3">
                  <a:extLst>
                    <a:ext uri="{A12FA001-AC4F-418D-AE19-62706E023703}">
                      <ahyp:hlinkClr xmlns:ahyp="http://schemas.microsoft.com/office/drawing/2018/hyperlinkcolor" val="tx"/>
                    </a:ext>
                  </a:extLst>
                </a:hlinkClick>
              </a:rPr>
              <a:t>Cynllunio</a:t>
            </a:r>
            <a:r>
              <a:rPr lang="es-ES" b="0" i="0" u="none" strike="noStrike" dirty="0">
                <a:solidFill>
                  <a:srgbClr val="FF8A77"/>
                </a:solidFill>
                <a:effectLst/>
                <a:latin typeface="Poppins" panose="00000500000000000000" pitchFamily="2" charset="0"/>
                <a:hlinkClick r:id="rId3">
                  <a:extLst>
                    <a:ext uri="{A12FA001-AC4F-418D-AE19-62706E023703}">
                      <ahyp:hlinkClr xmlns:ahyp="http://schemas.microsoft.com/office/drawing/2018/hyperlinkcolor" val="tx"/>
                    </a:ext>
                  </a:extLst>
                </a:hlinkClick>
              </a:rPr>
              <a:t> ar </a:t>
            </a:r>
            <a:r>
              <a:rPr lang="es-ES" b="0" i="0" u="none" strike="noStrike" dirty="0" err="1">
                <a:solidFill>
                  <a:srgbClr val="FF8A77"/>
                </a:solidFill>
                <a:effectLst/>
                <a:latin typeface="Poppins" panose="00000500000000000000" pitchFamily="2" charset="0"/>
                <a:hlinkClick r:id="rId3">
                  <a:extLst>
                    <a:ext uri="{A12FA001-AC4F-418D-AE19-62706E023703}">
                      <ahyp:hlinkClr xmlns:ahyp="http://schemas.microsoft.com/office/drawing/2018/hyperlinkcolor" val="tx"/>
                    </a:ext>
                  </a:extLst>
                </a:hlinkClick>
              </a:rPr>
              <a:t>gyfer</a:t>
            </a:r>
            <a:r>
              <a:rPr lang="es-ES" b="0" i="0" u="none" strike="noStrike" dirty="0">
                <a:solidFill>
                  <a:srgbClr val="FF8A77"/>
                </a:solidFill>
                <a:effectLst/>
                <a:latin typeface="Poppins" panose="00000500000000000000" pitchFamily="2" charset="0"/>
                <a:hlinkClick r:id="rId3">
                  <a:extLst>
                    <a:ext uri="{A12FA001-AC4F-418D-AE19-62706E023703}">
                      <ahyp:hlinkClr xmlns:ahyp="http://schemas.microsoft.com/office/drawing/2018/hyperlinkcolor" val="tx"/>
                    </a:ext>
                  </a:extLst>
                </a:hlinkClick>
              </a:rPr>
              <a:t> y </a:t>
            </a:r>
            <a:r>
              <a:rPr lang="es-ES" b="0" i="0" u="none" strike="noStrike" dirty="0" err="1">
                <a:solidFill>
                  <a:srgbClr val="FF8A77"/>
                </a:solidFill>
                <a:effectLst/>
                <a:latin typeface="Poppins" panose="00000500000000000000" pitchFamily="2" charset="0"/>
                <a:hlinkClick r:id="rId3">
                  <a:extLst>
                    <a:ext uri="{A12FA001-AC4F-418D-AE19-62706E023703}">
                      <ahyp:hlinkClr xmlns:ahyp="http://schemas.microsoft.com/office/drawing/2018/hyperlinkcolor" val="tx"/>
                    </a:ext>
                  </a:extLst>
                </a:hlinkClick>
              </a:rPr>
              <a:t>dyfodol</a:t>
            </a:r>
            <a:r>
              <a:rPr lang="1106" b="0" i="0" u="none" strike="noStrike" dirty="0">
                <a:solidFill>
                  <a:srgbClr val="FF8A77"/>
                </a:solidFill>
                <a:effectLst/>
                <a:latin typeface="Poppins" panose="00000500000000000000" pitchFamily="2" charset="0"/>
                <a:hlinkClick r:id="rId3">
                  <a:extLst>
                    <a:ext uri="{A12FA001-AC4F-418D-AE19-62706E023703}">
                      <ahyp:hlinkClr xmlns:ahyp="http://schemas.microsoft.com/office/drawing/2018/hyperlinkcolor" val="tx"/>
                    </a:ext>
                  </a:extLst>
                </a:hlinkClick>
              </a:rPr>
              <a:t>, adran 3</a:t>
            </a:r>
            <a:r>
              <a:rPr lang="en-GB" b="0" i="0" u="none" strike="noStrike" dirty="0">
                <a:solidFill>
                  <a:srgbClr val="FF8A77"/>
                </a:solidFill>
                <a:effectLst/>
                <a:latin typeface="Poppins" panose="00000500000000000000" pitchFamily="2" charset="0"/>
                <a:hlinkClick r:id="rId3">
                  <a:extLst>
                    <a:ext uri="{A12FA001-AC4F-418D-AE19-62706E023703}">
                      <ahyp:hlinkClr xmlns:ahyp="http://schemas.microsoft.com/office/drawing/2018/hyperlinkcolor" val="tx"/>
                    </a:ext>
                  </a:extLst>
                </a:hlinkClick>
              </a:rPr>
              <a:t> </a:t>
            </a:r>
            <a:r>
              <a:rPr lang="1106" b="0" i="0" u="none" strike="noStrike" dirty="0">
                <a:solidFill>
                  <a:srgbClr val="0E2360"/>
                </a:solidFill>
                <a:effectLst/>
                <a:latin typeface="Poppins" panose="00000500000000000000" pitchFamily="2" charset="0"/>
              </a:rPr>
              <a:t>-</a:t>
            </a:r>
            <a:r>
              <a:rPr lang="en-GB" b="0" i="0" u="none" strike="noStrike" dirty="0">
                <a:solidFill>
                  <a:srgbClr val="0E2360"/>
                </a:solidFill>
                <a:effectLst/>
                <a:latin typeface="Poppins" panose="00000500000000000000" pitchFamily="2" charset="0"/>
              </a:rPr>
              <a:t> </a:t>
            </a:r>
            <a:r>
              <a:rPr lang="1106" b="0" i="0" u="none" strike="noStrike" dirty="0">
                <a:solidFill>
                  <a:srgbClr val="0E2360"/>
                </a:solidFill>
                <a:effectLst/>
                <a:latin typeface="Poppins" panose="00000500000000000000" pitchFamily="2" charset="0"/>
              </a:rPr>
              <a:t>Cwrs OpenLearn </a:t>
            </a:r>
            <a:endParaRPr lang="en-GB" b="0" i="0" u="none" strike="noStrike" dirty="0">
              <a:solidFill>
                <a:srgbClr val="0E2360"/>
              </a:solidFill>
              <a:effectLst/>
              <a:latin typeface="Poppins" panose="00000500000000000000" pitchFamily="2" charset="0"/>
            </a:endParaRPr>
          </a:p>
          <a:p>
            <a:pPr>
              <a:defRPr b="0" i="0"/>
            </a:pPr>
            <a:r>
              <a:rPr lang="1106" dirty="0">
                <a:solidFill>
                  <a:srgbClr val="FF8A77"/>
                </a:solidFill>
                <a:hlinkClick r:id="rId4">
                  <a:extLst>
                    <a:ext uri="{A12FA001-AC4F-418D-AE19-62706E023703}">
                      <ahyp:hlinkClr xmlns:ahyp="http://schemas.microsoft.com/office/drawing/2018/hyperlinkcolor" val="tx"/>
                    </a:ext>
                  </a:extLst>
                </a:hlinkClick>
              </a:rPr>
              <a:t>The Optimism Company </a:t>
            </a:r>
            <a:r>
              <a:rPr lang="1106" dirty="0"/>
              <a:t>gan Simon Sinek</a:t>
            </a:r>
            <a:endParaRPr lang="en-GB" dirty="0"/>
          </a:p>
        </p:txBody>
      </p:sp>
    </p:spTree>
    <p:extLst>
      <p:ext uri="{BB962C8B-B14F-4D97-AF65-F5344CB8AC3E}">
        <p14:creationId xmlns:p14="http://schemas.microsoft.com/office/powerpoint/2010/main" val="105144672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7212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E96DCD79-194C-7761-078F-8C1D7264A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554" y="1438183"/>
            <a:ext cx="4107498" cy="4107498"/>
          </a:xfrm>
          <a:prstGeom prst="rect">
            <a:avLst/>
          </a:prstGeom>
        </p:spPr>
      </p:pic>
      <p:sp>
        <p:nvSpPr>
          <p:cNvPr id="6" name="Text Placeholder 5">
            <a:extLst>
              <a:ext uri="{FF2B5EF4-FFF2-40B4-BE49-F238E27FC236}">
                <a16:creationId xmlns:a16="http://schemas.microsoft.com/office/drawing/2014/main" id="{6BFD7767-95B1-4B5F-AC26-15C70B0E5B86}"/>
              </a:ext>
            </a:extLst>
          </p:cNvPr>
          <p:cNvSpPr>
            <a:spLocks noGrp="1"/>
          </p:cNvSpPr>
          <p:nvPr>
            <p:ph type="body" sz="quarter" idx="21"/>
          </p:nvPr>
        </p:nvSpPr>
        <p:spPr/>
        <p:txBody>
          <a:bodyPr/>
          <a:lstStyle/>
          <a:p>
            <a:pPr>
              <a:defRPr b="0" i="0"/>
            </a:pPr>
            <a:r>
              <a:rPr lang="1106" b="1"/>
              <a:t>Beth yw ein Pam?</a:t>
            </a:r>
          </a:p>
        </p:txBody>
      </p:sp>
      <p:sp>
        <p:nvSpPr>
          <p:cNvPr id="5" name="Text Placeholder 4">
            <a:extLst>
              <a:ext uri="{FF2B5EF4-FFF2-40B4-BE49-F238E27FC236}">
                <a16:creationId xmlns:a16="http://schemas.microsoft.com/office/drawing/2014/main" id="{22E08F8F-1688-D22A-9E61-2A4F8A7C14CD}"/>
              </a:ext>
            </a:extLst>
          </p:cNvPr>
          <p:cNvSpPr>
            <a:spLocks noGrp="1"/>
          </p:cNvSpPr>
          <p:nvPr>
            <p:ph type="body" sz="quarter" idx="15"/>
          </p:nvPr>
        </p:nvSpPr>
        <p:spPr>
          <a:xfrm>
            <a:off x="1001106" y="1659118"/>
            <a:ext cx="4325806" cy="3704734"/>
          </a:xfrm>
        </p:spPr>
        <p:txBody>
          <a:bodyPr/>
          <a:lstStyle/>
          <a:p>
            <a:pPr marL="0" indent="0">
              <a:buNone/>
              <a:defRPr b="0" i="0"/>
            </a:pPr>
            <a:r>
              <a:rPr lang="1106" dirty="0"/>
              <a:t>Rydym yn tueddu i ganolbwyntio yn gyntaf ar yr hyn rydym yn ei wneud, yna sut rydym yn ei wneud ac yna, pam, yn olaf.  </a:t>
            </a:r>
          </a:p>
          <a:p>
            <a:pPr marL="0" indent="0"/>
            <a:endParaRPr lang="en-GB" dirty="0"/>
          </a:p>
          <a:p>
            <a:pPr marL="0" indent="0">
              <a:buNone/>
              <a:defRPr b="0" i="0"/>
            </a:pPr>
            <a:r>
              <a:rPr lang="1106" dirty="0"/>
              <a:t>Yn ei fodel, </a:t>
            </a:r>
            <a:r>
              <a:rPr lang="en-GB" dirty="0"/>
              <a:t>‘Golden Circle’</a:t>
            </a:r>
            <a:r>
              <a:rPr lang="1106" dirty="0"/>
              <a:t>, mae Simon Sinek (Sinek, 2011) yn awgrymu y dylem ganolbwyntio ar ddeall ein ‘pam’ fel y flaenoriaeth gyntaf. </a:t>
            </a:r>
          </a:p>
          <a:p>
            <a:pPr marL="0" indent="0"/>
            <a:endParaRPr lang="en-GB" dirty="0"/>
          </a:p>
          <a:p>
            <a:pPr marL="0" indent="0">
              <a:buNone/>
              <a:defRPr b="0" i="0"/>
            </a:pPr>
            <a:r>
              <a:rPr lang="1106" dirty="0"/>
              <a:t>Mae deall ein ‘pam’ yn helpu i fframio ein nodau, cysylltu â'n diben a theimlo bod ein gweithgareddau gwaith yn ein hysbrydoli a'n cymell. </a:t>
            </a:r>
          </a:p>
          <a:p>
            <a:pPr marL="0" indent="0"/>
            <a:endParaRPr lang="en-GB" dirty="0"/>
          </a:p>
        </p:txBody>
      </p:sp>
    </p:spTree>
    <p:extLst>
      <p:ext uri="{BB962C8B-B14F-4D97-AF65-F5344CB8AC3E}">
        <p14:creationId xmlns:p14="http://schemas.microsoft.com/office/powerpoint/2010/main" val="20474863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BFD7767-95B1-4B5F-AC26-15C70B0E5B86}"/>
              </a:ext>
            </a:extLst>
          </p:cNvPr>
          <p:cNvSpPr>
            <a:spLocks noGrp="1"/>
          </p:cNvSpPr>
          <p:nvPr>
            <p:ph type="body" sz="quarter" idx="21"/>
          </p:nvPr>
        </p:nvSpPr>
        <p:spPr/>
        <p:txBody>
          <a:bodyPr/>
          <a:lstStyle/>
          <a:p>
            <a:pPr>
              <a:defRPr b="0" i="0"/>
            </a:pPr>
            <a:r>
              <a:rPr lang="1106" b="1"/>
              <a:t>Beth yw ein Pam?</a:t>
            </a:r>
          </a:p>
        </p:txBody>
      </p:sp>
      <p:sp>
        <p:nvSpPr>
          <p:cNvPr id="5" name="Text Placeholder 4">
            <a:extLst>
              <a:ext uri="{FF2B5EF4-FFF2-40B4-BE49-F238E27FC236}">
                <a16:creationId xmlns:a16="http://schemas.microsoft.com/office/drawing/2014/main" id="{22E08F8F-1688-D22A-9E61-2A4F8A7C14CD}"/>
              </a:ext>
            </a:extLst>
          </p:cNvPr>
          <p:cNvSpPr>
            <a:spLocks noGrp="1"/>
          </p:cNvSpPr>
          <p:nvPr>
            <p:ph type="body" sz="quarter" idx="15"/>
          </p:nvPr>
        </p:nvSpPr>
        <p:spPr>
          <a:xfrm>
            <a:off x="1001106" y="1659118"/>
            <a:ext cx="4325806" cy="2883699"/>
          </a:xfrm>
        </p:spPr>
        <p:txBody>
          <a:bodyPr/>
          <a:lstStyle/>
          <a:p>
            <a:pPr marL="0" indent="0">
              <a:buNone/>
              <a:defRPr b="0" i="0"/>
            </a:pPr>
            <a:r>
              <a:rPr lang="1106" b="1" dirty="0"/>
              <a:t>Pam</a:t>
            </a:r>
          </a:p>
          <a:p>
            <a:pPr marL="0" indent="0">
              <a:buNone/>
              <a:defRPr b="0" i="0"/>
            </a:pPr>
            <a:r>
              <a:rPr lang="1106" dirty="0"/>
              <a:t>Eich diben, pam rydych yn gwneud yr hyn rydych yn ei wneud</a:t>
            </a:r>
          </a:p>
          <a:p>
            <a:pPr marL="0" indent="0">
              <a:buNone/>
            </a:pPr>
            <a:endParaRPr lang="en-GB" dirty="0"/>
          </a:p>
          <a:p>
            <a:pPr marL="0" indent="0">
              <a:buNone/>
              <a:defRPr b="0" i="0"/>
            </a:pPr>
            <a:r>
              <a:rPr lang="1106" b="1" dirty="0"/>
              <a:t>Sut</a:t>
            </a:r>
            <a:endParaRPr lang="en-GB" dirty="0"/>
          </a:p>
          <a:p>
            <a:pPr marL="0" indent="0">
              <a:buNone/>
              <a:defRPr b="0" i="0"/>
            </a:pPr>
            <a:r>
              <a:rPr lang="1106" dirty="0"/>
              <a:t>Rydych yn gwneud yr hyn rydych yn ei wneud</a:t>
            </a:r>
          </a:p>
          <a:p>
            <a:pPr marL="0" indent="0">
              <a:buNone/>
            </a:pPr>
            <a:endParaRPr lang="en-GB" dirty="0"/>
          </a:p>
          <a:p>
            <a:pPr marL="0" indent="0">
              <a:buNone/>
              <a:defRPr b="0" i="0"/>
            </a:pPr>
            <a:r>
              <a:rPr lang="1106" b="1" dirty="0"/>
              <a:t>Beth</a:t>
            </a:r>
          </a:p>
          <a:p>
            <a:pPr marL="0" indent="0">
              <a:buNone/>
              <a:defRPr b="0" i="0"/>
            </a:pPr>
            <a:r>
              <a:rPr lang="1106" dirty="0"/>
              <a:t>Rydych yn ei wneud a'ch canlyniadau</a:t>
            </a:r>
          </a:p>
        </p:txBody>
      </p:sp>
      <p:pic>
        <p:nvPicPr>
          <p:cNvPr id="3" name="Picture 2" descr="Diagram&#10;&#10;Description automatically generated">
            <a:extLst>
              <a:ext uri="{FF2B5EF4-FFF2-40B4-BE49-F238E27FC236}">
                <a16:creationId xmlns:a16="http://schemas.microsoft.com/office/drawing/2014/main" id="{373F1342-6FC5-77E5-D970-EB32F758F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554" y="1438183"/>
            <a:ext cx="4107498" cy="4107498"/>
          </a:xfrm>
          <a:prstGeom prst="rect">
            <a:avLst/>
          </a:prstGeom>
        </p:spPr>
      </p:pic>
    </p:spTree>
    <p:extLst>
      <p:ext uri="{BB962C8B-B14F-4D97-AF65-F5344CB8AC3E}">
        <p14:creationId xmlns:p14="http://schemas.microsoft.com/office/powerpoint/2010/main" val="39369933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Darganfod beth yw eich Pam?</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404283"/>
            <a:ext cx="9591228" cy="1372169"/>
          </a:xfrm>
        </p:spPr>
        <p:txBody>
          <a:bodyPr/>
          <a:lstStyle/>
          <a:p>
            <a:pPr>
              <a:defRPr b="0" i="0"/>
            </a:pPr>
            <a:r>
              <a:rPr lang="1106"/>
              <a:t>Gall canfod y ‘pam go iawn’ fod yn heriol. Gofynnwch y cwestiwn bum gwaith o leiaf i ddod at y diben sylfaenol.</a:t>
            </a:r>
          </a:p>
          <a:p>
            <a:endParaRPr lang="en-GB"/>
          </a:p>
          <a:p>
            <a:pPr>
              <a:defRPr b="0" i="0"/>
            </a:pPr>
            <a:r>
              <a:rPr lang="1106"/>
              <a:t>Gellir tywys sefydliad, tîm neu unigolyn trwy'r gwaith o ddarganfod eu ‘pam?’ trwy ddilyn proses tri cham syml, yn ôl Sinek et al, (2017): </a:t>
            </a:r>
          </a:p>
          <a:p>
            <a:endParaRPr lang="en-GB"/>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2931838"/>
            <a:ext cx="9591229" cy="2249495"/>
          </a:xfrm>
        </p:spPr>
        <p:txBody>
          <a:bodyPr/>
          <a:lstStyle/>
          <a:p>
            <a:pPr>
              <a:defRPr b="0" i="0"/>
            </a:pPr>
            <a:r>
              <a:rPr lang="1106" b="1"/>
              <a:t>Cam 1 – Casglu straeon a'u rhannu. </a:t>
            </a:r>
            <a:r>
              <a:rPr lang="1106" b="0"/>
              <a:t>Mae a wnelo'r cam hwn ag edrych i'r gorffennol i ganfod straeon ystyrlon, emosiynol er mwyn helpu i uniaethu â nhw neu i ganfod eich ‘pam?’. </a:t>
            </a:r>
          </a:p>
          <a:p>
            <a:pPr>
              <a:defRPr b="0" i="0"/>
            </a:pPr>
            <a:r>
              <a:rPr lang="1106" b="1"/>
              <a:t>Cam 2 – Nodi eich themâu.</a:t>
            </a:r>
            <a:r>
              <a:rPr lang="1106" b="0"/>
              <a:t> Dechreuwch nodi themâu sy'n dod i'r amlwg o'ch straeon er mwyn tynnu ynghyd eich ‘pam?’ i mewn i rywbeth cydlynol. </a:t>
            </a:r>
          </a:p>
          <a:p>
            <a:pPr>
              <a:defRPr b="0" i="0"/>
            </a:pPr>
            <a:r>
              <a:rPr lang="1106" b="1"/>
              <a:t>Cam 3 – Drafftio a mireinio eich datganiad ‘pam?’. </a:t>
            </a:r>
            <a:r>
              <a:rPr lang="1106" b="0"/>
              <a:t>Yn un frawddeg syml a chlir, y mae modd gweithredu arno, sy'n canolbwyntio ar y ffordd rydych yn cyfrannu at eraill a'r hyn y mae Sinek yn ei alw'n ‘fytholwyrdd’ (sy'n gymwys i bopeth rydych chi'n ei wneud). </a:t>
            </a:r>
          </a:p>
        </p:txBody>
      </p:sp>
    </p:spTree>
    <p:extLst>
      <p:ext uri="{BB962C8B-B14F-4D97-AF65-F5344CB8AC3E}">
        <p14:creationId xmlns:p14="http://schemas.microsoft.com/office/powerpoint/2010/main" val="9540431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4615994"/>
          </a:xfrm>
        </p:spPr>
        <p:txBody>
          <a:bodyPr/>
          <a:lstStyle/>
          <a:p>
            <a:pPr>
              <a:defRPr b="0" i="0"/>
            </a:pPr>
            <a:r>
              <a:rPr lang="1106" sz="6000" b="1" dirty="0">
                <a:effectLst/>
                <a:latin typeface="+mj-lt"/>
                <a:ea typeface="Calibri" panose="020F0502020204030204" pitchFamily="34" charset="0"/>
              </a:rPr>
              <a:t>Darganfod Beth yw ein Pam? </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02</a:t>
            </a:r>
          </a:p>
        </p:txBody>
      </p:sp>
    </p:spTree>
    <p:extLst>
      <p:ext uri="{BB962C8B-B14F-4D97-AF65-F5344CB8AC3E}">
        <p14:creationId xmlns:p14="http://schemas.microsoft.com/office/powerpoint/2010/main" val="8347024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Paratoi ar gyfer y Gweithdy</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404282"/>
            <a:ext cx="9591228" cy="2945775"/>
          </a:xfrm>
        </p:spPr>
        <p:txBody>
          <a:bodyPr/>
          <a:lstStyle/>
          <a:p>
            <a:pPr>
              <a:lnSpc>
                <a:spcPct val="107000"/>
              </a:lnSpc>
              <a:spcAft>
                <a:spcPts val="800"/>
              </a:spcAft>
              <a:defRPr b="0" i="0"/>
            </a:pPr>
            <a:r>
              <a:rPr lang="1106" b="1">
                <a:effectLst/>
                <a:latin typeface="+mn-lt"/>
                <a:ea typeface="Calibri" panose="020F0502020204030204" pitchFamily="34" charset="0"/>
                <a:cs typeface="Arial" panose="020B0604020202020204" pitchFamily="34" charset="0"/>
              </a:rPr>
              <a:t>Pwy ddylai gymryd rhan?</a:t>
            </a:r>
            <a:r>
              <a:rPr lang="1106" b="0">
                <a:effectLst/>
                <a:latin typeface="+mn-lt"/>
                <a:ea typeface="Calibri" panose="020F0502020204030204" pitchFamily="34" charset="0"/>
                <a:cs typeface="Arial" panose="020B0604020202020204" pitchFamily="34" charset="0"/>
              </a:rPr>
              <a:t> </a:t>
            </a:r>
            <a:endParaRPr lang="1106" b="1">
              <a:effectLst/>
              <a:latin typeface="+mn-lt"/>
              <a:ea typeface="Calibri" panose="020F0502020204030204" pitchFamily="34" charset="0"/>
              <a:cs typeface="Arial" panose="020B0604020202020204" pitchFamily="34" charset="0"/>
            </a:endParaRPr>
          </a:p>
          <a:p>
            <a:pPr>
              <a:lnSpc>
                <a:spcPct val="107000"/>
              </a:lnSpc>
              <a:spcAft>
                <a:spcPts val="800"/>
              </a:spcAft>
              <a:defRPr b="0" i="0"/>
            </a:pPr>
            <a:r>
              <a:rPr lang="1106">
                <a:effectLst/>
                <a:latin typeface="+mn-lt"/>
                <a:ea typeface="Calibri" panose="020F0502020204030204" pitchFamily="34" charset="0"/>
                <a:cs typeface="Arial" panose="020B0604020202020204" pitchFamily="34" charset="0"/>
              </a:rPr>
              <a:t>Yn ddelfrydol, bydd gennych dîm amrywiol o gynrychiolwyr, a all fod y tu mewn neu'r tu allan i'ch sefydliad. Gallai'r rhain fod yn aelodau o staff, cyflenwyr a myfyrwyr os ydych  mewn addysg uwch. </a:t>
            </a:r>
            <a:endParaRPr lang="en-GB">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a:effectLst/>
              <a:latin typeface="+mn-lt"/>
              <a:ea typeface="Calibri" panose="020F0502020204030204" pitchFamily="34" charset="0"/>
              <a:cs typeface="Arial" panose="020B0604020202020204" pitchFamily="34" charset="0"/>
            </a:endParaRPr>
          </a:p>
          <a:p>
            <a:pPr>
              <a:lnSpc>
                <a:spcPct val="107000"/>
              </a:lnSpc>
              <a:spcAft>
                <a:spcPts val="800"/>
              </a:spcAft>
              <a:defRPr b="0" i="0"/>
            </a:pPr>
            <a:r>
              <a:rPr lang="1106" b="1">
                <a:effectLst/>
                <a:latin typeface="+mn-lt"/>
                <a:ea typeface="Calibri" panose="020F0502020204030204" pitchFamily="34" charset="0"/>
                <a:cs typeface="Arial" panose="020B0604020202020204" pitchFamily="34" charset="0"/>
              </a:rPr>
              <a:t>Pwy fydd yn hwyluso'r gweithdy? </a:t>
            </a:r>
            <a:endParaRPr lang="en-GB" b="1">
              <a:latin typeface="+mn-lt"/>
              <a:ea typeface="Calibri" panose="020F0502020204030204" pitchFamily="34" charset="0"/>
              <a:cs typeface="Arial" panose="020B0604020202020204" pitchFamily="34" charset="0"/>
            </a:endParaRPr>
          </a:p>
          <a:p>
            <a:pPr>
              <a:lnSpc>
                <a:spcPct val="107000"/>
              </a:lnSpc>
              <a:spcAft>
                <a:spcPts val="800"/>
              </a:spcAft>
              <a:defRPr b="0" i="0"/>
            </a:pPr>
            <a:r>
              <a:rPr lang="1106">
                <a:latin typeface="+mn-lt"/>
                <a:ea typeface="Calibri" panose="020F0502020204030204" pitchFamily="34" charset="0"/>
                <a:cs typeface="Arial" panose="020B0604020202020204" pitchFamily="34" charset="0"/>
              </a:rPr>
              <a:t>Tra bydd perchennog y broblem yn darparu cyd-destun ac arweiniad, gall fod o gymorth i gael hwylusydd. Yr hwylusydd sy'n rheoli'r gweithdy, yn cadw ffocws y cyfranogwyr ac yn eu cadw ar y trywydd cywir. Yn ôl Sinek, ‘the ideal person for this role is someone trusted by the organisation who has a desire to serve, a strong natural curiosity and an ability to ask probing questions?’ (Sinek, 2017)</a:t>
            </a:r>
            <a:endParaRPr lang="en-GB">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91538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Arial"/>
        <a:cs typeface="Arial"/>
      </a:majorFont>
      <a:minorFont>
        <a:latin typeface="Poppins"/>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Arial"/>
        <a:cs typeface="Arial"/>
      </a:majorFont>
      <a:minorFont>
        <a:latin typeface="Poppins"/>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Arial"/>
        <a:cs typeface="Arial"/>
      </a:majorFont>
      <a:minorFont>
        <a:latin typeface="Poppins"/>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10803c2-cedf-4063-bcd4-472bf9f2e065" xsi:nil="true"/>
    <lcf76f155ced4ddcb4097134ff3c332f xmlns="2e8519b4-6056-42ec-8939-84627a62ef9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30F16291DA2942BDA5B941E794939D" ma:contentTypeVersion="15" ma:contentTypeDescription="Create a new document." ma:contentTypeScope="" ma:versionID="90c92fe45918c98cdb15a85b9673f103">
  <xsd:schema xmlns:xsd="http://www.w3.org/2001/XMLSchema" xmlns:xs="http://www.w3.org/2001/XMLSchema" xmlns:p="http://schemas.microsoft.com/office/2006/metadata/properties" xmlns:ns2="2e8519b4-6056-42ec-8939-84627a62ef95" xmlns:ns3="710803c2-cedf-4063-bcd4-472bf9f2e065" targetNamespace="http://schemas.microsoft.com/office/2006/metadata/properties" ma:root="true" ma:fieldsID="77f0cb96a61a2f222bb54619de64a444" ns2:_="" ns3:_="">
    <xsd:import namespace="2e8519b4-6056-42ec-8939-84627a62ef95"/>
    <xsd:import namespace="710803c2-cedf-4063-bcd4-472bf9f2e0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519b4-6056-42ec-8939-84627a62e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803c2-cedf-4063-bcd4-472bf9f2e0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b7e19b1-8c81-4da6-9a0b-c9e47b007687}" ma:internalName="TaxCatchAll" ma:showField="CatchAllData" ma:web="710803c2-cedf-4063-bcd4-472bf9f2e0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BD1F123D-72E4-47AA-AF87-050EE8541186}">
  <ds:schemaRefs>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2e8519b4-6056-42ec-8939-84627a62ef95"/>
    <ds:schemaRef ds:uri="http://schemas.openxmlformats.org/package/2006/metadata/core-properties"/>
    <ds:schemaRef ds:uri="710803c2-cedf-4063-bcd4-472bf9f2e065"/>
    <ds:schemaRef ds:uri="http://www.w3.org/XML/1998/namespace"/>
    <ds:schemaRef ds:uri="http://purl.org/dc/dcmitype/"/>
  </ds:schemaRefs>
</ds:datastoreItem>
</file>

<file path=customXml/itemProps3.xml><?xml version="1.0" encoding="utf-8"?>
<ds:datastoreItem xmlns:ds="http://schemas.openxmlformats.org/officeDocument/2006/customXml" ds:itemID="{467D59BD-FBD6-4ED8-95FC-F1A68CB3D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519b4-6056-42ec-8939-84627a62ef95"/>
    <ds:schemaRef ds:uri="710803c2-cedf-4063-bcd4-472bf9f2e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847</TotalTime>
  <Words>3529</Words>
  <Application>Microsoft Office PowerPoint</Application>
  <PresentationFormat>Widescreen</PresentationFormat>
  <Paragraphs>329</Paragraphs>
  <Slides>40</Slides>
  <Notes>40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40</vt:i4>
      </vt:variant>
    </vt:vector>
  </HeadingPairs>
  <TitlesOfParts>
    <vt:vector size="50" baseType="lpstr">
      <vt:lpstr>Arial</vt:lpstr>
      <vt:lpstr>Arial</vt:lpstr>
      <vt:lpstr>Poppins</vt:lpstr>
      <vt:lpstr>Poppins SemiBold</vt:lpstr>
      <vt:lpstr>Wingdings</vt:lpstr>
      <vt:lpstr>Covers</vt:lpstr>
      <vt:lpstr>Contents Slides</vt:lpstr>
      <vt:lpstr>Chapter Headings / Dividers</vt:lpstr>
      <vt:lpstr>Slide Options</vt:lpstr>
      <vt:lpstr>End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cp:lastModifiedBy>Dean.George</cp:lastModifiedBy>
  <cp:revision>70</cp:revision>
  <dcterms:created xsi:type="dcterms:W3CDTF">2022-10-21T14:33:01Z</dcterms:created>
  <dcterms:modified xsi:type="dcterms:W3CDTF">2023-02-09T15:42:21Z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0x010100F230F16291DA2942BDA5B941E794939D</vt:lpwstr>
  </property>
  <property fmtid="{D5CDD505-2E9C-101B-9397-08002B2CF9AE}" pid="3" name="MediaServiceImageTags">
    <vt:lpwstr/>
  </property>
</Properties>
</file>