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sldIdLst>
    <p:sldId id="256" r:id="rId4"/>
    <p:sldId id="272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221D3E-9F4C-4783-9C3B-AC68FC29160A}">
          <p14:sldIdLst>
            <p14:sldId id="256"/>
            <p14:sldId id="272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  <a:srgbClr val="F1F2F1"/>
    <a:srgbClr val="1D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911" y="2451124"/>
            <a:ext cx="7920773" cy="1495794"/>
          </a:xfrm>
        </p:spPr>
        <p:txBody>
          <a:bodyPr/>
          <a:lstStyle/>
          <a:p>
            <a:r>
              <a:rPr lang="en-GB" sz="3600" dirty="0"/>
              <a:t>INSTRUCTIONS FOR USING THE</a:t>
            </a:r>
            <a:br>
              <a:rPr lang="en-GB" sz="3600" dirty="0"/>
            </a:br>
            <a:r>
              <a:rPr lang="en-GB" sz="3600" dirty="0"/>
              <a:t>CAPACITY AND DEMAND SIMULATION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911" y="3946918"/>
            <a:ext cx="7920774" cy="626838"/>
          </a:xfrm>
        </p:spPr>
        <p:txBody>
          <a:bodyPr/>
          <a:lstStyle/>
          <a:p>
            <a:r>
              <a:rPr lang="en-GB" dirty="0"/>
              <a:t>Dr Paul Walley, Director of Learning, CPRL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63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E810E7-5C6C-4E39-B389-7E757FD250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34" b="5861"/>
          <a:stretch/>
        </p:blipFill>
        <p:spPr>
          <a:xfrm>
            <a:off x="233585" y="1124125"/>
            <a:ext cx="8683912" cy="4362275"/>
          </a:xfrm>
          <a:prstGeom prst="rect">
            <a:avLst/>
          </a:prstGeom>
        </p:spPr>
      </p:pic>
      <p:sp>
        <p:nvSpPr>
          <p:cNvPr id="10" name="Left Arrow 2">
            <a:extLst>
              <a:ext uri="{FF2B5EF4-FFF2-40B4-BE49-F238E27FC236}">
                <a16:creationId xmlns:a16="http://schemas.microsoft.com/office/drawing/2014/main" id="{63EE7730-4B97-4BCC-9262-D9C1B0D6AF47}"/>
              </a:ext>
            </a:extLst>
          </p:cNvPr>
          <p:cNvSpPr/>
          <p:nvPr/>
        </p:nvSpPr>
        <p:spPr>
          <a:xfrm>
            <a:off x="1600747" y="2118852"/>
            <a:ext cx="428784" cy="20126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Arrow 3">
            <a:extLst>
              <a:ext uri="{FF2B5EF4-FFF2-40B4-BE49-F238E27FC236}">
                <a16:creationId xmlns:a16="http://schemas.microsoft.com/office/drawing/2014/main" id="{9EBA61F6-90B7-46C1-B59A-E52A15668C7D}"/>
              </a:ext>
            </a:extLst>
          </p:cNvPr>
          <p:cNvSpPr/>
          <p:nvPr/>
        </p:nvSpPr>
        <p:spPr>
          <a:xfrm>
            <a:off x="1600747" y="2445953"/>
            <a:ext cx="428784" cy="20126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Arrow 4">
            <a:extLst>
              <a:ext uri="{FF2B5EF4-FFF2-40B4-BE49-F238E27FC236}">
                <a16:creationId xmlns:a16="http://schemas.microsoft.com/office/drawing/2014/main" id="{1653E528-3F1E-4167-B95C-545D69CE5B15}"/>
              </a:ext>
            </a:extLst>
          </p:cNvPr>
          <p:cNvSpPr/>
          <p:nvPr/>
        </p:nvSpPr>
        <p:spPr>
          <a:xfrm>
            <a:off x="4357608" y="1958811"/>
            <a:ext cx="428784" cy="20126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2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335A779-8D33-4CF6-81F2-53EF1880D388}"/>
              </a:ext>
            </a:extLst>
          </p:cNvPr>
          <p:cNvSpPr/>
          <p:nvPr/>
        </p:nvSpPr>
        <p:spPr>
          <a:xfrm>
            <a:off x="478172" y="335561"/>
            <a:ext cx="3112316" cy="746620"/>
          </a:xfrm>
          <a:prstGeom prst="rect">
            <a:avLst/>
          </a:prstGeom>
          <a:solidFill>
            <a:srgbClr val="F26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556ABD26-5E50-4998-90EC-6C1E2F5FD0C2}"/>
              </a:ext>
            </a:extLst>
          </p:cNvPr>
          <p:cNvSpPr txBox="1">
            <a:spLocks/>
          </p:cNvSpPr>
          <p:nvPr/>
        </p:nvSpPr>
        <p:spPr>
          <a:xfrm>
            <a:off x="566224" y="435259"/>
            <a:ext cx="3762496" cy="4985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EXERCISE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5B18E5-0512-4501-9C8E-1E8781A841C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755377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sz="2000" dirty="0"/>
              <a:t>Set your capacity much below average capacity.  What happens to the size of the queue?  Make a note of this.  </a:t>
            </a:r>
            <a:br>
              <a:rPr lang="en-GB" sz="2000" dirty="0"/>
            </a:br>
            <a:endParaRPr lang="en-GB" sz="2000" dirty="0"/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Set your capacity at the average demand.  Has the queue behaviour changed? Again make a note.  </a:t>
            </a:r>
            <a:br>
              <a:rPr lang="en-GB" sz="2000" dirty="0"/>
            </a:br>
            <a:endParaRPr lang="en-GB" sz="2000" dirty="0"/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Incrementally increase capacity until you think you have enough.  How much capacity makes you queue disappear to almost zero?</a:t>
            </a:r>
            <a:br>
              <a:rPr lang="en-GB" sz="2000" dirty="0"/>
            </a:br>
            <a:r>
              <a:rPr lang="en-GB" sz="2000" dirty="0"/>
              <a:t>How much waste does this create?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7056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897480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92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OU Title</vt:lpstr>
      <vt:lpstr>OU Section</vt:lpstr>
      <vt:lpstr>OU Layouts</vt:lpstr>
      <vt:lpstr>INSTRUCTIONS FOR USING THE CAPACITY AND DEMAND SIMULATION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Austin</dc:creator>
  <cp:lastModifiedBy>Ana.Collins</cp:lastModifiedBy>
  <cp:revision>52</cp:revision>
  <dcterms:created xsi:type="dcterms:W3CDTF">2017-12-14T14:52:50Z</dcterms:created>
  <dcterms:modified xsi:type="dcterms:W3CDTF">2022-03-23T15:25:47Z</dcterms:modified>
</cp:coreProperties>
</file>