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98" r:id="rId5"/>
    <p:sldId id="367" r:id="rId6"/>
    <p:sldId id="378" r:id="rId7"/>
    <p:sldId id="373" r:id="rId8"/>
    <p:sldId id="374" r:id="rId9"/>
    <p:sldId id="375" r:id="rId10"/>
    <p:sldId id="301" r:id="rId11"/>
    <p:sldId id="324" r:id="rId12"/>
    <p:sldId id="376" r:id="rId13"/>
    <p:sldId id="37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2374" autoAdjust="0"/>
  </p:normalViewPr>
  <p:slideViewPr>
    <p:cSldViewPr>
      <p:cViewPr>
        <p:scale>
          <a:sx n="57" d="100"/>
          <a:sy n="57" d="100"/>
        </p:scale>
        <p:origin x="-270" y="-6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8A4792-0AE0-4B60-9D5E-D48C1F59B29E}" type="datetimeFigureOut">
              <a:rPr lang="en-GB" smtClean="0"/>
              <a:t>07/04/2015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3F255D-0473-40BF-8A96-681A1092A695}" type="slidenum">
              <a:rPr lang="en-GB" smtClean="0"/>
              <a:t>‹#›</a:t>
            </a:fld>
            <a:endParaRPr lang="en-GB"/>
          </a:p>
        </p:txBody>
      </p:sp>
    </p:spTree>
    <p:extLst>
      <p:ext uri="{BB962C8B-B14F-4D97-AF65-F5344CB8AC3E}">
        <p14:creationId xmlns:p14="http://schemas.microsoft.com/office/powerpoint/2010/main" val="183310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3F255D-0473-40BF-8A96-681A1092A695}" type="slidenum">
              <a:rPr lang="en-GB" smtClean="0"/>
              <a:t>1</a:t>
            </a:fld>
            <a:endParaRPr lang="en-GB"/>
          </a:p>
        </p:txBody>
      </p:sp>
    </p:spTree>
    <p:extLst>
      <p:ext uri="{BB962C8B-B14F-4D97-AF65-F5344CB8AC3E}">
        <p14:creationId xmlns:p14="http://schemas.microsoft.com/office/powerpoint/2010/main" val="2819835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3F255D-0473-40BF-8A96-681A1092A695}" type="slidenum">
              <a:rPr lang="en-GB" smtClean="0"/>
              <a:t>2</a:t>
            </a:fld>
            <a:endParaRPr lang="en-GB"/>
          </a:p>
        </p:txBody>
      </p:sp>
    </p:spTree>
    <p:extLst>
      <p:ext uri="{BB962C8B-B14F-4D97-AF65-F5344CB8AC3E}">
        <p14:creationId xmlns:p14="http://schemas.microsoft.com/office/powerpoint/2010/main" val="2942990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3F255D-0473-40BF-8A96-681A1092A695}" type="slidenum">
              <a:rPr lang="en-GB" smtClean="0"/>
              <a:t>3</a:t>
            </a:fld>
            <a:endParaRPr lang="en-GB"/>
          </a:p>
        </p:txBody>
      </p:sp>
    </p:spTree>
    <p:extLst>
      <p:ext uri="{BB962C8B-B14F-4D97-AF65-F5344CB8AC3E}">
        <p14:creationId xmlns:p14="http://schemas.microsoft.com/office/powerpoint/2010/main" val="2634143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6A3F255D-0473-40BF-8A96-681A1092A695}" type="slidenum">
              <a:rPr lang="en-GB" smtClean="0"/>
              <a:t>4</a:t>
            </a:fld>
            <a:endParaRPr lang="en-GB"/>
          </a:p>
        </p:txBody>
      </p:sp>
    </p:spTree>
    <p:extLst>
      <p:ext uri="{BB962C8B-B14F-4D97-AF65-F5344CB8AC3E}">
        <p14:creationId xmlns:p14="http://schemas.microsoft.com/office/powerpoint/2010/main" val="2942990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6A3F255D-0473-40BF-8A96-681A1092A695}" type="slidenum">
              <a:rPr lang="en-GB" smtClean="0"/>
              <a:t>5</a:t>
            </a:fld>
            <a:endParaRPr lang="en-GB"/>
          </a:p>
        </p:txBody>
      </p:sp>
    </p:spTree>
    <p:extLst>
      <p:ext uri="{BB962C8B-B14F-4D97-AF65-F5344CB8AC3E}">
        <p14:creationId xmlns:p14="http://schemas.microsoft.com/office/powerpoint/2010/main" val="2942990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6A3F255D-0473-40BF-8A96-681A1092A695}" type="slidenum">
              <a:rPr lang="en-GB" smtClean="0"/>
              <a:t>6</a:t>
            </a:fld>
            <a:endParaRPr lang="en-GB"/>
          </a:p>
        </p:txBody>
      </p:sp>
    </p:spTree>
    <p:extLst>
      <p:ext uri="{BB962C8B-B14F-4D97-AF65-F5344CB8AC3E}">
        <p14:creationId xmlns:p14="http://schemas.microsoft.com/office/powerpoint/2010/main" val="2942990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3F255D-0473-40BF-8A96-681A1092A695}" type="slidenum">
              <a:rPr lang="en-GB" smtClean="0"/>
              <a:t>8</a:t>
            </a:fld>
            <a:endParaRPr lang="en-GB"/>
          </a:p>
        </p:txBody>
      </p:sp>
    </p:spTree>
    <p:extLst>
      <p:ext uri="{BB962C8B-B14F-4D97-AF65-F5344CB8AC3E}">
        <p14:creationId xmlns:p14="http://schemas.microsoft.com/office/powerpoint/2010/main" val="1032054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3F255D-0473-40BF-8A96-681A1092A695}" type="slidenum">
              <a:rPr lang="en-GB" smtClean="0"/>
              <a:t>9</a:t>
            </a:fld>
            <a:endParaRPr lang="en-GB"/>
          </a:p>
        </p:txBody>
      </p:sp>
    </p:spTree>
    <p:extLst>
      <p:ext uri="{BB962C8B-B14F-4D97-AF65-F5344CB8AC3E}">
        <p14:creationId xmlns:p14="http://schemas.microsoft.com/office/powerpoint/2010/main" val="586073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3F255D-0473-40BF-8A96-681A1092A695}" type="slidenum">
              <a:rPr lang="en-GB" smtClean="0"/>
              <a:t>10</a:t>
            </a:fld>
            <a:endParaRPr lang="en-GB"/>
          </a:p>
        </p:txBody>
      </p:sp>
    </p:spTree>
    <p:extLst>
      <p:ext uri="{BB962C8B-B14F-4D97-AF65-F5344CB8AC3E}">
        <p14:creationId xmlns:p14="http://schemas.microsoft.com/office/powerpoint/2010/main" val="85136108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emf"/><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ESS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0305" y="1908119"/>
            <a:ext cx="4598895" cy="1925265"/>
          </a:xfrm>
        </p:spPr>
        <p:txBody>
          <a:bodyPr anchor="t">
            <a:normAutofit/>
          </a:bodyPr>
          <a:lstStyle>
            <a:lvl1pPr algn="l">
              <a:defRPr sz="3600" b="1">
                <a:solidFill>
                  <a:srgbClr val="C84226"/>
                </a:solidFill>
                <a:latin typeface="+mj-lt"/>
                <a:cs typeface="Helvetica" pitchFamily="34" charset="0"/>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430305" y="3551980"/>
            <a:ext cx="4598895" cy="918338"/>
          </a:xfrm>
        </p:spPr>
        <p:txBody>
          <a:bodyPr>
            <a:normAutofit/>
          </a:bodyPr>
          <a:lstStyle>
            <a:lvl1pPr marL="0" indent="0" algn="l">
              <a:buNone/>
              <a:defRPr sz="18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4" name="Date Placeholder 3"/>
          <p:cNvSpPr>
            <a:spLocks noGrp="1"/>
          </p:cNvSpPr>
          <p:nvPr>
            <p:ph type="dt" sz="half" idx="10"/>
          </p:nvPr>
        </p:nvSpPr>
        <p:spPr/>
        <p:txBody>
          <a:bodyPr/>
          <a:lstStyle/>
          <a:p>
            <a:fld id="{BFD82908-28AA-463F-AAD2-C2A16EFEB81D}" type="datetime1">
              <a:rPr lang="en-US" smtClean="0">
                <a:solidFill>
                  <a:prstClr val="black">
                    <a:tint val="75000"/>
                  </a:prstClr>
                </a:solidFill>
              </a:rPr>
              <a:t>4/7/2015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TESS-India MOOC week 5</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0F53BD1-F35B-5D43-BDCE-9598D1549FF3}"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pebble image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4176" y="2286614"/>
            <a:ext cx="2502064" cy="2530730"/>
          </a:xfrm>
          <a:prstGeom prst="rect">
            <a:avLst/>
          </a:prstGeom>
        </p:spPr>
      </p:pic>
      <p:pic>
        <p:nvPicPr>
          <p:cNvPr id="8" name="Picture 7" descr="pebble red.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57054" y="3833384"/>
            <a:ext cx="1970233" cy="1967920"/>
          </a:xfrm>
          <a:prstGeom prst="rect">
            <a:avLst/>
          </a:prstGeom>
        </p:spPr>
      </p:pic>
      <p:pic>
        <p:nvPicPr>
          <p:cNvPr id="9" name="Picture 8" descr="pebbel grey.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0619802">
            <a:off x="5932485" y="4633514"/>
            <a:ext cx="1334213" cy="1211032"/>
          </a:xfrm>
          <a:prstGeom prst="rect">
            <a:avLst/>
          </a:prstGeom>
        </p:spPr>
      </p:pic>
      <p:pic>
        <p:nvPicPr>
          <p:cNvPr id="10" name="Picture 9" descr="UK aid logo.ai"/>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21881" y="5760420"/>
            <a:ext cx="638471" cy="684942"/>
          </a:xfrm>
          <a:prstGeom prst="rect">
            <a:avLst/>
          </a:prstGeom>
        </p:spPr>
      </p:pic>
      <p:pic>
        <p:nvPicPr>
          <p:cNvPr id="12" name="Picture 11" descr="pebble image 2.jp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266240" y="1701173"/>
            <a:ext cx="2035537" cy="2132211"/>
          </a:xfrm>
          <a:prstGeom prst="rect">
            <a:avLst/>
          </a:prstGeom>
        </p:spPr>
      </p:pic>
      <p:pic>
        <p:nvPicPr>
          <p:cNvPr id="13" name="Picture 12" descr="pebble red.jp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28549">
            <a:off x="6416074" y="1644157"/>
            <a:ext cx="943884" cy="942776"/>
          </a:xfrm>
          <a:prstGeom prst="rect">
            <a:avLst/>
          </a:prstGeom>
        </p:spPr>
      </p:pic>
      <p:sp>
        <p:nvSpPr>
          <p:cNvPr id="14" name="TextBox 13"/>
          <p:cNvSpPr txBox="1"/>
          <p:nvPr userDrawn="1"/>
        </p:nvSpPr>
        <p:spPr>
          <a:xfrm>
            <a:off x="448951" y="4817344"/>
            <a:ext cx="2515433" cy="765972"/>
          </a:xfrm>
          <a:prstGeom prst="rect">
            <a:avLst/>
          </a:prstGeom>
          <a:noFill/>
        </p:spPr>
        <p:txBody>
          <a:bodyPr wrap="square" rtlCol="0">
            <a:spAutoFit/>
          </a:bodyPr>
          <a:lstStyle/>
          <a:p>
            <a:pPr defTabSz="457200"/>
            <a:r>
              <a:rPr lang="en-US" sz="1400" dirty="0" smtClean="0">
                <a:solidFill>
                  <a:prstClr val="black">
                    <a:lumMod val="75000"/>
                    <a:lumOff val="25000"/>
                  </a:prstClr>
                </a:solidFill>
                <a:latin typeface="ApexSansBookT"/>
                <a:cs typeface="ApexSansBookT"/>
              </a:rPr>
              <a:t>Teacher Education</a:t>
            </a:r>
          </a:p>
          <a:p>
            <a:pPr defTabSz="457200"/>
            <a:r>
              <a:rPr lang="en-US" sz="1400" dirty="0" smtClean="0">
                <a:solidFill>
                  <a:prstClr val="black">
                    <a:lumMod val="75000"/>
                    <a:lumOff val="25000"/>
                  </a:prstClr>
                </a:solidFill>
                <a:latin typeface="ApexSansBookT"/>
                <a:cs typeface="ApexSansBookT"/>
              </a:rPr>
              <a:t>through School-based</a:t>
            </a:r>
          </a:p>
          <a:p>
            <a:pPr defTabSz="457200"/>
            <a:r>
              <a:rPr lang="en-US" sz="1400" dirty="0" smtClean="0">
                <a:solidFill>
                  <a:prstClr val="black">
                    <a:lumMod val="75000"/>
                    <a:lumOff val="25000"/>
                  </a:prstClr>
                </a:solidFill>
                <a:latin typeface="ApexSansBookT"/>
                <a:cs typeface="ApexSansBookT"/>
              </a:rPr>
              <a:t>Support in India</a:t>
            </a:r>
            <a:endParaRPr lang="en-US" sz="1400" dirty="0">
              <a:solidFill>
                <a:prstClr val="black">
                  <a:lumMod val="75000"/>
                  <a:lumOff val="25000"/>
                </a:prstClr>
              </a:solidFill>
              <a:latin typeface="ApexSansBookT"/>
              <a:cs typeface="ApexSansBookT"/>
            </a:endParaRPr>
          </a:p>
        </p:txBody>
      </p:sp>
      <p:pic>
        <p:nvPicPr>
          <p:cNvPr id="15" name="Picture 14" descr="red strip.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530039"/>
          </a:xfrm>
          <a:prstGeom prst="rect">
            <a:avLst/>
          </a:prstGeom>
        </p:spPr>
      </p:pic>
      <p:pic>
        <p:nvPicPr>
          <p:cNvPr id="16" name="Picture 15" descr="TESS INDIA_Landscape Logo.ai"/>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75845" y="745059"/>
            <a:ext cx="2755900" cy="673100"/>
          </a:xfrm>
          <a:prstGeom prst="rect">
            <a:avLst/>
          </a:prstGeom>
        </p:spPr>
      </p:pic>
      <p:pic>
        <p:nvPicPr>
          <p:cNvPr id="18" name="Picture 1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40000" y="5760000"/>
            <a:ext cx="1004400" cy="704336"/>
          </a:xfrm>
          <a:prstGeom prst="rect">
            <a:avLst/>
          </a:prstGeom>
        </p:spPr>
      </p:pic>
    </p:spTree>
    <p:extLst>
      <p:ext uri="{BB962C8B-B14F-4D97-AF65-F5344CB8AC3E}">
        <p14:creationId xmlns:p14="http://schemas.microsoft.com/office/powerpoint/2010/main" val="414045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SS - 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7462C2C-062C-4985-9ABF-DF1A443B5D57}" type="datetime1">
              <a:rPr lang="en-US" smtClean="0">
                <a:solidFill>
                  <a:prstClr val="black">
                    <a:tint val="75000"/>
                  </a:prstClr>
                </a:solidFill>
              </a:rPr>
              <a:t>4/7/2015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TESS-India MOOC week 5</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0F53BD1-F35B-5D43-BDCE-9598D1549FF3}"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descr="red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30039"/>
          </a:xfrm>
          <a:prstGeom prst="rect">
            <a:avLst/>
          </a:prstGeom>
        </p:spPr>
      </p:pic>
      <p:sp>
        <p:nvSpPr>
          <p:cNvPr id="8" name="Content Placeholder 2"/>
          <p:cNvSpPr>
            <a:spLocks noGrp="1"/>
          </p:cNvSpPr>
          <p:nvPr>
            <p:ph idx="1"/>
          </p:nvPr>
        </p:nvSpPr>
        <p:spPr>
          <a:xfrm>
            <a:off x="457200" y="1600200"/>
            <a:ext cx="8229600" cy="4525963"/>
          </a:xfrm>
        </p:spPr>
        <p:txBody>
          <a:bodyPr/>
          <a:lstStyle>
            <a:lvl1pPr>
              <a:buClr>
                <a:srgbClr val="B72B0F"/>
              </a:buClr>
              <a:defRPr lang="en-GB" sz="2800" b="0" kern="1200" dirty="0" smtClean="0">
                <a:solidFill>
                  <a:schemeClr val="tx1">
                    <a:lumMod val="65000"/>
                    <a:lumOff val="35000"/>
                  </a:schemeClr>
                </a:solidFill>
                <a:latin typeface="+mj-lt"/>
                <a:ea typeface="+mj-ea"/>
                <a:cs typeface="Helvetica" pitchFamily="34" charset="0"/>
              </a:defRPr>
            </a:lvl1pPr>
            <a:lvl2pPr>
              <a:defRPr>
                <a:solidFill>
                  <a:schemeClr val="tx1">
                    <a:lumMod val="65000"/>
                    <a:lumOff val="35000"/>
                  </a:schemeClr>
                </a:solidFill>
              </a:defRPr>
            </a:lvl2pPr>
            <a:lvl3pPr>
              <a:buClr>
                <a:srgbClr val="B72B0F"/>
              </a:buClr>
              <a:defRPr>
                <a:solidFill>
                  <a:schemeClr val="tx1">
                    <a:lumMod val="65000"/>
                    <a:lumOff val="35000"/>
                  </a:schemeClr>
                </a:solidFill>
              </a:defRPr>
            </a:lvl3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p:txBody>
      </p:sp>
      <p:sp>
        <p:nvSpPr>
          <p:cNvPr id="9" name="Title 1"/>
          <p:cNvSpPr txBox="1">
            <a:spLocks/>
          </p:cNvSpPr>
          <p:nvPr userDrawn="1"/>
        </p:nvSpPr>
        <p:spPr>
          <a:xfrm>
            <a:off x="457200" y="321132"/>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lang="en-US" sz="3600" b="1" kern="1200" dirty="0">
                <a:solidFill>
                  <a:srgbClr val="C84226"/>
                </a:solidFill>
                <a:latin typeface="+mj-lt"/>
                <a:ea typeface="+mj-ea"/>
                <a:cs typeface="Helvetica" pitchFamily="34" charset="0"/>
              </a:defRPr>
            </a:lvl1pPr>
          </a:lstStyle>
          <a:p>
            <a:r>
              <a:rPr lang="en-GB" smtClean="0"/>
              <a:t>Click to edit Master title style</a:t>
            </a:r>
            <a:endParaRPr lang="en-GB"/>
          </a:p>
        </p:txBody>
      </p:sp>
      <p:pic>
        <p:nvPicPr>
          <p:cNvPr id="10" name="Picture 9" descr="TESS INDIA_Landscape 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48772" y="473828"/>
            <a:ext cx="2381359" cy="581622"/>
          </a:xfrm>
          <a:prstGeom prst="rect">
            <a:avLst/>
          </a:prstGeom>
        </p:spPr>
      </p:pic>
    </p:spTree>
    <p:extLst>
      <p:ext uri="{BB962C8B-B14F-4D97-AF65-F5344CB8AC3E}">
        <p14:creationId xmlns:p14="http://schemas.microsoft.com/office/powerpoint/2010/main" val="1466108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SS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1132"/>
            <a:ext cx="8229600" cy="1143000"/>
          </a:xfrm>
        </p:spPr>
        <p:txBody>
          <a:bodyPr>
            <a:normAutofit/>
          </a:bodyPr>
          <a:lstStyle>
            <a:lvl1pPr algn="l">
              <a:defRPr lang="en-US" sz="3600" b="1" kern="1200" dirty="0">
                <a:solidFill>
                  <a:srgbClr val="C84226"/>
                </a:solidFill>
                <a:latin typeface="+mj-lt"/>
                <a:ea typeface="+mj-ea"/>
                <a:cs typeface="Helvetica" pitchFamily="34" charset="0"/>
              </a:defRPr>
            </a:lvl1pPr>
          </a:lstStyle>
          <a:p>
            <a:r>
              <a:rPr lang="en-GB" dirty="0" smtClean="0"/>
              <a:t>Click to edit Master title style</a:t>
            </a:r>
            <a:endParaRPr lang="en-US" dirty="0"/>
          </a:p>
        </p:txBody>
      </p:sp>
      <p:sp>
        <p:nvSpPr>
          <p:cNvPr id="4" name="Date Placeholder 3"/>
          <p:cNvSpPr>
            <a:spLocks noGrp="1"/>
          </p:cNvSpPr>
          <p:nvPr>
            <p:ph type="dt" sz="half" idx="10"/>
          </p:nvPr>
        </p:nvSpPr>
        <p:spPr/>
        <p:txBody>
          <a:bodyPr/>
          <a:lstStyle/>
          <a:p>
            <a:fld id="{4670C662-2E4D-4AF5-9366-EBA0C3071B08}" type="datetime1">
              <a:rPr lang="en-US" smtClean="0">
                <a:solidFill>
                  <a:prstClr val="black">
                    <a:tint val="75000"/>
                  </a:prstClr>
                </a:solidFill>
              </a:rPr>
              <a:t>4/7/2015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TESS-India MOOC week 5</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0F53BD1-F35B-5D43-BDCE-9598D1549FF3}"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red 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30039"/>
          </a:xfrm>
          <a:prstGeom prst="rect">
            <a:avLst/>
          </a:prstGeom>
        </p:spPr>
      </p:pic>
      <p:sp>
        <p:nvSpPr>
          <p:cNvPr id="10" name="Content Placeholder 2"/>
          <p:cNvSpPr>
            <a:spLocks noGrp="1"/>
          </p:cNvSpPr>
          <p:nvPr>
            <p:ph idx="1"/>
          </p:nvPr>
        </p:nvSpPr>
        <p:spPr>
          <a:xfrm>
            <a:off x="457200" y="1600200"/>
            <a:ext cx="8229600" cy="4525963"/>
          </a:xfrm>
        </p:spPr>
        <p:txBody>
          <a:bodyPr/>
          <a:lstStyle>
            <a:lvl1pPr>
              <a:buClr>
                <a:srgbClr val="B72B0F"/>
              </a:buClr>
              <a:defRPr lang="en-GB" sz="2800" b="0" kern="1200" dirty="0" smtClean="0">
                <a:solidFill>
                  <a:schemeClr val="tx1">
                    <a:lumMod val="65000"/>
                    <a:lumOff val="35000"/>
                  </a:schemeClr>
                </a:solidFill>
                <a:latin typeface="+mj-lt"/>
                <a:ea typeface="+mj-ea"/>
                <a:cs typeface="Helvetica" pitchFamily="34" charset="0"/>
              </a:defRPr>
            </a:lvl1pPr>
            <a:lvl2pPr>
              <a:defRPr>
                <a:solidFill>
                  <a:schemeClr val="tx1">
                    <a:lumMod val="65000"/>
                    <a:lumOff val="35000"/>
                  </a:schemeClr>
                </a:solidFill>
              </a:defRPr>
            </a:lvl2pPr>
            <a:lvl3pPr>
              <a:buClr>
                <a:srgbClr val="B72B0F"/>
              </a:buClr>
              <a:defRPr>
                <a:solidFill>
                  <a:schemeClr val="tx1">
                    <a:lumMod val="65000"/>
                    <a:lumOff val="35000"/>
                  </a:schemeClr>
                </a:solidFill>
              </a:defRPr>
            </a:lvl3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p:txBody>
      </p:sp>
      <p:pic>
        <p:nvPicPr>
          <p:cNvPr id="11" name="Picture 10" descr="TESS INDIA_Landscape 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48772" y="473828"/>
            <a:ext cx="2381359" cy="581622"/>
          </a:xfrm>
          <a:prstGeom prst="rect">
            <a:avLst/>
          </a:prstGeom>
        </p:spPr>
      </p:pic>
    </p:spTree>
    <p:extLst>
      <p:ext uri="{BB962C8B-B14F-4D97-AF65-F5344CB8AC3E}">
        <p14:creationId xmlns:p14="http://schemas.microsoft.com/office/powerpoint/2010/main" val="130990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ESS Section Header">
    <p:spTree>
      <p:nvGrpSpPr>
        <p:cNvPr id="1" name=""/>
        <p:cNvGrpSpPr/>
        <p:nvPr/>
      </p:nvGrpSpPr>
      <p:grpSpPr>
        <a:xfrm>
          <a:off x="0" y="0"/>
          <a:ext cx="0" cy="0"/>
          <a:chOff x="0" y="0"/>
          <a:chExt cx="0" cy="0"/>
        </a:xfrm>
      </p:grpSpPr>
      <p:pic>
        <p:nvPicPr>
          <p:cNvPr id="7" name="Picture 6" descr="big block.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700"/>
            <a:ext cx="9144000" cy="6807758"/>
          </a:xfrm>
          <a:prstGeom prst="rect">
            <a:avLst/>
          </a:prstGeom>
        </p:spPr>
      </p:pic>
      <p:sp>
        <p:nvSpPr>
          <p:cNvPr id="2" name="Title 1"/>
          <p:cNvSpPr>
            <a:spLocks noGrp="1"/>
          </p:cNvSpPr>
          <p:nvPr>
            <p:ph type="title"/>
          </p:nvPr>
        </p:nvSpPr>
        <p:spPr>
          <a:xfrm>
            <a:off x="722313" y="2318684"/>
            <a:ext cx="7772400" cy="1362075"/>
          </a:xfrm>
        </p:spPr>
        <p:txBody>
          <a:bodyPr anchor="ctr"/>
          <a:lstStyle>
            <a:lvl1pPr algn="l">
              <a:defRPr lang="en-GB" sz="3600" b="1" kern="1200" dirty="0" smtClean="0">
                <a:solidFill>
                  <a:schemeClr val="bg1"/>
                </a:solidFill>
                <a:latin typeface="+mj-lt"/>
                <a:ea typeface="+mj-ea"/>
                <a:cs typeface="Helvetica" pitchFamily="34" charset="0"/>
              </a:defRPr>
            </a:lvl1pPr>
          </a:lstStyle>
          <a:p>
            <a:r>
              <a:rPr lang="en-GB" dirty="0" smtClean="0"/>
              <a:t>Click to edit Master title style</a:t>
            </a:r>
            <a:endParaRPr lang="en-US" dirty="0"/>
          </a:p>
        </p:txBody>
      </p:sp>
      <p:sp>
        <p:nvSpPr>
          <p:cNvPr id="3" name="Text Placeholder 2"/>
          <p:cNvSpPr>
            <a:spLocks noGrp="1"/>
          </p:cNvSpPr>
          <p:nvPr>
            <p:ph type="body" idx="1"/>
          </p:nvPr>
        </p:nvSpPr>
        <p:spPr>
          <a:xfrm>
            <a:off x="722313" y="3416579"/>
            <a:ext cx="7772400" cy="698221"/>
          </a:xfrm>
        </p:spPr>
        <p:txBody>
          <a:bodyPr anchor="t"/>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sp>
        <p:nvSpPr>
          <p:cNvPr id="4" name="Date Placeholder 3"/>
          <p:cNvSpPr>
            <a:spLocks noGrp="1"/>
          </p:cNvSpPr>
          <p:nvPr>
            <p:ph type="dt" sz="half" idx="10"/>
          </p:nvPr>
        </p:nvSpPr>
        <p:spPr/>
        <p:txBody>
          <a:bodyPr/>
          <a:lstStyle/>
          <a:p>
            <a:fld id="{79054A6F-6222-48B1-A163-AD1A6C5799E3}" type="datetime1">
              <a:rPr lang="en-US" smtClean="0">
                <a:solidFill>
                  <a:prstClr val="black">
                    <a:tint val="75000"/>
                  </a:prstClr>
                </a:solidFill>
              </a:rPr>
              <a:t>4/7/2015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TESS-India MOOC week 5</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0F53BD1-F35B-5D43-BDCE-9598D1549FF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98740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AD53A4-91F8-40CF-ACF2-7C5C44E9FFAE}" type="datetime1">
              <a:rPr lang="en-US" smtClean="0"/>
              <a:t>4/7/2015</a:t>
            </a:fld>
            <a:endParaRPr lang="en-GB"/>
          </a:p>
        </p:txBody>
      </p:sp>
      <p:sp>
        <p:nvSpPr>
          <p:cNvPr id="5" name="Footer Placeholder 4"/>
          <p:cNvSpPr>
            <a:spLocks noGrp="1"/>
          </p:cNvSpPr>
          <p:nvPr>
            <p:ph type="ftr" sz="quarter" idx="11"/>
          </p:nvPr>
        </p:nvSpPr>
        <p:spPr/>
        <p:txBody>
          <a:bodyPr/>
          <a:lstStyle/>
          <a:p>
            <a:r>
              <a:rPr lang="en-GB" smtClean="0"/>
              <a:t>TESS-India MOOC week 5</a:t>
            </a:r>
            <a:endParaRPr lang="en-GB"/>
          </a:p>
        </p:txBody>
      </p:sp>
      <p:sp>
        <p:nvSpPr>
          <p:cNvPr id="6" name="Slide Number Placeholder 5"/>
          <p:cNvSpPr>
            <a:spLocks noGrp="1"/>
          </p:cNvSpPr>
          <p:nvPr>
            <p:ph type="sldNum" sz="quarter" idx="12"/>
          </p:nvPr>
        </p:nvSpPr>
        <p:spPr/>
        <p:txBody>
          <a:bodyPr/>
          <a:lstStyle/>
          <a:p>
            <a:fld id="{F4D7776F-E4BC-479E-9A7D-62AF35A1D773}" type="slidenum">
              <a:rPr lang="en-GB" smtClean="0"/>
              <a:t>‹#›</a:t>
            </a:fld>
            <a:endParaRPr lang="en-GB"/>
          </a:p>
        </p:txBody>
      </p:sp>
    </p:spTree>
    <p:extLst>
      <p:ext uri="{BB962C8B-B14F-4D97-AF65-F5344CB8AC3E}">
        <p14:creationId xmlns:p14="http://schemas.microsoft.com/office/powerpoint/2010/main" val="2843190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83E4DA53-5D47-4FAE-AC39-39DFE68FACE8}" type="datetime1">
              <a:rPr lang="en-US" smtClean="0">
                <a:solidFill>
                  <a:prstClr val="black">
                    <a:tint val="75000"/>
                  </a:prstClr>
                </a:solidFill>
              </a:rPr>
              <a:t>4/7/2015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US" smtClean="0">
                <a:solidFill>
                  <a:prstClr val="black">
                    <a:tint val="75000"/>
                  </a:prstClr>
                </a:solidFill>
              </a:rPr>
              <a:t>TESS-India MOOC week 5</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0F53BD1-F35B-5D43-BDCE-9598D1549FF3}"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1557952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hyperlink" Target="http://ocw.mit.edu/about"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hyperlink" Target="http://cnx.rice.edu/"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3.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hyperlink" Target="http://www.oerafrica.org/" TargetMode="External"/><Relationship Id="rId3" Type="http://schemas.openxmlformats.org/officeDocument/2006/relationships/hyperlink" Target="http://www.core.org.cn/en/" TargetMode="External"/><Relationship Id="rId7" Type="http://schemas.openxmlformats.org/officeDocument/2006/relationships/hyperlink" Target="https://openeducationalresources.pbworks.com/w/page/24838291/Open%20Educational%20Resources%20Programme"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openlearn.open.ac.uk/" TargetMode="External"/><Relationship Id="rId11" Type="http://schemas.openxmlformats.org/officeDocument/2006/relationships/image" Target="../media/image12.jpeg"/><Relationship Id="rId5" Type="http://schemas.openxmlformats.org/officeDocument/2006/relationships/hyperlink" Target="http://graduateschool.paristech.org/" TargetMode="External"/><Relationship Id="rId10" Type="http://schemas.openxmlformats.org/officeDocument/2006/relationships/image" Target="../media/image13.png"/><Relationship Id="rId4" Type="http://schemas.openxmlformats.org/officeDocument/2006/relationships/hyperlink" Target="http://www.jocw.jp/" TargetMode="Externa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nptel.ac.in/" TargetMode="External"/><Relationship Id="rId7" Type="http://schemas.openxmlformats.org/officeDocument/2006/relationships/image" Target="../media/image11.png"/><Relationship Id="rId2" Type="http://schemas.openxmlformats.org/officeDocument/2006/relationships/hyperlink" Target="http://nroer.in/home/" TargetMode="External"/><Relationship Id="rId1" Type="http://schemas.openxmlformats.org/officeDocument/2006/relationships/slideLayout" Target="../slideLayouts/slideLayout3.xml"/><Relationship Id="rId6" Type="http://schemas.openxmlformats.org/officeDocument/2006/relationships/hyperlink" Target="http://www.nmeict.ac.in/Document/OER_Policy.pdf" TargetMode="External"/><Relationship Id="rId5" Type="http://schemas.openxmlformats.org/officeDocument/2006/relationships/hyperlink" Target="http://blog.prathambooks.org/p/cc-tracker.html" TargetMode="External"/><Relationship Id="rId4" Type="http://schemas.openxmlformats.org/officeDocument/2006/relationships/hyperlink" Target="http://karnatakaeducation.org.in/KOER/en/index.php/Main_Page" TargetMode="External"/><Relationship Id="rId9"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3.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Open Educational Resources (OER)</a:t>
            </a:r>
            <a:endParaRPr lang="en-GB" dirty="0"/>
          </a:p>
        </p:txBody>
      </p:sp>
      <p:sp>
        <p:nvSpPr>
          <p:cNvPr id="8" name="Text Placeholder 7"/>
          <p:cNvSpPr>
            <a:spLocks noGrp="1"/>
          </p:cNvSpPr>
          <p:nvPr>
            <p:ph type="body" idx="1"/>
          </p:nvPr>
        </p:nvSpPr>
        <p:spPr/>
        <p:txBody>
          <a:bodyPr/>
          <a:lstStyle/>
          <a:p>
            <a:r>
              <a:rPr lang="en-GB" dirty="0" smtClean="0"/>
              <a:t>Freda </a:t>
            </a:r>
            <a:r>
              <a:rPr lang="en-GB" dirty="0" err="1" smtClean="0"/>
              <a:t>Wolfenden</a:t>
            </a:r>
            <a:endParaRPr lang="en-GB" dirty="0"/>
          </a:p>
        </p:txBody>
      </p:sp>
      <p:sp>
        <p:nvSpPr>
          <p:cNvPr id="2" name="Footer Placeholder 1"/>
          <p:cNvSpPr>
            <a:spLocks noGrp="1"/>
          </p:cNvSpPr>
          <p:nvPr>
            <p:ph type="ftr" sz="quarter" idx="11"/>
          </p:nvPr>
        </p:nvSpPr>
        <p:spPr/>
        <p:txBody>
          <a:bodyPr/>
          <a:lstStyle/>
          <a:p>
            <a:r>
              <a:rPr lang="en-US" smtClean="0">
                <a:solidFill>
                  <a:prstClr val="black">
                    <a:tint val="75000"/>
                  </a:prstClr>
                </a:solidFill>
              </a:rPr>
              <a:t>TESS-India MOOC week 5</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20F53BD1-F35B-5D43-BDCE-9598D1549FF3}" type="slidenum">
              <a:rPr lang="en-US" smtClean="0">
                <a:solidFill>
                  <a:prstClr val="black">
                    <a:tint val="75000"/>
                  </a:prstClr>
                </a:solidFill>
              </a:rPr>
              <a:pPr/>
              <a:t>1</a:t>
            </a:fld>
            <a:endParaRPr lang="en-US" dirty="0">
              <a:solidFill>
                <a:prstClr val="black">
                  <a:tint val="75000"/>
                </a:prstClr>
              </a:solidFill>
            </a:endParaRPr>
          </a:p>
        </p:txBody>
      </p:sp>
    </p:spTree>
    <p:extLst>
      <p:ext uri="{BB962C8B-B14F-4D97-AF65-F5344CB8AC3E}">
        <p14:creationId xmlns:p14="http://schemas.microsoft.com/office/powerpoint/2010/main" val="14299534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GB" dirty="0" smtClean="0"/>
              <a:t>OER: Realising the potential </a:t>
            </a:r>
            <a:endParaRPr lang="en-GB" dirty="0"/>
          </a:p>
        </p:txBody>
      </p:sp>
      <p:sp>
        <p:nvSpPr>
          <p:cNvPr id="3" name="Content Placeholder 2"/>
          <p:cNvSpPr>
            <a:spLocks noGrp="1"/>
          </p:cNvSpPr>
          <p:nvPr>
            <p:ph idx="1"/>
          </p:nvPr>
        </p:nvSpPr>
        <p:spPr>
          <a:xfrm>
            <a:off x="304800" y="1371600"/>
            <a:ext cx="8305800" cy="4678363"/>
          </a:xfrm>
        </p:spPr>
        <p:txBody>
          <a:bodyPr>
            <a:noAutofit/>
          </a:bodyPr>
          <a:lstStyle/>
          <a:p>
            <a:pPr marL="0" indent="0">
              <a:buNone/>
            </a:pPr>
            <a:r>
              <a:rPr lang="en-GB" altLang="en-US" sz="2000" dirty="0">
                <a:solidFill>
                  <a:schemeClr val="tx1"/>
                </a:solidFill>
                <a:latin typeface="+mn-lt"/>
              </a:rPr>
              <a:t>The key issue is whether or not OERs are useful and effectively used  in equipping modern students with the competences and skills for personal and professional achievement in the current and emerging knowledge-based </a:t>
            </a:r>
            <a:r>
              <a:rPr lang="en-GB" altLang="en-US" sz="2000" dirty="0" smtClean="0">
                <a:solidFill>
                  <a:schemeClr val="tx1"/>
                </a:solidFill>
                <a:latin typeface="+mn-lt"/>
              </a:rPr>
              <a:t>societies </a:t>
            </a:r>
            <a:r>
              <a:rPr lang="en-GB" altLang="en-US" sz="2000" dirty="0">
                <a:solidFill>
                  <a:schemeClr val="tx1"/>
                </a:solidFill>
                <a:latin typeface="+mn-lt"/>
              </a:rPr>
              <a:t>and economies”       </a:t>
            </a:r>
            <a:r>
              <a:rPr lang="en-GB" altLang="en-US" sz="2000" i="1" dirty="0">
                <a:solidFill>
                  <a:schemeClr val="tx1"/>
                </a:solidFill>
                <a:latin typeface="+mn-lt"/>
              </a:rPr>
              <a:t>OCLOS Roadmap 2012 </a:t>
            </a:r>
            <a:endParaRPr lang="en-GB" altLang="en-US" sz="2000" i="1" dirty="0" smtClean="0">
              <a:solidFill>
                <a:schemeClr val="tx1"/>
              </a:solidFill>
              <a:latin typeface="+mn-lt"/>
            </a:endParaRPr>
          </a:p>
          <a:p>
            <a:pPr marL="0" indent="0">
              <a:buNone/>
            </a:pPr>
            <a:endParaRPr lang="en-GB" altLang="en-US" sz="2000" dirty="0">
              <a:solidFill>
                <a:schemeClr val="tx1"/>
              </a:solidFill>
              <a:latin typeface="+mn-lt"/>
            </a:endParaRPr>
          </a:p>
          <a:p>
            <a:pPr marL="0" indent="0">
              <a:buNone/>
            </a:pPr>
            <a:r>
              <a:rPr lang="en-GB" altLang="en-US" sz="2000" dirty="0" smtClean="0">
                <a:solidFill>
                  <a:schemeClr val="tx1"/>
                </a:solidFill>
                <a:latin typeface="+mn-lt"/>
              </a:rPr>
              <a:t>Need to consider:</a:t>
            </a:r>
          </a:p>
          <a:p>
            <a:pPr lvl="2">
              <a:buFontTx/>
              <a:buChar char="•"/>
            </a:pPr>
            <a:r>
              <a:rPr lang="en-US" altLang="en-US" sz="2000" dirty="0" smtClean="0">
                <a:solidFill>
                  <a:schemeClr val="tx1"/>
                </a:solidFill>
              </a:rPr>
              <a:t>Access</a:t>
            </a:r>
            <a:endParaRPr lang="en-US" altLang="en-US" sz="2000" dirty="0">
              <a:solidFill>
                <a:schemeClr val="tx1"/>
              </a:solidFill>
            </a:endParaRPr>
          </a:p>
          <a:p>
            <a:pPr lvl="2">
              <a:buFontTx/>
              <a:buChar char="•"/>
            </a:pPr>
            <a:r>
              <a:rPr lang="en-US" altLang="en-US" sz="2000" dirty="0">
                <a:solidFill>
                  <a:schemeClr val="tx1"/>
                </a:solidFill>
              </a:rPr>
              <a:t>Skills</a:t>
            </a:r>
          </a:p>
          <a:p>
            <a:pPr lvl="2">
              <a:buFontTx/>
              <a:buChar char="•"/>
            </a:pPr>
            <a:r>
              <a:rPr lang="en-US" altLang="en-US" sz="2000" dirty="0">
                <a:solidFill>
                  <a:schemeClr val="tx1"/>
                </a:solidFill>
              </a:rPr>
              <a:t>Support</a:t>
            </a:r>
          </a:p>
          <a:p>
            <a:pPr lvl="2">
              <a:buFontTx/>
              <a:buChar char="•"/>
            </a:pPr>
            <a:r>
              <a:rPr lang="en-US" altLang="en-US" sz="2000" dirty="0">
                <a:solidFill>
                  <a:schemeClr val="tx1"/>
                </a:solidFill>
              </a:rPr>
              <a:t>Context </a:t>
            </a:r>
            <a:r>
              <a:rPr lang="en-US" altLang="en-US" sz="2000" dirty="0" smtClean="0">
                <a:solidFill>
                  <a:schemeClr val="tx1"/>
                </a:solidFill>
              </a:rPr>
              <a:t>relevant</a:t>
            </a:r>
            <a:endParaRPr lang="en-GB" altLang="en-US" sz="2000" dirty="0">
              <a:solidFill>
                <a:schemeClr val="tx1"/>
              </a:solidFill>
              <a:latin typeface="+mn-lt"/>
            </a:endParaRPr>
          </a:p>
          <a:p>
            <a:pPr marL="0" indent="0">
              <a:spcBef>
                <a:spcPct val="50000"/>
              </a:spcBef>
              <a:buNone/>
            </a:pPr>
            <a:r>
              <a:rPr lang="en-GB" altLang="en-US" sz="2000" dirty="0" smtClean="0">
                <a:solidFill>
                  <a:schemeClr val="tx1"/>
                </a:solidFill>
                <a:latin typeface="+mn-lt"/>
              </a:rPr>
              <a:t>‘ </a:t>
            </a:r>
            <a:r>
              <a:rPr lang="en-GB" altLang="en-US" sz="2000" dirty="0" smtClean="0">
                <a:solidFill>
                  <a:schemeClr val="tx1"/>
                </a:solidFill>
                <a:latin typeface="+mn-lt"/>
              </a:rPr>
              <a:t>knowledge </a:t>
            </a:r>
            <a:r>
              <a:rPr lang="en-GB" altLang="en-US" sz="2000" dirty="0">
                <a:solidFill>
                  <a:schemeClr val="tx1"/>
                </a:solidFill>
                <a:latin typeface="+mn-lt"/>
              </a:rPr>
              <a:t>and action are always local, always situated in a network of particulars</a:t>
            </a:r>
            <a:r>
              <a:rPr lang="en-GB" altLang="en-US" sz="2000" dirty="0" smtClean="0">
                <a:solidFill>
                  <a:schemeClr val="tx1"/>
                </a:solidFill>
                <a:latin typeface="+mn-lt"/>
              </a:rPr>
              <a:t>.’                                                 									 </a:t>
            </a:r>
            <a:r>
              <a:rPr lang="en-GB" altLang="en-US" sz="2000" i="1" dirty="0">
                <a:solidFill>
                  <a:schemeClr val="tx1"/>
                </a:solidFill>
                <a:latin typeface="+mn-lt"/>
              </a:rPr>
              <a:t>Bruner ‘ The Culture of Education’ 1996 p167</a:t>
            </a:r>
          </a:p>
          <a:p>
            <a:pPr marL="0" indent="0">
              <a:buNone/>
            </a:pPr>
            <a:endParaRPr lang="en-GB" altLang="en-US" sz="1200"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20F53BD1-F35B-5D43-BDCE-9598D1549FF3}" type="slidenum">
              <a:rPr lang="en-US" smtClean="0">
                <a:solidFill>
                  <a:prstClr val="black">
                    <a:tint val="75000"/>
                  </a:prstClr>
                </a:solidFill>
              </a:rPr>
              <a:pPr/>
              <a:t>10</a:t>
            </a:fld>
            <a:endParaRPr lang="en-US" dirty="0">
              <a:solidFill>
                <a:prstClr val="black">
                  <a:tint val="75000"/>
                </a:prstClr>
              </a:solidFill>
            </a:endParaRPr>
          </a:p>
        </p:txBody>
      </p:sp>
      <p:pic>
        <p:nvPicPr>
          <p:cNvPr id="6" name="Picture 5" descr="\\UserData\Documents\sd22689\Pictures\Logos\UK aid.b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1249" y="5736864"/>
            <a:ext cx="775335" cy="1035685"/>
          </a:xfrm>
          <a:prstGeom prst="rect">
            <a:avLst/>
          </a:prstGeom>
          <a:noFill/>
          <a:ln>
            <a:noFill/>
          </a:ln>
        </p:spPr>
      </p:pic>
      <p:pic>
        <p:nvPicPr>
          <p:cNvPr id="7" name="Picture 6" descr="\\UserData\Documents\sd22689\Pictures\Logos\the-open-university.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1274" y="5809889"/>
            <a:ext cx="960120" cy="864235"/>
          </a:xfrm>
          <a:prstGeom prst="rect">
            <a:avLst/>
          </a:prstGeom>
          <a:noFill/>
          <a:ln>
            <a:noFill/>
          </a:ln>
        </p:spPr>
      </p:pic>
      <p:sp>
        <p:nvSpPr>
          <p:cNvPr id="8" name="Rectangle 7"/>
          <p:cNvSpPr>
            <a:spLocks noChangeArrowheads="1"/>
          </p:cNvSpPr>
          <p:nvPr/>
        </p:nvSpPr>
        <p:spPr bwMode="auto">
          <a:xfrm>
            <a:off x="380997" y="5879997"/>
            <a:ext cx="397416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9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This document has been produced as part of the TESS-India project and</a:t>
            </a:r>
            <a:endParaRPr kumimoji="0" lang="en-GB" alt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9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made available under a Creative Commons Attribution-</a:t>
            </a:r>
            <a:r>
              <a:rPr kumimoji="0" lang="en-GB" altLang="en-US" sz="9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ShareAlike</a:t>
            </a:r>
            <a:r>
              <a:rPr kumimoji="0" lang="en-GB" altLang="en-US" sz="9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licence.</a:t>
            </a:r>
          </a:p>
          <a:p>
            <a:pPr marL="0" marR="0" lvl="0" indent="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700" b="0" i="0" u="none" strike="noStrike" cap="none" normalizeH="0" baseline="0" dirty="0" smtClean="0">
              <a:ln>
                <a:noFill/>
              </a:ln>
              <a:solidFill>
                <a:schemeClr val="tx1"/>
              </a:solidFill>
              <a:effectLst/>
              <a:latin typeface="Arial" pitchFamily="34" charset="0"/>
              <a:cs typeface="Arial" pitchFamily="34" charset="0"/>
            </a:endParaRPr>
          </a:p>
          <a:p>
            <a:pPr lvl="0" eaLnBrk="0" hangingPunct="0"/>
            <a:r>
              <a:rPr lang="en-GB" altLang="en-US" sz="900" i="1" dirty="0" err="1">
                <a:solidFill>
                  <a:prstClr val="black"/>
                </a:solidFill>
                <a:ea typeface="Times New Roman" pitchFamily="18" charset="0"/>
              </a:rPr>
              <a:t>www.TESS-India.edu.in</a:t>
            </a:r>
            <a:endParaRPr lang="en-GB" altLang="en-US" sz="700" dirty="0">
              <a:solidFill>
                <a:prstClr val="black"/>
              </a:solidFill>
            </a:endParaRPr>
          </a:p>
          <a:p>
            <a:pPr marL="0" marR="0" lvl="0" indent="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Picture 8"/>
          <p:cNvPicPr/>
          <p:nvPr/>
        </p:nvPicPr>
        <p:blipFill>
          <a:blip r:embed="rId5">
            <a:extLst>
              <a:ext uri="{28A0092B-C50C-407E-A947-70E740481C1C}">
                <a14:useLocalDpi xmlns:a14="http://schemas.microsoft.com/office/drawing/2010/main" val="0"/>
              </a:ext>
            </a:extLst>
          </a:blip>
          <a:srcRect/>
          <a:stretch>
            <a:fillRect/>
          </a:stretch>
        </p:blipFill>
        <p:spPr bwMode="auto">
          <a:xfrm>
            <a:off x="1727049" y="6221340"/>
            <a:ext cx="1282065" cy="495300"/>
          </a:xfrm>
          <a:prstGeom prst="rect">
            <a:avLst/>
          </a:prstGeom>
          <a:noFill/>
          <a:ln>
            <a:noFill/>
          </a:ln>
        </p:spPr>
      </p:pic>
    </p:spTree>
    <p:extLst>
      <p:ext uri="{BB962C8B-B14F-4D97-AF65-F5344CB8AC3E}">
        <p14:creationId xmlns:p14="http://schemas.microsoft.com/office/powerpoint/2010/main" val="27459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Open Educational Resources (OER)  </a:t>
            </a:r>
            <a:endParaRPr lang="en-GB" sz="3200" dirty="0"/>
          </a:p>
        </p:txBody>
      </p:sp>
      <p:sp>
        <p:nvSpPr>
          <p:cNvPr id="3" name="Content Placeholder 2"/>
          <p:cNvSpPr>
            <a:spLocks noGrp="1"/>
          </p:cNvSpPr>
          <p:nvPr>
            <p:ph idx="1"/>
          </p:nvPr>
        </p:nvSpPr>
        <p:spPr/>
        <p:txBody>
          <a:bodyPr>
            <a:normAutofit/>
          </a:bodyPr>
          <a:lstStyle/>
          <a:p>
            <a:pPr marL="0" indent="0">
              <a:lnSpc>
                <a:spcPct val="170000"/>
              </a:lnSpc>
              <a:buNone/>
            </a:pPr>
            <a:r>
              <a:rPr lang="en-US" sz="2000" dirty="0" smtClean="0">
                <a:solidFill>
                  <a:schemeClr val="tx1"/>
                </a:solidFill>
                <a:latin typeface="+mn-lt"/>
              </a:rPr>
              <a:t>OER are teaching, learning, and research resources that reside in the public domain or have been released under an intellectual property license that permits their free use or re-purposing by others.</a:t>
            </a:r>
          </a:p>
          <a:p>
            <a:pPr marL="0" indent="0">
              <a:lnSpc>
                <a:spcPct val="170000"/>
              </a:lnSpc>
              <a:buNone/>
            </a:pPr>
            <a:r>
              <a:rPr lang="en-US" sz="2000" dirty="0" smtClean="0">
                <a:solidFill>
                  <a:schemeClr val="tx1"/>
                </a:solidFill>
                <a:latin typeface="+mn-lt"/>
              </a:rPr>
              <a:t>OER  include </a:t>
            </a:r>
            <a:r>
              <a:rPr lang="en-US" sz="2000" dirty="0">
                <a:solidFill>
                  <a:schemeClr val="tx1"/>
                </a:solidFill>
                <a:latin typeface="+mn-lt"/>
              </a:rPr>
              <a:t>full courses, course materials, modules</a:t>
            </a:r>
            <a:r>
              <a:rPr lang="en-US" sz="2000" dirty="0" smtClean="0">
                <a:solidFill>
                  <a:schemeClr val="tx1"/>
                </a:solidFill>
                <a:latin typeface="+mn-lt"/>
              </a:rPr>
              <a:t>, textbooks</a:t>
            </a:r>
            <a:r>
              <a:rPr lang="en-US" sz="2000" dirty="0">
                <a:solidFill>
                  <a:schemeClr val="tx1"/>
                </a:solidFill>
                <a:latin typeface="+mn-lt"/>
              </a:rPr>
              <a:t>, streaming videos, tests, software, and any other tools</a:t>
            </a:r>
            <a:r>
              <a:rPr lang="en-US" sz="2000" dirty="0" smtClean="0">
                <a:solidFill>
                  <a:schemeClr val="tx1"/>
                </a:solidFill>
                <a:latin typeface="+mn-lt"/>
              </a:rPr>
              <a:t>, materials</a:t>
            </a:r>
            <a:r>
              <a:rPr lang="en-US" sz="2000" dirty="0">
                <a:solidFill>
                  <a:schemeClr val="tx1"/>
                </a:solidFill>
                <a:latin typeface="+mn-lt"/>
              </a:rPr>
              <a:t>, or </a:t>
            </a:r>
            <a:r>
              <a:rPr lang="en-US" sz="2000" dirty="0" smtClean="0">
                <a:solidFill>
                  <a:schemeClr val="tx1"/>
                </a:solidFill>
                <a:latin typeface="+mn-lt"/>
              </a:rPr>
              <a:t>techniques </a:t>
            </a:r>
            <a:r>
              <a:rPr lang="en-US" sz="2000" dirty="0">
                <a:solidFill>
                  <a:schemeClr val="tx1"/>
                </a:solidFill>
                <a:latin typeface="+mn-lt"/>
              </a:rPr>
              <a:t>used to support access to </a:t>
            </a:r>
            <a:r>
              <a:rPr lang="en-US" sz="2000" dirty="0" smtClean="0">
                <a:solidFill>
                  <a:schemeClr val="tx1"/>
                </a:solidFill>
                <a:latin typeface="+mn-lt"/>
              </a:rPr>
              <a:t>knowledge.</a:t>
            </a:r>
          </a:p>
          <a:p>
            <a:pPr marL="0" indent="0">
              <a:lnSpc>
                <a:spcPct val="170000"/>
              </a:lnSpc>
              <a:buNone/>
            </a:pPr>
            <a:r>
              <a:rPr lang="en-GB" altLang="en-US" sz="2000" dirty="0" smtClean="0">
                <a:solidFill>
                  <a:schemeClr val="tx1"/>
                </a:solidFill>
                <a:latin typeface="+mn-lt"/>
              </a:rPr>
              <a:t>OER  were first defined by UNESCO in 2000. </a:t>
            </a:r>
            <a:endParaRPr lang="en-GB" altLang="en-US" sz="2000" dirty="0">
              <a:solidFill>
                <a:schemeClr val="tx1"/>
              </a:solidFill>
              <a:latin typeface="+mn-lt"/>
            </a:endParaRPr>
          </a:p>
        </p:txBody>
      </p:sp>
      <p:sp>
        <p:nvSpPr>
          <p:cNvPr id="5" name="Slide Number Placeholder 4"/>
          <p:cNvSpPr>
            <a:spLocks noGrp="1"/>
          </p:cNvSpPr>
          <p:nvPr>
            <p:ph type="sldNum" sz="quarter" idx="12"/>
          </p:nvPr>
        </p:nvSpPr>
        <p:spPr/>
        <p:txBody>
          <a:bodyPr/>
          <a:lstStyle/>
          <a:p>
            <a:fld id="{20F53BD1-F35B-5D43-BDCE-9598D1549FF3}" type="slidenum">
              <a:rPr lang="en-US" smtClean="0">
                <a:solidFill>
                  <a:prstClr val="black">
                    <a:tint val="75000"/>
                  </a:prstClr>
                </a:solidFill>
              </a:rPr>
              <a:pPr/>
              <a:t>2</a:t>
            </a:fld>
            <a:endParaRPr lang="en-US" dirty="0">
              <a:solidFill>
                <a:prstClr val="black">
                  <a:tint val="75000"/>
                </a:prstClr>
              </a:solidFill>
            </a:endParaRPr>
          </a:p>
        </p:txBody>
      </p:sp>
      <p:pic>
        <p:nvPicPr>
          <p:cNvPr id="2050" name="Picture 4" descr="UK a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7300" y="5651282"/>
            <a:ext cx="774700" cy="103505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8132" y="6222891"/>
            <a:ext cx="12827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the-open-universit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11119" y="5737007"/>
            <a:ext cx="960438" cy="863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5"/>
          <p:cNvSpPr>
            <a:spLocks noChangeArrowheads="1"/>
          </p:cNvSpPr>
          <p:nvPr/>
        </p:nvSpPr>
        <p:spPr bwMode="auto">
          <a:xfrm>
            <a:off x="152399" y="5889139"/>
            <a:ext cx="397416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9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This document has been produced as part of the TESS-India project and</a:t>
            </a:r>
            <a:endParaRPr kumimoji="0" lang="en-GB" alt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9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made available under a Creative Commons Attribution-</a:t>
            </a:r>
            <a:r>
              <a:rPr kumimoji="0" lang="en-GB" altLang="en-US" sz="9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ShareAlike</a:t>
            </a:r>
            <a:r>
              <a:rPr kumimoji="0" lang="en-GB" altLang="en-US" sz="9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licence.</a:t>
            </a:r>
          </a:p>
          <a:p>
            <a:pPr marL="0" marR="0" lvl="0" indent="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700" b="0" i="0" u="none" strike="noStrike" cap="none" normalizeH="0" baseline="0" dirty="0" smtClean="0">
              <a:ln>
                <a:noFill/>
              </a:ln>
              <a:solidFill>
                <a:schemeClr val="tx1"/>
              </a:solidFill>
              <a:effectLst/>
              <a:latin typeface="Arial" pitchFamily="34" charset="0"/>
              <a:cs typeface="Arial" pitchFamily="34" charset="0"/>
            </a:endParaRPr>
          </a:p>
          <a:p>
            <a:pPr lvl="0" eaLnBrk="0" hangingPunct="0"/>
            <a:r>
              <a:rPr lang="en-GB" altLang="en-US" sz="900" i="1" dirty="0" err="1">
                <a:solidFill>
                  <a:prstClr val="black"/>
                </a:solidFill>
                <a:ea typeface="Times New Roman" pitchFamily="18" charset="0"/>
              </a:rPr>
              <a:t>www.TESS-India.edu.in</a:t>
            </a:r>
            <a:endParaRPr lang="en-GB" altLang="en-US" sz="700" dirty="0">
              <a:solidFill>
                <a:prstClr val="black"/>
              </a:solidFill>
            </a:endParaRPr>
          </a:p>
          <a:p>
            <a:pPr marL="0" marR="0" lvl="0" indent="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6"/>
          <p:cNvSpPr>
            <a:spLocks noChangeArrowheads="1"/>
          </p:cNvSpPr>
          <p:nvPr/>
        </p:nvSpPr>
        <p:spPr bwMode="auto">
          <a:xfrm>
            <a:off x="762000" y="510093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1800" b="0" i="0" u="none" strike="noStrike" cap="none" normalizeH="0" baseline="0" dirty="0" smtClean="0">
                <a:ln>
                  <a:noFill/>
                </a:ln>
                <a:solidFill>
                  <a:schemeClr val="tx1"/>
                </a:solidFill>
                <a:effectLst/>
                <a:latin typeface="Arial" pitchFamily="34" charset="0"/>
                <a:cs typeface="Arial" pitchFamily="34" charset="0"/>
              </a:rPr>
              <a:t/>
            </a:r>
            <a:br>
              <a:rPr kumimoji="0" lang="en-GB" altLang="en-US" sz="1800" b="0" i="0" u="none" strike="noStrike" cap="none" normalizeH="0" baseline="0" dirty="0" smtClean="0">
                <a:ln>
                  <a:noFill/>
                </a:ln>
                <a:solidFill>
                  <a:schemeClr val="tx1"/>
                </a:solidFill>
                <a:effectLst/>
                <a:latin typeface="Arial" pitchFamily="34" charset="0"/>
                <a:cs typeface="Arial" pitchFamily="34" charset="0"/>
              </a:rPr>
            </a:b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45841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Content Placeholder 3"/>
          <p:cNvSpPr>
            <a:spLocks noGrp="1"/>
          </p:cNvSpPr>
          <p:nvPr>
            <p:ph idx="1"/>
          </p:nvPr>
        </p:nvSpPr>
        <p:spPr/>
        <p:txBody>
          <a:bodyPr/>
          <a:lstStyle/>
          <a:p>
            <a:pPr marL="0" indent="0">
              <a:buNone/>
            </a:pPr>
            <a:endParaRPr lang="en-GB" dirty="0"/>
          </a:p>
        </p:txBody>
      </p:sp>
      <p:sp>
        <p:nvSpPr>
          <p:cNvPr id="5" name="TextBox 4"/>
          <p:cNvSpPr txBox="1"/>
          <p:nvPr/>
        </p:nvSpPr>
        <p:spPr>
          <a:xfrm>
            <a:off x="3429000" y="1828800"/>
            <a:ext cx="2514600" cy="1015663"/>
          </a:xfrm>
          <a:prstGeom prst="rect">
            <a:avLst/>
          </a:prstGeom>
          <a:noFill/>
          <a:ln w="38100" cmpd="dbl">
            <a:solidFill>
              <a:schemeClr val="accent2"/>
            </a:solidFill>
          </a:ln>
        </p:spPr>
        <p:txBody>
          <a:bodyPr wrap="square" rtlCol="0">
            <a:spAutoFit/>
          </a:bodyPr>
          <a:lstStyle/>
          <a:p>
            <a:pPr algn="ctr"/>
            <a:r>
              <a:rPr lang="en-GB" sz="6000" dirty="0" smtClean="0">
                <a:solidFill>
                  <a:schemeClr val="accent2"/>
                </a:solidFill>
              </a:rPr>
              <a:t>OER </a:t>
            </a:r>
            <a:endParaRPr lang="en-GB" sz="6000" dirty="0">
              <a:solidFill>
                <a:schemeClr val="accent2"/>
              </a:solidFill>
            </a:endParaRPr>
          </a:p>
        </p:txBody>
      </p:sp>
      <p:sp>
        <p:nvSpPr>
          <p:cNvPr id="7" name="Slide Number Placeholder 6"/>
          <p:cNvSpPr>
            <a:spLocks noGrp="1"/>
          </p:cNvSpPr>
          <p:nvPr>
            <p:ph type="sldNum" sz="quarter" idx="12"/>
          </p:nvPr>
        </p:nvSpPr>
        <p:spPr/>
        <p:txBody>
          <a:bodyPr/>
          <a:lstStyle/>
          <a:p>
            <a:fld id="{20F53BD1-F35B-5D43-BDCE-9598D1549FF3}" type="slidenum">
              <a:rPr lang="en-US" smtClean="0">
                <a:solidFill>
                  <a:prstClr val="black">
                    <a:tint val="75000"/>
                  </a:prstClr>
                </a:solidFill>
              </a:rPr>
              <a:pPr/>
              <a:t>3</a:t>
            </a:fld>
            <a:endParaRPr lang="en-US" dirty="0">
              <a:solidFill>
                <a:prstClr val="black">
                  <a:tint val="75000"/>
                </a:prstClr>
              </a:solidFill>
            </a:endParaRPr>
          </a:p>
        </p:txBody>
      </p:sp>
      <p:sp>
        <p:nvSpPr>
          <p:cNvPr id="8" name="TextBox 7"/>
          <p:cNvSpPr txBox="1"/>
          <p:nvPr/>
        </p:nvSpPr>
        <p:spPr>
          <a:xfrm>
            <a:off x="1371600" y="3178622"/>
            <a:ext cx="3632726" cy="2831544"/>
          </a:xfrm>
          <a:prstGeom prst="rect">
            <a:avLst/>
          </a:prstGeom>
          <a:noFill/>
        </p:spPr>
        <p:txBody>
          <a:bodyPr wrap="none" rtlCol="0">
            <a:spAutoFit/>
          </a:bodyPr>
          <a:lstStyle/>
          <a:p>
            <a:r>
              <a:rPr lang="en-GB" sz="3200" b="1" dirty="0" smtClean="0">
                <a:solidFill>
                  <a:schemeClr val="accent2">
                    <a:lumMod val="75000"/>
                  </a:schemeClr>
                </a:solidFill>
              </a:rPr>
              <a:t>Conditions (licence) </a:t>
            </a:r>
          </a:p>
          <a:p>
            <a:r>
              <a:rPr lang="en-GB" sz="3200" dirty="0" smtClean="0">
                <a:solidFill>
                  <a:schemeClr val="accent3">
                    <a:lumMod val="75000"/>
                  </a:schemeClr>
                </a:solidFill>
              </a:rPr>
              <a:t>Attribution</a:t>
            </a:r>
          </a:p>
          <a:p>
            <a:r>
              <a:rPr lang="en-GB" sz="3200" dirty="0" smtClean="0">
                <a:solidFill>
                  <a:schemeClr val="accent3">
                    <a:lumMod val="75000"/>
                  </a:schemeClr>
                </a:solidFill>
              </a:rPr>
              <a:t>Share-Alike</a:t>
            </a:r>
          </a:p>
          <a:p>
            <a:r>
              <a:rPr lang="en-GB" sz="3200" dirty="0" smtClean="0">
                <a:solidFill>
                  <a:schemeClr val="accent3">
                    <a:lumMod val="75000"/>
                  </a:schemeClr>
                </a:solidFill>
              </a:rPr>
              <a:t>Non-commercial</a:t>
            </a:r>
          </a:p>
          <a:p>
            <a:r>
              <a:rPr lang="en-GB" sz="3200" dirty="0" smtClean="0">
                <a:solidFill>
                  <a:schemeClr val="accent3">
                    <a:lumMod val="75000"/>
                  </a:schemeClr>
                </a:solidFill>
              </a:rPr>
              <a:t>No-modify</a:t>
            </a:r>
          </a:p>
          <a:p>
            <a:endParaRPr lang="en-GB" dirty="0"/>
          </a:p>
        </p:txBody>
      </p:sp>
      <p:sp>
        <p:nvSpPr>
          <p:cNvPr id="9" name="TextBox 8"/>
          <p:cNvSpPr txBox="1"/>
          <p:nvPr/>
        </p:nvSpPr>
        <p:spPr>
          <a:xfrm>
            <a:off x="5448300" y="3128854"/>
            <a:ext cx="2438400" cy="3046988"/>
          </a:xfrm>
          <a:prstGeom prst="rect">
            <a:avLst/>
          </a:prstGeom>
          <a:noFill/>
        </p:spPr>
        <p:txBody>
          <a:bodyPr wrap="square" rtlCol="0">
            <a:spAutoFit/>
          </a:bodyPr>
          <a:lstStyle/>
          <a:p>
            <a:r>
              <a:rPr lang="en-GB" sz="3200" b="1" dirty="0" smtClean="0">
                <a:solidFill>
                  <a:schemeClr val="accent2">
                    <a:lumMod val="75000"/>
                  </a:schemeClr>
                </a:solidFill>
              </a:rPr>
              <a:t>Freedom to </a:t>
            </a:r>
          </a:p>
          <a:p>
            <a:r>
              <a:rPr lang="en-GB" sz="3200" dirty="0" smtClean="0">
                <a:solidFill>
                  <a:schemeClr val="accent3">
                    <a:lumMod val="75000"/>
                  </a:schemeClr>
                </a:solidFill>
              </a:rPr>
              <a:t>Access</a:t>
            </a:r>
          </a:p>
          <a:p>
            <a:r>
              <a:rPr lang="en-GB" sz="3200" dirty="0" smtClean="0">
                <a:solidFill>
                  <a:schemeClr val="accent3">
                    <a:lumMod val="75000"/>
                  </a:schemeClr>
                </a:solidFill>
              </a:rPr>
              <a:t>Copy </a:t>
            </a:r>
          </a:p>
          <a:p>
            <a:r>
              <a:rPr lang="en-GB" sz="3200" dirty="0" smtClean="0">
                <a:solidFill>
                  <a:schemeClr val="accent3">
                    <a:lumMod val="75000"/>
                  </a:schemeClr>
                </a:solidFill>
              </a:rPr>
              <a:t>Use </a:t>
            </a:r>
          </a:p>
          <a:p>
            <a:r>
              <a:rPr lang="en-GB" sz="3200" dirty="0" smtClean="0">
                <a:solidFill>
                  <a:schemeClr val="accent3">
                    <a:lumMod val="75000"/>
                  </a:schemeClr>
                </a:solidFill>
              </a:rPr>
              <a:t>Adapt </a:t>
            </a:r>
          </a:p>
          <a:p>
            <a:r>
              <a:rPr lang="en-GB" sz="3200" dirty="0" smtClean="0">
                <a:solidFill>
                  <a:schemeClr val="accent3">
                    <a:lumMod val="75000"/>
                  </a:schemeClr>
                </a:solidFill>
              </a:rPr>
              <a:t>Share </a:t>
            </a:r>
            <a:endParaRPr lang="en-GB" sz="3200" dirty="0">
              <a:solidFill>
                <a:schemeClr val="accent3">
                  <a:lumMod val="75000"/>
                </a:schemeClr>
              </a:solidFill>
            </a:endParaRPr>
          </a:p>
        </p:txBody>
      </p:sp>
      <p:cxnSp>
        <p:nvCxnSpPr>
          <p:cNvPr id="11" name="Straight Arrow Connector 10"/>
          <p:cNvCxnSpPr>
            <a:endCxn id="8" idx="0"/>
          </p:cNvCxnSpPr>
          <p:nvPr/>
        </p:nvCxnSpPr>
        <p:spPr>
          <a:xfrm flipH="1">
            <a:off x="3187963" y="2846527"/>
            <a:ext cx="774439" cy="3320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5334000" y="2923674"/>
            <a:ext cx="609600" cy="3529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Rectangle 5"/>
          <p:cNvSpPr>
            <a:spLocks noChangeArrowheads="1"/>
          </p:cNvSpPr>
          <p:nvPr/>
        </p:nvSpPr>
        <p:spPr bwMode="auto">
          <a:xfrm>
            <a:off x="152399" y="5889139"/>
            <a:ext cx="397416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9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This document has been produced as part of the TESS-India project and</a:t>
            </a:r>
            <a:endParaRPr kumimoji="0" lang="en-GB" alt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9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made available under a Creative Commons Attribution-</a:t>
            </a:r>
            <a:r>
              <a:rPr kumimoji="0" lang="en-GB" altLang="en-US" sz="9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ShareAlike</a:t>
            </a:r>
            <a:r>
              <a:rPr kumimoji="0" lang="en-GB" altLang="en-US" sz="9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licence.</a:t>
            </a:r>
          </a:p>
          <a:p>
            <a:pPr marL="0" marR="0" lvl="0" indent="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700" b="0" i="0" u="none" strike="noStrike" cap="none" normalizeH="0" baseline="0" dirty="0" smtClean="0">
              <a:ln>
                <a:noFill/>
              </a:ln>
              <a:solidFill>
                <a:schemeClr val="tx1"/>
              </a:solidFill>
              <a:effectLst/>
              <a:latin typeface="Arial" pitchFamily="34" charset="0"/>
              <a:cs typeface="Arial" pitchFamily="34" charset="0"/>
            </a:endParaRPr>
          </a:p>
          <a:p>
            <a:pPr lvl="0" eaLnBrk="0" hangingPunct="0"/>
            <a:r>
              <a:rPr lang="en-GB" altLang="en-US" sz="900" i="1" dirty="0" err="1">
                <a:solidFill>
                  <a:prstClr val="black"/>
                </a:solidFill>
                <a:ea typeface="Times New Roman" pitchFamily="18" charset="0"/>
              </a:rPr>
              <a:t>www.TESS-India.edu.in</a:t>
            </a:r>
            <a:endParaRPr lang="en-GB" altLang="en-US" sz="700" dirty="0">
              <a:solidFill>
                <a:prstClr val="black"/>
              </a:solidFill>
            </a:endParaRPr>
          </a:p>
          <a:p>
            <a:pPr marL="0" marR="0" lvl="0" indent="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4" name="Picture 13"/>
          <p:cNvPicPr/>
          <p:nvPr/>
        </p:nvPicPr>
        <p:blipFill>
          <a:blip r:embed="rId3">
            <a:extLst>
              <a:ext uri="{28A0092B-C50C-407E-A947-70E740481C1C}">
                <a14:useLocalDpi xmlns:a14="http://schemas.microsoft.com/office/drawing/2010/main" val="0"/>
              </a:ext>
            </a:extLst>
          </a:blip>
          <a:srcRect/>
          <a:stretch>
            <a:fillRect/>
          </a:stretch>
        </p:blipFill>
        <p:spPr bwMode="auto">
          <a:xfrm>
            <a:off x="1593381" y="6273691"/>
            <a:ext cx="1282065" cy="495300"/>
          </a:xfrm>
          <a:prstGeom prst="rect">
            <a:avLst/>
          </a:prstGeom>
          <a:noFill/>
          <a:ln>
            <a:noFill/>
          </a:ln>
        </p:spPr>
      </p:pic>
      <p:pic>
        <p:nvPicPr>
          <p:cNvPr id="15" name="Picture 14" descr="\\UserData\Documents\sd22689\Pictures\Logos\UK aid.bmp"/>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5736864"/>
            <a:ext cx="775335" cy="1035685"/>
          </a:xfrm>
          <a:prstGeom prst="rect">
            <a:avLst/>
          </a:prstGeom>
          <a:noFill/>
          <a:ln>
            <a:noFill/>
          </a:ln>
        </p:spPr>
      </p:pic>
      <p:pic>
        <p:nvPicPr>
          <p:cNvPr id="16" name="Picture 15" descr="\\UserData\Documents\sd22689\Pictures\Logos\the-open-university.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6225" y="5809889"/>
            <a:ext cx="960120" cy="864235"/>
          </a:xfrm>
          <a:prstGeom prst="rect">
            <a:avLst/>
          </a:prstGeom>
          <a:noFill/>
          <a:ln>
            <a:noFill/>
          </a:ln>
        </p:spPr>
      </p:pic>
    </p:spTree>
    <p:extLst>
      <p:ext uri="{BB962C8B-B14F-4D97-AF65-F5344CB8AC3E}">
        <p14:creationId xmlns:p14="http://schemas.microsoft.com/office/powerpoint/2010/main" val="3906569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OER origins</a:t>
            </a:r>
            <a:endParaRPr lang="en-GB" sz="3200" dirty="0"/>
          </a:p>
        </p:txBody>
      </p:sp>
      <p:sp>
        <p:nvSpPr>
          <p:cNvPr id="3" name="Content Placeholder 2"/>
          <p:cNvSpPr>
            <a:spLocks noGrp="1"/>
          </p:cNvSpPr>
          <p:nvPr>
            <p:ph idx="1"/>
          </p:nvPr>
        </p:nvSpPr>
        <p:spPr/>
        <p:txBody>
          <a:bodyPr>
            <a:normAutofit fontScale="92500" lnSpcReduction="20000"/>
          </a:bodyPr>
          <a:lstStyle/>
          <a:p>
            <a:pPr marL="0" indent="0">
              <a:buNone/>
            </a:pPr>
            <a:r>
              <a:rPr lang="en-GB" sz="2000" dirty="0" smtClean="0"/>
              <a:t>First major project:  MIT </a:t>
            </a:r>
            <a:r>
              <a:rPr lang="en-GB" sz="2000" dirty="0" err="1"/>
              <a:t>OpenCourseWare</a:t>
            </a:r>
            <a:r>
              <a:rPr lang="en-GB" sz="2000" dirty="0"/>
              <a:t> </a:t>
            </a:r>
            <a:r>
              <a:rPr lang="en-GB" sz="2000" dirty="0" smtClean="0"/>
              <a:t> (OCW) Project.</a:t>
            </a:r>
          </a:p>
          <a:p>
            <a:pPr marL="0" indent="0">
              <a:buNone/>
            </a:pPr>
            <a:endParaRPr lang="en-GB" sz="2000" dirty="0"/>
          </a:p>
          <a:p>
            <a:pPr marL="0" indent="0">
              <a:buNone/>
            </a:pPr>
            <a:r>
              <a:rPr lang="en-US" sz="2000" dirty="0" smtClean="0"/>
              <a:t>In 2000 MIT </a:t>
            </a:r>
            <a:r>
              <a:rPr lang="en-US" sz="2000" dirty="0"/>
              <a:t>faculty and administrators </a:t>
            </a:r>
            <a:r>
              <a:rPr lang="en-US" sz="2000" dirty="0" smtClean="0"/>
              <a:t>asked: </a:t>
            </a:r>
            <a:endParaRPr lang="en-US" sz="2000" dirty="0"/>
          </a:p>
          <a:p>
            <a:pPr marL="0" indent="0">
              <a:buNone/>
            </a:pPr>
            <a:endParaRPr lang="en-US" sz="2000" i="1" dirty="0" smtClean="0"/>
          </a:p>
          <a:p>
            <a:pPr marL="0" indent="0">
              <a:buNone/>
            </a:pPr>
            <a:r>
              <a:rPr lang="en-US" sz="2000" i="1" dirty="0" smtClean="0"/>
              <a:t>“</a:t>
            </a:r>
            <a:r>
              <a:rPr lang="en-US" sz="2000" i="1" dirty="0"/>
              <a:t>How is the Internet going to be </a:t>
            </a:r>
            <a:r>
              <a:rPr lang="en-US" sz="2000" i="1" dirty="0" smtClean="0"/>
              <a:t>used in </a:t>
            </a:r>
            <a:r>
              <a:rPr lang="en-US" sz="2000" i="1" dirty="0"/>
              <a:t>education and what is our university going to do about it?”</a:t>
            </a:r>
          </a:p>
          <a:p>
            <a:pPr marL="0" indent="0">
              <a:buNone/>
            </a:pPr>
            <a:endParaRPr lang="en-US" sz="2000" dirty="0" smtClean="0"/>
          </a:p>
          <a:p>
            <a:pPr marL="0" indent="0">
              <a:buNone/>
            </a:pPr>
            <a:r>
              <a:rPr lang="en-US" sz="2000" dirty="0" smtClean="0"/>
              <a:t>MIT </a:t>
            </a:r>
            <a:r>
              <a:rPr lang="en-US" sz="2000" dirty="0"/>
              <a:t>faculty </a:t>
            </a:r>
            <a:r>
              <a:rPr lang="en-US" sz="2000" dirty="0" smtClean="0"/>
              <a:t> answer was: </a:t>
            </a:r>
          </a:p>
          <a:p>
            <a:pPr marL="0" indent="0">
              <a:buNone/>
            </a:pPr>
            <a:endParaRPr lang="en-US" sz="2000" dirty="0"/>
          </a:p>
          <a:p>
            <a:pPr marL="0" indent="0">
              <a:buNone/>
            </a:pPr>
            <a:r>
              <a:rPr lang="en-US" sz="2000" i="1" dirty="0" smtClean="0"/>
              <a:t>“</a:t>
            </a:r>
            <a:r>
              <a:rPr lang="en-US" sz="2000" i="1" dirty="0"/>
              <a:t>Use it to provide free access to </a:t>
            </a:r>
            <a:r>
              <a:rPr lang="en-US" sz="2000" i="1" dirty="0" smtClean="0"/>
              <a:t>the primary </a:t>
            </a:r>
            <a:r>
              <a:rPr lang="en-US" sz="2000" i="1" dirty="0"/>
              <a:t>materials for virtually all our courses. We are going to make </a:t>
            </a:r>
            <a:r>
              <a:rPr lang="en-US" sz="2000" i="1" dirty="0" smtClean="0"/>
              <a:t>our educational </a:t>
            </a:r>
            <a:r>
              <a:rPr lang="en-US" sz="2000" i="1" dirty="0"/>
              <a:t>material available to students, faculty, and other learners, </a:t>
            </a:r>
            <a:r>
              <a:rPr lang="en-US" sz="2000" i="1" dirty="0" smtClean="0"/>
              <a:t>anywhere in </a:t>
            </a:r>
            <a:r>
              <a:rPr lang="en-US" sz="2000" i="1" dirty="0"/>
              <a:t>the world, at any time, for free</a:t>
            </a:r>
            <a:r>
              <a:rPr lang="en-US" sz="2000" i="1" dirty="0" smtClean="0"/>
              <a:t>.”</a:t>
            </a:r>
          </a:p>
          <a:p>
            <a:pPr marL="0" indent="0">
              <a:buNone/>
            </a:pPr>
            <a:endParaRPr lang="en-US" sz="2000" dirty="0" smtClean="0"/>
          </a:p>
          <a:p>
            <a:pPr marL="0" indent="0">
              <a:buNone/>
            </a:pPr>
            <a:r>
              <a:rPr lang="en-US" sz="2000" dirty="0" smtClean="0"/>
              <a:t>2002:  Proof of concept with 50 courses </a:t>
            </a:r>
          </a:p>
          <a:p>
            <a:pPr marL="0" indent="0">
              <a:buNone/>
            </a:pPr>
            <a:r>
              <a:rPr lang="en-US" sz="2000" dirty="0" smtClean="0"/>
              <a:t>2014 :  Materials from 2150 courses and  125 million visitors </a:t>
            </a:r>
          </a:p>
          <a:p>
            <a:pPr marL="0" indent="0">
              <a:buNone/>
            </a:pPr>
            <a:r>
              <a:rPr lang="en-US" sz="2000" dirty="0" smtClean="0">
                <a:hlinkClick r:id="rId3"/>
              </a:rPr>
              <a:t>www.ocw.mit.edu</a:t>
            </a:r>
            <a:endParaRPr lang="en-US" sz="2000" dirty="0" smtClean="0"/>
          </a:p>
          <a:p>
            <a:pPr marL="0" indent="0">
              <a:buNone/>
            </a:pPr>
            <a:endParaRPr lang="en-US" sz="2000" dirty="0"/>
          </a:p>
          <a:p>
            <a:pPr marL="0" indent="0">
              <a:lnSpc>
                <a:spcPct val="170000"/>
              </a:lnSpc>
              <a:buNone/>
            </a:pPr>
            <a:endParaRPr lang="en-GB" altLang="en-US" sz="2000" dirty="0">
              <a:solidFill>
                <a:schemeClr val="tx1"/>
              </a:solidFill>
              <a:latin typeface="+mn-lt"/>
            </a:endParaRPr>
          </a:p>
        </p:txBody>
      </p:sp>
      <p:sp>
        <p:nvSpPr>
          <p:cNvPr id="5" name="Slide Number Placeholder 4"/>
          <p:cNvSpPr>
            <a:spLocks noGrp="1"/>
          </p:cNvSpPr>
          <p:nvPr>
            <p:ph type="sldNum" sz="quarter" idx="12"/>
          </p:nvPr>
        </p:nvSpPr>
        <p:spPr/>
        <p:txBody>
          <a:bodyPr/>
          <a:lstStyle/>
          <a:p>
            <a:fld id="{20F53BD1-F35B-5D43-BDCE-9598D1549FF3}" type="slidenum">
              <a:rPr lang="en-US" smtClean="0">
                <a:solidFill>
                  <a:prstClr val="black">
                    <a:tint val="75000"/>
                  </a:prstClr>
                </a:solidFill>
              </a:rPr>
              <a:pPr/>
              <a:t>4</a:t>
            </a:fld>
            <a:endParaRPr lang="en-US" dirty="0">
              <a:solidFill>
                <a:prstClr val="black">
                  <a:tint val="75000"/>
                </a:prstClr>
              </a:solidFill>
            </a:endParaRPr>
          </a:p>
        </p:txBody>
      </p:sp>
      <p:sp>
        <p:nvSpPr>
          <p:cNvPr id="6" name="Rectangle 5"/>
          <p:cNvSpPr>
            <a:spLocks noChangeArrowheads="1"/>
          </p:cNvSpPr>
          <p:nvPr/>
        </p:nvSpPr>
        <p:spPr bwMode="auto">
          <a:xfrm>
            <a:off x="165453" y="6060141"/>
            <a:ext cx="397416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9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This document has been produced as part of the TESS-India project and</a:t>
            </a:r>
            <a:endParaRPr kumimoji="0" lang="en-GB" alt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9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made available under a Creative Commons Attribution-</a:t>
            </a:r>
            <a:r>
              <a:rPr kumimoji="0" lang="en-GB" altLang="en-US" sz="9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ShareAlike</a:t>
            </a:r>
            <a:r>
              <a:rPr kumimoji="0" lang="en-GB" altLang="en-US" sz="9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licence.</a:t>
            </a:r>
          </a:p>
          <a:p>
            <a:pPr marL="0" marR="0" lvl="0" indent="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700" b="0" i="0" u="none" strike="noStrike" cap="none" normalizeH="0" baseline="0" dirty="0" smtClean="0">
              <a:ln>
                <a:noFill/>
              </a:ln>
              <a:solidFill>
                <a:schemeClr val="tx1"/>
              </a:solidFill>
              <a:effectLst/>
              <a:latin typeface="Arial" pitchFamily="34" charset="0"/>
              <a:cs typeface="Arial" pitchFamily="34" charset="0"/>
            </a:endParaRPr>
          </a:p>
          <a:p>
            <a:pPr lvl="0" eaLnBrk="0" hangingPunct="0"/>
            <a:r>
              <a:rPr lang="en-GB" altLang="en-US" sz="900" i="1" dirty="0" err="1">
                <a:solidFill>
                  <a:prstClr val="black"/>
                </a:solidFill>
                <a:ea typeface="Times New Roman" pitchFamily="18" charset="0"/>
              </a:rPr>
              <a:t>www.TESS-India.edu.in</a:t>
            </a:r>
            <a:endParaRPr lang="en-GB" altLang="en-US" sz="700" dirty="0">
              <a:solidFill>
                <a:prstClr val="black"/>
              </a:solidFill>
            </a:endParaRPr>
          </a:p>
          <a:p>
            <a:pPr marL="0" marR="0" lvl="0" indent="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1520469" y="6362700"/>
            <a:ext cx="1282065" cy="495300"/>
          </a:xfrm>
          <a:prstGeom prst="rect">
            <a:avLst/>
          </a:prstGeom>
          <a:noFill/>
          <a:ln>
            <a:noFill/>
          </a:ln>
        </p:spPr>
      </p:pic>
      <p:pic>
        <p:nvPicPr>
          <p:cNvPr id="8" name="Picture 7" descr="\\UserData\Documents\sd22689\Pictures\Logos\UK aid.bmp"/>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736864"/>
            <a:ext cx="775335" cy="1035685"/>
          </a:xfrm>
          <a:prstGeom prst="rect">
            <a:avLst/>
          </a:prstGeom>
          <a:noFill/>
          <a:ln>
            <a:noFill/>
          </a:ln>
        </p:spPr>
      </p:pic>
      <p:pic>
        <p:nvPicPr>
          <p:cNvPr id="9" name="Picture 8" descr="\\UserData\Documents\sd22689\Pictures\Logos\the-open-university.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26225" y="5809889"/>
            <a:ext cx="960120" cy="864235"/>
          </a:xfrm>
          <a:prstGeom prst="rect">
            <a:avLst/>
          </a:prstGeom>
          <a:noFill/>
          <a:ln>
            <a:noFill/>
          </a:ln>
        </p:spPr>
      </p:pic>
    </p:spTree>
    <p:extLst>
      <p:ext uri="{BB962C8B-B14F-4D97-AF65-F5344CB8AC3E}">
        <p14:creationId xmlns:p14="http://schemas.microsoft.com/office/powerpoint/2010/main" val="35078614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OER growth </a:t>
            </a:r>
            <a:endParaRPr lang="en-GB" sz="3200" dirty="0"/>
          </a:p>
        </p:txBody>
      </p:sp>
      <p:sp>
        <p:nvSpPr>
          <p:cNvPr id="3" name="Content Placeholder 2"/>
          <p:cNvSpPr>
            <a:spLocks noGrp="1"/>
          </p:cNvSpPr>
          <p:nvPr>
            <p:ph idx="1"/>
          </p:nvPr>
        </p:nvSpPr>
        <p:spPr/>
        <p:txBody>
          <a:bodyPr>
            <a:normAutofit/>
          </a:bodyPr>
          <a:lstStyle/>
          <a:p>
            <a:pPr marL="0" indent="0">
              <a:buNone/>
            </a:pPr>
            <a:endParaRPr lang="en-US" sz="2000" dirty="0"/>
          </a:p>
          <a:p>
            <a:pPr marL="0" indent="0">
              <a:lnSpc>
                <a:spcPct val="170000"/>
              </a:lnSpc>
              <a:buNone/>
            </a:pPr>
            <a:endParaRPr lang="en-GB" altLang="en-US" sz="2000" dirty="0">
              <a:solidFill>
                <a:schemeClr val="tx1"/>
              </a:solidFill>
              <a:latin typeface="+mn-lt"/>
            </a:endParaRPr>
          </a:p>
        </p:txBody>
      </p:sp>
      <p:sp>
        <p:nvSpPr>
          <p:cNvPr id="4" name="Rectangle 3"/>
          <p:cNvSpPr/>
          <p:nvPr/>
        </p:nvSpPr>
        <p:spPr>
          <a:xfrm>
            <a:off x="381000" y="1447800"/>
            <a:ext cx="8610600" cy="4401205"/>
          </a:xfrm>
          <a:prstGeom prst="rect">
            <a:avLst/>
          </a:prstGeom>
        </p:spPr>
        <p:txBody>
          <a:bodyPr wrap="square">
            <a:spAutoFit/>
          </a:bodyPr>
          <a:lstStyle/>
          <a:p>
            <a:pPr marL="285750" indent="-285750">
              <a:buFont typeface="Arial" panose="020B0604020202020204" pitchFamily="34" charset="0"/>
              <a:buChar char="•"/>
            </a:pPr>
            <a:r>
              <a:rPr lang="en-US" sz="2000" dirty="0"/>
              <a:t>G</a:t>
            </a:r>
            <a:r>
              <a:rPr lang="en-US" sz="2000" dirty="0" smtClean="0"/>
              <a:t>rowing </a:t>
            </a:r>
            <a:r>
              <a:rPr lang="en-US" sz="2000" dirty="0"/>
              <a:t>number of U.S. higher </a:t>
            </a:r>
            <a:r>
              <a:rPr lang="en-US" sz="2000" dirty="0" smtClean="0"/>
              <a:t>education institutions </a:t>
            </a:r>
            <a:r>
              <a:rPr lang="en-US" sz="2000" dirty="0"/>
              <a:t>(community colleges through research universities) </a:t>
            </a:r>
            <a:r>
              <a:rPr lang="en-US" sz="2000" dirty="0" smtClean="0"/>
              <a:t>join OCW, offering open </a:t>
            </a:r>
            <a:r>
              <a:rPr lang="en-US" sz="2000" dirty="0"/>
              <a:t>access to at least some </a:t>
            </a:r>
            <a:r>
              <a:rPr lang="en-US" sz="2000" dirty="0" smtClean="0"/>
              <a:t>of their courseware</a:t>
            </a:r>
            <a:r>
              <a:rPr lang="en-US" sz="2000" dirty="0"/>
              <a:t> </a:t>
            </a:r>
            <a:r>
              <a:rPr lang="en-US" sz="2000" dirty="0" err="1" smtClean="0"/>
              <a:t>eg</a:t>
            </a:r>
            <a:r>
              <a:rPr lang="en-US" sz="2000" dirty="0" smtClean="0"/>
              <a:t> Rice University (</a:t>
            </a:r>
            <a:r>
              <a:rPr lang="en-US" sz="2000" dirty="0" err="1" smtClean="0"/>
              <a:t>Connexions</a:t>
            </a:r>
            <a:r>
              <a:rPr lang="en-US" sz="2000" dirty="0" smtClean="0"/>
              <a:t>) </a:t>
            </a:r>
            <a:r>
              <a:rPr lang="en-GB" sz="2000" dirty="0">
                <a:hlinkClick r:id="rId3"/>
              </a:rPr>
              <a:t>http://cnx.rice.edu/</a:t>
            </a:r>
            <a:r>
              <a:rPr lang="en-GB" sz="2000" dirty="0"/>
              <a:t> </a:t>
            </a:r>
            <a:endParaRPr lang="en-US" sz="2000" dirty="0" smtClean="0"/>
          </a:p>
          <a:p>
            <a:pPr marL="285750" indent="-285750">
              <a:buFont typeface="Arial" panose="020B0604020202020204" pitchFamily="34" charset="0"/>
              <a:buChar char="•"/>
            </a:pPr>
            <a:r>
              <a:rPr lang="en-US" sz="2000" dirty="0" smtClean="0"/>
              <a:t>Increasing diversity in both </a:t>
            </a:r>
            <a:r>
              <a:rPr lang="en-US" sz="2000" dirty="0"/>
              <a:t>the topic and level of available open courseware.</a:t>
            </a:r>
          </a:p>
          <a:p>
            <a:pPr marL="285750" indent="-285750">
              <a:buFont typeface="Arial" panose="020B0604020202020204" pitchFamily="34" charset="0"/>
              <a:buChar char="•"/>
            </a:pPr>
            <a:r>
              <a:rPr lang="en-US" sz="2000" dirty="0" smtClean="0"/>
              <a:t>Commitments </a:t>
            </a:r>
            <a:r>
              <a:rPr lang="en-US" sz="2000" dirty="0"/>
              <a:t>by non-U.S. higher education institutions to </a:t>
            </a:r>
            <a:r>
              <a:rPr lang="en-US" sz="2000" dirty="0" smtClean="0"/>
              <a:t>build new </a:t>
            </a:r>
            <a:r>
              <a:rPr lang="en-US" sz="2000" dirty="0"/>
              <a:t>curriculum or transform current curriculum using </a:t>
            </a:r>
            <a:r>
              <a:rPr lang="en-US" sz="2000" dirty="0" smtClean="0"/>
              <a:t>open </a:t>
            </a:r>
            <a:r>
              <a:rPr lang="en-GB" sz="2000" dirty="0" smtClean="0"/>
              <a:t>courseware </a:t>
            </a:r>
            <a:r>
              <a:rPr lang="en-GB" sz="2000" dirty="0"/>
              <a:t>resources.</a:t>
            </a:r>
          </a:p>
          <a:p>
            <a:pPr marL="285750" indent="-285750">
              <a:buFont typeface="Arial" panose="020B0604020202020204" pitchFamily="34" charset="0"/>
              <a:buChar char="•"/>
            </a:pPr>
            <a:r>
              <a:rPr lang="en-US" sz="2000" dirty="0" smtClean="0"/>
              <a:t>Investment </a:t>
            </a:r>
            <a:r>
              <a:rPr lang="en-US" sz="2000" dirty="0"/>
              <a:t>by non-U.S. institutions to translate courseware </a:t>
            </a:r>
            <a:r>
              <a:rPr lang="en-US" sz="2000" dirty="0" smtClean="0"/>
              <a:t>from the </a:t>
            </a:r>
            <a:r>
              <a:rPr lang="en-US" sz="2000" dirty="0"/>
              <a:t>United States into local languages and to make </a:t>
            </a:r>
            <a:r>
              <a:rPr lang="en-US" sz="2000" dirty="0" smtClean="0"/>
              <a:t>the </a:t>
            </a:r>
            <a:r>
              <a:rPr lang="en-GB" sz="2000" dirty="0" smtClean="0"/>
              <a:t>translations </a:t>
            </a:r>
            <a:r>
              <a:rPr lang="en-GB" sz="2000" dirty="0"/>
              <a:t>also openly available.</a:t>
            </a:r>
          </a:p>
          <a:p>
            <a:pPr marL="285750" indent="-285750">
              <a:buFont typeface="Arial" panose="020B0604020202020204" pitchFamily="34" charset="0"/>
              <a:buChar char="•"/>
            </a:pPr>
            <a:r>
              <a:rPr lang="en-US" sz="2000" dirty="0" smtClean="0"/>
              <a:t>Early </a:t>
            </a:r>
            <a:r>
              <a:rPr lang="en-US" sz="2000" dirty="0"/>
              <a:t>commitments by non-U.S. institutions to add to the </a:t>
            </a:r>
            <a:r>
              <a:rPr lang="en-US" sz="2000" dirty="0" smtClean="0"/>
              <a:t>store of </a:t>
            </a:r>
            <a:r>
              <a:rPr lang="en-US" sz="2000" dirty="0"/>
              <a:t>open courseware in their local language.</a:t>
            </a:r>
          </a:p>
          <a:p>
            <a:pPr marL="285750" indent="-285750">
              <a:buFont typeface="Arial" panose="020B0604020202020204" pitchFamily="34" charset="0"/>
              <a:buChar char="•"/>
            </a:pPr>
            <a:r>
              <a:rPr lang="en-US" sz="2000" dirty="0" smtClean="0"/>
              <a:t>Encouraging </a:t>
            </a:r>
            <a:r>
              <a:rPr lang="en-US" sz="2000" dirty="0"/>
              <a:t>signs of positive impact of OCW on the students and faculty</a:t>
            </a:r>
          </a:p>
          <a:p>
            <a:r>
              <a:rPr lang="en-US" sz="2000" dirty="0" smtClean="0"/>
              <a:t>     at </a:t>
            </a:r>
            <a:r>
              <a:rPr lang="en-US" sz="2000" dirty="0"/>
              <a:t>the OCW supplying </a:t>
            </a:r>
            <a:r>
              <a:rPr lang="en-US" sz="2000" dirty="0" smtClean="0"/>
              <a:t>institution and in other locations .</a:t>
            </a:r>
            <a:endParaRPr lang="en-US" sz="2000" dirty="0"/>
          </a:p>
          <a:p>
            <a:pPr marL="285750" indent="-285750">
              <a:buFont typeface="Arial" panose="020B0604020202020204" pitchFamily="34" charset="0"/>
              <a:buChar char="•"/>
            </a:pPr>
            <a:r>
              <a:rPr lang="en-US" sz="2000" dirty="0" smtClean="0"/>
              <a:t>Development </a:t>
            </a:r>
            <a:r>
              <a:rPr lang="en-US" sz="2000" dirty="0"/>
              <a:t>of tools intended to facilitate the </a:t>
            </a:r>
            <a:r>
              <a:rPr lang="en-US" sz="2000" dirty="0" smtClean="0"/>
              <a:t>production of </a:t>
            </a:r>
            <a:r>
              <a:rPr lang="en-US" sz="2000" dirty="0"/>
              <a:t>open courseware, e.g. </a:t>
            </a:r>
            <a:r>
              <a:rPr lang="en-US" sz="2000" dirty="0" err="1"/>
              <a:t>eduCommons</a:t>
            </a:r>
            <a:endParaRPr lang="en-GB" sz="2000" dirty="0"/>
          </a:p>
        </p:txBody>
      </p:sp>
      <p:sp>
        <p:nvSpPr>
          <p:cNvPr id="6" name="Slide Number Placeholder 5"/>
          <p:cNvSpPr>
            <a:spLocks noGrp="1"/>
          </p:cNvSpPr>
          <p:nvPr>
            <p:ph type="sldNum" sz="quarter" idx="12"/>
          </p:nvPr>
        </p:nvSpPr>
        <p:spPr/>
        <p:txBody>
          <a:bodyPr/>
          <a:lstStyle/>
          <a:p>
            <a:fld id="{20F53BD1-F35B-5D43-BDCE-9598D1549FF3}" type="slidenum">
              <a:rPr lang="en-US" smtClean="0">
                <a:solidFill>
                  <a:prstClr val="black">
                    <a:tint val="75000"/>
                  </a:prstClr>
                </a:solidFill>
              </a:rPr>
              <a:pPr/>
              <a:t>5</a:t>
            </a:fld>
            <a:endParaRPr lang="en-US" dirty="0">
              <a:solidFill>
                <a:prstClr val="black">
                  <a:tint val="75000"/>
                </a:prstClr>
              </a:solidFill>
            </a:endParaRPr>
          </a:p>
        </p:txBody>
      </p:sp>
      <p:pic>
        <p:nvPicPr>
          <p:cNvPr id="7" name="Picture 6" descr="\\UserData\Documents\sd22689\Pictures\Logos\UK aid.bmp"/>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5736864"/>
            <a:ext cx="775335" cy="1035685"/>
          </a:xfrm>
          <a:prstGeom prst="rect">
            <a:avLst/>
          </a:prstGeom>
          <a:noFill/>
          <a:ln>
            <a:noFill/>
          </a:ln>
        </p:spPr>
      </p:pic>
      <p:pic>
        <p:nvPicPr>
          <p:cNvPr id="8" name="Picture 7" descr="\\UserData\Documents\sd22689\Pictures\Logos\the-open-university.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6225" y="5809889"/>
            <a:ext cx="960120" cy="864235"/>
          </a:xfrm>
          <a:prstGeom prst="rect">
            <a:avLst/>
          </a:prstGeom>
          <a:noFill/>
          <a:ln>
            <a:noFill/>
          </a:ln>
        </p:spPr>
      </p:pic>
      <p:sp>
        <p:nvSpPr>
          <p:cNvPr id="9" name="Rectangle 8"/>
          <p:cNvSpPr>
            <a:spLocks noChangeArrowheads="1"/>
          </p:cNvSpPr>
          <p:nvPr/>
        </p:nvSpPr>
        <p:spPr bwMode="auto">
          <a:xfrm>
            <a:off x="381000" y="5965448"/>
            <a:ext cx="397416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9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This document has been produced as part of the TESS-India project and</a:t>
            </a:r>
            <a:endParaRPr kumimoji="0" lang="en-GB" alt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9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made available under a Creative Commons Attribution-</a:t>
            </a:r>
            <a:r>
              <a:rPr kumimoji="0" lang="en-GB" altLang="en-US" sz="9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ShareAlike</a:t>
            </a:r>
            <a:r>
              <a:rPr kumimoji="0" lang="en-GB" altLang="en-US" sz="9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licence.</a:t>
            </a:r>
          </a:p>
          <a:p>
            <a:pPr marL="0" marR="0" lvl="0" indent="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700" b="0" i="0" u="none" strike="noStrike" cap="none" normalizeH="0" baseline="0" dirty="0" smtClean="0">
              <a:ln>
                <a:noFill/>
              </a:ln>
              <a:solidFill>
                <a:schemeClr val="tx1"/>
              </a:solidFill>
              <a:effectLst/>
              <a:latin typeface="Arial" pitchFamily="34" charset="0"/>
              <a:cs typeface="Arial" pitchFamily="34" charset="0"/>
            </a:endParaRPr>
          </a:p>
          <a:p>
            <a:pPr lvl="0" eaLnBrk="0" hangingPunct="0"/>
            <a:r>
              <a:rPr lang="en-GB" altLang="en-US" sz="900" i="1" dirty="0" err="1">
                <a:solidFill>
                  <a:prstClr val="black"/>
                </a:solidFill>
                <a:ea typeface="Times New Roman" pitchFamily="18" charset="0"/>
              </a:rPr>
              <a:t>www.TESS-India.edu.in</a:t>
            </a:r>
            <a:endParaRPr lang="en-GB" altLang="en-US" sz="700" dirty="0">
              <a:solidFill>
                <a:prstClr val="black"/>
              </a:solidFill>
            </a:endParaRPr>
          </a:p>
          <a:p>
            <a:pPr marL="0" marR="0" lvl="0" indent="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Picture 9"/>
          <p:cNvPicPr/>
          <p:nvPr/>
        </p:nvPicPr>
        <p:blipFill>
          <a:blip r:embed="rId6">
            <a:extLst>
              <a:ext uri="{28A0092B-C50C-407E-A947-70E740481C1C}">
                <a14:useLocalDpi xmlns:a14="http://schemas.microsoft.com/office/drawing/2010/main" val="0"/>
              </a:ext>
            </a:extLst>
          </a:blip>
          <a:srcRect/>
          <a:stretch>
            <a:fillRect/>
          </a:stretch>
        </p:blipFill>
        <p:spPr bwMode="auto">
          <a:xfrm>
            <a:off x="1600200" y="6277249"/>
            <a:ext cx="1282065" cy="495300"/>
          </a:xfrm>
          <a:prstGeom prst="rect">
            <a:avLst/>
          </a:prstGeom>
          <a:noFill/>
          <a:ln>
            <a:noFill/>
          </a:ln>
        </p:spPr>
      </p:pic>
    </p:spTree>
    <p:extLst>
      <p:ext uri="{BB962C8B-B14F-4D97-AF65-F5344CB8AC3E}">
        <p14:creationId xmlns:p14="http://schemas.microsoft.com/office/powerpoint/2010/main" val="38073370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OER: a global movement </a:t>
            </a:r>
            <a:endParaRPr lang="en-GB" sz="3200" dirty="0"/>
          </a:p>
        </p:txBody>
      </p:sp>
      <p:sp>
        <p:nvSpPr>
          <p:cNvPr id="3" name="Content Placeholder 2"/>
          <p:cNvSpPr>
            <a:spLocks noGrp="1"/>
          </p:cNvSpPr>
          <p:nvPr>
            <p:ph idx="1"/>
          </p:nvPr>
        </p:nvSpPr>
        <p:spPr/>
        <p:txBody>
          <a:bodyPr>
            <a:normAutofit/>
          </a:bodyPr>
          <a:lstStyle/>
          <a:p>
            <a:pPr marL="0" indent="0">
              <a:buNone/>
            </a:pPr>
            <a:endParaRPr lang="en-US" sz="2000" dirty="0"/>
          </a:p>
          <a:p>
            <a:pPr marL="0" indent="0">
              <a:lnSpc>
                <a:spcPct val="170000"/>
              </a:lnSpc>
              <a:buNone/>
            </a:pPr>
            <a:endParaRPr lang="en-GB" altLang="en-US" sz="2000" dirty="0">
              <a:solidFill>
                <a:schemeClr val="tx1"/>
              </a:solidFill>
              <a:latin typeface="+mn-lt"/>
            </a:endParaRPr>
          </a:p>
        </p:txBody>
      </p:sp>
      <p:sp>
        <p:nvSpPr>
          <p:cNvPr id="4" name="Rectangle 3"/>
          <p:cNvSpPr/>
          <p:nvPr/>
        </p:nvSpPr>
        <p:spPr>
          <a:xfrm>
            <a:off x="381000" y="1447800"/>
            <a:ext cx="8610600" cy="4278094"/>
          </a:xfrm>
          <a:prstGeom prst="rect">
            <a:avLst/>
          </a:prstGeom>
        </p:spPr>
        <p:txBody>
          <a:bodyPr wrap="square">
            <a:spAutoFit/>
          </a:bodyPr>
          <a:lstStyle/>
          <a:p>
            <a:r>
              <a:rPr lang="en-US" dirty="0" smtClean="0"/>
              <a:t>China</a:t>
            </a:r>
            <a:r>
              <a:rPr lang="en-US" dirty="0"/>
              <a:t>, materials from 750 courses </a:t>
            </a:r>
            <a:r>
              <a:rPr lang="en-US" dirty="0" smtClean="0"/>
              <a:t>made </a:t>
            </a:r>
            <a:r>
              <a:rPr lang="en-US" dirty="0"/>
              <a:t>available by 222 university members of the China Open Resources for Education (CORE) consortium. </a:t>
            </a:r>
            <a:r>
              <a:rPr lang="en-US" dirty="0" smtClean="0">
                <a:hlinkClick r:id="rId3"/>
              </a:rPr>
              <a:t>(www.core.org.cn/en</a:t>
            </a:r>
            <a:r>
              <a:rPr lang="en-US" dirty="0">
                <a:hlinkClick r:id="rId3"/>
              </a:rPr>
              <a:t>/</a:t>
            </a:r>
            <a:r>
              <a:rPr lang="en-US" dirty="0"/>
              <a:t>).</a:t>
            </a:r>
          </a:p>
          <a:p>
            <a:r>
              <a:rPr lang="en-US" dirty="0"/>
              <a:t> </a:t>
            </a:r>
          </a:p>
          <a:p>
            <a:r>
              <a:rPr lang="en-US" dirty="0" smtClean="0"/>
              <a:t>Japan:  </a:t>
            </a:r>
            <a:r>
              <a:rPr lang="en-US" dirty="0"/>
              <a:t>resources from more than 400 courses </a:t>
            </a:r>
            <a:r>
              <a:rPr lang="en-US" dirty="0" smtClean="0"/>
              <a:t> from  the 19 </a:t>
            </a:r>
            <a:r>
              <a:rPr lang="en-US" dirty="0"/>
              <a:t>member universities of the Japanese OCW Consortium. </a:t>
            </a:r>
            <a:r>
              <a:rPr lang="en-US" dirty="0" smtClean="0"/>
              <a:t>(</a:t>
            </a:r>
            <a:r>
              <a:rPr lang="en-US" dirty="0" smtClean="0">
                <a:hlinkClick r:id="rId4"/>
              </a:rPr>
              <a:t>www.jocw.jp</a:t>
            </a:r>
            <a:r>
              <a:rPr lang="en-US" dirty="0">
                <a:hlinkClick r:id="rId4"/>
              </a:rPr>
              <a:t>/</a:t>
            </a:r>
            <a:r>
              <a:rPr lang="en-US" dirty="0"/>
              <a:t>).</a:t>
            </a:r>
          </a:p>
          <a:p>
            <a:r>
              <a:rPr lang="en-US" dirty="0"/>
              <a:t> </a:t>
            </a:r>
          </a:p>
          <a:p>
            <a:r>
              <a:rPr lang="en-US" dirty="0" smtClean="0"/>
              <a:t>France: 800 </a:t>
            </a:r>
            <a:r>
              <a:rPr lang="en-US" dirty="0"/>
              <a:t>educational resources from around 100 teaching units </a:t>
            </a:r>
            <a:r>
              <a:rPr lang="en-US" dirty="0" smtClean="0"/>
              <a:t>at 11 </a:t>
            </a:r>
            <a:r>
              <a:rPr lang="en-US" dirty="0"/>
              <a:t>member universities of the </a:t>
            </a:r>
            <a:r>
              <a:rPr lang="en-US" dirty="0" err="1"/>
              <a:t>ParisTech</a:t>
            </a:r>
            <a:r>
              <a:rPr lang="en-US" dirty="0"/>
              <a:t> OCW project. </a:t>
            </a:r>
            <a:r>
              <a:rPr lang="en-US" dirty="0" smtClean="0"/>
              <a:t>(</a:t>
            </a:r>
            <a:r>
              <a:rPr lang="en-US" dirty="0" smtClean="0">
                <a:hlinkClick r:id="rId5"/>
              </a:rPr>
              <a:t>graduateschool.paristech.org</a:t>
            </a:r>
            <a:r>
              <a:rPr lang="en-US" dirty="0">
                <a:hlinkClick r:id="rId5"/>
              </a:rPr>
              <a:t>/</a:t>
            </a:r>
            <a:r>
              <a:rPr lang="en-US" dirty="0"/>
              <a:t>).</a:t>
            </a:r>
          </a:p>
          <a:p>
            <a:r>
              <a:rPr lang="en-US" dirty="0"/>
              <a:t> </a:t>
            </a:r>
          </a:p>
          <a:p>
            <a:r>
              <a:rPr lang="en-US" dirty="0" smtClean="0"/>
              <a:t>UK:  Open </a:t>
            </a:r>
            <a:r>
              <a:rPr lang="en-US" dirty="0"/>
              <a:t>University has released </a:t>
            </a:r>
            <a:r>
              <a:rPr lang="en-US" dirty="0" smtClean="0"/>
              <a:t>distance </a:t>
            </a:r>
            <a:r>
              <a:rPr lang="en-US" dirty="0"/>
              <a:t>learning materials via the </a:t>
            </a:r>
            <a:r>
              <a:rPr lang="en-US" dirty="0" err="1"/>
              <a:t>OpenLearn</a:t>
            </a:r>
            <a:r>
              <a:rPr lang="en-US" dirty="0"/>
              <a:t> project </a:t>
            </a:r>
            <a:r>
              <a:rPr lang="en-US" dirty="0" smtClean="0"/>
              <a:t>(</a:t>
            </a:r>
            <a:r>
              <a:rPr lang="en-US" dirty="0" smtClean="0">
                <a:hlinkClick r:id="rId6"/>
              </a:rPr>
              <a:t>openlearn.open.ac.uk/</a:t>
            </a:r>
            <a:r>
              <a:rPr lang="en-US" dirty="0" smtClean="0"/>
              <a:t>);  </a:t>
            </a:r>
            <a:r>
              <a:rPr lang="en-US" dirty="0"/>
              <a:t>over 80 </a:t>
            </a:r>
            <a:r>
              <a:rPr lang="en-US" dirty="0">
                <a:hlinkClick r:id="rId7" action="ppaction://hlinkfile"/>
              </a:rPr>
              <a:t>UKOER projects</a:t>
            </a:r>
            <a:r>
              <a:rPr lang="en-US" dirty="0"/>
              <a:t> have released many </a:t>
            </a:r>
            <a:r>
              <a:rPr lang="en-US" dirty="0" smtClean="0"/>
              <a:t>resources. </a:t>
            </a:r>
          </a:p>
          <a:p>
            <a:endParaRPr lang="en-US" dirty="0"/>
          </a:p>
          <a:p>
            <a:r>
              <a:rPr lang="en-US" dirty="0" smtClean="0"/>
              <a:t>Africa: </a:t>
            </a:r>
            <a:r>
              <a:rPr lang="en-US" dirty="0"/>
              <a:t> </a:t>
            </a:r>
            <a:r>
              <a:rPr lang="en-US" dirty="0" smtClean="0"/>
              <a:t>OER Africa (</a:t>
            </a:r>
            <a:r>
              <a:rPr lang="en-US" dirty="0" smtClean="0">
                <a:hlinkClick r:id="rId8"/>
              </a:rPr>
              <a:t>www.oerafrica.org</a:t>
            </a:r>
            <a:r>
              <a:rPr lang="en-US" dirty="0" smtClean="0"/>
              <a:t>) developing and disseminating OER for higher education institution faculties of  Health, Teacher Education and Agriculture.</a:t>
            </a:r>
            <a:endParaRPr lang="en-US" dirty="0"/>
          </a:p>
          <a:p>
            <a:pPr marL="285750" indent="-285750">
              <a:buFont typeface="Arial" panose="020B0604020202020204" pitchFamily="34" charset="0"/>
              <a:buChar char="•"/>
            </a:pPr>
            <a:endParaRPr lang="en-GB" sz="2000" dirty="0"/>
          </a:p>
        </p:txBody>
      </p:sp>
      <p:sp>
        <p:nvSpPr>
          <p:cNvPr id="6" name="Slide Number Placeholder 5"/>
          <p:cNvSpPr>
            <a:spLocks noGrp="1"/>
          </p:cNvSpPr>
          <p:nvPr>
            <p:ph type="sldNum" sz="quarter" idx="12"/>
          </p:nvPr>
        </p:nvSpPr>
        <p:spPr/>
        <p:txBody>
          <a:bodyPr/>
          <a:lstStyle/>
          <a:p>
            <a:fld id="{20F53BD1-F35B-5D43-BDCE-9598D1549FF3}" type="slidenum">
              <a:rPr lang="en-US" smtClean="0">
                <a:solidFill>
                  <a:prstClr val="black">
                    <a:tint val="75000"/>
                  </a:prstClr>
                </a:solidFill>
              </a:rPr>
              <a:pPr/>
              <a:t>6</a:t>
            </a:fld>
            <a:endParaRPr lang="en-US" dirty="0">
              <a:solidFill>
                <a:prstClr val="black">
                  <a:tint val="75000"/>
                </a:prstClr>
              </a:solidFill>
            </a:endParaRPr>
          </a:p>
        </p:txBody>
      </p:sp>
      <p:pic>
        <p:nvPicPr>
          <p:cNvPr id="7" name="Picture 6" descr="\\UserData\Documents\sd22689\Pictures\Logos\UK aid.bmp"/>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23175" y="5673897"/>
            <a:ext cx="775335" cy="1035685"/>
          </a:xfrm>
          <a:prstGeom prst="rect">
            <a:avLst/>
          </a:prstGeom>
          <a:noFill/>
          <a:ln>
            <a:noFill/>
          </a:ln>
        </p:spPr>
      </p:pic>
      <p:pic>
        <p:nvPicPr>
          <p:cNvPr id="8" name="Picture 7" descr="\\UserData\Documents\sd22689\Pictures\Logos\the-open-university.pn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53200" y="5746922"/>
            <a:ext cx="960120" cy="864235"/>
          </a:xfrm>
          <a:prstGeom prst="rect">
            <a:avLst/>
          </a:prstGeom>
          <a:noFill/>
          <a:ln>
            <a:noFill/>
          </a:ln>
        </p:spPr>
      </p:pic>
      <p:pic>
        <p:nvPicPr>
          <p:cNvPr id="9" name="Picture 8"/>
          <p:cNvPicPr/>
          <p:nvPr/>
        </p:nvPicPr>
        <p:blipFill>
          <a:blip r:embed="rId11">
            <a:extLst>
              <a:ext uri="{28A0092B-C50C-407E-A947-70E740481C1C}">
                <a14:useLocalDpi xmlns:a14="http://schemas.microsoft.com/office/drawing/2010/main" val="0"/>
              </a:ext>
            </a:extLst>
          </a:blip>
          <a:srcRect/>
          <a:stretch>
            <a:fillRect/>
          </a:stretch>
        </p:blipFill>
        <p:spPr bwMode="auto">
          <a:xfrm>
            <a:off x="1650849" y="6019800"/>
            <a:ext cx="1282065" cy="495300"/>
          </a:xfrm>
          <a:prstGeom prst="rect">
            <a:avLst/>
          </a:prstGeom>
          <a:noFill/>
          <a:ln>
            <a:noFill/>
          </a:ln>
        </p:spPr>
      </p:pic>
      <p:sp>
        <p:nvSpPr>
          <p:cNvPr id="10" name="Rectangle 9"/>
          <p:cNvSpPr>
            <a:spLocks noChangeArrowheads="1"/>
          </p:cNvSpPr>
          <p:nvPr/>
        </p:nvSpPr>
        <p:spPr bwMode="auto">
          <a:xfrm>
            <a:off x="304798" y="5693775"/>
            <a:ext cx="397416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9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This document has been produced as part of the TESS-India project and</a:t>
            </a:r>
            <a:endParaRPr kumimoji="0" lang="en-GB" alt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9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made available under a Creative Commons Attribution-</a:t>
            </a:r>
            <a:r>
              <a:rPr kumimoji="0" lang="en-GB" altLang="en-US" sz="9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ShareAlike</a:t>
            </a:r>
            <a:r>
              <a:rPr kumimoji="0" lang="en-GB" altLang="en-US" sz="9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licence.</a:t>
            </a:r>
          </a:p>
          <a:p>
            <a:pPr marL="0" marR="0" lvl="0" indent="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700" b="0" i="0" u="none" strike="noStrike" cap="none" normalizeH="0" baseline="0" dirty="0" smtClean="0">
              <a:ln>
                <a:noFill/>
              </a:ln>
              <a:solidFill>
                <a:schemeClr val="tx1"/>
              </a:solidFill>
              <a:effectLst/>
              <a:latin typeface="Arial" pitchFamily="34" charset="0"/>
              <a:cs typeface="Arial" pitchFamily="34" charset="0"/>
            </a:endParaRPr>
          </a:p>
          <a:p>
            <a:pPr lvl="0" eaLnBrk="0" hangingPunct="0"/>
            <a:r>
              <a:rPr lang="en-GB" altLang="en-US" sz="900" i="1" dirty="0" err="1">
                <a:solidFill>
                  <a:prstClr val="black"/>
                </a:solidFill>
                <a:ea typeface="Times New Roman" pitchFamily="18" charset="0"/>
              </a:rPr>
              <a:t>www.TESS-India.edu.in</a:t>
            </a:r>
            <a:endParaRPr lang="en-GB" altLang="en-US" sz="700" dirty="0">
              <a:solidFill>
                <a:prstClr val="black"/>
              </a:solidFill>
            </a:endParaRPr>
          </a:p>
          <a:p>
            <a:pPr marL="0" marR="0" lvl="0" indent="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816671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OER: OER in India</a:t>
            </a:r>
            <a:endParaRPr lang="en-GB" dirty="0"/>
          </a:p>
        </p:txBody>
      </p:sp>
      <p:sp>
        <p:nvSpPr>
          <p:cNvPr id="3" name="Content Placeholder 2"/>
          <p:cNvSpPr>
            <a:spLocks noGrp="1"/>
          </p:cNvSpPr>
          <p:nvPr>
            <p:ph idx="1"/>
          </p:nvPr>
        </p:nvSpPr>
        <p:spPr>
          <a:xfrm>
            <a:off x="381000" y="1295400"/>
            <a:ext cx="8305800" cy="4678363"/>
          </a:xfrm>
        </p:spPr>
        <p:txBody>
          <a:bodyPr>
            <a:noAutofit/>
          </a:bodyPr>
          <a:lstStyle/>
          <a:p>
            <a:r>
              <a:rPr lang="en-GB" sz="1500" dirty="0"/>
              <a:t>National OER repository </a:t>
            </a:r>
            <a:r>
              <a:rPr lang="en-GB" sz="1500" u="sng" dirty="0">
                <a:hlinkClick r:id="rId2"/>
              </a:rPr>
              <a:t>http://nroer.in/home/</a:t>
            </a:r>
            <a:r>
              <a:rPr lang="en-GB" sz="1500" dirty="0"/>
              <a:t>      (MHRD/ NCERT)  all material is CC BY SA. </a:t>
            </a:r>
            <a:endParaRPr lang="en-GB" sz="1500" dirty="0" smtClean="0"/>
          </a:p>
          <a:p>
            <a:endParaRPr lang="en-GB" sz="1500" dirty="0"/>
          </a:p>
          <a:p>
            <a:pPr lvl="0"/>
            <a:r>
              <a:rPr lang="en-GB" sz="1500" dirty="0"/>
              <a:t>NPTEL (National program on technology enhanced learning) release content freely and openly under a CC BY SA licence </a:t>
            </a:r>
            <a:r>
              <a:rPr lang="en-GB" sz="1500" u="sng" dirty="0">
                <a:hlinkClick r:id="rId3"/>
              </a:rPr>
              <a:t>http://nptel.ac.in/</a:t>
            </a:r>
            <a:r>
              <a:rPr lang="en-GB" sz="1500" dirty="0"/>
              <a:t> </a:t>
            </a:r>
            <a:endParaRPr lang="en-GB" sz="1500" dirty="0" smtClean="0"/>
          </a:p>
          <a:p>
            <a:pPr lvl="0"/>
            <a:endParaRPr lang="en-GB" sz="1500" dirty="0"/>
          </a:p>
          <a:p>
            <a:r>
              <a:rPr lang="en-GB" sz="1500" dirty="0" smtClean="0"/>
              <a:t>Karnataka </a:t>
            </a:r>
            <a:r>
              <a:rPr lang="en-GB" sz="1500" dirty="0"/>
              <a:t>OER Wiki </a:t>
            </a:r>
            <a:r>
              <a:rPr lang="en-GB" sz="1500" u="sng" dirty="0">
                <a:hlinkClick r:id="rId4"/>
              </a:rPr>
              <a:t>http://karnatakaeducation.org.in/KOER/en/index.php/Main_Page</a:t>
            </a:r>
            <a:r>
              <a:rPr lang="en-GB" sz="1500" dirty="0"/>
              <a:t> </a:t>
            </a:r>
            <a:endParaRPr lang="en-GB" sz="1500" dirty="0" smtClean="0"/>
          </a:p>
          <a:p>
            <a:pPr marL="400050" lvl="1" indent="0">
              <a:buNone/>
            </a:pPr>
            <a:r>
              <a:rPr lang="en-GB" sz="1500" dirty="0" smtClean="0"/>
              <a:t>ICT 4 </a:t>
            </a:r>
            <a:r>
              <a:rPr lang="en-GB" sz="1500" dirty="0"/>
              <a:t>change are working with teachers to support understanding of OER developing lesson plans from state texts and release openly on KOER </a:t>
            </a:r>
          </a:p>
          <a:p>
            <a:pPr marL="0" indent="0">
              <a:buNone/>
            </a:pPr>
            <a:r>
              <a:rPr lang="en-GB" sz="1500" dirty="0"/>
              <a:t>  </a:t>
            </a:r>
            <a:endParaRPr lang="en-US" sz="1500" dirty="0"/>
          </a:p>
          <a:p>
            <a:pPr lvl="0"/>
            <a:r>
              <a:rPr lang="en-GB" sz="1500" dirty="0" smtClean="0"/>
              <a:t>Pratham </a:t>
            </a:r>
            <a:r>
              <a:rPr lang="en-GB" sz="1500" dirty="0"/>
              <a:t>have been releasing their books under CC licence moving from CC BY-NC-SA to CC BY </a:t>
            </a:r>
            <a:r>
              <a:rPr lang="en-GB" sz="1500" u="sng" dirty="0">
                <a:hlinkClick r:id="rId5"/>
              </a:rPr>
              <a:t>http://blog.prathambooks.org/p/cc-tracker.html</a:t>
            </a:r>
            <a:r>
              <a:rPr lang="en-GB" sz="1500" dirty="0"/>
              <a:t> </a:t>
            </a:r>
          </a:p>
          <a:p>
            <a:pPr marL="0" indent="0">
              <a:buNone/>
            </a:pPr>
            <a:r>
              <a:rPr lang="en-GB" sz="1500" dirty="0"/>
              <a:t> </a:t>
            </a:r>
          </a:p>
          <a:p>
            <a:pPr lvl="0"/>
            <a:r>
              <a:rPr lang="en-GB" sz="1500" dirty="0"/>
              <a:t>The National Mission on Education through </a:t>
            </a:r>
            <a:r>
              <a:rPr lang="en-GB" sz="1500" dirty="0" smtClean="0"/>
              <a:t>ICT  OER:  initiatives here release most content under and attribution licence.   </a:t>
            </a:r>
            <a:r>
              <a:rPr lang="en-GB" sz="1500" u="sng" dirty="0" smtClean="0">
                <a:hlinkClick r:id="rId6"/>
              </a:rPr>
              <a:t>http</a:t>
            </a:r>
            <a:r>
              <a:rPr lang="en-GB" sz="1500" u="sng" dirty="0">
                <a:hlinkClick r:id="rId6"/>
              </a:rPr>
              <a:t>://www.nmeict.ac.in/Document/OER_Policy.pdf</a:t>
            </a:r>
            <a:r>
              <a:rPr lang="en-GB" sz="1500" dirty="0"/>
              <a:t> </a:t>
            </a:r>
            <a:endParaRPr lang="en-GB" sz="1500" dirty="0" smtClean="0"/>
          </a:p>
          <a:p>
            <a:pPr marL="0" lvl="0" indent="0">
              <a:buNone/>
            </a:pPr>
            <a:r>
              <a:rPr lang="en-GB" sz="1500" dirty="0"/>
              <a:t>  </a:t>
            </a:r>
          </a:p>
          <a:p>
            <a:r>
              <a:rPr lang="en-GB" sz="1500" dirty="0"/>
              <a:t>Philanthropic organisations such as Central Square Foundation are embracing OER and support release and creation of content as well as the launch of a directory</a:t>
            </a:r>
          </a:p>
        </p:txBody>
      </p:sp>
      <p:sp>
        <p:nvSpPr>
          <p:cNvPr id="5" name="Slide Number Placeholder 4"/>
          <p:cNvSpPr>
            <a:spLocks noGrp="1"/>
          </p:cNvSpPr>
          <p:nvPr>
            <p:ph type="sldNum" sz="quarter" idx="12"/>
          </p:nvPr>
        </p:nvSpPr>
        <p:spPr/>
        <p:txBody>
          <a:bodyPr/>
          <a:lstStyle/>
          <a:p>
            <a:fld id="{20F53BD1-F35B-5D43-BDCE-9598D1549FF3}" type="slidenum">
              <a:rPr lang="en-US" smtClean="0">
                <a:solidFill>
                  <a:prstClr val="black">
                    <a:tint val="75000"/>
                  </a:prstClr>
                </a:solidFill>
              </a:rPr>
              <a:pPr/>
              <a:t>7</a:t>
            </a:fld>
            <a:endParaRPr lang="en-US" dirty="0">
              <a:solidFill>
                <a:prstClr val="black">
                  <a:tint val="75000"/>
                </a:prstClr>
              </a:solidFill>
            </a:endParaRPr>
          </a:p>
        </p:txBody>
      </p:sp>
      <p:pic>
        <p:nvPicPr>
          <p:cNvPr id="6" name="Picture 5" descr="\\UserData\Documents\sd22689\Pictures\Logos\UK aid.bmp"/>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12812" y="5736864"/>
            <a:ext cx="775335" cy="1035685"/>
          </a:xfrm>
          <a:prstGeom prst="rect">
            <a:avLst/>
          </a:prstGeom>
          <a:noFill/>
          <a:ln>
            <a:noFill/>
          </a:ln>
        </p:spPr>
      </p:pic>
      <p:pic>
        <p:nvPicPr>
          <p:cNvPr id="7" name="Picture 6" descr="\\UserData\Documents\sd22689\Pictures\Logos\the-open-university.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42837" y="5809889"/>
            <a:ext cx="960120" cy="864235"/>
          </a:xfrm>
          <a:prstGeom prst="rect">
            <a:avLst/>
          </a:prstGeom>
          <a:noFill/>
          <a:ln>
            <a:noFill/>
          </a:ln>
        </p:spPr>
      </p:pic>
      <p:sp>
        <p:nvSpPr>
          <p:cNvPr id="8" name="Rectangle 7"/>
          <p:cNvSpPr>
            <a:spLocks noChangeArrowheads="1"/>
          </p:cNvSpPr>
          <p:nvPr/>
        </p:nvSpPr>
        <p:spPr bwMode="auto">
          <a:xfrm>
            <a:off x="381000" y="5879997"/>
            <a:ext cx="397416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9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This document has been produced as part of the TESS-India project and</a:t>
            </a:r>
            <a:endParaRPr kumimoji="0" lang="en-GB" alt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9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made available under a Creative Commons Attribution-</a:t>
            </a:r>
            <a:r>
              <a:rPr kumimoji="0" lang="en-GB" altLang="en-US" sz="9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ShareAlike</a:t>
            </a:r>
            <a:r>
              <a:rPr kumimoji="0" lang="en-GB" altLang="en-US" sz="9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licence.</a:t>
            </a:r>
          </a:p>
          <a:p>
            <a:pPr marL="0" marR="0" lvl="0" indent="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700" b="0" i="0" u="none" strike="noStrike" cap="none" normalizeH="0" baseline="0" dirty="0" smtClean="0">
              <a:ln>
                <a:noFill/>
              </a:ln>
              <a:solidFill>
                <a:schemeClr val="tx1"/>
              </a:solidFill>
              <a:effectLst/>
              <a:latin typeface="Arial" pitchFamily="34" charset="0"/>
              <a:cs typeface="Arial" pitchFamily="34" charset="0"/>
            </a:endParaRPr>
          </a:p>
          <a:p>
            <a:pPr lvl="0" eaLnBrk="0" hangingPunct="0"/>
            <a:r>
              <a:rPr lang="en-GB" altLang="en-US" sz="900" i="1" dirty="0" err="1">
                <a:solidFill>
                  <a:prstClr val="black"/>
                </a:solidFill>
                <a:ea typeface="Times New Roman" pitchFamily="18" charset="0"/>
              </a:rPr>
              <a:t>www.TESS-India.edu.in</a:t>
            </a:r>
            <a:endParaRPr lang="en-GB" altLang="en-US" sz="700" dirty="0">
              <a:solidFill>
                <a:prstClr val="black"/>
              </a:solidFill>
            </a:endParaRPr>
          </a:p>
          <a:p>
            <a:pPr marL="0" marR="0" lvl="0" indent="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Picture 8"/>
          <p:cNvPicPr/>
          <p:nvPr/>
        </p:nvPicPr>
        <p:blipFill>
          <a:blip r:embed="rId9">
            <a:extLst>
              <a:ext uri="{28A0092B-C50C-407E-A947-70E740481C1C}">
                <a14:useLocalDpi xmlns:a14="http://schemas.microsoft.com/office/drawing/2010/main" val="0"/>
              </a:ext>
            </a:extLst>
          </a:blip>
          <a:srcRect/>
          <a:stretch>
            <a:fillRect/>
          </a:stretch>
        </p:blipFill>
        <p:spPr bwMode="auto">
          <a:xfrm>
            <a:off x="1727049" y="6184622"/>
            <a:ext cx="1282065" cy="495300"/>
          </a:xfrm>
          <a:prstGeom prst="rect">
            <a:avLst/>
          </a:prstGeom>
          <a:noFill/>
          <a:ln>
            <a:noFill/>
          </a:ln>
        </p:spPr>
      </p:pic>
    </p:spTree>
    <p:extLst>
      <p:ext uri="{BB962C8B-B14F-4D97-AF65-F5344CB8AC3E}">
        <p14:creationId xmlns:p14="http://schemas.microsoft.com/office/powerpoint/2010/main" val="3618513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endParaRPr lang="en-US" altLang="en-US" smtClean="0"/>
          </a:p>
        </p:txBody>
      </p:sp>
      <p:sp>
        <p:nvSpPr>
          <p:cNvPr id="23555" name="Rectangle 3"/>
          <p:cNvSpPr>
            <a:spLocks noGrp="1" noChangeArrowheads="1"/>
          </p:cNvSpPr>
          <p:nvPr>
            <p:ph type="body" idx="1"/>
          </p:nvPr>
        </p:nvSpPr>
        <p:spPr/>
        <p:txBody>
          <a:bodyPr/>
          <a:lstStyle/>
          <a:p>
            <a:pPr eaLnBrk="1" hangingPunct="1"/>
            <a:endParaRPr lang="en-US" altLang="en-US" smtClean="0"/>
          </a:p>
        </p:txBody>
      </p:sp>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391" y="257733"/>
            <a:ext cx="8459830" cy="6341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F4D7776F-E4BC-479E-9A7D-62AF35A1D773}" type="slidenum">
              <a:rPr lang="en-GB" smtClean="0"/>
              <a:t>8</a:t>
            </a:fld>
            <a:endParaRPr lang="en-GB"/>
          </a:p>
        </p:txBody>
      </p:sp>
    </p:spTree>
    <p:extLst>
      <p:ext uri="{BB962C8B-B14F-4D97-AF65-F5344CB8AC3E}">
        <p14:creationId xmlns:p14="http://schemas.microsoft.com/office/powerpoint/2010/main" val="20830194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OER</a:t>
            </a:r>
            <a:r>
              <a:rPr lang="en-GB" dirty="0"/>
              <a:t> </a:t>
            </a:r>
            <a:r>
              <a:rPr lang="en-GB" dirty="0" smtClean="0"/>
              <a:t>Potential </a:t>
            </a:r>
            <a:endParaRPr lang="en-GB" dirty="0"/>
          </a:p>
        </p:txBody>
      </p:sp>
      <p:sp>
        <p:nvSpPr>
          <p:cNvPr id="3" name="Content Placeholder 2"/>
          <p:cNvSpPr>
            <a:spLocks noGrp="1"/>
          </p:cNvSpPr>
          <p:nvPr>
            <p:ph idx="1"/>
          </p:nvPr>
        </p:nvSpPr>
        <p:spPr>
          <a:xfrm>
            <a:off x="381000" y="1905000"/>
            <a:ext cx="8305800" cy="4678363"/>
          </a:xfrm>
        </p:spPr>
        <p:txBody>
          <a:bodyPr>
            <a:noAutofit/>
          </a:bodyPr>
          <a:lstStyle/>
          <a:p>
            <a:pPr marL="0" indent="0">
              <a:buNone/>
            </a:pPr>
            <a:endParaRPr lang="en-GB" sz="1600" dirty="0">
              <a:solidFill>
                <a:prstClr val="black">
                  <a:lumMod val="65000"/>
                  <a:lumOff val="35000"/>
                </a:prstClr>
              </a:solidFill>
            </a:endParaRPr>
          </a:p>
          <a:p>
            <a:pPr marL="0" indent="0">
              <a:buNone/>
            </a:pPr>
            <a:endParaRPr lang="en-GB" sz="1600"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599" y="1219200"/>
            <a:ext cx="6881813" cy="4976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20F53BD1-F35B-5D43-BDCE-9598D1549FF3}" type="slidenum">
              <a:rPr lang="en-US" smtClean="0">
                <a:solidFill>
                  <a:prstClr val="black">
                    <a:tint val="75000"/>
                  </a:prstClr>
                </a:solidFill>
              </a:rPr>
              <a:pPr/>
              <a:t>9</a:t>
            </a:fld>
            <a:endParaRPr lang="en-US" dirty="0">
              <a:solidFill>
                <a:prstClr val="black">
                  <a:tint val="75000"/>
                </a:prstClr>
              </a:solidFill>
            </a:endParaRPr>
          </a:p>
        </p:txBody>
      </p:sp>
      <p:pic>
        <p:nvPicPr>
          <p:cNvPr id="7" name="Picture 6" descr="\\UserData\Documents\sd22689\Pictures\Logos\UK aid.bmp"/>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1194" y="5736864"/>
            <a:ext cx="775335" cy="1035685"/>
          </a:xfrm>
          <a:prstGeom prst="rect">
            <a:avLst/>
          </a:prstGeom>
          <a:noFill/>
          <a:ln>
            <a:noFill/>
          </a:ln>
        </p:spPr>
      </p:pic>
      <p:pic>
        <p:nvPicPr>
          <p:cNvPr id="8" name="Picture 7" descr="\\UserData\Documents\sd22689\Pictures\Logos\the-open-university.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21219" y="5809889"/>
            <a:ext cx="960120" cy="864235"/>
          </a:xfrm>
          <a:prstGeom prst="rect">
            <a:avLst/>
          </a:prstGeom>
          <a:noFill/>
          <a:ln>
            <a:noFill/>
          </a:ln>
        </p:spPr>
      </p:pic>
      <p:sp>
        <p:nvSpPr>
          <p:cNvPr id="9" name="Rectangle 8"/>
          <p:cNvSpPr>
            <a:spLocks noChangeArrowheads="1"/>
          </p:cNvSpPr>
          <p:nvPr/>
        </p:nvSpPr>
        <p:spPr bwMode="auto">
          <a:xfrm>
            <a:off x="381000" y="5879997"/>
            <a:ext cx="397416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9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This document has been produced as part of the TESS-India project and</a:t>
            </a:r>
            <a:endParaRPr kumimoji="0" lang="en-GB" alt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9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made available under a Creative Commons Attribution-</a:t>
            </a:r>
            <a:r>
              <a:rPr kumimoji="0" lang="en-GB" altLang="en-US" sz="9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ShareAlike</a:t>
            </a:r>
            <a:r>
              <a:rPr kumimoji="0" lang="en-GB" altLang="en-US" sz="9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licence.</a:t>
            </a:r>
          </a:p>
          <a:p>
            <a:pPr marL="0" marR="0" lvl="0" indent="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700" b="0" i="0" u="none" strike="noStrike" cap="none" normalizeH="0" baseline="0" dirty="0" smtClean="0">
              <a:ln>
                <a:noFill/>
              </a:ln>
              <a:solidFill>
                <a:schemeClr val="tx1"/>
              </a:solidFill>
              <a:effectLst/>
              <a:latin typeface="Arial" pitchFamily="34" charset="0"/>
              <a:cs typeface="Arial" pitchFamily="34" charset="0"/>
            </a:endParaRPr>
          </a:p>
          <a:p>
            <a:pPr lvl="0" eaLnBrk="0" hangingPunct="0"/>
            <a:r>
              <a:rPr lang="en-GB" altLang="en-US" sz="900" i="1" dirty="0" err="1">
                <a:solidFill>
                  <a:prstClr val="black"/>
                </a:solidFill>
                <a:ea typeface="Times New Roman" pitchFamily="18" charset="0"/>
              </a:rPr>
              <a:t>www.TESS-India.edu.in</a:t>
            </a:r>
            <a:endParaRPr lang="en-GB" altLang="en-US" sz="700" dirty="0">
              <a:solidFill>
                <a:prstClr val="black"/>
              </a:solidFill>
            </a:endParaRPr>
          </a:p>
          <a:p>
            <a:pPr marL="0" marR="0" lvl="0" indent="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Picture 9"/>
          <p:cNvPicPr/>
          <p:nvPr/>
        </p:nvPicPr>
        <p:blipFill>
          <a:blip r:embed="rId6">
            <a:extLst>
              <a:ext uri="{28A0092B-C50C-407E-A947-70E740481C1C}">
                <a14:useLocalDpi xmlns:a14="http://schemas.microsoft.com/office/drawing/2010/main" val="0"/>
              </a:ext>
            </a:extLst>
          </a:blip>
          <a:srcRect/>
          <a:stretch>
            <a:fillRect/>
          </a:stretch>
        </p:blipFill>
        <p:spPr bwMode="auto">
          <a:xfrm>
            <a:off x="1727049" y="6195666"/>
            <a:ext cx="1282065" cy="495300"/>
          </a:xfrm>
          <a:prstGeom prst="rect">
            <a:avLst/>
          </a:prstGeom>
          <a:noFill/>
          <a:ln>
            <a:noFill/>
          </a:ln>
        </p:spPr>
      </p:pic>
    </p:spTree>
    <p:extLst>
      <p:ext uri="{BB962C8B-B14F-4D97-AF65-F5344CB8AC3E}">
        <p14:creationId xmlns:p14="http://schemas.microsoft.com/office/powerpoint/2010/main" val="68810732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2F388BCE385F46844DD5D649D6A177" ma:contentTypeVersion="0" ma:contentTypeDescription="Create a new document." ma:contentTypeScope="" ma:versionID="0317718f7f84861f7e338a21a42a4c85">
  <xsd:schema xmlns:xsd="http://www.w3.org/2001/XMLSchema" xmlns:xs="http://www.w3.org/2001/XMLSchema" xmlns:p="http://schemas.microsoft.com/office/2006/metadata/properties" xmlns:ns1="http://schemas.microsoft.com/sharepoint/v3" targetNamespace="http://schemas.microsoft.com/office/2006/metadata/properties" ma:root="true" ma:fieldsID="eb79f72cb7fe772cc48d6e4c336eb69a" ns1:_="">
    <xsd:import namespace="http://schemas.microsoft.com/sharepoint/v3"/>
    <xsd:element name="properties">
      <xsd:complexType>
        <xsd:sequence>
          <xsd:element name="documentManagement">
            <xsd:complexType>
              <xsd:all>
                <xsd:element ref="ns1:RoutingRule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9" nillable="true" ma:displayName="Description" ma:internalName="RoutingRuleDescription"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ma:index="8"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outingRuleDescription xmlns="http://schemas.microsoft.com/sharepoint/v3" xsi:nil="true"/>
  </documentManagement>
</p:properties>
</file>

<file path=customXml/itemProps1.xml><?xml version="1.0" encoding="utf-8"?>
<ds:datastoreItem xmlns:ds="http://schemas.openxmlformats.org/officeDocument/2006/customXml" ds:itemID="{C148B2D7-CA37-4D88-ABC1-94160537A0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45D610-D270-4AD7-90ED-0A245F3E29D9}">
  <ds:schemaRefs>
    <ds:schemaRef ds:uri="http://schemas.microsoft.com/sharepoint/v3/contenttype/forms"/>
  </ds:schemaRefs>
</ds:datastoreItem>
</file>

<file path=customXml/itemProps3.xml><?xml version="1.0" encoding="utf-8"?>
<ds:datastoreItem xmlns:ds="http://schemas.openxmlformats.org/officeDocument/2006/customXml" ds:itemID="{4AC214C3-4D41-4DF1-88E2-A64842EE0F45}">
  <ds:schemaRefs>
    <ds:schemaRef ds:uri="http://schemas.microsoft.com/sharepoint/v3"/>
    <ds:schemaRef ds:uri="http://purl.org/dc/terms/"/>
    <ds:schemaRef ds:uri="http://purl.org/dc/elements/1.1/"/>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1068</TotalTime>
  <Words>756</Words>
  <Application>Microsoft Office PowerPoint</Application>
  <PresentationFormat>On-screen Show (4:3)</PresentationFormat>
  <Paragraphs>128</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1_Office Theme</vt:lpstr>
      <vt:lpstr>Open Educational Resources (OER)</vt:lpstr>
      <vt:lpstr>Open Educational Resources (OER)  </vt:lpstr>
      <vt:lpstr>PowerPoint Presentation</vt:lpstr>
      <vt:lpstr>OER origins</vt:lpstr>
      <vt:lpstr>OER growth </vt:lpstr>
      <vt:lpstr>OER: a global movement </vt:lpstr>
      <vt:lpstr>OER: OER in India</vt:lpstr>
      <vt:lpstr>PowerPoint Presentation</vt:lpstr>
      <vt:lpstr>OER Potential </vt:lpstr>
      <vt:lpstr>OER: Realising the potential </vt:lpstr>
    </vt:vector>
  </TitlesOfParts>
  <Company>British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Khanna, Divya (India)</dc:creator>
  <cp:lastModifiedBy>Samantha.Dorrington</cp:lastModifiedBy>
  <cp:revision>81</cp:revision>
  <dcterms:created xsi:type="dcterms:W3CDTF">2014-07-31T05:24:38Z</dcterms:created>
  <dcterms:modified xsi:type="dcterms:W3CDTF">2015-04-07T11:33:30Z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0x010100CE2F388BCE385F46844DD5D649D6A177</vt:lpwstr>
  </property>
</Properties>
</file>