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55319" autoAdjust="0"/>
  </p:normalViewPr>
  <p:slideViewPr>
    <p:cSldViewPr snapToGrid="0">
      <p:cViewPr varScale="1">
        <p:scale>
          <a:sx n="59" d="100"/>
          <a:sy n="59" d="100"/>
        </p:scale>
        <p:origin x="7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43301-63BC-4A9F-B018-132B08886FEA}" type="datetimeFigureOut">
              <a:rPr lang="en-GB" smtClean="0"/>
              <a:t>02/02/2023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FEB16-AC8E-4E88-904D-93797FB75E3A}" type="slidenum">
              <a:rPr lang="en-GB" smtClean="0"/>
              <a:t>‹#›</a:t>
            </a:fld>
            <a:endParaRPr lang="en-GB"/>
          </a:p>
        </p:txBody>
      </p:sp>
    </p:spTree>
    <p:extLst>
      <p:ext uri="{BB962C8B-B14F-4D97-AF65-F5344CB8AC3E}">
        <p14:creationId xmlns:p14="http://schemas.microsoft.com/office/powerpoint/2010/main" val="342513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deck asset 2 resources</a:t>
            </a:r>
          </a:p>
          <a:p>
            <a:r>
              <a:rPr lang="en-GB" sz="1200" b="1" kern="1200" dirty="0">
                <a:solidFill>
                  <a:schemeClr val="tx1"/>
                </a:solidFill>
                <a:effectLst/>
                <a:latin typeface="+mn-lt"/>
                <a:ea typeface="+mn-ea"/>
                <a:cs typeface="+mn-cs"/>
              </a:rPr>
              <a:t>Slide 1 section title – Resources</a:t>
            </a:r>
          </a:p>
          <a:p>
            <a:r>
              <a:rPr lang="en-GB" sz="1200" b="1" kern="1200" dirty="0">
                <a:solidFill>
                  <a:schemeClr val="tx1"/>
                </a:solidFill>
                <a:effectLst/>
                <a:latin typeface="+mn-lt"/>
                <a:ea typeface="+mn-ea"/>
                <a:cs typeface="+mn-cs"/>
              </a:rPr>
              <a:t>Image – no image – or a copyright free generic image of a clipboard and checklist so it’s not just a blank slide</a:t>
            </a:r>
          </a:p>
          <a:p>
            <a:r>
              <a:rPr lang="en-GB" sz="1200" u="sng" kern="1200" dirty="0">
                <a:solidFill>
                  <a:schemeClr val="tx1"/>
                </a:solidFill>
                <a:effectLst/>
                <a:latin typeface="+mn-lt"/>
                <a:ea typeface="+mn-ea"/>
                <a:cs typeface="+mn-cs"/>
              </a:rPr>
              <a:t>Narration</a:t>
            </a:r>
          </a:p>
          <a:p>
            <a:r>
              <a:rPr lang="en-GB" sz="1200" kern="1200" dirty="0">
                <a:solidFill>
                  <a:schemeClr val="tx1"/>
                </a:solidFill>
                <a:effectLst/>
                <a:latin typeface="+mn-lt"/>
                <a:ea typeface="+mn-ea"/>
                <a:cs typeface="+mn-cs"/>
              </a:rPr>
              <a:t>The slides that follow outline the resources required for DAFNE course delivery.</a:t>
            </a:r>
          </a:p>
          <a:p>
            <a:r>
              <a:rPr lang="en-GB" sz="1200" kern="1200" dirty="0">
                <a:solidFill>
                  <a:schemeClr val="tx1"/>
                </a:solidFill>
                <a:effectLst/>
                <a:latin typeface="+mn-lt"/>
                <a:ea typeface="+mn-ea"/>
                <a:cs typeface="+mn-cs"/>
              </a:rPr>
              <a:t>As part of planning your courses you may also need to consider if:</a:t>
            </a:r>
          </a:p>
          <a:p>
            <a:pPr lvl="0"/>
            <a:r>
              <a:rPr lang="en-GB" sz="1200" kern="1200" dirty="0">
                <a:solidFill>
                  <a:schemeClr val="tx1"/>
                </a:solidFill>
                <a:effectLst/>
                <a:latin typeface="+mn-lt"/>
                <a:ea typeface="+mn-ea"/>
                <a:cs typeface="+mn-cs"/>
              </a:rPr>
              <a:t>-any of the course participants require large print versions of resources? </a:t>
            </a:r>
          </a:p>
          <a:p>
            <a:pPr lvl="0"/>
            <a:r>
              <a:rPr lang="en-GB" sz="1200" kern="1200" dirty="0">
                <a:solidFill>
                  <a:schemeClr val="tx1"/>
                </a:solidFill>
                <a:effectLst/>
                <a:latin typeface="+mn-lt"/>
                <a:ea typeface="+mn-ea"/>
                <a:cs typeface="+mn-cs"/>
              </a:rPr>
              <a:t>-any course participants require an interpreter?</a:t>
            </a:r>
          </a:p>
          <a:p>
            <a:pPr lvl="0"/>
            <a:r>
              <a:rPr lang="en-GB" sz="1200" kern="1200" dirty="0">
                <a:solidFill>
                  <a:schemeClr val="tx1"/>
                </a:solidFill>
                <a:effectLst/>
                <a:latin typeface="+mn-lt"/>
                <a:ea typeface="+mn-ea"/>
                <a:cs typeface="+mn-cs"/>
              </a:rPr>
              <a:t>Make sure all your resources have been ordered and delivered before your course dates.</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a:t>
            </a:fld>
            <a:endParaRPr lang="en-GB"/>
          </a:p>
        </p:txBody>
      </p:sp>
    </p:spTree>
    <p:extLst>
      <p:ext uri="{BB962C8B-B14F-4D97-AF65-F5344CB8AC3E}">
        <p14:creationId xmlns:p14="http://schemas.microsoft.com/office/powerpoint/2010/main" val="257086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10 title – physical activity and exercise</a:t>
            </a:r>
          </a:p>
          <a:p>
            <a:r>
              <a:rPr lang="en-GB" sz="1200" b="1" kern="1200" dirty="0">
                <a:solidFill>
                  <a:schemeClr val="tx1"/>
                </a:solidFill>
                <a:effectLst/>
                <a:latin typeface="+mn-lt"/>
                <a:ea typeface="+mn-ea"/>
                <a:cs typeface="+mn-cs"/>
              </a:rPr>
              <a:t>Image 1 flip chart page </a:t>
            </a:r>
          </a:p>
          <a:p>
            <a:pPr marL="228600" lvl="0" indent="-228600">
              <a:buFont typeface="+mj-lt"/>
              <a:buAutoNum type="arabicPeriod"/>
            </a:pPr>
            <a:r>
              <a:rPr lang="en-GB" sz="1200" b="1" kern="1200" dirty="0">
                <a:solidFill>
                  <a:schemeClr val="tx1"/>
                </a:solidFill>
                <a:effectLst/>
                <a:latin typeface="+mn-lt"/>
                <a:ea typeface="+mn-ea"/>
                <a:cs typeface="+mn-cs"/>
              </a:rPr>
              <a:t>Physical activity and exercise</a:t>
            </a:r>
          </a:p>
          <a:p>
            <a:endParaRPr lang="en-GB" sz="1200" b="0" u="sng" kern="1200" dirty="0">
              <a:solidFill>
                <a:schemeClr val="tx1"/>
              </a:solidFill>
              <a:effectLst/>
              <a:latin typeface="+mn-lt"/>
              <a:ea typeface="+mn-ea"/>
              <a:cs typeface="+mn-cs"/>
            </a:endParaRP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Managing physical activity and exercise can be one of the most challenging parts of daily Glucose management.</a:t>
            </a:r>
          </a:p>
          <a:p>
            <a:r>
              <a:rPr lang="en-GB" sz="1200" kern="1200" dirty="0">
                <a:solidFill>
                  <a:schemeClr val="tx1"/>
                </a:solidFill>
                <a:effectLst/>
                <a:latin typeface="+mn-lt"/>
                <a:ea typeface="+mn-ea"/>
                <a:cs typeface="+mn-cs"/>
              </a:rPr>
              <a:t>It’s important that participants are aware of the effects of different types of exercise on their Glucose in order to determine the most appropriate way of managing that effect.</a:t>
            </a:r>
          </a:p>
          <a:p>
            <a:r>
              <a:rPr lang="en-GB" sz="1200" kern="1200" dirty="0">
                <a:solidFill>
                  <a:schemeClr val="tx1"/>
                </a:solidFill>
                <a:effectLst/>
                <a:latin typeface="+mn-lt"/>
                <a:ea typeface="+mn-ea"/>
                <a:cs typeface="+mn-cs"/>
              </a:rPr>
              <a:t>The physical activity and exercise flip chart is used primarily in the session ‘managing activity and exercise’ but is also a useful reference when considering other causes of out of target Glucose during group discussions of DAFNE diaries or CGM downloads at the beginning and end of each day.</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10</a:t>
            </a:fld>
            <a:endParaRPr lang="en-GB"/>
          </a:p>
        </p:txBody>
      </p:sp>
    </p:spTree>
    <p:extLst>
      <p:ext uri="{BB962C8B-B14F-4D97-AF65-F5344CB8AC3E}">
        <p14:creationId xmlns:p14="http://schemas.microsoft.com/office/powerpoint/2010/main" val="1327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11 title – long term health and diabetes</a:t>
            </a:r>
          </a:p>
          <a:p>
            <a:r>
              <a:rPr lang="en-GB" sz="1200" b="1" kern="1200" dirty="0">
                <a:solidFill>
                  <a:schemeClr val="tx1"/>
                </a:solidFill>
                <a:effectLst/>
                <a:latin typeface="+mn-lt"/>
                <a:ea typeface="+mn-ea"/>
                <a:cs typeface="+mn-cs"/>
              </a:rPr>
              <a:t>Image 2 flip chart pages</a:t>
            </a:r>
          </a:p>
          <a:p>
            <a:pPr marL="228600" lvl="0" indent="-228600">
              <a:buFont typeface="+mj-lt"/>
              <a:buAutoNum type="arabicPeriod"/>
            </a:pPr>
            <a:r>
              <a:rPr lang="en-GB" sz="1200" b="1" kern="1200" dirty="0">
                <a:solidFill>
                  <a:schemeClr val="tx1"/>
                </a:solidFill>
                <a:effectLst/>
                <a:latin typeface="+mn-lt"/>
                <a:ea typeface="+mn-ea"/>
                <a:cs typeface="+mn-cs"/>
              </a:rPr>
              <a:t>Annual review</a:t>
            </a:r>
          </a:p>
          <a:p>
            <a:pPr marL="228600" lvl="0" indent="-228600">
              <a:buFont typeface="+mj-lt"/>
              <a:buAutoNum type="arabicPeriod"/>
            </a:pPr>
            <a:r>
              <a:rPr lang="en-GB" sz="1200" b="1" kern="1200" dirty="0">
                <a:solidFill>
                  <a:schemeClr val="tx1"/>
                </a:solidFill>
                <a:effectLst/>
                <a:latin typeface="+mn-lt"/>
                <a:ea typeface="+mn-ea"/>
                <a:cs typeface="+mn-cs"/>
              </a:rPr>
              <a:t>15 healthcare essentials</a:t>
            </a:r>
          </a:p>
          <a:p>
            <a:endParaRPr lang="en-GB" sz="1200" b="0" u="sng" kern="1200" dirty="0">
              <a:solidFill>
                <a:schemeClr val="tx1"/>
              </a:solidFill>
              <a:effectLst/>
              <a:latin typeface="+mn-lt"/>
              <a:ea typeface="+mn-ea"/>
              <a:cs typeface="+mn-cs"/>
            </a:endParaRPr>
          </a:p>
          <a:p>
            <a:r>
              <a:rPr lang="en-GB" sz="1200" b="0" u="sng" kern="1200" dirty="0">
                <a:solidFill>
                  <a:schemeClr val="tx1"/>
                </a:solidFill>
                <a:effectLst/>
                <a:latin typeface="+mn-lt"/>
                <a:ea typeface="+mn-ea"/>
                <a:cs typeface="+mn-cs"/>
              </a:rPr>
              <a:t>Narration</a:t>
            </a:r>
            <a:r>
              <a:rPr lang="en-GB" sz="1200" b="1"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These flip chart pages are used in the long term health and diabetes session. They provide a framework for group discussion about the long term complications of diabetes, the importance of accessing healthcare checks as well as the importance of working with their diabetes team to promote and maintain their health in the long term.</a:t>
            </a:r>
          </a:p>
          <a:p>
            <a:pPr lvl="0"/>
            <a:r>
              <a:rPr lang="en-GB" sz="1200" kern="1200" dirty="0">
                <a:solidFill>
                  <a:schemeClr val="tx1"/>
                </a:solidFill>
                <a:effectLst/>
                <a:latin typeface="+mn-lt"/>
                <a:ea typeface="+mn-ea"/>
                <a:cs typeface="+mn-cs"/>
              </a:rPr>
              <a:t>The annual review game is also used in this session and reflects the flip chart content.</a:t>
            </a:r>
          </a:p>
          <a:p>
            <a:pPr lvl="0"/>
            <a:r>
              <a:rPr lang="en-GB" sz="1200" kern="1200" dirty="0">
                <a:solidFill>
                  <a:schemeClr val="tx1"/>
                </a:solidFill>
                <a:effectLst/>
                <a:latin typeface="+mn-lt"/>
                <a:ea typeface="+mn-ea"/>
                <a:cs typeface="+mn-cs"/>
              </a:rPr>
              <a:t>The group discussion about long term health and diabetes often generates questions for the doctor so you may find it helpful to ‘bank’ or ‘park’ questions in the usual way during this session.</a:t>
            </a:r>
          </a:p>
          <a:p>
            <a:pPr lvl="0"/>
            <a:r>
              <a:rPr lang="en-GB" sz="1200" kern="1200" dirty="0">
                <a:solidFill>
                  <a:schemeClr val="tx1"/>
                </a:solidFill>
                <a:effectLst/>
                <a:latin typeface="+mn-lt"/>
                <a:ea typeface="+mn-ea"/>
                <a:cs typeface="+mn-cs"/>
              </a:rPr>
              <a:t>Participants find it helpful to have the results of their last annual review checks to hand during this session.</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11</a:t>
            </a:fld>
            <a:endParaRPr lang="en-GB"/>
          </a:p>
        </p:txBody>
      </p:sp>
    </p:spTree>
    <p:extLst>
      <p:ext uri="{BB962C8B-B14F-4D97-AF65-F5344CB8AC3E}">
        <p14:creationId xmlns:p14="http://schemas.microsoft.com/office/powerpoint/2010/main" val="290038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12 title – DAFNE insulin posters</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Image 3 posters</a:t>
            </a:r>
          </a:p>
          <a:p>
            <a:pPr marL="228600" lvl="0" indent="-228600">
              <a:buFont typeface="+mj-lt"/>
              <a:buAutoNum type="arabicPeriod"/>
            </a:pPr>
            <a:r>
              <a:rPr lang="en-GB" sz="1200" b="1" kern="1200" dirty="0">
                <a:solidFill>
                  <a:schemeClr val="tx1"/>
                </a:solidFill>
                <a:effectLst/>
                <a:latin typeface="+mn-lt"/>
                <a:ea typeface="+mn-ea"/>
                <a:cs typeface="+mn-cs"/>
              </a:rPr>
              <a:t>Insulin production in a person without diabetes</a:t>
            </a:r>
          </a:p>
          <a:p>
            <a:pPr marL="228600" lvl="0" indent="-228600">
              <a:buFont typeface="+mj-lt"/>
              <a:buAutoNum type="arabicPeriod"/>
            </a:pPr>
            <a:r>
              <a:rPr lang="en-GB" sz="1200" b="1" kern="1200" dirty="0">
                <a:solidFill>
                  <a:schemeClr val="tx1"/>
                </a:solidFill>
                <a:effectLst/>
                <a:latin typeface="+mn-lt"/>
                <a:ea typeface="+mn-ea"/>
                <a:cs typeface="+mn-cs"/>
              </a:rPr>
              <a:t>3 x daily analogue with once daily BI analogue</a:t>
            </a:r>
          </a:p>
          <a:p>
            <a:pPr marL="228600" lvl="0" indent="-228600">
              <a:buFont typeface="+mj-lt"/>
              <a:buAutoNum type="arabicPeriod"/>
            </a:pPr>
            <a:r>
              <a:rPr lang="en-GB" sz="1200" b="1" kern="1200" dirty="0">
                <a:solidFill>
                  <a:schemeClr val="tx1"/>
                </a:solidFill>
                <a:effectLst/>
                <a:latin typeface="+mn-lt"/>
                <a:ea typeface="+mn-ea"/>
                <a:cs typeface="+mn-cs"/>
              </a:rPr>
              <a:t>3 x daily QA analogue with twice daily isophane or BI analogue</a:t>
            </a:r>
          </a:p>
          <a:p>
            <a:endParaRPr lang="en-GB" sz="1200" b="0" u="sng" kern="1200" dirty="0">
              <a:solidFill>
                <a:schemeClr val="tx1"/>
              </a:solidFill>
              <a:effectLst/>
              <a:latin typeface="+mn-lt"/>
              <a:ea typeface="+mn-ea"/>
              <a:cs typeface="+mn-cs"/>
            </a:endParaRPr>
          </a:p>
          <a:p>
            <a:r>
              <a:rPr lang="en-GB" sz="1200" b="0" u="sng" kern="1200" dirty="0">
                <a:solidFill>
                  <a:schemeClr val="tx1"/>
                </a:solidFill>
                <a:effectLst/>
                <a:latin typeface="+mn-lt"/>
                <a:ea typeface="+mn-ea"/>
                <a:cs typeface="+mn-cs"/>
              </a:rPr>
              <a:t>Narration</a:t>
            </a:r>
            <a:r>
              <a:rPr lang="en-GB" sz="1200" b="1"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DAFNE insulin posters illustrate:</a:t>
            </a:r>
          </a:p>
          <a:p>
            <a:pPr lvl="0"/>
            <a:r>
              <a:rPr lang="en-GB" sz="1200" kern="1200" dirty="0">
                <a:solidFill>
                  <a:schemeClr val="tx1"/>
                </a:solidFill>
                <a:effectLst/>
                <a:latin typeface="+mn-lt"/>
                <a:ea typeface="+mn-ea"/>
                <a:cs typeface="+mn-cs"/>
              </a:rPr>
              <a:t>-number 1 shows insulin production in a person without diabetes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-number 2 -Once daily BI analogue and QA analogue with meals - (please note that this poster and the examples in the course book are not based on an ultra-long acting once daily BI) and number 3 illustrates The DAFNE insulin regimen based on twice daily BI and QA analogue with meals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posters are used to illustrate the insulin coverage given by the DAFNE regimen and how this mirrors insulin production in a person without type 1 diabetes.</a:t>
            </a:r>
          </a:p>
          <a:p>
            <a:pPr lvl="0"/>
            <a:r>
              <a:rPr lang="en-GB" sz="1200" kern="1200" dirty="0">
                <a:solidFill>
                  <a:schemeClr val="tx1"/>
                </a:solidFill>
                <a:effectLst/>
                <a:latin typeface="+mn-lt"/>
                <a:ea typeface="+mn-ea"/>
                <a:cs typeface="+mn-cs"/>
              </a:rPr>
              <a:t>As you know from your clinical experience and experience with Remote DAFNE, those using once daily BI may notice their Glucose rises at times when once daily BI insulin action may wane; this is illustrated in the dose adjustment activities and may promote discussion on management strategies or changes to the insulin regimen. </a:t>
            </a:r>
          </a:p>
          <a:p>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12</a:t>
            </a:fld>
            <a:endParaRPr lang="en-GB"/>
          </a:p>
        </p:txBody>
      </p:sp>
    </p:spTree>
    <p:extLst>
      <p:ext uri="{BB962C8B-B14F-4D97-AF65-F5344CB8AC3E}">
        <p14:creationId xmlns:p14="http://schemas.microsoft.com/office/powerpoint/2010/main" val="38310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13 – DAFNE food plates</a:t>
            </a:r>
          </a:p>
          <a:p>
            <a:r>
              <a:rPr lang="en-GB" sz="1200" b="1" kern="1200" dirty="0">
                <a:solidFill>
                  <a:schemeClr val="tx1"/>
                </a:solidFill>
                <a:effectLst/>
                <a:latin typeface="+mn-lt"/>
                <a:ea typeface="+mn-ea"/>
                <a:cs typeface="+mn-cs"/>
              </a:rPr>
              <a:t>Image – </a:t>
            </a:r>
          </a:p>
          <a:p>
            <a:pPr marL="228600" indent="-228600">
              <a:buFont typeface="+mj-lt"/>
              <a:buAutoNum type="arabicPeriod"/>
            </a:pPr>
            <a:r>
              <a:rPr lang="en-GB" sz="1200" b="1" kern="1200" dirty="0">
                <a:solidFill>
                  <a:schemeClr val="tx1"/>
                </a:solidFill>
                <a:effectLst/>
                <a:latin typeface="+mn-lt"/>
                <a:ea typeface="+mn-ea"/>
                <a:cs typeface="+mn-cs"/>
              </a:rPr>
              <a:t>Food plates (the box with a few fanned out, plus card insert)</a:t>
            </a:r>
          </a:p>
          <a:p>
            <a:r>
              <a:rPr lang="en-GB" sz="1200" kern="1200" dirty="0">
                <a:solidFill>
                  <a:schemeClr val="tx1"/>
                </a:solidFill>
                <a:effectLst/>
                <a:latin typeface="+mn-lt"/>
                <a:ea typeface="+mn-ea"/>
                <a:cs typeface="+mn-cs"/>
              </a:rPr>
              <a:t> </a:t>
            </a:r>
          </a:p>
          <a:p>
            <a:r>
              <a:rPr lang="en-GB" sz="1200" b="0" u="sng" kern="1200" dirty="0">
                <a:solidFill>
                  <a:schemeClr val="tx1"/>
                </a:solidFill>
                <a:effectLst/>
                <a:latin typeface="+mn-lt"/>
                <a:ea typeface="+mn-ea"/>
                <a:cs typeface="+mn-cs"/>
              </a:rPr>
              <a:t>Narration</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DAFNE food plates are used in the session ‘Counting CPs’ to compare visual estimation with actual CP counts.</a:t>
            </a:r>
          </a:p>
          <a:p>
            <a:pPr lvl="0"/>
            <a:r>
              <a:rPr lang="en-GB" sz="1200" kern="1200" dirty="0">
                <a:solidFill>
                  <a:schemeClr val="tx1"/>
                </a:solidFill>
                <a:effectLst/>
                <a:latin typeface="+mn-lt"/>
                <a:ea typeface="+mn-ea"/>
                <a:cs typeface="+mn-cs"/>
              </a:rPr>
              <a:t>They can also be a useful resource in the session ‘eating out’ when participants are discussing how to manage their Glucose when eating away from home; the food plates may be used to create fictional restaurant meals of one, two or three courses, which participants can choose and discuss.</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13</a:t>
            </a:fld>
            <a:endParaRPr lang="en-GB"/>
          </a:p>
        </p:txBody>
      </p:sp>
    </p:spTree>
    <p:extLst>
      <p:ext uri="{BB962C8B-B14F-4D97-AF65-F5344CB8AC3E}">
        <p14:creationId xmlns:p14="http://schemas.microsoft.com/office/powerpoint/2010/main" val="454154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14 - Food models</a:t>
            </a:r>
          </a:p>
          <a:p>
            <a:r>
              <a:rPr lang="en-GB" sz="1200" b="1" kern="1200" dirty="0">
                <a:solidFill>
                  <a:schemeClr val="tx1"/>
                </a:solidFill>
                <a:effectLst/>
                <a:latin typeface="+mn-lt"/>
                <a:ea typeface="+mn-ea"/>
                <a:cs typeface="+mn-cs"/>
              </a:rPr>
              <a:t>Image – food models</a:t>
            </a:r>
          </a:p>
          <a:p>
            <a:pPr marL="228600" lvl="0" indent="-228600">
              <a:buFont typeface="+mj-lt"/>
              <a:buAutoNum type="arabicPeriod"/>
            </a:pPr>
            <a:r>
              <a:rPr lang="en-GB" sz="1200" b="1" kern="1200" dirty="0">
                <a:solidFill>
                  <a:schemeClr val="tx1"/>
                </a:solidFill>
                <a:effectLst/>
                <a:latin typeface="+mn-lt"/>
                <a:ea typeface="+mn-ea"/>
                <a:cs typeface="+mn-cs"/>
              </a:rPr>
              <a:t>the full set in a pile on table with some hypo treatments</a:t>
            </a:r>
          </a:p>
          <a:p>
            <a:pPr marL="228600" lvl="0" indent="-228600">
              <a:buFont typeface="+mj-lt"/>
              <a:buAutoNum type="arabicPeriod"/>
            </a:pPr>
            <a:r>
              <a:rPr lang="en-GB" sz="1200" b="1" kern="1200" dirty="0">
                <a:solidFill>
                  <a:schemeClr val="tx1"/>
                </a:solidFill>
                <a:effectLst/>
                <a:latin typeface="+mn-lt"/>
                <a:ea typeface="+mn-ea"/>
                <a:cs typeface="+mn-cs"/>
              </a:rPr>
              <a:t>3 laminated cards –’Foods that affect glucose’, ‘Foods that do not affect Glucose’, ‘Not sure’. </a:t>
            </a:r>
          </a:p>
          <a:p>
            <a:pPr marL="228600" lvl="0" indent="-228600">
              <a:buFont typeface="+mj-lt"/>
              <a:buAutoNum type="arabicPeriod"/>
            </a:pPr>
            <a:r>
              <a:rPr lang="en-GB" sz="1200" b="1" kern="1200" dirty="0">
                <a:solidFill>
                  <a:schemeClr val="tx1"/>
                </a:solidFill>
                <a:effectLst/>
                <a:latin typeface="+mn-lt"/>
                <a:ea typeface="+mn-ea"/>
                <a:cs typeface="+mn-cs"/>
              </a:rPr>
              <a:t>Fade out the first two images and replace with this fade-in image: A place laid at a dining table with knife, fork, spoon and napkin; the plate contains scoop of mashed potato, two sausages and baked beans (made to look like a meal) next to a dessert bowl containing a meringue nest (with fruit and cream) OR a slice of cheese cake</a:t>
            </a: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The food models are used in the introduction to carbohydrate counting session as part of an activity to identify which foods contain carbohydrate, which do not and foods the group are unsure about. They’re also used in an activity to divide carbohydrate containing foods into:</a:t>
            </a:r>
          </a:p>
          <a:p>
            <a:r>
              <a:rPr lang="en-GB" sz="1200" kern="1200" dirty="0">
                <a:solidFill>
                  <a:schemeClr val="tx1"/>
                </a:solidFill>
                <a:effectLst/>
                <a:latin typeface="+mn-lt"/>
                <a:ea typeface="+mn-ea"/>
                <a:cs typeface="+mn-cs"/>
              </a:rPr>
              <a:t>-those that require QA</a:t>
            </a:r>
          </a:p>
          <a:p>
            <a:r>
              <a:rPr lang="en-GB" sz="1200" kern="1200" dirty="0">
                <a:solidFill>
                  <a:schemeClr val="tx1"/>
                </a:solidFill>
                <a:effectLst/>
                <a:latin typeface="+mn-lt"/>
                <a:ea typeface="+mn-ea"/>
                <a:cs typeface="+mn-cs"/>
              </a:rPr>
              <a:t>-those for hypo treatments and </a:t>
            </a:r>
          </a:p>
          <a:p>
            <a:r>
              <a:rPr lang="en-GB" sz="1200" kern="1200" dirty="0">
                <a:solidFill>
                  <a:schemeClr val="tx1"/>
                </a:solidFill>
                <a:effectLst/>
                <a:latin typeface="+mn-lt"/>
                <a:ea typeface="+mn-ea"/>
                <a:cs typeface="+mn-cs"/>
              </a:rPr>
              <a:t>-those that may digest too slowly to need to be matched with QA</a:t>
            </a:r>
          </a:p>
          <a:p>
            <a:pPr lvl="0"/>
            <a:r>
              <a:rPr lang="en-GB" sz="1200" kern="1200" dirty="0">
                <a:solidFill>
                  <a:schemeClr val="tx1"/>
                </a:solidFill>
                <a:effectLst/>
                <a:latin typeface="+mn-lt"/>
                <a:ea typeface="+mn-ea"/>
                <a:cs typeface="+mn-cs"/>
              </a:rPr>
              <a:t>They are also used in the session ‘counting CPs’ to compare visual estimation with actual CP values from the Carb portion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can also be a useful resource in the eating out session; they may be used to create fictional plated restaurant meals which participants can choose and discuss.</a:t>
            </a: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14</a:t>
            </a:fld>
            <a:endParaRPr lang="en-GB"/>
          </a:p>
        </p:txBody>
      </p:sp>
    </p:spTree>
    <p:extLst>
      <p:ext uri="{BB962C8B-B14F-4D97-AF65-F5344CB8AC3E}">
        <p14:creationId xmlns:p14="http://schemas.microsoft.com/office/powerpoint/2010/main" val="358711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sng" kern="1200" dirty="0">
                <a:solidFill>
                  <a:schemeClr val="tx1"/>
                </a:solidFill>
                <a:effectLst/>
                <a:latin typeface="+mn-lt"/>
                <a:ea typeface="+mn-ea"/>
                <a:cs typeface="+mn-cs"/>
              </a:rPr>
              <a:t>Narration</a:t>
            </a:r>
            <a:r>
              <a:rPr lang="en-GB" sz="1200" b="1"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course participant requires a participant pack to include the items shown here:</a:t>
            </a:r>
          </a:p>
          <a:p>
            <a:r>
              <a:rPr lang="en-GB" sz="1200" kern="1200" dirty="0">
                <a:solidFill>
                  <a:schemeClr val="tx1"/>
                </a:solidFill>
                <a:effectLst/>
                <a:latin typeface="+mn-lt"/>
                <a:ea typeface="+mn-ea"/>
                <a:cs typeface="+mn-cs"/>
              </a:rPr>
              <a:t>-The course book </a:t>
            </a:r>
            <a:r>
              <a:rPr lang="en-GB" sz="1200" b="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which contains all the content referred to during the course. </a:t>
            </a:r>
            <a:r>
              <a:rPr lang="en-GB" sz="1200" b="1" kern="1200" dirty="0">
                <a:solidFill>
                  <a:schemeClr val="tx1"/>
                </a:solidFill>
                <a:effectLst/>
                <a:latin typeface="+mn-lt"/>
                <a:ea typeface="+mn-ea"/>
                <a:cs typeface="+mn-cs"/>
              </a:rPr>
              <a:t>CLICK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activities book </a:t>
            </a:r>
            <a:r>
              <a:rPr lang="en-GB" sz="1200" b="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which includes examples and activities to complete as part of DAFNE sessions. </a:t>
            </a:r>
            <a:r>
              <a:rPr lang="en-GB" sz="1200" b="1" kern="1200" dirty="0">
                <a:solidFill>
                  <a:schemeClr val="tx1"/>
                </a:solidFill>
                <a:effectLst/>
                <a:latin typeface="+mn-lt"/>
                <a:ea typeface="+mn-ea"/>
                <a:cs typeface="+mn-cs"/>
              </a:rPr>
              <a:t>CLICK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DAFNE diary </a:t>
            </a:r>
            <a:r>
              <a:rPr lang="en-GB" sz="1200" b="1" kern="1200" dirty="0">
                <a:solidFill>
                  <a:schemeClr val="tx1"/>
                </a:solidFill>
                <a:effectLst/>
                <a:latin typeface="+mn-lt"/>
                <a:ea typeface="+mn-ea"/>
                <a:cs typeface="+mn-cs"/>
              </a:rPr>
              <a:t>CLICK </a:t>
            </a:r>
            <a:r>
              <a:rPr lang="en-GB" sz="1200" b="0" kern="1200" dirty="0">
                <a:solidFill>
                  <a:schemeClr val="tx1"/>
                </a:solidFill>
                <a:effectLst/>
                <a:latin typeface="+mn-lt"/>
                <a:ea typeface="+mn-ea"/>
                <a:cs typeface="+mn-cs"/>
              </a:rPr>
              <a:t>which i</a:t>
            </a:r>
            <a:r>
              <a:rPr lang="en-GB" sz="1200" kern="1200" dirty="0">
                <a:solidFill>
                  <a:schemeClr val="tx1"/>
                </a:solidFill>
                <a:effectLst/>
                <a:latin typeface="+mn-lt"/>
                <a:ea typeface="+mn-ea"/>
                <a:cs typeface="+mn-cs"/>
              </a:rPr>
              <a:t>s a paper diary that some participants may wish to use during the course, or they may prefer to use CGM downloads if you have the IT equipment at your venue to share this information. Remember - Downloads should include CPs QA and BI doses and comments about lifestyle factors as well and Glucose checks. </a:t>
            </a:r>
            <a:r>
              <a:rPr lang="en-GB" sz="1200" b="1" kern="1200" dirty="0">
                <a:solidFill>
                  <a:schemeClr val="tx1"/>
                </a:solidFill>
                <a:effectLst/>
                <a:latin typeface="+mn-lt"/>
                <a:ea typeface="+mn-ea"/>
                <a:cs typeface="+mn-cs"/>
              </a:rPr>
              <a:t>CLICK</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Carb portion list </a:t>
            </a:r>
            <a:r>
              <a:rPr lang="en-GB" sz="1200" b="1" kern="1200" dirty="0">
                <a:solidFill>
                  <a:schemeClr val="tx1"/>
                </a:solidFill>
                <a:effectLst/>
                <a:latin typeface="+mn-lt"/>
                <a:ea typeface="+mn-ea"/>
                <a:cs typeface="+mn-cs"/>
              </a:rPr>
              <a:t>CLICK </a:t>
            </a:r>
            <a:r>
              <a:rPr lang="en-GB" sz="1200" b="0" kern="1200" dirty="0">
                <a:solidFill>
                  <a:schemeClr val="tx1"/>
                </a:solidFill>
                <a:effectLst/>
                <a:latin typeface="+mn-lt"/>
                <a:ea typeface="+mn-ea"/>
                <a:cs typeface="+mn-cs"/>
              </a:rPr>
              <a:t>which is </a:t>
            </a:r>
            <a:r>
              <a:rPr lang="en-GB" sz="1200" kern="1200" dirty="0">
                <a:solidFill>
                  <a:schemeClr val="tx1"/>
                </a:solidFill>
                <a:effectLst/>
                <a:latin typeface="+mn-lt"/>
                <a:ea typeface="+mn-ea"/>
                <a:cs typeface="+mn-cs"/>
              </a:rPr>
              <a:t>used as the main carb counting reference during the course. </a:t>
            </a:r>
            <a:r>
              <a:rPr lang="en-GB" sz="1200" b="1" kern="1200" dirty="0">
                <a:solidFill>
                  <a:schemeClr val="tx1"/>
                </a:solidFill>
                <a:effectLst/>
                <a:latin typeface="+mn-lt"/>
                <a:ea typeface="+mn-ea"/>
                <a:cs typeface="+mn-cs"/>
              </a:rPr>
              <a:t>CLICK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-Order the course book, activities book, diary and Carb portion list from DAFNE.</a:t>
            </a:r>
          </a:p>
          <a:p>
            <a:r>
              <a:rPr lang="en-GB" sz="1200" kern="1200" dirty="0">
                <a:solidFill>
                  <a:schemeClr val="tx1"/>
                </a:solidFill>
                <a:effectLst/>
                <a:latin typeface="+mn-lt"/>
                <a:ea typeface="+mn-ea"/>
                <a:cs typeface="+mn-cs"/>
              </a:rPr>
              <a:t>-The blank A4 diary sheet </a:t>
            </a:r>
            <a:r>
              <a:rPr lang="en-GB" sz="1200" b="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can be used to transfer information from the DAFNE diary to share using the visualiser, this can give a clearer image than sharing the diary directly and allows participants to transfer only relevant information.</a:t>
            </a:r>
          </a:p>
          <a:p>
            <a:r>
              <a:rPr lang="en-GB" sz="1200" kern="1200" dirty="0">
                <a:solidFill>
                  <a:schemeClr val="tx1"/>
                </a:solidFill>
                <a:effectLst/>
                <a:latin typeface="+mn-lt"/>
                <a:ea typeface="+mn-ea"/>
                <a:cs typeface="+mn-cs"/>
              </a:rPr>
              <a:t>-The GP letter </a:t>
            </a:r>
            <a:r>
              <a:rPr lang="en-GB" sz="1200" b="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allows participants to note any prescription changes they would like at the end of the course, for example the inclusion of a Glucagen kit and ketone check strips. </a:t>
            </a:r>
            <a:r>
              <a:rPr lang="en-GB" sz="1200" b="1" kern="1200" dirty="0">
                <a:solidFill>
                  <a:schemeClr val="tx1"/>
                </a:solidFill>
                <a:effectLst/>
                <a:latin typeface="+mn-lt"/>
                <a:ea typeface="+mn-ea"/>
                <a:cs typeface="+mn-cs"/>
              </a:rPr>
              <a:t>CLICK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Both The blank diary sheet and the GP letter can be downloaded and printed from the central resources area. The blank diary sheet is under the tab ‘</a:t>
            </a:r>
            <a:r>
              <a:rPr lang="en-GB" sz="1200" b="1" kern="1200" dirty="0">
                <a:solidFill>
                  <a:schemeClr val="tx1"/>
                </a:solidFill>
                <a:effectLst/>
                <a:latin typeface="+mn-lt"/>
                <a:ea typeface="+mn-ea"/>
                <a:cs typeface="+mn-cs"/>
              </a:rPr>
              <a:t>resources for face to face delivery</a:t>
            </a:r>
            <a:r>
              <a:rPr lang="en-GB" sz="1200" kern="1200" dirty="0">
                <a:solidFill>
                  <a:schemeClr val="tx1"/>
                </a:solidFill>
                <a:effectLst/>
                <a:latin typeface="+mn-lt"/>
                <a:ea typeface="+mn-ea"/>
                <a:cs typeface="+mn-cs"/>
              </a:rPr>
              <a:t>’ . The GP letter is under the tab </a:t>
            </a:r>
            <a:r>
              <a:rPr lang="en-GB" sz="1200" b="1" kern="1200" dirty="0">
                <a:solidFill>
                  <a:schemeClr val="tx1"/>
                </a:solidFill>
                <a:effectLst/>
                <a:latin typeface="+mn-lt"/>
                <a:ea typeface="+mn-ea"/>
                <a:cs typeface="+mn-cs"/>
              </a:rPr>
              <a:t> 'Recruiting &amp; planning and delivering a DAFNE course'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will need to provide each participant with a name badge, pen or pencil and labels for their personal equipment to avoid mix ups and possible needle stick incidents from people using someone else’s lancing device or pen.</a:t>
            </a:r>
          </a:p>
          <a:p>
            <a:r>
              <a:rPr lang="en-GB" sz="1200" b="1" kern="1200" dirty="0">
                <a:solidFill>
                  <a:schemeClr val="tx1"/>
                </a:solidFill>
                <a:effectLst/>
                <a:latin typeface="+mn-lt"/>
                <a:ea typeface="+mn-ea"/>
                <a:cs typeface="+mn-cs"/>
              </a:rPr>
              <a:t>Slide 15 – Participant pack</a:t>
            </a:r>
          </a:p>
          <a:p>
            <a:r>
              <a:rPr lang="en-GB" sz="1200" b="1" kern="1200" dirty="0">
                <a:solidFill>
                  <a:schemeClr val="tx1"/>
                </a:solidFill>
                <a:effectLst/>
                <a:latin typeface="+mn-lt"/>
                <a:ea typeface="+mn-ea"/>
                <a:cs typeface="+mn-cs"/>
              </a:rPr>
              <a:t>Image of pack on the table</a:t>
            </a:r>
          </a:p>
          <a:p>
            <a:pPr marL="228600" lvl="0" indent="-228600">
              <a:buFont typeface="+mj-lt"/>
              <a:buAutoNum type="arabicPeriod"/>
            </a:pPr>
            <a:r>
              <a:rPr lang="en-GB" sz="1200" b="1" kern="1200" dirty="0">
                <a:solidFill>
                  <a:schemeClr val="tx1"/>
                </a:solidFill>
                <a:effectLst/>
                <a:latin typeface="+mn-lt"/>
                <a:ea typeface="+mn-ea"/>
                <a:cs typeface="+mn-cs"/>
              </a:rPr>
              <a:t>Course book</a:t>
            </a:r>
          </a:p>
          <a:p>
            <a:pPr marL="228600" lvl="0" indent="-228600">
              <a:buFont typeface="+mj-lt"/>
              <a:buAutoNum type="arabicPeriod"/>
            </a:pPr>
            <a:r>
              <a:rPr lang="en-GB" sz="1200" b="1" kern="1200" dirty="0">
                <a:solidFill>
                  <a:schemeClr val="tx1"/>
                </a:solidFill>
                <a:effectLst/>
                <a:latin typeface="+mn-lt"/>
                <a:ea typeface="+mn-ea"/>
                <a:cs typeface="+mn-cs"/>
              </a:rPr>
              <a:t>Activity book</a:t>
            </a:r>
          </a:p>
          <a:p>
            <a:pPr marL="228600" lvl="0" indent="-228600">
              <a:buFont typeface="+mj-lt"/>
              <a:buAutoNum type="arabicPeriod"/>
            </a:pPr>
            <a:r>
              <a:rPr lang="en-GB" sz="1200" b="1" kern="1200" dirty="0">
                <a:solidFill>
                  <a:schemeClr val="tx1"/>
                </a:solidFill>
                <a:effectLst/>
                <a:latin typeface="+mn-lt"/>
                <a:ea typeface="+mn-ea"/>
                <a:cs typeface="+mn-cs"/>
              </a:rPr>
              <a:t>DAFNE diary</a:t>
            </a:r>
          </a:p>
          <a:p>
            <a:pPr marL="228600" lvl="0" indent="-228600">
              <a:buFont typeface="+mj-lt"/>
              <a:buAutoNum type="arabicPeriod"/>
            </a:pPr>
            <a:r>
              <a:rPr lang="en-GB" sz="1200" b="1" kern="1200" dirty="0">
                <a:solidFill>
                  <a:schemeClr val="tx1"/>
                </a:solidFill>
                <a:effectLst/>
                <a:latin typeface="+mn-lt"/>
                <a:ea typeface="+mn-ea"/>
                <a:cs typeface="+mn-cs"/>
              </a:rPr>
              <a:t>Carb portion list</a:t>
            </a:r>
          </a:p>
          <a:p>
            <a:pPr marL="228600" lvl="0" indent="-228600">
              <a:buFont typeface="+mj-lt"/>
              <a:buAutoNum type="arabicPeriod"/>
            </a:pPr>
            <a:r>
              <a:rPr lang="en-GB" sz="1200" b="1" kern="1200" dirty="0">
                <a:solidFill>
                  <a:schemeClr val="tx1"/>
                </a:solidFill>
                <a:effectLst/>
                <a:latin typeface="+mn-lt"/>
                <a:ea typeface="+mn-ea"/>
                <a:cs typeface="+mn-cs"/>
              </a:rPr>
              <a:t>Pen or pencil</a:t>
            </a:r>
          </a:p>
          <a:p>
            <a:pPr marL="228600" lvl="0" indent="-228600">
              <a:buFont typeface="+mj-lt"/>
              <a:buAutoNum type="arabicPeriod"/>
            </a:pPr>
            <a:r>
              <a:rPr lang="en-GB" sz="1200" b="1" kern="1200" dirty="0">
                <a:solidFill>
                  <a:schemeClr val="tx1"/>
                </a:solidFill>
                <a:effectLst/>
                <a:latin typeface="+mn-lt"/>
                <a:ea typeface="+mn-ea"/>
                <a:cs typeface="+mn-cs"/>
              </a:rPr>
              <a:t>Name badge (could be sticky label)</a:t>
            </a:r>
          </a:p>
          <a:p>
            <a:pPr marL="228600" lvl="0" indent="-228600">
              <a:buFont typeface="+mj-lt"/>
              <a:buAutoNum type="arabicPeriod"/>
            </a:pPr>
            <a:r>
              <a:rPr lang="en-GB" sz="1200" b="1" kern="1200" dirty="0">
                <a:solidFill>
                  <a:schemeClr val="tx1"/>
                </a:solidFill>
                <a:effectLst/>
                <a:latin typeface="+mn-lt"/>
                <a:ea typeface="+mn-ea"/>
                <a:cs typeface="+mn-cs"/>
              </a:rPr>
              <a:t>Labels for personal equipment (sticky labels)</a:t>
            </a:r>
          </a:p>
          <a:p>
            <a:pPr marL="228600" lvl="0" indent="-228600">
              <a:buFont typeface="+mj-lt"/>
              <a:buAutoNum type="arabicPeriod"/>
            </a:pPr>
            <a:r>
              <a:rPr lang="en-GB" sz="1200" b="1" kern="1200" dirty="0">
                <a:solidFill>
                  <a:schemeClr val="tx1"/>
                </a:solidFill>
                <a:effectLst/>
                <a:latin typeface="+mn-lt"/>
                <a:ea typeface="+mn-ea"/>
                <a:cs typeface="+mn-cs"/>
              </a:rPr>
              <a:t>Blank A4 diary sheet</a:t>
            </a:r>
          </a:p>
          <a:p>
            <a:pPr marL="228600" lvl="0" indent="-228600">
              <a:buFont typeface="+mj-lt"/>
              <a:buAutoNum type="arabicPeriod"/>
            </a:pPr>
            <a:r>
              <a:rPr lang="en-GB" sz="1200" b="1" kern="1200" dirty="0">
                <a:solidFill>
                  <a:schemeClr val="tx1"/>
                </a:solidFill>
                <a:effectLst/>
                <a:latin typeface="+mn-lt"/>
                <a:ea typeface="+mn-ea"/>
                <a:cs typeface="+mn-cs"/>
              </a:rPr>
              <a:t>GP letter outcome of referral / prescription changes</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15</a:t>
            </a:fld>
            <a:endParaRPr lang="en-GB"/>
          </a:p>
        </p:txBody>
      </p:sp>
    </p:spTree>
    <p:extLst>
      <p:ext uri="{BB962C8B-B14F-4D97-AF65-F5344CB8AC3E}">
        <p14:creationId xmlns:p14="http://schemas.microsoft.com/office/powerpoint/2010/main" val="124371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16 – How to order your DAFNE resources</a:t>
            </a:r>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Image – order form</a:t>
            </a:r>
          </a:p>
          <a:p>
            <a:r>
              <a:rPr lang="en-GB" sz="1200" b="0" u="sng" kern="1200" dirty="0">
                <a:solidFill>
                  <a:schemeClr val="tx1"/>
                </a:solidFill>
                <a:effectLst/>
                <a:latin typeface="+mn-lt"/>
                <a:ea typeface="+mn-ea"/>
                <a:cs typeface="+mn-cs"/>
              </a:rPr>
              <a:t>Narration</a:t>
            </a:r>
            <a:r>
              <a:rPr lang="en-GB" sz="1200" b="0" kern="1200" dirty="0">
                <a:solidFill>
                  <a:schemeClr val="tx1"/>
                </a:solidFill>
                <a:effectLst/>
                <a:latin typeface="+mn-lt"/>
                <a:ea typeface="+mn-ea"/>
                <a:cs typeface="+mn-cs"/>
              </a:rPr>
              <a:t> </a:t>
            </a:r>
          </a:p>
          <a:p>
            <a:pPr algn="l"/>
            <a:r>
              <a:rPr lang="en-GB" sz="1200" b="1" dirty="0">
                <a:solidFill>
                  <a:schemeClr val="bg1"/>
                </a:solidFill>
                <a:latin typeface="Arial" panose="020B0604020202020204" pitchFamily="34" charset="0"/>
                <a:cs typeface="Arial" panose="020B0604020202020204" pitchFamily="34" charset="0"/>
              </a:rPr>
              <a:t>There is a tab in the central resources area that provides information on how and when to order your resources. If you work in a new centre or a centre that has not yet delivered any face to face courses, give yourselves plenty of time to order your </a:t>
            </a:r>
            <a:r>
              <a:rPr lang="en-GB" sz="1200" b="1" dirty="0" err="1">
                <a:solidFill>
                  <a:schemeClr val="bg1"/>
                </a:solidFill>
                <a:latin typeface="Arial" panose="020B0604020202020204" pitchFamily="34" charset="0"/>
                <a:cs typeface="Arial" panose="020B0604020202020204" pitchFamily="34" charset="0"/>
              </a:rPr>
              <a:t>resourrces</a:t>
            </a:r>
            <a:r>
              <a:rPr lang="en-GB" sz="1200" b="1" dirty="0">
                <a:solidFill>
                  <a:schemeClr val="bg1"/>
                </a:solidFill>
                <a:latin typeface="Arial" panose="020B0604020202020204" pitchFamily="34" charset="0"/>
                <a:cs typeface="Arial" panose="020B0604020202020204" pitchFamily="34" charset="0"/>
              </a:rPr>
              <a:t> CLICK</a:t>
            </a:r>
          </a:p>
          <a:p>
            <a:pPr algn="l"/>
            <a:r>
              <a:rPr lang="en-GB" sz="1200" b="1" dirty="0">
                <a:solidFill>
                  <a:schemeClr val="bg1"/>
                </a:solidFill>
                <a:latin typeface="Arial" panose="020B0604020202020204" pitchFamily="34" charset="0"/>
                <a:cs typeface="Arial" panose="020B0604020202020204" pitchFamily="34" charset="0"/>
              </a:rPr>
              <a:t>Re</a:t>
            </a:r>
            <a:r>
              <a:rPr lang="en-GB" sz="1200" b="0" dirty="0">
                <a:solidFill>
                  <a:schemeClr val="bg1"/>
                </a:solidFill>
                <a:latin typeface="Arial" panose="020B0604020202020204" pitchFamily="34" charset="0"/>
                <a:cs typeface="Arial" panose="020B0604020202020204" pitchFamily="34" charset="0"/>
              </a:rPr>
              <a:t>member to Order your replica food models 3 months before your first course!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Arial" panose="020B0604020202020204" pitchFamily="34" charset="0"/>
                <a:cs typeface="Arial" panose="020B0604020202020204" pitchFamily="34" charset="0"/>
              </a:rPr>
              <a:t>As DAFNE resources are updated, the order from will also be updated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Arial" panose="020B0604020202020204" pitchFamily="34" charset="0"/>
                <a:cs typeface="Arial" panose="020B0604020202020204" pitchFamily="34" charset="0"/>
              </a:rPr>
              <a:t>CLICK so always download a new form from the central resources area when you place </a:t>
            </a:r>
            <a:r>
              <a:rPr lang="en-GB" sz="1200" b="0">
                <a:solidFill>
                  <a:srgbClr val="FF0000"/>
                </a:solidFill>
                <a:latin typeface="Arial" panose="020B0604020202020204" pitchFamily="34" charset="0"/>
                <a:cs typeface="Arial" panose="020B0604020202020204" pitchFamily="34" charset="0"/>
              </a:rPr>
              <a:t>an order!</a:t>
            </a:r>
            <a:endParaRPr lang="en-GB" sz="1200" b="0" dirty="0">
              <a:solidFill>
                <a:srgbClr val="FF0000"/>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16</a:t>
            </a:fld>
            <a:endParaRPr lang="en-GB"/>
          </a:p>
        </p:txBody>
      </p:sp>
    </p:spTree>
    <p:extLst>
      <p:ext uri="{BB962C8B-B14F-4D97-AF65-F5344CB8AC3E}">
        <p14:creationId xmlns:p14="http://schemas.microsoft.com/office/powerpoint/2010/main" val="1718560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17 title – Locally sourced resources</a:t>
            </a:r>
          </a:p>
          <a:p>
            <a:r>
              <a:rPr lang="en-GB" sz="1200" b="1" kern="1200" dirty="0">
                <a:solidFill>
                  <a:schemeClr val="tx1"/>
                </a:solidFill>
                <a:effectLst/>
                <a:latin typeface="+mn-lt"/>
                <a:ea typeface="+mn-ea"/>
                <a:cs typeface="+mn-cs"/>
              </a:rPr>
              <a:t>Image - DAFNE course resources checklist with circles round local resources, IT and spare / demo equipment</a:t>
            </a:r>
          </a:p>
          <a:p>
            <a:endParaRPr lang="en-GB" sz="1200" b="0" u="sng" kern="1200" dirty="0">
              <a:solidFill>
                <a:schemeClr val="tx1"/>
              </a:solidFill>
              <a:effectLst/>
              <a:latin typeface="+mn-lt"/>
              <a:ea typeface="+mn-ea"/>
              <a:cs typeface="+mn-cs"/>
            </a:endParaRPr>
          </a:p>
          <a:p>
            <a:r>
              <a:rPr lang="en-GB" sz="1200" b="0" u="sng" kern="1200" dirty="0">
                <a:solidFill>
                  <a:schemeClr val="tx1"/>
                </a:solidFill>
                <a:effectLst/>
                <a:latin typeface="+mn-lt"/>
                <a:ea typeface="+mn-ea"/>
                <a:cs typeface="+mn-cs"/>
              </a:rPr>
              <a:t>Narration</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order to deliver your DAFNE course, you will also need the locally provided resources in the checklist.</a:t>
            </a:r>
          </a:p>
          <a:p>
            <a:pPr lvl="0"/>
            <a:r>
              <a:rPr lang="en-GB" sz="1200" kern="1200" dirty="0">
                <a:solidFill>
                  <a:schemeClr val="tx1"/>
                </a:solidFill>
                <a:effectLst/>
                <a:latin typeface="+mn-lt"/>
                <a:ea typeface="+mn-ea"/>
                <a:cs typeface="+mn-cs"/>
              </a:rPr>
              <a:t>Have you made sure DAFNE resources are available for the course dates (i.e. the DAFNE flipchart, insulin action posters, food models, food plates / pictures)? </a:t>
            </a:r>
          </a:p>
          <a:p>
            <a:pPr lvl="0"/>
            <a:r>
              <a:rPr lang="en-GB" sz="1200" kern="1200" dirty="0">
                <a:solidFill>
                  <a:schemeClr val="tx1"/>
                </a:solidFill>
                <a:effectLst/>
                <a:latin typeface="+mn-lt"/>
                <a:ea typeface="+mn-ea"/>
                <a:cs typeface="+mn-cs"/>
              </a:rPr>
              <a:t>Have you got enough participant resources (course books, activities books, Carb portion lists, DAFNE diaries and evaluation sheets)?</a:t>
            </a:r>
          </a:p>
          <a:p>
            <a:pPr lvl="0"/>
            <a:r>
              <a:rPr lang="en-GB" sz="1200" kern="1200" dirty="0">
                <a:solidFill>
                  <a:schemeClr val="tx1"/>
                </a:solidFill>
                <a:effectLst/>
                <a:latin typeface="+mn-lt"/>
                <a:ea typeface="+mn-ea"/>
                <a:cs typeface="+mn-cs"/>
              </a:rPr>
              <a:t>Have you planned for safe sharps disposal with a sharps bin and some cotton wool)?</a:t>
            </a:r>
          </a:p>
          <a:p>
            <a:pPr lvl="0"/>
            <a:r>
              <a:rPr lang="en-GB" sz="1200" kern="1200" dirty="0">
                <a:solidFill>
                  <a:schemeClr val="tx1"/>
                </a:solidFill>
                <a:effectLst/>
                <a:latin typeface="+mn-lt"/>
                <a:ea typeface="+mn-ea"/>
                <a:cs typeface="+mn-cs"/>
              </a:rPr>
              <a:t>Have you got spare meters, pens and needles available at your venue in case a participant forgets their own, and for demonstrations in the insulin session?</a:t>
            </a:r>
          </a:p>
          <a:p>
            <a:pPr lvl="0"/>
            <a:r>
              <a:rPr lang="en-GB" sz="1200" kern="1200" dirty="0">
                <a:solidFill>
                  <a:schemeClr val="tx1"/>
                </a:solidFill>
                <a:effectLst/>
                <a:latin typeface="+mn-lt"/>
                <a:ea typeface="+mn-ea"/>
                <a:cs typeface="+mn-cs"/>
              </a:rPr>
              <a:t>Have you arranged for fresh, cooked and dried </a:t>
            </a:r>
            <a:r>
              <a:rPr lang="en-GB" sz="1200" b="1" kern="1200" dirty="0">
                <a:solidFill>
                  <a:schemeClr val="tx1"/>
                </a:solidFill>
                <a:effectLst/>
                <a:latin typeface="+mn-lt"/>
                <a:ea typeface="+mn-ea"/>
                <a:cs typeface="+mn-cs"/>
              </a:rPr>
              <a:t>real</a:t>
            </a:r>
            <a:r>
              <a:rPr lang="en-GB" sz="1200" kern="1200" dirty="0">
                <a:solidFill>
                  <a:schemeClr val="tx1"/>
                </a:solidFill>
                <a:effectLst/>
                <a:latin typeface="+mn-lt"/>
                <a:ea typeface="+mn-ea"/>
                <a:cs typeface="+mn-cs"/>
              </a:rPr>
              <a:t> foods and examples of food labels to be available for the session ‘counting CPs in everyday foods and from food labels’?</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17</a:t>
            </a:fld>
            <a:endParaRPr lang="en-GB"/>
          </a:p>
        </p:txBody>
      </p:sp>
    </p:spTree>
    <p:extLst>
      <p:ext uri="{BB962C8B-B14F-4D97-AF65-F5344CB8AC3E}">
        <p14:creationId xmlns:p14="http://schemas.microsoft.com/office/powerpoint/2010/main" val="79401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section title -DAFNE course resources</a:t>
            </a:r>
          </a:p>
          <a:p>
            <a:r>
              <a:rPr lang="en-GB" sz="1200" b="1" kern="1200" dirty="0">
                <a:solidFill>
                  <a:schemeClr val="tx1"/>
                </a:solidFill>
                <a:effectLst/>
                <a:latin typeface="+mn-lt"/>
                <a:ea typeface="+mn-ea"/>
                <a:cs typeface="+mn-cs"/>
              </a:rPr>
              <a:t>Images –  1) The course resources check list CG.001-003 </a:t>
            </a:r>
          </a:p>
          <a:p>
            <a:r>
              <a:rPr lang="en-GB" sz="1200" b="1" kern="1200" dirty="0">
                <a:solidFill>
                  <a:schemeClr val="tx1"/>
                </a:solidFill>
                <a:effectLst/>
                <a:latin typeface="+mn-lt"/>
                <a:ea typeface="+mn-ea"/>
                <a:cs typeface="+mn-cs"/>
              </a:rPr>
              <a:t>                 2) Screen shot of location in Central resources area – this second image to fade into view over image 1.</a:t>
            </a:r>
          </a:p>
          <a:p>
            <a:endParaRPr lang="en-GB" sz="1200" b="1"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Narration</a:t>
            </a:r>
          </a:p>
          <a:p>
            <a:pPr lvl="0"/>
            <a:r>
              <a:rPr lang="en-GB" sz="1200" kern="1200" dirty="0">
                <a:solidFill>
                  <a:schemeClr val="tx1"/>
                </a:solidFill>
                <a:effectLst/>
                <a:latin typeface="+mn-lt"/>
                <a:ea typeface="+mn-ea"/>
                <a:cs typeface="+mn-cs"/>
              </a:rPr>
              <a:t>There are DAFNE specific resources that are essential to deliver face to face DAFNE course formats.</a:t>
            </a:r>
          </a:p>
          <a:p>
            <a:pPr lvl="0"/>
            <a:r>
              <a:rPr lang="en-GB" sz="1200" kern="1200" dirty="0">
                <a:solidFill>
                  <a:schemeClr val="tx1"/>
                </a:solidFill>
                <a:effectLst/>
                <a:latin typeface="+mn-lt"/>
                <a:ea typeface="+mn-ea"/>
                <a:cs typeface="+mn-cs"/>
              </a:rPr>
              <a:t>Make sure that you have ordered and received your DAFNE resources and that you are familiar with them before planning for course delivery.</a:t>
            </a:r>
          </a:p>
          <a:p>
            <a:pPr lvl="0"/>
            <a:r>
              <a:rPr lang="en-GB" sz="1200" kern="1200" dirty="0">
                <a:solidFill>
                  <a:schemeClr val="tx1"/>
                </a:solidFill>
                <a:effectLst/>
                <a:latin typeface="+mn-lt"/>
                <a:ea typeface="+mn-ea"/>
                <a:cs typeface="+mn-cs"/>
              </a:rPr>
              <a:t>In addition to DAFNE resources you will also need some resources that will be provided locally.</a:t>
            </a:r>
          </a:p>
          <a:p>
            <a:pPr lvl="0"/>
            <a:r>
              <a:rPr lang="en-GB" sz="1200" kern="1200" dirty="0">
                <a:solidFill>
                  <a:schemeClr val="tx1"/>
                </a:solidFill>
                <a:effectLst/>
                <a:latin typeface="+mn-lt"/>
                <a:ea typeface="+mn-ea"/>
                <a:cs typeface="+mn-cs"/>
              </a:rPr>
              <a:t>The course resources checklist shown here details all the resources required for course delivery and can be found in the central resources area of the OpenLearnCreate platform, shown here.</a:t>
            </a:r>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2</a:t>
            </a:fld>
            <a:endParaRPr lang="en-GB"/>
          </a:p>
        </p:txBody>
      </p:sp>
    </p:spTree>
    <p:extLst>
      <p:ext uri="{BB962C8B-B14F-4D97-AF65-F5344CB8AC3E}">
        <p14:creationId xmlns:p14="http://schemas.microsoft.com/office/powerpoint/2010/main" val="379280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 title –  the DAFNE flipchart</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Image – no image – or a close up photo of the DAFNE flipcharts hung on a flip chart stand at the front of a classroom?</a:t>
            </a:r>
          </a:p>
          <a:p>
            <a:r>
              <a:rPr lang="en-GB" sz="1200" u="sng" kern="1200" dirty="0">
                <a:solidFill>
                  <a:schemeClr val="tx1"/>
                </a:solidFill>
                <a:effectLst/>
                <a:latin typeface="+mn-lt"/>
                <a:ea typeface="+mn-ea"/>
                <a:cs typeface="+mn-cs"/>
              </a:rPr>
              <a:t>Narration</a:t>
            </a:r>
            <a:r>
              <a:rPr lang="en-GB" dirty="0">
                <a:effectLst/>
              </a:rPr>
              <a:t> </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The DAFNE flipchart set is an essential resource for DAFNE course delivery and contains key information and images illustrating DAFNE principles for insulin dose adjustment and carbohydrate counting.</a:t>
            </a:r>
          </a:p>
          <a:p>
            <a:pPr lvl="0"/>
            <a:r>
              <a:rPr lang="en-GB" sz="1200" kern="1200" dirty="0">
                <a:solidFill>
                  <a:schemeClr val="tx1"/>
                </a:solidFill>
                <a:effectLst/>
                <a:latin typeface="+mn-lt"/>
                <a:ea typeface="+mn-ea"/>
                <a:cs typeface="+mn-cs"/>
              </a:rPr>
              <a:t>The resources section for each DAFNE session in the curriculum outlines which flipcharts are used in each session.</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3</a:t>
            </a:fld>
            <a:endParaRPr lang="en-GB"/>
          </a:p>
        </p:txBody>
      </p:sp>
    </p:spTree>
    <p:extLst>
      <p:ext uri="{BB962C8B-B14F-4D97-AF65-F5344CB8AC3E}">
        <p14:creationId xmlns:p14="http://schemas.microsoft.com/office/powerpoint/2010/main" val="322866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4 title - the function of insulin</a:t>
            </a:r>
          </a:p>
          <a:p>
            <a:r>
              <a:rPr lang="en-GB" sz="1200" b="1" kern="1200" dirty="0">
                <a:solidFill>
                  <a:schemeClr val="tx1"/>
                </a:solidFill>
                <a:effectLst/>
                <a:latin typeface="+mn-lt"/>
                <a:ea typeface="+mn-ea"/>
                <a:cs typeface="+mn-cs"/>
              </a:rPr>
              <a:t>Image – 4 flip chart pages:</a:t>
            </a:r>
          </a:p>
          <a:p>
            <a:pPr marL="228600" lvl="0" indent="-228600">
              <a:buFont typeface="+mj-lt"/>
              <a:buAutoNum type="arabicPeriod"/>
            </a:pPr>
            <a:r>
              <a:rPr lang="en-GB" sz="1200" b="1" kern="1200" dirty="0">
                <a:solidFill>
                  <a:schemeClr val="tx1"/>
                </a:solidFill>
                <a:effectLst/>
                <a:latin typeface="+mn-lt"/>
                <a:ea typeface="+mn-ea"/>
                <a:cs typeface="+mn-cs"/>
              </a:rPr>
              <a:t>Cells need glucose</a:t>
            </a:r>
          </a:p>
          <a:p>
            <a:pPr marL="228600" lvl="0" indent="-228600">
              <a:buFont typeface="+mj-lt"/>
              <a:buAutoNum type="arabicPeriod"/>
            </a:pPr>
            <a:r>
              <a:rPr lang="en-GB" sz="1200" b="1" kern="1200" dirty="0">
                <a:solidFill>
                  <a:schemeClr val="tx1"/>
                </a:solidFill>
                <a:effectLst/>
                <a:latin typeface="+mn-lt"/>
                <a:ea typeface="+mn-ea"/>
                <a:cs typeface="+mn-cs"/>
              </a:rPr>
              <a:t>What does insulin do?</a:t>
            </a:r>
          </a:p>
          <a:p>
            <a:pPr marL="228600" lvl="0" indent="-228600">
              <a:buFont typeface="+mj-lt"/>
              <a:buAutoNum type="arabicPeriod"/>
            </a:pPr>
            <a:r>
              <a:rPr lang="en-GB" sz="1200" b="1" kern="1200" dirty="0">
                <a:solidFill>
                  <a:schemeClr val="tx1"/>
                </a:solidFill>
                <a:effectLst/>
                <a:latin typeface="+mn-lt"/>
                <a:ea typeface="+mn-ea"/>
                <a:cs typeface="+mn-cs"/>
              </a:rPr>
              <a:t>Lack of insulin</a:t>
            </a:r>
          </a:p>
          <a:p>
            <a:pPr marL="228600" lvl="0" indent="-228600">
              <a:buFont typeface="+mj-lt"/>
              <a:buAutoNum type="arabicPeriod"/>
            </a:pPr>
            <a:r>
              <a:rPr lang="en-GB" sz="1200" b="1" kern="1200" dirty="0">
                <a:solidFill>
                  <a:schemeClr val="tx1"/>
                </a:solidFill>
                <a:effectLst/>
                <a:latin typeface="+mn-lt"/>
                <a:ea typeface="+mn-ea"/>
                <a:cs typeface="+mn-cs"/>
              </a:rPr>
              <a:t>Renal threshold</a:t>
            </a:r>
          </a:p>
          <a:p>
            <a:r>
              <a:rPr lang="en-GB" sz="1200" u="sng" kern="1200" dirty="0">
                <a:solidFill>
                  <a:schemeClr val="tx1"/>
                </a:solidFill>
                <a:effectLst/>
                <a:latin typeface="+mn-lt"/>
                <a:ea typeface="+mn-ea"/>
                <a:cs typeface="+mn-cs"/>
              </a:rPr>
              <a:t>Narration</a:t>
            </a:r>
          </a:p>
          <a:p>
            <a:pPr lvl="0"/>
            <a:r>
              <a:rPr lang="en-GB" sz="1200" kern="1200" dirty="0">
                <a:solidFill>
                  <a:schemeClr val="tx1"/>
                </a:solidFill>
                <a:effectLst/>
                <a:latin typeface="+mn-lt"/>
                <a:ea typeface="+mn-ea"/>
                <a:cs typeface="+mn-cs"/>
              </a:rPr>
              <a:t>These 4 flipcharts are used to explore and describe how insulin works in the body and what happens in type 1 diabetes when insulin production stops.</a:t>
            </a:r>
          </a:p>
          <a:p>
            <a:pPr lvl="0"/>
            <a:r>
              <a:rPr lang="en-GB" sz="1200" kern="1200" dirty="0">
                <a:solidFill>
                  <a:schemeClr val="tx1"/>
                </a:solidFill>
                <a:effectLst/>
                <a:latin typeface="+mn-lt"/>
                <a:ea typeface="+mn-ea"/>
                <a:cs typeface="+mn-cs"/>
              </a:rPr>
              <a:t>They’re used primarily in the session ‘what is diabetes?’ but may also be referred to in the sessions  ‘insulin injection technique’, ‘insulin regimen’, ‘Glucose checking and targets’ and ‘illness management and sick day rules’.</a:t>
            </a:r>
          </a:p>
          <a:p>
            <a:r>
              <a:rPr lang="en-GB" sz="1200" kern="1200" dirty="0">
                <a:solidFill>
                  <a:schemeClr val="tx1"/>
                </a:solidFill>
                <a:effectLst/>
                <a:latin typeface="+mn-lt"/>
                <a:ea typeface="+mn-ea"/>
                <a:cs typeface="+mn-cs"/>
              </a:rPr>
              <a:t>The lesson plans for each session contain references to appropriate DAFNE flipcharts that may be used to support the participants’ learning.</a:t>
            </a:r>
            <a:endParaRPr lang="en-GB" u="sng" dirty="0"/>
          </a:p>
        </p:txBody>
      </p:sp>
      <p:sp>
        <p:nvSpPr>
          <p:cNvPr id="4" name="Slide Number Placeholder 3"/>
          <p:cNvSpPr>
            <a:spLocks noGrp="1"/>
          </p:cNvSpPr>
          <p:nvPr>
            <p:ph type="sldNum" sz="quarter" idx="5"/>
          </p:nvPr>
        </p:nvSpPr>
        <p:spPr/>
        <p:txBody>
          <a:bodyPr/>
          <a:lstStyle/>
          <a:p>
            <a:fld id="{10EFEB16-AC8E-4E88-904D-93797FB75E3A}" type="slidenum">
              <a:rPr lang="en-GB" smtClean="0"/>
              <a:t>4</a:t>
            </a:fld>
            <a:endParaRPr lang="en-GB"/>
          </a:p>
        </p:txBody>
      </p:sp>
    </p:spTree>
    <p:extLst>
      <p:ext uri="{BB962C8B-B14F-4D97-AF65-F5344CB8AC3E}">
        <p14:creationId xmlns:p14="http://schemas.microsoft.com/office/powerpoint/2010/main" val="224265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5 – title - Hypoglycaemia</a:t>
            </a:r>
          </a:p>
          <a:p>
            <a:r>
              <a:rPr lang="en-GB" sz="1200" b="1" kern="1200" dirty="0">
                <a:solidFill>
                  <a:schemeClr val="tx1"/>
                </a:solidFill>
                <a:effectLst/>
                <a:latin typeface="+mn-lt"/>
                <a:ea typeface="+mn-ea"/>
                <a:cs typeface="+mn-cs"/>
              </a:rPr>
              <a:t>Image - 2 flipchart pages:</a:t>
            </a:r>
          </a:p>
          <a:p>
            <a:pPr marL="228600" lvl="0" indent="-228600">
              <a:buFont typeface="+mj-lt"/>
              <a:buAutoNum type="arabicPeriod"/>
            </a:pPr>
            <a:r>
              <a:rPr lang="en-GB" sz="1200" b="1" kern="1200" dirty="0">
                <a:solidFill>
                  <a:schemeClr val="tx1"/>
                </a:solidFill>
                <a:effectLst/>
                <a:latin typeface="+mn-lt"/>
                <a:ea typeface="+mn-ea"/>
                <a:cs typeface="+mn-cs"/>
              </a:rPr>
              <a:t>Causes of hypoglycaemia</a:t>
            </a:r>
          </a:p>
          <a:p>
            <a:pPr marL="228600" lvl="0" indent="-228600">
              <a:buFont typeface="+mj-lt"/>
              <a:buAutoNum type="arabicPeriod"/>
            </a:pPr>
            <a:r>
              <a:rPr lang="en-GB" sz="1200" b="1" kern="1200" dirty="0">
                <a:solidFill>
                  <a:schemeClr val="tx1"/>
                </a:solidFill>
                <a:effectLst/>
                <a:latin typeface="+mn-lt"/>
                <a:ea typeface="+mn-ea"/>
                <a:cs typeface="+mn-cs"/>
              </a:rPr>
              <a:t>Managing hypos and hypo alerts</a:t>
            </a:r>
          </a:p>
          <a:p>
            <a:r>
              <a:rPr lang="en-GB" sz="1200" u="sng" kern="1200" dirty="0">
                <a:solidFill>
                  <a:schemeClr val="tx1"/>
                </a:solidFill>
                <a:effectLst/>
                <a:latin typeface="+mn-lt"/>
                <a:ea typeface="+mn-ea"/>
                <a:cs typeface="+mn-cs"/>
              </a:rPr>
              <a:t>Narration</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These two flip charts are used primarily in the sessions on mild and severe hypoglycaemia.</a:t>
            </a:r>
          </a:p>
          <a:p>
            <a:pPr lvl="0"/>
            <a:r>
              <a:rPr lang="en-GB" sz="1200" kern="1200" dirty="0">
                <a:solidFill>
                  <a:schemeClr val="tx1"/>
                </a:solidFill>
                <a:effectLst/>
                <a:latin typeface="+mn-lt"/>
                <a:ea typeface="+mn-ea"/>
                <a:cs typeface="+mn-cs"/>
              </a:rPr>
              <a:t>The flip chart ‘managing hypos and hypo alerts’ is referred to throughout the course to remind participants of the hypo treatment guidance in DAFNE, as this may be different from a participants usual hypo treatment.</a:t>
            </a:r>
          </a:p>
          <a:p>
            <a:pPr lvl="0"/>
            <a:r>
              <a:rPr lang="en-GB" sz="1200" kern="1200" dirty="0">
                <a:solidFill>
                  <a:schemeClr val="tx1"/>
                </a:solidFill>
                <a:effectLst/>
                <a:latin typeface="+mn-lt"/>
                <a:ea typeface="+mn-ea"/>
                <a:cs typeface="+mn-cs"/>
              </a:rPr>
              <a:t>Hypo treatment guidance is first referred to in the introduction to DAFNE and reiterated in the introduction to carbohydrate counting. It’s also helpful to display the flipchart during the group discussions of DAFNE diaries or CGM downloads, to inform discussion of appropriate actions to take to manage a hypo or hypo alert.</a:t>
            </a:r>
          </a:p>
          <a:p>
            <a:pPr lvl="0"/>
            <a:r>
              <a:rPr lang="en-GB" sz="1200" kern="1200" dirty="0">
                <a:solidFill>
                  <a:schemeClr val="tx1"/>
                </a:solidFill>
                <a:effectLst/>
                <a:latin typeface="+mn-lt"/>
                <a:ea typeface="+mn-ea"/>
                <a:cs typeface="+mn-cs"/>
              </a:rPr>
              <a:t>The flip chart ‘causes of hypoglycaemia’ may also be referred to in the session on managing alcohol and the physical activity and exercise session because it’s not uncommon for these lifestyle factors to be associated with hypoglycaemia if insulin adjustments are not made.</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5</a:t>
            </a:fld>
            <a:endParaRPr lang="en-GB"/>
          </a:p>
        </p:txBody>
      </p:sp>
    </p:spTree>
    <p:extLst>
      <p:ext uri="{BB962C8B-B14F-4D97-AF65-F5344CB8AC3E}">
        <p14:creationId xmlns:p14="http://schemas.microsoft.com/office/powerpoint/2010/main" val="2025089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6 title – Carbohydrate portions</a:t>
            </a:r>
          </a:p>
          <a:p>
            <a:r>
              <a:rPr lang="en-GB" sz="1200" b="1" kern="1200" dirty="0">
                <a:solidFill>
                  <a:schemeClr val="tx1"/>
                </a:solidFill>
                <a:effectLst/>
                <a:latin typeface="+mn-lt"/>
                <a:ea typeface="+mn-ea"/>
                <a:cs typeface="+mn-cs"/>
              </a:rPr>
              <a:t>Image - 1 flipchart page</a:t>
            </a:r>
          </a:p>
          <a:p>
            <a:pPr marL="228600" indent="-228600">
              <a:buFont typeface="+mj-lt"/>
              <a:buAutoNum type="arabicPeriod"/>
            </a:pPr>
            <a:r>
              <a:rPr lang="en-GB" sz="1200" b="1" kern="1200" dirty="0">
                <a:solidFill>
                  <a:schemeClr val="tx1"/>
                </a:solidFill>
                <a:effectLst/>
                <a:latin typeface="+mn-lt"/>
                <a:ea typeface="+mn-ea"/>
                <a:cs typeface="+mn-cs"/>
              </a:rPr>
              <a:t>Carbohydrate portions</a:t>
            </a:r>
          </a:p>
          <a:p>
            <a:r>
              <a:rPr lang="en-GB" sz="1200" u="sng" kern="1200" dirty="0">
                <a:solidFill>
                  <a:schemeClr val="tx1"/>
                </a:solidFill>
                <a:effectLst/>
                <a:latin typeface="+mn-lt"/>
                <a:ea typeface="+mn-ea"/>
                <a:cs typeface="+mn-cs"/>
              </a:rPr>
              <a:t>Narration</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Counting carbohydrate in 10 gram portions is a key DAFNE principle and this flip chart is first referred to in the introduction to carbohydrate counting and counting CPs sessions. </a:t>
            </a:r>
          </a:p>
          <a:p>
            <a:pPr lvl="0"/>
            <a:r>
              <a:rPr lang="en-GB" sz="1200" kern="1200" dirty="0">
                <a:solidFill>
                  <a:schemeClr val="tx1"/>
                </a:solidFill>
                <a:effectLst/>
                <a:latin typeface="+mn-lt"/>
                <a:ea typeface="+mn-ea"/>
                <a:cs typeface="+mn-cs"/>
              </a:rPr>
              <a:t>It’s also a useful reference during group discussions of CP counting at lunchtime, as well as during the insulin dose adjustment and action planning sessions when it acts as a reminder of the importance of accurate CP counting.</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6</a:t>
            </a:fld>
            <a:endParaRPr lang="en-GB"/>
          </a:p>
        </p:txBody>
      </p:sp>
    </p:spTree>
    <p:extLst>
      <p:ext uri="{BB962C8B-B14F-4D97-AF65-F5344CB8AC3E}">
        <p14:creationId xmlns:p14="http://schemas.microsoft.com/office/powerpoint/2010/main" val="80059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7 title – Glucose checking and target ranges</a:t>
            </a:r>
          </a:p>
          <a:p>
            <a:r>
              <a:rPr lang="en-GB" sz="1200" b="1" kern="1200" dirty="0">
                <a:solidFill>
                  <a:schemeClr val="tx1"/>
                </a:solidFill>
                <a:effectLst/>
                <a:latin typeface="+mn-lt"/>
                <a:ea typeface="+mn-ea"/>
                <a:cs typeface="+mn-cs"/>
              </a:rPr>
              <a:t>Image 5 flip chart pages</a:t>
            </a:r>
          </a:p>
          <a:p>
            <a:pPr marL="228600" lvl="0" indent="-228600">
              <a:buFont typeface="+mj-lt"/>
              <a:buAutoNum type="arabicPeriod"/>
            </a:pPr>
            <a:r>
              <a:rPr lang="en-GB" sz="1200" b="1" kern="1200" dirty="0">
                <a:solidFill>
                  <a:schemeClr val="tx1"/>
                </a:solidFill>
                <a:effectLst/>
                <a:latin typeface="+mn-lt"/>
                <a:ea typeface="+mn-ea"/>
                <a:cs typeface="+mn-cs"/>
              </a:rPr>
              <a:t>Accurate sensor glucose checks</a:t>
            </a:r>
          </a:p>
          <a:p>
            <a:pPr marL="228600" lvl="0" indent="-228600">
              <a:buFont typeface="+mj-lt"/>
              <a:buAutoNum type="arabicPeriod"/>
            </a:pPr>
            <a:r>
              <a:rPr lang="en-GB" sz="1200" b="1" kern="1200" dirty="0">
                <a:solidFill>
                  <a:schemeClr val="tx1"/>
                </a:solidFill>
                <a:effectLst/>
                <a:latin typeface="+mn-lt"/>
                <a:ea typeface="+mn-ea"/>
                <a:cs typeface="+mn-cs"/>
              </a:rPr>
              <a:t>Accurate blood glucose checks</a:t>
            </a:r>
          </a:p>
          <a:p>
            <a:pPr marL="228600" lvl="0" indent="-228600">
              <a:buFont typeface="+mj-lt"/>
              <a:buAutoNum type="arabicPeriod"/>
            </a:pPr>
            <a:r>
              <a:rPr lang="en-GB" sz="1200" b="1" kern="1200" dirty="0">
                <a:solidFill>
                  <a:schemeClr val="tx1"/>
                </a:solidFill>
                <a:effectLst/>
                <a:latin typeface="+mn-lt"/>
                <a:ea typeface="+mn-ea"/>
                <a:cs typeface="+mn-cs"/>
              </a:rPr>
              <a:t>DAFNE Glucose target ranges</a:t>
            </a:r>
          </a:p>
          <a:p>
            <a:pPr marL="228600" lvl="0" indent="-228600">
              <a:buFont typeface="+mj-lt"/>
              <a:buAutoNum type="arabicPeriod"/>
            </a:pPr>
            <a:r>
              <a:rPr lang="en-GB" sz="1200" b="1" kern="1200" dirty="0">
                <a:solidFill>
                  <a:schemeClr val="tx1"/>
                </a:solidFill>
                <a:effectLst/>
                <a:latin typeface="+mn-lt"/>
                <a:ea typeface="+mn-ea"/>
                <a:cs typeface="+mn-cs"/>
              </a:rPr>
              <a:t>HbA1c</a:t>
            </a:r>
          </a:p>
          <a:p>
            <a:pPr marL="228600" lvl="0" indent="-228600">
              <a:buFont typeface="+mj-lt"/>
              <a:buAutoNum type="arabicPeriod"/>
            </a:pPr>
            <a:r>
              <a:rPr lang="en-GB" sz="1200" b="1" kern="1200" dirty="0">
                <a:solidFill>
                  <a:schemeClr val="tx1"/>
                </a:solidFill>
                <a:effectLst/>
                <a:latin typeface="+mn-lt"/>
                <a:ea typeface="+mn-ea"/>
                <a:cs typeface="+mn-cs"/>
              </a:rPr>
              <a:t>Time in range</a:t>
            </a:r>
          </a:p>
          <a:p>
            <a:endParaRPr lang="en-GB" sz="1200" b="0" u="sng" kern="1200" dirty="0">
              <a:solidFill>
                <a:schemeClr val="tx1"/>
              </a:solidFill>
              <a:effectLst/>
              <a:latin typeface="+mn-lt"/>
              <a:ea typeface="+mn-ea"/>
              <a:cs typeface="+mn-cs"/>
            </a:endParaRPr>
          </a:p>
          <a:p>
            <a:r>
              <a:rPr lang="en-GB" sz="1200" b="0" u="sng" kern="1200" dirty="0">
                <a:solidFill>
                  <a:schemeClr val="tx1"/>
                </a:solidFill>
                <a:effectLst/>
                <a:latin typeface="+mn-lt"/>
                <a:ea typeface="+mn-ea"/>
                <a:cs typeface="+mn-cs"/>
              </a:rPr>
              <a:t>Narration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These flip charts are used primarily in the session ‘Glucose checking and target ranges’ to illustrate accurate blood and sensor glucose checks, DAFNE Glucose targets and how achieving Glucose targets can contribute to optimal Glucose management in the longer term.</a:t>
            </a:r>
          </a:p>
          <a:p>
            <a:pPr lvl="0"/>
            <a:r>
              <a:rPr lang="en-GB" sz="1200" kern="1200" dirty="0">
                <a:solidFill>
                  <a:schemeClr val="tx1"/>
                </a:solidFill>
                <a:effectLst/>
                <a:latin typeface="+mn-lt"/>
                <a:ea typeface="+mn-ea"/>
                <a:cs typeface="+mn-cs"/>
              </a:rPr>
              <a:t>The ‘DAFNE Glucose target ranges’ flip chart is also referred to in the sessions on the ‘stepwise approach’, ‘insulin dose adjustment’ ‘corrections’ and ‘increasing or decreasing an insulin dose’. </a:t>
            </a:r>
          </a:p>
          <a:p>
            <a:pPr lvl="0"/>
            <a:r>
              <a:rPr lang="en-GB" sz="1200" kern="1200" dirty="0">
                <a:solidFill>
                  <a:schemeClr val="tx1"/>
                </a:solidFill>
                <a:effectLst/>
                <a:latin typeface="+mn-lt"/>
                <a:ea typeface="+mn-ea"/>
                <a:cs typeface="+mn-cs"/>
              </a:rPr>
              <a:t>Appropriate dose adjustment is based on accurate Glucose checks and CP counting.</a:t>
            </a:r>
          </a:p>
          <a:p>
            <a:pPr lvl="0"/>
            <a:r>
              <a:rPr lang="en-GB" sz="1200" kern="1200" dirty="0">
                <a:solidFill>
                  <a:schemeClr val="tx1"/>
                </a:solidFill>
                <a:effectLst/>
                <a:latin typeface="+mn-lt"/>
                <a:ea typeface="+mn-ea"/>
                <a:cs typeface="+mn-cs"/>
              </a:rPr>
              <a:t>Without accurate Glucose checks participants will be unable to take the appropriate amount of insulin.</a:t>
            </a:r>
          </a:p>
          <a:p>
            <a:pPr lvl="0"/>
            <a:r>
              <a:rPr lang="en-GB" sz="1200" kern="1200" dirty="0">
                <a:solidFill>
                  <a:schemeClr val="tx1"/>
                </a:solidFill>
                <a:effectLst/>
                <a:latin typeface="+mn-lt"/>
                <a:ea typeface="+mn-ea"/>
                <a:cs typeface="+mn-cs"/>
              </a:rPr>
              <a:t>Participants need to be clear about their glucose targets so that they can take steps to return out of target Glucose back to target.</a:t>
            </a:r>
          </a:p>
          <a:p>
            <a:pPr lvl="0"/>
            <a:r>
              <a:rPr lang="en-GB" sz="1200" kern="1200" dirty="0">
                <a:solidFill>
                  <a:schemeClr val="tx1"/>
                </a:solidFill>
                <a:effectLst/>
                <a:latin typeface="+mn-lt"/>
                <a:ea typeface="+mn-ea"/>
                <a:cs typeface="+mn-cs"/>
              </a:rPr>
              <a:t>Participants are encouraged to aim for DAFNE targets pre-meal and pre-bed, or if these targets are not appropriate for them, to set personal glucose targets initially, then work towards DAFNE Glucose targets over time.</a:t>
            </a:r>
          </a:p>
          <a:p>
            <a:pPr lvl="0"/>
            <a:r>
              <a:rPr lang="en-GB" sz="1200" kern="1200" dirty="0">
                <a:solidFill>
                  <a:schemeClr val="tx1"/>
                </a:solidFill>
                <a:effectLst/>
                <a:latin typeface="+mn-lt"/>
                <a:ea typeface="+mn-ea"/>
                <a:cs typeface="+mn-cs"/>
              </a:rPr>
              <a:t>Achieving DAFNE targets as often as possible can help participants achieve their longer term HbA1c or time in range targets, which may relate to their daily action plans as they work through the course and ultimately to their long term diabetes goal.</a:t>
            </a:r>
          </a:p>
          <a:p>
            <a:pPr lvl="0"/>
            <a:r>
              <a:rPr lang="en-GB" sz="1200" kern="1200" dirty="0">
                <a:solidFill>
                  <a:schemeClr val="tx1"/>
                </a:solidFill>
                <a:effectLst/>
                <a:latin typeface="+mn-lt"/>
                <a:ea typeface="+mn-ea"/>
                <a:cs typeface="+mn-cs"/>
              </a:rPr>
              <a:t>The DAFNE Glucose targets are often referred to in the lunchtime CP counting discussions and the group discussions of DAFNE diaries or CGM downloads</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7</a:t>
            </a:fld>
            <a:endParaRPr lang="en-GB"/>
          </a:p>
        </p:txBody>
      </p:sp>
    </p:spTree>
    <p:extLst>
      <p:ext uri="{BB962C8B-B14F-4D97-AF65-F5344CB8AC3E}">
        <p14:creationId xmlns:p14="http://schemas.microsoft.com/office/powerpoint/2010/main" val="160970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8 title – insulin in DAFNE</a:t>
            </a:r>
          </a:p>
          <a:p>
            <a:r>
              <a:rPr lang="en-GB" sz="1200" b="1" kern="1200" dirty="0">
                <a:solidFill>
                  <a:schemeClr val="tx1"/>
                </a:solidFill>
                <a:effectLst/>
                <a:latin typeface="+mn-lt"/>
                <a:ea typeface="+mn-ea"/>
                <a:cs typeface="+mn-cs"/>
              </a:rPr>
              <a:t>Image 4 flipchart pages</a:t>
            </a:r>
          </a:p>
          <a:p>
            <a:pPr marL="228600" lvl="0" indent="-228600">
              <a:buFont typeface="+mj-lt"/>
              <a:buAutoNum type="arabicPeriod"/>
            </a:pPr>
            <a:r>
              <a:rPr lang="en-GB" sz="1200" b="1" kern="1200" dirty="0">
                <a:solidFill>
                  <a:schemeClr val="tx1"/>
                </a:solidFill>
                <a:effectLst/>
                <a:latin typeface="+mn-lt"/>
                <a:ea typeface="+mn-ea"/>
                <a:cs typeface="+mn-cs"/>
              </a:rPr>
              <a:t>Insulin action</a:t>
            </a:r>
          </a:p>
          <a:p>
            <a:pPr marL="228600" lvl="0" indent="-228600">
              <a:buFont typeface="+mj-lt"/>
              <a:buAutoNum type="arabicPeriod"/>
            </a:pPr>
            <a:r>
              <a:rPr lang="en-GB" sz="1200" b="1" kern="1200" dirty="0">
                <a:solidFill>
                  <a:schemeClr val="tx1"/>
                </a:solidFill>
                <a:effectLst/>
                <a:latin typeface="+mn-lt"/>
                <a:ea typeface="+mn-ea"/>
                <a:cs typeface="+mn-cs"/>
              </a:rPr>
              <a:t>Role of insulin in DAFNE</a:t>
            </a:r>
          </a:p>
          <a:p>
            <a:pPr marL="228600" lvl="0" indent="-228600">
              <a:buFont typeface="+mj-lt"/>
              <a:buAutoNum type="arabicPeriod"/>
            </a:pPr>
            <a:r>
              <a:rPr lang="en-GB" sz="1200" b="1" kern="1200" dirty="0">
                <a:solidFill>
                  <a:schemeClr val="tx1"/>
                </a:solidFill>
                <a:effectLst/>
                <a:latin typeface="+mn-lt"/>
                <a:ea typeface="+mn-ea"/>
                <a:cs typeface="+mn-cs"/>
              </a:rPr>
              <a:t>Guidelines for QA insulin requirements</a:t>
            </a:r>
          </a:p>
          <a:p>
            <a:pPr marL="228600" lvl="0" indent="-228600">
              <a:buFont typeface="+mj-lt"/>
              <a:buAutoNum type="arabicPeriod"/>
            </a:pPr>
            <a:r>
              <a:rPr lang="en-GB" sz="1200" b="1" kern="1200" dirty="0">
                <a:solidFill>
                  <a:schemeClr val="tx1"/>
                </a:solidFill>
                <a:effectLst/>
                <a:latin typeface="+mn-lt"/>
                <a:ea typeface="+mn-ea"/>
                <a:cs typeface="+mn-cs"/>
              </a:rPr>
              <a:t>Correction guidelines</a:t>
            </a: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These flip charts are used in the DAFNE course sessions on the DAFNE insulin regimen, correcting out of target glucose, increasing or decreasing an insulin dose and the stepwise approach.</a:t>
            </a:r>
          </a:p>
          <a:p>
            <a:pPr lvl="0"/>
            <a:r>
              <a:rPr lang="en-GB" sz="1200" kern="1200" dirty="0">
                <a:solidFill>
                  <a:schemeClr val="tx1"/>
                </a:solidFill>
                <a:effectLst/>
                <a:latin typeface="+mn-lt"/>
                <a:ea typeface="+mn-ea"/>
                <a:cs typeface="+mn-cs"/>
              </a:rPr>
              <a:t>Participants need to consider the onset, peak and duration of the insulins they are using in order to identify which insulin is acting at the time and to inform appropriate insulin dose adjustments.</a:t>
            </a:r>
          </a:p>
          <a:p>
            <a:pPr lvl="0"/>
            <a:r>
              <a:rPr lang="en-GB" sz="1200" kern="1200" dirty="0">
                <a:solidFill>
                  <a:schemeClr val="tx1"/>
                </a:solidFill>
                <a:effectLst/>
                <a:latin typeface="+mn-lt"/>
                <a:ea typeface="+mn-ea"/>
                <a:cs typeface="+mn-cs"/>
              </a:rPr>
              <a:t>These flip charts are used in conjunction with the DAFNE insulin action posters to demonstrate the action profiles of different insulins.</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8</a:t>
            </a:fld>
            <a:endParaRPr lang="en-GB"/>
          </a:p>
        </p:txBody>
      </p:sp>
    </p:spTree>
    <p:extLst>
      <p:ext uri="{BB962C8B-B14F-4D97-AF65-F5344CB8AC3E}">
        <p14:creationId xmlns:p14="http://schemas.microsoft.com/office/powerpoint/2010/main" val="25208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9 title – the stepwise approach</a:t>
            </a:r>
          </a:p>
          <a:p>
            <a:r>
              <a:rPr lang="en-GB" sz="1200" b="1" kern="1200" dirty="0">
                <a:solidFill>
                  <a:schemeClr val="tx1"/>
                </a:solidFill>
                <a:effectLst/>
                <a:latin typeface="+mn-lt"/>
                <a:ea typeface="+mn-ea"/>
                <a:cs typeface="+mn-cs"/>
              </a:rPr>
              <a:t>Image 1 flipchart page</a:t>
            </a:r>
          </a:p>
          <a:p>
            <a:pPr marL="228600" lvl="0" indent="-228600">
              <a:buFont typeface="+mj-lt"/>
              <a:buAutoNum type="arabicPeriod"/>
            </a:pPr>
            <a:r>
              <a:rPr lang="en-GB" sz="1200" b="1" kern="1200" dirty="0">
                <a:solidFill>
                  <a:schemeClr val="tx1"/>
                </a:solidFill>
                <a:effectLst/>
                <a:latin typeface="+mn-lt"/>
                <a:ea typeface="+mn-ea"/>
                <a:cs typeface="+mn-cs"/>
              </a:rPr>
              <a:t>The stepwise approach</a:t>
            </a:r>
          </a:p>
          <a:p>
            <a:r>
              <a:rPr lang="en-GB" sz="1200" b="0" u="sng" kern="1200" dirty="0">
                <a:solidFill>
                  <a:schemeClr val="tx1"/>
                </a:solidFill>
                <a:effectLst/>
                <a:latin typeface="+mn-lt"/>
                <a:ea typeface="+mn-ea"/>
                <a:cs typeface="+mn-cs"/>
              </a:rPr>
              <a:t>Narration</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stepwise approach is the cornerstone of insulin dose adjustment in DAFNE and it outlines the steps to follow to implement safe and appropriate insulin dose adjustment.</a:t>
            </a:r>
          </a:p>
          <a:p>
            <a:pPr lvl="0"/>
            <a:r>
              <a:rPr lang="en-GB" sz="1200" kern="1200" dirty="0">
                <a:solidFill>
                  <a:schemeClr val="tx1"/>
                </a:solidFill>
                <a:effectLst/>
                <a:latin typeface="+mn-lt"/>
                <a:ea typeface="+mn-ea"/>
                <a:cs typeface="+mn-cs"/>
              </a:rPr>
              <a:t>The stepwise approach flipchart is used in the sessions on increasing and decreasing an insulin dose, alongside activities in the activities book and it’s key to the DAFNE diary and CGM download discussions at the beginning and end of each day.</a:t>
            </a:r>
          </a:p>
          <a:p>
            <a:endParaRPr lang="en-GB" dirty="0"/>
          </a:p>
        </p:txBody>
      </p:sp>
      <p:sp>
        <p:nvSpPr>
          <p:cNvPr id="4" name="Slide Number Placeholder 3"/>
          <p:cNvSpPr>
            <a:spLocks noGrp="1"/>
          </p:cNvSpPr>
          <p:nvPr>
            <p:ph type="sldNum" sz="quarter" idx="5"/>
          </p:nvPr>
        </p:nvSpPr>
        <p:spPr/>
        <p:txBody>
          <a:bodyPr/>
          <a:lstStyle/>
          <a:p>
            <a:fld id="{10EFEB16-AC8E-4E88-904D-93797FB75E3A}" type="slidenum">
              <a:rPr lang="en-GB" smtClean="0"/>
              <a:t>9</a:t>
            </a:fld>
            <a:endParaRPr lang="en-GB"/>
          </a:p>
        </p:txBody>
      </p:sp>
    </p:spTree>
    <p:extLst>
      <p:ext uri="{BB962C8B-B14F-4D97-AF65-F5344CB8AC3E}">
        <p14:creationId xmlns:p14="http://schemas.microsoft.com/office/powerpoint/2010/main" val="7926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E44D-F835-490B-9DC5-B62064A2CA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353B48-49B8-4D0C-977F-6C0356DFA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405C20-CAF7-45F1-A64D-4E904A1F7252}"/>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5" name="Footer Placeholder 4">
            <a:extLst>
              <a:ext uri="{FF2B5EF4-FFF2-40B4-BE49-F238E27FC236}">
                <a16:creationId xmlns:a16="http://schemas.microsoft.com/office/drawing/2014/main" id="{820376E6-69DB-4224-8D89-29495435AE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4E5EB6-CFDF-469B-B874-23DD690B2A65}"/>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3258137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EA83-E98D-4B74-AD53-7869BADA83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CE9EB0-3635-4A71-8B6D-A2CF9916F8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2A43AA-9226-488E-909F-DB61EA5AD4E7}"/>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5" name="Footer Placeholder 4">
            <a:extLst>
              <a:ext uri="{FF2B5EF4-FFF2-40B4-BE49-F238E27FC236}">
                <a16:creationId xmlns:a16="http://schemas.microsoft.com/office/drawing/2014/main" id="{C8E5C632-BE14-42F3-9CA6-03923EC4DB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C94A7A-8E8B-44C6-B831-B93F11D4D382}"/>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1210200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75C8E5-9F83-4FC7-B0D5-162E31F28E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436095-4CBC-4BF3-ADF8-7DA2B8C74BB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048B2-7188-4F1E-9D27-04842BB33036}"/>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5" name="Footer Placeholder 4">
            <a:extLst>
              <a:ext uri="{FF2B5EF4-FFF2-40B4-BE49-F238E27FC236}">
                <a16:creationId xmlns:a16="http://schemas.microsoft.com/office/drawing/2014/main" id="{4F209730-F17C-4012-8569-EB191EC108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B94A00-34DE-4346-85BA-85F42658E3F4}"/>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1073071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7B66-326B-4D3D-AB2C-9D85DFABFD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C0E5A9-D8EC-4245-BF80-AD37077B05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F4E0DC-8846-42A3-AF69-4F03C7F29457}"/>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5" name="Footer Placeholder 4">
            <a:extLst>
              <a:ext uri="{FF2B5EF4-FFF2-40B4-BE49-F238E27FC236}">
                <a16:creationId xmlns:a16="http://schemas.microsoft.com/office/drawing/2014/main" id="{AAC8AFEE-38F2-4DB2-9D0F-6A58BABA1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4328F-5EA7-4E30-A531-A1F609BBC1EA}"/>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235057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C754-D16B-4E6F-999B-0D29D12C1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9D5A00-131F-43DC-BEDD-A5B0EAFC5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2A4745-D615-45EE-87B4-419B056F84A1}"/>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5" name="Footer Placeholder 4">
            <a:extLst>
              <a:ext uri="{FF2B5EF4-FFF2-40B4-BE49-F238E27FC236}">
                <a16:creationId xmlns:a16="http://schemas.microsoft.com/office/drawing/2014/main" id="{F0B21520-0E0F-40D3-9EDB-2B8CEB323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74D43D-52F1-4332-B928-8EA68A2E1A3A}"/>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386747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2801-4FC2-4F35-96EC-395428F0B5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692A08-9205-4200-B080-990F4B9850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6985C-768A-4FBB-BD8C-FF213AA660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82E302-8048-4C88-9B53-1E34CB2B4861}"/>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6" name="Footer Placeholder 5">
            <a:extLst>
              <a:ext uri="{FF2B5EF4-FFF2-40B4-BE49-F238E27FC236}">
                <a16:creationId xmlns:a16="http://schemas.microsoft.com/office/drawing/2014/main" id="{F94DF6E0-6AAE-4FDA-A79C-1489C8AA8C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AABC33-2946-4762-B214-DF625E3DA520}"/>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280028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2712-CA48-473A-96DB-F077B3EC9DE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A7167D-2665-442C-A6B0-C68052F7F2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FF342A-008B-49E7-AF57-66385E74185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020657-0371-4957-ABF9-E61980C5D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6DD8B7-8ED1-4916-9AAF-E7A70C7B01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4EC377-3F80-4C9F-895D-409DCF06F26E}"/>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8" name="Footer Placeholder 7">
            <a:extLst>
              <a:ext uri="{FF2B5EF4-FFF2-40B4-BE49-F238E27FC236}">
                <a16:creationId xmlns:a16="http://schemas.microsoft.com/office/drawing/2014/main" id="{31404FDD-2F07-46BB-868C-24875B08DD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64AC6-C8C1-4C6D-8189-815123162ABA}"/>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151942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861C-2C5F-4A50-B892-F1A0D1B3A22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D1924D-E198-4A3E-9582-96038DAC16F5}"/>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4" name="Footer Placeholder 3">
            <a:extLst>
              <a:ext uri="{FF2B5EF4-FFF2-40B4-BE49-F238E27FC236}">
                <a16:creationId xmlns:a16="http://schemas.microsoft.com/office/drawing/2014/main" id="{7B416F9C-BE48-40D5-88C4-B94CEE5218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443CD8-8354-4249-AA49-17786AFBFA10}"/>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145347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160CB-732C-4122-9879-FDBC50A59697}"/>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3" name="Footer Placeholder 2">
            <a:extLst>
              <a:ext uri="{FF2B5EF4-FFF2-40B4-BE49-F238E27FC236}">
                <a16:creationId xmlns:a16="http://schemas.microsoft.com/office/drawing/2014/main" id="{2B750915-451C-4FC3-9D3A-F01D0453FE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0E3CCE-8DE6-4E83-8B7C-E2D0EAC2410A}"/>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374906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9EAD-CC90-4B6B-A283-6F4D8C2E9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548DA9E-A6E8-4153-A037-C1CD3BCCB9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8CBEAB-138B-4F81-B20B-8553B7438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486EBF-FD91-49E2-B332-6DEED012E6C5}"/>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6" name="Footer Placeholder 5">
            <a:extLst>
              <a:ext uri="{FF2B5EF4-FFF2-40B4-BE49-F238E27FC236}">
                <a16:creationId xmlns:a16="http://schemas.microsoft.com/office/drawing/2014/main" id="{D8AD05CE-7ED0-40A9-B24C-D074557C10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B5D389-1E30-444F-A908-F809E65DF4AF}"/>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382010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2A74-B3C4-4068-ACA6-E7E3D0B4B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0B46E7-FB32-45A7-A21D-0CDC226168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1CDB79-5666-40F9-A00C-D1F40C4FB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195D92-19E8-480C-9C7A-2EE647DE5C60}"/>
              </a:ext>
            </a:extLst>
          </p:cNvPr>
          <p:cNvSpPr>
            <a:spLocks noGrp="1"/>
          </p:cNvSpPr>
          <p:nvPr>
            <p:ph type="dt" sz="half" idx="10"/>
          </p:nvPr>
        </p:nvSpPr>
        <p:spPr/>
        <p:txBody>
          <a:bodyPr/>
          <a:lstStyle/>
          <a:p>
            <a:fld id="{1FBD7652-BC57-4396-AAF8-B5BB2399D6C1}" type="datetimeFigureOut">
              <a:rPr lang="en-GB" smtClean="0"/>
              <a:t>02/02/2023</a:t>
            </a:fld>
            <a:endParaRPr lang="en-GB"/>
          </a:p>
        </p:txBody>
      </p:sp>
      <p:sp>
        <p:nvSpPr>
          <p:cNvPr id="6" name="Footer Placeholder 5">
            <a:extLst>
              <a:ext uri="{FF2B5EF4-FFF2-40B4-BE49-F238E27FC236}">
                <a16:creationId xmlns:a16="http://schemas.microsoft.com/office/drawing/2014/main" id="{7C19499F-5DC7-4351-9C04-596C592871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589AFC-F4A7-44D2-85A4-FAE8AE550B62}"/>
              </a:ext>
            </a:extLst>
          </p:cNvPr>
          <p:cNvSpPr>
            <a:spLocks noGrp="1"/>
          </p:cNvSpPr>
          <p:nvPr>
            <p:ph type="sldNum" sz="quarter" idx="12"/>
          </p:nvPr>
        </p:nvSpPr>
        <p:spPr/>
        <p:txBody>
          <a:bodyPr/>
          <a:lstStyle/>
          <a:p>
            <a:fld id="{C4A57D37-F650-4313-AEFC-5A432810F740}" type="slidenum">
              <a:rPr lang="en-GB" smtClean="0"/>
              <a:t>‹#›</a:t>
            </a:fld>
            <a:endParaRPr lang="en-GB"/>
          </a:p>
        </p:txBody>
      </p:sp>
    </p:spTree>
    <p:extLst>
      <p:ext uri="{BB962C8B-B14F-4D97-AF65-F5344CB8AC3E}">
        <p14:creationId xmlns:p14="http://schemas.microsoft.com/office/powerpoint/2010/main" val="776912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1869FA-7A19-4FF0-A34B-900AF5FA0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108D9B-6D59-4712-A585-C4C7D8D0D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14C5DD-F158-415D-9680-70CF49959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D7652-BC57-4396-AAF8-B5BB2399D6C1}" type="datetimeFigureOut">
              <a:rPr lang="en-GB" smtClean="0"/>
              <a:t>02/02/2023</a:t>
            </a:fld>
            <a:endParaRPr lang="en-GB"/>
          </a:p>
        </p:txBody>
      </p:sp>
      <p:sp>
        <p:nvSpPr>
          <p:cNvPr id="5" name="Footer Placeholder 4">
            <a:extLst>
              <a:ext uri="{FF2B5EF4-FFF2-40B4-BE49-F238E27FC236}">
                <a16:creationId xmlns:a16="http://schemas.microsoft.com/office/drawing/2014/main" id="{04A4C9F9-FD44-4C8A-A6E5-97913FCFC4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42F064D-9140-46D4-AC88-8B1F3ED55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57D37-F650-4313-AEFC-5A432810F740}" type="slidenum">
              <a:rPr lang="en-GB" smtClean="0"/>
              <a:t>‹#›</a:t>
            </a:fld>
            <a:endParaRPr lang="en-GB"/>
          </a:p>
        </p:txBody>
      </p:sp>
    </p:spTree>
    <p:extLst>
      <p:ext uri="{BB962C8B-B14F-4D97-AF65-F5344CB8AC3E}">
        <p14:creationId xmlns:p14="http://schemas.microsoft.com/office/powerpoint/2010/main" val="2182009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12.m4a"/><Relationship Id="rId7" Type="http://schemas.openxmlformats.org/officeDocument/2006/relationships/image" Target="../media/image28.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5.m4a"/><Relationship Id="rId7" Type="http://schemas.openxmlformats.org/officeDocument/2006/relationships/image" Target="../media/image34.png"/><Relationship Id="rId2" Type="http://schemas.microsoft.com/office/2007/relationships/media" Target="../media/media15.m4a"/><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6.m4a"/><Relationship Id="rId7" Type="http://schemas.openxmlformats.org/officeDocument/2006/relationships/image" Target="../media/image36.png"/><Relationship Id="rId2" Type="http://schemas.microsoft.com/office/2007/relationships/media" Target="../media/media16.m4a"/><Relationship Id="rId1" Type="http://schemas.openxmlformats.org/officeDocument/2006/relationships/tags" Target="../tags/tag4.xml"/><Relationship Id="rId6" Type="http://schemas.openxmlformats.org/officeDocument/2006/relationships/image" Target="../media/image35.JP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3.m4a"/><Relationship Id="rId16" Type="http://schemas.openxmlformats.org/officeDocument/2006/relationships/image" Target="../media/image16.png"/><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17D9-6090-4505-89BA-191A3D374529}"/>
              </a:ext>
            </a:extLst>
          </p:cNvPr>
          <p:cNvSpPr>
            <a:spLocks noGrp="1"/>
          </p:cNvSpPr>
          <p:nvPr>
            <p:ph type="ctrTitle"/>
          </p:nvPr>
        </p:nvSpPr>
        <p:spPr>
          <a:xfrm>
            <a:off x="1524001" y="1122363"/>
            <a:ext cx="9144000" cy="941568"/>
          </a:xfrm>
        </p:spPr>
        <p:txBody>
          <a:bodyPr/>
          <a:lstStyle/>
          <a:p>
            <a:r>
              <a:rPr lang="en-GB" b="1" dirty="0">
                <a:latin typeface="Arial" panose="020B0604020202020204" pitchFamily="34" charset="0"/>
                <a:cs typeface="Arial" panose="020B0604020202020204" pitchFamily="34" charset="0"/>
              </a:rPr>
              <a:t>Resources</a:t>
            </a:r>
          </a:p>
        </p:txBody>
      </p:sp>
      <p:pic>
        <p:nvPicPr>
          <p:cNvPr id="6" name="Audio 5">
            <a:hlinkClick r:id="" action="ppaction://media"/>
            <a:extLst>
              <a:ext uri="{FF2B5EF4-FFF2-40B4-BE49-F238E27FC236}">
                <a16:creationId xmlns:a16="http://schemas.microsoft.com/office/drawing/2014/main" id="{9012066F-4B81-4203-B341-E34B3CC0D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4079E170-E3F1-4489-99D2-2334697C9F1C}"/>
              </a:ext>
            </a:extLst>
          </p:cNvPr>
          <p:cNvPicPr>
            <a:picLocks noChangeAspect="1"/>
          </p:cNvPicPr>
          <p:nvPr/>
        </p:nvPicPr>
        <p:blipFill>
          <a:blip r:embed="rId6"/>
          <a:stretch>
            <a:fillRect/>
          </a:stretch>
        </p:blipFill>
        <p:spPr>
          <a:xfrm>
            <a:off x="3733800" y="2063931"/>
            <a:ext cx="4724400" cy="4724400"/>
          </a:xfrm>
          <a:prstGeom prst="rect">
            <a:avLst/>
          </a:prstGeom>
        </p:spPr>
      </p:pic>
    </p:spTree>
    <p:extLst>
      <p:ext uri="{BB962C8B-B14F-4D97-AF65-F5344CB8AC3E}">
        <p14:creationId xmlns:p14="http://schemas.microsoft.com/office/powerpoint/2010/main" val="3179715751"/>
      </p:ext>
    </p:extLst>
  </p:cSld>
  <p:clrMapOvr>
    <a:masterClrMapping/>
  </p:clrMapOvr>
  <mc:AlternateContent xmlns:mc="http://schemas.openxmlformats.org/markup-compatibility/2006" xmlns:p14="http://schemas.microsoft.com/office/powerpoint/2010/main">
    <mc:Choice Requires="p14">
      <p:transition spd="slow" p14:dur="2000" advTm="25366"/>
    </mc:Choice>
    <mc:Fallback xmlns="">
      <p:transition spd="slow" advTm="2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06D3-75A1-4652-A55B-E994ED5B9333}"/>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Physical activity and exercise</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C468F1AA-8C54-49C6-B47D-4D20528F8959}"/>
              </a:ext>
            </a:extLst>
          </p:cNvPr>
          <p:cNvPicPr>
            <a:picLocks noGrp="1" noChangeAspect="1"/>
          </p:cNvPicPr>
          <p:nvPr>
            <p:ph idx="1"/>
          </p:nvPr>
        </p:nvPicPr>
        <p:blipFill>
          <a:blip r:embed="rId5"/>
          <a:stretch>
            <a:fillRect/>
          </a:stretch>
        </p:blipFill>
        <p:spPr>
          <a:xfrm>
            <a:off x="3972632" y="1312012"/>
            <a:ext cx="4246736" cy="5330088"/>
          </a:xfrm>
          <a:prstGeom prst="rect">
            <a:avLst/>
          </a:prstGeom>
          <a:ln>
            <a:solidFill>
              <a:schemeClr val="accent2"/>
            </a:solidFill>
          </a:ln>
        </p:spPr>
      </p:pic>
      <p:pic>
        <p:nvPicPr>
          <p:cNvPr id="5" name="Audio 4">
            <a:hlinkClick r:id="" action="ppaction://media"/>
            <a:extLst>
              <a:ext uri="{FF2B5EF4-FFF2-40B4-BE49-F238E27FC236}">
                <a16:creationId xmlns:a16="http://schemas.microsoft.com/office/drawing/2014/main" id="{CAC59C4D-46E6-45D7-80F6-3C0AEFA2D3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7839842"/>
      </p:ext>
    </p:extLst>
  </p:cSld>
  <p:clrMapOvr>
    <a:masterClrMapping/>
  </p:clrMapOvr>
  <mc:AlternateContent xmlns:mc="http://schemas.openxmlformats.org/markup-compatibility/2006" xmlns:p14="http://schemas.microsoft.com/office/powerpoint/2010/main">
    <mc:Choice Requires="p14">
      <p:transition spd="slow" p14:dur="2000" advTm="39580"/>
    </mc:Choice>
    <mc:Fallback xmlns="">
      <p:transition spd="slow" advTm="39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7D29-4C44-468B-969D-6D6A1D702170}"/>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Long term health and diabetes</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5B2D4A49-0A43-45D5-87DC-E48E8D82B60D}"/>
              </a:ext>
            </a:extLst>
          </p:cNvPr>
          <p:cNvPicPr>
            <a:picLocks noGrp="1" noChangeAspect="1"/>
          </p:cNvPicPr>
          <p:nvPr>
            <p:ph idx="1"/>
          </p:nvPr>
        </p:nvPicPr>
        <p:blipFill>
          <a:blip r:embed="rId5"/>
          <a:stretch>
            <a:fillRect/>
          </a:stretch>
        </p:blipFill>
        <p:spPr>
          <a:xfrm>
            <a:off x="1528762" y="1471252"/>
            <a:ext cx="4157663" cy="5163435"/>
          </a:xfrm>
          <a:prstGeom prst="rect">
            <a:avLst/>
          </a:prstGeom>
          <a:noFill/>
          <a:ln>
            <a:solidFill>
              <a:schemeClr val="accent2"/>
            </a:solidFill>
          </a:ln>
        </p:spPr>
      </p:pic>
      <p:pic>
        <p:nvPicPr>
          <p:cNvPr id="6" name="Audio 5">
            <a:hlinkClick r:id="" action="ppaction://media"/>
            <a:extLst>
              <a:ext uri="{FF2B5EF4-FFF2-40B4-BE49-F238E27FC236}">
                <a16:creationId xmlns:a16="http://schemas.microsoft.com/office/drawing/2014/main" id="{70F6CD1F-83AF-47B0-BD28-4412E1F6F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1970812B-466B-43EE-849D-C575752B0E74}"/>
              </a:ext>
            </a:extLst>
          </p:cNvPr>
          <p:cNvPicPr>
            <a:picLocks noChangeAspect="1"/>
          </p:cNvPicPr>
          <p:nvPr/>
        </p:nvPicPr>
        <p:blipFill>
          <a:blip r:embed="rId7"/>
          <a:stretch>
            <a:fillRect/>
          </a:stretch>
        </p:blipFill>
        <p:spPr>
          <a:xfrm>
            <a:off x="6372227" y="1463839"/>
            <a:ext cx="4291011" cy="5170848"/>
          </a:xfrm>
          <a:prstGeom prst="rect">
            <a:avLst/>
          </a:prstGeom>
          <a:ln>
            <a:solidFill>
              <a:schemeClr val="accent2"/>
            </a:solidFill>
          </a:ln>
        </p:spPr>
      </p:pic>
    </p:spTree>
    <p:extLst>
      <p:ext uri="{BB962C8B-B14F-4D97-AF65-F5344CB8AC3E}">
        <p14:creationId xmlns:p14="http://schemas.microsoft.com/office/powerpoint/2010/main" val="3465421913"/>
      </p:ext>
    </p:extLst>
  </p:cSld>
  <p:clrMapOvr>
    <a:masterClrMapping/>
  </p:clrMapOvr>
  <mc:AlternateContent xmlns:mc="http://schemas.openxmlformats.org/markup-compatibility/2006" xmlns:p14="http://schemas.microsoft.com/office/powerpoint/2010/main">
    <mc:Choice Requires="p14">
      <p:transition spd="slow" p14:dur="2000" advTm="47946"/>
    </mc:Choice>
    <mc:Fallback xmlns="">
      <p:transition spd="slow" advTm="47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835B-4790-45B0-81D1-891961BDAC59}"/>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DAFNE insulin posters</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9F01E9B0-E5FE-4E38-B87F-F651119E3393}"/>
              </a:ext>
            </a:extLst>
          </p:cNvPr>
          <p:cNvPicPr>
            <a:picLocks noGrp="1" noChangeAspect="1"/>
          </p:cNvPicPr>
          <p:nvPr>
            <p:ph idx="1"/>
          </p:nvPr>
        </p:nvPicPr>
        <p:blipFill>
          <a:blip r:embed="rId6"/>
          <a:stretch>
            <a:fillRect/>
          </a:stretch>
        </p:blipFill>
        <p:spPr>
          <a:xfrm>
            <a:off x="316787" y="1341114"/>
            <a:ext cx="7415050" cy="5151761"/>
          </a:xfrm>
          <a:prstGeom prst="rect">
            <a:avLst/>
          </a:prstGeom>
          <a:ln>
            <a:solidFill>
              <a:srgbClr val="0070C0"/>
            </a:solidFill>
          </a:ln>
        </p:spPr>
      </p:pic>
      <p:pic>
        <p:nvPicPr>
          <p:cNvPr id="8" name="Picture 7">
            <a:extLst>
              <a:ext uri="{FF2B5EF4-FFF2-40B4-BE49-F238E27FC236}">
                <a16:creationId xmlns:a16="http://schemas.microsoft.com/office/drawing/2014/main" id="{72D2EE77-9F39-424F-8119-E5B7F5F44097}"/>
              </a:ext>
            </a:extLst>
          </p:cNvPr>
          <p:cNvPicPr>
            <a:picLocks noChangeAspect="1"/>
          </p:cNvPicPr>
          <p:nvPr/>
        </p:nvPicPr>
        <p:blipFill>
          <a:blip r:embed="rId7"/>
          <a:stretch>
            <a:fillRect/>
          </a:stretch>
        </p:blipFill>
        <p:spPr>
          <a:xfrm>
            <a:off x="2547346" y="1341114"/>
            <a:ext cx="7668807" cy="5136209"/>
          </a:xfrm>
          <a:prstGeom prst="rect">
            <a:avLst/>
          </a:prstGeom>
          <a:ln>
            <a:solidFill>
              <a:srgbClr val="0070C0"/>
            </a:solidFill>
          </a:ln>
        </p:spPr>
      </p:pic>
      <p:pic>
        <p:nvPicPr>
          <p:cNvPr id="9" name="Picture 8">
            <a:extLst>
              <a:ext uri="{FF2B5EF4-FFF2-40B4-BE49-F238E27FC236}">
                <a16:creationId xmlns:a16="http://schemas.microsoft.com/office/drawing/2014/main" id="{BBF912C7-FD5A-4B38-A7CC-20222E9361D3}"/>
              </a:ext>
            </a:extLst>
          </p:cNvPr>
          <p:cNvPicPr>
            <a:picLocks noChangeAspect="1"/>
          </p:cNvPicPr>
          <p:nvPr/>
        </p:nvPicPr>
        <p:blipFill>
          <a:blip r:embed="rId8"/>
          <a:stretch>
            <a:fillRect/>
          </a:stretch>
        </p:blipFill>
        <p:spPr>
          <a:xfrm>
            <a:off x="4206408" y="1344611"/>
            <a:ext cx="7668806" cy="5163547"/>
          </a:xfrm>
          <a:prstGeom prst="rect">
            <a:avLst/>
          </a:prstGeom>
          <a:ln>
            <a:solidFill>
              <a:srgbClr val="0070C0"/>
            </a:solidFill>
          </a:ln>
        </p:spPr>
      </p:pic>
      <p:pic>
        <p:nvPicPr>
          <p:cNvPr id="16" name="Audio 15">
            <a:hlinkClick r:id="" action="ppaction://media"/>
            <a:extLst>
              <a:ext uri="{FF2B5EF4-FFF2-40B4-BE49-F238E27FC236}">
                <a16:creationId xmlns:a16="http://schemas.microsoft.com/office/drawing/2014/main" id="{3BEFB157-C60A-4A81-91A5-6948830EE5E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70806538"/>
      </p:ext>
    </p:extLst>
  </p:cSld>
  <p:clrMapOvr>
    <a:masterClrMapping/>
  </p:clrMapOvr>
  <mc:AlternateContent xmlns:mc="http://schemas.openxmlformats.org/markup-compatibility/2006" xmlns:p14="http://schemas.microsoft.com/office/powerpoint/2010/main">
    <mc:Choice Requires="p14">
      <p:transition spd="slow" p14:dur="2000" advTm="71063"/>
    </mc:Choice>
    <mc:Fallback xmlns="">
      <p:transition spd="slow" advTm="7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EF86-D682-4A9D-88C4-69877A7341DE}"/>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DAFNE food plates</a:t>
            </a:r>
            <a:endParaRPr lang="en-GB"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C4A0045C-4684-44FD-90E7-F8DD09EC33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EC13AF9C-AE6C-4995-B00E-7BE78A59CD5F}"/>
              </a:ext>
            </a:extLst>
          </p:cNvPr>
          <p:cNvPicPr>
            <a:picLocks noChangeAspect="1"/>
          </p:cNvPicPr>
          <p:nvPr/>
        </p:nvPicPr>
        <p:blipFill>
          <a:blip r:embed="rId6"/>
          <a:stretch>
            <a:fillRect/>
          </a:stretch>
        </p:blipFill>
        <p:spPr>
          <a:xfrm>
            <a:off x="2597944" y="1395015"/>
            <a:ext cx="6996112" cy="5247085"/>
          </a:xfrm>
          <a:prstGeom prst="rect">
            <a:avLst/>
          </a:prstGeom>
          <a:ln>
            <a:solidFill>
              <a:schemeClr val="accent6">
                <a:lumMod val="50000"/>
              </a:schemeClr>
            </a:solidFill>
          </a:ln>
        </p:spPr>
      </p:pic>
      <p:sp>
        <p:nvSpPr>
          <p:cNvPr id="8" name="Content Placeholder 7">
            <a:extLst>
              <a:ext uri="{FF2B5EF4-FFF2-40B4-BE49-F238E27FC236}">
                <a16:creationId xmlns:a16="http://schemas.microsoft.com/office/drawing/2014/main" id="{FEE7840A-577B-40A1-8A46-E42363975219}"/>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1685820688"/>
      </p:ext>
    </p:extLst>
  </p:cSld>
  <p:clrMapOvr>
    <a:masterClrMapping/>
  </p:clrMapOvr>
  <mc:AlternateContent xmlns:mc="http://schemas.openxmlformats.org/markup-compatibility/2006" xmlns:p14="http://schemas.microsoft.com/office/powerpoint/2010/main">
    <mc:Choice Requires="p14">
      <p:transition spd="slow" p14:dur="2000" advTm="29751"/>
    </mc:Choice>
    <mc:Fallback xmlns="">
      <p:transition spd="slow" advTm="29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F412-E81D-4454-83C7-DC581188472D}"/>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Food models</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B10962B5-5D40-46E2-9DD1-17AF94A05CC0}"/>
              </a:ext>
            </a:extLst>
          </p:cNvPr>
          <p:cNvPicPr>
            <a:picLocks noGrp="1" noChangeAspect="1"/>
          </p:cNvPicPr>
          <p:nvPr>
            <p:ph idx="1"/>
          </p:nvPr>
        </p:nvPicPr>
        <p:blipFill>
          <a:blip r:embed="rId5"/>
          <a:stretch>
            <a:fillRect/>
          </a:stretch>
        </p:blipFill>
        <p:spPr>
          <a:xfrm>
            <a:off x="8364007" y="2250281"/>
            <a:ext cx="3143250" cy="2357438"/>
          </a:xfrm>
          <a:prstGeom prst="rect">
            <a:avLst/>
          </a:prstGeom>
          <a:ln>
            <a:solidFill>
              <a:schemeClr val="accent4">
                <a:lumMod val="50000"/>
              </a:schemeClr>
            </a:solidFill>
          </a:ln>
        </p:spPr>
      </p:pic>
      <p:pic>
        <p:nvPicPr>
          <p:cNvPr id="6" name="Audio 5">
            <a:hlinkClick r:id="" action="ppaction://media"/>
            <a:extLst>
              <a:ext uri="{FF2B5EF4-FFF2-40B4-BE49-F238E27FC236}">
                <a16:creationId xmlns:a16="http://schemas.microsoft.com/office/drawing/2014/main" id="{98DA8630-6A92-4524-9812-DA0777622A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8B8DB2FB-81FA-408F-B4E0-0D6042A43AFF}"/>
              </a:ext>
            </a:extLst>
          </p:cNvPr>
          <p:cNvPicPr>
            <a:picLocks noChangeAspect="1"/>
          </p:cNvPicPr>
          <p:nvPr/>
        </p:nvPicPr>
        <p:blipFill>
          <a:blip r:embed="rId7"/>
          <a:stretch>
            <a:fillRect/>
          </a:stretch>
        </p:blipFill>
        <p:spPr>
          <a:xfrm>
            <a:off x="1186919" y="1371599"/>
            <a:ext cx="6828369" cy="5121276"/>
          </a:xfrm>
          <a:prstGeom prst="rect">
            <a:avLst/>
          </a:prstGeom>
          <a:ln>
            <a:solidFill>
              <a:schemeClr val="accent4">
                <a:lumMod val="50000"/>
              </a:schemeClr>
            </a:solidFill>
          </a:ln>
        </p:spPr>
      </p:pic>
    </p:spTree>
    <p:extLst>
      <p:ext uri="{BB962C8B-B14F-4D97-AF65-F5344CB8AC3E}">
        <p14:creationId xmlns:p14="http://schemas.microsoft.com/office/powerpoint/2010/main" val="3604972484"/>
      </p:ext>
    </p:extLst>
  </p:cSld>
  <p:clrMapOvr>
    <a:masterClrMapping/>
  </p:clrMapOvr>
  <mc:AlternateContent xmlns:mc="http://schemas.openxmlformats.org/markup-compatibility/2006" xmlns:p14="http://schemas.microsoft.com/office/powerpoint/2010/main">
    <mc:Choice Requires="p14">
      <p:transition spd="slow" p14:dur="2000" advTm="51338"/>
    </mc:Choice>
    <mc:Fallback xmlns="">
      <p:transition spd="slow" advTm="51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D089-5B97-40C3-B96C-22EE39EB6735}"/>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Participant pack</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6D77A38C-67EC-431C-8DF6-710D42B03156}"/>
              </a:ext>
            </a:extLst>
          </p:cNvPr>
          <p:cNvPicPr>
            <a:picLocks noGrp="1" noChangeAspect="1"/>
          </p:cNvPicPr>
          <p:nvPr>
            <p:ph idx="1"/>
          </p:nvPr>
        </p:nvPicPr>
        <p:blipFill>
          <a:blip r:embed="rId6"/>
          <a:stretch>
            <a:fillRect/>
          </a:stretch>
        </p:blipFill>
        <p:spPr>
          <a:xfrm>
            <a:off x="6305784" y="1427448"/>
            <a:ext cx="4057416" cy="5118300"/>
          </a:xfrm>
          <a:prstGeom prst="rect">
            <a:avLst/>
          </a:prstGeom>
          <a:ln>
            <a:solidFill>
              <a:schemeClr val="accent2"/>
            </a:solidFill>
          </a:ln>
        </p:spPr>
      </p:pic>
      <p:pic>
        <p:nvPicPr>
          <p:cNvPr id="5" name="Picture 4">
            <a:extLst>
              <a:ext uri="{FF2B5EF4-FFF2-40B4-BE49-F238E27FC236}">
                <a16:creationId xmlns:a16="http://schemas.microsoft.com/office/drawing/2014/main" id="{BF644A23-BA98-4E82-8289-2B6547A8D9B0}"/>
              </a:ext>
            </a:extLst>
          </p:cNvPr>
          <p:cNvPicPr>
            <a:picLocks noChangeAspect="1"/>
          </p:cNvPicPr>
          <p:nvPr/>
        </p:nvPicPr>
        <p:blipFill>
          <a:blip r:embed="rId7"/>
          <a:stretch>
            <a:fillRect/>
          </a:stretch>
        </p:blipFill>
        <p:spPr>
          <a:xfrm>
            <a:off x="2040097" y="1450374"/>
            <a:ext cx="3846117" cy="5128156"/>
          </a:xfrm>
          <a:prstGeom prst="rect">
            <a:avLst/>
          </a:prstGeom>
          <a:ln>
            <a:solidFill>
              <a:schemeClr val="accent2"/>
            </a:solidFill>
          </a:ln>
        </p:spPr>
      </p:pic>
      <p:sp>
        <p:nvSpPr>
          <p:cNvPr id="3" name="TextBox 2">
            <a:extLst>
              <a:ext uri="{FF2B5EF4-FFF2-40B4-BE49-F238E27FC236}">
                <a16:creationId xmlns:a16="http://schemas.microsoft.com/office/drawing/2014/main" id="{3AF99E5F-9ACF-4861-9B7F-1C873A6C0EEC}"/>
              </a:ext>
            </a:extLst>
          </p:cNvPr>
          <p:cNvSpPr txBox="1"/>
          <p:nvPr/>
        </p:nvSpPr>
        <p:spPr>
          <a:xfrm rot="19493881">
            <a:off x="329769" y="1239471"/>
            <a:ext cx="3420659" cy="1200329"/>
          </a:xfrm>
          <a:prstGeom prst="rect">
            <a:avLst/>
          </a:prstGeom>
          <a:solidFill>
            <a:schemeClr val="accent2"/>
          </a:solid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Don’t forget the DAFNE food diary for 5x1 DAFNE!</a:t>
            </a:r>
          </a:p>
        </p:txBody>
      </p:sp>
      <p:sp>
        <p:nvSpPr>
          <p:cNvPr id="10" name="Oval 9">
            <a:extLst>
              <a:ext uri="{FF2B5EF4-FFF2-40B4-BE49-F238E27FC236}">
                <a16:creationId xmlns:a16="http://schemas.microsoft.com/office/drawing/2014/main" id="{A5A8C4CF-2B14-41EB-B76F-974A64636AF0}"/>
              </a:ext>
            </a:extLst>
          </p:cNvPr>
          <p:cNvSpPr/>
          <p:nvPr/>
        </p:nvSpPr>
        <p:spPr>
          <a:xfrm>
            <a:off x="6487166" y="1475879"/>
            <a:ext cx="2163952" cy="22403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E04E1B6-97DB-4C49-AE13-52CE1B948AFB}"/>
              </a:ext>
            </a:extLst>
          </p:cNvPr>
          <p:cNvSpPr/>
          <p:nvPr/>
        </p:nvSpPr>
        <p:spPr>
          <a:xfrm>
            <a:off x="1828801" y="2193958"/>
            <a:ext cx="1926458" cy="22403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9157B763-ABB6-445A-8B66-AB189DF57DFC}"/>
              </a:ext>
            </a:extLst>
          </p:cNvPr>
          <p:cNvSpPr/>
          <p:nvPr/>
        </p:nvSpPr>
        <p:spPr>
          <a:xfrm>
            <a:off x="3186047" y="4519264"/>
            <a:ext cx="1715160" cy="151323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3C088CC-E76C-4E25-BA9C-96F97BB8C40F}"/>
              </a:ext>
            </a:extLst>
          </p:cNvPr>
          <p:cNvSpPr/>
          <p:nvPr/>
        </p:nvSpPr>
        <p:spPr>
          <a:xfrm>
            <a:off x="2040097" y="4609446"/>
            <a:ext cx="1589945" cy="15963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07A8582A-65A4-4448-86B7-A0AA26376FF1}"/>
              </a:ext>
            </a:extLst>
          </p:cNvPr>
          <p:cNvSpPr/>
          <p:nvPr/>
        </p:nvSpPr>
        <p:spPr>
          <a:xfrm>
            <a:off x="3784485" y="2130388"/>
            <a:ext cx="1863172" cy="22403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8262818-17A6-4228-8CAE-E0997BF35BB9}"/>
              </a:ext>
            </a:extLst>
          </p:cNvPr>
          <p:cNvSpPr/>
          <p:nvPr/>
        </p:nvSpPr>
        <p:spPr>
          <a:xfrm>
            <a:off x="6901541" y="3736736"/>
            <a:ext cx="3181093" cy="25334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Audio 18">
            <a:hlinkClick r:id="" action="ppaction://media"/>
            <a:extLst>
              <a:ext uri="{FF2B5EF4-FFF2-40B4-BE49-F238E27FC236}">
                <a16:creationId xmlns:a16="http://schemas.microsoft.com/office/drawing/2014/main" id="{331B432E-5DD5-45CF-A3CF-CECE3690FC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58738117"/>
      </p:ext>
    </p:extLst>
  </p:cSld>
  <p:clrMapOvr>
    <a:masterClrMapping/>
  </p:clrMapOvr>
  <mc:AlternateContent xmlns:mc="http://schemas.openxmlformats.org/markup-compatibility/2006">
    <mc:Choice xmlns:p14="http://schemas.microsoft.com/office/powerpoint/2010/main" Requires="p14">
      <p:transition spd="slow" p14:dur="2000" advTm="127724"/>
    </mc:Choice>
    <mc:Fallback>
      <p:transition spd="slow" advTm="12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9"/>
                </p:tgtEl>
              </p:cMediaNode>
            </p:audio>
          </p:childTnLst>
        </p:cTn>
      </p:par>
    </p:tnLst>
    <p:bldLst>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11B2-2348-4FDA-AD5D-D0FB23216A26}"/>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How to order your DAFNE resources</a:t>
            </a:r>
          </a:p>
        </p:txBody>
      </p:sp>
      <p:pic>
        <p:nvPicPr>
          <p:cNvPr id="7" name="Picture 6">
            <a:extLst>
              <a:ext uri="{FF2B5EF4-FFF2-40B4-BE49-F238E27FC236}">
                <a16:creationId xmlns:a16="http://schemas.microsoft.com/office/drawing/2014/main" id="{737AEB57-C934-4D88-B5A3-B11784359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6442" y="1305223"/>
            <a:ext cx="6197590" cy="5340927"/>
          </a:xfrm>
          <a:prstGeom prst="rect">
            <a:avLst/>
          </a:prstGeom>
          <a:ln>
            <a:solidFill>
              <a:schemeClr val="accent2"/>
            </a:solidFill>
          </a:ln>
        </p:spPr>
      </p:pic>
      <p:pic>
        <p:nvPicPr>
          <p:cNvPr id="4" name="Picture 3">
            <a:extLst>
              <a:ext uri="{FF2B5EF4-FFF2-40B4-BE49-F238E27FC236}">
                <a16:creationId xmlns:a16="http://schemas.microsoft.com/office/drawing/2014/main" id="{1CAF0668-6332-4354-A038-62102F901EB0}"/>
              </a:ext>
            </a:extLst>
          </p:cNvPr>
          <p:cNvPicPr>
            <a:picLocks noChangeAspect="1"/>
          </p:cNvPicPr>
          <p:nvPr/>
        </p:nvPicPr>
        <p:blipFill>
          <a:blip r:embed="rId7"/>
          <a:stretch>
            <a:fillRect/>
          </a:stretch>
        </p:blipFill>
        <p:spPr>
          <a:xfrm>
            <a:off x="838200" y="1312727"/>
            <a:ext cx="3182345" cy="4476750"/>
          </a:xfrm>
          <a:prstGeom prst="rect">
            <a:avLst/>
          </a:prstGeom>
        </p:spPr>
      </p:pic>
      <p:pic>
        <p:nvPicPr>
          <p:cNvPr id="5" name="Picture 4">
            <a:extLst>
              <a:ext uri="{FF2B5EF4-FFF2-40B4-BE49-F238E27FC236}">
                <a16:creationId xmlns:a16="http://schemas.microsoft.com/office/drawing/2014/main" id="{EC8F4BA9-98D8-47B1-8F27-F76AFAE509CB}"/>
              </a:ext>
            </a:extLst>
          </p:cNvPr>
          <p:cNvPicPr>
            <a:picLocks noChangeAspect="1"/>
          </p:cNvPicPr>
          <p:nvPr/>
        </p:nvPicPr>
        <p:blipFill>
          <a:blip r:embed="rId8"/>
          <a:stretch>
            <a:fillRect/>
          </a:stretch>
        </p:blipFill>
        <p:spPr>
          <a:xfrm>
            <a:off x="2020551" y="2378990"/>
            <a:ext cx="3029865" cy="4267160"/>
          </a:xfrm>
          <a:prstGeom prst="rect">
            <a:avLst/>
          </a:prstGeom>
        </p:spPr>
      </p:pic>
      <p:sp>
        <p:nvSpPr>
          <p:cNvPr id="8" name="Star: 24 Points 7">
            <a:extLst>
              <a:ext uri="{FF2B5EF4-FFF2-40B4-BE49-F238E27FC236}">
                <a16:creationId xmlns:a16="http://schemas.microsoft.com/office/drawing/2014/main" id="{BF28EB65-79E1-44F3-AD32-E9AE842501EC}"/>
              </a:ext>
            </a:extLst>
          </p:cNvPr>
          <p:cNvSpPr/>
          <p:nvPr/>
        </p:nvSpPr>
        <p:spPr>
          <a:xfrm>
            <a:off x="371480" y="681037"/>
            <a:ext cx="5359400" cy="5217977"/>
          </a:xfrm>
          <a:prstGeom prst="star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Remember!</a:t>
            </a:r>
          </a:p>
          <a:p>
            <a:pPr algn="ctr"/>
            <a:r>
              <a:rPr lang="en-GB" sz="2400" b="1" dirty="0">
                <a:solidFill>
                  <a:schemeClr val="bg1"/>
                </a:solidFill>
                <a:latin typeface="Arial" panose="020B0604020202020204" pitchFamily="34" charset="0"/>
                <a:cs typeface="Arial" panose="020B0604020202020204" pitchFamily="34" charset="0"/>
              </a:rPr>
              <a:t>Order your replica food models 3 months before your first course!</a:t>
            </a:r>
          </a:p>
        </p:txBody>
      </p:sp>
      <p:sp>
        <p:nvSpPr>
          <p:cNvPr id="9" name="Star: 24 Points 8">
            <a:extLst>
              <a:ext uri="{FF2B5EF4-FFF2-40B4-BE49-F238E27FC236}">
                <a16:creationId xmlns:a16="http://schemas.microsoft.com/office/drawing/2014/main" id="{F1E3633D-5571-40A3-A656-E53E4F9E2E23}"/>
              </a:ext>
            </a:extLst>
          </p:cNvPr>
          <p:cNvSpPr/>
          <p:nvPr/>
        </p:nvSpPr>
        <p:spPr>
          <a:xfrm>
            <a:off x="6096000" y="2518650"/>
            <a:ext cx="4457700" cy="4127500"/>
          </a:xfrm>
          <a:prstGeom prst="star2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Arial" panose="020B0604020202020204" pitchFamily="34" charset="0"/>
                <a:cs typeface="Arial" panose="020B0604020202020204" pitchFamily="34" charset="0"/>
              </a:rPr>
              <a:t>Remember! The order form will be updated when necessary – always download a new form when place an order!</a:t>
            </a:r>
          </a:p>
        </p:txBody>
      </p:sp>
      <p:pic>
        <p:nvPicPr>
          <p:cNvPr id="13" name="Audio 12">
            <a:hlinkClick r:id="" action="ppaction://media"/>
            <a:extLst>
              <a:ext uri="{FF2B5EF4-FFF2-40B4-BE49-F238E27FC236}">
                <a16:creationId xmlns:a16="http://schemas.microsoft.com/office/drawing/2014/main" id="{A1A1DEFF-C57F-4D8C-9099-EDAC093C13B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1857440"/>
      </p:ext>
    </p:extLst>
  </p:cSld>
  <p:clrMapOvr>
    <a:masterClrMapping/>
  </p:clrMapOvr>
  <mc:AlternateContent xmlns:mc="http://schemas.openxmlformats.org/markup-compatibility/2006">
    <mc:Choice xmlns:p14="http://schemas.microsoft.com/office/powerpoint/2010/main" Requires="p14">
      <p:transition spd="slow" p14:dur="2000" advTm="36210"/>
    </mc:Choice>
    <mc:Fallback>
      <p:transition spd="slow" advTm="36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xit" presetSubtype="0" fill="hold" grpId="1" nodeType="clickEffect">
                                  <p:stCondLst>
                                    <p:cond delay="0"/>
                                  </p:stCondLst>
                                  <p:childTnLst>
                                    <p:animEffect transition="out" filter="wipe(down)">
                                      <p:cBhvr>
                                        <p:cTn id="28" dur="180" accel="50000">
                                          <p:stCondLst>
                                            <p:cond delay="1820"/>
                                          </p:stCondLst>
                                        </p:cTn>
                                        <p:tgtEl>
                                          <p:spTgt spid="8"/>
                                        </p:tgtEl>
                                      </p:cBhvr>
                                    </p:animEffect>
                                    <p:anim calcmode="lin" valueType="num">
                                      <p:cBhvr>
                                        <p:cTn id="29"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30"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31"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5"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36" dur="26">
                                          <p:stCondLst>
                                            <p:cond delay="620"/>
                                          </p:stCondLst>
                                        </p:cTn>
                                        <p:tgtEl>
                                          <p:spTgt spid="8"/>
                                        </p:tgtEl>
                                      </p:cBhvr>
                                      <p:to x="100000" y="60000"/>
                                    </p:animScale>
                                    <p:animScale>
                                      <p:cBhvr>
                                        <p:cTn id="37" dur="166" decel="50000">
                                          <p:stCondLst>
                                            <p:cond delay="64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set>
                                      <p:cBhvr>
                                        <p:cTn id="44" dur="1" fill="hold">
                                          <p:stCondLst>
                                            <p:cond delay="19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9"/>
                                        </p:tgtEl>
                                        <p:attrNameLst>
                                          <p:attrName>ppt_w</p:attrName>
                                        </p:attrNameLst>
                                      </p:cBhvr>
                                      <p:tavLst>
                                        <p:tav tm="0">
                                          <p:val>
                                            <p:strVal val="ppt_w"/>
                                          </p:val>
                                        </p:tav>
                                        <p:tav tm="100000">
                                          <p:val>
                                            <p:fltVal val="0"/>
                                          </p:val>
                                        </p:tav>
                                      </p:tavLst>
                                    </p:anim>
                                    <p:anim calcmode="lin" valueType="num">
                                      <p:cBhvr>
                                        <p:cTn id="56" dur="500"/>
                                        <p:tgtEl>
                                          <p:spTgt spid="9"/>
                                        </p:tgtEl>
                                        <p:attrNameLst>
                                          <p:attrName>ppt_h</p:attrName>
                                        </p:attrNameLst>
                                      </p:cBhvr>
                                      <p:tavLst>
                                        <p:tav tm="0">
                                          <p:val>
                                            <p:strVal val="ppt_h"/>
                                          </p:val>
                                        </p:tav>
                                        <p:tav tm="100000">
                                          <p:val>
                                            <p:fltVal val="0"/>
                                          </p:val>
                                        </p:tav>
                                      </p:tavLst>
                                    </p:anim>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3"/>
                </p:tgtEl>
              </p:cMediaNode>
            </p:audio>
          </p:childTnLst>
        </p:cTn>
      </p:par>
    </p:tnLst>
    <p:bldLst>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5AA1-07EA-4914-8360-8F0F855C5609}"/>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Locally provided resources</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D85220A1-0F29-4A18-B06E-587B2181F21C}"/>
              </a:ext>
            </a:extLst>
          </p:cNvPr>
          <p:cNvPicPr>
            <a:picLocks noGrp="1" noChangeAspect="1"/>
          </p:cNvPicPr>
          <p:nvPr>
            <p:ph idx="1"/>
          </p:nvPr>
        </p:nvPicPr>
        <p:blipFill>
          <a:blip r:embed="rId5"/>
          <a:stretch>
            <a:fillRect/>
          </a:stretch>
        </p:blipFill>
        <p:spPr>
          <a:xfrm>
            <a:off x="2515030" y="1436688"/>
            <a:ext cx="7161939" cy="5084762"/>
          </a:xfrm>
          <a:prstGeom prst="rect">
            <a:avLst/>
          </a:prstGeom>
          <a:ln>
            <a:solidFill>
              <a:schemeClr val="accent2"/>
            </a:solidFill>
          </a:ln>
        </p:spPr>
      </p:pic>
      <p:pic>
        <p:nvPicPr>
          <p:cNvPr id="11" name="Audio 10">
            <a:hlinkClick r:id="" action="ppaction://media"/>
            <a:extLst>
              <a:ext uri="{FF2B5EF4-FFF2-40B4-BE49-F238E27FC236}">
                <a16:creationId xmlns:a16="http://schemas.microsoft.com/office/drawing/2014/main" id="{0FEFB9CC-A9C4-425E-8BBF-BF65EA4DEA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3" name="Rectangle: Rounded Corners 2">
            <a:extLst>
              <a:ext uri="{FF2B5EF4-FFF2-40B4-BE49-F238E27FC236}">
                <a16:creationId xmlns:a16="http://schemas.microsoft.com/office/drawing/2014/main" id="{DBE90FF4-ED26-4FD4-9208-9079DE95BD9B}"/>
              </a:ext>
            </a:extLst>
          </p:cNvPr>
          <p:cNvSpPr/>
          <p:nvPr/>
        </p:nvSpPr>
        <p:spPr>
          <a:xfrm>
            <a:off x="2457175" y="2058987"/>
            <a:ext cx="2243413" cy="13255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9E9D39D9-65CC-48E2-A120-A05AFF491C69}"/>
              </a:ext>
            </a:extLst>
          </p:cNvPr>
          <p:cNvSpPr/>
          <p:nvPr/>
        </p:nvSpPr>
        <p:spPr>
          <a:xfrm>
            <a:off x="2369161" y="4196753"/>
            <a:ext cx="2438583" cy="6151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19E3938-9A45-4C7F-A741-FD7013F775DD}"/>
              </a:ext>
            </a:extLst>
          </p:cNvPr>
          <p:cNvSpPr/>
          <p:nvPr/>
        </p:nvSpPr>
        <p:spPr>
          <a:xfrm>
            <a:off x="2515031" y="5624114"/>
            <a:ext cx="2185558" cy="6151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522209E2-9DF0-469F-A085-6990D131BB8D}"/>
              </a:ext>
            </a:extLst>
          </p:cNvPr>
          <p:cNvSpPr/>
          <p:nvPr/>
        </p:nvSpPr>
        <p:spPr>
          <a:xfrm>
            <a:off x="4914900" y="2106611"/>
            <a:ext cx="2086956" cy="33147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52BFFE37-A7C2-438F-80A4-6E4417927262}"/>
              </a:ext>
            </a:extLst>
          </p:cNvPr>
          <p:cNvSpPr/>
          <p:nvPr/>
        </p:nvSpPr>
        <p:spPr>
          <a:xfrm>
            <a:off x="4816298" y="5529656"/>
            <a:ext cx="2185558" cy="6151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9F1B5F2-F515-4177-8F79-AFA121CFCA6E}"/>
              </a:ext>
            </a:extLst>
          </p:cNvPr>
          <p:cNvSpPr/>
          <p:nvPr/>
        </p:nvSpPr>
        <p:spPr>
          <a:xfrm>
            <a:off x="7147725" y="2058987"/>
            <a:ext cx="2185558" cy="13255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36B93A5-1879-44BF-90BE-03122EFD7994}"/>
              </a:ext>
            </a:extLst>
          </p:cNvPr>
          <p:cNvSpPr/>
          <p:nvPr/>
        </p:nvSpPr>
        <p:spPr>
          <a:xfrm>
            <a:off x="7147725" y="4319385"/>
            <a:ext cx="2185558" cy="4925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DB9D1CC9-E6A6-44B0-96C3-EF32F801CF1A}"/>
              </a:ext>
            </a:extLst>
          </p:cNvPr>
          <p:cNvSpPr/>
          <p:nvPr/>
        </p:nvSpPr>
        <p:spPr>
          <a:xfrm>
            <a:off x="7147725" y="5316535"/>
            <a:ext cx="2185558" cy="9227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300158"/>
      </p:ext>
    </p:extLst>
  </p:cSld>
  <p:clrMapOvr>
    <a:masterClrMapping/>
  </p:clrMapOvr>
  <mc:AlternateContent xmlns:mc="http://schemas.openxmlformats.org/markup-compatibility/2006" xmlns:p14="http://schemas.microsoft.com/office/powerpoint/2010/main">
    <mc:Choice Requires="p14">
      <p:transition spd="slow" p14:dur="2000" advTm="62160"/>
    </mc:Choice>
    <mc:Fallback xmlns="">
      <p:transition spd="slow" advTm="6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0972-2DD9-4AA2-AAC7-1FC366A74C92}"/>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DAFNE course resources</a:t>
            </a:r>
          </a:p>
        </p:txBody>
      </p:sp>
      <p:pic>
        <p:nvPicPr>
          <p:cNvPr id="16" name="Content Placeholder 2">
            <a:extLst>
              <a:ext uri="{FF2B5EF4-FFF2-40B4-BE49-F238E27FC236}">
                <a16:creationId xmlns:a16="http://schemas.microsoft.com/office/drawing/2014/main" id="{F4C657FD-CBE8-4C8C-8DED-6660C377B93D}"/>
              </a:ext>
            </a:extLst>
          </p:cNvPr>
          <p:cNvPicPr>
            <a:picLocks noChangeAspect="1"/>
          </p:cNvPicPr>
          <p:nvPr/>
        </p:nvPicPr>
        <p:blipFill>
          <a:blip r:embed="rId6"/>
          <a:stretch>
            <a:fillRect/>
          </a:stretch>
        </p:blipFill>
        <p:spPr>
          <a:xfrm>
            <a:off x="2646494" y="1478821"/>
            <a:ext cx="6846093" cy="4860520"/>
          </a:xfrm>
          <a:prstGeom prst="rect">
            <a:avLst/>
          </a:prstGeom>
        </p:spPr>
      </p:pic>
      <p:pic>
        <p:nvPicPr>
          <p:cNvPr id="3" name="Picture 2">
            <a:extLst>
              <a:ext uri="{FF2B5EF4-FFF2-40B4-BE49-F238E27FC236}">
                <a16:creationId xmlns:a16="http://schemas.microsoft.com/office/drawing/2014/main" id="{900CFA4A-0818-4A4E-96B0-769089ADC252}"/>
              </a:ext>
            </a:extLst>
          </p:cNvPr>
          <p:cNvPicPr>
            <a:picLocks noChangeAspect="1"/>
          </p:cNvPicPr>
          <p:nvPr/>
        </p:nvPicPr>
        <p:blipFill>
          <a:blip r:embed="rId7"/>
          <a:stretch>
            <a:fillRect/>
          </a:stretch>
        </p:blipFill>
        <p:spPr>
          <a:xfrm>
            <a:off x="0" y="1934580"/>
            <a:ext cx="6502800" cy="2157179"/>
          </a:xfrm>
          <a:prstGeom prst="rect">
            <a:avLst/>
          </a:prstGeom>
        </p:spPr>
      </p:pic>
      <p:sp>
        <p:nvSpPr>
          <p:cNvPr id="4" name="Oval 3">
            <a:extLst>
              <a:ext uri="{FF2B5EF4-FFF2-40B4-BE49-F238E27FC236}">
                <a16:creationId xmlns:a16="http://schemas.microsoft.com/office/drawing/2014/main" id="{D68D25B4-EC7A-4939-BB2C-A904F170B0E6}"/>
              </a:ext>
            </a:extLst>
          </p:cNvPr>
          <p:cNvSpPr/>
          <p:nvPr/>
        </p:nvSpPr>
        <p:spPr>
          <a:xfrm>
            <a:off x="173188" y="2593887"/>
            <a:ext cx="6156424"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9558BCA-742F-4402-A408-11F686287D99}"/>
              </a:ext>
            </a:extLst>
          </p:cNvPr>
          <p:cNvPicPr>
            <a:picLocks noChangeAspect="1"/>
          </p:cNvPicPr>
          <p:nvPr/>
        </p:nvPicPr>
        <p:blipFill>
          <a:blip r:embed="rId8"/>
          <a:stretch>
            <a:fillRect/>
          </a:stretch>
        </p:blipFill>
        <p:spPr>
          <a:xfrm>
            <a:off x="5701655" y="3508287"/>
            <a:ext cx="6247988" cy="3141845"/>
          </a:xfrm>
          <a:prstGeom prst="rect">
            <a:avLst/>
          </a:prstGeom>
        </p:spPr>
      </p:pic>
      <p:cxnSp>
        <p:nvCxnSpPr>
          <p:cNvPr id="13" name="Straight Arrow Connector 12">
            <a:extLst>
              <a:ext uri="{FF2B5EF4-FFF2-40B4-BE49-F238E27FC236}">
                <a16:creationId xmlns:a16="http://schemas.microsoft.com/office/drawing/2014/main" id="{3CC4DDBB-2DDA-4F15-AADB-C842AAFE62C1}"/>
              </a:ext>
            </a:extLst>
          </p:cNvPr>
          <p:cNvCxnSpPr>
            <a:cxnSpLocks/>
          </p:cNvCxnSpPr>
          <p:nvPr/>
        </p:nvCxnSpPr>
        <p:spPr>
          <a:xfrm>
            <a:off x="4739805" y="3462694"/>
            <a:ext cx="1589807" cy="20400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ar: 16 Points 20">
            <a:extLst>
              <a:ext uri="{FF2B5EF4-FFF2-40B4-BE49-F238E27FC236}">
                <a16:creationId xmlns:a16="http://schemas.microsoft.com/office/drawing/2014/main" id="{0362A07F-3271-43A8-91BB-00C96978EE4D}"/>
              </a:ext>
            </a:extLst>
          </p:cNvPr>
          <p:cNvSpPr/>
          <p:nvPr/>
        </p:nvSpPr>
        <p:spPr>
          <a:xfrm>
            <a:off x="1897865" y="365125"/>
            <a:ext cx="6645730" cy="5815790"/>
          </a:xfrm>
          <a:prstGeom prst="star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Arial" panose="020B0604020202020204" pitchFamily="34" charset="0"/>
                <a:cs typeface="Arial" panose="020B0604020202020204" pitchFamily="34" charset="0"/>
              </a:rPr>
              <a:t>Remember!</a:t>
            </a:r>
          </a:p>
          <a:p>
            <a:pPr algn="ctr"/>
            <a:r>
              <a:rPr lang="en-GB" sz="2800" dirty="0">
                <a:solidFill>
                  <a:schemeClr val="bg1"/>
                </a:solidFill>
                <a:latin typeface="Arial" panose="020B0604020202020204" pitchFamily="34" charset="0"/>
                <a:cs typeface="Arial" panose="020B0604020202020204" pitchFamily="34" charset="0"/>
              </a:rPr>
              <a:t>The Central Resources area is updated from time to time so the location of documents may change!</a:t>
            </a:r>
          </a:p>
        </p:txBody>
      </p:sp>
      <p:pic>
        <p:nvPicPr>
          <p:cNvPr id="24" name="Audio 23">
            <a:hlinkClick r:id="" action="ppaction://media"/>
            <a:extLst>
              <a:ext uri="{FF2B5EF4-FFF2-40B4-BE49-F238E27FC236}">
                <a16:creationId xmlns:a16="http://schemas.microsoft.com/office/drawing/2014/main" id="{5D81AD43-534D-498B-89BC-280FE585129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37794028"/>
      </p:ext>
    </p:extLst>
  </p:cSld>
  <p:clrMapOvr>
    <a:masterClrMapping/>
  </p:clrMapOvr>
  <mc:AlternateContent xmlns:mc="http://schemas.openxmlformats.org/markup-compatibility/2006" xmlns:p14="http://schemas.microsoft.com/office/powerpoint/2010/main">
    <mc:Choice Requires="p14">
      <p:transition spd="slow" p14:dur="2000" advTm="46438"/>
    </mc:Choice>
    <mc:Fallback xmlns="">
      <p:transition spd="slow" advTm="4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4"/>
                </p:tgtEl>
              </p:cMediaNode>
            </p:audio>
          </p:childTnLst>
        </p:cTn>
      </p:par>
    </p:tnLst>
    <p:bldLst>
      <p:bldP spid="4"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9C2C-B428-456F-969A-561B7732D48A}"/>
              </a:ext>
            </a:extLst>
          </p:cNvPr>
          <p:cNvSpPr>
            <a:spLocks noGrp="1"/>
          </p:cNvSpPr>
          <p:nvPr>
            <p:ph type="title"/>
          </p:nvPr>
        </p:nvSpPr>
        <p:spPr/>
        <p:txBody>
          <a:bodyPr>
            <a:normAutofit/>
          </a:bodyPr>
          <a:lstStyle/>
          <a:p>
            <a:pPr algn="ctr"/>
            <a:r>
              <a:rPr lang="en-GB" b="1" dirty="0">
                <a:latin typeface="Arial" panose="020B0604020202020204" pitchFamily="34" charset="0"/>
                <a:cs typeface="Arial" panose="020B0604020202020204" pitchFamily="34" charset="0"/>
              </a:rPr>
              <a:t>The DAFNE flipchart </a:t>
            </a:r>
            <a:r>
              <a:rPr lang="en-GB" dirty="0"/>
              <a:t>   </a:t>
            </a:r>
            <a:br>
              <a:rPr lang="en-GB" dirty="0"/>
            </a:br>
            <a:endParaRPr lang="en-GB" dirty="0"/>
          </a:p>
        </p:txBody>
      </p:sp>
      <p:pic>
        <p:nvPicPr>
          <p:cNvPr id="5" name="Audio 4">
            <a:hlinkClick r:id="" action="ppaction://media"/>
            <a:extLst>
              <a:ext uri="{FF2B5EF4-FFF2-40B4-BE49-F238E27FC236}">
                <a16:creationId xmlns:a16="http://schemas.microsoft.com/office/drawing/2014/main" id="{B3D4940B-83F2-4AB8-923C-206B82F67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28" name="Content Placeholder 4">
            <a:extLst>
              <a:ext uri="{FF2B5EF4-FFF2-40B4-BE49-F238E27FC236}">
                <a16:creationId xmlns:a16="http://schemas.microsoft.com/office/drawing/2014/main" id="{DF4EEC95-16E8-4E85-AD58-B76516EF8972}"/>
              </a:ext>
            </a:extLst>
          </p:cNvPr>
          <p:cNvPicPr>
            <a:picLocks noGrp="1" noChangeAspect="1"/>
          </p:cNvPicPr>
          <p:nvPr>
            <p:ph idx="1"/>
          </p:nvPr>
        </p:nvPicPr>
        <p:blipFill>
          <a:blip r:embed="rId6"/>
          <a:stretch>
            <a:fillRect/>
          </a:stretch>
        </p:blipFill>
        <p:spPr>
          <a:xfrm>
            <a:off x="6242043" y="1027907"/>
            <a:ext cx="1780098" cy="2103208"/>
          </a:xfrm>
          <a:prstGeom prst="rect">
            <a:avLst/>
          </a:prstGeom>
          <a:ln>
            <a:solidFill>
              <a:schemeClr val="accent2"/>
            </a:solidFill>
          </a:ln>
        </p:spPr>
      </p:pic>
      <p:pic>
        <p:nvPicPr>
          <p:cNvPr id="29" name="Content Placeholder 2">
            <a:extLst>
              <a:ext uri="{FF2B5EF4-FFF2-40B4-BE49-F238E27FC236}">
                <a16:creationId xmlns:a16="http://schemas.microsoft.com/office/drawing/2014/main" id="{A2985220-56C2-4CB7-8811-744AA57DA5B9}"/>
              </a:ext>
            </a:extLst>
          </p:cNvPr>
          <p:cNvPicPr>
            <a:picLocks noChangeAspect="1"/>
          </p:cNvPicPr>
          <p:nvPr/>
        </p:nvPicPr>
        <p:blipFill>
          <a:blip r:embed="rId7"/>
          <a:stretch>
            <a:fillRect/>
          </a:stretch>
        </p:blipFill>
        <p:spPr>
          <a:xfrm>
            <a:off x="4327903" y="1027906"/>
            <a:ext cx="1709236" cy="2103209"/>
          </a:xfrm>
          <a:prstGeom prst="rect">
            <a:avLst/>
          </a:prstGeom>
          <a:ln>
            <a:solidFill>
              <a:schemeClr val="accent2"/>
            </a:solidFill>
          </a:ln>
        </p:spPr>
      </p:pic>
      <p:pic>
        <p:nvPicPr>
          <p:cNvPr id="31" name="Picture 30">
            <a:extLst>
              <a:ext uri="{FF2B5EF4-FFF2-40B4-BE49-F238E27FC236}">
                <a16:creationId xmlns:a16="http://schemas.microsoft.com/office/drawing/2014/main" id="{23168F14-372A-43D0-815B-7E645C15FF4A}"/>
              </a:ext>
            </a:extLst>
          </p:cNvPr>
          <p:cNvPicPr>
            <a:picLocks noChangeAspect="1"/>
          </p:cNvPicPr>
          <p:nvPr/>
        </p:nvPicPr>
        <p:blipFill>
          <a:blip r:embed="rId8"/>
          <a:stretch>
            <a:fillRect/>
          </a:stretch>
        </p:blipFill>
        <p:spPr>
          <a:xfrm>
            <a:off x="10109372" y="1018689"/>
            <a:ext cx="1688009" cy="2106404"/>
          </a:xfrm>
          <a:prstGeom prst="rect">
            <a:avLst/>
          </a:prstGeom>
          <a:ln>
            <a:solidFill>
              <a:schemeClr val="accent2"/>
            </a:solidFill>
          </a:ln>
        </p:spPr>
      </p:pic>
      <p:pic>
        <p:nvPicPr>
          <p:cNvPr id="32" name="Content Placeholder 3">
            <a:extLst>
              <a:ext uri="{FF2B5EF4-FFF2-40B4-BE49-F238E27FC236}">
                <a16:creationId xmlns:a16="http://schemas.microsoft.com/office/drawing/2014/main" id="{1BC52478-E55D-431C-9BD0-3B188EC60DAB}"/>
              </a:ext>
            </a:extLst>
          </p:cNvPr>
          <p:cNvPicPr>
            <a:picLocks noChangeAspect="1"/>
          </p:cNvPicPr>
          <p:nvPr/>
        </p:nvPicPr>
        <p:blipFill>
          <a:blip r:embed="rId9"/>
          <a:stretch>
            <a:fillRect/>
          </a:stretch>
        </p:blipFill>
        <p:spPr>
          <a:xfrm>
            <a:off x="8204603" y="1018689"/>
            <a:ext cx="1740586" cy="2106404"/>
          </a:xfrm>
          <a:prstGeom prst="rect">
            <a:avLst/>
          </a:prstGeom>
          <a:ln>
            <a:solidFill>
              <a:schemeClr val="accent2"/>
            </a:solidFill>
          </a:ln>
        </p:spPr>
      </p:pic>
      <p:pic>
        <p:nvPicPr>
          <p:cNvPr id="33" name="Content Placeholder 4">
            <a:extLst>
              <a:ext uri="{FF2B5EF4-FFF2-40B4-BE49-F238E27FC236}">
                <a16:creationId xmlns:a16="http://schemas.microsoft.com/office/drawing/2014/main" id="{20D774D5-540C-4707-ADC6-EA893AE2E446}"/>
              </a:ext>
            </a:extLst>
          </p:cNvPr>
          <p:cNvPicPr>
            <a:picLocks noChangeAspect="1"/>
          </p:cNvPicPr>
          <p:nvPr/>
        </p:nvPicPr>
        <p:blipFill>
          <a:blip r:embed="rId10"/>
          <a:stretch>
            <a:fillRect/>
          </a:stretch>
        </p:blipFill>
        <p:spPr>
          <a:xfrm>
            <a:off x="541080" y="989855"/>
            <a:ext cx="1722034" cy="2132043"/>
          </a:xfrm>
          <a:prstGeom prst="rect">
            <a:avLst/>
          </a:prstGeom>
          <a:ln>
            <a:solidFill>
              <a:schemeClr val="accent2"/>
            </a:solidFill>
          </a:ln>
        </p:spPr>
      </p:pic>
      <p:pic>
        <p:nvPicPr>
          <p:cNvPr id="34" name="Picture 33">
            <a:extLst>
              <a:ext uri="{FF2B5EF4-FFF2-40B4-BE49-F238E27FC236}">
                <a16:creationId xmlns:a16="http://schemas.microsoft.com/office/drawing/2014/main" id="{3B049247-1E55-4266-8F8B-ADC0C6D65E88}"/>
              </a:ext>
            </a:extLst>
          </p:cNvPr>
          <p:cNvPicPr>
            <a:picLocks noChangeAspect="1"/>
          </p:cNvPicPr>
          <p:nvPr/>
        </p:nvPicPr>
        <p:blipFill>
          <a:blip r:embed="rId11"/>
          <a:stretch>
            <a:fillRect/>
          </a:stretch>
        </p:blipFill>
        <p:spPr>
          <a:xfrm>
            <a:off x="2450837" y="1027906"/>
            <a:ext cx="1717046" cy="2103209"/>
          </a:xfrm>
          <a:prstGeom prst="rect">
            <a:avLst/>
          </a:prstGeom>
        </p:spPr>
      </p:pic>
      <p:pic>
        <p:nvPicPr>
          <p:cNvPr id="35" name="Picture 34">
            <a:extLst>
              <a:ext uri="{FF2B5EF4-FFF2-40B4-BE49-F238E27FC236}">
                <a16:creationId xmlns:a16="http://schemas.microsoft.com/office/drawing/2014/main" id="{13D4F8A7-1085-4820-A07E-1A088E6E1677}"/>
              </a:ext>
            </a:extLst>
          </p:cNvPr>
          <p:cNvPicPr>
            <a:picLocks noChangeAspect="1"/>
          </p:cNvPicPr>
          <p:nvPr/>
        </p:nvPicPr>
        <p:blipFill>
          <a:blip r:embed="rId12"/>
          <a:stretch>
            <a:fillRect/>
          </a:stretch>
        </p:blipFill>
        <p:spPr>
          <a:xfrm>
            <a:off x="4349130" y="3429000"/>
            <a:ext cx="1688009" cy="2117947"/>
          </a:xfrm>
          <a:prstGeom prst="rect">
            <a:avLst/>
          </a:prstGeom>
          <a:ln>
            <a:solidFill>
              <a:schemeClr val="accent2"/>
            </a:solidFill>
          </a:ln>
        </p:spPr>
      </p:pic>
      <p:pic>
        <p:nvPicPr>
          <p:cNvPr id="36" name="Picture 35">
            <a:extLst>
              <a:ext uri="{FF2B5EF4-FFF2-40B4-BE49-F238E27FC236}">
                <a16:creationId xmlns:a16="http://schemas.microsoft.com/office/drawing/2014/main" id="{FB0C841A-C9C3-4D95-8029-D2F80BA5E933}"/>
              </a:ext>
            </a:extLst>
          </p:cNvPr>
          <p:cNvPicPr>
            <a:picLocks noChangeAspect="1"/>
          </p:cNvPicPr>
          <p:nvPr/>
        </p:nvPicPr>
        <p:blipFill>
          <a:blip r:embed="rId13"/>
          <a:stretch>
            <a:fillRect/>
          </a:stretch>
        </p:blipFill>
        <p:spPr>
          <a:xfrm>
            <a:off x="6311105" y="3429000"/>
            <a:ext cx="1711035" cy="2103208"/>
          </a:xfrm>
          <a:prstGeom prst="rect">
            <a:avLst/>
          </a:prstGeom>
          <a:ln>
            <a:solidFill>
              <a:schemeClr val="accent2"/>
            </a:solidFill>
          </a:ln>
        </p:spPr>
      </p:pic>
      <p:pic>
        <p:nvPicPr>
          <p:cNvPr id="37" name="Picture 36">
            <a:extLst>
              <a:ext uri="{FF2B5EF4-FFF2-40B4-BE49-F238E27FC236}">
                <a16:creationId xmlns:a16="http://schemas.microsoft.com/office/drawing/2014/main" id="{3F646DF8-3FD9-4BC4-AA2F-DB532FD16ABE}"/>
              </a:ext>
            </a:extLst>
          </p:cNvPr>
          <p:cNvPicPr>
            <a:picLocks noChangeAspect="1"/>
          </p:cNvPicPr>
          <p:nvPr/>
        </p:nvPicPr>
        <p:blipFill>
          <a:blip r:embed="rId14"/>
          <a:stretch>
            <a:fillRect/>
          </a:stretch>
        </p:blipFill>
        <p:spPr>
          <a:xfrm>
            <a:off x="2462137" y="3429000"/>
            <a:ext cx="1697882" cy="2117947"/>
          </a:xfrm>
          <a:prstGeom prst="rect">
            <a:avLst/>
          </a:prstGeom>
          <a:ln>
            <a:solidFill>
              <a:schemeClr val="accent2"/>
            </a:solidFill>
          </a:ln>
        </p:spPr>
      </p:pic>
      <p:pic>
        <p:nvPicPr>
          <p:cNvPr id="38" name="Content Placeholder 3">
            <a:extLst>
              <a:ext uri="{FF2B5EF4-FFF2-40B4-BE49-F238E27FC236}">
                <a16:creationId xmlns:a16="http://schemas.microsoft.com/office/drawing/2014/main" id="{4F917827-C125-4BD7-8E4C-7676B853A98A}"/>
              </a:ext>
            </a:extLst>
          </p:cNvPr>
          <p:cNvPicPr>
            <a:picLocks noChangeAspect="1"/>
          </p:cNvPicPr>
          <p:nvPr/>
        </p:nvPicPr>
        <p:blipFill>
          <a:blip r:embed="rId15"/>
          <a:stretch>
            <a:fillRect/>
          </a:stretch>
        </p:blipFill>
        <p:spPr>
          <a:xfrm>
            <a:off x="8204604" y="3429000"/>
            <a:ext cx="1740586" cy="2096347"/>
          </a:xfrm>
          <a:prstGeom prst="rect">
            <a:avLst/>
          </a:prstGeom>
          <a:ln>
            <a:solidFill>
              <a:schemeClr val="accent2"/>
            </a:solidFill>
          </a:ln>
        </p:spPr>
      </p:pic>
      <p:pic>
        <p:nvPicPr>
          <p:cNvPr id="39" name="Picture 38">
            <a:extLst>
              <a:ext uri="{FF2B5EF4-FFF2-40B4-BE49-F238E27FC236}">
                <a16:creationId xmlns:a16="http://schemas.microsoft.com/office/drawing/2014/main" id="{699903B9-7FDE-4AAF-BC8A-AE5D60761EAD}"/>
              </a:ext>
            </a:extLst>
          </p:cNvPr>
          <p:cNvPicPr>
            <a:picLocks noChangeAspect="1"/>
          </p:cNvPicPr>
          <p:nvPr/>
        </p:nvPicPr>
        <p:blipFill>
          <a:blip r:embed="rId16"/>
          <a:stretch>
            <a:fillRect/>
          </a:stretch>
        </p:blipFill>
        <p:spPr>
          <a:xfrm>
            <a:off x="537945" y="3443740"/>
            <a:ext cx="1697882" cy="2104336"/>
          </a:xfrm>
          <a:prstGeom prst="rect">
            <a:avLst/>
          </a:prstGeom>
          <a:ln>
            <a:solidFill>
              <a:schemeClr val="accent2"/>
            </a:solidFill>
          </a:ln>
        </p:spPr>
      </p:pic>
      <p:pic>
        <p:nvPicPr>
          <p:cNvPr id="40" name="Picture 39">
            <a:extLst>
              <a:ext uri="{FF2B5EF4-FFF2-40B4-BE49-F238E27FC236}">
                <a16:creationId xmlns:a16="http://schemas.microsoft.com/office/drawing/2014/main" id="{30578149-6642-4F42-88F8-F690CB5E1417}"/>
              </a:ext>
            </a:extLst>
          </p:cNvPr>
          <p:cNvPicPr>
            <a:picLocks noChangeAspect="1"/>
          </p:cNvPicPr>
          <p:nvPr/>
        </p:nvPicPr>
        <p:blipFill>
          <a:blip r:embed="rId17"/>
          <a:stretch>
            <a:fillRect/>
          </a:stretch>
        </p:blipFill>
        <p:spPr>
          <a:xfrm>
            <a:off x="10109372" y="3396655"/>
            <a:ext cx="1740586" cy="2150744"/>
          </a:xfrm>
          <a:prstGeom prst="rect">
            <a:avLst/>
          </a:prstGeom>
        </p:spPr>
      </p:pic>
      <p:sp>
        <p:nvSpPr>
          <p:cNvPr id="41" name="TextBox 40">
            <a:extLst>
              <a:ext uri="{FF2B5EF4-FFF2-40B4-BE49-F238E27FC236}">
                <a16:creationId xmlns:a16="http://schemas.microsoft.com/office/drawing/2014/main" id="{4B9EAAD0-BC29-434E-AA80-7A0CB39B21DC}"/>
              </a:ext>
            </a:extLst>
          </p:cNvPr>
          <p:cNvSpPr txBox="1"/>
          <p:nvPr/>
        </p:nvSpPr>
        <p:spPr>
          <a:xfrm>
            <a:off x="537945" y="5844832"/>
            <a:ext cx="11312013"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These are just some of the DAFNE flipcharts you will use during the course</a:t>
            </a:r>
          </a:p>
        </p:txBody>
      </p:sp>
    </p:spTree>
    <p:extLst>
      <p:ext uri="{BB962C8B-B14F-4D97-AF65-F5344CB8AC3E}">
        <p14:creationId xmlns:p14="http://schemas.microsoft.com/office/powerpoint/2010/main" val="2496004670"/>
      </p:ext>
    </p:extLst>
  </p:cSld>
  <p:clrMapOvr>
    <a:masterClrMapping/>
  </p:clrMapOvr>
  <mc:AlternateContent xmlns:mc="http://schemas.openxmlformats.org/markup-compatibility/2006" xmlns:p14="http://schemas.microsoft.com/office/powerpoint/2010/main">
    <mc:Choice Requires="p14">
      <p:transition spd="slow" p14:dur="2000" advTm="24528"/>
    </mc:Choice>
    <mc:Fallback xmlns="">
      <p:transition spd="slow" advTm="2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87AD-AE12-4229-8D3C-7E4FD23B3DFC}"/>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The function of insulin</a:t>
            </a:r>
            <a:endParaRPr lang="en-GB"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C0114678-F9F0-403E-830A-8569140BDBCA}"/>
              </a:ext>
            </a:extLst>
          </p:cNvPr>
          <p:cNvPicPr>
            <a:picLocks noGrp="1" noChangeAspect="1"/>
          </p:cNvPicPr>
          <p:nvPr>
            <p:ph idx="1"/>
          </p:nvPr>
        </p:nvPicPr>
        <p:blipFill>
          <a:blip r:embed="rId5"/>
          <a:stretch>
            <a:fillRect/>
          </a:stretch>
        </p:blipFill>
        <p:spPr>
          <a:xfrm>
            <a:off x="117399" y="1690686"/>
            <a:ext cx="2898182" cy="3424239"/>
          </a:xfrm>
          <a:prstGeom prst="rect">
            <a:avLst/>
          </a:prstGeom>
          <a:ln>
            <a:solidFill>
              <a:schemeClr val="accent2"/>
            </a:solidFill>
          </a:ln>
        </p:spPr>
      </p:pic>
      <p:pic>
        <p:nvPicPr>
          <p:cNvPr id="6" name="Picture 5">
            <a:extLst>
              <a:ext uri="{FF2B5EF4-FFF2-40B4-BE49-F238E27FC236}">
                <a16:creationId xmlns:a16="http://schemas.microsoft.com/office/drawing/2014/main" id="{374E4D97-BBA2-47CB-958D-5D0C1039271C}"/>
              </a:ext>
            </a:extLst>
          </p:cNvPr>
          <p:cNvPicPr>
            <a:picLocks noChangeAspect="1"/>
          </p:cNvPicPr>
          <p:nvPr/>
        </p:nvPicPr>
        <p:blipFill>
          <a:blip r:embed="rId6"/>
          <a:stretch>
            <a:fillRect/>
          </a:stretch>
        </p:blipFill>
        <p:spPr>
          <a:xfrm>
            <a:off x="3150611" y="1690686"/>
            <a:ext cx="2766823" cy="3424239"/>
          </a:xfrm>
          <a:prstGeom prst="rect">
            <a:avLst/>
          </a:prstGeom>
          <a:ln>
            <a:solidFill>
              <a:schemeClr val="accent2"/>
            </a:solidFill>
          </a:ln>
        </p:spPr>
      </p:pic>
      <p:pic>
        <p:nvPicPr>
          <p:cNvPr id="8" name="Picture 7">
            <a:extLst>
              <a:ext uri="{FF2B5EF4-FFF2-40B4-BE49-F238E27FC236}">
                <a16:creationId xmlns:a16="http://schemas.microsoft.com/office/drawing/2014/main" id="{A1140F92-D3E5-43C6-9E19-9E452086B646}"/>
              </a:ext>
            </a:extLst>
          </p:cNvPr>
          <p:cNvPicPr>
            <a:picLocks noChangeAspect="1"/>
          </p:cNvPicPr>
          <p:nvPr/>
        </p:nvPicPr>
        <p:blipFill>
          <a:blip r:embed="rId7"/>
          <a:stretch>
            <a:fillRect/>
          </a:stretch>
        </p:blipFill>
        <p:spPr>
          <a:xfrm>
            <a:off x="9087920" y="1693356"/>
            <a:ext cx="2783569" cy="3421568"/>
          </a:xfrm>
          <a:prstGeom prst="rect">
            <a:avLst/>
          </a:prstGeom>
          <a:ln>
            <a:solidFill>
              <a:schemeClr val="accent2"/>
            </a:solidFill>
          </a:ln>
        </p:spPr>
      </p:pic>
      <p:pic>
        <p:nvPicPr>
          <p:cNvPr id="9" name="Picture 8">
            <a:extLst>
              <a:ext uri="{FF2B5EF4-FFF2-40B4-BE49-F238E27FC236}">
                <a16:creationId xmlns:a16="http://schemas.microsoft.com/office/drawing/2014/main" id="{52C3C1D1-FBDC-4571-A9A3-5AB0DF29392A}"/>
              </a:ext>
            </a:extLst>
          </p:cNvPr>
          <p:cNvPicPr>
            <a:picLocks noChangeAspect="1"/>
          </p:cNvPicPr>
          <p:nvPr/>
        </p:nvPicPr>
        <p:blipFill>
          <a:blip r:embed="rId8"/>
          <a:stretch>
            <a:fillRect/>
          </a:stretch>
        </p:blipFill>
        <p:spPr>
          <a:xfrm>
            <a:off x="6047146" y="1690685"/>
            <a:ext cx="2905946" cy="3424239"/>
          </a:xfrm>
          <a:prstGeom prst="rect">
            <a:avLst/>
          </a:prstGeom>
        </p:spPr>
      </p:pic>
      <p:pic>
        <p:nvPicPr>
          <p:cNvPr id="10" name="Audio 9">
            <a:hlinkClick r:id="" action="ppaction://media"/>
            <a:extLst>
              <a:ext uri="{FF2B5EF4-FFF2-40B4-BE49-F238E27FC236}">
                <a16:creationId xmlns:a16="http://schemas.microsoft.com/office/drawing/2014/main" id="{52D47B9E-EE15-4B6D-8A95-B60B40B10B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1959148"/>
      </p:ext>
    </p:extLst>
  </p:cSld>
  <p:clrMapOvr>
    <a:masterClrMapping/>
  </p:clrMapOvr>
  <mc:AlternateContent xmlns:mc="http://schemas.openxmlformats.org/markup-compatibility/2006" xmlns:p14="http://schemas.microsoft.com/office/powerpoint/2010/main">
    <mc:Choice Requires="p14">
      <p:transition spd="slow" p14:dur="2000" advTm="39968"/>
    </mc:Choice>
    <mc:Fallback xmlns="">
      <p:transition spd="slow" advTm="39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BF7B-5D20-4641-9780-E0436270D31F}"/>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Hypoglycaemia</a:t>
            </a:r>
          </a:p>
        </p:txBody>
      </p:sp>
      <p:pic>
        <p:nvPicPr>
          <p:cNvPr id="6" name="Audio 5">
            <a:hlinkClick r:id="" action="ppaction://media"/>
            <a:extLst>
              <a:ext uri="{FF2B5EF4-FFF2-40B4-BE49-F238E27FC236}">
                <a16:creationId xmlns:a16="http://schemas.microsoft.com/office/drawing/2014/main" id="{55E0C1B8-7091-44BB-A8A7-7DBCDEA497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0162D76B-B90E-4F05-968C-C2EC7E8DF22B}"/>
              </a:ext>
            </a:extLst>
          </p:cNvPr>
          <p:cNvPicPr>
            <a:picLocks noChangeAspect="1"/>
          </p:cNvPicPr>
          <p:nvPr/>
        </p:nvPicPr>
        <p:blipFill>
          <a:blip r:embed="rId6"/>
          <a:stretch>
            <a:fillRect/>
          </a:stretch>
        </p:blipFill>
        <p:spPr>
          <a:xfrm>
            <a:off x="6467475" y="1601784"/>
            <a:ext cx="4017143" cy="5040313"/>
          </a:xfrm>
          <a:prstGeom prst="rect">
            <a:avLst/>
          </a:prstGeom>
          <a:ln>
            <a:solidFill>
              <a:schemeClr val="accent2"/>
            </a:solidFill>
          </a:ln>
        </p:spPr>
      </p:pic>
      <p:pic>
        <p:nvPicPr>
          <p:cNvPr id="3" name="Content Placeholder 2">
            <a:extLst>
              <a:ext uri="{FF2B5EF4-FFF2-40B4-BE49-F238E27FC236}">
                <a16:creationId xmlns:a16="http://schemas.microsoft.com/office/drawing/2014/main" id="{C50450BA-792B-43B0-80E7-2F839AB6C038}"/>
              </a:ext>
            </a:extLst>
          </p:cNvPr>
          <p:cNvPicPr>
            <a:picLocks noGrp="1" noChangeAspect="1"/>
          </p:cNvPicPr>
          <p:nvPr>
            <p:ph idx="1"/>
          </p:nvPr>
        </p:nvPicPr>
        <p:blipFill>
          <a:blip r:embed="rId7"/>
          <a:stretch>
            <a:fillRect/>
          </a:stretch>
        </p:blipFill>
        <p:spPr>
          <a:xfrm>
            <a:off x="1628364" y="1601783"/>
            <a:ext cx="4096162" cy="5040313"/>
          </a:xfrm>
          <a:prstGeom prst="rect">
            <a:avLst/>
          </a:prstGeom>
          <a:ln>
            <a:solidFill>
              <a:schemeClr val="accent2"/>
            </a:solidFill>
          </a:ln>
        </p:spPr>
      </p:pic>
    </p:spTree>
    <p:extLst>
      <p:ext uri="{BB962C8B-B14F-4D97-AF65-F5344CB8AC3E}">
        <p14:creationId xmlns:p14="http://schemas.microsoft.com/office/powerpoint/2010/main" val="847808081"/>
      </p:ext>
    </p:extLst>
  </p:cSld>
  <p:clrMapOvr>
    <a:masterClrMapping/>
  </p:clrMapOvr>
  <mc:AlternateContent xmlns:mc="http://schemas.openxmlformats.org/markup-compatibility/2006" xmlns:p14="http://schemas.microsoft.com/office/powerpoint/2010/main">
    <mc:Choice Requires="p14">
      <p:transition spd="slow" p14:dur="2000" advTm="64245"/>
    </mc:Choice>
    <mc:Fallback xmlns="">
      <p:transition spd="slow" advTm="64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AE46-0A15-4DDC-9923-26AAC84CF358}"/>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Carbohydrate portions</a:t>
            </a:r>
          </a:p>
        </p:txBody>
      </p:sp>
      <p:pic>
        <p:nvPicPr>
          <p:cNvPr id="4" name="Content Placeholder 3">
            <a:extLst>
              <a:ext uri="{FF2B5EF4-FFF2-40B4-BE49-F238E27FC236}">
                <a16:creationId xmlns:a16="http://schemas.microsoft.com/office/drawing/2014/main" id="{94E90A26-915D-4ECD-BA33-1AEB0D8775A4}"/>
              </a:ext>
            </a:extLst>
          </p:cNvPr>
          <p:cNvPicPr>
            <a:picLocks noGrp="1" noChangeAspect="1"/>
          </p:cNvPicPr>
          <p:nvPr>
            <p:ph idx="1"/>
          </p:nvPr>
        </p:nvPicPr>
        <p:blipFill>
          <a:blip r:embed="rId5"/>
          <a:stretch>
            <a:fillRect/>
          </a:stretch>
        </p:blipFill>
        <p:spPr>
          <a:xfrm>
            <a:off x="3871912" y="1573813"/>
            <a:ext cx="4064771" cy="4919062"/>
          </a:xfrm>
          <a:prstGeom prst="rect">
            <a:avLst/>
          </a:prstGeom>
          <a:ln>
            <a:solidFill>
              <a:schemeClr val="accent2"/>
            </a:solidFill>
          </a:ln>
        </p:spPr>
      </p:pic>
      <p:pic>
        <p:nvPicPr>
          <p:cNvPr id="5" name="Audio 4">
            <a:hlinkClick r:id="" action="ppaction://media"/>
            <a:extLst>
              <a:ext uri="{FF2B5EF4-FFF2-40B4-BE49-F238E27FC236}">
                <a16:creationId xmlns:a16="http://schemas.microsoft.com/office/drawing/2014/main" id="{683A0C88-9A9A-4909-B381-F9F8FECDD0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7419496"/>
      </p:ext>
    </p:extLst>
  </p:cSld>
  <p:clrMapOvr>
    <a:masterClrMapping/>
  </p:clrMapOvr>
  <mc:AlternateContent xmlns:mc="http://schemas.openxmlformats.org/markup-compatibility/2006" xmlns:p14="http://schemas.microsoft.com/office/powerpoint/2010/main">
    <mc:Choice Requires="p14">
      <p:transition spd="slow" p14:dur="2000" advTm="28516"/>
    </mc:Choice>
    <mc:Fallback xmlns="">
      <p:transition spd="slow" advTm="2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BA1E4-086B-4529-8F88-08AEC06B1C5D}"/>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Glucose checking and target ranges</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B3649A37-F2BC-4D4A-A053-BA58F286FD32}"/>
              </a:ext>
            </a:extLst>
          </p:cNvPr>
          <p:cNvPicPr>
            <a:picLocks noGrp="1" noChangeAspect="1"/>
          </p:cNvPicPr>
          <p:nvPr>
            <p:ph idx="1"/>
          </p:nvPr>
        </p:nvPicPr>
        <p:blipFill>
          <a:blip r:embed="rId5"/>
          <a:stretch>
            <a:fillRect/>
          </a:stretch>
        </p:blipFill>
        <p:spPr>
          <a:xfrm>
            <a:off x="279530" y="1368239"/>
            <a:ext cx="3067201" cy="3694112"/>
          </a:xfrm>
          <a:prstGeom prst="rect">
            <a:avLst/>
          </a:prstGeom>
          <a:ln>
            <a:solidFill>
              <a:schemeClr val="accent2"/>
            </a:solidFill>
          </a:ln>
        </p:spPr>
      </p:pic>
      <p:pic>
        <p:nvPicPr>
          <p:cNvPr id="6" name="Audio 5">
            <a:hlinkClick r:id="" action="ppaction://media"/>
            <a:extLst>
              <a:ext uri="{FF2B5EF4-FFF2-40B4-BE49-F238E27FC236}">
                <a16:creationId xmlns:a16="http://schemas.microsoft.com/office/drawing/2014/main" id="{D445B49C-52DF-4288-834C-924AB641A8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F801C959-83A2-45CD-B731-EF009D3CCD8B}"/>
              </a:ext>
            </a:extLst>
          </p:cNvPr>
          <p:cNvPicPr>
            <a:picLocks noChangeAspect="1"/>
          </p:cNvPicPr>
          <p:nvPr/>
        </p:nvPicPr>
        <p:blipFill>
          <a:blip r:embed="rId7"/>
          <a:stretch>
            <a:fillRect/>
          </a:stretch>
        </p:blipFill>
        <p:spPr>
          <a:xfrm>
            <a:off x="995297" y="3024383"/>
            <a:ext cx="2957512" cy="3689216"/>
          </a:xfrm>
          <a:prstGeom prst="rect">
            <a:avLst/>
          </a:prstGeom>
          <a:ln>
            <a:solidFill>
              <a:schemeClr val="accent2"/>
            </a:solidFill>
          </a:ln>
        </p:spPr>
      </p:pic>
      <p:pic>
        <p:nvPicPr>
          <p:cNvPr id="8" name="Picture 7">
            <a:extLst>
              <a:ext uri="{FF2B5EF4-FFF2-40B4-BE49-F238E27FC236}">
                <a16:creationId xmlns:a16="http://schemas.microsoft.com/office/drawing/2014/main" id="{8FC3CA67-0D72-4EBE-B1AC-A9AE7CD07777}"/>
              </a:ext>
            </a:extLst>
          </p:cNvPr>
          <p:cNvPicPr>
            <a:picLocks noChangeAspect="1"/>
          </p:cNvPicPr>
          <p:nvPr/>
        </p:nvPicPr>
        <p:blipFill>
          <a:blip r:embed="rId8"/>
          <a:stretch>
            <a:fillRect/>
          </a:stretch>
        </p:blipFill>
        <p:spPr>
          <a:xfrm>
            <a:off x="4204710" y="1392185"/>
            <a:ext cx="2957512" cy="3713265"/>
          </a:xfrm>
          <a:prstGeom prst="rect">
            <a:avLst/>
          </a:prstGeom>
          <a:ln>
            <a:solidFill>
              <a:schemeClr val="accent2"/>
            </a:solidFill>
          </a:ln>
        </p:spPr>
      </p:pic>
      <p:pic>
        <p:nvPicPr>
          <p:cNvPr id="9" name="Picture 8">
            <a:extLst>
              <a:ext uri="{FF2B5EF4-FFF2-40B4-BE49-F238E27FC236}">
                <a16:creationId xmlns:a16="http://schemas.microsoft.com/office/drawing/2014/main" id="{D967DE34-6015-4248-9590-E8CED1DFD5FD}"/>
              </a:ext>
            </a:extLst>
          </p:cNvPr>
          <p:cNvPicPr>
            <a:picLocks noChangeAspect="1"/>
          </p:cNvPicPr>
          <p:nvPr/>
        </p:nvPicPr>
        <p:blipFill>
          <a:blip r:embed="rId9"/>
          <a:stretch>
            <a:fillRect/>
          </a:stretch>
        </p:blipFill>
        <p:spPr>
          <a:xfrm>
            <a:off x="8118830" y="1977972"/>
            <a:ext cx="2975699" cy="3713265"/>
          </a:xfrm>
          <a:prstGeom prst="rect">
            <a:avLst/>
          </a:prstGeom>
          <a:ln>
            <a:solidFill>
              <a:schemeClr val="accent2"/>
            </a:solidFill>
          </a:ln>
        </p:spPr>
      </p:pic>
      <p:pic>
        <p:nvPicPr>
          <p:cNvPr id="10" name="Picture 9">
            <a:extLst>
              <a:ext uri="{FF2B5EF4-FFF2-40B4-BE49-F238E27FC236}">
                <a16:creationId xmlns:a16="http://schemas.microsoft.com/office/drawing/2014/main" id="{6C67BE2A-99D2-4F0F-9801-C4A35BD7F349}"/>
              </a:ext>
            </a:extLst>
          </p:cNvPr>
          <p:cNvPicPr>
            <a:picLocks noChangeAspect="1"/>
          </p:cNvPicPr>
          <p:nvPr/>
        </p:nvPicPr>
        <p:blipFill>
          <a:blip r:embed="rId10"/>
          <a:stretch>
            <a:fillRect/>
          </a:stretch>
        </p:blipFill>
        <p:spPr>
          <a:xfrm>
            <a:off x="4810788" y="3009550"/>
            <a:ext cx="3036071" cy="3718882"/>
          </a:xfrm>
          <a:prstGeom prst="rect">
            <a:avLst/>
          </a:prstGeom>
        </p:spPr>
      </p:pic>
    </p:spTree>
    <p:extLst>
      <p:ext uri="{BB962C8B-B14F-4D97-AF65-F5344CB8AC3E}">
        <p14:creationId xmlns:p14="http://schemas.microsoft.com/office/powerpoint/2010/main" val="632780455"/>
      </p:ext>
    </p:extLst>
  </p:cSld>
  <p:clrMapOvr>
    <a:masterClrMapping/>
  </p:clrMapOvr>
  <mc:AlternateContent xmlns:mc="http://schemas.openxmlformats.org/markup-compatibility/2006" xmlns:p14="http://schemas.microsoft.com/office/powerpoint/2010/main">
    <mc:Choice Requires="p14">
      <p:transition spd="slow" p14:dur="2000" advTm="99811"/>
    </mc:Choice>
    <mc:Fallback xmlns="">
      <p:transition spd="slow" advTm="9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0539-81CF-4AB9-838B-403A9CC2E8F0}"/>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Insulin in DAFNE</a:t>
            </a:r>
            <a:endParaRPr lang="en-GB"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CF49E790-0F2E-474F-9E68-4B6F2579A66E}"/>
              </a:ext>
            </a:extLst>
          </p:cNvPr>
          <p:cNvPicPr>
            <a:picLocks noGrp="1" noChangeAspect="1"/>
          </p:cNvPicPr>
          <p:nvPr>
            <p:ph idx="1"/>
          </p:nvPr>
        </p:nvPicPr>
        <p:blipFill>
          <a:blip r:embed="rId5"/>
          <a:stretch>
            <a:fillRect/>
          </a:stretch>
        </p:blipFill>
        <p:spPr>
          <a:xfrm>
            <a:off x="273989" y="1309558"/>
            <a:ext cx="3170271" cy="3780762"/>
          </a:xfrm>
          <a:prstGeom prst="rect">
            <a:avLst/>
          </a:prstGeom>
          <a:ln>
            <a:solidFill>
              <a:schemeClr val="accent2"/>
            </a:solidFill>
          </a:ln>
        </p:spPr>
      </p:pic>
      <p:pic>
        <p:nvPicPr>
          <p:cNvPr id="4" name="Audio 3">
            <a:hlinkClick r:id="" action="ppaction://media"/>
            <a:extLst>
              <a:ext uri="{FF2B5EF4-FFF2-40B4-BE49-F238E27FC236}">
                <a16:creationId xmlns:a16="http://schemas.microsoft.com/office/drawing/2014/main" id="{0F5FA9C6-25B9-4D5F-A8EB-4833FC1A88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6A0AC525-8E5B-406C-8DC9-F21D04251F59}"/>
              </a:ext>
            </a:extLst>
          </p:cNvPr>
          <p:cNvPicPr>
            <a:picLocks noChangeAspect="1"/>
          </p:cNvPicPr>
          <p:nvPr/>
        </p:nvPicPr>
        <p:blipFill>
          <a:blip r:embed="rId7"/>
          <a:stretch>
            <a:fillRect/>
          </a:stretch>
        </p:blipFill>
        <p:spPr>
          <a:xfrm>
            <a:off x="2515468" y="2712113"/>
            <a:ext cx="3050685" cy="3780762"/>
          </a:xfrm>
          <a:prstGeom prst="rect">
            <a:avLst/>
          </a:prstGeom>
          <a:ln>
            <a:solidFill>
              <a:schemeClr val="accent2"/>
            </a:solidFill>
          </a:ln>
        </p:spPr>
      </p:pic>
      <p:pic>
        <p:nvPicPr>
          <p:cNvPr id="7" name="Picture 6">
            <a:extLst>
              <a:ext uri="{FF2B5EF4-FFF2-40B4-BE49-F238E27FC236}">
                <a16:creationId xmlns:a16="http://schemas.microsoft.com/office/drawing/2014/main" id="{AC5E226A-9E09-40B0-97B6-D23C0199406F}"/>
              </a:ext>
            </a:extLst>
          </p:cNvPr>
          <p:cNvPicPr>
            <a:picLocks noChangeAspect="1"/>
          </p:cNvPicPr>
          <p:nvPr/>
        </p:nvPicPr>
        <p:blipFill>
          <a:blip r:embed="rId8"/>
          <a:stretch>
            <a:fillRect/>
          </a:stretch>
        </p:blipFill>
        <p:spPr>
          <a:xfrm>
            <a:off x="8654202" y="1309558"/>
            <a:ext cx="3057666" cy="3780762"/>
          </a:xfrm>
          <a:prstGeom prst="rect">
            <a:avLst/>
          </a:prstGeom>
          <a:ln>
            <a:solidFill>
              <a:schemeClr val="accent2"/>
            </a:solidFill>
          </a:ln>
        </p:spPr>
      </p:pic>
      <p:pic>
        <p:nvPicPr>
          <p:cNvPr id="8" name="Picture 7">
            <a:extLst>
              <a:ext uri="{FF2B5EF4-FFF2-40B4-BE49-F238E27FC236}">
                <a16:creationId xmlns:a16="http://schemas.microsoft.com/office/drawing/2014/main" id="{7B5CACA9-1055-41AF-8ADE-E8A3EC340261}"/>
              </a:ext>
            </a:extLst>
          </p:cNvPr>
          <p:cNvPicPr>
            <a:picLocks noChangeAspect="1"/>
          </p:cNvPicPr>
          <p:nvPr/>
        </p:nvPicPr>
        <p:blipFill>
          <a:blip r:embed="rId9"/>
          <a:stretch>
            <a:fillRect/>
          </a:stretch>
        </p:blipFill>
        <p:spPr>
          <a:xfrm>
            <a:off x="6282289" y="2711891"/>
            <a:ext cx="3050685" cy="3780984"/>
          </a:xfrm>
          <a:prstGeom prst="rect">
            <a:avLst/>
          </a:prstGeom>
          <a:ln>
            <a:solidFill>
              <a:schemeClr val="accent2"/>
            </a:solidFill>
          </a:ln>
        </p:spPr>
      </p:pic>
    </p:spTree>
    <p:extLst>
      <p:ext uri="{BB962C8B-B14F-4D97-AF65-F5344CB8AC3E}">
        <p14:creationId xmlns:p14="http://schemas.microsoft.com/office/powerpoint/2010/main" val="2231750863"/>
      </p:ext>
    </p:extLst>
  </p:cSld>
  <p:clrMapOvr>
    <a:masterClrMapping/>
  </p:clrMapOvr>
  <mc:AlternateContent xmlns:mc="http://schemas.openxmlformats.org/markup-compatibility/2006" xmlns:p14="http://schemas.microsoft.com/office/powerpoint/2010/main">
    <mc:Choice Requires="p14">
      <p:transition spd="slow" p14:dur="2000" advTm="35937"/>
    </mc:Choice>
    <mc:Fallback xmlns="">
      <p:transition spd="slow" advTm="3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BBFB-49FD-44BC-845E-1DBF99BBEB51}"/>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The stepwise approach</a:t>
            </a:r>
            <a:endParaRPr lang="en-GB"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29F92FBD-403B-48FD-BE11-47353B5D89F1}"/>
              </a:ext>
            </a:extLst>
          </p:cNvPr>
          <p:cNvPicPr>
            <a:picLocks noGrp="1" noChangeAspect="1"/>
          </p:cNvPicPr>
          <p:nvPr>
            <p:ph idx="1"/>
          </p:nvPr>
        </p:nvPicPr>
        <p:blipFill>
          <a:blip r:embed="rId5"/>
          <a:stretch>
            <a:fillRect/>
          </a:stretch>
        </p:blipFill>
        <p:spPr>
          <a:xfrm>
            <a:off x="3969566" y="1376645"/>
            <a:ext cx="4252867" cy="5265455"/>
          </a:xfrm>
          <a:prstGeom prst="rect">
            <a:avLst/>
          </a:prstGeom>
          <a:ln>
            <a:solidFill>
              <a:schemeClr val="accent2"/>
            </a:solidFill>
          </a:ln>
        </p:spPr>
      </p:pic>
      <p:pic>
        <p:nvPicPr>
          <p:cNvPr id="4" name="Audio 3">
            <a:hlinkClick r:id="" action="ppaction://media"/>
            <a:extLst>
              <a:ext uri="{FF2B5EF4-FFF2-40B4-BE49-F238E27FC236}">
                <a16:creationId xmlns:a16="http://schemas.microsoft.com/office/drawing/2014/main" id="{E1AE445D-A59C-4C56-8761-475C055C05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1093921"/>
      </p:ext>
    </p:extLst>
  </p:cSld>
  <p:clrMapOvr>
    <a:masterClrMapping/>
  </p:clrMapOvr>
  <mc:AlternateContent xmlns:mc="http://schemas.openxmlformats.org/markup-compatibility/2006" xmlns:p14="http://schemas.microsoft.com/office/powerpoint/2010/main">
    <mc:Choice Requires="p14">
      <p:transition spd="slow" p14:dur="2000" advTm="28602"/>
    </mc:Choice>
    <mc:Fallback xmlns="">
      <p:transition spd="slow" advTm="28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1.3|1.1|1.5|1.5|1.6"/>
</p:tagLst>
</file>

<file path=ppt/tags/tag2.xml><?xml version="1.0" encoding="utf-8"?>
<p:tagLst xmlns:a="http://schemas.openxmlformats.org/drawingml/2006/main" xmlns:r="http://schemas.openxmlformats.org/officeDocument/2006/relationships" xmlns:p="http://schemas.openxmlformats.org/presentationml/2006/main">
  <p:tag name="TIMING" val="|4.5|5.2|1|15.3|0.9|14.2|1.2"/>
</p:tagLst>
</file>

<file path=ppt/tags/tag3.xml><?xml version="1.0" encoding="utf-8"?>
<p:tagLst xmlns:a="http://schemas.openxmlformats.org/drawingml/2006/main" xmlns:r="http://schemas.openxmlformats.org/officeDocument/2006/relationships" xmlns:p="http://schemas.openxmlformats.org/presentationml/2006/main">
  <p:tag name="TIMING" val="|6.9|4.6|1.3|5.6|1.1|23.9|0.9|8.9|10|14.9|1.8|11.7"/>
</p:tagLst>
</file>

<file path=ppt/tags/tag4.xml><?xml version="1.0" encoding="utf-8"?>
<p:tagLst xmlns:a="http://schemas.openxmlformats.org/drawingml/2006/main" xmlns:r="http://schemas.openxmlformats.org/officeDocument/2006/relationships" xmlns:p="http://schemas.openxmlformats.org/presentationml/2006/main">
  <p:tag name="TIMING" val="|17.5|3.5|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2818</Words>
  <Application>Microsoft Office PowerPoint</Application>
  <PresentationFormat>Widescreen</PresentationFormat>
  <Paragraphs>214</Paragraphs>
  <Slides>17</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Resources</vt:lpstr>
      <vt:lpstr>DAFNE course resources</vt:lpstr>
      <vt:lpstr>The DAFNE flipchart     </vt:lpstr>
      <vt:lpstr>The function of insulin</vt:lpstr>
      <vt:lpstr>Hypoglycaemia</vt:lpstr>
      <vt:lpstr>Carbohydrate portions</vt:lpstr>
      <vt:lpstr>Glucose checking and target ranges</vt:lpstr>
      <vt:lpstr>Insulin in DAFNE</vt:lpstr>
      <vt:lpstr>The stepwise approach</vt:lpstr>
      <vt:lpstr>Physical activity and exercise</vt:lpstr>
      <vt:lpstr>Long term health and diabetes</vt:lpstr>
      <vt:lpstr>DAFNE insulin posters</vt:lpstr>
      <vt:lpstr>DAFNE food plates</vt:lpstr>
      <vt:lpstr>Food models</vt:lpstr>
      <vt:lpstr>Participant pack</vt:lpstr>
      <vt:lpstr>How to order your DAFNE resources</vt:lpstr>
      <vt:lpstr>Locally provided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Liesl (RTF) NHCT</dc:creator>
  <cp:lastModifiedBy>Richardson Liesl (RTF) NHCT</cp:lastModifiedBy>
  <cp:revision>63</cp:revision>
  <dcterms:created xsi:type="dcterms:W3CDTF">2022-11-08T08:51:50Z</dcterms:created>
  <dcterms:modified xsi:type="dcterms:W3CDTF">2023-02-02T15:58:17Z</dcterms:modified>
</cp:coreProperties>
</file>