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57"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169"/>
    <p:restoredTop sz="94681"/>
  </p:normalViewPr>
  <p:slideViewPr>
    <p:cSldViewPr snapToGrid="0">
      <p:cViewPr varScale="1">
        <p:scale>
          <a:sx n="105" d="100"/>
          <a:sy n="105" d="100"/>
        </p:scale>
        <p:origin x="200" y="11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F8C425-6E21-A74C-921D-97CB37248015}" type="datetimeFigureOut">
              <a:rPr lang="en-US" smtClean="0"/>
              <a:t>4/11/23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9FDF34-5135-4B45-83FD-CD10C86D7C67}" type="slidenum">
              <a:rPr lang="en-US" smtClean="0"/>
              <a:t>‹#›</a:t>
            </a:fld>
            <a:endParaRPr lang="en-US"/>
          </a:p>
        </p:txBody>
      </p:sp>
    </p:spTree>
    <p:extLst>
      <p:ext uri="{BB962C8B-B14F-4D97-AF65-F5344CB8AC3E}">
        <p14:creationId xmlns:p14="http://schemas.microsoft.com/office/powerpoint/2010/main" val="26541805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9FDF34-5135-4B45-83FD-CD10C86D7C67}" type="slidenum">
              <a:rPr lang="en-US" smtClean="0"/>
              <a:t>10</a:t>
            </a:fld>
            <a:endParaRPr lang="en-US"/>
          </a:p>
        </p:txBody>
      </p:sp>
    </p:spTree>
    <p:extLst>
      <p:ext uri="{BB962C8B-B14F-4D97-AF65-F5344CB8AC3E}">
        <p14:creationId xmlns:p14="http://schemas.microsoft.com/office/powerpoint/2010/main" val="3791086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A280C-2087-21E9-F1E8-8D725359C4CF}"/>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87F1B79C-A58F-CB26-FF7C-CD856655C8C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AFB779FE-1A04-4B11-5C4B-789A48CF4FC4}"/>
              </a:ext>
            </a:extLst>
          </p:cNvPr>
          <p:cNvSpPr>
            <a:spLocks noGrp="1"/>
          </p:cNvSpPr>
          <p:nvPr>
            <p:ph type="dt" sz="half" idx="10"/>
          </p:nvPr>
        </p:nvSpPr>
        <p:spPr/>
        <p:txBody>
          <a:bodyPr/>
          <a:lstStyle/>
          <a:p>
            <a:fld id="{B39B0492-6271-7D4C-A832-28799B600BE1}" type="datetimeFigureOut">
              <a:rPr lang="en-US" smtClean="0"/>
              <a:t>4/11/23</a:t>
            </a:fld>
            <a:endParaRPr lang="en-US"/>
          </a:p>
        </p:txBody>
      </p:sp>
      <p:sp>
        <p:nvSpPr>
          <p:cNvPr id="5" name="Footer Placeholder 4">
            <a:extLst>
              <a:ext uri="{FF2B5EF4-FFF2-40B4-BE49-F238E27FC236}">
                <a16:creationId xmlns:a16="http://schemas.microsoft.com/office/drawing/2014/main" id="{AF529D15-F3A0-B49B-9360-381B2FC64F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B882B4-5F30-AC47-766C-93037F63AF28}"/>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33972835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D63A6-B878-57D3-0F46-044F5FB94D0B}"/>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0DCD4B29-847B-6471-07B1-1B7D594B8D8E}"/>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BB432F7-F35D-FF2C-25C3-334EB90D0F90}"/>
              </a:ext>
            </a:extLst>
          </p:cNvPr>
          <p:cNvSpPr>
            <a:spLocks noGrp="1"/>
          </p:cNvSpPr>
          <p:nvPr>
            <p:ph type="dt" sz="half" idx="10"/>
          </p:nvPr>
        </p:nvSpPr>
        <p:spPr/>
        <p:txBody>
          <a:bodyPr/>
          <a:lstStyle/>
          <a:p>
            <a:fld id="{B39B0492-6271-7D4C-A832-28799B600BE1}" type="datetimeFigureOut">
              <a:rPr lang="en-US" smtClean="0"/>
              <a:t>4/11/23</a:t>
            </a:fld>
            <a:endParaRPr lang="en-US"/>
          </a:p>
        </p:txBody>
      </p:sp>
      <p:sp>
        <p:nvSpPr>
          <p:cNvPr id="5" name="Footer Placeholder 4">
            <a:extLst>
              <a:ext uri="{FF2B5EF4-FFF2-40B4-BE49-F238E27FC236}">
                <a16:creationId xmlns:a16="http://schemas.microsoft.com/office/drawing/2014/main" id="{0A47A6C1-A76E-689A-99D9-CA4D23B24B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C4ADC3-6950-23AF-414D-97E3DB60DD46}"/>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4136489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AC89FB9-11DA-4838-D6ED-63EC22779727}"/>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88D0B431-6A39-05C8-813B-89E09BA35726}"/>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EBCC673-4A86-37C1-D647-36B14F04E64C}"/>
              </a:ext>
            </a:extLst>
          </p:cNvPr>
          <p:cNvSpPr>
            <a:spLocks noGrp="1"/>
          </p:cNvSpPr>
          <p:nvPr>
            <p:ph type="dt" sz="half" idx="10"/>
          </p:nvPr>
        </p:nvSpPr>
        <p:spPr/>
        <p:txBody>
          <a:bodyPr/>
          <a:lstStyle/>
          <a:p>
            <a:fld id="{B39B0492-6271-7D4C-A832-28799B600BE1}" type="datetimeFigureOut">
              <a:rPr lang="en-US" smtClean="0"/>
              <a:t>4/11/23</a:t>
            </a:fld>
            <a:endParaRPr lang="en-US"/>
          </a:p>
        </p:txBody>
      </p:sp>
      <p:sp>
        <p:nvSpPr>
          <p:cNvPr id="5" name="Footer Placeholder 4">
            <a:extLst>
              <a:ext uri="{FF2B5EF4-FFF2-40B4-BE49-F238E27FC236}">
                <a16:creationId xmlns:a16="http://schemas.microsoft.com/office/drawing/2014/main" id="{BC838CC4-DFE5-1A1D-6680-72C87DEDC8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CA9375-864B-DFE9-A51F-01EB237F1371}"/>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1642613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6E0D84-877D-5CA0-19A3-B97A6DB689E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21C31768-3DA5-533B-7D0B-6B1A04E8E475}"/>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9C4172C-0C45-18E5-3957-D1464C1E4831}"/>
              </a:ext>
            </a:extLst>
          </p:cNvPr>
          <p:cNvSpPr>
            <a:spLocks noGrp="1"/>
          </p:cNvSpPr>
          <p:nvPr>
            <p:ph type="dt" sz="half" idx="10"/>
          </p:nvPr>
        </p:nvSpPr>
        <p:spPr/>
        <p:txBody>
          <a:bodyPr/>
          <a:lstStyle/>
          <a:p>
            <a:fld id="{B39B0492-6271-7D4C-A832-28799B600BE1}" type="datetimeFigureOut">
              <a:rPr lang="en-US" smtClean="0"/>
              <a:t>4/11/23</a:t>
            </a:fld>
            <a:endParaRPr lang="en-US"/>
          </a:p>
        </p:txBody>
      </p:sp>
      <p:sp>
        <p:nvSpPr>
          <p:cNvPr id="5" name="Footer Placeholder 4">
            <a:extLst>
              <a:ext uri="{FF2B5EF4-FFF2-40B4-BE49-F238E27FC236}">
                <a16:creationId xmlns:a16="http://schemas.microsoft.com/office/drawing/2014/main" id="{93AE977C-F5D5-C424-BB71-4CC31E307E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4A8A45-408C-F6CA-F9AB-F63F47F9FF94}"/>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11707028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D2B6F-C18B-1450-3590-9AFCF9A9EC8C}"/>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5525D06F-AC93-FE3F-C843-F84A7677FA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9724ED8F-F1A4-1AAD-18CF-78CDD8E7DC6C}"/>
              </a:ext>
            </a:extLst>
          </p:cNvPr>
          <p:cNvSpPr>
            <a:spLocks noGrp="1"/>
          </p:cNvSpPr>
          <p:nvPr>
            <p:ph type="dt" sz="half" idx="10"/>
          </p:nvPr>
        </p:nvSpPr>
        <p:spPr/>
        <p:txBody>
          <a:bodyPr/>
          <a:lstStyle/>
          <a:p>
            <a:fld id="{B39B0492-6271-7D4C-A832-28799B600BE1}" type="datetimeFigureOut">
              <a:rPr lang="en-US" smtClean="0"/>
              <a:t>4/11/23</a:t>
            </a:fld>
            <a:endParaRPr lang="en-US"/>
          </a:p>
        </p:txBody>
      </p:sp>
      <p:sp>
        <p:nvSpPr>
          <p:cNvPr id="5" name="Footer Placeholder 4">
            <a:extLst>
              <a:ext uri="{FF2B5EF4-FFF2-40B4-BE49-F238E27FC236}">
                <a16:creationId xmlns:a16="http://schemas.microsoft.com/office/drawing/2014/main" id="{9231961C-2473-3C51-8809-1E3BC69FA3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1D3258-9D0D-F440-4F25-E0618EFCCEEC}"/>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3522763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030273-9F09-B76D-EB49-B0ADFAA39CB5}"/>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1A9BB922-B36F-4215-2938-850578565CC4}"/>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5E9B2ACF-94CC-B46E-21F1-946DA7B1D33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B4250E5D-6002-1759-222C-EEB76843598F}"/>
              </a:ext>
            </a:extLst>
          </p:cNvPr>
          <p:cNvSpPr>
            <a:spLocks noGrp="1"/>
          </p:cNvSpPr>
          <p:nvPr>
            <p:ph type="dt" sz="half" idx="10"/>
          </p:nvPr>
        </p:nvSpPr>
        <p:spPr/>
        <p:txBody>
          <a:bodyPr/>
          <a:lstStyle/>
          <a:p>
            <a:fld id="{B39B0492-6271-7D4C-A832-28799B600BE1}" type="datetimeFigureOut">
              <a:rPr lang="en-US" smtClean="0"/>
              <a:t>4/11/23</a:t>
            </a:fld>
            <a:endParaRPr lang="en-US"/>
          </a:p>
        </p:txBody>
      </p:sp>
      <p:sp>
        <p:nvSpPr>
          <p:cNvPr id="6" name="Footer Placeholder 5">
            <a:extLst>
              <a:ext uri="{FF2B5EF4-FFF2-40B4-BE49-F238E27FC236}">
                <a16:creationId xmlns:a16="http://schemas.microsoft.com/office/drawing/2014/main" id="{66E58898-46E4-C8D1-9E92-407188DAFC9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352C0D-889A-822A-AA3E-15379477F099}"/>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16280357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C835C5-6787-61DF-3C28-0333279F4738}"/>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44BD3704-BECC-AA85-392D-32121C9DD9F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DBF858B2-83E8-D666-19AD-7EA2ED202DE6}"/>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9E06C1B2-FA4B-B00C-B1AC-1512525B56C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AC02303-4C63-49F3-109C-BD2154D9238A}"/>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86BEAF0C-8023-7B5F-D61E-B7335F4FFA6E}"/>
              </a:ext>
            </a:extLst>
          </p:cNvPr>
          <p:cNvSpPr>
            <a:spLocks noGrp="1"/>
          </p:cNvSpPr>
          <p:nvPr>
            <p:ph type="dt" sz="half" idx="10"/>
          </p:nvPr>
        </p:nvSpPr>
        <p:spPr/>
        <p:txBody>
          <a:bodyPr/>
          <a:lstStyle/>
          <a:p>
            <a:fld id="{B39B0492-6271-7D4C-A832-28799B600BE1}" type="datetimeFigureOut">
              <a:rPr lang="en-US" smtClean="0"/>
              <a:t>4/11/23</a:t>
            </a:fld>
            <a:endParaRPr lang="en-US"/>
          </a:p>
        </p:txBody>
      </p:sp>
      <p:sp>
        <p:nvSpPr>
          <p:cNvPr id="8" name="Footer Placeholder 7">
            <a:extLst>
              <a:ext uri="{FF2B5EF4-FFF2-40B4-BE49-F238E27FC236}">
                <a16:creationId xmlns:a16="http://schemas.microsoft.com/office/drawing/2014/main" id="{75A2243C-0F1D-6F4D-E653-C1620476ABE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DE17CC2-4AEB-493C-08E4-CF606EEFDDC5}"/>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19370997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A3F514-CF22-7804-B3C9-288CC4E5131C}"/>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5924E9D9-1167-52D8-ACEF-92405C77B7C9}"/>
              </a:ext>
            </a:extLst>
          </p:cNvPr>
          <p:cNvSpPr>
            <a:spLocks noGrp="1"/>
          </p:cNvSpPr>
          <p:nvPr>
            <p:ph type="dt" sz="half" idx="10"/>
          </p:nvPr>
        </p:nvSpPr>
        <p:spPr/>
        <p:txBody>
          <a:bodyPr/>
          <a:lstStyle/>
          <a:p>
            <a:fld id="{B39B0492-6271-7D4C-A832-28799B600BE1}" type="datetimeFigureOut">
              <a:rPr lang="en-US" smtClean="0"/>
              <a:t>4/11/23</a:t>
            </a:fld>
            <a:endParaRPr lang="en-US"/>
          </a:p>
        </p:txBody>
      </p:sp>
      <p:sp>
        <p:nvSpPr>
          <p:cNvPr id="4" name="Footer Placeholder 3">
            <a:extLst>
              <a:ext uri="{FF2B5EF4-FFF2-40B4-BE49-F238E27FC236}">
                <a16:creationId xmlns:a16="http://schemas.microsoft.com/office/drawing/2014/main" id="{65113127-E717-A17E-9D05-B73D79B9AD0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371A332-15E4-CD78-CECC-694D7E45DCCA}"/>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2130087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50BCDB7-701E-8EA7-DDAF-1CD9451FDB87}"/>
              </a:ext>
            </a:extLst>
          </p:cNvPr>
          <p:cNvSpPr>
            <a:spLocks noGrp="1"/>
          </p:cNvSpPr>
          <p:nvPr>
            <p:ph type="dt" sz="half" idx="10"/>
          </p:nvPr>
        </p:nvSpPr>
        <p:spPr/>
        <p:txBody>
          <a:bodyPr/>
          <a:lstStyle/>
          <a:p>
            <a:fld id="{B39B0492-6271-7D4C-A832-28799B600BE1}" type="datetimeFigureOut">
              <a:rPr lang="en-US" smtClean="0"/>
              <a:t>4/11/23</a:t>
            </a:fld>
            <a:endParaRPr lang="en-US"/>
          </a:p>
        </p:txBody>
      </p:sp>
      <p:sp>
        <p:nvSpPr>
          <p:cNvPr id="3" name="Footer Placeholder 2">
            <a:extLst>
              <a:ext uri="{FF2B5EF4-FFF2-40B4-BE49-F238E27FC236}">
                <a16:creationId xmlns:a16="http://schemas.microsoft.com/office/drawing/2014/main" id="{D9636FDC-17F5-6FA8-1332-2E13A75A7DA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5CA69AE-A07C-22CC-46DD-0E3050B3574B}"/>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2873118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B8A74-21C9-DC06-642B-899C5EA7966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67884CFF-4E0C-6094-931A-86B5662C84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FF0104D6-1CF1-B713-FDC0-B82A8120DA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2E28363-3771-4555-2E8B-533D494EF0CA}"/>
              </a:ext>
            </a:extLst>
          </p:cNvPr>
          <p:cNvSpPr>
            <a:spLocks noGrp="1"/>
          </p:cNvSpPr>
          <p:nvPr>
            <p:ph type="dt" sz="half" idx="10"/>
          </p:nvPr>
        </p:nvSpPr>
        <p:spPr/>
        <p:txBody>
          <a:bodyPr/>
          <a:lstStyle/>
          <a:p>
            <a:fld id="{B39B0492-6271-7D4C-A832-28799B600BE1}" type="datetimeFigureOut">
              <a:rPr lang="en-US" smtClean="0"/>
              <a:t>4/11/23</a:t>
            </a:fld>
            <a:endParaRPr lang="en-US"/>
          </a:p>
        </p:txBody>
      </p:sp>
      <p:sp>
        <p:nvSpPr>
          <p:cNvPr id="6" name="Footer Placeholder 5">
            <a:extLst>
              <a:ext uri="{FF2B5EF4-FFF2-40B4-BE49-F238E27FC236}">
                <a16:creationId xmlns:a16="http://schemas.microsoft.com/office/drawing/2014/main" id="{3B55266B-8408-879C-0412-3EEDD276E4B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27F734-7104-F330-0544-64B5CD172AB8}"/>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4051625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05F75-8B83-1349-332F-1CD296A8111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F82071D9-436E-93D4-FAA6-F4A211909A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D5F4E9A-72D7-88E7-172A-993415A9B3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870EB5A-4964-09EA-6D26-A0075CFCF8F4}"/>
              </a:ext>
            </a:extLst>
          </p:cNvPr>
          <p:cNvSpPr>
            <a:spLocks noGrp="1"/>
          </p:cNvSpPr>
          <p:nvPr>
            <p:ph type="dt" sz="half" idx="10"/>
          </p:nvPr>
        </p:nvSpPr>
        <p:spPr/>
        <p:txBody>
          <a:bodyPr/>
          <a:lstStyle/>
          <a:p>
            <a:fld id="{B39B0492-6271-7D4C-A832-28799B600BE1}" type="datetimeFigureOut">
              <a:rPr lang="en-US" smtClean="0"/>
              <a:t>4/11/23</a:t>
            </a:fld>
            <a:endParaRPr lang="en-US"/>
          </a:p>
        </p:txBody>
      </p:sp>
      <p:sp>
        <p:nvSpPr>
          <p:cNvPr id="6" name="Footer Placeholder 5">
            <a:extLst>
              <a:ext uri="{FF2B5EF4-FFF2-40B4-BE49-F238E27FC236}">
                <a16:creationId xmlns:a16="http://schemas.microsoft.com/office/drawing/2014/main" id="{F4C9CB1B-086B-E10A-2214-0E2516FB5C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0DB68F-0D02-FE5A-C5B3-2FBC04EB11F3}"/>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2811051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121EE9-A254-B572-9933-B7BAE59FFF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A67EE21A-FD93-A001-6B6D-A9604FC099C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A312AC63-0A63-20A1-BBC3-E421B535E47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9B0492-6271-7D4C-A832-28799B600BE1}" type="datetimeFigureOut">
              <a:rPr lang="en-US" smtClean="0"/>
              <a:t>4/11/23</a:t>
            </a:fld>
            <a:endParaRPr lang="en-US"/>
          </a:p>
        </p:txBody>
      </p:sp>
      <p:sp>
        <p:nvSpPr>
          <p:cNvPr id="5" name="Footer Placeholder 4">
            <a:extLst>
              <a:ext uri="{FF2B5EF4-FFF2-40B4-BE49-F238E27FC236}">
                <a16:creationId xmlns:a16="http://schemas.microsoft.com/office/drawing/2014/main" id="{6399777A-1BB6-9A14-5AA4-8F5BA5B00B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1768F7A-2208-AF15-44A6-BB8E8567AF1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D59392-A180-0141-A0B3-554E8958FE97}" type="slidenum">
              <a:rPr lang="en-US" smtClean="0"/>
              <a:t>‹#›</a:t>
            </a:fld>
            <a:endParaRPr lang="en-US"/>
          </a:p>
        </p:txBody>
      </p:sp>
    </p:spTree>
    <p:extLst>
      <p:ext uri="{BB962C8B-B14F-4D97-AF65-F5344CB8AC3E}">
        <p14:creationId xmlns:p14="http://schemas.microsoft.com/office/powerpoint/2010/main" val="29034673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ccomstudy.co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B37DE-5AD4-0D42-D395-3D463B40FE84}"/>
              </a:ext>
            </a:extLst>
          </p:cNvPr>
          <p:cNvSpPr>
            <a:spLocks noGrp="1"/>
          </p:cNvSpPr>
          <p:nvPr>
            <p:ph type="ctrTitle"/>
          </p:nvPr>
        </p:nvSpPr>
        <p:spPr>
          <a:xfrm>
            <a:off x="650255" y="400300"/>
            <a:ext cx="5583936" cy="3503026"/>
          </a:xfrm>
        </p:spPr>
        <p:txBody>
          <a:bodyPr>
            <a:normAutofit/>
          </a:bodyPr>
          <a:lstStyle/>
          <a:p>
            <a:r>
              <a:rPr lang="en-GB" sz="36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Practising with care in mind: Learning from professionals and Unaccompanied Asylum-Seeking Children</a:t>
            </a:r>
            <a:br>
              <a:rPr lang="en-GB" sz="36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sz="3600" dirty="0"/>
          </a:p>
        </p:txBody>
      </p:sp>
      <p:sp>
        <p:nvSpPr>
          <p:cNvPr id="3" name="Subtitle 2">
            <a:extLst>
              <a:ext uri="{FF2B5EF4-FFF2-40B4-BE49-F238E27FC236}">
                <a16:creationId xmlns:a16="http://schemas.microsoft.com/office/drawing/2014/main" id="{4D95D452-E58C-81AD-B404-323EAF8AA162}"/>
              </a:ext>
            </a:extLst>
          </p:cNvPr>
          <p:cNvSpPr>
            <a:spLocks noGrp="1"/>
          </p:cNvSpPr>
          <p:nvPr>
            <p:ph type="subTitle" idx="1"/>
          </p:nvPr>
        </p:nvSpPr>
        <p:spPr>
          <a:xfrm>
            <a:off x="834610" y="4054206"/>
            <a:ext cx="5583936" cy="1655762"/>
          </a:xfrm>
        </p:spPr>
        <p:txBody>
          <a:bodyPr/>
          <a:lstStyle/>
          <a:p>
            <a:r>
              <a:rPr lang="en-GB" sz="3200" b="1" dirty="0">
                <a:effectLst/>
                <a:latin typeface="Calibri" panose="020F0502020204030204" pitchFamily="34" charset="0"/>
                <a:ea typeface="Calibri" panose="020F0502020204030204" pitchFamily="34" charset="0"/>
                <a:cs typeface="Calibri" panose="020F0502020204030204" pitchFamily="34" charset="0"/>
              </a:rPr>
              <a:t>Training 1: Introductory activities: Thinking about ‘care’</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pic>
        <p:nvPicPr>
          <p:cNvPr id="4" name="Picture 3" descr="Icon&#10;&#10;Description automatically generated">
            <a:extLst>
              <a:ext uri="{FF2B5EF4-FFF2-40B4-BE49-F238E27FC236}">
                <a16:creationId xmlns:a16="http://schemas.microsoft.com/office/drawing/2014/main" id="{3BC2DD7A-F1B0-4530-0FE4-FC4FC1096B4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28538" y="2460858"/>
            <a:ext cx="758556" cy="1274101"/>
          </a:xfrm>
          <a:prstGeom prst="rect">
            <a:avLst/>
          </a:prstGeom>
        </p:spPr>
      </p:pic>
      <p:pic>
        <p:nvPicPr>
          <p:cNvPr id="5" name="Picture 4" descr="A screenshot of a video game&#10;&#10;Description automatically generated with medium confidence">
            <a:extLst>
              <a:ext uri="{FF2B5EF4-FFF2-40B4-BE49-F238E27FC236}">
                <a16:creationId xmlns:a16="http://schemas.microsoft.com/office/drawing/2014/main" id="{F4DBF774-3D88-985B-B4B0-70218AF460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08602" y="518746"/>
            <a:ext cx="3336198" cy="1377781"/>
          </a:xfrm>
          <a:prstGeom prst="rect">
            <a:avLst/>
          </a:prstGeom>
        </p:spPr>
      </p:pic>
      <p:pic>
        <p:nvPicPr>
          <p:cNvPr id="6" name="Picture 5" descr="Text&#10;&#10;Description automatically generated with medium confidence">
            <a:extLst>
              <a:ext uri="{FF2B5EF4-FFF2-40B4-BE49-F238E27FC236}">
                <a16:creationId xmlns:a16="http://schemas.microsoft.com/office/drawing/2014/main" id="{98C12BE6-5182-3BAC-EA7E-22F41A72BED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776701" y="2151813"/>
            <a:ext cx="2114271" cy="1495223"/>
          </a:xfrm>
          <a:prstGeom prst="rect">
            <a:avLst/>
          </a:prstGeom>
        </p:spPr>
      </p:pic>
      <p:pic>
        <p:nvPicPr>
          <p:cNvPr id="7" name="Picture 6" descr="A picture containing text&#10;&#10;Description automatically generated">
            <a:extLst>
              <a:ext uri="{FF2B5EF4-FFF2-40B4-BE49-F238E27FC236}">
                <a16:creationId xmlns:a16="http://schemas.microsoft.com/office/drawing/2014/main" id="{4A56CBB3-7C4F-F9CE-3CF1-C7ABE6A5FB2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206873" y="4310905"/>
            <a:ext cx="1374441" cy="1142365"/>
          </a:xfrm>
          <a:prstGeom prst="rect">
            <a:avLst/>
          </a:prstGeom>
        </p:spPr>
      </p:pic>
    </p:spTree>
    <p:extLst>
      <p:ext uri="{BB962C8B-B14F-4D97-AF65-F5344CB8AC3E}">
        <p14:creationId xmlns:p14="http://schemas.microsoft.com/office/powerpoint/2010/main" val="10095734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6EA41E8-254C-98D0-6646-6260D8769239}"/>
              </a:ext>
            </a:extLst>
          </p:cNvPr>
          <p:cNvSpPr>
            <a:spLocks noGrp="1"/>
          </p:cNvSpPr>
          <p:nvPr>
            <p:ph type="title"/>
          </p:nvPr>
        </p:nvSpPr>
        <p:spPr>
          <a:xfrm>
            <a:off x="423672" y="445862"/>
            <a:ext cx="10515600" cy="1183259"/>
          </a:xfrm>
        </p:spPr>
        <p:txBody>
          <a:bodyPr>
            <a:normAutofit fontScale="90000"/>
          </a:bodyPr>
          <a:lstStyle/>
          <a:p>
            <a:r>
              <a:rPr lang="en-GB" sz="4000" dirty="0">
                <a:effectLst/>
                <a:latin typeface="Calibri" panose="020F0502020204030204" pitchFamily="34" charset="0"/>
                <a:ea typeface="Calibri" panose="020F0502020204030204" pitchFamily="34" charset="0"/>
                <a:cs typeface="Times New Roman" panose="02020603050405020304" pitchFamily="18" charset="0"/>
              </a:rPr>
              <a:t>Activity 4 – Different approaches to care </a:t>
            </a:r>
            <a:br>
              <a:rPr lang="en-GB" sz="4000" dirty="0">
                <a:effectLst/>
                <a:latin typeface="Calibri" panose="020F0502020204030204" pitchFamily="34" charset="0"/>
                <a:ea typeface="Calibri" panose="020F0502020204030204" pitchFamily="34" charset="0"/>
                <a:cs typeface="Times New Roman" panose="02020603050405020304" pitchFamily="18" charset="0"/>
              </a:rPr>
            </a:br>
            <a:r>
              <a:rPr lang="en-GB" sz="1800" dirty="0">
                <a:effectLst/>
                <a:latin typeface="Calibri" panose="020F0502020204030204" pitchFamily="34" charset="0"/>
                <a:ea typeface="Calibri" panose="020F0502020204030204" pitchFamily="34" charset="0"/>
                <a:cs typeface="Times New Roman" panose="02020603050405020304" pitchFamily="18" charset="0"/>
              </a:rPr>
              <a:t>Fisher and </a:t>
            </a:r>
            <a:r>
              <a:rPr lang="en-GB" sz="1800" dirty="0" err="1">
                <a:effectLst/>
                <a:latin typeface="Calibri" panose="020F0502020204030204" pitchFamily="34" charset="0"/>
                <a:ea typeface="Calibri" panose="020F0502020204030204" pitchFamily="34" charset="0"/>
                <a:cs typeface="Times New Roman" panose="02020603050405020304" pitchFamily="18" charset="0"/>
              </a:rPr>
              <a:t>Tronto</a:t>
            </a:r>
            <a:r>
              <a:rPr lang="en-GB" sz="1800" dirty="0">
                <a:effectLst/>
                <a:latin typeface="Calibri" panose="020F0502020204030204" pitchFamily="34" charset="0"/>
                <a:ea typeface="Calibri" panose="020F0502020204030204" pitchFamily="34" charset="0"/>
                <a:cs typeface="Times New Roman" panose="02020603050405020304" pitchFamily="18" charset="0"/>
              </a:rPr>
              <a:t> (1990, pp. 40, cited in </a:t>
            </a:r>
            <a:r>
              <a:rPr lang="en-GB" sz="1800" dirty="0" err="1">
                <a:effectLst/>
                <a:latin typeface="Calibri" panose="020F0502020204030204" pitchFamily="34" charset="0"/>
                <a:ea typeface="Calibri" panose="020F0502020204030204" pitchFamily="34" charset="0"/>
                <a:cs typeface="Times New Roman" panose="02020603050405020304" pitchFamily="18" charset="0"/>
              </a:rPr>
              <a:t>Tronto</a:t>
            </a:r>
            <a:r>
              <a:rPr lang="en-GB" sz="1800" dirty="0">
                <a:effectLst/>
                <a:latin typeface="Calibri" panose="020F0502020204030204" pitchFamily="34" charset="0"/>
                <a:ea typeface="Calibri" panose="020F0502020204030204" pitchFamily="34" charset="0"/>
                <a:cs typeface="Times New Roman" panose="02020603050405020304" pitchFamily="18" charset="0"/>
              </a:rPr>
              <a:t> 2013, pp. 22)</a:t>
            </a:r>
            <a:br>
              <a:rPr lang="en-GB" sz="1800" dirty="0">
                <a:effectLst/>
                <a:latin typeface="Calibri" panose="020F0502020204030204" pitchFamily="34" charset="0"/>
                <a:ea typeface="Calibri" panose="020F0502020204030204" pitchFamily="34" charset="0"/>
                <a:cs typeface="Times New Roman" panose="02020603050405020304" pitchFamily="18" charset="0"/>
              </a:rPr>
            </a:br>
            <a:endParaRPr lang="en-US" sz="4000" dirty="0"/>
          </a:p>
        </p:txBody>
      </p:sp>
      <p:graphicFrame>
        <p:nvGraphicFramePr>
          <p:cNvPr id="8" name="Content Placeholder 7">
            <a:extLst>
              <a:ext uri="{FF2B5EF4-FFF2-40B4-BE49-F238E27FC236}">
                <a16:creationId xmlns:a16="http://schemas.microsoft.com/office/drawing/2014/main" id="{BD3BED87-9AD3-8C34-37D2-00597F67A7F6}"/>
              </a:ext>
            </a:extLst>
          </p:cNvPr>
          <p:cNvGraphicFramePr>
            <a:graphicFrameLocks noGrp="1"/>
          </p:cNvGraphicFramePr>
          <p:nvPr>
            <p:ph sz="half" idx="1"/>
            <p:extLst>
              <p:ext uri="{D42A27DB-BD31-4B8C-83A1-F6EECF244321}">
                <p14:modId xmlns:p14="http://schemas.microsoft.com/office/powerpoint/2010/main" val="3330540321"/>
              </p:ext>
            </p:extLst>
          </p:nvPr>
        </p:nvGraphicFramePr>
        <p:xfrm>
          <a:off x="527538" y="2074984"/>
          <a:ext cx="3710354" cy="3745524"/>
        </p:xfrm>
        <a:graphic>
          <a:graphicData uri="http://schemas.openxmlformats.org/drawingml/2006/table">
            <a:tbl>
              <a:tblPr firstRow="1" firstCol="1" bandRow="1">
                <a:tableStyleId>{B301B821-A1FF-4177-AEE7-76D212191A09}</a:tableStyleId>
              </a:tblPr>
              <a:tblGrid>
                <a:gridCol w="3710354">
                  <a:extLst>
                    <a:ext uri="{9D8B030D-6E8A-4147-A177-3AD203B41FA5}">
                      <a16:colId xmlns:a16="http://schemas.microsoft.com/office/drawing/2014/main" val="1894138774"/>
                    </a:ext>
                  </a:extLst>
                </a:gridCol>
              </a:tblGrid>
              <a:tr h="624254">
                <a:tc>
                  <a:txBody>
                    <a:bodyPr/>
                    <a:lstStyle/>
                    <a:p>
                      <a:r>
                        <a:rPr lang="en-GB" sz="1600" dirty="0">
                          <a:effectLst/>
                        </a:rPr>
                        <a:t>Phases of care</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90875532"/>
                  </a:ext>
                </a:extLst>
              </a:tr>
              <a:tr h="624254">
                <a:tc>
                  <a:txBody>
                    <a:bodyPr/>
                    <a:lstStyle/>
                    <a:p>
                      <a:r>
                        <a:rPr lang="en-GB" sz="1600">
                          <a:effectLst/>
                        </a:rPr>
                        <a:t>Caring about</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70623607"/>
                  </a:ext>
                </a:extLst>
              </a:tr>
              <a:tr h="624254">
                <a:tc>
                  <a:txBody>
                    <a:bodyPr/>
                    <a:lstStyle/>
                    <a:p>
                      <a:r>
                        <a:rPr lang="en-GB" sz="1600">
                          <a:effectLst/>
                        </a:rPr>
                        <a:t>Caring for</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15322957"/>
                  </a:ext>
                </a:extLst>
              </a:tr>
              <a:tr h="624254">
                <a:tc>
                  <a:txBody>
                    <a:bodyPr/>
                    <a:lstStyle/>
                    <a:p>
                      <a:r>
                        <a:rPr lang="en-GB" sz="1600">
                          <a:effectLst/>
                        </a:rPr>
                        <a:t>Caregiving</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96727511"/>
                  </a:ext>
                </a:extLst>
              </a:tr>
              <a:tr h="624254">
                <a:tc>
                  <a:txBody>
                    <a:bodyPr/>
                    <a:lstStyle/>
                    <a:p>
                      <a:r>
                        <a:rPr lang="en-GB" sz="1600">
                          <a:effectLst/>
                        </a:rPr>
                        <a:t>Care receiving</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12311981"/>
                  </a:ext>
                </a:extLst>
              </a:tr>
              <a:tr h="624254">
                <a:tc>
                  <a:txBody>
                    <a:bodyPr/>
                    <a:lstStyle/>
                    <a:p>
                      <a:r>
                        <a:rPr lang="en-GB" sz="1600" dirty="0">
                          <a:effectLst/>
                        </a:rPr>
                        <a:t>Caring with</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23678407"/>
                  </a:ext>
                </a:extLst>
              </a:tr>
            </a:tbl>
          </a:graphicData>
        </a:graphic>
      </p:graphicFrame>
      <p:graphicFrame>
        <p:nvGraphicFramePr>
          <p:cNvPr id="7" name="Content Placeholder 6">
            <a:extLst>
              <a:ext uri="{FF2B5EF4-FFF2-40B4-BE49-F238E27FC236}">
                <a16:creationId xmlns:a16="http://schemas.microsoft.com/office/drawing/2014/main" id="{22B0A947-CB0C-57BC-A2C1-63B252AAF360}"/>
              </a:ext>
            </a:extLst>
          </p:cNvPr>
          <p:cNvGraphicFramePr>
            <a:graphicFrameLocks noGrp="1"/>
          </p:cNvGraphicFramePr>
          <p:nvPr>
            <p:ph sz="half" idx="2"/>
            <p:extLst>
              <p:ext uri="{D42A27DB-BD31-4B8C-83A1-F6EECF244321}">
                <p14:modId xmlns:p14="http://schemas.microsoft.com/office/powerpoint/2010/main" val="2583888234"/>
              </p:ext>
            </p:extLst>
          </p:nvPr>
        </p:nvGraphicFramePr>
        <p:xfrm>
          <a:off x="5303520" y="1777452"/>
          <a:ext cx="6620256" cy="4340587"/>
        </p:xfrm>
        <a:graphic>
          <a:graphicData uri="http://schemas.openxmlformats.org/drawingml/2006/table">
            <a:tbl>
              <a:tblPr firstRow="1" firstCol="1" bandRow="1">
                <a:tableStyleId>{B301B821-A1FF-4177-AEE7-76D212191A09}</a:tableStyleId>
              </a:tblPr>
              <a:tblGrid>
                <a:gridCol w="6620256">
                  <a:extLst>
                    <a:ext uri="{9D8B030D-6E8A-4147-A177-3AD203B41FA5}">
                      <a16:colId xmlns:a16="http://schemas.microsoft.com/office/drawing/2014/main" val="2362203611"/>
                    </a:ext>
                  </a:extLst>
                </a:gridCol>
              </a:tblGrid>
              <a:tr h="595064">
                <a:tc>
                  <a:txBody>
                    <a:bodyPr/>
                    <a:lstStyle/>
                    <a:p>
                      <a:r>
                        <a:rPr lang="en-GB" sz="1600" dirty="0">
                          <a:effectLst/>
                        </a:rPr>
                        <a:t>Explanation of Phase</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3708" marR="63708" marT="0" marB="0"/>
                </a:tc>
                <a:extLst>
                  <a:ext uri="{0D108BD9-81ED-4DB2-BD59-A6C34878D82A}">
                    <a16:rowId xmlns:a16="http://schemas.microsoft.com/office/drawing/2014/main" val="4247578586"/>
                  </a:ext>
                </a:extLst>
              </a:tr>
              <a:tr h="1006311">
                <a:tc>
                  <a:txBody>
                    <a:bodyPr/>
                    <a:lstStyle/>
                    <a:p>
                      <a:r>
                        <a:rPr lang="en-GB" sz="1600" dirty="0">
                          <a:effectLst/>
                        </a:rPr>
                        <a:t>The caring needs and ways in which they are met demonstrate a commitment to justice, equality and freedom for all</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3708" marR="63708" marT="0" marB="0"/>
                </a:tc>
                <a:extLst>
                  <a:ext uri="{0D108BD9-81ED-4DB2-BD59-A6C34878D82A}">
                    <a16:rowId xmlns:a16="http://schemas.microsoft.com/office/drawing/2014/main" val="1876880922"/>
                  </a:ext>
                </a:extLst>
              </a:tr>
              <a:tr h="503155">
                <a:tc>
                  <a:txBody>
                    <a:bodyPr/>
                    <a:lstStyle/>
                    <a:p>
                      <a:r>
                        <a:rPr lang="en-GB" sz="1600">
                          <a:effectLst/>
                        </a:rPr>
                        <a:t>The actual care work and actions are done</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3708" marR="63708" marT="0" marB="0"/>
                </a:tc>
                <a:extLst>
                  <a:ext uri="{0D108BD9-81ED-4DB2-BD59-A6C34878D82A}">
                    <a16:rowId xmlns:a16="http://schemas.microsoft.com/office/drawing/2014/main" val="2310311666"/>
                  </a:ext>
                </a:extLst>
              </a:tr>
              <a:tr h="503155">
                <a:tc>
                  <a:txBody>
                    <a:bodyPr/>
                    <a:lstStyle/>
                    <a:p>
                      <a:r>
                        <a:rPr lang="en-GB" sz="1600">
                          <a:effectLst/>
                        </a:rPr>
                        <a:t>Someone or some group noticing/recognising people’s needs</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3708" marR="63708" marT="0" marB="0"/>
                </a:tc>
                <a:extLst>
                  <a:ext uri="{0D108BD9-81ED-4DB2-BD59-A6C34878D82A}">
                    <a16:rowId xmlns:a16="http://schemas.microsoft.com/office/drawing/2014/main" val="2285435022"/>
                  </a:ext>
                </a:extLst>
              </a:tr>
              <a:tr h="726591">
                <a:tc>
                  <a:txBody>
                    <a:bodyPr/>
                    <a:lstStyle/>
                    <a:p>
                      <a:r>
                        <a:rPr lang="en-GB" sz="1600">
                          <a:effectLst/>
                        </a:rPr>
                        <a:t>The care receiver (or those around them) respond to the care that is given by the caregiver</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3708" marR="63708" marT="0" marB="0"/>
                </a:tc>
                <a:extLst>
                  <a:ext uri="{0D108BD9-81ED-4DB2-BD59-A6C34878D82A}">
                    <a16:rowId xmlns:a16="http://schemas.microsoft.com/office/drawing/2014/main" val="2287902360"/>
                  </a:ext>
                </a:extLst>
              </a:tr>
              <a:tr h="1006311">
                <a:tc>
                  <a:txBody>
                    <a:bodyPr/>
                    <a:lstStyle/>
                    <a:p>
                      <a:r>
                        <a:rPr lang="en-GB" sz="1600" dirty="0">
                          <a:effectLst/>
                        </a:rPr>
                        <a:t>Once the need is recognised, someone or some group takes responsibility to ensure that people’s needs are met</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3708" marR="63708" marT="0" marB="0"/>
                </a:tc>
                <a:extLst>
                  <a:ext uri="{0D108BD9-81ED-4DB2-BD59-A6C34878D82A}">
                    <a16:rowId xmlns:a16="http://schemas.microsoft.com/office/drawing/2014/main" val="248039811"/>
                  </a:ext>
                </a:extLst>
              </a:tr>
            </a:tbl>
          </a:graphicData>
        </a:graphic>
      </p:graphicFrame>
    </p:spTree>
    <p:extLst>
      <p:ext uri="{BB962C8B-B14F-4D97-AF65-F5344CB8AC3E}">
        <p14:creationId xmlns:p14="http://schemas.microsoft.com/office/powerpoint/2010/main" val="7085078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6EA41E8-254C-98D0-6646-6260D8769239}"/>
              </a:ext>
            </a:extLst>
          </p:cNvPr>
          <p:cNvSpPr>
            <a:spLocks noGrp="1"/>
          </p:cNvSpPr>
          <p:nvPr>
            <p:ph type="title"/>
          </p:nvPr>
        </p:nvSpPr>
        <p:spPr>
          <a:xfrm>
            <a:off x="423672" y="445862"/>
            <a:ext cx="10515600" cy="1183259"/>
          </a:xfrm>
        </p:spPr>
        <p:txBody>
          <a:bodyPr>
            <a:normAutofit fontScale="90000"/>
          </a:bodyPr>
          <a:lstStyle/>
          <a:p>
            <a:r>
              <a:rPr lang="en-GB" sz="4000" dirty="0">
                <a:effectLst/>
                <a:latin typeface="Calibri" panose="020F0502020204030204" pitchFamily="34" charset="0"/>
                <a:ea typeface="Calibri" panose="020F0502020204030204" pitchFamily="34" charset="0"/>
                <a:cs typeface="Times New Roman" panose="02020603050405020304" pitchFamily="18" charset="0"/>
              </a:rPr>
              <a:t>Activity 4 – Different approaches to care </a:t>
            </a:r>
            <a:br>
              <a:rPr lang="en-GB" sz="4000" dirty="0">
                <a:effectLst/>
                <a:latin typeface="Calibri" panose="020F0502020204030204" pitchFamily="34" charset="0"/>
                <a:ea typeface="Calibri" panose="020F0502020204030204" pitchFamily="34" charset="0"/>
                <a:cs typeface="Times New Roman" panose="02020603050405020304" pitchFamily="18" charset="0"/>
              </a:rPr>
            </a:br>
            <a:r>
              <a:rPr lang="en-GB" sz="1800" dirty="0">
                <a:effectLst/>
                <a:latin typeface="Calibri" panose="020F0502020204030204" pitchFamily="34" charset="0"/>
                <a:ea typeface="Calibri" panose="020F0502020204030204" pitchFamily="34" charset="0"/>
                <a:cs typeface="Times New Roman" panose="02020603050405020304" pitchFamily="18" charset="0"/>
              </a:rPr>
              <a:t>Fisher and </a:t>
            </a:r>
            <a:r>
              <a:rPr lang="en-GB" sz="1800" dirty="0" err="1">
                <a:effectLst/>
                <a:latin typeface="Calibri" panose="020F0502020204030204" pitchFamily="34" charset="0"/>
                <a:ea typeface="Calibri" panose="020F0502020204030204" pitchFamily="34" charset="0"/>
                <a:cs typeface="Times New Roman" panose="02020603050405020304" pitchFamily="18" charset="0"/>
              </a:rPr>
              <a:t>Tronto</a:t>
            </a:r>
            <a:r>
              <a:rPr lang="en-GB" sz="1800" dirty="0">
                <a:effectLst/>
                <a:latin typeface="Calibri" panose="020F0502020204030204" pitchFamily="34" charset="0"/>
                <a:ea typeface="Calibri" panose="020F0502020204030204" pitchFamily="34" charset="0"/>
                <a:cs typeface="Times New Roman" panose="02020603050405020304" pitchFamily="18" charset="0"/>
              </a:rPr>
              <a:t> (1990, pp. 40, cited in </a:t>
            </a:r>
            <a:r>
              <a:rPr lang="en-GB" sz="1800" dirty="0" err="1">
                <a:effectLst/>
                <a:latin typeface="Calibri" panose="020F0502020204030204" pitchFamily="34" charset="0"/>
                <a:ea typeface="Calibri" panose="020F0502020204030204" pitchFamily="34" charset="0"/>
                <a:cs typeface="Times New Roman" panose="02020603050405020304" pitchFamily="18" charset="0"/>
              </a:rPr>
              <a:t>Tronto</a:t>
            </a:r>
            <a:r>
              <a:rPr lang="en-GB" sz="1800" dirty="0">
                <a:effectLst/>
                <a:latin typeface="Calibri" panose="020F0502020204030204" pitchFamily="34" charset="0"/>
                <a:ea typeface="Calibri" panose="020F0502020204030204" pitchFamily="34" charset="0"/>
                <a:cs typeface="Times New Roman" panose="02020603050405020304" pitchFamily="18" charset="0"/>
              </a:rPr>
              <a:t> 2013, pp. 22)</a:t>
            </a:r>
            <a:br>
              <a:rPr lang="en-GB" sz="1800" dirty="0">
                <a:effectLst/>
                <a:latin typeface="Calibri" panose="020F0502020204030204" pitchFamily="34" charset="0"/>
                <a:ea typeface="Calibri" panose="020F0502020204030204" pitchFamily="34" charset="0"/>
                <a:cs typeface="Times New Roman" panose="02020603050405020304" pitchFamily="18" charset="0"/>
              </a:rPr>
            </a:br>
            <a:endParaRPr lang="en-US" sz="4000" dirty="0"/>
          </a:p>
        </p:txBody>
      </p:sp>
      <p:graphicFrame>
        <p:nvGraphicFramePr>
          <p:cNvPr id="8" name="Content Placeholder 7">
            <a:extLst>
              <a:ext uri="{FF2B5EF4-FFF2-40B4-BE49-F238E27FC236}">
                <a16:creationId xmlns:a16="http://schemas.microsoft.com/office/drawing/2014/main" id="{BD3BED87-9AD3-8C34-37D2-00597F67A7F6}"/>
              </a:ext>
            </a:extLst>
          </p:cNvPr>
          <p:cNvGraphicFramePr>
            <a:graphicFrameLocks noGrp="1"/>
          </p:cNvGraphicFramePr>
          <p:nvPr>
            <p:ph sz="half" idx="1"/>
          </p:nvPr>
        </p:nvGraphicFramePr>
        <p:xfrm>
          <a:off x="527538" y="2074984"/>
          <a:ext cx="3710354" cy="3745524"/>
        </p:xfrm>
        <a:graphic>
          <a:graphicData uri="http://schemas.openxmlformats.org/drawingml/2006/table">
            <a:tbl>
              <a:tblPr firstRow="1" firstCol="1" bandRow="1">
                <a:tableStyleId>{B301B821-A1FF-4177-AEE7-76D212191A09}</a:tableStyleId>
              </a:tblPr>
              <a:tblGrid>
                <a:gridCol w="3710354">
                  <a:extLst>
                    <a:ext uri="{9D8B030D-6E8A-4147-A177-3AD203B41FA5}">
                      <a16:colId xmlns:a16="http://schemas.microsoft.com/office/drawing/2014/main" val="1894138774"/>
                    </a:ext>
                  </a:extLst>
                </a:gridCol>
              </a:tblGrid>
              <a:tr h="624254">
                <a:tc>
                  <a:txBody>
                    <a:bodyPr/>
                    <a:lstStyle/>
                    <a:p>
                      <a:r>
                        <a:rPr lang="en-GB" sz="1600" dirty="0">
                          <a:effectLst/>
                        </a:rPr>
                        <a:t>Phases of care</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90875532"/>
                  </a:ext>
                </a:extLst>
              </a:tr>
              <a:tr h="624254">
                <a:tc>
                  <a:txBody>
                    <a:bodyPr/>
                    <a:lstStyle/>
                    <a:p>
                      <a:r>
                        <a:rPr lang="en-GB" sz="1600">
                          <a:effectLst/>
                        </a:rPr>
                        <a:t>Caring about</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70623607"/>
                  </a:ext>
                </a:extLst>
              </a:tr>
              <a:tr h="624254">
                <a:tc>
                  <a:txBody>
                    <a:bodyPr/>
                    <a:lstStyle/>
                    <a:p>
                      <a:r>
                        <a:rPr lang="en-GB" sz="1600">
                          <a:effectLst/>
                        </a:rPr>
                        <a:t>Caring for</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15322957"/>
                  </a:ext>
                </a:extLst>
              </a:tr>
              <a:tr h="624254">
                <a:tc>
                  <a:txBody>
                    <a:bodyPr/>
                    <a:lstStyle/>
                    <a:p>
                      <a:r>
                        <a:rPr lang="en-GB" sz="1600">
                          <a:effectLst/>
                        </a:rPr>
                        <a:t>Caregiving</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96727511"/>
                  </a:ext>
                </a:extLst>
              </a:tr>
              <a:tr h="624254">
                <a:tc>
                  <a:txBody>
                    <a:bodyPr/>
                    <a:lstStyle/>
                    <a:p>
                      <a:r>
                        <a:rPr lang="en-GB" sz="1600">
                          <a:effectLst/>
                        </a:rPr>
                        <a:t>Care receiving</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12311981"/>
                  </a:ext>
                </a:extLst>
              </a:tr>
              <a:tr h="624254">
                <a:tc>
                  <a:txBody>
                    <a:bodyPr/>
                    <a:lstStyle/>
                    <a:p>
                      <a:r>
                        <a:rPr lang="en-GB" sz="1600" dirty="0">
                          <a:effectLst/>
                        </a:rPr>
                        <a:t>Caring with</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23678407"/>
                  </a:ext>
                </a:extLst>
              </a:tr>
            </a:tbl>
          </a:graphicData>
        </a:graphic>
      </p:graphicFrame>
      <p:graphicFrame>
        <p:nvGraphicFramePr>
          <p:cNvPr id="5" name="Content Placeholder 4">
            <a:extLst>
              <a:ext uri="{FF2B5EF4-FFF2-40B4-BE49-F238E27FC236}">
                <a16:creationId xmlns:a16="http://schemas.microsoft.com/office/drawing/2014/main" id="{B3B44437-A3BC-7C3F-8AB2-42838D7D2099}"/>
              </a:ext>
            </a:extLst>
          </p:cNvPr>
          <p:cNvGraphicFramePr>
            <a:graphicFrameLocks noGrp="1"/>
          </p:cNvGraphicFramePr>
          <p:nvPr>
            <p:ph sz="half" idx="2"/>
            <p:extLst>
              <p:ext uri="{D42A27DB-BD31-4B8C-83A1-F6EECF244321}">
                <p14:modId xmlns:p14="http://schemas.microsoft.com/office/powerpoint/2010/main" val="697616682"/>
              </p:ext>
            </p:extLst>
          </p:nvPr>
        </p:nvGraphicFramePr>
        <p:xfrm>
          <a:off x="5592846" y="2077328"/>
          <a:ext cx="6071616" cy="3823600"/>
        </p:xfrm>
        <a:graphic>
          <a:graphicData uri="http://schemas.openxmlformats.org/drawingml/2006/table">
            <a:tbl>
              <a:tblPr firstRow="1" firstCol="1" bandRow="1">
                <a:tableStyleId>{69012ECD-51FC-41F1-AA8D-1B2483CD663E}</a:tableStyleId>
              </a:tblPr>
              <a:tblGrid>
                <a:gridCol w="6071616">
                  <a:extLst>
                    <a:ext uri="{9D8B030D-6E8A-4147-A177-3AD203B41FA5}">
                      <a16:colId xmlns:a16="http://schemas.microsoft.com/office/drawing/2014/main" val="3970993454"/>
                    </a:ext>
                  </a:extLst>
                </a:gridCol>
              </a:tblGrid>
              <a:tr h="643832">
                <a:tc>
                  <a:txBody>
                    <a:bodyPr/>
                    <a:lstStyle/>
                    <a:p>
                      <a:r>
                        <a:rPr lang="en-GB" sz="1600">
                          <a:effectLst/>
                        </a:rPr>
                        <a:t>Explanation of phase</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26026380"/>
                  </a:ext>
                </a:extLst>
              </a:tr>
              <a:tr h="609600">
                <a:tc>
                  <a:txBody>
                    <a:bodyPr/>
                    <a:lstStyle/>
                    <a:p>
                      <a:r>
                        <a:rPr lang="en-GB" sz="1600" dirty="0">
                          <a:effectLst/>
                        </a:rPr>
                        <a:t>Someone or some group noticing/recognising people’s needs</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35676217"/>
                  </a:ext>
                </a:extLst>
              </a:tr>
              <a:tr h="646176">
                <a:tc>
                  <a:txBody>
                    <a:bodyPr/>
                    <a:lstStyle/>
                    <a:p>
                      <a:r>
                        <a:rPr lang="en-GB" sz="1600" dirty="0">
                          <a:effectLst/>
                        </a:rPr>
                        <a:t>Once the need is recognised, someone or some group takes responsibility to ensure that people’s needs are met</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34548300"/>
                  </a:ext>
                </a:extLst>
              </a:tr>
              <a:tr h="609600">
                <a:tc>
                  <a:txBody>
                    <a:bodyPr/>
                    <a:lstStyle/>
                    <a:p>
                      <a:r>
                        <a:rPr lang="en-GB" sz="1600" dirty="0">
                          <a:effectLst/>
                        </a:rPr>
                        <a:t>The actual care work and actions are done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08402938"/>
                  </a:ext>
                </a:extLst>
              </a:tr>
              <a:tr h="633984">
                <a:tc>
                  <a:txBody>
                    <a:bodyPr/>
                    <a:lstStyle/>
                    <a:p>
                      <a:r>
                        <a:rPr lang="en-GB" sz="1600" dirty="0">
                          <a:effectLst/>
                        </a:rPr>
                        <a:t>The care receiver (or those around them) respond to the care that is given by the caregiver</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72092426"/>
                  </a:ext>
                </a:extLst>
              </a:tr>
              <a:tr h="680408">
                <a:tc>
                  <a:txBody>
                    <a:bodyPr/>
                    <a:lstStyle/>
                    <a:p>
                      <a:r>
                        <a:rPr lang="en-GB" sz="1600" dirty="0">
                          <a:effectLst/>
                        </a:rPr>
                        <a:t>The caring needs and ways in which they are met demonstrate a commitment to justice, equality and freedom for all</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14499157"/>
                  </a:ext>
                </a:extLst>
              </a:tr>
            </a:tbl>
          </a:graphicData>
        </a:graphic>
      </p:graphicFrame>
      <p:cxnSp>
        <p:nvCxnSpPr>
          <p:cNvPr id="9" name="Straight Arrow Connector 8">
            <a:extLst>
              <a:ext uri="{FF2B5EF4-FFF2-40B4-BE49-F238E27FC236}">
                <a16:creationId xmlns:a16="http://schemas.microsoft.com/office/drawing/2014/main" id="{A166039D-599A-A057-B247-C7D2965C9777}"/>
              </a:ext>
            </a:extLst>
          </p:cNvPr>
          <p:cNvCxnSpPr/>
          <p:nvPr/>
        </p:nvCxnSpPr>
        <p:spPr>
          <a:xfrm>
            <a:off x="4492752" y="2999232"/>
            <a:ext cx="999744"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1" name="Straight Arrow Connector 10">
            <a:extLst>
              <a:ext uri="{FF2B5EF4-FFF2-40B4-BE49-F238E27FC236}">
                <a16:creationId xmlns:a16="http://schemas.microsoft.com/office/drawing/2014/main" id="{EE65E0AC-C3D3-8A8E-C0E6-057A3E6905A9}"/>
              </a:ext>
            </a:extLst>
          </p:cNvPr>
          <p:cNvCxnSpPr/>
          <p:nvPr/>
        </p:nvCxnSpPr>
        <p:spPr>
          <a:xfrm>
            <a:off x="4492752" y="3657600"/>
            <a:ext cx="999744"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2" name="Straight Arrow Connector 11">
            <a:extLst>
              <a:ext uri="{FF2B5EF4-FFF2-40B4-BE49-F238E27FC236}">
                <a16:creationId xmlns:a16="http://schemas.microsoft.com/office/drawing/2014/main" id="{5748C2E7-5A7C-8BE4-9B85-797B691D25CA}"/>
              </a:ext>
            </a:extLst>
          </p:cNvPr>
          <p:cNvCxnSpPr/>
          <p:nvPr/>
        </p:nvCxnSpPr>
        <p:spPr>
          <a:xfrm>
            <a:off x="4431792" y="4236720"/>
            <a:ext cx="999744"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3" name="Straight Arrow Connector 12">
            <a:extLst>
              <a:ext uri="{FF2B5EF4-FFF2-40B4-BE49-F238E27FC236}">
                <a16:creationId xmlns:a16="http://schemas.microsoft.com/office/drawing/2014/main" id="{69D87354-3D45-79F0-762D-6E92EC364CC3}"/>
              </a:ext>
            </a:extLst>
          </p:cNvPr>
          <p:cNvCxnSpPr/>
          <p:nvPr/>
        </p:nvCxnSpPr>
        <p:spPr>
          <a:xfrm>
            <a:off x="4431792" y="4852416"/>
            <a:ext cx="999744"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4" name="Straight Arrow Connector 13">
            <a:extLst>
              <a:ext uri="{FF2B5EF4-FFF2-40B4-BE49-F238E27FC236}">
                <a16:creationId xmlns:a16="http://schemas.microsoft.com/office/drawing/2014/main" id="{5B964F9C-7DC6-B5A8-2D52-C75F3E78ABFF}"/>
              </a:ext>
            </a:extLst>
          </p:cNvPr>
          <p:cNvCxnSpPr/>
          <p:nvPr/>
        </p:nvCxnSpPr>
        <p:spPr>
          <a:xfrm>
            <a:off x="4431792" y="5504688"/>
            <a:ext cx="999744"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56912923"/>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7BA38-89AC-E5FE-7F02-3778B9D10558}"/>
              </a:ext>
            </a:extLst>
          </p:cNvPr>
          <p:cNvSpPr>
            <a:spLocks noGrp="1"/>
          </p:cNvSpPr>
          <p:nvPr>
            <p:ph type="title"/>
          </p:nvPr>
        </p:nvSpPr>
        <p:spPr/>
        <p:txBody>
          <a:bodyPr/>
          <a:lstStyle/>
          <a:p>
            <a:r>
              <a:rPr lang="en-GB" sz="40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What is the broader aim of this course? </a:t>
            </a:r>
            <a:br>
              <a:rPr lang="en-GB" sz="18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2BE06E4B-AADB-D7F2-2C3C-179B07E1A053}"/>
              </a:ext>
            </a:extLst>
          </p:cNvPr>
          <p:cNvSpPr>
            <a:spLocks noGrp="1"/>
          </p:cNvSpPr>
          <p:nvPr>
            <p:ph idx="1"/>
          </p:nvPr>
        </p:nvSpPr>
        <p:spPr/>
        <p:txBody>
          <a:bodyPr/>
          <a:lstStyle/>
          <a:p>
            <a:r>
              <a:rPr lang="en-GB" sz="1800" dirty="0">
                <a:effectLst/>
                <a:latin typeface="Calibri" panose="020F0502020204030204" pitchFamily="34" charset="0"/>
                <a:ea typeface="Calibri" panose="020F0502020204030204" pitchFamily="34" charset="0"/>
                <a:cs typeface="Times New Roman" panose="02020603050405020304" pitchFamily="18" charset="0"/>
              </a:rPr>
              <a:t>The purpose of this course is to help qualified and differently qualified practitioners and professionals to think about their reflexive practice in relation to care with Unaccompanied Asylum-Seeking Children (UASC) and separated/lone migrant young people. </a:t>
            </a:r>
          </a:p>
          <a:p>
            <a:r>
              <a:rPr lang="en-GB" sz="1800" dirty="0">
                <a:effectLst/>
                <a:latin typeface="Calibri" panose="020F0502020204030204" pitchFamily="34" charset="0"/>
                <a:ea typeface="Calibri" panose="020F0502020204030204" pitchFamily="34" charset="0"/>
                <a:cs typeface="Times New Roman" panose="02020603050405020304" pitchFamily="18" charset="0"/>
              </a:rPr>
              <a:t>The capacity to reflect is a core part of professional competence and helps social care professionals think about their own practice, their approach to their work and to learn from the process. </a:t>
            </a:r>
          </a:p>
          <a:p>
            <a:r>
              <a:rPr lang="en-GB" sz="1800" dirty="0">
                <a:effectLst/>
                <a:latin typeface="Calibri" panose="020F0502020204030204" pitchFamily="34" charset="0"/>
                <a:ea typeface="Calibri" panose="020F0502020204030204" pitchFamily="34" charset="0"/>
                <a:cs typeface="Times New Roman" panose="02020603050405020304" pitchFamily="18" charset="0"/>
              </a:rPr>
              <a:t>The course recognises that working in any kind of social care capacity with vulnerable young people is extremely tough, dynamic, and an often emotionally draining job, so it is useful to think about what shapes practice and why. </a:t>
            </a:r>
          </a:p>
          <a:p>
            <a:r>
              <a:rPr lang="en-GB" sz="1800" dirty="0">
                <a:effectLst/>
                <a:latin typeface="Calibri" panose="020F0502020204030204" pitchFamily="34" charset="0"/>
                <a:ea typeface="Calibri" panose="020F0502020204030204" pitchFamily="34" charset="0"/>
                <a:cs typeface="Times New Roman" panose="02020603050405020304" pitchFamily="18" charset="0"/>
              </a:rPr>
              <a:t>The attendees of this course will be introduced to the thoughts and opinions of practitioners and professionals who work with UASC and young people who are themselves, unaccompanied migrant young people. </a:t>
            </a:r>
          </a:p>
          <a:p>
            <a:endParaRPr lang="en-US" dirty="0"/>
          </a:p>
        </p:txBody>
      </p:sp>
    </p:spTree>
    <p:extLst>
      <p:ext uri="{BB962C8B-B14F-4D97-AF65-F5344CB8AC3E}">
        <p14:creationId xmlns:p14="http://schemas.microsoft.com/office/powerpoint/2010/main" val="1503689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77EAD-049C-19C2-7852-275302A19353}"/>
              </a:ext>
            </a:extLst>
          </p:cNvPr>
          <p:cNvSpPr>
            <a:spLocks noGrp="1"/>
          </p:cNvSpPr>
          <p:nvPr>
            <p:ph type="title"/>
          </p:nvPr>
        </p:nvSpPr>
        <p:spPr/>
        <p:txBody>
          <a:bodyPr>
            <a:normAutofit/>
          </a:bodyPr>
          <a:lstStyle/>
          <a:p>
            <a:pPr>
              <a:spcBef>
                <a:spcPts val="200"/>
              </a:spcBef>
            </a:pPr>
            <a:r>
              <a:rPr lang="en-GB" sz="40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Learning outcomes</a:t>
            </a:r>
          </a:p>
        </p:txBody>
      </p:sp>
      <p:sp>
        <p:nvSpPr>
          <p:cNvPr id="3" name="Content Placeholder 2">
            <a:extLst>
              <a:ext uri="{FF2B5EF4-FFF2-40B4-BE49-F238E27FC236}">
                <a16:creationId xmlns:a16="http://schemas.microsoft.com/office/drawing/2014/main" id="{854CD796-A4CF-DCF3-4648-E47B759342D3}"/>
              </a:ext>
            </a:extLst>
          </p:cNvPr>
          <p:cNvSpPr>
            <a:spLocks noGrp="1"/>
          </p:cNvSpPr>
          <p:nvPr>
            <p:ph idx="1"/>
          </p:nvPr>
        </p:nvSpPr>
        <p:spPr/>
        <p:txBody>
          <a:bodyPr/>
          <a:lstStyle/>
          <a:p>
            <a:r>
              <a:rPr lang="en-GB" sz="3200" dirty="0">
                <a:effectLst/>
                <a:latin typeface="Calibri" panose="020F0502020204030204" pitchFamily="34" charset="0"/>
                <a:ea typeface="Calibri" panose="020F0502020204030204" pitchFamily="34" charset="0"/>
                <a:cs typeface="Times New Roman" panose="02020603050405020304" pitchFamily="18" charset="0"/>
              </a:rPr>
              <a:t>By the end of this course you will: </a:t>
            </a:r>
          </a:p>
          <a:p>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buFont typeface="Symbol" pitchFamily="2" charset="2"/>
              <a:buChar char=""/>
            </a:pPr>
            <a:r>
              <a:rPr lang="en-GB" dirty="0">
                <a:effectLst/>
                <a:latin typeface="Calibri" panose="020F0502020204030204" pitchFamily="34" charset="0"/>
                <a:ea typeface="Calibri" panose="020F0502020204030204" pitchFamily="34" charset="0"/>
                <a:cs typeface="Times New Roman" panose="02020603050405020304" pitchFamily="18" charset="0"/>
              </a:rPr>
              <a:t>Been introduced to evidenced-based training and the Children Caring on the Move project</a:t>
            </a:r>
          </a:p>
          <a:p>
            <a:pPr marL="800100" lvl="1" indent="-342900">
              <a:buFont typeface="Symbol" pitchFamily="2" charset="2"/>
              <a:buChar char=""/>
            </a:pPr>
            <a:r>
              <a:rPr lang="en-GB" dirty="0">
                <a:effectLst/>
                <a:latin typeface="Calibri" panose="020F0502020204030204" pitchFamily="34" charset="0"/>
                <a:ea typeface="Calibri" panose="020F0502020204030204" pitchFamily="34" charset="0"/>
                <a:cs typeface="Times New Roman" panose="02020603050405020304" pitchFamily="18" charset="0"/>
              </a:rPr>
              <a:t>Have reflected on meanings of ‘care’ in relation to working with UASC and unaccompanied young people</a:t>
            </a:r>
          </a:p>
          <a:p>
            <a:pPr marL="800100" lvl="1" indent="-342900">
              <a:buFont typeface="Symbol" pitchFamily="2" charset="2"/>
              <a:buChar char=""/>
            </a:pPr>
            <a:r>
              <a:rPr lang="en-GB" dirty="0">
                <a:effectLst/>
                <a:latin typeface="Calibri" panose="020F0502020204030204" pitchFamily="34" charset="0"/>
                <a:ea typeface="Calibri" panose="020F0502020204030204" pitchFamily="34" charset="0"/>
                <a:cs typeface="Times New Roman" panose="02020603050405020304" pitchFamily="18" charset="0"/>
              </a:rPr>
              <a:t>Have been introduced to some of the academic literature on the concept and complexities of ‘care’</a:t>
            </a:r>
          </a:p>
          <a:p>
            <a:endParaRPr lang="en-US" dirty="0"/>
          </a:p>
        </p:txBody>
      </p:sp>
    </p:spTree>
    <p:extLst>
      <p:ext uri="{BB962C8B-B14F-4D97-AF65-F5344CB8AC3E}">
        <p14:creationId xmlns:p14="http://schemas.microsoft.com/office/powerpoint/2010/main" val="3039224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CE8F9-0679-87DC-3B55-20130402F373}"/>
              </a:ext>
            </a:extLst>
          </p:cNvPr>
          <p:cNvSpPr>
            <a:spLocks noGrp="1"/>
          </p:cNvSpPr>
          <p:nvPr>
            <p:ph type="title"/>
          </p:nvPr>
        </p:nvSpPr>
        <p:spPr/>
        <p:txBody>
          <a:bodyPr>
            <a:normAutofit/>
          </a:bodyPr>
          <a:lstStyle/>
          <a:p>
            <a:r>
              <a:rPr lang="en-GB" sz="40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Using evidence-based training</a:t>
            </a:r>
            <a:br>
              <a:rPr lang="en-GB" sz="40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sz="4000" dirty="0"/>
          </a:p>
        </p:txBody>
      </p:sp>
      <p:sp>
        <p:nvSpPr>
          <p:cNvPr id="3" name="Content Placeholder 2">
            <a:extLst>
              <a:ext uri="{FF2B5EF4-FFF2-40B4-BE49-F238E27FC236}">
                <a16:creationId xmlns:a16="http://schemas.microsoft.com/office/drawing/2014/main" id="{7D4EA17D-DE7A-52CC-A3A0-B7C666980E9A}"/>
              </a:ext>
            </a:extLst>
          </p:cNvPr>
          <p:cNvSpPr>
            <a:spLocks noGrp="1"/>
          </p:cNvSpPr>
          <p:nvPr>
            <p:ph idx="1"/>
          </p:nvPr>
        </p:nvSpPr>
        <p:spPr>
          <a:xfrm>
            <a:off x="838200" y="1520825"/>
            <a:ext cx="10515600" cy="4351338"/>
          </a:xfrm>
        </p:spPr>
        <p:txBody>
          <a:bodyPr/>
          <a:lstStyle/>
          <a:p>
            <a:r>
              <a:rPr lang="en-GB" sz="1800" dirty="0">
                <a:effectLst/>
                <a:latin typeface="Calibri" panose="020F0502020204030204" pitchFamily="34" charset="0"/>
                <a:ea typeface="Calibri" panose="020F0502020204030204" pitchFamily="34" charset="0"/>
                <a:cs typeface="Times New Roman" panose="02020603050405020304" pitchFamily="18" charset="0"/>
              </a:rPr>
              <a:t>A core feature of this course is that it is evidence-informed – in other words, the core content is based on research findings as opposed to anecdotes or opinion.</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dirty="0">
                <a:effectLst/>
                <a:latin typeface="Calibri" panose="020F0502020204030204" pitchFamily="34" charset="0"/>
                <a:ea typeface="Calibri" panose="020F0502020204030204" pitchFamily="34" charset="0"/>
                <a:cs typeface="Times New Roman" panose="02020603050405020304" pitchFamily="18" charset="0"/>
              </a:rPr>
              <a:t>In this training you will be drawing on both academic literature and data evidence from a research project called </a:t>
            </a:r>
            <a:r>
              <a:rPr lang="en-GB"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Children Caring on the Move</a:t>
            </a: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dirty="0">
                <a:effectLst/>
                <a:latin typeface="Calibri" panose="020F0502020204030204" pitchFamily="34" charset="0"/>
                <a:ea typeface="Calibri" panose="020F0502020204030204" pitchFamily="34" charset="0"/>
                <a:cs typeface="Times New Roman" panose="02020603050405020304" pitchFamily="18" charset="0"/>
              </a:rPr>
              <a:t>The data provided comes from what young people, professionals and social care practitioners have told the research team about their lives, their working practices and a key element of our study: young people’s care of each other. The wider course provides both young people’s and adults’ data so that you can explore some of the synergies and differences in their perspectives. </a:t>
            </a:r>
          </a:p>
          <a:p>
            <a:pPr marL="0" indent="0">
              <a:buNone/>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dirty="0">
                <a:effectLst/>
                <a:latin typeface="Calibri" panose="020F0502020204030204" pitchFamily="34" charset="0"/>
                <a:ea typeface="Calibri" panose="020F0502020204030204" pitchFamily="34" charset="0"/>
                <a:cs typeface="Times New Roman" panose="02020603050405020304" pitchFamily="18" charset="0"/>
              </a:rPr>
              <a:t>At times you may agree or disagree with what the participants in the study say. That is ok! A key component of the course is to encourage you to reflect on where your own views relate or diverge and why that might be the case.</a:t>
            </a:r>
          </a:p>
          <a:p>
            <a:endParaRPr lang="en-US" dirty="0"/>
          </a:p>
        </p:txBody>
      </p:sp>
    </p:spTree>
    <p:extLst>
      <p:ext uri="{BB962C8B-B14F-4D97-AF65-F5344CB8AC3E}">
        <p14:creationId xmlns:p14="http://schemas.microsoft.com/office/powerpoint/2010/main" val="31012162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8B16F-16FD-CA09-CF02-A91A371ED135}"/>
              </a:ext>
            </a:extLst>
          </p:cNvPr>
          <p:cNvSpPr>
            <a:spLocks noGrp="1"/>
          </p:cNvSpPr>
          <p:nvPr>
            <p:ph type="title"/>
          </p:nvPr>
        </p:nvSpPr>
        <p:spPr/>
        <p:txBody>
          <a:bodyPr/>
          <a:lstStyle/>
          <a:p>
            <a:r>
              <a:rPr lang="en-GB" sz="40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The Children Caring on the Move project</a:t>
            </a:r>
            <a:br>
              <a:rPr lang="en-GB" sz="18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CA451951-84C6-F38C-E384-ABFB65C8CAB5}"/>
              </a:ext>
            </a:extLst>
          </p:cNvPr>
          <p:cNvSpPr>
            <a:spLocks noGrp="1"/>
          </p:cNvSpPr>
          <p:nvPr>
            <p:ph idx="1"/>
          </p:nvPr>
        </p:nvSpPr>
        <p:spPr/>
        <p:txBody>
          <a:bodyPr>
            <a:normAutofit lnSpcReduction="10000"/>
          </a:bodyPr>
          <a:lstStyle/>
          <a:p>
            <a:pPr marL="0" indent="0">
              <a:buNone/>
            </a:pPr>
            <a:r>
              <a:rPr lang="en-GB" sz="2000" b="1" dirty="0">
                <a:effectLst/>
                <a:latin typeface="Calibri" panose="020F0502020204030204" pitchFamily="34" charset="0"/>
                <a:ea typeface="Calibri" panose="020F0502020204030204" pitchFamily="34" charset="0"/>
                <a:cs typeface="Times New Roman" panose="02020603050405020304" pitchFamily="18" charset="0"/>
              </a:rPr>
              <a:t>The Children Caring on the Move project set out to examine Unaccompanied Asylum-Seeking Children’s (UASC) experiences of care, and caring for others, as they navigated asylum and welfare systems in England. </a:t>
            </a:r>
          </a:p>
          <a:p>
            <a:pPr marL="0" indent="0">
              <a:buNone/>
            </a:pP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buFont typeface="Symbol" pitchFamily="2"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research team started with the premise that care is not necessarily limited to what adults (or the state) provide for young people. </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GB" sz="1800" dirty="0">
                <a:latin typeface="Calibri" panose="020F0502020204030204" pitchFamily="34" charset="0"/>
                <a:ea typeface="Calibri" panose="020F0502020204030204" pitchFamily="34" charset="0"/>
                <a:cs typeface="Times New Roman" panose="02020603050405020304" pitchFamily="18" charset="0"/>
              </a:rPr>
              <a:t>The</a:t>
            </a:r>
            <a:r>
              <a:rPr lang="en-GB" sz="1800" dirty="0">
                <a:effectLst/>
                <a:latin typeface="Calibri" panose="020F0502020204030204" pitchFamily="34" charset="0"/>
                <a:ea typeface="Calibri" panose="020F0502020204030204" pitchFamily="34" charset="0"/>
                <a:cs typeface="Times New Roman" panose="02020603050405020304" pitchFamily="18" charset="0"/>
              </a:rPr>
              <a:t> work has shown that young people provide a lot of care for each other, but we wanted to understand what that care looks like. They also wanted to explore how professionals and practitioners who work with UASC and other separated child migrants thought about young people’s care of each other. </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GB" sz="1800" dirty="0">
                <a:effectLst/>
                <a:latin typeface="Calibri" panose="020F0502020204030204" pitchFamily="34" charset="0"/>
                <a:ea typeface="Calibri" panose="020F0502020204030204" pitchFamily="34" charset="0"/>
                <a:cs typeface="Calibri" panose="020F0502020204030204" pitchFamily="34" charset="0"/>
              </a:rPr>
              <a:t>On the one hand, the duty to care is a central tenet of any practice when working with vulnerable children such as UASC and other separated child migrants. On the other hand, stringent immigration practices, policies, bureaucracy and structural challenges undoubtedly present personal tensions and professional constraints for those whose role is meant to foreground ‘care.’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9048458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953C8-A908-5EDF-52B9-DD9F6D552F4D}"/>
              </a:ext>
            </a:extLst>
          </p:cNvPr>
          <p:cNvSpPr>
            <a:spLocks noGrp="1"/>
          </p:cNvSpPr>
          <p:nvPr>
            <p:ph type="title"/>
          </p:nvPr>
        </p:nvSpPr>
        <p:spPr/>
        <p:txBody>
          <a:bodyPr/>
          <a:lstStyle/>
          <a:p>
            <a:r>
              <a:rPr lang="en-GB" sz="40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Who took part in our study?</a:t>
            </a:r>
            <a:br>
              <a:rPr lang="en-GB" sz="18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dirty="0"/>
          </a:p>
        </p:txBody>
      </p:sp>
      <p:sp>
        <p:nvSpPr>
          <p:cNvPr id="4" name="Content Placeholder 3">
            <a:extLst>
              <a:ext uri="{FF2B5EF4-FFF2-40B4-BE49-F238E27FC236}">
                <a16:creationId xmlns:a16="http://schemas.microsoft.com/office/drawing/2014/main" id="{296B95D0-8A90-360E-CDB6-BFA12526EF37}"/>
              </a:ext>
            </a:extLst>
          </p:cNvPr>
          <p:cNvSpPr>
            <a:spLocks noGrp="1"/>
          </p:cNvSpPr>
          <p:nvPr>
            <p:ph sz="half" idx="1"/>
          </p:nvPr>
        </p:nvSpPr>
        <p:spPr>
          <a:xfrm>
            <a:off x="350520" y="1150684"/>
            <a:ext cx="3587496" cy="5184775"/>
          </a:xfrm>
        </p:spPr>
        <p:txBody>
          <a:bodyPr>
            <a:normAutofit fontScale="77500" lnSpcReduction="20000"/>
          </a:bodyPr>
          <a:lstStyle/>
          <a:p>
            <a:pPr marL="0" indent="0">
              <a:buNone/>
            </a:pPr>
            <a:r>
              <a:rPr lang="en-US" sz="1800" b="1" dirty="0"/>
              <a:t>COLLECTING DATA FROM YOUNG PEOPLE</a:t>
            </a:r>
          </a:p>
          <a:p>
            <a:r>
              <a:rPr lang="en-US" sz="2100" dirty="0"/>
              <a:t>The team trained a small group of </a:t>
            </a:r>
            <a:r>
              <a:rPr lang="en-GB" sz="2100" dirty="0">
                <a:effectLst/>
                <a:latin typeface="Calibri" panose="020F0502020204030204" pitchFamily="34" charset="0"/>
                <a:ea typeface="Calibri" panose="020F0502020204030204" pitchFamily="34" charset="0"/>
                <a:cs typeface="Times New Roman" panose="02020603050405020304" pitchFamily="18" charset="0"/>
              </a:rPr>
              <a:t>unaccompanied young people as Young Researchers. The Young Researchers then conducted interviews with other UASC with the support of the University researchers. They collected:</a:t>
            </a:r>
          </a:p>
          <a:p>
            <a:r>
              <a:rPr lang="en-GB" sz="2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75 interviews with 38 unaccompanied young people </a:t>
            </a:r>
            <a:r>
              <a:rPr lang="en-GB" sz="2100" dirty="0">
                <a:effectLst/>
                <a:latin typeface="Roboto" panose="02000000000000000000" pitchFamily="2" charset="0"/>
                <a:ea typeface="Times New Roman" panose="02020603050405020304" pitchFamily="18" charset="0"/>
                <a:cs typeface="Times New Roman" panose="02020603050405020304" pitchFamily="18" charset="0"/>
              </a:rPr>
              <a:t>in two major cities. Each young person was invited to 2-3 interviews over a 6-12 month period. </a:t>
            </a:r>
            <a:endParaRPr lang="en-GB" sz="2100" dirty="0">
              <a:latin typeface="Calibri" panose="020F0502020204030204" pitchFamily="34" charset="0"/>
              <a:ea typeface="Times New Roman" panose="02020603050405020304" pitchFamily="18" charset="0"/>
              <a:cs typeface="Times New Roman" panose="02020603050405020304" pitchFamily="18" charset="0"/>
            </a:endParaRPr>
          </a:p>
          <a:p>
            <a:r>
              <a:rPr lang="en-GB" sz="2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These included (</a:t>
            </a:r>
            <a:r>
              <a:rPr lang="en-GB" sz="21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i</a:t>
            </a:r>
            <a:r>
              <a:rPr lang="en-GB" sz="2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object-based interviews where participants were asked to bring an object that represents care; (ii) photo elicitation focused on a ‘day in the life’ of the participant; and (iii) walking interviews to see places of (un)caring.</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1800" dirty="0"/>
          </a:p>
        </p:txBody>
      </p:sp>
      <p:sp>
        <p:nvSpPr>
          <p:cNvPr id="5" name="Content Placeholder 4">
            <a:extLst>
              <a:ext uri="{FF2B5EF4-FFF2-40B4-BE49-F238E27FC236}">
                <a16:creationId xmlns:a16="http://schemas.microsoft.com/office/drawing/2014/main" id="{261EDF98-42ED-43C5-F871-7FC4E2D599C3}"/>
              </a:ext>
            </a:extLst>
          </p:cNvPr>
          <p:cNvSpPr>
            <a:spLocks noGrp="1"/>
          </p:cNvSpPr>
          <p:nvPr>
            <p:ph sz="half" idx="2"/>
          </p:nvPr>
        </p:nvSpPr>
        <p:spPr>
          <a:xfrm>
            <a:off x="4925568" y="1150684"/>
            <a:ext cx="6915912" cy="5184775"/>
          </a:xfrm>
        </p:spPr>
        <p:txBody>
          <a:bodyPr>
            <a:normAutofit fontScale="77500" lnSpcReduction="20000"/>
          </a:bodyPr>
          <a:lstStyle/>
          <a:p>
            <a:r>
              <a:rPr lang="en-US" sz="1800" b="1" dirty="0"/>
              <a:t>COLLECTING DATA FROM ADULTS:</a:t>
            </a:r>
          </a:p>
          <a:p>
            <a:r>
              <a:rPr lang="en-GB" sz="2100" dirty="0">
                <a:effectLst/>
                <a:latin typeface="Calibri" panose="020F0502020204030204" pitchFamily="34" charset="0"/>
                <a:ea typeface="Times New Roman" panose="02020603050405020304" pitchFamily="18" charset="0"/>
                <a:cs typeface="Calibri" panose="020F0502020204030204" pitchFamily="34" charset="0"/>
              </a:rPr>
              <a:t>64 semi-structured interviews </a:t>
            </a:r>
            <a:r>
              <a:rPr lang="en-GB" sz="2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with adult participants about their understandings and perspectives on care were collected. </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2100" dirty="0">
                <a:effectLst/>
                <a:latin typeface="Calibri" panose="020F0502020204030204" pitchFamily="34" charset="0"/>
                <a:ea typeface="Times New Roman" panose="02020603050405020304" pitchFamily="18" charset="0"/>
                <a:cs typeface="Calibri" panose="020F0502020204030204" pitchFamily="34" charset="0"/>
              </a:rPr>
              <a:t>For ethical reasons the team developed a broad set of descriptions for the range of adult stakeholders that were interviewed. They include:</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buFont typeface="Symbol" pitchFamily="2" charset="2"/>
              <a:buChar char=""/>
            </a:pPr>
            <a:r>
              <a:rPr lang="en-GB" sz="2100" dirty="0">
                <a:effectLst/>
                <a:latin typeface="Calibri" panose="020F0502020204030204" pitchFamily="34" charset="0"/>
                <a:ea typeface="Times New Roman" panose="02020603050405020304" pitchFamily="18" charset="0"/>
                <a:cs typeface="Calibri" panose="020F0502020204030204" pitchFamily="34" charset="0"/>
              </a:rPr>
              <a:t>Project Coordinators (in Education/Charity) who oversee multiple projects in their settings.</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buFont typeface="Symbol" pitchFamily="2" charset="2"/>
              <a:buChar char=""/>
            </a:pPr>
            <a:r>
              <a:rPr lang="en-GB" sz="2100" dirty="0">
                <a:effectLst/>
                <a:latin typeface="Calibri" panose="020F0502020204030204" pitchFamily="34" charset="0"/>
                <a:ea typeface="Times New Roman" panose="02020603050405020304" pitchFamily="18" charset="0"/>
                <a:cs typeface="Calibri" panose="020F0502020204030204" pitchFamily="34" charset="0"/>
              </a:rPr>
              <a:t>Project Managers (in Education/Charity, State Social Work, Arts in Charity, NGO sectors) who tend to line mange those who work directly with young people. </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buFont typeface="Symbol" pitchFamily="2" charset="2"/>
              <a:buChar char=""/>
            </a:pPr>
            <a:r>
              <a:rPr lang="en-GB" sz="2100" dirty="0">
                <a:effectLst/>
                <a:latin typeface="Calibri" panose="020F0502020204030204" pitchFamily="34" charset="0"/>
                <a:ea typeface="Times New Roman" panose="02020603050405020304" pitchFamily="18" charset="0"/>
                <a:cs typeface="Calibri" panose="020F0502020204030204" pitchFamily="34" charset="0"/>
              </a:rPr>
              <a:t>‘Direct workers’ (e.g., Charity advocates, state and independent social workers, foster carers, educators, paediatricians and educators), who are those who have direct and regular contact with young people. </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buFont typeface="Symbol" pitchFamily="2" charset="2"/>
              <a:buChar char=""/>
            </a:pPr>
            <a:r>
              <a:rPr lang="en-GB" sz="2100" dirty="0">
                <a:effectLst/>
                <a:latin typeface="Calibri" panose="020F0502020204030204" pitchFamily="34" charset="0"/>
                <a:ea typeface="Times New Roman" panose="02020603050405020304" pitchFamily="18" charset="0"/>
                <a:cs typeface="Calibri" panose="020F0502020204030204" pitchFamily="34" charset="0"/>
              </a:rPr>
              <a:t>Other stakeholders covered areas such as mental health/therapy (working in NGO settings), interpreters, immigration lawyers and border force.</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2100" dirty="0">
                <a:effectLst/>
                <a:latin typeface="Calibri" panose="020F0502020204030204" pitchFamily="34" charset="0"/>
                <a:ea typeface="Times New Roman" panose="02020603050405020304" pitchFamily="18" charset="0"/>
                <a:cs typeface="Calibri" panose="020F0502020204030204" pitchFamily="34" charset="0"/>
              </a:rPr>
              <a:t>The interview questions focused on examining the interviewee’s background, their broad experience of caring for separated child migrants and their role in their lives; the interviewee’s own understandings of care, care relationships and caring practices; how care changes over time; their views on the wider economic, social and political priorities and challenges that influences their ‘care’ and support practices.</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175146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ADFF08C-CAF4-4F1D-D82D-AB19D4B7CE7C}"/>
              </a:ext>
            </a:extLst>
          </p:cNvPr>
          <p:cNvSpPr>
            <a:spLocks noGrp="1"/>
          </p:cNvSpPr>
          <p:nvPr>
            <p:ph type="title"/>
          </p:nvPr>
        </p:nvSpPr>
        <p:spPr>
          <a:xfrm>
            <a:off x="277368" y="270335"/>
            <a:ext cx="10515600" cy="680642"/>
          </a:xfrm>
        </p:spPr>
        <p:txBody>
          <a:bodyPr>
            <a:normAutofit/>
          </a:bodyPr>
          <a:lstStyle/>
          <a:p>
            <a:r>
              <a:rPr lang="en-US" sz="4000" dirty="0"/>
              <a:t>Activity 1 </a:t>
            </a:r>
          </a:p>
        </p:txBody>
      </p:sp>
      <p:graphicFrame>
        <p:nvGraphicFramePr>
          <p:cNvPr id="7" name="Content Placeholder 6">
            <a:extLst>
              <a:ext uri="{FF2B5EF4-FFF2-40B4-BE49-F238E27FC236}">
                <a16:creationId xmlns:a16="http://schemas.microsoft.com/office/drawing/2014/main" id="{D631F394-33C9-C741-69DB-6AB0F4071E0A}"/>
              </a:ext>
            </a:extLst>
          </p:cNvPr>
          <p:cNvGraphicFramePr>
            <a:graphicFrameLocks noGrp="1"/>
          </p:cNvGraphicFramePr>
          <p:nvPr>
            <p:ph idx="1"/>
            <p:extLst>
              <p:ext uri="{D42A27DB-BD31-4B8C-83A1-F6EECF244321}">
                <p14:modId xmlns:p14="http://schemas.microsoft.com/office/powerpoint/2010/main" val="1405429503"/>
              </p:ext>
            </p:extLst>
          </p:nvPr>
        </p:nvGraphicFramePr>
        <p:xfrm>
          <a:off x="277368" y="1085088"/>
          <a:ext cx="11536679" cy="5388863"/>
        </p:xfrm>
        <a:graphic>
          <a:graphicData uri="http://schemas.openxmlformats.org/drawingml/2006/table">
            <a:tbl>
              <a:tblPr firstRow="1" firstCol="1" bandRow="1">
                <a:tableStyleId>{5C22544A-7EE6-4342-B048-85BDC9FD1C3A}</a:tableStyleId>
              </a:tblPr>
              <a:tblGrid>
                <a:gridCol w="2449333">
                  <a:extLst>
                    <a:ext uri="{9D8B030D-6E8A-4147-A177-3AD203B41FA5}">
                      <a16:colId xmlns:a16="http://schemas.microsoft.com/office/drawing/2014/main" val="1827166494"/>
                    </a:ext>
                  </a:extLst>
                </a:gridCol>
                <a:gridCol w="5480146">
                  <a:extLst>
                    <a:ext uri="{9D8B030D-6E8A-4147-A177-3AD203B41FA5}">
                      <a16:colId xmlns:a16="http://schemas.microsoft.com/office/drawing/2014/main" val="1581617579"/>
                    </a:ext>
                  </a:extLst>
                </a:gridCol>
                <a:gridCol w="3607200">
                  <a:extLst>
                    <a:ext uri="{9D8B030D-6E8A-4147-A177-3AD203B41FA5}">
                      <a16:colId xmlns:a16="http://schemas.microsoft.com/office/drawing/2014/main" val="3531853165"/>
                    </a:ext>
                  </a:extLst>
                </a:gridCol>
              </a:tblGrid>
              <a:tr h="862218">
                <a:tc>
                  <a:txBody>
                    <a:bodyPr/>
                    <a:lstStyle/>
                    <a:p>
                      <a:r>
                        <a:rPr lang="en-GB" sz="1400" dirty="0">
                          <a:effectLst/>
                        </a:rPr>
                        <a:t>Question 1</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GB" sz="1400">
                          <a:effectLst/>
                        </a:rPr>
                        <a:t>In 2020 there were an estimated 35.5 million international child migrants. How many of these are thought to be refugees and asylum seekers?</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GB" sz="1400">
                          <a:effectLst/>
                        </a:rPr>
                        <a:t>3.5 million</a:t>
                      </a:r>
                    </a:p>
                    <a:p>
                      <a:r>
                        <a:rPr lang="en-GB" sz="1400">
                          <a:effectLst/>
                        </a:rPr>
                        <a:t>11.5 million</a:t>
                      </a:r>
                    </a:p>
                    <a:p>
                      <a:r>
                        <a:rPr lang="en-GB" sz="1400">
                          <a:effectLst/>
                        </a:rPr>
                        <a:t>18.5 million</a:t>
                      </a:r>
                    </a:p>
                    <a:p>
                      <a:r>
                        <a:rPr lang="en-GB" sz="1400">
                          <a:effectLst/>
                        </a:rPr>
                        <a:t>26.5 million</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05336229"/>
                  </a:ext>
                </a:extLst>
              </a:tr>
              <a:tr h="862218">
                <a:tc>
                  <a:txBody>
                    <a:bodyPr/>
                    <a:lstStyle/>
                    <a:p>
                      <a:r>
                        <a:rPr lang="en-GB" sz="1400">
                          <a:effectLst/>
                        </a:rPr>
                        <a:t>Question 2</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GB" sz="1400">
                          <a:effectLst/>
                        </a:rPr>
                        <a:t>In 2021, how many unaccompanied children are reported to have claimed asylum in the UK?</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GB" sz="1400">
                          <a:effectLst/>
                        </a:rPr>
                        <a:t>1,458</a:t>
                      </a:r>
                    </a:p>
                    <a:p>
                      <a:r>
                        <a:rPr lang="en-GB" sz="1400">
                          <a:effectLst/>
                        </a:rPr>
                        <a:t>2,820</a:t>
                      </a:r>
                    </a:p>
                    <a:p>
                      <a:r>
                        <a:rPr lang="en-GB" sz="1400">
                          <a:effectLst/>
                        </a:rPr>
                        <a:t>3,762</a:t>
                      </a:r>
                    </a:p>
                    <a:p>
                      <a:r>
                        <a:rPr lang="en-GB" sz="1400">
                          <a:effectLst/>
                        </a:rPr>
                        <a:t>5,105</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86064930"/>
                  </a:ext>
                </a:extLst>
              </a:tr>
              <a:tr h="1293327">
                <a:tc>
                  <a:txBody>
                    <a:bodyPr/>
                    <a:lstStyle/>
                    <a:p>
                      <a:r>
                        <a:rPr lang="en-GB" sz="1400">
                          <a:effectLst/>
                        </a:rPr>
                        <a:t>Question 3</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GB" sz="1400">
                          <a:effectLst/>
                        </a:rPr>
                        <a:t>Between January and June 2020, which of the following countries had the highest percentage of children arrive as unaccompanied (as compared with children who were accompanied)?</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GB" sz="1400">
                          <a:effectLst/>
                        </a:rPr>
                        <a:t>Greece</a:t>
                      </a:r>
                    </a:p>
                    <a:p>
                      <a:r>
                        <a:rPr lang="en-GB" sz="1400">
                          <a:effectLst/>
                        </a:rPr>
                        <a:t>Spain</a:t>
                      </a:r>
                    </a:p>
                    <a:p>
                      <a:r>
                        <a:rPr lang="en-GB" sz="1400">
                          <a:effectLst/>
                        </a:rPr>
                        <a:t>Italy</a:t>
                      </a:r>
                    </a:p>
                    <a:p>
                      <a:r>
                        <a:rPr lang="en-GB" sz="1400">
                          <a:effectLst/>
                        </a:rPr>
                        <a:t>Malta</a:t>
                      </a:r>
                    </a:p>
                    <a:p>
                      <a:r>
                        <a:rPr lang="en-GB" sz="1400">
                          <a:effectLst/>
                        </a:rPr>
                        <a:t>Bulgaria</a:t>
                      </a:r>
                    </a:p>
                    <a:p>
                      <a:r>
                        <a:rPr lang="en-GB" sz="1400">
                          <a:effectLst/>
                        </a:rPr>
                        <a:t>Cyprus</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25159928"/>
                  </a:ext>
                </a:extLst>
              </a:tr>
              <a:tr h="1293327">
                <a:tc>
                  <a:txBody>
                    <a:bodyPr/>
                    <a:lstStyle/>
                    <a:p>
                      <a:r>
                        <a:rPr lang="en-GB" sz="1400">
                          <a:effectLst/>
                        </a:rPr>
                        <a:t>Question 4</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GB" sz="1400">
                          <a:effectLst/>
                        </a:rPr>
                        <a:t>In the first half of 2020, which was the most common country of origin amongst child asylum seekers to Europe?</a:t>
                      </a:r>
                    </a:p>
                    <a:p>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GB" sz="1400">
                          <a:effectLst/>
                        </a:rPr>
                        <a:t>Afghanistan</a:t>
                      </a:r>
                    </a:p>
                    <a:p>
                      <a:r>
                        <a:rPr lang="en-GB" sz="1400">
                          <a:effectLst/>
                        </a:rPr>
                        <a:t>Syrian Arab Republic</a:t>
                      </a:r>
                    </a:p>
                    <a:p>
                      <a:r>
                        <a:rPr lang="en-GB" sz="1400">
                          <a:effectLst/>
                        </a:rPr>
                        <a:t>Iraq</a:t>
                      </a:r>
                    </a:p>
                    <a:p>
                      <a:r>
                        <a:rPr lang="en-GB" sz="1400">
                          <a:effectLst/>
                        </a:rPr>
                        <a:t>Venezuela</a:t>
                      </a:r>
                    </a:p>
                    <a:p>
                      <a:r>
                        <a:rPr lang="en-GB" sz="1400">
                          <a:effectLst/>
                        </a:rPr>
                        <a:t>Colombia</a:t>
                      </a:r>
                    </a:p>
                    <a:p>
                      <a:r>
                        <a:rPr lang="en-GB" sz="1400">
                          <a:effectLst/>
                        </a:rPr>
                        <a:t>Eritrea</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75592070"/>
                  </a:ext>
                </a:extLst>
              </a:tr>
              <a:tr h="1077773">
                <a:tc>
                  <a:txBody>
                    <a:bodyPr/>
                    <a:lstStyle/>
                    <a:p>
                      <a:r>
                        <a:rPr lang="en-GB" sz="1400">
                          <a:effectLst/>
                        </a:rPr>
                        <a:t>Question 5</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GB" sz="1400">
                          <a:effectLst/>
                        </a:rPr>
                        <a:t>In 2019 the grant rate for asylum or other forms of leave for separated children was?</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GB" sz="1400" dirty="0">
                          <a:effectLst/>
                        </a:rPr>
                        <a:t>56%</a:t>
                      </a:r>
                    </a:p>
                    <a:p>
                      <a:r>
                        <a:rPr lang="en-GB" sz="1400" dirty="0">
                          <a:effectLst/>
                        </a:rPr>
                        <a:t>69%</a:t>
                      </a:r>
                    </a:p>
                    <a:p>
                      <a:r>
                        <a:rPr lang="en-GB" sz="1400" dirty="0">
                          <a:effectLst/>
                        </a:rPr>
                        <a:t>79%</a:t>
                      </a:r>
                    </a:p>
                    <a:p>
                      <a:r>
                        <a:rPr lang="en-GB" sz="1400" dirty="0">
                          <a:effectLst/>
                        </a:rPr>
                        <a:t>82%</a:t>
                      </a:r>
                    </a:p>
                    <a:p>
                      <a:r>
                        <a:rPr lang="en-GB" sz="1400" dirty="0">
                          <a:effectLst/>
                        </a:rPr>
                        <a:t>94%</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80758782"/>
                  </a:ext>
                </a:extLst>
              </a:tr>
            </a:tbl>
          </a:graphicData>
        </a:graphic>
      </p:graphicFrame>
    </p:spTree>
    <p:extLst>
      <p:ext uri="{BB962C8B-B14F-4D97-AF65-F5344CB8AC3E}">
        <p14:creationId xmlns:p14="http://schemas.microsoft.com/office/powerpoint/2010/main" val="11979090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FB84B1-4D9B-62D3-7A2F-29F8692ECB10}"/>
              </a:ext>
            </a:extLst>
          </p:cNvPr>
          <p:cNvSpPr>
            <a:spLocks noGrp="1"/>
          </p:cNvSpPr>
          <p:nvPr>
            <p:ph type="title"/>
          </p:nvPr>
        </p:nvSpPr>
        <p:spPr/>
        <p:txBody>
          <a:bodyPr>
            <a:normAutofit fontScale="90000"/>
          </a:bodyPr>
          <a:lstStyle/>
          <a:p>
            <a:r>
              <a:rPr lang="en-US" sz="4000" dirty="0">
                <a:latin typeface="+mn-lt"/>
              </a:rPr>
              <a:t>Activity 2 - </a:t>
            </a:r>
            <a:r>
              <a:rPr lang="en-GB" sz="4000" dirty="0">
                <a:solidFill>
                  <a:srgbClr val="2F5496"/>
                </a:solidFill>
                <a:effectLst/>
                <a:latin typeface="+mn-lt"/>
                <a:ea typeface="Times New Roman" panose="02020603050405020304" pitchFamily="18" charset="0"/>
                <a:cs typeface="Times New Roman" panose="02020603050405020304" pitchFamily="18" charset="0"/>
              </a:rPr>
              <a:t>the unique challenges of working with UASC</a:t>
            </a:r>
            <a:br>
              <a:rPr lang="en-GB" sz="18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C0D09092-94E0-4636-7995-91DDFC63E28A}"/>
              </a:ext>
            </a:extLst>
          </p:cNvPr>
          <p:cNvSpPr>
            <a:spLocks noGrp="1"/>
          </p:cNvSpPr>
          <p:nvPr>
            <p:ph idx="1"/>
          </p:nvPr>
        </p:nvSpPr>
        <p:spPr>
          <a:xfrm>
            <a:off x="1118616" y="1593977"/>
            <a:ext cx="10515600" cy="4351338"/>
          </a:xfrm>
          <a:solidFill>
            <a:schemeClr val="accent1"/>
          </a:solidFill>
        </p:spPr>
        <p:txBody>
          <a:bodyPr/>
          <a:lstStyle/>
          <a:p>
            <a:pPr marL="0" indent="0" algn="ctr">
              <a:buNone/>
            </a:pPr>
            <a:endParaRPr lang="en-GB" sz="3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endParaRPr lang="en-GB" sz="3600" dirty="0">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r>
              <a:rPr lang="en-GB" sz="3600" dirty="0">
                <a:solidFill>
                  <a:schemeClr val="bg1">
                    <a:lumMod val="95000"/>
                  </a:schemeClr>
                </a:solidFill>
                <a:effectLst/>
                <a:latin typeface="Calibri" panose="020F0502020204030204" pitchFamily="34" charset="0"/>
                <a:ea typeface="Calibri" panose="020F0502020204030204" pitchFamily="34" charset="0"/>
                <a:cs typeface="Times New Roman" panose="02020603050405020304" pitchFamily="18" charset="0"/>
              </a:rPr>
              <a:t>What challenges do you think are unique in working with UASC compared to ‘citizen’ look-after children? What are the similarities?</a:t>
            </a:r>
          </a:p>
          <a:p>
            <a:endParaRPr lang="en-US" dirty="0"/>
          </a:p>
        </p:txBody>
      </p:sp>
    </p:spTree>
    <p:extLst>
      <p:ext uri="{BB962C8B-B14F-4D97-AF65-F5344CB8AC3E}">
        <p14:creationId xmlns:p14="http://schemas.microsoft.com/office/powerpoint/2010/main" val="30205074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E51F33-236C-796F-9D5A-759A6BD21A70}"/>
              </a:ext>
            </a:extLst>
          </p:cNvPr>
          <p:cNvSpPr>
            <a:spLocks noGrp="1"/>
          </p:cNvSpPr>
          <p:nvPr>
            <p:ph type="title"/>
          </p:nvPr>
        </p:nvSpPr>
        <p:spPr/>
        <p:txBody>
          <a:bodyPr>
            <a:normAutofit/>
          </a:bodyPr>
          <a:lstStyle/>
          <a:p>
            <a:r>
              <a:rPr lang="en-US" sz="4000" dirty="0"/>
              <a:t>Activity 3- </a:t>
            </a:r>
            <a:r>
              <a:rPr lang="en-GB" sz="4000" dirty="0">
                <a:effectLst/>
                <a:latin typeface="Calibri" panose="020F0502020204030204" pitchFamily="34" charset="0"/>
                <a:ea typeface="Calibri" panose="020F0502020204030204" pitchFamily="34" charset="0"/>
                <a:cs typeface="Times New Roman" panose="02020603050405020304" pitchFamily="18" charset="0"/>
              </a:rPr>
              <a:t>What does it mean to care? </a:t>
            </a:r>
            <a:endParaRPr lang="en-US" sz="4000" dirty="0"/>
          </a:p>
        </p:txBody>
      </p:sp>
      <p:graphicFrame>
        <p:nvGraphicFramePr>
          <p:cNvPr id="4" name="Content Placeholder 3">
            <a:extLst>
              <a:ext uri="{FF2B5EF4-FFF2-40B4-BE49-F238E27FC236}">
                <a16:creationId xmlns:a16="http://schemas.microsoft.com/office/drawing/2014/main" id="{4E2DA23C-D22C-8491-F99C-3EEA41E9C496}"/>
              </a:ext>
            </a:extLst>
          </p:cNvPr>
          <p:cNvGraphicFramePr>
            <a:graphicFrameLocks noGrp="1"/>
          </p:cNvGraphicFramePr>
          <p:nvPr>
            <p:ph idx="1"/>
            <p:extLst>
              <p:ext uri="{D42A27DB-BD31-4B8C-83A1-F6EECF244321}">
                <p14:modId xmlns:p14="http://schemas.microsoft.com/office/powerpoint/2010/main" val="653157087"/>
              </p:ext>
            </p:extLst>
          </p:nvPr>
        </p:nvGraphicFramePr>
        <p:xfrm>
          <a:off x="457200" y="1677035"/>
          <a:ext cx="11277600" cy="4815840"/>
        </p:xfrm>
        <a:graphic>
          <a:graphicData uri="http://schemas.openxmlformats.org/drawingml/2006/table">
            <a:tbl>
              <a:tblPr firstRow="1" firstCol="1" bandRow="1">
                <a:tableStyleId>{69012ECD-51FC-41F1-AA8D-1B2483CD663E}</a:tableStyleId>
              </a:tblPr>
              <a:tblGrid>
                <a:gridCol w="5638800">
                  <a:extLst>
                    <a:ext uri="{9D8B030D-6E8A-4147-A177-3AD203B41FA5}">
                      <a16:colId xmlns:a16="http://schemas.microsoft.com/office/drawing/2014/main" val="372751302"/>
                    </a:ext>
                  </a:extLst>
                </a:gridCol>
                <a:gridCol w="5638800">
                  <a:extLst>
                    <a:ext uri="{9D8B030D-6E8A-4147-A177-3AD203B41FA5}">
                      <a16:colId xmlns:a16="http://schemas.microsoft.com/office/drawing/2014/main" val="1994674484"/>
                    </a:ext>
                  </a:extLst>
                </a:gridCol>
              </a:tblGrid>
              <a:tr h="800309">
                <a:tc>
                  <a:txBody>
                    <a:bodyPr/>
                    <a:lstStyle/>
                    <a:p>
                      <a:pPr algn="ctr"/>
                      <a:r>
                        <a:rPr lang="en-GB" sz="2000">
                          <a:effectLst/>
                        </a:rPr>
                        <a:t>‘Care’ in the context of my own family life</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en-GB" sz="2000" dirty="0">
                          <a:effectLst/>
                        </a:rPr>
                        <a:t>‘Care’ in the context of my professional practice</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51815857"/>
                  </a:ext>
                </a:extLst>
              </a:tr>
              <a:tr h="4015531">
                <a:tc>
                  <a:txBody>
                    <a:bodyPr/>
                    <a:lstStyle/>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GB" sz="1100" dirty="0">
                          <a:effectLst/>
                        </a:rPr>
                        <a:t> </a:t>
                      </a:r>
                      <a:endParaRPr lang="en-GB" sz="1200" dirty="0">
                        <a:effectLst/>
                      </a:endParaRPr>
                    </a:p>
                    <a:p>
                      <a:r>
                        <a:rPr lang="en-GB" sz="1100" dirty="0">
                          <a:effectLst/>
                        </a:rPr>
                        <a:t> </a:t>
                      </a:r>
                      <a:endParaRPr lang="en-GB" sz="1200" dirty="0">
                        <a:effectLst/>
                      </a:endParaRPr>
                    </a:p>
                    <a:p>
                      <a:r>
                        <a:rPr lang="en-GB" sz="1100" dirty="0">
                          <a:effectLst/>
                        </a:rPr>
                        <a:t>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11363275"/>
                  </a:ext>
                </a:extLst>
              </a:tr>
            </a:tbl>
          </a:graphicData>
        </a:graphic>
      </p:graphicFrame>
    </p:spTree>
    <p:extLst>
      <p:ext uri="{BB962C8B-B14F-4D97-AF65-F5344CB8AC3E}">
        <p14:creationId xmlns:p14="http://schemas.microsoft.com/office/powerpoint/2010/main" val="33905961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338</TotalTime>
  <Words>1429</Words>
  <Application>Microsoft Macintosh PowerPoint</Application>
  <PresentationFormat>Widescreen</PresentationFormat>
  <Paragraphs>124</Paragraphs>
  <Slides>11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Roboto</vt:lpstr>
      <vt:lpstr>Symbol</vt:lpstr>
      <vt:lpstr>Office Theme</vt:lpstr>
      <vt:lpstr>Practising with care in mind: Learning from professionals and Unaccompanied Asylum-Seeking Children </vt:lpstr>
      <vt:lpstr>What is the broader aim of this course?  </vt:lpstr>
      <vt:lpstr>Learning outcomes</vt:lpstr>
      <vt:lpstr>Using evidence-based training </vt:lpstr>
      <vt:lpstr>The Children Caring on the Move project </vt:lpstr>
      <vt:lpstr>Who took part in our study? </vt:lpstr>
      <vt:lpstr>Activity 1 </vt:lpstr>
      <vt:lpstr>Activity 2 - the unique challenges of working with UASC </vt:lpstr>
      <vt:lpstr>Activity 3- What does it mean to care? </vt:lpstr>
      <vt:lpstr>Activity 4 – Different approaches to care  Fisher and Tronto (1990, pp. 40, cited in Tronto 2013, pp. 22) </vt:lpstr>
      <vt:lpstr>Activity 4 – Different approaches to care  Fisher and Tronto (1990, pp. 40, cited in Tronto 2013, pp. 22)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Practising with care in mind: Learning from professionals and Unaccompanied Asylum-Seeking Children </dc:title>
  <dc:creator>Sarah.Crafter</dc:creator>
  <cp:lastModifiedBy>Sarah.Crafter</cp:lastModifiedBy>
  <cp:revision>5</cp:revision>
  <dcterms:created xsi:type="dcterms:W3CDTF">2023-04-11T10:08:46Z</dcterms:created>
  <dcterms:modified xsi:type="dcterms:W3CDTF">2023-04-11T15:47:18Z</dcterms:modified>
</cp:coreProperties>
</file>