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60" r:id="rId3"/>
    <p:sldId id="332" r:id="rId4"/>
    <p:sldId id="334" r:id="rId5"/>
    <p:sldId id="336" r:id="rId6"/>
    <p:sldId id="337" r:id="rId7"/>
    <p:sldId id="338" r:id="rId8"/>
    <p:sldId id="335" r:id="rId9"/>
    <p:sldId id="339" r:id="rId10"/>
    <p:sldId id="330" r:id="rId11"/>
    <p:sldId id="270" r:id="rId12"/>
    <p:sldId id="279" r:id="rId1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.Roberts" initials="J" lastIdx="2" clrIdx="0">
    <p:extLst>
      <p:ext uri="{19B8F6BF-5375-455C-9EA6-DF929625EA0E}">
        <p15:presenceInfo xmlns:p15="http://schemas.microsoft.com/office/powerpoint/2012/main" userId="S::sjr6@open.ac.uk::8723cb85-f2c8-4e5d-91c7-4d525437d5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9" autoAdjust="0"/>
    <p:restoredTop sz="62084" autoAdjust="0"/>
  </p:normalViewPr>
  <p:slideViewPr>
    <p:cSldViewPr snapToGrid="0">
      <p:cViewPr varScale="1">
        <p:scale>
          <a:sx n="65" d="100"/>
          <a:sy n="65" d="100"/>
        </p:scale>
        <p:origin x="29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1556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684E6-6917-4BC4-B001-755A81958AD4}" type="datetimeFigureOut">
              <a:rPr lang="en-GB" smtClean="0"/>
              <a:t>13/04/2021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3DA62-D820-4354-AC8A-CDA0698682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8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5EB07-C2F8-2C48-8B7E-66B2468E546C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74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54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6759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333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2078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88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1570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429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8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003" y="2081216"/>
            <a:ext cx="11192959" cy="3271410"/>
          </a:xfrm>
        </p:spPr>
        <p:txBody>
          <a:bodyPr/>
          <a:lstStyle>
            <a:lvl1pPr>
              <a:lnSpc>
                <a:spcPts val="3515"/>
              </a:lnSpc>
              <a:defRPr sz="421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649" y="258878"/>
            <a:ext cx="1213083" cy="6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925"/>
            <a:ext cx="12192000" cy="6860925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7003" y="2081216"/>
            <a:ext cx="11192959" cy="3271410"/>
          </a:xfrm>
        </p:spPr>
        <p:txBody>
          <a:bodyPr/>
          <a:lstStyle>
            <a:lvl1pPr>
              <a:lnSpc>
                <a:spcPts val="3515"/>
              </a:lnSpc>
              <a:defRPr sz="421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8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11375012" y="6484198"/>
            <a:ext cx="274534" cy="20580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3499" y="6398505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91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05070" y="6277313"/>
            <a:ext cx="644975" cy="567934"/>
          </a:xfrm>
        </p:spPr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9179" y="256645"/>
            <a:ext cx="7391526" cy="9317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7528" y="256645"/>
            <a:ext cx="1881023" cy="8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50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27E0-871C-47E6-82B4-289DEE7D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AE6D-4F27-4FB3-AE57-3FA424F7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DF9B5-1B04-41C1-8BC3-B120CA59A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2D667-8966-4D1A-A19A-DF628160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9E83-9AFC-40B4-8503-B032FFEA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95F31-D847-4DDC-A4D3-AD27803E7A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320104"/>
      </p:ext>
    </p:extLst>
  </p:cSld>
  <p:clrMapOvr>
    <a:masterClrMapping/>
  </p:clrMapOvr>
  <p:transition advClick="0" advTm="2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1375011" y="6484198"/>
            <a:ext cx="274534" cy="20580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5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3498" y="6398505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447" y="0"/>
            <a:ext cx="2800552" cy="2091077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0957" y="255157"/>
            <a:ext cx="712415" cy="623886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675943" y="1087056"/>
            <a:ext cx="8913447" cy="302869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68">
                <a:solidFill>
                  <a:schemeClr val="tx1"/>
                </a:solidFill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0982" y="293043"/>
            <a:ext cx="8916887" cy="581174"/>
          </a:xfrm>
        </p:spPr>
        <p:txBody>
          <a:bodyPr/>
          <a:lstStyle>
            <a:lvl1pPr>
              <a:defRPr>
                <a:solidFill>
                  <a:srgbClr val="0B55A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75941" y="1915050"/>
            <a:ext cx="10853009" cy="437390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67338" y="892976"/>
            <a:ext cx="8439860" cy="0"/>
          </a:xfrm>
          <a:prstGeom prst="line">
            <a:avLst/>
          </a:prstGeom>
          <a:ln w="381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8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- just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lide Number Placeholder 8">
            <a:extLst>
              <a:ext uri="{FF2B5EF4-FFF2-40B4-BE49-F238E27FC236}">
                <a16:creationId xmlns:a16="http://schemas.microsoft.com/office/drawing/2014/main" id="{CDC988AE-A153-4139-8BF1-831C2BFCA50D}"/>
              </a:ext>
            </a:extLst>
          </p:cNvPr>
          <p:cNvSpPr txBox="1">
            <a:spLocks/>
          </p:cNvSpPr>
          <p:nvPr userDrawn="1"/>
        </p:nvSpPr>
        <p:spPr>
          <a:xfrm>
            <a:off x="11536392" y="6364967"/>
            <a:ext cx="655608" cy="491706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406593E-52CF-5B45-8CFF-7309163A4729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69DB766-747D-4928-9E02-4F5BC168A8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8402" y="761443"/>
            <a:ext cx="9890807" cy="251999"/>
          </a:xfrm>
          <a:prstGeom prst="rect">
            <a:avLst/>
          </a:prstGeom>
          <a:noFill/>
        </p:spPr>
        <p:txBody>
          <a:bodyPr lIns="36000" tIns="18000" rIns="0" bIns="0" anchor="ctr" anchorCtr="0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 dirty="0"/>
              <a:t>TEXT IN HERE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6ABEA7B-7448-4E43-A7A4-3421CD2E272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6000" y="544318"/>
            <a:ext cx="1680000" cy="212075"/>
          </a:xfrm>
          <a:prstGeom prst="rect">
            <a:avLst/>
          </a:prstGeom>
          <a:solidFill>
            <a:schemeClr val="accent1"/>
          </a:solidFill>
        </p:spPr>
        <p:txBody>
          <a:bodyPr wrap="square" lIns="36000" tIns="18000" rIns="0" bIns="0" anchor="ctr" anchorCtr="0">
            <a:noAutofit/>
          </a:bodyPr>
          <a:lstStyle>
            <a:lvl1pPr algn="l">
              <a:defRPr sz="14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DA22121-4331-41E2-B269-75755B80495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402" y="1150618"/>
            <a:ext cx="11017991" cy="5214348"/>
          </a:xfrm>
          <a:prstGeom prst="rect">
            <a:avLst/>
          </a:prstGeom>
        </p:spPr>
        <p:txBody>
          <a:bodyPr lIns="36000" tIns="36000" rIns="36000" bIns="36000"/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200"/>
            </a:lvl3pPr>
            <a:lvl4pPr marL="1371566" indent="0">
              <a:buNone/>
              <a:defRPr sz="1200"/>
            </a:lvl4pPr>
            <a:lvl5pPr marL="1828754" indent="0">
              <a:buNone/>
              <a:defRPr sz="1200"/>
            </a:lvl5pPr>
          </a:lstStyle>
          <a:p>
            <a:pPr lvl="0"/>
            <a:r>
              <a:rPr lang="en-US" dirty="0"/>
              <a:t>Body text</a:t>
            </a:r>
          </a:p>
        </p:txBody>
      </p:sp>
    </p:spTree>
    <p:extLst>
      <p:ext uri="{BB962C8B-B14F-4D97-AF65-F5344CB8AC3E}">
        <p14:creationId xmlns:p14="http://schemas.microsoft.com/office/powerpoint/2010/main" val="1864740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6303424"/>
            <a:ext cx="12192000" cy="554575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723" y="265254"/>
            <a:ext cx="10447410" cy="530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83" y="2187436"/>
            <a:ext cx="10948191" cy="2403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78153" y="6480122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 defTabSz="457079"/>
            <a:fld id="{C0BADC3D-1509-2C4E-AB5E-AF0356668A88}" type="slidenum">
              <a:rPr lang="en-GB" smtClean="0"/>
              <a:pPr algn="ctr" defTabSz="457079"/>
              <a:t>‹#›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751" y="235360"/>
            <a:ext cx="1051447" cy="7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457079" rtl="0" eaLnBrk="1" latinLnBrk="0" hangingPunct="1">
        <a:lnSpc>
          <a:spcPts val="3655"/>
        </a:lnSpc>
        <a:spcBef>
          <a:spcPts val="0"/>
        </a:spcBef>
        <a:buNone/>
        <a:defRPr sz="316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232" indent="-185232" algn="l" defTabSz="457079" rtl="0" eaLnBrk="1" latinLnBrk="0" hangingPunct="1">
        <a:lnSpc>
          <a:spcPts val="1828"/>
        </a:lnSpc>
        <a:spcBef>
          <a:spcPts val="773"/>
        </a:spcBef>
        <a:spcAft>
          <a:spcPts val="562"/>
        </a:spcAft>
        <a:buClr>
          <a:schemeClr val="accent3"/>
        </a:buClr>
        <a:buSzPct val="90000"/>
        <a:buFont typeface="Lucida Grande"/>
        <a:buChar char="●"/>
        <a:defRPr sz="1687" kern="1200">
          <a:solidFill>
            <a:schemeClr val="tx1"/>
          </a:solidFill>
          <a:latin typeface="+mn-lt"/>
          <a:ea typeface="+mn-ea"/>
          <a:cs typeface="+mn-cs"/>
        </a:defRPr>
      </a:lvl1pPr>
      <a:lvl2pPr marL="389433" indent="-15622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SzPct val="90000"/>
        <a:buFont typeface="Lucida Grande"/>
        <a:buChar char="●"/>
        <a:defRPr sz="1265" kern="1200">
          <a:solidFill>
            <a:schemeClr val="tx1"/>
          </a:solidFill>
          <a:latin typeface="+mn-lt"/>
          <a:ea typeface="+mn-ea"/>
          <a:cs typeface="+mn-cs"/>
        </a:defRPr>
      </a:lvl2pPr>
      <a:lvl3pPr marL="241024" indent="-241024" algn="l" defTabSz="457079" rtl="0" eaLnBrk="1" latinLnBrk="0" hangingPunct="1">
        <a:lnSpc>
          <a:spcPts val="1828"/>
        </a:lnSpc>
        <a:spcBef>
          <a:spcPts val="1336"/>
        </a:spcBef>
        <a:buClr>
          <a:schemeClr val="accent3"/>
        </a:buClr>
        <a:buSzPct val="90000"/>
        <a:buFont typeface="Lucida Grande"/>
        <a:buChar char="●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Font typeface="Lucida Grande"/>
        <a:buNone/>
        <a:defRPr sz="1265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Font typeface="Lucida Grande"/>
        <a:buNone/>
        <a:defRPr sz="12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33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971011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428090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885169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707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4157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6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5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4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2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1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NULL" TargetMode="External"/><Relationship Id="rId7" Type="http://schemas.openxmlformats.org/officeDocument/2006/relationships/hyperlink" Target="https://wenger-trayner.com/introduction-to-communities-of-practice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8.xml"/><Relationship Id="rId4" Type="http://schemas.microsoft.com/office/2007/relationships/media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1.png"/><Relationship Id="rId5" Type="http://schemas.openxmlformats.org/officeDocument/2006/relationships/hyperlink" Target="https://www.open.edu/openlearncreate/course/view.php?id=4009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7.m4a"/><Relationship Id="rId7" Type="http://schemas.openxmlformats.org/officeDocument/2006/relationships/image" Target="../media/image12.jp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7.m4a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1.png"/><Relationship Id="rId4" Type="http://schemas.openxmlformats.org/officeDocument/2006/relationships/hyperlink" Target="https://wenger-trayner.com/introduction-to-communities-of-practic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1.png"/><Relationship Id="rId4" Type="http://schemas.openxmlformats.org/officeDocument/2006/relationships/hyperlink" Target="https://wenger-trayner.com/introduction-to-communities-of-practic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157778" y="5104901"/>
            <a:ext cx="6920125" cy="789374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IDO Meeting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374" b="0" dirty="0"/>
              <a:t>19</a:t>
            </a:r>
            <a:r>
              <a:rPr lang="en-US" sz="3374" b="0" baseline="30000" dirty="0"/>
              <a:t>th</a:t>
            </a:r>
            <a:r>
              <a:rPr lang="en-US" sz="3374" b="0" dirty="0"/>
              <a:t> December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56539" y="696289"/>
            <a:ext cx="642728" cy="642728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endParaRPr lang="en-US" sz="1406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871" y="642730"/>
            <a:ext cx="1829032" cy="1252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9585" y="1676683"/>
            <a:ext cx="642728" cy="642728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endParaRPr lang="en-US" sz="1406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66" y="-95725"/>
            <a:ext cx="7977700" cy="70973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8919" y="1"/>
            <a:ext cx="3302957" cy="6858000"/>
          </a:xfrm>
          <a:prstGeom prst="rect">
            <a:avLst/>
          </a:prstGeom>
          <a:solidFill>
            <a:srgbClr val="EB6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71280" y="2252719"/>
            <a:ext cx="5523932" cy="2687538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650276" rtl="0" eaLnBrk="1" latinLnBrk="0" hangingPunct="1">
              <a:lnSpc>
                <a:spcPts val="5000"/>
              </a:lnSpc>
              <a:spcBef>
                <a:spcPts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endParaRPr lang="en-GB" sz="3374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4661" y="38391"/>
            <a:ext cx="3357216" cy="14710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797" y="5468015"/>
            <a:ext cx="5954863" cy="1270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" y="1"/>
            <a:ext cx="6071016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74790" y="1753099"/>
            <a:ext cx="5824071" cy="311561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r>
              <a:rPr lang="en-GB" sz="3796" dirty="0">
                <a:solidFill>
                  <a:prstClr val="white"/>
                </a:solidFill>
              </a:rPr>
              <a:t>APP: Communities of </a:t>
            </a:r>
          </a:p>
          <a:p>
            <a:pPr defTabSz="457079"/>
            <a:r>
              <a:rPr lang="en-GB" sz="3796" dirty="0">
                <a:solidFill>
                  <a:prstClr val="white"/>
                </a:solidFill>
              </a:rPr>
              <a:t>Practice - Learning from</a:t>
            </a:r>
          </a:p>
          <a:p>
            <a:pPr defTabSz="457079"/>
            <a:r>
              <a:rPr lang="en-GB" sz="3796" dirty="0">
                <a:solidFill>
                  <a:prstClr val="white"/>
                </a:solidFill>
              </a:rPr>
              <a:t>and supporting other</a:t>
            </a:r>
          </a:p>
          <a:p>
            <a:pPr defTabSz="457079"/>
            <a:r>
              <a:rPr lang="en-GB" sz="3796" dirty="0">
                <a:solidFill>
                  <a:prstClr val="white"/>
                </a:solidFill>
              </a:rPr>
              <a:t>teachers</a:t>
            </a:r>
          </a:p>
          <a:p>
            <a:pPr defTabSz="457079"/>
            <a:r>
              <a:rPr lang="en-GB" sz="253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F50C2C-63F8-4AAC-AD21-F045FD440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2649" y="5979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8FBE77-BD71-41EC-BA74-54B2DE9196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10</a:t>
            </a:fld>
            <a:endParaRPr lang="en-GB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1CC7109-C8A3-4889-BA5B-CE5BAB84A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9" y="424470"/>
            <a:ext cx="7391526" cy="931733"/>
          </a:xfrm>
        </p:spPr>
        <p:txBody>
          <a:bodyPr/>
          <a:lstStyle/>
          <a:p>
            <a:r>
              <a:rPr lang="en-GB" dirty="0"/>
              <a:t>Teachers supporting teachers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38283-3202-4230-AA27-74476EBE43D7}"/>
              </a:ext>
            </a:extLst>
          </p:cNvPr>
          <p:cNvSpPr txBox="1"/>
          <p:nvPr/>
        </p:nvSpPr>
        <p:spPr>
          <a:xfrm>
            <a:off x="709863" y="1275347"/>
            <a:ext cx="10795207" cy="477653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58F0C1-D6F6-452A-919C-CDF9A46422AD}"/>
              </a:ext>
            </a:extLst>
          </p:cNvPr>
          <p:cNvSpPr txBox="1"/>
          <p:nvPr/>
        </p:nvSpPr>
        <p:spPr>
          <a:xfrm>
            <a:off x="589179" y="1383632"/>
            <a:ext cx="10892958" cy="458403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3200" dirty="0"/>
              <a:t>How can teachers support each other to become even more effective?</a:t>
            </a:r>
          </a:p>
          <a:p>
            <a:pPr marL="0" indent="0">
              <a:buNone/>
            </a:pPr>
            <a:endParaRPr lang="en-GB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Mentoring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Paired observation of teaching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Corridor conversations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Moderating marking and feedback to students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Writing about teaching (TIDE case studies)</a:t>
            </a:r>
          </a:p>
        </p:txBody>
      </p:sp>
      <p:pic>
        <p:nvPicPr>
          <p:cNvPr id="3" name="Mutual support">
            <a:hlinkClick r:id="" action="ppaction://media"/>
            <a:extLst>
              <a:ext uri="{FF2B5EF4-FFF2-40B4-BE49-F238E27FC236}">
                <a16:creationId xmlns:a16="http://schemas.microsoft.com/office/drawing/2014/main" id="{1E6052CA-D499-4913-86FC-06B552E13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637" y="61601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5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64253" y="2257556"/>
            <a:ext cx="8263493" cy="4600444"/>
          </a:xfrm>
        </p:spPr>
        <p:txBody>
          <a:bodyPr/>
          <a:lstStyle/>
          <a:p>
            <a:r>
              <a:rPr lang="en-GB" sz="2400" dirty="0"/>
              <a:t>You are asked to:</a:t>
            </a:r>
          </a:p>
          <a:p>
            <a:endParaRPr lang="en-GB" sz="24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Read </a:t>
            </a:r>
            <a:r>
              <a:rPr lang="en-US" sz="2000" dirty="0">
                <a:hlinkClick r:id="rId7"/>
              </a:rPr>
              <a:t>Introduction to communities of practice</a:t>
            </a:r>
            <a:r>
              <a:rPr lang="en-GB" sz="2000" dirty="0">
                <a:hlinkClick r:id="rId7"/>
              </a:rPr>
              <a:t> </a:t>
            </a:r>
            <a:endParaRPr lang="en-GB" sz="20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Use the </a:t>
            </a:r>
            <a:r>
              <a:rPr lang="en-GB" sz="20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Teaching diary entry template </a:t>
            </a:r>
            <a:r>
              <a:rPr lang="en-GB" sz="2000" dirty="0">
                <a:latin typeface="+mj-lt"/>
              </a:rPr>
              <a:t>at </a:t>
            </a:r>
            <a:r>
              <a:rPr lang="en-GB" sz="2000" dirty="0"/>
              <a:t>least once to write about a change you have made to your teaching as a result of learning from your colleagues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75420" y="634976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Between now and the Step 5 session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4F6B07-9C2B-4D28-805C-EA8E90A2C6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22946" y="5854787"/>
            <a:ext cx="609600" cy="609600"/>
          </a:xfrm>
          <a:prstGeom prst="rect">
            <a:avLst/>
          </a:prstGeom>
        </p:spPr>
      </p:pic>
      <p:pic>
        <p:nvPicPr>
          <p:cNvPr id="8" name="Now and April">
            <a:hlinkClick r:id="" action="ppaction://media"/>
            <a:extLst>
              <a:ext uri="{FF2B5EF4-FFF2-40B4-BE49-F238E27FC236}">
                <a16:creationId xmlns:a16="http://schemas.microsoft.com/office/drawing/2014/main" id="{69A9E75E-BB87-407E-92E5-F90EB1BD1E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1260" end="19167.027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77550" y="58769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8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12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77179" y="2983756"/>
            <a:ext cx="7391526" cy="890488"/>
          </a:xfrm>
        </p:spPr>
        <p:txBody>
          <a:bodyPr/>
          <a:lstStyle/>
          <a:p>
            <a:pPr algn="ctr"/>
            <a:r>
              <a:rPr lang="en-GB" dirty="0"/>
              <a:t>Thank you for listening!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440376-243E-4BE8-B250-C562E23ECD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470.42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9380" y="5675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9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365" y="986681"/>
            <a:ext cx="9237582" cy="650533"/>
          </a:xfrm>
        </p:spPr>
        <p:txBody>
          <a:bodyPr/>
          <a:lstStyle/>
          <a:p>
            <a:r>
              <a:rPr lang="en-GB" dirty="0"/>
              <a:t>Aims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795067" y="2090172"/>
            <a:ext cx="88576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By the end of the session you should be able to:</a:t>
            </a:r>
          </a:p>
          <a:p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Reflect on how your teaching has been influenced by other teachers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Be more confident about how to support colleagues with their teaching</a:t>
            </a:r>
            <a:endParaRPr lang="en-GB" dirty="0"/>
          </a:p>
        </p:txBody>
      </p:sp>
      <p:pic>
        <p:nvPicPr>
          <p:cNvPr id="6" name="Aims">
            <a:hlinkClick r:id="" action="ppaction://media"/>
            <a:extLst>
              <a:ext uri="{FF2B5EF4-FFF2-40B4-BE49-F238E27FC236}">
                <a16:creationId xmlns:a16="http://schemas.microsoft.com/office/drawing/2014/main" id="{04E80095-1BD9-45F0-B531-90C1DC813B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0344" y="56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3</a:t>
            </a:fld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99C3121-976D-468E-A2EB-90E8BB9C0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754" y="469514"/>
            <a:ext cx="8997734" cy="931733"/>
          </a:xfrm>
        </p:spPr>
        <p:txBody>
          <a:bodyPr/>
          <a:lstStyle/>
          <a:p>
            <a:r>
              <a:rPr lang="en-GB" dirty="0"/>
              <a:t>At the end of the Step 3 session 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12255E1-2574-4630-993F-42F2B18C2D2A}"/>
              </a:ext>
            </a:extLst>
          </p:cNvPr>
          <p:cNvSpPr txBox="1">
            <a:spLocks/>
          </p:cNvSpPr>
          <p:nvPr/>
        </p:nvSpPr>
        <p:spPr>
          <a:xfrm>
            <a:off x="1964253" y="1777435"/>
            <a:ext cx="8263493" cy="4803255"/>
          </a:xfrm>
          <a:prstGeom prst="rect">
            <a:avLst/>
          </a:prstGeom>
        </p:spPr>
        <p:txBody>
          <a:bodyPr/>
          <a:lstStyle>
            <a:lvl1pPr marL="185232" indent="-185232" algn="l" defTabSz="457079" rtl="0" eaLnBrk="1" latinLnBrk="0" hangingPunct="1">
              <a:lnSpc>
                <a:spcPts val="1828"/>
              </a:lnSpc>
              <a:spcBef>
                <a:spcPts val="773"/>
              </a:spcBef>
              <a:spcAft>
                <a:spcPts val="562"/>
              </a:spcAft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33" indent="-15622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024" indent="-241024" algn="l" defTabSz="457079" rtl="0" eaLnBrk="1" latinLnBrk="0" hangingPunct="1">
              <a:lnSpc>
                <a:spcPts val="1828"/>
              </a:lnSpc>
              <a:spcBef>
                <a:spcPts val="1336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3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11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90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9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dirty="0"/>
              <a:t>You were asked to: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Use the </a:t>
            </a:r>
            <a:r>
              <a:rPr lang="en-GB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Teaching diary entry template </a:t>
            </a:r>
            <a:r>
              <a:rPr lang="en-GB" sz="2000" dirty="0"/>
              <a:t>at least once to write about a change you have made to your teaching as a result of student feedback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/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dirty="0"/>
              <a:t>If you had time, you might also read: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hlinkClick r:id="rId5"/>
              </a:rPr>
              <a:t>TIDE Case Studies </a:t>
            </a:r>
            <a:r>
              <a:rPr lang="en-GB" sz="2000" dirty="0"/>
              <a:t>written by previous participants in the TIDE programme  -  which of them refer to student feedback?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Brookfield's Four Lenses: Becoming a Critically Reflective Teacher</a:t>
            </a:r>
          </a:p>
          <a:p>
            <a:endParaRPr lang="en-GB" sz="20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D3E5F7B-3B8A-4A22-A111-D9326FD118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5470" y="56603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54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4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365" y="986681"/>
            <a:ext cx="9237582" cy="650533"/>
          </a:xfrm>
        </p:spPr>
        <p:txBody>
          <a:bodyPr/>
          <a:lstStyle/>
          <a:p>
            <a:r>
              <a:rPr lang="en-GB" dirty="0"/>
              <a:t>How do we become better teachers?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95FBA82-9B4B-40E3-ADB3-64490C637398}"/>
              </a:ext>
            </a:extLst>
          </p:cNvPr>
          <p:cNvSpPr txBox="1">
            <a:spLocks/>
          </p:cNvSpPr>
          <p:nvPr/>
        </p:nvSpPr>
        <p:spPr>
          <a:xfrm>
            <a:off x="1912802" y="1669774"/>
            <a:ext cx="8263493" cy="4134678"/>
          </a:xfrm>
          <a:prstGeom prst="rect">
            <a:avLst/>
          </a:prstGeom>
        </p:spPr>
        <p:txBody>
          <a:bodyPr/>
          <a:lstStyle>
            <a:lvl1pPr marL="185232" indent="-185232" algn="l" defTabSz="457079" rtl="0" eaLnBrk="1" latinLnBrk="0" hangingPunct="1">
              <a:lnSpc>
                <a:spcPts val="1828"/>
              </a:lnSpc>
              <a:spcBef>
                <a:spcPts val="773"/>
              </a:spcBef>
              <a:spcAft>
                <a:spcPts val="562"/>
              </a:spcAft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33" indent="-15622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024" indent="-241024" algn="l" defTabSz="457079" rtl="0" eaLnBrk="1" latinLnBrk="0" hangingPunct="1">
              <a:lnSpc>
                <a:spcPts val="1828"/>
              </a:lnSpc>
              <a:spcBef>
                <a:spcPts val="1336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3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11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90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9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80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7A46BC73-A051-4261-96DD-E612FAC9A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835" y="1392546"/>
            <a:ext cx="5058937" cy="4689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C6025-0C28-459D-BA44-A80DCB936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99" y="1669774"/>
            <a:ext cx="6826034" cy="3939498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E184C094-CF35-493A-A7F7-DE448A53FBE6}"/>
              </a:ext>
            </a:extLst>
          </p:cNvPr>
          <p:cNvSpPr/>
          <p:nvPr/>
        </p:nvSpPr>
        <p:spPr>
          <a:xfrm rot="21175884" flipV="1">
            <a:off x="1349328" y="2675266"/>
            <a:ext cx="6495350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29CDDC-24AD-4756-85F6-DB6081C50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59380" y="56608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56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5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365" y="986681"/>
            <a:ext cx="9237582" cy="650533"/>
          </a:xfrm>
        </p:spPr>
        <p:txBody>
          <a:bodyPr/>
          <a:lstStyle/>
          <a:p>
            <a:r>
              <a:rPr lang="en-GB" dirty="0"/>
              <a:t>How do we become better teachers?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95FBA82-9B4B-40E3-ADB3-64490C637398}"/>
              </a:ext>
            </a:extLst>
          </p:cNvPr>
          <p:cNvSpPr txBox="1">
            <a:spLocks/>
          </p:cNvSpPr>
          <p:nvPr/>
        </p:nvSpPr>
        <p:spPr>
          <a:xfrm>
            <a:off x="1912802" y="1669774"/>
            <a:ext cx="8263493" cy="4134678"/>
          </a:xfrm>
          <a:prstGeom prst="rect">
            <a:avLst/>
          </a:prstGeom>
        </p:spPr>
        <p:txBody>
          <a:bodyPr/>
          <a:lstStyle>
            <a:lvl1pPr marL="185232" indent="-185232" algn="l" defTabSz="457079" rtl="0" eaLnBrk="1" latinLnBrk="0" hangingPunct="1">
              <a:lnSpc>
                <a:spcPts val="1828"/>
              </a:lnSpc>
              <a:spcBef>
                <a:spcPts val="773"/>
              </a:spcBef>
              <a:spcAft>
                <a:spcPts val="562"/>
              </a:spcAft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33" indent="-15622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024" indent="-241024" algn="l" defTabSz="457079" rtl="0" eaLnBrk="1" latinLnBrk="0" hangingPunct="1">
              <a:lnSpc>
                <a:spcPts val="1828"/>
              </a:lnSpc>
              <a:spcBef>
                <a:spcPts val="1336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3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11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90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9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80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7A46BC73-A051-4261-96DD-E612FAC9A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64" y="1494345"/>
            <a:ext cx="5058937" cy="4689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C6025-0C28-459D-BA44-A80DCB936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99" y="1669774"/>
            <a:ext cx="6826034" cy="39394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3429801-4A99-4549-A4CF-30F11D473C10}"/>
              </a:ext>
            </a:extLst>
          </p:cNvPr>
          <p:cNvSpPr/>
          <p:nvPr/>
        </p:nvSpPr>
        <p:spPr>
          <a:xfrm>
            <a:off x="5100893" y="3838912"/>
            <a:ext cx="1819020" cy="2083707"/>
          </a:xfrm>
          <a:prstGeom prst="ellipse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A85C2-F720-423E-8210-3F70CBEF834E}"/>
              </a:ext>
            </a:extLst>
          </p:cNvPr>
          <p:cNvSpPr txBox="1"/>
          <p:nvPr/>
        </p:nvSpPr>
        <p:spPr>
          <a:xfrm>
            <a:off x="4932574" y="4779819"/>
            <a:ext cx="2158534" cy="4084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feedback</a:t>
            </a:r>
          </a:p>
          <a:p>
            <a:pPr marL="0" indent="0" algn="ctr">
              <a:buNone/>
            </a:pPr>
            <a:endParaRPr lang="en-GB" sz="15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4002954-0754-4F2A-8E3C-766B9595A8EF}"/>
              </a:ext>
            </a:extLst>
          </p:cNvPr>
          <p:cNvSpPr/>
          <p:nvPr/>
        </p:nvSpPr>
        <p:spPr>
          <a:xfrm rot="19898061" flipV="1">
            <a:off x="6520201" y="3579331"/>
            <a:ext cx="3863521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184C094-CF35-493A-A7F7-DE448A53FBE6}"/>
              </a:ext>
            </a:extLst>
          </p:cNvPr>
          <p:cNvSpPr/>
          <p:nvPr/>
        </p:nvSpPr>
        <p:spPr>
          <a:xfrm rot="21175884" flipV="1">
            <a:off x="1349328" y="2675266"/>
            <a:ext cx="6495350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4F29A9E-B60F-452F-872F-F3CD8D5A495D}"/>
              </a:ext>
            </a:extLst>
          </p:cNvPr>
          <p:cNvSpPr/>
          <p:nvPr/>
        </p:nvSpPr>
        <p:spPr>
          <a:xfrm rot="13173400" flipV="1">
            <a:off x="5153066" y="4204402"/>
            <a:ext cx="975222" cy="24928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00BB1F-86E0-4827-BC8E-CA89E9C12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40992" y="57545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58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6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365" y="986681"/>
            <a:ext cx="9237582" cy="650533"/>
          </a:xfrm>
        </p:spPr>
        <p:txBody>
          <a:bodyPr/>
          <a:lstStyle/>
          <a:p>
            <a:r>
              <a:rPr lang="en-GB" dirty="0"/>
              <a:t>How do we become better teachers?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95FBA82-9B4B-40E3-ADB3-64490C637398}"/>
              </a:ext>
            </a:extLst>
          </p:cNvPr>
          <p:cNvSpPr txBox="1">
            <a:spLocks/>
          </p:cNvSpPr>
          <p:nvPr/>
        </p:nvSpPr>
        <p:spPr>
          <a:xfrm>
            <a:off x="1912802" y="1669774"/>
            <a:ext cx="8263493" cy="4134678"/>
          </a:xfrm>
          <a:prstGeom prst="rect">
            <a:avLst/>
          </a:prstGeom>
        </p:spPr>
        <p:txBody>
          <a:bodyPr/>
          <a:lstStyle>
            <a:lvl1pPr marL="185232" indent="-185232" algn="l" defTabSz="457079" rtl="0" eaLnBrk="1" latinLnBrk="0" hangingPunct="1">
              <a:lnSpc>
                <a:spcPts val="1828"/>
              </a:lnSpc>
              <a:spcBef>
                <a:spcPts val="773"/>
              </a:spcBef>
              <a:spcAft>
                <a:spcPts val="562"/>
              </a:spcAft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33" indent="-15622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024" indent="-241024" algn="l" defTabSz="457079" rtl="0" eaLnBrk="1" latinLnBrk="0" hangingPunct="1">
              <a:lnSpc>
                <a:spcPts val="1828"/>
              </a:lnSpc>
              <a:spcBef>
                <a:spcPts val="1336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3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11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90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9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80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7A46BC73-A051-4261-96DD-E612FAC9A4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664" y="1494345"/>
            <a:ext cx="5058937" cy="4689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C6025-0C28-459D-BA44-A80DCB9365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399" y="1669774"/>
            <a:ext cx="6826034" cy="39394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3429801-4A99-4549-A4CF-30F11D473C10}"/>
              </a:ext>
            </a:extLst>
          </p:cNvPr>
          <p:cNvSpPr/>
          <p:nvPr/>
        </p:nvSpPr>
        <p:spPr>
          <a:xfrm>
            <a:off x="5100893" y="3838912"/>
            <a:ext cx="1819020" cy="2083707"/>
          </a:xfrm>
          <a:prstGeom prst="ellipse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A85C2-F720-423E-8210-3F70CBEF834E}"/>
              </a:ext>
            </a:extLst>
          </p:cNvPr>
          <p:cNvSpPr txBox="1"/>
          <p:nvPr/>
        </p:nvSpPr>
        <p:spPr>
          <a:xfrm>
            <a:off x="4931136" y="4804813"/>
            <a:ext cx="2158534" cy="4084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feedback</a:t>
            </a:r>
          </a:p>
          <a:p>
            <a:pPr algn="ctr"/>
            <a:r>
              <a: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literature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4002954-0754-4F2A-8E3C-766B9595A8EF}"/>
              </a:ext>
            </a:extLst>
          </p:cNvPr>
          <p:cNvSpPr/>
          <p:nvPr/>
        </p:nvSpPr>
        <p:spPr>
          <a:xfrm rot="19693964" flipV="1">
            <a:off x="6488720" y="3640041"/>
            <a:ext cx="3863521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77932AE-959C-42FD-A3F6-21FC24F7E95F}"/>
              </a:ext>
            </a:extLst>
          </p:cNvPr>
          <p:cNvSpPr/>
          <p:nvPr/>
        </p:nvSpPr>
        <p:spPr>
          <a:xfrm rot="20549826" flipV="1">
            <a:off x="6826436" y="4477647"/>
            <a:ext cx="3188090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184C094-CF35-493A-A7F7-DE448A53FBE6}"/>
              </a:ext>
            </a:extLst>
          </p:cNvPr>
          <p:cNvSpPr/>
          <p:nvPr/>
        </p:nvSpPr>
        <p:spPr>
          <a:xfrm rot="21175884" flipV="1">
            <a:off x="1349328" y="2675266"/>
            <a:ext cx="6495350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6C928DF-264C-421D-B57B-F35FD31749A4}"/>
              </a:ext>
            </a:extLst>
          </p:cNvPr>
          <p:cNvSpPr/>
          <p:nvPr/>
        </p:nvSpPr>
        <p:spPr>
          <a:xfrm rot="13173400" flipV="1">
            <a:off x="5153066" y="4204402"/>
            <a:ext cx="975222" cy="24928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How better? 3">
            <a:hlinkClick r:id="" action="ppaction://media"/>
            <a:extLst>
              <a:ext uri="{FF2B5EF4-FFF2-40B4-BE49-F238E27FC236}">
                <a16:creationId xmlns:a16="http://schemas.microsoft.com/office/drawing/2014/main" id="{B8390EB8-8DFF-4A56-B44E-F2392477DC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95.86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21807" y="5727601"/>
            <a:ext cx="609600" cy="6096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527104-7DBF-42AF-B7E0-38DF8A176A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98001" y="5727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0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6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7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365" y="986681"/>
            <a:ext cx="9237582" cy="650533"/>
          </a:xfrm>
        </p:spPr>
        <p:txBody>
          <a:bodyPr/>
          <a:lstStyle/>
          <a:p>
            <a:r>
              <a:rPr lang="en-GB" dirty="0"/>
              <a:t>How do we become better teachers?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195FBA82-9B4B-40E3-ADB3-64490C637398}"/>
              </a:ext>
            </a:extLst>
          </p:cNvPr>
          <p:cNvSpPr txBox="1">
            <a:spLocks/>
          </p:cNvSpPr>
          <p:nvPr/>
        </p:nvSpPr>
        <p:spPr>
          <a:xfrm>
            <a:off x="1912802" y="1669774"/>
            <a:ext cx="8263493" cy="4134678"/>
          </a:xfrm>
          <a:prstGeom prst="rect">
            <a:avLst/>
          </a:prstGeom>
        </p:spPr>
        <p:txBody>
          <a:bodyPr/>
          <a:lstStyle>
            <a:lvl1pPr marL="185232" indent="-185232" algn="l" defTabSz="457079" rtl="0" eaLnBrk="1" latinLnBrk="0" hangingPunct="1">
              <a:lnSpc>
                <a:spcPts val="1828"/>
              </a:lnSpc>
              <a:spcBef>
                <a:spcPts val="773"/>
              </a:spcBef>
              <a:spcAft>
                <a:spcPts val="562"/>
              </a:spcAft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33" indent="-15622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024" indent="-241024" algn="l" defTabSz="457079" rtl="0" eaLnBrk="1" latinLnBrk="0" hangingPunct="1">
              <a:lnSpc>
                <a:spcPts val="1828"/>
              </a:lnSpc>
              <a:spcBef>
                <a:spcPts val="1336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3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11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90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9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800" dirty="0"/>
          </a:p>
        </p:txBody>
      </p:sp>
      <p:pic>
        <p:nvPicPr>
          <p:cNvPr id="7" name="Picture Placeholder 5">
            <a:extLst>
              <a:ext uri="{FF2B5EF4-FFF2-40B4-BE49-F238E27FC236}">
                <a16:creationId xmlns:a16="http://schemas.microsoft.com/office/drawing/2014/main" id="{7A46BC73-A051-4261-96DD-E612FAC9A4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29" y="1489639"/>
            <a:ext cx="5058937" cy="4689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7C6025-0C28-459D-BA44-A80DCB9365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99" y="1669774"/>
            <a:ext cx="6826034" cy="393949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3429801-4A99-4549-A4CF-30F11D473C10}"/>
              </a:ext>
            </a:extLst>
          </p:cNvPr>
          <p:cNvSpPr/>
          <p:nvPr/>
        </p:nvSpPr>
        <p:spPr>
          <a:xfrm>
            <a:off x="5100893" y="3838912"/>
            <a:ext cx="1819020" cy="2083707"/>
          </a:xfrm>
          <a:prstGeom prst="ellipse">
            <a:avLst/>
          </a:prstGeom>
          <a:noFill/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0A85C2-F720-423E-8210-3F70CBEF834E}"/>
              </a:ext>
            </a:extLst>
          </p:cNvPr>
          <p:cNvSpPr txBox="1"/>
          <p:nvPr/>
        </p:nvSpPr>
        <p:spPr>
          <a:xfrm>
            <a:off x="4932574" y="4779819"/>
            <a:ext cx="2158534" cy="40840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/>
            <a:r>
              <a: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feedback</a:t>
            </a:r>
          </a:p>
          <a:p>
            <a:pPr algn="ctr"/>
            <a:r>
              <a: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literature</a:t>
            </a:r>
          </a:p>
          <a:p>
            <a:pPr marL="0" indent="0" algn="ctr">
              <a:buNone/>
            </a:pPr>
            <a:r>
              <a:rPr lang="en-GB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peer feedback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4002954-0754-4F2A-8E3C-766B9595A8EF}"/>
              </a:ext>
            </a:extLst>
          </p:cNvPr>
          <p:cNvSpPr/>
          <p:nvPr/>
        </p:nvSpPr>
        <p:spPr>
          <a:xfrm rot="19707530" flipV="1">
            <a:off x="6488038" y="3612564"/>
            <a:ext cx="3863521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EFDDF0C-7B69-4541-AD0F-493AF9D91055}"/>
              </a:ext>
            </a:extLst>
          </p:cNvPr>
          <p:cNvSpPr/>
          <p:nvPr/>
        </p:nvSpPr>
        <p:spPr>
          <a:xfrm rot="21289304" flipV="1">
            <a:off x="6652706" y="5142013"/>
            <a:ext cx="1471572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77932AE-959C-42FD-A3F6-21FC24F7E95F}"/>
              </a:ext>
            </a:extLst>
          </p:cNvPr>
          <p:cNvSpPr/>
          <p:nvPr/>
        </p:nvSpPr>
        <p:spPr>
          <a:xfrm rot="20549826" flipV="1">
            <a:off x="6826436" y="4477647"/>
            <a:ext cx="3188090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184C094-CF35-493A-A7F7-DE448A53FBE6}"/>
              </a:ext>
            </a:extLst>
          </p:cNvPr>
          <p:cNvSpPr/>
          <p:nvPr/>
        </p:nvSpPr>
        <p:spPr>
          <a:xfrm rot="13173400" flipV="1">
            <a:off x="5153066" y="4204402"/>
            <a:ext cx="975222" cy="24928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9F2BBC9F-9907-4D9E-9722-094EBAABD4C6}"/>
              </a:ext>
            </a:extLst>
          </p:cNvPr>
          <p:cNvSpPr/>
          <p:nvPr/>
        </p:nvSpPr>
        <p:spPr>
          <a:xfrm rot="21175884" flipV="1">
            <a:off x="1501728" y="2827666"/>
            <a:ext cx="6495350" cy="421045"/>
          </a:xfrm>
          <a:prstGeom prst="rightArrow">
            <a:avLst>
              <a:gd name="adj1" fmla="val 42410"/>
              <a:gd name="adj2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How better? 4">
            <a:hlinkClick r:id="" action="ppaction://media"/>
            <a:extLst>
              <a:ext uri="{FF2B5EF4-FFF2-40B4-BE49-F238E27FC236}">
                <a16:creationId xmlns:a16="http://schemas.microsoft.com/office/drawing/2014/main" id="{42B402DB-6796-4A9F-A35C-AF37C706B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00270" y="5972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8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994F24-4CE6-4E02-A749-E797E6759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689C2-BD28-4898-9B9B-04CBFFAC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23" y="616863"/>
            <a:ext cx="8236167" cy="931733"/>
          </a:xfrm>
        </p:spPr>
        <p:txBody>
          <a:bodyPr/>
          <a:lstStyle/>
          <a:p>
            <a:r>
              <a:rPr lang="en-GB" dirty="0"/>
              <a:t>Communities of practice (Wenger 1998)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38FC9-D4A9-42C0-B651-75CC3D5FC35E}"/>
              </a:ext>
            </a:extLst>
          </p:cNvPr>
          <p:cNvSpPr txBox="1"/>
          <p:nvPr/>
        </p:nvSpPr>
        <p:spPr>
          <a:xfrm>
            <a:off x="789708" y="1536650"/>
            <a:ext cx="10986655" cy="47044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800" dirty="0"/>
              <a:t>Professionals (including teachers) help each other to become better at their jobs  -  not just formally through mentoring, but by working together, observing each other and having conversations.</a:t>
            </a:r>
          </a:p>
          <a:p>
            <a:pPr marL="0" indent="0">
              <a:buNone/>
            </a:pPr>
            <a:endParaRPr lang="en-GB" sz="2800" dirty="0"/>
          </a:p>
          <a:p>
            <a:pPr marL="0" indent="0">
              <a:buNone/>
            </a:pPr>
            <a:r>
              <a:rPr lang="en-GB" sz="2800" dirty="0"/>
              <a:t>Wenger suggests that Communities of Practice exist when there is:</a:t>
            </a:r>
          </a:p>
          <a:p>
            <a:pPr marL="0" indent="0">
              <a:buNone/>
            </a:pPr>
            <a:endParaRPr lang="en-GB" sz="2800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the domain of interest  - teaching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the community -  the teachers you interact with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GB" sz="2800" dirty="0"/>
              <a:t>the practice  -  how you teach and improve your teaching</a:t>
            </a:r>
          </a:p>
          <a:p>
            <a:endParaRPr lang="en-GB" sz="2800" dirty="0">
              <a:hlinkClick r:id="rId4"/>
            </a:endParaRPr>
          </a:p>
          <a:p>
            <a:r>
              <a:rPr lang="en-GB" sz="2000" dirty="0">
                <a:hlinkClick r:id="rId4"/>
              </a:rPr>
              <a:t>https://wenger-trayner.com/introduction-to-communities-of-practice/</a:t>
            </a:r>
            <a:r>
              <a:rPr lang="en-GB" sz="2000" dirty="0"/>
              <a:t> 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7" name="CoP">
            <a:hlinkClick r:id="" action="ppaction://media"/>
            <a:extLst>
              <a:ext uri="{FF2B5EF4-FFF2-40B4-BE49-F238E27FC236}">
                <a16:creationId xmlns:a16="http://schemas.microsoft.com/office/drawing/2014/main" id="{29D92FAD-847A-4F4B-ABD2-493920CB1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0575" y="6256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3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994F24-4CE6-4E02-A749-E797E67592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F689C2-BD28-4898-9B9B-04CBFFAC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23" y="616863"/>
            <a:ext cx="8236167" cy="697587"/>
          </a:xfrm>
        </p:spPr>
        <p:txBody>
          <a:bodyPr/>
          <a:lstStyle/>
          <a:p>
            <a:r>
              <a:rPr lang="en-GB" dirty="0"/>
              <a:t>My community of practice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438FC9-D4A9-42C0-B651-75CC3D5FC35E}"/>
              </a:ext>
            </a:extLst>
          </p:cNvPr>
          <p:cNvSpPr txBox="1"/>
          <p:nvPr/>
        </p:nvSpPr>
        <p:spPr>
          <a:xfrm>
            <a:off x="789708" y="1536650"/>
            <a:ext cx="10986655" cy="470448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US" sz="2800" dirty="0"/>
              <a:t>Think about your own community of practice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Who is in it?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Make notes how you have been helped to improve your teaching by interaction with other teachers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Make notes on how you have supported other teachers to make improvements in their teaching</a:t>
            </a:r>
            <a:endParaRPr lang="en-US" sz="2800" dirty="0">
              <a:hlinkClick r:id="rId4"/>
            </a:endParaRPr>
          </a:p>
          <a:p>
            <a:pPr marL="0" indent="0">
              <a:buNone/>
            </a:pPr>
            <a:endParaRPr lang="en-GB" sz="2800" dirty="0">
              <a:hlinkClick r:id="rId4"/>
            </a:endParaRP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4" name="My CoP">
            <a:hlinkClick r:id="" action="ppaction://media"/>
            <a:extLst>
              <a:ext uri="{FF2B5EF4-FFF2-40B4-BE49-F238E27FC236}">
                <a16:creationId xmlns:a16="http://schemas.microsoft.com/office/drawing/2014/main" id="{6D8B4E6E-EC1D-4E7C-9537-C2EC134D59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8954" y="61585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U">
      <a:dk1>
        <a:sysClr val="windowText" lastClr="000000"/>
      </a:dk1>
      <a:lt1>
        <a:sysClr val="window" lastClr="FFFFFF"/>
      </a:lt1>
      <a:dk2>
        <a:srgbClr val="75AAE5"/>
      </a:dk2>
      <a:lt2>
        <a:srgbClr val="FFFFFF"/>
      </a:lt2>
      <a:accent1>
        <a:srgbClr val="75AAE5"/>
      </a:accent1>
      <a:accent2>
        <a:srgbClr val="0B55A8"/>
      </a:accent2>
      <a:accent3>
        <a:srgbClr val="E80074"/>
      </a:accent3>
      <a:accent4>
        <a:srgbClr val="630031"/>
      </a:accent4>
      <a:accent5>
        <a:srgbClr val="FFC23D"/>
      </a:accent5>
      <a:accent6>
        <a:srgbClr val="A4A400"/>
      </a:accent6>
      <a:hlink>
        <a:srgbClr val="000000"/>
      </a:hlink>
      <a:folHlink>
        <a:srgbClr val="000000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Autofit/>
      </a:bodyPr>
      <a:lstStyle>
        <a:defPPr marL="0" indent="0">
          <a:buNone/>
          <a:defRPr sz="20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410</Words>
  <Application>Microsoft Office PowerPoint</Application>
  <PresentationFormat>Widescreen</PresentationFormat>
  <Paragraphs>85</Paragraphs>
  <Slides>12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Lucida Grande</vt:lpstr>
      <vt:lpstr>Times New Roman</vt:lpstr>
      <vt:lpstr>1_Office Theme</vt:lpstr>
      <vt:lpstr>IDO Meeting 19th December 2016</vt:lpstr>
      <vt:lpstr>Aims </vt:lpstr>
      <vt:lpstr>At the end of the Step 3 session </vt:lpstr>
      <vt:lpstr>How do we become better teachers?</vt:lpstr>
      <vt:lpstr>How do we become better teachers?</vt:lpstr>
      <vt:lpstr>How do we become better teachers?</vt:lpstr>
      <vt:lpstr>How do we become better teachers?</vt:lpstr>
      <vt:lpstr>Communities of practice (Wenger 1998)</vt:lpstr>
      <vt:lpstr>My community of practice</vt:lpstr>
      <vt:lpstr>Teachers supporting teachers</vt:lpstr>
      <vt:lpstr>PowerPoint Presentation</vt:lpstr>
      <vt:lpstr>Thank you for listening!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IDO Meeting 19th December 2016</dc:title>
  <dc:creator>Jane.Roberts</dc:creator>
  <cp:lastModifiedBy>Jane Roberts</cp:lastModifiedBy>
  <cp:revision>130</cp:revision>
  <dcterms:created xsi:type="dcterms:W3CDTF">2018-09-30T17:43:46Z</dcterms:created>
  <dcterms:modified xsi:type="dcterms:W3CDTF">2021-04-13T19:33:10Z</dcterms:modified>
</cp:coreProperties>
</file>