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6"/>
  </p:notesMasterIdLst>
  <p:sldIdLst>
    <p:sldId id="275" r:id="rId2"/>
    <p:sldId id="334" r:id="rId3"/>
    <p:sldId id="328" r:id="rId4"/>
    <p:sldId id="276" r:id="rId5"/>
    <p:sldId id="258" r:id="rId6"/>
    <p:sldId id="263" r:id="rId7"/>
    <p:sldId id="329" r:id="rId8"/>
    <p:sldId id="333" r:id="rId9"/>
    <p:sldId id="264" r:id="rId10"/>
    <p:sldId id="284" r:id="rId11"/>
    <p:sldId id="311" r:id="rId12"/>
    <p:sldId id="323" r:id="rId13"/>
    <p:sldId id="270" r:id="rId14"/>
    <p:sldId id="32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.Roberts" initials="J" lastIdx="7" clrIdx="0">
    <p:extLst>
      <p:ext uri="{19B8F6BF-5375-455C-9EA6-DF929625EA0E}">
        <p15:presenceInfo xmlns:p15="http://schemas.microsoft.com/office/powerpoint/2012/main" userId="S::sjr6@open.ac.uk::8723cb85-f2c8-4e5d-91c7-4d525437d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72560" autoAdjust="0"/>
  </p:normalViewPr>
  <p:slideViewPr>
    <p:cSldViewPr>
      <p:cViewPr varScale="1">
        <p:scale>
          <a:sx n="77" d="100"/>
          <a:sy n="77" d="100"/>
        </p:scale>
        <p:origin x="7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76DF8-856B-452F-90BB-0CDF18EF1C07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3ACB7-17F5-4FE7-96DD-F787BD192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4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4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ACB7-17F5-4FE7-96DD-F787BD19254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28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ACB7-17F5-4FE7-96DD-F787BD1925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6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ACB7-17F5-4FE7-96DD-F787BD1925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3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ACB7-17F5-4FE7-96DD-F787BD19254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50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7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9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3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99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1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57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5A9E6F-5658-4629-81FD-58B71AC5EEC2}" type="datetime1">
              <a:rPr lang="en-GB" smtClean="0"/>
              <a:t>05/04/2021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1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B1F209-91AC-42D9-AEFC-C6E28605A69A}" type="datetime1">
              <a:rPr lang="en-GB" smtClean="0"/>
              <a:t>05/04/2021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24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1" y="1150618"/>
            <a:ext cx="8263493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027451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255251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768777-3248-42B2-85F9-58D5B20C6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030" y="1150618"/>
            <a:ext cx="255251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E46CCE-0535-4E3E-9668-C3EC281E6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3259" y="1150615"/>
            <a:ext cx="2869035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316F6E-405A-4A01-9184-79CC1058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49459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79BA80-1E7F-4F47-AF07-7A70474A6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1FAF16-A8F7-4BA6-B2B7-5BF7AFA61E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77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53" y="2081216"/>
            <a:ext cx="8394719" cy="3271410"/>
          </a:xfrm>
        </p:spPr>
        <p:txBody>
          <a:bodyPr/>
          <a:lstStyle>
            <a:lvl1pPr>
              <a:lnSpc>
                <a:spcPts val="2636"/>
              </a:lnSpc>
              <a:defRPr sz="316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737" y="258878"/>
            <a:ext cx="909812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28803" y="6277313"/>
            <a:ext cx="483731" cy="567934"/>
          </a:xfr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1884" y="256646"/>
            <a:ext cx="5543645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5646" y="256646"/>
            <a:ext cx="1410767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8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5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8FBFD44-BCA6-419F-99DF-41C10DFF8311}" type="datetime1">
              <a:rPr lang="en-GB" smtClean="0"/>
              <a:t>05/04/2021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8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260CA8-06F3-4B31-92BE-57B94EF52C01}" type="datetime1">
              <a:rPr lang="en-GB" smtClean="0"/>
              <a:t>05/04/2021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3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C381E4-6CF8-473E-8684-F6CBC1DB20C9}" type="datetime1">
              <a:rPr lang="en-GB" smtClean="0"/>
              <a:t>05/04/2021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AE8DFA-510F-4257-9A82-C58DE7BD92D8}" type="datetime1">
              <a:rPr lang="en-GB" smtClean="0"/>
              <a:t>05/04/2021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6A7DE6-FE1A-4C5E-B9D8-4EE577653EC3}" type="datetime1">
              <a:rPr lang="en-GB" smtClean="0"/>
              <a:t>05/04/2021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12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48437A-A571-418F-8774-4FBF40CDDC0A}" type="datetime1">
              <a:rPr lang="en-GB" smtClean="0"/>
              <a:t>05/04/2021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16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BCA56-63F5-4309-9521-9A3D8DF5564E}" type="datetime1">
              <a:rPr lang="en-GB" smtClean="0"/>
              <a:t>05/04/2021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0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79" y="485814"/>
            <a:ext cx="1384271" cy="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79" r:id="rId13"/>
    <p:sldLayoutId id="2147483681" r:id="rId14"/>
    <p:sldLayoutId id="2147483683" r:id="rId15"/>
    <p:sldLayoutId id="214748368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.edu/openlearn/education-development/learning-teach-becoming-reflective-practitioner/content-section-0?active-tab=description-tab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open.edu/openlearncreate/course/view.php?id=4009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reflectiveteachingjournal.com/reasons-teachers-should-keep-a-reflective-journal/" TargetMode="External"/><Relationship Id="rId5" Type="http://schemas.openxmlformats.org/officeDocument/2006/relationships/hyperlink" Target="https://reflectiveteachingjournal.com/benefits-of-reflective-teaching/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368334" y="4685926"/>
            <a:ext cx="5190094" cy="592031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IDO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531" dirty="0"/>
              <a:t>19</a:t>
            </a:r>
            <a:r>
              <a:rPr lang="en-US" sz="2531" baseline="30000" dirty="0"/>
              <a:t>th</a:t>
            </a:r>
            <a:r>
              <a:rPr lang="en-US" sz="2531" dirty="0"/>
              <a:t> December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7404" y="1379467"/>
            <a:ext cx="482046" cy="48204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342809"/>
            <a:endParaRPr lang="en-US" sz="1055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653" y="1339298"/>
            <a:ext cx="1371774" cy="9391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7189" y="2114762"/>
            <a:ext cx="482046" cy="48204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342809"/>
            <a:endParaRPr lang="en-US" sz="1055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75" y="808509"/>
            <a:ext cx="5983275" cy="5308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6690" y="878890"/>
            <a:ext cx="2477218" cy="5122416"/>
          </a:xfrm>
          <a:prstGeom prst="rect">
            <a:avLst/>
          </a:prstGeom>
          <a:solidFill>
            <a:srgbClr val="EB6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09"/>
            <a:endParaRPr lang="en-GB" sz="1371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78460" y="2546789"/>
            <a:ext cx="4142949" cy="2015654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50276" rtl="0" eaLnBrk="1" latinLnBrk="0" hangingPunct="1">
              <a:lnSpc>
                <a:spcPts val="5000"/>
              </a:lnSpc>
              <a:spcBef>
                <a:spcPts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GB" sz="253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996" y="886043"/>
            <a:ext cx="2517912" cy="1103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348" y="4958261"/>
            <a:ext cx="4466147" cy="952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" y="877790"/>
            <a:ext cx="4553262" cy="5132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4049" y="2349215"/>
            <a:ext cx="4368053" cy="233671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342809"/>
            <a:r>
              <a:rPr lang="en-GB" sz="2847" dirty="0">
                <a:solidFill>
                  <a:prstClr val="white"/>
                </a:solidFill>
              </a:rPr>
              <a:t>Introduction to Academic </a:t>
            </a:r>
          </a:p>
          <a:p>
            <a:pPr defTabSz="342809"/>
            <a:r>
              <a:rPr lang="en-GB" sz="2847" dirty="0">
                <a:solidFill>
                  <a:prstClr val="white"/>
                </a:solidFill>
              </a:rPr>
              <a:t>Professional </a:t>
            </a:r>
          </a:p>
          <a:p>
            <a:pPr defTabSz="342809"/>
            <a:r>
              <a:rPr lang="en-GB" sz="2847" dirty="0">
                <a:solidFill>
                  <a:prstClr val="white"/>
                </a:solidFill>
              </a:rPr>
              <a:t>Practice</a:t>
            </a:r>
          </a:p>
          <a:p>
            <a:pPr defTabSz="342809"/>
            <a:endParaRPr lang="en-GB" sz="2109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AAE9D-E66D-422B-A1D7-34BA04CC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21" y="471449"/>
            <a:ext cx="7886700" cy="797311"/>
          </a:xfrm>
        </p:spPr>
        <p:txBody>
          <a:bodyPr/>
          <a:lstStyle/>
          <a:p>
            <a:r>
              <a:rPr lang="en-GB" sz="2800" b="1" dirty="0"/>
              <a:t>Using a teaching diary to reflect on practice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D607D0-065A-4989-940A-895517D9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A254E-AE6D-4E5C-B9BD-56609261C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62" y="1748534"/>
            <a:ext cx="5973698" cy="3447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84E20-573E-46BC-B5CD-9A28B8D4FDA5}"/>
              </a:ext>
            </a:extLst>
          </p:cNvPr>
          <p:cNvSpPr txBox="1"/>
          <p:nvPr/>
        </p:nvSpPr>
        <p:spPr>
          <a:xfrm>
            <a:off x="6309360" y="1850765"/>
            <a:ext cx="2647188" cy="31564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By </a:t>
            </a:r>
            <a:r>
              <a:rPr lang="en-GB" sz="2400"/>
              <a:t>writing we:</a:t>
            </a:r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Think hard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Make links between different teaching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Create a record for future reflections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B52415-5404-40BD-B0A4-753228F58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6157596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4328D1-D699-4765-A582-E42263AED20D}"/>
              </a:ext>
            </a:extLst>
          </p:cNvPr>
          <p:cNvSpPr/>
          <p:nvPr/>
        </p:nvSpPr>
        <p:spPr>
          <a:xfrm>
            <a:off x="335662" y="4869160"/>
            <a:ext cx="70794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2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80"/>
    </mc:Choice>
    <mc:Fallback xmlns="">
      <p:transition spd="slow" advTm="16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Writing a teaching diary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004888" y="1619250"/>
            <a:ext cx="8139112" cy="3619500"/>
          </a:xfrm>
        </p:spPr>
        <p:txBody>
          <a:bodyPr/>
          <a:lstStyle/>
          <a:p>
            <a:pPr>
              <a:spcBef>
                <a:spcPts val="632"/>
              </a:spcBef>
              <a:spcAft>
                <a:spcPts val="1350"/>
              </a:spcAft>
            </a:pPr>
            <a:r>
              <a:rPr lang="en-GB" sz="2400" dirty="0"/>
              <a:t>What have I done?</a:t>
            </a:r>
          </a:p>
          <a:p>
            <a:pPr>
              <a:spcBef>
                <a:spcPts val="632"/>
              </a:spcBef>
              <a:spcAft>
                <a:spcPts val="1350"/>
              </a:spcAft>
            </a:pPr>
            <a:r>
              <a:rPr lang="en-GB" sz="2400" dirty="0"/>
              <a:t>How have I done it?</a:t>
            </a:r>
          </a:p>
          <a:p>
            <a:pPr>
              <a:spcBef>
                <a:spcPts val="632"/>
              </a:spcBef>
              <a:spcAft>
                <a:spcPts val="1350"/>
              </a:spcAft>
            </a:pPr>
            <a:r>
              <a:rPr lang="en-GB" sz="2400" dirty="0"/>
              <a:t>Why did I do it that way?</a:t>
            </a:r>
          </a:p>
          <a:p>
            <a:pPr>
              <a:spcBef>
                <a:spcPts val="632"/>
              </a:spcBef>
              <a:spcAft>
                <a:spcPts val="1350"/>
              </a:spcAft>
            </a:pPr>
            <a:r>
              <a:rPr lang="en-GB" sz="2400" dirty="0"/>
              <a:t>How successful was it?</a:t>
            </a:r>
          </a:p>
          <a:p>
            <a:pPr>
              <a:spcBef>
                <a:spcPts val="632"/>
              </a:spcBef>
              <a:spcAft>
                <a:spcPts val="1350"/>
              </a:spcAft>
            </a:pPr>
            <a:r>
              <a:rPr lang="en-GB" sz="2400" dirty="0"/>
              <a:t>How will I do it in the future?</a:t>
            </a:r>
          </a:p>
          <a:p>
            <a:pPr>
              <a:spcBef>
                <a:spcPts val="632"/>
              </a:spcBef>
            </a:pPr>
            <a:endParaRPr lang="en-GB" sz="2400" dirty="0"/>
          </a:p>
          <a:p>
            <a:pPr marL="0" indent="0">
              <a:spcBef>
                <a:spcPts val="632"/>
              </a:spcBef>
              <a:buNone/>
            </a:pPr>
            <a:r>
              <a:rPr lang="en-GB" sz="2400" dirty="0"/>
              <a:t>WHAT?  HOW?  WHY?  SO WHAT? NOW WHAT?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C8F2CB-7BDF-4566-BEE5-D685BB094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11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10"/>
    </mc:Choice>
    <mc:Fallback xmlns="">
      <p:transition spd="slow" advTm="6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8AB1-F2C0-4586-8EB6-42F6C5B6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7886700" cy="720080"/>
          </a:xfrm>
        </p:spPr>
        <p:txBody>
          <a:bodyPr/>
          <a:lstStyle/>
          <a:p>
            <a:r>
              <a:rPr lang="en-GB" sz="3200" b="1" dirty="0"/>
              <a:t>Getting started with the teaching diary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6AC5C-EB0D-4B21-AF5F-7CC0A8D2FDA1}"/>
              </a:ext>
            </a:extLst>
          </p:cNvPr>
          <p:cNvSpPr/>
          <p:nvPr/>
        </p:nvSpPr>
        <p:spPr>
          <a:xfrm>
            <a:off x="800353" y="1484784"/>
            <a:ext cx="754329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200" b="1" dirty="0">
                <a:solidFill>
                  <a:srgbClr val="C00000"/>
                </a:solidFill>
              </a:rPr>
              <a:t>Activity: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/>
              <a:t>Download the </a:t>
            </a:r>
            <a:r>
              <a:rPr lang="en-AU" sz="2200" i="1" dirty="0"/>
              <a:t>APP teaching diary entry template </a:t>
            </a:r>
            <a:r>
              <a:rPr lang="en-AU" sz="2200" dirty="0"/>
              <a:t>from the TIDE website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/>
              <a:t>Read the </a:t>
            </a:r>
            <a:r>
              <a:rPr lang="en-GB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TIDE Guidance on teaching diaries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/>
              <a:t>Use the template to write about a change you have made to your teaching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200" dirty="0"/>
              <a:t>Use the following prompts: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AU" sz="2200" dirty="0"/>
              <a:t>What was the change I made?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AU" sz="2200" dirty="0"/>
              <a:t>Why did I make this change?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AU" sz="2200" dirty="0"/>
              <a:t>How did students respond?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AU" sz="2200" dirty="0"/>
              <a:t>How successful was the change?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AU" sz="2200" dirty="0"/>
              <a:t>Should I make other changes in the future?</a:t>
            </a:r>
          </a:p>
          <a:p>
            <a:pPr lvl="1"/>
            <a:endParaRPr lang="en-AU" sz="2200" dirty="0"/>
          </a:p>
        </p:txBody>
      </p:sp>
      <p:pic>
        <p:nvPicPr>
          <p:cNvPr id="4" name="Getting tarted with TD ">
            <a:hlinkClick r:id="" action="ppaction://media"/>
            <a:extLst>
              <a:ext uri="{FF2B5EF4-FFF2-40B4-BE49-F238E27FC236}">
                <a16:creationId xmlns:a16="http://schemas.microsoft.com/office/drawing/2014/main" id="{AACA4CF4-028A-4730-BC73-2082507E7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428" y="6168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53" y="1412776"/>
            <a:ext cx="8263493" cy="4695192"/>
          </a:xfrm>
        </p:spPr>
        <p:txBody>
          <a:bodyPr/>
          <a:lstStyle/>
          <a:p>
            <a:r>
              <a:rPr lang="en-GB" sz="2800" dirty="0"/>
              <a:t>You are asked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Read the </a:t>
            </a: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TIDE Guidance on teaching diaries</a:t>
            </a:r>
            <a:endParaRPr lang="en-GB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 the </a:t>
            </a: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000" dirty="0"/>
              <a:t>at least once to write about a change you have made to your teaching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Read the webpages </a:t>
            </a:r>
            <a:r>
              <a:rPr lang="en-US" sz="2000" dirty="0">
                <a:hlinkClick r:id="rId5"/>
              </a:rPr>
              <a:t>12 Benefits of Reflective Teaching and Learning </a:t>
            </a:r>
            <a:r>
              <a:rPr lang="en-US" sz="2000" dirty="0"/>
              <a:t>and    </a:t>
            </a:r>
            <a:r>
              <a:rPr lang="en-US" sz="2000" dirty="0">
                <a:hlinkClick r:id="rId6"/>
              </a:rPr>
              <a:t>14 Reasons Teachers Should Keep a Reflective Journal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If you have time, you may also want to have a look at: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hlinkClick r:id="rId7"/>
              </a:rPr>
              <a:t>TIDE Case Studies </a:t>
            </a:r>
            <a:r>
              <a:rPr lang="en-GB" sz="2000" dirty="0"/>
              <a:t>written by previous participants in the TIDE programme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hlinkClick r:id="rId8"/>
              </a:rPr>
              <a:t>Learning to Teach: becoming a reflective practitioner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620688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Between now and Step 3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502CFE-0FA1-45C3-A01D-750C888D5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7024" y="6107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809AEC-5638-4C77-97C0-A4ACD0F87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During this session you have learnt how to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Understand the APP programme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Understand</a:t>
            </a:r>
            <a:r>
              <a:rPr lang="en-GB" sz="2800"/>
              <a:t> how APP </a:t>
            </a:r>
            <a:r>
              <a:rPr lang="en-GB" sz="2800" dirty="0"/>
              <a:t>can </a:t>
            </a:r>
            <a:r>
              <a:rPr lang="en-GB" sz="2800"/>
              <a:t>help you with your </a:t>
            </a:r>
            <a:r>
              <a:rPr lang="en-GB" sz="2800" dirty="0"/>
              <a:t>professional development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/>
              <a:t>Use a teaching diary to write </a:t>
            </a:r>
            <a:r>
              <a:rPr lang="en-GB" dirty="0"/>
              <a:t>about </a:t>
            </a:r>
            <a:r>
              <a:rPr lang="en-GB" sz="2800" dirty="0"/>
              <a:t>your teaching practices and identify areas for improvement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B46B0-88E8-4592-803A-0609D517CD22}"/>
              </a:ext>
            </a:extLst>
          </p:cNvPr>
          <p:cNvSpPr txBox="1"/>
          <p:nvPr/>
        </p:nvSpPr>
        <p:spPr>
          <a:xfrm>
            <a:off x="628650" y="548680"/>
            <a:ext cx="639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In conclusion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9B2C72-C566-48D7-9DC4-AC9A4305334C}"/>
              </a:ext>
            </a:extLst>
          </p:cNvPr>
          <p:cNvSpPr txBox="1">
            <a:spLocks/>
          </p:cNvSpPr>
          <p:nvPr/>
        </p:nvSpPr>
        <p:spPr>
          <a:xfrm>
            <a:off x="-135926" y="5301208"/>
            <a:ext cx="7920773" cy="49859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THANK YOU!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6DAF32-04BD-4CD3-8FBB-7A8E536F1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74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FDEDD-72F4-4315-991A-423FBC88E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Professional Development Programme has two strands:</a:t>
            </a:r>
          </a:p>
          <a:p>
            <a:r>
              <a:rPr lang="en-GB" dirty="0"/>
              <a:t>Online Learning Design (OLD)</a:t>
            </a:r>
          </a:p>
          <a:p>
            <a:pPr lvl="1"/>
            <a:r>
              <a:rPr lang="en-GB" dirty="0"/>
              <a:t>30 study hours</a:t>
            </a:r>
          </a:p>
          <a:p>
            <a:pPr lvl="1"/>
            <a:r>
              <a:rPr lang="en-GB" dirty="0"/>
              <a:t>Steps 1 to 7</a:t>
            </a:r>
          </a:p>
          <a:p>
            <a:r>
              <a:rPr lang="en-GB" dirty="0"/>
              <a:t>Academic Professional Practice (APP)</a:t>
            </a:r>
          </a:p>
          <a:p>
            <a:pPr lvl="1"/>
            <a:r>
              <a:rPr lang="en-GB" dirty="0"/>
              <a:t>6 study hours</a:t>
            </a:r>
          </a:p>
          <a:p>
            <a:pPr lvl="1"/>
            <a:r>
              <a:rPr lang="en-GB" dirty="0"/>
              <a:t>Steps 2, 3, 4, 5 and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B950C-2D85-45A9-982E-6D1618242745}"/>
              </a:ext>
            </a:extLst>
          </p:cNvPr>
          <p:cNvSpPr txBox="1"/>
          <p:nvPr/>
        </p:nvSpPr>
        <p:spPr>
          <a:xfrm>
            <a:off x="628650" y="476672"/>
            <a:ext cx="6175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How the OLD and APP strands fit together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58F266-C23E-47C9-A7A4-0A9606F8F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020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1E3F-C292-4C68-A640-BB7BBC9FB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836712"/>
            <a:ext cx="6408712" cy="1495794"/>
          </a:xfrm>
        </p:spPr>
        <p:txBody>
          <a:bodyPr/>
          <a:lstStyle/>
          <a:p>
            <a:r>
              <a:rPr lang="en-GB" dirty="0"/>
              <a:t>Learning outcomes of the Academic Professional Practice (APP) programme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F83CE-F699-48AA-B3FF-9CB86487A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2564905"/>
            <a:ext cx="7632848" cy="3960439"/>
          </a:xfrm>
        </p:spPr>
        <p:txBody>
          <a:bodyPr/>
          <a:lstStyle/>
          <a:p>
            <a:r>
              <a:rPr lang="en-GB" sz="2200" dirty="0"/>
              <a:t>By the end of the programme you should be able to:</a:t>
            </a:r>
          </a:p>
          <a:p>
            <a:endParaRPr lang="en-GB" sz="2200" dirty="0"/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Reflect on your teaching practice in a teaching diary using your own observations, student feedback, colleagues' perceptions, and the teaching and learning literature 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Understand how to identify your own professional learning needs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Develop a professional practice action plan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7" name="Learning outcomes">
            <a:hlinkClick r:id="" action="ppaction://media"/>
            <a:extLst>
              <a:ext uri="{FF2B5EF4-FFF2-40B4-BE49-F238E27FC236}">
                <a16:creationId xmlns:a16="http://schemas.microsoft.com/office/drawing/2014/main" id="{0C032D25-40EB-432C-B850-01376C51D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62205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5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0"/>
    </mc:Choice>
    <mc:Fallback xmlns="">
      <p:transition spd="slow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92" objId="4"/>
        <p14:stopEvt time="7398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1E3F-C292-4C68-A640-BB7BBC9FB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836712"/>
            <a:ext cx="6264696" cy="498598"/>
          </a:xfrm>
        </p:spPr>
        <p:txBody>
          <a:bodyPr/>
          <a:lstStyle/>
          <a:p>
            <a:r>
              <a:rPr lang="en-GB" dirty="0"/>
              <a:t>The aims of Step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F83CE-F699-48AA-B3FF-9CB86487A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1484784"/>
            <a:ext cx="7560840" cy="4182683"/>
          </a:xfrm>
        </p:spPr>
        <p:txBody>
          <a:bodyPr/>
          <a:lstStyle/>
          <a:p>
            <a:r>
              <a:rPr lang="en-GB" sz="2200" dirty="0"/>
              <a:t>[Remember Step 2 of the PDP is the FIRST APP session]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/>
              <a:t>By the end of the session you should be able to:</a:t>
            </a:r>
          </a:p>
          <a:p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Understand  how the APP programme can help you to become an even better teacher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/>
          </a:p>
          <a:p>
            <a:pPr marL="457200" lvl="0" indent="-457200">
              <a:buFont typeface="+mj-lt"/>
              <a:buAutoNum type="arabicPeriod"/>
            </a:pPr>
            <a:r>
              <a:rPr lang="en-GB" sz="2200" dirty="0"/>
              <a:t>Use a teaching diary to reflect on your teaching practices and identify areas for improvement</a:t>
            </a:r>
          </a:p>
          <a:p>
            <a:pPr marL="457200" lvl="0" indent="-457200">
              <a:buFont typeface="+mj-lt"/>
              <a:buAutoNum type="arabicPeriod"/>
            </a:pPr>
            <a:endParaRPr lang="en-GB" sz="2000" dirty="0"/>
          </a:p>
          <a:p>
            <a:pPr marL="457200" lvl="0" indent="-457200">
              <a:buFont typeface="+mj-lt"/>
              <a:buAutoNum type="arabicPeriod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CFBB17-033F-4647-9ACB-AC8C4286B1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632" y="6021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4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5"/>
    </mc:Choice>
    <mc:Fallback xmlns="">
      <p:transition spd="slow" advTm="7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92" objId="4"/>
        <p14:stopEvt time="7398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E41835C-E7C8-4805-91B5-2EB43BF91ADF}"/>
              </a:ext>
            </a:extLst>
          </p:cNvPr>
          <p:cNvSpPr/>
          <p:nvPr/>
        </p:nvSpPr>
        <p:spPr>
          <a:xfrm>
            <a:off x="121456" y="3284984"/>
            <a:ext cx="7812360" cy="25777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801" y="1669774"/>
            <a:ext cx="8263493" cy="4134678"/>
          </a:xfrm>
        </p:spPr>
        <p:txBody>
          <a:bodyPr/>
          <a:lstStyle/>
          <a:p>
            <a:r>
              <a:rPr lang="en-GB" sz="2800" dirty="0"/>
              <a:t>As university teachers we need to:</a:t>
            </a:r>
          </a:p>
          <a:p>
            <a:endParaRPr lang="en-GB" sz="2800" dirty="0"/>
          </a:p>
          <a:p>
            <a:pPr marL="971539" lvl="1" indent="-51435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800" dirty="0"/>
              <a:t>Be expert in our subject</a:t>
            </a:r>
          </a:p>
          <a:p>
            <a:pPr marL="971539" lvl="1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/>
              <a:t>Be effective teachers of that subject</a:t>
            </a:r>
          </a:p>
          <a:p>
            <a:pPr marL="971539" lvl="1" indent="-51435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800" dirty="0"/>
              <a:t>Understand how we can continually get even better at what we do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9344" y="69269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What is Academic Professional Practice?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4862E-C802-4E0A-B602-28D4A953FC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3816" y="63813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1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40"/>
    </mc:Choice>
    <mc:Fallback xmlns="">
      <p:transition spd="slow" advTm="13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801" y="527567"/>
            <a:ext cx="8205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Professional Standards Framework (</a:t>
            </a:r>
            <a:r>
              <a:rPr lang="en-GB" sz="2600" dirty="0" err="1"/>
              <a:t>PSF</a:t>
            </a:r>
            <a:r>
              <a:rPr lang="en-GB" sz="2600" dirty="0"/>
              <a:t>):</a:t>
            </a:r>
          </a:p>
          <a:p>
            <a:r>
              <a:rPr lang="en-GB" sz="2600" dirty="0"/>
              <a:t>Dimensions of 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801" y="6279123"/>
            <a:ext cx="7423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Copyright:  Higher Education Academy/Advance-HE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7996A9-C675-4B66-92A4-916C16594FC6}"/>
              </a:ext>
            </a:extLst>
          </p:cNvPr>
          <p:cNvSpPr/>
          <p:nvPr/>
        </p:nvSpPr>
        <p:spPr>
          <a:xfrm>
            <a:off x="3347864" y="1693052"/>
            <a:ext cx="1872208" cy="224000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FCAC72-5844-4D22-84D8-24273BD9C162}"/>
              </a:ext>
            </a:extLst>
          </p:cNvPr>
          <p:cNvSpPr/>
          <p:nvPr/>
        </p:nvSpPr>
        <p:spPr>
          <a:xfrm>
            <a:off x="5940152" y="3613786"/>
            <a:ext cx="1872208" cy="224000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E6A4D2-3C90-4450-843C-068877D7F884}"/>
              </a:ext>
            </a:extLst>
          </p:cNvPr>
          <p:cNvSpPr/>
          <p:nvPr/>
        </p:nvSpPr>
        <p:spPr>
          <a:xfrm>
            <a:off x="755576" y="3613786"/>
            <a:ext cx="1872208" cy="224000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E7CA9C-8DC1-41C9-BB45-B479B1C3C205}"/>
              </a:ext>
            </a:extLst>
          </p:cNvPr>
          <p:cNvSpPr txBox="1"/>
          <p:nvPr/>
        </p:nvSpPr>
        <p:spPr>
          <a:xfrm>
            <a:off x="3599892" y="2074390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we do as teachers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AREAS OF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D726BE-DFD8-45FE-B96E-C4D52B3C70B0}"/>
              </a:ext>
            </a:extLst>
          </p:cNvPr>
          <p:cNvSpPr txBox="1"/>
          <p:nvPr/>
        </p:nvSpPr>
        <p:spPr>
          <a:xfrm>
            <a:off x="974944" y="3856625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we know about education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CORE KNOWLEDGE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E63D7B-951E-4CD3-BD88-BE2CB125A09E}"/>
              </a:ext>
            </a:extLst>
          </p:cNvPr>
          <p:cNvSpPr txBox="1"/>
          <p:nvPr/>
        </p:nvSpPr>
        <p:spPr>
          <a:xfrm>
            <a:off x="6048164" y="3856625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we believe about education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PROFESSIONAL VALUES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8A815C-6C07-4C3C-A405-0D957F66DF1C}"/>
              </a:ext>
            </a:extLst>
          </p:cNvPr>
          <p:cNvCxnSpPr/>
          <p:nvPr/>
        </p:nvCxnSpPr>
        <p:spPr>
          <a:xfrm flipV="1">
            <a:off x="2415104" y="3284984"/>
            <a:ext cx="932760" cy="64807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8890F0-9A96-4347-9B16-F4E246298372}"/>
              </a:ext>
            </a:extLst>
          </p:cNvPr>
          <p:cNvCxnSpPr>
            <a:cxnSpLocks/>
          </p:cNvCxnSpPr>
          <p:nvPr/>
        </p:nvCxnSpPr>
        <p:spPr>
          <a:xfrm flipH="1" flipV="1">
            <a:off x="5113732" y="3411171"/>
            <a:ext cx="934432" cy="70957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E01A3C-AB4F-42AE-B6FE-76398B20B293}"/>
              </a:ext>
            </a:extLst>
          </p:cNvPr>
          <p:cNvCxnSpPr>
            <a:cxnSpLocks/>
            <a:stCxn id="17" idx="6"/>
            <a:endCxn id="15" idx="2"/>
          </p:cNvCxnSpPr>
          <p:nvPr/>
        </p:nvCxnSpPr>
        <p:spPr>
          <a:xfrm>
            <a:off x="2627784" y="4733788"/>
            <a:ext cx="331236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4E33E2-52DC-4ECE-A252-BB78CA9B0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000" y="633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30"/>
    </mc:Choice>
    <mc:Fallback xmlns="">
      <p:transition spd="slow" advTm="9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801" y="1669774"/>
            <a:ext cx="8263493" cy="469519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sz="2800" b="1" dirty="0"/>
              <a:t>A1</a:t>
            </a:r>
            <a:r>
              <a:rPr lang="en-GB" sz="2800" dirty="0"/>
              <a:t> Planning teaching</a:t>
            </a:r>
          </a:p>
          <a:p>
            <a:pPr>
              <a:spcBef>
                <a:spcPts val="1800"/>
              </a:spcBef>
            </a:pPr>
            <a:r>
              <a:rPr lang="en-GB" sz="2800" b="1" dirty="0"/>
              <a:t>A2</a:t>
            </a:r>
            <a:r>
              <a:rPr lang="en-GB" sz="2800" dirty="0"/>
              <a:t> Teaching and/or supporting students’ learning </a:t>
            </a:r>
          </a:p>
          <a:p>
            <a:pPr>
              <a:spcBef>
                <a:spcPts val="1800"/>
              </a:spcBef>
            </a:pPr>
            <a:r>
              <a:rPr lang="en-GB" sz="2800" b="1" dirty="0"/>
              <a:t>A3</a:t>
            </a:r>
            <a:r>
              <a:rPr lang="en-GB" sz="2800" dirty="0"/>
              <a:t> Assessment and giving feedback to students</a:t>
            </a:r>
          </a:p>
          <a:p>
            <a:pPr>
              <a:spcBef>
                <a:spcPts val="1800"/>
              </a:spcBef>
            </a:pPr>
            <a:r>
              <a:rPr lang="en-GB" sz="2800" b="1" dirty="0"/>
              <a:t>A4</a:t>
            </a:r>
            <a:r>
              <a:rPr lang="en-GB" sz="2800" dirty="0"/>
              <a:t> Developing learning environments where students feel safe, relaxed and encouraged </a:t>
            </a:r>
          </a:p>
          <a:p>
            <a:pPr>
              <a:spcBef>
                <a:spcPts val="1800"/>
              </a:spcBef>
            </a:pPr>
            <a:r>
              <a:rPr lang="en-GB" sz="2800" b="1" dirty="0"/>
              <a:t>A5</a:t>
            </a:r>
            <a:r>
              <a:rPr lang="en-GB" sz="2800" dirty="0"/>
              <a:t> Continuing professional development (CPD) to constantly become an even better teacher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82" y="69269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PSF</a:t>
            </a:r>
            <a:r>
              <a:rPr lang="en-GB" sz="2800" b="1" dirty="0"/>
              <a:t> Areas of Activity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C0D744-FCAA-4825-ADED-A2DDFC9A5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61653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9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A2A1350-5E20-4C92-B3F1-FF7152261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35383"/>
            <a:ext cx="5230504" cy="4848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F6C06-A5DD-4094-9C51-4041C342055C}"/>
              </a:ext>
            </a:extLst>
          </p:cNvPr>
          <p:cNvSpPr txBox="1"/>
          <p:nvPr/>
        </p:nvSpPr>
        <p:spPr>
          <a:xfrm>
            <a:off x="1547664" y="6083542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http://www.sdduonline.leeds.ac.uk/reflection/ways-of-reflecting/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86211D-7A63-4216-A3AF-22A0064D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2" y="599377"/>
            <a:ext cx="7886700" cy="725431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Reflection and the four lenses </a:t>
            </a:r>
            <a:b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(Brookfield 2017) </a:t>
            </a:r>
            <a:endParaRPr lang="en-GB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4 lenses">
            <a:hlinkClick r:id="" action="ppaction://media"/>
            <a:extLst>
              <a:ext uri="{FF2B5EF4-FFF2-40B4-BE49-F238E27FC236}">
                <a16:creationId xmlns:a16="http://schemas.microsoft.com/office/drawing/2014/main" id="{EBE9B742-B377-4434-B62C-F3E08D58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02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75316" y="3179701"/>
            <a:ext cx="5400000" cy="997196"/>
          </a:xfrm>
        </p:spPr>
        <p:txBody>
          <a:bodyPr/>
          <a:lstStyle/>
          <a:p>
            <a:r>
              <a:rPr lang="en-GB" dirty="0"/>
              <a:t>Using teaching diaries to improve our teaching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775317" y="4186692"/>
            <a:ext cx="5400000" cy="249299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BA4774-2BC0-4D37-8118-8324428A4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0"/>
    </mc:Choice>
    <mc:Fallback xmlns="">
      <p:transition spd="slow" advTm="1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6|0.5|0.5"/>
</p:tagLst>
</file>

<file path=ppt/theme/theme1.xml><?xml version="1.0" encoding="utf-8"?>
<a:theme xmlns:a="http://schemas.openxmlformats.org/drawingml/2006/main" name="TIDE P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DE PP Template [Read-Only]" id="{8A09C1CC-9DCE-4933-BFF9-F20519C2F82B}" vid="{F93D5E99-17C0-465D-9371-27053E8CE4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TIDE PP Template</Template>
  <TotalTime>7333</TotalTime>
  <Words>643</Words>
  <Application>Microsoft Office PowerPoint</Application>
  <PresentationFormat>On-screen Show (4:3)</PresentationFormat>
  <Paragraphs>116</Paragraphs>
  <Slides>14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TIDE PP Template</vt:lpstr>
      <vt:lpstr>IDO Meeting 19th December 2016</vt:lpstr>
      <vt:lpstr>PowerPoint Presentation</vt:lpstr>
      <vt:lpstr>Learning outcomes of the Academic Professional Practice (APP) programme</vt:lpstr>
      <vt:lpstr>The aims of Step 2</vt:lpstr>
      <vt:lpstr>PowerPoint Presentation</vt:lpstr>
      <vt:lpstr>PowerPoint Presentation</vt:lpstr>
      <vt:lpstr>PowerPoint Presentation</vt:lpstr>
      <vt:lpstr>Reflection and the four lenses  (Brookfield 2017) </vt:lpstr>
      <vt:lpstr>Using teaching diaries to improve our teaching</vt:lpstr>
      <vt:lpstr>Using a teaching diary to reflect on practice</vt:lpstr>
      <vt:lpstr>Writing a teaching diary  </vt:lpstr>
      <vt:lpstr>Getting started with the teaching diary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Roberts</dc:creator>
  <cp:lastModifiedBy>Jane Roberts</cp:lastModifiedBy>
  <cp:revision>161</cp:revision>
  <dcterms:created xsi:type="dcterms:W3CDTF">2018-04-27T13:34:39Z</dcterms:created>
  <dcterms:modified xsi:type="dcterms:W3CDTF">2021-04-05T15:29:41Z</dcterms:modified>
</cp:coreProperties>
</file>