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60" r:id="rId5"/>
  </p:sldMasterIdLst>
  <p:notesMasterIdLst>
    <p:notesMasterId r:id="rId16"/>
  </p:notesMasterIdLst>
  <p:sldIdLst>
    <p:sldId id="304" r:id="rId6"/>
    <p:sldId id="257" r:id="rId7"/>
    <p:sldId id="258" r:id="rId8"/>
    <p:sldId id="259" r:id="rId9"/>
    <p:sldId id="260" r:id="rId10"/>
    <p:sldId id="261" r:id="rId11"/>
    <p:sldId id="262" r:id="rId12"/>
    <p:sldId id="263" r:id="rId13"/>
    <p:sldId id="264" r:id="rId14"/>
    <p:sldId id="265" r:id="rId15"/>
  </p:sldIdLst>
  <p:sldSz cx="12192000" cy="6858000"/>
  <p:notesSz cx="6865938" cy="95408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xmlns="" r:id="rId17" roundtripDataSignature="AMtx7mg2OtZ2Sl2btY6YcGQzSGPvPmYs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4151C2-57BD-44F6-97C5-E1300FBCB9D7}" v="12" dt="2020-12-23T17:20:41.3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99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customschemas.google.com/relationships/presentationmetadata" Target="metadata"/><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5240" cy="478701"/>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9110" y="0"/>
            <a:ext cx="2975240" cy="478701"/>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062176"/>
            <a:ext cx="2975240" cy="4787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9110" y="9062176"/>
            <a:ext cx="2975240" cy="47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75193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9: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8" name="Google Shape;138;p9: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GB"/>
              <a:t>40 minute session </a:t>
            </a:r>
            <a:endParaRPr/>
          </a:p>
        </p:txBody>
      </p:sp>
      <p:sp>
        <p:nvSpPr>
          <p:cNvPr id="81" name="Google Shape;81;p2: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3: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88" name="Google Shape;88;p3: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96" name="Google Shape;96;p4: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03" name="Google Shape;103;p5: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0" name="Google Shape;110;p6: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7: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17" name="Google Shape;117;p7: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1: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23" name="Google Shape;123;p21: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8:notes"/>
          <p:cNvSpPr txBox="1">
            <a:spLocks noGrp="1"/>
          </p:cNvSpPr>
          <p:nvPr>
            <p:ph type="body" idx="1"/>
          </p:nvPr>
        </p:nvSpPr>
        <p:spPr>
          <a:xfrm>
            <a:off x="686595" y="4591545"/>
            <a:ext cx="5492750" cy="375672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
        <p:nvSpPr>
          <p:cNvPr id="130" name="Google Shape;130;p8:notes"/>
          <p:cNvSpPr>
            <a:spLocks noGrp="1" noRot="1" noChangeAspect="1"/>
          </p:cNvSpPr>
          <p:nvPr>
            <p:ph type="sldImg" idx="2"/>
          </p:nvPr>
        </p:nvSpPr>
        <p:spPr>
          <a:xfrm>
            <a:off x="571500" y="1193800"/>
            <a:ext cx="5722938" cy="3219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1"/>
        <p:cNvGrpSpPr/>
        <p:nvPr/>
      </p:nvGrpSpPr>
      <p:grpSpPr>
        <a:xfrm>
          <a:off x="0" y="0"/>
          <a:ext cx="0" cy="0"/>
          <a:chOff x="0" y="0"/>
          <a:chExt cx="0" cy="0"/>
        </a:xfrm>
      </p:grpSpPr>
      <p:sp>
        <p:nvSpPr>
          <p:cNvPr id="12" name="Google Shape;12;p12"/>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9" name="Picture 18" descr="1_TheOU_Logo.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27649" y="258878"/>
            <a:ext cx="1213083" cy="623852"/>
          </a:xfrm>
          <a:prstGeom prst="rect">
            <a:avLst/>
          </a:prstGeom>
        </p:spPr>
      </p:pic>
      <p:sp>
        <p:nvSpPr>
          <p:cNvPr id="3" name="Rectangle 2">
            <a:extLst>
              <a:ext uri="{FF2B5EF4-FFF2-40B4-BE49-F238E27FC236}">
                <a16:creationId xmlns:a16="http://schemas.microsoft.com/office/drawing/2014/main" id="{FD07A26B-FB91-4268-AE80-63214307C03F}"/>
              </a:ext>
            </a:extLst>
          </p:cNvPr>
          <p:cNvSpPr/>
          <p:nvPr userDrawn="1"/>
        </p:nvSpPr>
        <p:spPr>
          <a:xfrm>
            <a:off x="0" y="6482692"/>
            <a:ext cx="12192000" cy="375309"/>
          </a:xfrm>
          <a:prstGeom prst="rect">
            <a:avLst/>
          </a:prstGeom>
          <a:solidFill>
            <a:srgbClr val="EB600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84"/>
          </a:p>
        </p:txBody>
      </p:sp>
      <p:sp>
        <p:nvSpPr>
          <p:cNvPr id="4" name="Title 3">
            <a:extLst>
              <a:ext uri="{FF2B5EF4-FFF2-40B4-BE49-F238E27FC236}">
                <a16:creationId xmlns:a16="http://schemas.microsoft.com/office/drawing/2014/main" id="{BF84B4DE-83A6-4726-9008-0C7F75D02D1F}"/>
              </a:ext>
            </a:extLst>
          </p:cNvPr>
          <p:cNvSpPr>
            <a:spLocks noGrp="1"/>
          </p:cNvSpPr>
          <p:nvPr>
            <p:ph type="title"/>
          </p:nvPr>
        </p:nvSpPr>
        <p:spPr>
          <a:xfrm>
            <a:off x="838020" y="364883"/>
            <a:ext cx="10515963" cy="623852"/>
          </a:xfrm>
          <a:prstGeom prst="rect">
            <a:avLst/>
          </a:prstGeom>
        </p:spPr>
        <p:txBody>
          <a:bodyPr/>
          <a:lstStyle>
            <a:lvl1pPr>
              <a:defRPr sz="2531">
                <a:latin typeface="Arial" panose="020B0604020202020204" pitchFamily="34" charset="0"/>
                <a:cs typeface="Arial" panose="020B0604020202020204" pitchFamily="34" charset="0"/>
              </a:defRPr>
            </a:lvl1pPr>
          </a:lstStyle>
          <a:p>
            <a:r>
              <a:rPr lang="en-US" dirty="0"/>
              <a:t>Click to edit Master title style</a:t>
            </a:r>
            <a:endParaRPr lang="en-GB" dirty="0"/>
          </a:p>
        </p:txBody>
      </p:sp>
      <p:pic>
        <p:nvPicPr>
          <p:cNvPr id="6" name="Picture 5">
            <a:extLst>
              <a:ext uri="{FF2B5EF4-FFF2-40B4-BE49-F238E27FC236}">
                <a16:creationId xmlns:a16="http://schemas.microsoft.com/office/drawing/2014/main" id="{F645E500-E4D1-47B6-8A49-38CF5EF7DA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53254" y="210364"/>
            <a:ext cx="1287479" cy="544365"/>
          </a:xfrm>
          <a:prstGeom prst="rect">
            <a:avLst/>
          </a:prstGeom>
        </p:spPr>
      </p:pic>
    </p:spTree>
    <p:extLst>
      <p:ext uri="{BB962C8B-B14F-4D97-AF65-F5344CB8AC3E}">
        <p14:creationId xmlns:p14="http://schemas.microsoft.com/office/powerpoint/2010/main" val="1977377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0" y="-2925"/>
            <a:ext cx="12192000" cy="6860925"/>
          </a:xfrm>
          <a:prstGeom prst="rect">
            <a:avLst/>
          </a:prstGeom>
          <a:solidFill>
            <a:srgbClr val="EF68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28"/>
          </a:p>
        </p:txBody>
      </p:sp>
      <p:sp>
        <p:nvSpPr>
          <p:cNvPr id="6" name="Title 1"/>
          <p:cNvSpPr>
            <a:spLocks noGrp="1"/>
          </p:cNvSpPr>
          <p:nvPr>
            <p:ph type="ctrTitle" hasCustomPrompt="1"/>
          </p:nvPr>
        </p:nvSpPr>
        <p:spPr>
          <a:xfrm>
            <a:off x="497005" y="2081216"/>
            <a:ext cx="11192959" cy="3271411"/>
          </a:xfrm>
          <a:prstGeom prst="rect">
            <a:avLst/>
          </a:prstGeom>
        </p:spPr>
        <p:txBody>
          <a:bodyPr/>
          <a:lstStyle>
            <a:lvl1pPr algn="ctr">
              <a:lnSpc>
                <a:spcPts val="3515"/>
              </a:lnSpc>
              <a:defRPr lang="en-GB" dirty="0">
                <a:solidFill>
                  <a:schemeClr val="bg1"/>
                </a:solidFill>
              </a:defRPr>
            </a:lvl1pPr>
          </a:lstStyle>
          <a:p>
            <a:br>
              <a:rPr lang="en-GB" dirty="0"/>
            </a:br>
            <a:br>
              <a:rPr lang="en-GB" dirty="0"/>
            </a:br>
            <a:br>
              <a:rPr lang="en-GB" dirty="0"/>
            </a:br>
            <a:endParaRPr lang="en-GB" dirty="0"/>
          </a:p>
        </p:txBody>
      </p:sp>
    </p:spTree>
    <p:extLst>
      <p:ext uri="{BB962C8B-B14F-4D97-AF65-F5344CB8AC3E}">
        <p14:creationId xmlns:p14="http://schemas.microsoft.com/office/powerpoint/2010/main" val="3276292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505071" y="6277314"/>
            <a:ext cx="644975" cy="567935"/>
          </a:xfrm>
          <a:prstGeom prst="rect">
            <a:avLst/>
          </a:prstGeom>
        </p:spPr>
        <p:txBody>
          <a:bodyPr/>
          <a:lstStyle/>
          <a:p>
            <a:pPr algn="ctr"/>
            <a:fld id="{C0BADC3D-1509-2C4E-AB5E-AF0356668A88}" type="slidenum">
              <a:rPr lang="en-GB" smtClean="0"/>
              <a:pPr algn="ctr"/>
              <a:t>‹#›</a:t>
            </a:fld>
            <a:endParaRPr lang="en-GB" dirty="0"/>
          </a:p>
        </p:txBody>
      </p:sp>
      <p:sp>
        <p:nvSpPr>
          <p:cNvPr id="6" name="Title 1">
            <a:extLst>
              <a:ext uri="{FF2B5EF4-FFF2-40B4-BE49-F238E27FC236}">
                <a16:creationId xmlns:a16="http://schemas.microsoft.com/office/drawing/2014/main" id="{7EEEF48D-AAD9-49BB-8D9F-21813F6D70FC}"/>
              </a:ext>
            </a:extLst>
          </p:cNvPr>
          <p:cNvSpPr txBox="1">
            <a:spLocks/>
          </p:cNvSpPr>
          <p:nvPr userDrawn="1"/>
        </p:nvSpPr>
        <p:spPr>
          <a:xfrm>
            <a:off x="4758520" y="5188887"/>
            <a:ext cx="6456851" cy="730735"/>
          </a:xfrm>
          <a:prstGeom prst="rect">
            <a:avLst/>
          </a:prstGeom>
        </p:spPr>
        <p:txBody>
          <a:bodyPr/>
          <a:lstStyle>
            <a:lvl1pPr algn="l" defTabSz="650276" rtl="0" eaLnBrk="1" latinLnBrk="0" hangingPunct="1">
              <a:lnSpc>
                <a:spcPts val="5200"/>
              </a:lnSpc>
              <a:spcBef>
                <a:spcPts val="0"/>
              </a:spcBef>
              <a:buNone/>
              <a:defRPr sz="4500" b="1" kern="1200">
                <a:solidFill>
                  <a:schemeClr val="tx1"/>
                </a:solidFill>
                <a:latin typeface="+mj-lt"/>
                <a:ea typeface="+mj-ea"/>
                <a:cs typeface="+mj-cs"/>
              </a:defRPr>
            </a:lvl1pPr>
          </a:lstStyle>
          <a:p>
            <a:endParaRPr lang="en-GB" sz="3163" dirty="0"/>
          </a:p>
        </p:txBody>
      </p:sp>
    </p:spTree>
    <p:extLst>
      <p:ext uri="{BB962C8B-B14F-4D97-AF65-F5344CB8AC3E}">
        <p14:creationId xmlns:p14="http://schemas.microsoft.com/office/powerpoint/2010/main" val="2095771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
        <p:cNvGrpSpPr/>
        <p:nvPr/>
      </p:nvGrpSpPr>
      <p:grpSpPr>
        <a:xfrm>
          <a:off x="0" y="0"/>
          <a:ext cx="0" cy="0"/>
          <a:chOff x="0" y="0"/>
          <a:chExt cx="0" cy="0"/>
        </a:xfrm>
      </p:grpSpPr>
      <p:sp>
        <p:nvSpPr>
          <p:cNvPr id="14" name="Google Shape;14;p13"/>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 name="Google Shape;15;p13"/>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13"/>
          <p:cNvSpPr txBox="1">
            <a:spLocks noGrp="1"/>
          </p:cNvSpPr>
          <p:nvPr>
            <p:ph type="body" idx="2"/>
          </p:nvPr>
        </p:nvSpPr>
        <p:spPr>
          <a:xfrm>
            <a:off x="6172200" y="1825625"/>
            <a:ext cx="5181600" cy="435133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13"/>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
        <p:cNvGrpSpPr/>
        <p:nvPr/>
      </p:nvGrpSpPr>
      <p:grpSpPr>
        <a:xfrm>
          <a:off x="0" y="0"/>
          <a:ext cx="0" cy="0"/>
          <a:chOff x="0" y="0"/>
          <a:chExt cx="0" cy="0"/>
        </a:xfrm>
      </p:grpSpPr>
      <p:sp>
        <p:nvSpPr>
          <p:cNvPr id="21" name="Google Shape;21;p1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 name="Google Shape;22;p14"/>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14"/>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15"/>
          <p:cNvSpPr txBox="1">
            <a:spLocks noGrp="1"/>
          </p:cNvSpPr>
          <p:nvPr>
            <p:ph type="title"/>
          </p:nvPr>
        </p:nvSpPr>
        <p:spPr>
          <a:xfrm>
            <a:off x="839788"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Google Shape;27;p15"/>
          <p:cNvSpPr txBox="1">
            <a:spLocks noGrp="1"/>
          </p:cNvSpPr>
          <p:nvPr>
            <p:ph type="body" idx="1"/>
          </p:nvPr>
        </p:nvSpPr>
        <p:spPr>
          <a:xfrm>
            <a:off x="839788" y="1681163"/>
            <a:ext cx="5157787"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8" name="Google Shape;28;p15"/>
          <p:cNvSpPr txBox="1">
            <a:spLocks noGrp="1"/>
          </p:cNvSpPr>
          <p:nvPr>
            <p:ph type="body" idx="2"/>
          </p:nvPr>
        </p:nvSpPr>
        <p:spPr>
          <a:xfrm>
            <a:off x="839788" y="2505075"/>
            <a:ext cx="5157787" cy="368458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15"/>
          <p:cNvSpPr txBox="1">
            <a:spLocks noGrp="1"/>
          </p:cNvSpPr>
          <p:nvPr>
            <p:ph type="body" idx="3"/>
          </p:nvPr>
        </p:nvSpPr>
        <p:spPr>
          <a:xfrm>
            <a:off x="6172200" y="1681163"/>
            <a:ext cx="5183188"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0" name="Google Shape;30;p15"/>
          <p:cNvSpPr txBox="1">
            <a:spLocks noGrp="1"/>
          </p:cNvSpPr>
          <p:nvPr>
            <p:ph type="body" idx="4"/>
          </p:nvPr>
        </p:nvSpPr>
        <p:spPr>
          <a:xfrm>
            <a:off x="6172200" y="2505075"/>
            <a:ext cx="5183188" cy="3684588"/>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15"/>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15"/>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16"/>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16"/>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7" name="Google Shape;37;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0" name="Google Shape;40;p17"/>
          <p:cNvSpPr txBox="1">
            <a:spLocks noGrp="1"/>
          </p:cNvSpPr>
          <p:nvPr>
            <p:ph type="body" idx="1"/>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1" name="Google Shape;41;p17"/>
          <p:cNvSpPr txBox="1">
            <a:spLocks noGrp="1"/>
          </p:cNvSpPr>
          <p:nvPr>
            <p:ph type="body" idx="2"/>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9788" y="457200"/>
            <a:ext cx="3932237" cy="1600200"/>
          </a:xfrm>
          <a:prstGeom prst="rect">
            <a:avLst/>
          </a:prstGeom>
          <a:noFill/>
          <a:ln>
            <a:noFill/>
          </a:ln>
        </p:spPr>
        <p:txBody>
          <a:bodyPr spcFirstLastPara="1" wrap="square" lIns="91425" tIns="91425" rIns="91425" bIns="91425" anchor="b" anchorCtr="0">
            <a:no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7" name="Google Shape;47;p18"/>
          <p:cNvSpPr>
            <a:spLocks noGrp="1"/>
          </p:cNvSpPr>
          <p:nvPr>
            <p:ph type="pic" idx="2"/>
          </p:nvPr>
        </p:nvSpPr>
        <p:spPr>
          <a:xfrm>
            <a:off x="5183188" y="987425"/>
            <a:ext cx="6172200" cy="4873625"/>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 name="Google Shape;48;p18"/>
          <p:cNvSpPr txBox="1">
            <a:spLocks noGrp="1"/>
          </p:cNvSpPr>
          <p:nvPr>
            <p:ph type="body" idx="1"/>
          </p:nvPr>
        </p:nvSpPr>
        <p:spPr>
          <a:xfrm>
            <a:off x="839788" y="2057400"/>
            <a:ext cx="3932237"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49" name="Google Shape;49;p18"/>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0" name="Google Shape;50;p18"/>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1" name="Google Shape;51;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
        <p:cNvGrpSpPr/>
        <p:nvPr/>
      </p:nvGrpSpPr>
      <p:grpSpPr>
        <a:xfrm>
          <a:off x="0" y="0"/>
          <a:ext cx="0" cy="0"/>
          <a:chOff x="0" y="0"/>
          <a:chExt cx="0" cy="0"/>
        </a:xfrm>
      </p:grpSpPr>
      <p:sp>
        <p:nvSpPr>
          <p:cNvPr id="53" name="Google Shape;53;p1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4" name="Google Shape;54;p1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rot="5400000">
            <a:off x="7133431" y="1956594"/>
            <a:ext cx="5811838" cy="2628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0" name="Google Shape;60;p2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91425" rIns="91425" bIns="91425"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20"/>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2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1"/>
          <p:cNvPicPr preferRelativeResize="0"/>
          <p:nvPr/>
        </p:nvPicPr>
        <p:blipFill rotWithShape="1">
          <a:blip r:embed="rId11">
            <a:alphaModFix/>
          </a:blip>
          <a:srcRect/>
          <a:stretch/>
        </p:blipFill>
        <p:spPr>
          <a:xfrm>
            <a:off x="9406506" y="485814"/>
            <a:ext cx="1845694" cy="7798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ADA9AC-09FD-7C48-9CDC-8BC3FBDEF118}"/>
              </a:ext>
            </a:extLst>
          </p:cNvPr>
          <p:cNvSpPr/>
          <p:nvPr userDrawn="1"/>
        </p:nvSpPr>
        <p:spPr>
          <a:xfrm>
            <a:off x="0" y="-1"/>
            <a:ext cx="12192000" cy="5782804"/>
          </a:xfrm>
          <a:prstGeom prst="rect">
            <a:avLst/>
          </a:prstGeom>
          <a:solidFill>
            <a:srgbClr val="EA530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67"/>
          </a:p>
        </p:txBody>
      </p:sp>
      <p:sp>
        <p:nvSpPr>
          <p:cNvPr id="10" name="Oval 9">
            <a:extLst>
              <a:ext uri="{FF2B5EF4-FFF2-40B4-BE49-F238E27FC236}">
                <a16:creationId xmlns:a16="http://schemas.microsoft.com/office/drawing/2014/main" id="{4C279D9C-41B5-407B-BB25-D4AD402308AC}"/>
              </a:ext>
            </a:extLst>
          </p:cNvPr>
          <p:cNvSpPr/>
          <p:nvPr userDrawn="1"/>
        </p:nvSpPr>
        <p:spPr>
          <a:xfrm rot="12190506">
            <a:off x="-2562994" y="-396098"/>
            <a:ext cx="7025655" cy="7191228"/>
          </a:xfrm>
          <a:prstGeom prst="chord">
            <a:avLst>
              <a:gd name="adj1" fmla="val 2776418"/>
              <a:gd name="adj2" fmla="val 16002289"/>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84" dirty="0"/>
          </a:p>
        </p:txBody>
      </p:sp>
      <p:sp>
        <p:nvSpPr>
          <p:cNvPr id="12" name="TextBox 11">
            <a:extLst>
              <a:ext uri="{FF2B5EF4-FFF2-40B4-BE49-F238E27FC236}">
                <a16:creationId xmlns:a16="http://schemas.microsoft.com/office/drawing/2014/main" id="{D3932AFB-98BB-47E6-A66A-42A8B2216A6E}"/>
              </a:ext>
            </a:extLst>
          </p:cNvPr>
          <p:cNvSpPr txBox="1"/>
          <p:nvPr userDrawn="1"/>
        </p:nvSpPr>
        <p:spPr>
          <a:xfrm>
            <a:off x="7396526" y="667260"/>
            <a:ext cx="4731308" cy="784574"/>
          </a:xfrm>
          <a:prstGeom prst="rect">
            <a:avLst/>
          </a:prstGeom>
          <a:noFill/>
        </p:spPr>
        <p:txBody>
          <a:bodyPr wrap="square" rtlCol="0">
            <a:spAutoFit/>
          </a:bodyPr>
          <a:lstStyle/>
          <a:p>
            <a:r>
              <a:rPr lang="en-GB" sz="2249" b="1" dirty="0">
                <a:solidFill>
                  <a:schemeClr val="bg1"/>
                </a:solidFill>
                <a:latin typeface="Arial" panose="020B0604020202020204" pitchFamily="34" charset="0"/>
                <a:cs typeface="Arial" panose="020B0604020202020204" pitchFamily="34" charset="0"/>
              </a:rPr>
              <a:t>Transformation by Innovation </a:t>
            </a:r>
          </a:p>
          <a:p>
            <a:r>
              <a:rPr lang="en-GB" sz="2249" b="1" dirty="0">
                <a:solidFill>
                  <a:schemeClr val="bg1"/>
                </a:solidFill>
                <a:latin typeface="Arial" panose="020B0604020202020204" pitchFamily="34" charset="0"/>
                <a:cs typeface="Arial" panose="020B0604020202020204" pitchFamily="34" charset="0"/>
              </a:rPr>
              <a:t>in Distance Education</a:t>
            </a:r>
          </a:p>
        </p:txBody>
      </p:sp>
      <p:pic>
        <p:nvPicPr>
          <p:cNvPr id="13" name="Picture 12">
            <a:extLst>
              <a:ext uri="{FF2B5EF4-FFF2-40B4-BE49-F238E27FC236}">
                <a16:creationId xmlns:a16="http://schemas.microsoft.com/office/drawing/2014/main" id="{53C559C2-8C6E-45A5-9148-D5B12B0EEC2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432" b="-4056"/>
          <a:stretch/>
        </p:blipFill>
        <p:spPr>
          <a:xfrm>
            <a:off x="-180109" y="-232871"/>
            <a:ext cx="3940469" cy="7198452"/>
          </a:xfrm>
          <a:prstGeom prst="rect">
            <a:avLst/>
          </a:prstGeom>
        </p:spPr>
      </p:pic>
      <p:sp>
        <p:nvSpPr>
          <p:cNvPr id="16" name="TextBox 15">
            <a:extLst>
              <a:ext uri="{FF2B5EF4-FFF2-40B4-BE49-F238E27FC236}">
                <a16:creationId xmlns:a16="http://schemas.microsoft.com/office/drawing/2014/main" id="{9D980B62-A8DC-41B1-BFA4-DF6E668D2134}"/>
              </a:ext>
            </a:extLst>
          </p:cNvPr>
          <p:cNvSpPr txBox="1"/>
          <p:nvPr userDrawn="1"/>
        </p:nvSpPr>
        <p:spPr>
          <a:xfrm>
            <a:off x="4934947" y="4292119"/>
            <a:ext cx="6209535" cy="566472"/>
          </a:xfrm>
          <a:prstGeom prst="rect">
            <a:avLst/>
          </a:prstGeom>
        </p:spPr>
        <p:txBody>
          <a:bodyPr vert="horz" wrap="square" lIns="0" tIns="0" rIns="0" bIns="0" rtlCol="0">
            <a:noAutofit/>
          </a:bodyPr>
          <a:lstStyle/>
          <a:p>
            <a:pPr marL="0" indent="0">
              <a:buNone/>
            </a:pPr>
            <a:endParaRPr lang="en-GB" sz="1407" dirty="0">
              <a:solidFill>
                <a:schemeClr val="bg1"/>
              </a:solidFill>
            </a:endParaRPr>
          </a:p>
        </p:txBody>
      </p:sp>
      <p:pic>
        <p:nvPicPr>
          <p:cNvPr id="21" name="Content Placeholder 7" descr="Logo&#10;&#10;Description automatically generated">
            <a:extLst>
              <a:ext uri="{FF2B5EF4-FFF2-40B4-BE49-F238E27FC236}">
                <a16:creationId xmlns:a16="http://schemas.microsoft.com/office/drawing/2014/main" id="{AF325590-A6D4-9741-870B-736FC1574C76}"/>
              </a:ext>
            </a:extLst>
          </p:cNvPr>
          <p:cNvPicPr>
            <a:picLocks noChangeAspect="1"/>
          </p:cNvPicPr>
          <p:nvPr userDrawn="1"/>
        </p:nvPicPr>
        <p:blipFill>
          <a:blip r:embed="rId6"/>
          <a:stretch>
            <a:fillRect/>
          </a:stretch>
        </p:blipFill>
        <p:spPr>
          <a:xfrm>
            <a:off x="4899511" y="591448"/>
            <a:ext cx="2290739" cy="967065"/>
          </a:xfrm>
          <a:prstGeom prst="rect">
            <a:avLst/>
          </a:prstGeom>
        </p:spPr>
      </p:pic>
      <p:pic>
        <p:nvPicPr>
          <p:cNvPr id="3" name="Picture 2">
            <a:extLst>
              <a:ext uri="{FF2B5EF4-FFF2-40B4-BE49-F238E27FC236}">
                <a16:creationId xmlns:a16="http://schemas.microsoft.com/office/drawing/2014/main" id="{1EF659DC-9D8F-B740-94AA-02A6A02D1E51}"/>
              </a:ext>
            </a:extLst>
          </p:cNvPr>
          <p:cNvPicPr>
            <a:picLocks noChangeAspect="1"/>
          </p:cNvPicPr>
          <p:nvPr userDrawn="1"/>
        </p:nvPicPr>
        <p:blipFill>
          <a:blip r:embed="rId7"/>
          <a:stretch>
            <a:fillRect/>
          </a:stretch>
        </p:blipFill>
        <p:spPr>
          <a:xfrm>
            <a:off x="3012318" y="5861229"/>
            <a:ext cx="9115515" cy="922555"/>
          </a:xfrm>
          <a:prstGeom prst="rect">
            <a:avLst/>
          </a:prstGeom>
        </p:spPr>
      </p:pic>
    </p:spTree>
    <p:extLst>
      <p:ext uri="{BB962C8B-B14F-4D97-AF65-F5344CB8AC3E}">
        <p14:creationId xmlns:p14="http://schemas.microsoft.com/office/powerpoint/2010/main" val="7208451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457067" rtl="0" eaLnBrk="1" latinLnBrk="0" hangingPunct="1">
        <a:lnSpc>
          <a:spcPts val="3655"/>
        </a:lnSpc>
        <a:spcBef>
          <a:spcPts val="0"/>
        </a:spcBef>
        <a:buNone/>
        <a:defRPr sz="3163" b="1" kern="1200">
          <a:solidFill>
            <a:schemeClr val="tx1"/>
          </a:solidFill>
          <a:latin typeface="+mj-lt"/>
          <a:ea typeface="+mj-ea"/>
          <a:cs typeface="+mj-cs"/>
        </a:defRPr>
      </a:lvl1pPr>
    </p:titleStyle>
    <p:bodyStyle>
      <a:lvl1pPr marL="185227" indent="-185227" algn="l" defTabSz="457067" rtl="0" eaLnBrk="1" latinLnBrk="0" hangingPunct="1">
        <a:lnSpc>
          <a:spcPts val="1828"/>
        </a:lnSpc>
        <a:spcBef>
          <a:spcPts val="773"/>
        </a:spcBef>
        <a:spcAft>
          <a:spcPts val="563"/>
        </a:spcAft>
        <a:buClr>
          <a:schemeClr val="accent3"/>
        </a:buClr>
        <a:buSzPct val="90000"/>
        <a:buFont typeface="Lucida Grande"/>
        <a:buChar char="●"/>
        <a:defRPr sz="1687" kern="1200">
          <a:solidFill>
            <a:schemeClr val="tx1"/>
          </a:solidFill>
          <a:latin typeface="+mn-lt"/>
          <a:ea typeface="+mn-ea"/>
          <a:cs typeface="+mn-cs"/>
        </a:defRPr>
      </a:lvl1pPr>
      <a:lvl2pPr marL="389424" indent="-156216" algn="l" defTabSz="457067" rtl="0" eaLnBrk="1" latinLnBrk="0" hangingPunct="1">
        <a:lnSpc>
          <a:spcPts val="1828"/>
        </a:lnSpc>
        <a:spcBef>
          <a:spcPts val="0"/>
        </a:spcBef>
        <a:buClr>
          <a:schemeClr val="accent3"/>
        </a:buClr>
        <a:buSzPct val="90000"/>
        <a:buFont typeface="Lucida Grande"/>
        <a:buChar char="●"/>
        <a:defRPr sz="1265" kern="1200">
          <a:solidFill>
            <a:schemeClr val="tx1"/>
          </a:solidFill>
          <a:latin typeface="+mn-lt"/>
          <a:ea typeface="+mn-ea"/>
          <a:cs typeface="+mn-cs"/>
        </a:defRPr>
      </a:lvl2pPr>
      <a:lvl3pPr marL="241018" indent="-241018" algn="l" defTabSz="457067" rtl="0" eaLnBrk="1" latinLnBrk="0" hangingPunct="1">
        <a:lnSpc>
          <a:spcPts val="1828"/>
        </a:lnSpc>
        <a:spcBef>
          <a:spcPts val="1336"/>
        </a:spcBef>
        <a:buClr>
          <a:schemeClr val="accent3"/>
        </a:buClr>
        <a:buSzPct val="90000"/>
        <a:buFont typeface="Lucida Grande"/>
        <a:buChar char="●"/>
        <a:defRPr sz="1687" kern="1200">
          <a:solidFill>
            <a:schemeClr val="tx1"/>
          </a:solidFill>
          <a:latin typeface="+mn-lt"/>
          <a:ea typeface="+mn-ea"/>
          <a:cs typeface="+mn-cs"/>
        </a:defRPr>
      </a:lvl3pPr>
      <a:lvl4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4pPr>
      <a:lvl5pPr marL="0" indent="0" algn="l" defTabSz="457067" rtl="0" eaLnBrk="1" latinLnBrk="0" hangingPunct="1">
        <a:lnSpc>
          <a:spcPts val="1828"/>
        </a:lnSpc>
        <a:spcBef>
          <a:spcPts val="0"/>
        </a:spcBef>
        <a:buClr>
          <a:schemeClr val="accent3"/>
        </a:buClr>
        <a:buFont typeface="Lucida Grande"/>
        <a:buNone/>
        <a:defRPr sz="1265" kern="1200">
          <a:solidFill>
            <a:schemeClr val="tx1"/>
          </a:solidFill>
          <a:latin typeface="+mn-lt"/>
          <a:ea typeface="+mn-ea"/>
          <a:cs typeface="+mn-cs"/>
        </a:defRPr>
      </a:lvl5pPr>
      <a:lvl6pPr marL="2513870" indent="-228534" algn="l" defTabSz="457067" rtl="0" eaLnBrk="1" latinLnBrk="0" hangingPunct="1">
        <a:spcBef>
          <a:spcPct val="20000"/>
        </a:spcBef>
        <a:buFont typeface="Arial"/>
        <a:buChar char="•"/>
        <a:defRPr sz="1968" kern="1200">
          <a:solidFill>
            <a:schemeClr val="tx1"/>
          </a:solidFill>
          <a:latin typeface="+mn-lt"/>
          <a:ea typeface="+mn-ea"/>
          <a:cs typeface="+mn-cs"/>
        </a:defRPr>
      </a:lvl6pPr>
      <a:lvl7pPr marL="2970936" indent="-228534" algn="l" defTabSz="457067" rtl="0" eaLnBrk="1" latinLnBrk="0" hangingPunct="1">
        <a:spcBef>
          <a:spcPct val="20000"/>
        </a:spcBef>
        <a:buFont typeface="Arial"/>
        <a:buChar char="•"/>
        <a:defRPr sz="1968" kern="1200">
          <a:solidFill>
            <a:schemeClr val="tx1"/>
          </a:solidFill>
          <a:latin typeface="+mn-lt"/>
          <a:ea typeface="+mn-ea"/>
          <a:cs typeface="+mn-cs"/>
        </a:defRPr>
      </a:lvl7pPr>
      <a:lvl8pPr marL="3428005" indent="-228534" algn="l" defTabSz="457067" rtl="0" eaLnBrk="1" latinLnBrk="0" hangingPunct="1">
        <a:spcBef>
          <a:spcPct val="20000"/>
        </a:spcBef>
        <a:buFont typeface="Arial"/>
        <a:buChar char="•"/>
        <a:defRPr sz="1968" kern="1200">
          <a:solidFill>
            <a:schemeClr val="tx1"/>
          </a:solidFill>
          <a:latin typeface="+mn-lt"/>
          <a:ea typeface="+mn-ea"/>
          <a:cs typeface="+mn-cs"/>
        </a:defRPr>
      </a:lvl8pPr>
      <a:lvl9pPr marL="3885072" indent="-228534" algn="l" defTabSz="457067" rtl="0" eaLnBrk="1" latinLnBrk="0" hangingPunct="1">
        <a:spcBef>
          <a:spcPct val="20000"/>
        </a:spcBef>
        <a:buFont typeface="Arial"/>
        <a:buChar char="•"/>
        <a:defRPr sz="1968" kern="1200">
          <a:solidFill>
            <a:schemeClr val="tx1"/>
          </a:solidFill>
          <a:latin typeface="+mn-lt"/>
          <a:ea typeface="+mn-ea"/>
          <a:cs typeface="+mn-cs"/>
        </a:defRPr>
      </a:lvl9pPr>
    </p:bodyStyle>
    <p:otherStyle>
      <a:defPPr>
        <a:defRPr lang="en-US"/>
      </a:defPPr>
      <a:lvl1pPr marL="0" algn="l" defTabSz="457067" rtl="0" eaLnBrk="1" latinLnBrk="0" hangingPunct="1">
        <a:defRPr sz="1828" kern="1200">
          <a:solidFill>
            <a:schemeClr val="tx1"/>
          </a:solidFill>
          <a:latin typeface="+mn-lt"/>
          <a:ea typeface="+mn-ea"/>
          <a:cs typeface="+mn-cs"/>
        </a:defRPr>
      </a:lvl1pPr>
      <a:lvl2pPr marL="457067" algn="l" defTabSz="457067" rtl="0" eaLnBrk="1" latinLnBrk="0" hangingPunct="1">
        <a:defRPr sz="1828" kern="1200">
          <a:solidFill>
            <a:schemeClr val="tx1"/>
          </a:solidFill>
          <a:latin typeface="+mn-lt"/>
          <a:ea typeface="+mn-ea"/>
          <a:cs typeface="+mn-cs"/>
        </a:defRPr>
      </a:lvl2pPr>
      <a:lvl3pPr marL="914134" algn="l" defTabSz="457067" rtl="0" eaLnBrk="1" latinLnBrk="0" hangingPunct="1">
        <a:defRPr sz="1828" kern="1200">
          <a:solidFill>
            <a:schemeClr val="tx1"/>
          </a:solidFill>
          <a:latin typeface="+mn-lt"/>
          <a:ea typeface="+mn-ea"/>
          <a:cs typeface="+mn-cs"/>
        </a:defRPr>
      </a:lvl3pPr>
      <a:lvl4pPr marL="1371202" algn="l" defTabSz="457067" rtl="0" eaLnBrk="1" latinLnBrk="0" hangingPunct="1">
        <a:defRPr sz="1828" kern="1200">
          <a:solidFill>
            <a:schemeClr val="tx1"/>
          </a:solidFill>
          <a:latin typeface="+mn-lt"/>
          <a:ea typeface="+mn-ea"/>
          <a:cs typeface="+mn-cs"/>
        </a:defRPr>
      </a:lvl4pPr>
      <a:lvl5pPr marL="1828269" algn="l" defTabSz="457067" rtl="0" eaLnBrk="1" latinLnBrk="0" hangingPunct="1">
        <a:defRPr sz="1828" kern="1200">
          <a:solidFill>
            <a:schemeClr val="tx1"/>
          </a:solidFill>
          <a:latin typeface="+mn-lt"/>
          <a:ea typeface="+mn-ea"/>
          <a:cs typeface="+mn-cs"/>
        </a:defRPr>
      </a:lvl5pPr>
      <a:lvl6pPr marL="2285338" algn="l" defTabSz="457067" rtl="0" eaLnBrk="1" latinLnBrk="0" hangingPunct="1">
        <a:defRPr sz="1828" kern="1200">
          <a:solidFill>
            <a:schemeClr val="tx1"/>
          </a:solidFill>
          <a:latin typeface="+mn-lt"/>
          <a:ea typeface="+mn-ea"/>
          <a:cs typeface="+mn-cs"/>
        </a:defRPr>
      </a:lvl6pPr>
      <a:lvl7pPr marL="2742403" algn="l" defTabSz="457067" rtl="0" eaLnBrk="1" latinLnBrk="0" hangingPunct="1">
        <a:defRPr sz="1828" kern="1200">
          <a:solidFill>
            <a:schemeClr val="tx1"/>
          </a:solidFill>
          <a:latin typeface="+mn-lt"/>
          <a:ea typeface="+mn-ea"/>
          <a:cs typeface="+mn-cs"/>
        </a:defRPr>
      </a:lvl7pPr>
      <a:lvl8pPr marL="3199471" algn="l" defTabSz="457067" rtl="0" eaLnBrk="1" latinLnBrk="0" hangingPunct="1">
        <a:defRPr sz="1828" kern="1200">
          <a:solidFill>
            <a:schemeClr val="tx1"/>
          </a:solidFill>
          <a:latin typeface="+mn-lt"/>
          <a:ea typeface="+mn-ea"/>
          <a:cs typeface="+mn-cs"/>
        </a:defRPr>
      </a:lvl8pPr>
      <a:lvl9pPr marL="3656538" algn="l" defTabSz="457067" rtl="0" eaLnBrk="1" latinLnBrk="0" hangingPunct="1">
        <a:defRPr sz="182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unsplash.com/search/photos/postits-and-paper?utm_source=unsplash&amp;utm_medium=referral&amp;utm_content=creditCopyText"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unsplash.com/photos/3y1zF4hIPCg?utm_source=unsplash&amp;utm_medium=referral&amp;utm_content=creditCopyText" TargetMode="External"/><Relationship Id="rId5" Type="http://schemas.openxmlformats.org/officeDocument/2006/relationships/image" Target="../media/image14.jp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hyperlink" Target="http://creativecommons.org/licenses/by/4.0/"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jpg"/><Relationship Id="rId5" Type="http://schemas.openxmlformats.org/officeDocument/2006/relationships/hyperlink" Target="https://c2.staticflickr.com/6/5557/15071668497_74754a8b3d_b.jpg"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2.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unsplash.com/search/photos/select?utm_source=unsplash&amp;utm_medium=referral&amp;utm_content=creditCopyText" TargetMode="External"/><Relationship Id="rId5" Type="http://schemas.openxmlformats.org/officeDocument/2006/relationships/hyperlink" Target="https://unsplash.com/photos/JXqMjodZ0uM?utm_source=unsplash&amp;utm_medium=referral&amp;utm_content=creditCopyTex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hyperlink" Target="https://www.open.edu/openlearn/education/creating-open-educational-resources/content-section-4.2"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unsplash.com/search/photos/magnifying-glass?utm_source=unsplash&amp;utm_medium=referral&amp;utm_content=creditCopyText"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unsplash.com/photos/d9ILr-dbEdg?utm_source=unsplash&amp;utm_medium=referral&amp;utm_content=creditCopyText" TargetMode="External"/><Relationship Id="rId5" Type="http://schemas.openxmlformats.org/officeDocument/2006/relationships/image" Target="../media/image1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72186B-9D18-1947-AF81-A057AE538664}"/>
              </a:ext>
            </a:extLst>
          </p:cNvPr>
          <p:cNvSpPr txBox="1"/>
          <p:nvPr/>
        </p:nvSpPr>
        <p:spPr>
          <a:xfrm flipH="1">
            <a:off x="5000685" y="3971682"/>
            <a:ext cx="6123815" cy="397564"/>
          </a:xfrm>
          <a:prstGeom prst="rect">
            <a:avLst/>
          </a:prstGeom>
        </p:spPr>
        <p:txBody>
          <a:bodyPr vert="horz" wrap="none" lIns="0" tIns="0" rIns="0" bIns="0" rtlCol="0">
            <a:noAutofit/>
          </a:bodyPr>
          <a:lstStyle/>
          <a:p>
            <a:pPr defTabSz="914377">
              <a:buClrTx/>
            </a:pPr>
            <a:r>
              <a:rPr lang="en-US" sz="2133" kern="1200" dirty="0">
                <a:solidFill>
                  <a:prstClr val="white"/>
                </a:solidFill>
                <a:latin typeface="Helvetica"/>
                <a:ea typeface="+mn-ea"/>
                <a:cs typeface="+mn-cs"/>
              </a:rPr>
              <a:t>TIDE Residential Schools May 2020</a:t>
            </a:r>
          </a:p>
        </p:txBody>
      </p:sp>
      <p:sp>
        <p:nvSpPr>
          <p:cNvPr id="6" name="Title 5">
            <a:extLst>
              <a:ext uri="{FF2B5EF4-FFF2-40B4-BE49-F238E27FC236}">
                <a16:creationId xmlns:a16="http://schemas.microsoft.com/office/drawing/2014/main" id="{D98CA6AC-AF6D-ED4D-A561-6ED549640C49}"/>
              </a:ext>
            </a:extLst>
          </p:cNvPr>
          <p:cNvSpPr>
            <a:spLocks noGrp="1"/>
          </p:cNvSpPr>
          <p:nvPr>
            <p:ph type="title" idx="4294967295"/>
          </p:nvPr>
        </p:nvSpPr>
        <p:spPr>
          <a:xfrm>
            <a:off x="4867937" y="1957919"/>
            <a:ext cx="6960647" cy="730735"/>
          </a:xfrm>
          <a:prstGeom prst="rect">
            <a:avLst/>
          </a:prstGeom>
        </p:spPr>
        <p:txBody>
          <a:bodyPr/>
          <a:lstStyle/>
          <a:p>
            <a:pPr>
              <a:lnSpc>
                <a:spcPct val="100000"/>
              </a:lnSpc>
            </a:pPr>
            <a:r>
              <a:rPr lang="en-GB" sz="4000" dirty="0">
                <a:solidFill>
                  <a:schemeClr val="bg1"/>
                </a:solidFill>
              </a:rPr>
              <a:t>Designing for Online Learners (1): Learner Profiles - Cohort 2019</a:t>
            </a:r>
          </a:p>
        </p:txBody>
      </p:sp>
      <p:sp>
        <p:nvSpPr>
          <p:cNvPr id="2" name="Rectangle 1">
            <a:extLst>
              <a:ext uri="{FF2B5EF4-FFF2-40B4-BE49-F238E27FC236}">
                <a16:creationId xmlns:a16="http://schemas.microsoft.com/office/drawing/2014/main" id="{091B274E-D604-3240-A618-B29F15A3F9F6}"/>
              </a:ext>
            </a:extLst>
          </p:cNvPr>
          <p:cNvSpPr/>
          <p:nvPr/>
        </p:nvSpPr>
        <p:spPr>
          <a:xfrm>
            <a:off x="4867936" y="4762996"/>
            <a:ext cx="6960648" cy="810158"/>
          </a:xfrm>
          <a:prstGeom prst="rect">
            <a:avLst/>
          </a:prstGeom>
        </p:spPr>
        <p:txBody>
          <a:bodyPr wrap="square">
            <a:spAutoFit/>
          </a:bodyPr>
          <a:lstStyle/>
          <a:p>
            <a:pPr defTabSz="914377">
              <a:buClrTx/>
            </a:pPr>
            <a:r>
              <a:rPr lang="en-GB" sz="933" kern="1200" dirty="0">
                <a:solidFill>
                  <a:prstClr val="white"/>
                </a:solidFill>
                <a:latin typeface="Arial" panose="020B0604020202020204" pitchFamily="34" charset="0"/>
                <a:ea typeface="+mn-ea"/>
                <a:cs typeface="Arial" panose="020B0604020202020204" pitchFamily="34" charset="0"/>
              </a:rPr>
              <a:t>The Transformation by Innovation in Distance Education (TIDE) project is enhancing distance learning in Myanmar by building the capacity of Higher Education staff and students, enhancing programmes of study, and strengthening systems that support Higher Educational Institutions in Myanmar. TIDE is part of the UK-Aid-funded Strategic Partnerships for Higher Education Innovation and Reform (SPHEIR) programme(</a:t>
            </a:r>
            <a:r>
              <a:rPr lang="en-GB" sz="933" u="sng" kern="1200" dirty="0">
                <a:solidFill>
                  <a:prstClr val="white"/>
                </a:solidFill>
                <a:latin typeface="Arial" panose="020B0604020202020204" pitchFamily="34" charset="0"/>
                <a:ea typeface="+mn-ea"/>
                <a:cs typeface="Arial" panose="020B0604020202020204" pitchFamily="34" charset="0"/>
                <a:hlinkClick r:id="rId3" tooltip="https://eur02.safelinks.protection.outlook.com/?url=http%3A%2F%2Fwww.spheir.org.uk%2F&amp;data=04%7C01%7Cm-al-mossallami%40dfid.gov.uk%7Ca2cc67f1fb864ea0b2b708d8ff1eb7df%7Ccdf709af1a184c74bd936d14a64d73b3%7C0%7C0%7C637539854685157620%7CUnknown%7CTWFpbGZsb3d8eyJWIjoiMC4wLjAwMDAiLCJQIjoiV2luMzIiLCJBTiI6Ik1haWwiLCJXVCI6Mn0%3D%7C1000&amp;sdata=F%2BSxYfjNYBkAHmmPrPY1E3CG09rgoTCEgxr3vu9Jrvo%3D&amp;reserved=0">
                  <a:extLst>
                    <a:ext uri="{A12FA001-AC4F-418D-AE19-62706E023703}">
                      <ahyp:hlinkClr xmlns:ahyp="http://schemas.microsoft.com/office/drawing/2018/hyperlinkcolor" val="tx"/>
                    </a:ext>
                  </a:extLst>
                </a:hlinkClick>
              </a:rPr>
              <a:t>www.spheir.org.uk</a:t>
            </a:r>
            <a:r>
              <a:rPr lang="en-GB" sz="933" kern="1200" dirty="0">
                <a:solidFill>
                  <a:prstClr val="white"/>
                </a:solidFill>
                <a:latin typeface="Arial" panose="020B0604020202020204" pitchFamily="34" charset="0"/>
                <a:ea typeface="+mn-ea"/>
                <a:cs typeface="Arial" panose="020B0604020202020204" pitchFamily="34" charset="0"/>
              </a:rPr>
              <a:t>). SPHEIR is managed on behalf of FCDO by a consortium led by the British Council that includes PwC and Universities UK International. The TIDE project will close in May 2021.</a:t>
            </a:r>
            <a:endParaRPr lang="en-US" sz="933" kern="1200" dirty="0">
              <a:solidFill>
                <a:prstClr val="whit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3971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9"/>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Next Time</a:t>
            </a:r>
            <a:endParaRPr/>
          </a:p>
        </p:txBody>
      </p:sp>
      <p:sp>
        <p:nvSpPr>
          <p:cNvPr id="141" name="Google Shape;141;p9"/>
          <p:cNvSpPr txBox="1">
            <a:spLocks noGrp="1"/>
          </p:cNvSpPr>
          <p:nvPr>
            <p:ph type="body" idx="1"/>
          </p:nvPr>
        </p:nvSpPr>
        <p:spPr>
          <a:xfrm>
            <a:off x="838199" y="1556913"/>
            <a:ext cx="5913300" cy="4351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1000"/>
              </a:spcBef>
              <a:spcAft>
                <a:spcPts val="0"/>
              </a:spcAft>
              <a:buNone/>
            </a:pPr>
            <a:r>
              <a:rPr lang="en-GB" sz="3700"/>
              <a:t>In a future session you will: </a:t>
            </a:r>
            <a:endParaRPr sz="3700"/>
          </a:p>
          <a:p>
            <a:pPr marL="457200" marR="0" lvl="0" indent="-463550" algn="l" rtl="0">
              <a:lnSpc>
                <a:spcPct val="90000"/>
              </a:lnSpc>
              <a:spcBef>
                <a:spcPts val="1000"/>
              </a:spcBef>
              <a:spcAft>
                <a:spcPts val="0"/>
              </a:spcAft>
              <a:buSzPts val="3700"/>
              <a:buChar char="•"/>
            </a:pPr>
            <a:r>
              <a:rPr lang="en-GB" sz="3700"/>
              <a:t>Focus on your chosen OER course and consider what structure you want, what changes you will make and why.</a:t>
            </a:r>
            <a:endParaRPr sz="3700"/>
          </a:p>
          <a:p>
            <a:pPr marL="457200" marR="0" lvl="0" indent="-463550" algn="l" rtl="0">
              <a:lnSpc>
                <a:spcPct val="90000"/>
              </a:lnSpc>
              <a:spcBef>
                <a:spcPts val="0"/>
              </a:spcBef>
              <a:spcAft>
                <a:spcPts val="0"/>
              </a:spcAft>
              <a:buSzPts val="3700"/>
              <a:buChar char="•"/>
            </a:pPr>
            <a:r>
              <a:rPr lang="en-GB" sz="3700"/>
              <a:t>Create a plan for your design, that you will then put online. </a:t>
            </a:r>
            <a:endParaRPr sz="3700"/>
          </a:p>
          <a:p>
            <a:pPr marL="457200" marR="0" lvl="0" indent="-228600" algn="l" rtl="0">
              <a:lnSpc>
                <a:spcPct val="90000"/>
              </a:lnSpc>
              <a:spcBef>
                <a:spcPts val="1000"/>
              </a:spcBef>
              <a:spcAft>
                <a:spcPts val="0"/>
              </a:spcAft>
              <a:buClr>
                <a:schemeClr val="dk1"/>
              </a:buClr>
              <a:buSzPts val="2800"/>
              <a:buFont typeface="Arial"/>
              <a:buNone/>
            </a:pPr>
            <a:endParaRPr sz="3700"/>
          </a:p>
          <a:p>
            <a:pPr marL="457200" marR="0" lvl="0" indent="-228600" algn="l" rtl="0">
              <a:lnSpc>
                <a:spcPct val="90000"/>
              </a:lnSpc>
              <a:spcBef>
                <a:spcPts val="1000"/>
              </a:spcBef>
              <a:spcAft>
                <a:spcPts val="0"/>
              </a:spcAft>
              <a:buClr>
                <a:schemeClr val="dk1"/>
              </a:buClr>
              <a:buSzPts val="2800"/>
              <a:buFont typeface="Arial"/>
              <a:buNone/>
            </a:pPr>
            <a:endParaRPr sz="3700"/>
          </a:p>
          <a:p>
            <a:pPr marL="457200" marR="0" lvl="0" indent="-228600" algn="l" rtl="0">
              <a:lnSpc>
                <a:spcPct val="90000"/>
              </a:lnSpc>
              <a:spcBef>
                <a:spcPts val="1000"/>
              </a:spcBef>
              <a:spcAft>
                <a:spcPts val="0"/>
              </a:spcAft>
              <a:buClr>
                <a:schemeClr val="dk1"/>
              </a:buClr>
              <a:buSzPts val="2800"/>
              <a:buFont typeface="Arial"/>
              <a:buNone/>
            </a:pPr>
            <a:endParaRPr sz="3700"/>
          </a:p>
        </p:txBody>
      </p:sp>
      <p:pic>
        <p:nvPicPr>
          <p:cNvPr id="142" name="Google Shape;142;p9"/>
          <p:cNvPicPr preferRelativeResize="0"/>
          <p:nvPr/>
        </p:nvPicPr>
        <p:blipFill rotWithShape="1">
          <a:blip r:embed="rId5">
            <a:alphaModFix/>
          </a:blip>
          <a:srcRect/>
          <a:stretch/>
        </p:blipFill>
        <p:spPr>
          <a:xfrm>
            <a:off x="6915409" y="2057356"/>
            <a:ext cx="5015660" cy="3350474"/>
          </a:xfrm>
          <a:prstGeom prst="rect">
            <a:avLst/>
          </a:prstGeom>
          <a:noFill/>
          <a:ln>
            <a:noFill/>
          </a:ln>
        </p:spPr>
      </p:pic>
      <p:sp>
        <p:nvSpPr>
          <p:cNvPr id="143" name="Google Shape;143;p9"/>
          <p:cNvSpPr txBox="1"/>
          <p:nvPr/>
        </p:nvSpPr>
        <p:spPr>
          <a:xfrm>
            <a:off x="7064678" y="5774499"/>
            <a:ext cx="4514589"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6"/>
              </a:rPr>
              <a:t>Hans-Peter Gauster</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7"/>
              </a:rPr>
              <a:t>Unsplash</a:t>
            </a:r>
            <a:endParaRPr sz="1400" b="0" i="0" u="none" strike="noStrike" cap="none">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4C363D78-8BFF-464C-B4F2-337A7FFF6D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220"/>
    </mc:Choice>
    <mc:Fallback>
      <p:transition spd="slow" advTm="44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7200"/>
              <a:buNone/>
            </a:pPr>
            <a:r>
              <a:rPr lang="en-GB" sz="6600" b="1" dirty="0"/>
              <a:t>Designing for online learners (1): Learner Profiles</a:t>
            </a:r>
          </a:p>
          <a:p>
            <a:pPr marL="0" lvl="0" indent="0" algn="l" rtl="0">
              <a:lnSpc>
                <a:spcPct val="90000"/>
              </a:lnSpc>
              <a:spcBef>
                <a:spcPts val="1000"/>
              </a:spcBef>
              <a:spcAft>
                <a:spcPts val="0"/>
              </a:spcAft>
              <a:buSzPts val="7200"/>
              <a:buNone/>
            </a:pPr>
            <a:r>
              <a:rPr lang="en-GB" sz="3200" b="1" dirty="0"/>
              <a:t>Delivered by Katharine Reedy</a:t>
            </a:r>
            <a:endParaRPr sz="3200" dirty="0"/>
          </a:p>
          <a:p>
            <a:pPr marL="0" lvl="0" indent="0" algn="l" rtl="0">
              <a:lnSpc>
                <a:spcPct val="90000"/>
              </a:lnSpc>
              <a:spcBef>
                <a:spcPts val="1000"/>
              </a:spcBef>
              <a:spcAft>
                <a:spcPts val="0"/>
              </a:spcAft>
              <a:buSzPts val="2800"/>
              <a:buNone/>
            </a:pPr>
            <a:r>
              <a:rPr lang="en-GB"/>
              <a:t>December </a:t>
            </a:r>
            <a:r>
              <a:rPr lang="en-GB" dirty="0"/>
              <a:t>2020 </a:t>
            </a:r>
            <a:endParaRPr dirty="0"/>
          </a:p>
        </p:txBody>
      </p:sp>
      <p:pic>
        <p:nvPicPr>
          <p:cNvPr id="84" name="Google Shape;84;p2">
            <a:hlinkClick r:id="rId5"/>
          </p:cNvPr>
          <p:cNvPicPr preferRelativeResize="0"/>
          <p:nvPr/>
        </p:nvPicPr>
        <p:blipFill rotWithShape="1">
          <a:blip r:embed="rId6">
            <a:alphaModFix/>
          </a:blip>
          <a:srcRect/>
          <a:stretch/>
        </p:blipFill>
        <p:spPr>
          <a:xfrm>
            <a:off x="214212" y="6176963"/>
            <a:ext cx="1247975" cy="436637"/>
          </a:xfrm>
          <a:prstGeom prst="rect">
            <a:avLst/>
          </a:prstGeom>
          <a:noFill/>
          <a:ln>
            <a:noFill/>
          </a:ln>
        </p:spPr>
      </p:pic>
      <p:sp>
        <p:nvSpPr>
          <p:cNvPr id="85" name="Google Shape;85;p2"/>
          <p:cNvSpPr/>
          <p:nvPr/>
        </p:nvSpPr>
        <p:spPr>
          <a:xfrm>
            <a:off x="1545942" y="6394309"/>
            <a:ext cx="7463018" cy="219291"/>
          </a:xfrm>
          <a:prstGeom prst="rect">
            <a:avLst/>
          </a:prstGeom>
          <a:noFill/>
          <a:ln>
            <a:noFill/>
          </a:ln>
        </p:spPr>
        <p:txBody>
          <a:bodyPr spcFirstLastPara="1" wrap="square" lIns="34275" tIns="17125" rIns="34275" bIns="171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Calibri"/>
                <a:ea typeface="Calibri"/>
                <a:cs typeface="Calibri"/>
                <a:sym typeface="Calibri"/>
              </a:rPr>
              <a:t>This work is licensed under the </a:t>
            </a:r>
            <a:r>
              <a:rPr lang="en-GB" sz="1200" b="0" i="0" u="sng" strike="noStrike" cap="none">
                <a:solidFill>
                  <a:schemeClr val="hlink"/>
                </a:solidFill>
                <a:latin typeface="Calibri"/>
                <a:ea typeface="Calibri"/>
                <a:cs typeface="Calibri"/>
                <a:sym typeface="Calibri"/>
                <a:hlinkClick r:id="rId5"/>
              </a:rPr>
              <a:t>Creative Commons Attribution 4.0 International License</a:t>
            </a:r>
            <a:r>
              <a:rPr lang="en-GB" sz="1200" b="0" i="0" u="none" strike="noStrike" cap="none">
                <a:solidFill>
                  <a:srgbClr val="000000"/>
                </a:solidFill>
                <a:latin typeface="Calibri"/>
                <a:ea typeface="Calibri"/>
                <a:cs typeface="Calibri"/>
                <a:sym typeface="Calibri"/>
              </a:rPr>
              <a:t> unless otherwise stated. </a:t>
            </a:r>
            <a:endParaRPr sz="1200" b="0" i="0" u="none" strike="noStrike" cap="none">
              <a:solidFill>
                <a:srgbClr val="000000"/>
              </a:solidFill>
              <a:latin typeface="Calibri"/>
              <a:ea typeface="Calibri"/>
              <a:cs typeface="Calibri"/>
              <a:sym typeface="Calibri"/>
            </a:endParaRPr>
          </a:p>
        </p:txBody>
      </p:sp>
      <p:pic>
        <p:nvPicPr>
          <p:cNvPr id="2" name="Audio 1">
            <a:hlinkClick r:id="" action="ppaction://media"/>
            <a:extLst>
              <a:ext uri="{FF2B5EF4-FFF2-40B4-BE49-F238E27FC236}">
                <a16:creationId xmlns:a16="http://schemas.microsoft.com/office/drawing/2014/main" id="{96D0420E-E713-4725-BBEE-D7F77FF98E5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pic>
        <p:nvPicPr>
          <p:cNvPr id="4" name="Picture 3">
            <a:extLst>
              <a:ext uri="{FF2B5EF4-FFF2-40B4-BE49-F238E27FC236}">
                <a16:creationId xmlns:a16="http://schemas.microsoft.com/office/drawing/2014/main" id="{FA73522F-5FC1-4220-B963-B263DA97348E}"/>
              </a:ext>
            </a:extLst>
          </p:cNvPr>
          <p:cNvPicPr>
            <a:picLocks noChangeAspect="1"/>
          </p:cNvPicPr>
          <p:nvPr/>
        </p:nvPicPr>
        <p:blipFill>
          <a:blip r:embed="rId8"/>
          <a:stretch>
            <a:fillRect/>
          </a:stretch>
        </p:blipFill>
        <p:spPr>
          <a:xfrm>
            <a:off x="9152690" y="3729789"/>
            <a:ext cx="2004472" cy="206943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5243"/>
    </mc:Choice>
    <mc:Fallback>
      <p:transition spd="slow" advTm="125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3"/>
          <p:cNvSpPr txBox="1">
            <a:spLocks noGrp="1"/>
          </p:cNvSpPr>
          <p:nvPr>
            <p:ph type="body" idx="1"/>
          </p:nvPr>
        </p:nvSpPr>
        <p:spPr>
          <a:xfrm>
            <a:off x="492040" y="1878905"/>
            <a:ext cx="5331131"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500"/>
              <a:buNone/>
            </a:pPr>
            <a:r>
              <a:rPr lang="en-GB" sz="3200"/>
              <a:t>By the end of this session you will have:</a:t>
            </a:r>
            <a:endParaRPr/>
          </a:p>
          <a:p>
            <a:pPr marL="457200" lvl="0" indent="-406400" algn="l" rtl="0">
              <a:lnSpc>
                <a:spcPct val="90000"/>
              </a:lnSpc>
              <a:spcBef>
                <a:spcPts val="1000"/>
              </a:spcBef>
              <a:spcAft>
                <a:spcPts val="0"/>
              </a:spcAft>
              <a:buSzPts val="2800"/>
              <a:buChar char="•"/>
            </a:pPr>
            <a:r>
              <a:rPr lang="en-GB" sz="3200"/>
              <a:t>considered the needs of your learners when developing or adapting an OER course</a:t>
            </a:r>
            <a:endParaRPr/>
          </a:p>
          <a:p>
            <a:pPr marL="457200" lvl="0" indent="-406400" algn="l" rtl="0">
              <a:lnSpc>
                <a:spcPct val="90000"/>
              </a:lnSpc>
              <a:spcBef>
                <a:spcPts val="1000"/>
              </a:spcBef>
              <a:spcAft>
                <a:spcPts val="0"/>
              </a:spcAft>
              <a:buSzPts val="2800"/>
              <a:buChar char="•"/>
            </a:pPr>
            <a:r>
              <a:rPr lang="en-GB" sz="3200"/>
              <a:t>Reviewed the characteristics of good online learning</a:t>
            </a:r>
            <a:endParaRPr sz="3200"/>
          </a:p>
        </p:txBody>
      </p:sp>
      <p:sp>
        <p:nvSpPr>
          <p:cNvPr id="91" name="Google Shape;91;p3"/>
          <p:cNvSpPr txBox="1"/>
          <p:nvPr/>
        </p:nvSpPr>
        <p:spPr>
          <a:xfrm>
            <a:off x="567160" y="451413"/>
            <a:ext cx="8669438"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6600"/>
              <a:buFont typeface="Arial"/>
              <a:buNone/>
            </a:pPr>
            <a:r>
              <a:rPr lang="en-GB" sz="4400" b="1" i="0" u="none" strike="noStrike" cap="none">
                <a:solidFill>
                  <a:schemeClr val="dk1"/>
                </a:solidFill>
                <a:latin typeface="Calibri"/>
                <a:ea typeface="Calibri"/>
                <a:cs typeface="Calibri"/>
                <a:sym typeface="Calibri"/>
              </a:rPr>
              <a:t>Learning Outcomes </a:t>
            </a:r>
            <a:endParaRPr sz="4400" b="1" i="0" u="none" strike="noStrike" cap="none">
              <a:solidFill>
                <a:schemeClr val="dk1"/>
              </a:solidFill>
              <a:latin typeface="Calibri"/>
              <a:ea typeface="Calibri"/>
              <a:cs typeface="Calibri"/>
              <a:sym typeface="Calibri"/>
            </a:endParaRPr>
          </a:p>
        </p:txBody>
      </p:sp>
      <p:sp>
        <p:nvSpPr>
          <p:cNvPr id="92" name="Google Shape;92;p3"/>
          <p:cNvSpPr txBox="1"/>
          <p:nvPr/>
        </p:nvSpPr>
        <p:spPr>
          <a:xfrm rot="-5400000">
            <a:off x="10199962" y="4099805"/>
            <a:ext cx="3429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Arial"/>
                <a:ea typeface="Arial"/>
                <a:cs typeface="Arial"/>
                <a:sym typeface="Arial"/>
              </a:rPr>
              <a:t>Photo credit: </a:t>
            </a:r>
            <a:r>
              <a:rPr lang="en-GB" sz="800" b="0" i="0" u="sng" strike="noStrike" cap="none">
                <a:solidFill>
                  <a:srgbClr val="000000"/>
                </a:solidFill>
                <a:latin typeface="Arial"/>
                <a:ea typeface="Arial"/>
                <a:cs typeface="Arial"/>
                <a:sym typeface="Arial"/>
                <a:hlinkClick r:id="rId5"/>
              </a:rPr>
              <a:t>https://c2.staticflickr.com/6/5557/15071668497_74754a8b3d_b.jpg</a:t>
            </a:r>
            <a:endParaRPr sz="800" b="0" i="0" u="none" strike="noStrike" cap="none">
              <a:solidFill>
                <a:srgbClr val="000000"/>
              </a:solidFill>
              <a:latin typeface="Arial"/>
              <a:ea typeface="Arial"/>
              <a:cs typeface="Arial"/>
              <a:sym typeface="Arial"/>
            </a:endParaRPr>
          </a:p>
        </p:txBody>
      </p:sp>
      <p:pic>
        <p:nvPicPr>
          <p:cNvPr id="93" name="Google Shape;93;p3"/>
          <p:cNvPicPr preferRelativeResize="0"/>
          <p:nvPr/>
        </p:nvPicPr>
        <p:blipFill rotWithShape="1">
          <a:blip r:embed="rId6">
            <a:alphaModFix/>
          </a:blip>
          <a:srcRect/>
          <a:stretch/>
        </p:blipFill>
        <p:spPr>
          <a:xfrm>
            <a:off x="5823171" y="2125566"/>
            <a:ext cx="5784200" cy="3858016"/>
          </a:xfrm>
          <a:prstGeom prst="rect">
            <a:avLst/>
          </a:prstGeom>
          <a:noFill/>
          <a:ln>
            <a:noFill/>
          </a:ln>
        </p:spPr>
      </p:pic>
      <p:pic>
        <p:nvPicPr>
          <p:cNvPr id="2" name="Audio 1">
            <a:hlinkClick r:id="" action="ppaction://media"/>
            <a:extLst>
              <a:ext uri="{FF2B5EF4-FFF2-40B4-BE49-F238E27FC236}">
                <a16:creationId xmlns:a16="http://schemas.microsoft.com/office/drawing/2014/main" id="{F3575146-E1C7-4B70-A263-7D51E5CB2E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100"/>
    </mc:Choice>
    <mc:Fallback>
      <p:transition spd="slow" advTm="29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4400"/>
              <a:buNone/>
            </a:pPr>
            <a:r>
              <a:rPr lang="en-GB" b="1"/>
              <a:t>Learner profiles</a:t>
            </a:r>
            <a:endParaRPr/>
          </a:p>
        </p:txBody>
      </p:sp>
      <p:sp>
        <p:nvSpPr>
          <p:cNvPr id="99" name="Google Shape;99;p4"/>
          <p:cNvSpPr txBox="1">
            <a:spLocks noGrp="1"/>
          </p:cNvSpPr>
          <p:nvPr>
            <p:ph type="body" idx="1"/>
          </p:nvPr>
        </p:nvSpPr>
        <p:spPr>
          <a:xfrm>
            <a:off x="838200" y="1825625"/>
            <a:ext cx="5181600" cy="4351338"/>
          </a:xfrm>
          <a:prstGeom prst="rect">
            <a:avLst/>
          </a:prstGeom>
          <a:noFill/>
          <a:ln>
            <a:noFill/>
          </a:ln>
        </p:spPr>
        <p:txBody>
          <a:bodyPr spcFirstLastPara="1" wrap="square" lIns="91425" tIns="91425" rIns="91425" bIns="91425" anchor="t" anchorCtr="0">
            <a:noAutofit/>
          </a:bodyPr>
          <a:lstStyle/>
          <a:p>
            <a:pPr marL="457200" lvl="0" indent="-501650" algn="l" rtl="0">
              <a:lnSpc>
                <a:spcPct val="90000"/>
              </a:lnSpc>
              <a:spcBef>
                <a:spcPts val="0"/>
              </a:spcBef>
              <a:spcAft>
                <a:spcPts val="0"/>
              </a:spcAft>
              <a:buSzPts val="4200"/>
              <a:buChar char="•"/>
            </a:pPr>
            <a:r>
              <a:rPr lang="en-GB" sz="3900"/>
              <a:t>Who are the learners?</a:t>
            </a:r>
            <a:endParaRPr sz="3500"/>
          </a:p>
          <a:p>
            <a:pPr marL="457200" lvl="0" indent="-501650" algn="l" rtl="0">
              <a:lnSpc>
                <a:spcPct val="90000"/>
              </a:lnSpc>
              <a:spcBef>
                <a:spcPts val="0"/>
              </a:spcBef>
              <a:spcAft>
                <a:spcPts val="0"/>
              </a:spcAft>
              <a:buSzPts val="4200"/>
              <a:buChar char="•"/>
            </a:pPr>
            <a:r>
              <a:rPr lang="en-GB" sz="3900"/>
              <a:t>What do they need to be able to do as a result of studying your OER course?</a:t>
            </a:r>
            <a:endParaRPr sz="3500"/>
          </a:p>
          <a:p>
            <a:pPr marL="457200" lvl="0" indent="-501650" algn="l" rtl="0">
              <a:lnSpc>
                <a:spcPct val="90000"/>
              </a:lnSpc>
              <a:spcBef>
                <a:spcPts val="0"/>
              </a:spcBef>
              <a:spcAft>
                <a:spcPts val="0"/>
              </a:spcAft>
              <a:buSzPts val="4200"/>
              <a:buChar char="•"/>
            </a:pPr>
            <a:r>
              <a:rPr lang="en-GB" sz="3900"/>
              <a:t>What will they already know or be able to do?</a:t>
            </a:r>
            <a:endParaRPr sz="3500"/>
          </a:p>
        </p:txBody>
      </p:sp>
      <p:pic>
        <p:nvPicPr>
          <p:cNvPr id="2" name="Audio 1">
            <a:hlinkClick r:id="" action="ppaction://media"/>
            <a:extLst>
              <a:ext uri="{FF2B5EF4-FFF2-40B4-BE49-F238E27FC236}">
                <a16:creationId xmlns:a16="http://schemas.microsoft.com/office/drawing/2014/main" id="{F7AB2AAD-2FE9-4077-873A-BCF8368613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3" name="Picture 2">
            <a:extLst>
              <a:ext uri="{FF2B5EF4-FFF2-40B4-BE49-F238E27FC236}">
                <a16:creationId xmlns:a16="http://schemas.microsoft.com/office/drawing/2014/main" id="{BF2F4069-03E9-4069-BFC8-24CCE8C5BBD0}"/>
              </a:ext>
            </a:extLst>
          </p:cNvPr>
          <p:cNvPicPr>
            <a:picLocks noChangeAspect="1"/>
          </p:cNvPicPr>
          <p:nvPr/>
        </p:nvPicPr>
        <p:blipFill>
          <a:blip r:embed="rId6"/>
          <a:stretch>
            <a:fillRect/>
          </a:stretch>
        </p:blipFill>
        <p:spPr>
          <a:xfrm>
            <a:off x="6764068" y="1497882"/>
            <a:ext cx="3858163" cy="51442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6370"/>
    </mc:Choice>
    <mc:Fallback>
      <p:transition spd="slow" advTm="156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838200" y="261450"/>
            <a:ext cx="10515600" cy="13257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Activity 1: Reviewing your learner </a:t>
            </a:r>
            <a:endParaRPr b="1"/>
          </a:p>
          <a:p>
            <a:pPr marL="0" marR="0" lvl="0" indent="0" algn="l" rtl="0">
              <a:lnSpc>
                <a:spcPct val="90000"/>
              </a:lnSpc>
              <a:spcBef>
                <a:spcPts val="0"/>
              </a:spcBef>
              <a:spcAft>
                <a:spcPts val="0"/>
              </a:spcAft>
              <a:buClr>
                <a:schemeClr val="dk1"/>
              </a:buClr>
              <a:buSzPts val="4400"/>
              <a:buFont typeface="Calibri"/>
              <a:buNone/>
            </a:pPr>
            <a:r>
              <a:rPr lang="en-GB" b="1"/>
              <a:t>profiles</a:t>
            </a:r>
            <a:endParaRPr/>
          </a:p>
        </p:txBody>
      </p:sp>
      <p:sp>
        <p:nvSpPr>
          <p:cNvPr id="106" name="Google Shape;106;p5"/>
          <p:cNvSpPr txBox="1">
            <a:spLocks noGrp="1"/>
          </p:cNvSpPr>
          <p:nvPr>
            <p:ph type="body" idx="1"/>
          </p:nvPr>
        </p:nvSpPr>
        <p:spPr>
          <a:xfrm>
            <a:off x="473425" y="1683025"/>
            <a:ext cx="6791400" cy="46665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90000"/>
              </a:lnSpc>
              <a:spcBef>
                <a:spcPts val="1000"/>
              </a:spcBef>
              <a:spcAft>
                <a:spcPts val="0"/>
              </a:spcAft>
              <a:buSzPts val="2400"/>
              <a:buChar char="•"/>
            </a:pPr>
            <a:r>
              <a:rPr lang="en-GB" sz="2400"/>
              <a:t>Either in a small group or independently, choose one of the learner profiles you previously developed.</a:t>
            </a:r>
            <a:endParaRPr sz="2400"/>
          </a:p>
          <a:p>
            <a:pPr marL="457200" marR="0" lvl="0" indent="-381000" algn="l" rtl="0">
              <a:lnSpc>
                <a:spcPct val="90000"/>
              </a:lnSpc>
              <a:spcBef>
                <a:spcPts val="0"/>
              </a:spcBef>
              <a:spcAft>
                <a:spcPts val="0"/>
              </a:spcAft>
              <a:buSzPts val="2400"/>
              <a:buChar char="•"/>
            </a:pPr>
            <a:r>
              <a:rPr lang="en-GB" sz="2400"/>
              <a:t>What is the learner’s characteristics, needs, preferences and barriers to learning?</a:t>
            </a:r>
            <a:endParaRPr sz="2400"/>
          </a:p>
          <a:p>
            <a:pPr marL="457200" marR="0" lvl="0" indent="-381000" algn="l" rtl="0">
              <a:lnSpc>
                <a:spcPct val="90000"/>
              </a:lnSpc>
              <a:spcBef>
                <a:spcPts val="0"/>
              </a:spcBef>
              <a:spcAft>
                <a:spcPts val="0"/>
              </a:spcAft>
              <a:buSzPts val="2400"/>
              <a:buChar char="•"/>
            </a:pPr>
            <a:r>
              <a:rPr lang="en-GB" sz="2400"/>
              <a:t>List any further characteristics, needs, preferences and barriers to the profile, if required.</a:t>
            </a:r>
            <a:endParaRPr sz="2400"/>
          </a:p>
          <a:p>
            <a:pPr marL="457200" marR="0" lvl="0" indent="-381000" algn="l" rtl="0">
              <a:lnSpc>
                <a:spcPct val="90000"/>
              </a:lnSpc>
              <a:spcBef>
                <a:spcPts val="0"/>
              </a:spcBef>
              <a:spcAft>
                <a:spcPts val="0"/>
              </a:spcAft>
              <a:buSzPts val="2400"/>
              <a:buChar char="•"/>
            </a:pPr>
            <a:r>
              <a:rPr lang="en-GB" sz="2400"/>
              <a:t>Think about any implications these have for the resource you are designing or adapting.</a:t>
            </a:r>
            <a:endParaRPr sz="2400"/>
          </a:p>
          <a:p>
            <a:pPr marL="457200" marR="0" lvl="0" indent="-381000" algn="l" rtl="0">
              <a:lnSpc>
                <a:spcPct val="90000"/>
              </a:lnSpc>
              <a:spcBef>
                <a:spcPts val="0"/>
              </a:spcBef>
              <a:spcAft>
                <a:spcPts val="0"/>
              </a:spcAft>
              <a:buSzPts val="2400"/>
              <a:buChar char="•"/>
            </a:pPr>
            <a:r>
              <a:rPr lang="en-GB" sz="2400"/>
              <a:t>If you are working in a group, discuss these implications together.</a:t>
            </a:r>
            <a:endParaRPr sz="2400"/>
          </a:p>
          <a:p>
            <a:pPr marL="457200" marR="0" lvl="0" indent="-381000" algn="l" rtl="0">
              <a:lnSpc>
                <a:spcPct val="90000"/>
              </a:lnSpc>
              <a:spcBef>
                <a:spcPts val="0"/>
              </a:spcBef>
              <a:spcAft>
                <a:spcPts val="0"/>
              </a:spcAft>
              <a:buSzPts val="2400"/>
              <a:buChar char="•"/>
            </a:pPr>
            <a:r>
              <a:rPr lang="en-GB" sz="2400"/>
              <a:t>Write down the main points of your discussion/thoughts.</a:t>
            </a:r>
            <a:endParaRPr sz="2400"/>
          </a:p>
        </p:txBody>
      </p:sp>
      <p:pic>
        <p:nvPicPr>
          <p:cNvPr id="2" name="Audio 1">
            <a:hlinkClick r:id="" action="ppaction://media"/>
            <a:extLst>
              <a:ext uri="{FF2B5EF4-FFF2-40B4-BE49-F238E27FC236}">
                <a16:creationId xmlns:a16="http://schemas.microsoft.com/office/drawing/2014/main" id="{D4F93F14-798A-43E6-9A07-6D788CF73C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pic>
        <p:nvPicPr>
          <p:cNvPr id="3" name="Picture 2">
            <a:extLst>
              <a:ext uri="{FF2B5EF4-FFF2-40B4-BE49-F238E27FC236}">
                <a16:creationId xmlns:a16="http://schemas.microsoft.com/office/drawing/2014/main" id="{C0D3BBC8-07B9-42D3-9953-9420881C4C6D}"/>
              </a:ext>
            </a:extLst>
          </p:cNvPr>
          <p:cNvPicPr>
            <a:picLocks noChangeAspect="1"/>
          </p:cNvPicPr>
          <p:nvPr/>
        </p:nvPicPr>
        <p:blipFill>
          <a:blip r:embed="rId6"/>
          <a:stretch>
            <a:fillRect/>
          </a:stretch>
        </p:blipFill>
        <p:spPr>
          <a:xfrm>
            <a:off x="7264825" y="1683024"/>
            <a:ext cx="3559308" cy="47623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625"/>
    </mc:Choice>
    <mc:Fallback>
      <p:transition spd="slow" advTm="98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6"/>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Reviewing OER</a:t>
            </a:r>
            <a:endParaRPr/>
          </a:p>
        </p:txBody>
      </p:sp>
      <p:sp>
        <p:nvSpPr>
          <p:cNvPr id="113" name="Google Shape;113;p6"/>
          <p:cNvSpPr txBox="1"/>
          <p:nvPr/>
        </p:nvSpPr>
        <p:spPr>
          <a:xfrm>
            <a:off x="4722312" y="6263014"/>
            <a:ext cx="309251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5"/>
              </a:rPr>
              <a:t>Bodie Pyndus</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6"/>
              </a:rPr>
              <a:t>Unsplash</a:t>
            </a:r>
            <a:endParaRPr sz="1400" b="0" i="0" u="none" strike="noStrike" cap="none">
              <a:solidFill>
                <a:srgbClr val="000000"/>
              </a:solidFill>
              <a:latin typeface="Arial"/>
              <a:ea typeface="Arial"/>
              <a:cs typeface="Arial"/>
              <a:sym typeface="Arial"/>
            </a:endParaRPr>
          </a:p>
        </p:txBody>
      </p:sp>
      <p:pic>
        <p:nvPicPr>
          <p:cNvPr id="114" name="Google Shape;114;p6"/>
          <p:cNvPicPr preferRelativeResize="0"/>
          <p:nvPr/>
        </p:nvPicPr>
        <p:blipFill rotWithShape="1">
          <a:blip r:embed="rId7">
            <a:alphaModFix/>
          </a:blip>
          <a:srcRect/>
          <a:stretch/>
        </p:blipFill>
        <p:spPr>
          <a:xfrm>
            <a:off x="2670392" y="1511222"/>
            <a:ext cx="6851215" cy="4567477"/>
          </a:xfrm>
          <a:prstGeom prst="rect">
            <a:avLst/>
          </a:prstGeom>
          <a:noFill/>
          <a:ln>
            <a:noFill/>
          </a:ln>
        </p:spPr>
      </p:pic>
      <p:pic>
        <p:nvPicPr>
          <p:cNvPr id="2" name="Audio 1">
            <a:hlinkClick r:id="" action="ppaction://media"/>
            <a:extLst>
              <a:ext uri="{FF2B5EF4-FFF2-40B4-BE49-F238E27FC236}">
                <a16:creationId xmlns:a16="http://schemas.microsoft.com/office/drawing/2014/main" id="{5B6BAF64-FDBA-47E6-822E-9CF906AE7E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140"/>
    </mc:Choice>
    <mc:Fallback>
      <p:transition spd="slow" advTm="13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7"/>
          <p:cNvSpPr txBox="1">
            <a:spLocks noGrp="1"/>
          </p:cNvSpPr>
          <p:nvPr>
            <p:ph type="body" idx="1"/>
          </p:nvPr>
        </p:nvSpPr>
        <p:spPr>
          <a:xfrm>
            <a:off x="838200" y="1678162"/>
            <a:ext cx="10515600" cy="4351338"/>
          </a:xfrm>
          <a:prstGeom prst="rect">
            <a:avLst/>
          </a:prstGeom>
          <a:noFill/>
          <a:ln>
            <a:noFill/>
          </a:ln>
        </p:spPr>
        <p:txBody>
          <a:bodyPr spcFirstLastPara="1" wrap="square" lIns="91425" tIns="91425" rIns="91425" bIns="91425" anchor="t" anchorCtr="0">
            <a:noAutofit/>
          </a:bodyPr>
          <a:lstStyle/>
          <a:p>
            <a:pPr marL="457200" lvl="0" indent="-419100" algn="l" rtl="0">
              <a:lnSpc>
                <a:spcPct val="90000"/>
              </a:lnSpc>
              <a:spcBef>
                <a:spcPts val="1000"/>
              </a:spcBef>
              <a:spcAft>
                <a:spcPts val="0"/>
              </a:spcAft>
              <a:buSzPts val="3000"/>
              <a:buChar char="•"/>
            </a:pPr>
            <a:r>
              <a:rPr lang="en-GB" sz="3000"/>
              <a:t>Based on the needs of your learner, as identified in the Learner profile activity, consider changes you would make to an OER course. </a:t>
            </a:r>
            <a:endParaRPr sz="3000"/>
          </a:p>
          <a:p>
            <a:pPr marL="457200" lvl="0" indent="-419100" algn="l" rtl="0">
              <a:lnSpc>
                <a:spcPct val="90000"/>
              </a:lnSpc>
              <a:spcBef>
                <a:spcPts val="0"/>
              </a:spcBef>
              <a:spcAft>
                <a:spcPts val="0"/>
              </a:spcAft>
              <a:buSzPts val="3000"/>
              <a:buChar char="•"/>
            </a:pPr>
            <a:r>
              <a:rPr lang="en-GB" sz="3000"/>
              <a:t>Find an OER course using OASIS. Alternatively use an OER course you are familiar with and have studied in the past (this could be an OpenLearn course).</a:t>
            </a:r>
            <a:endParaRPr sz="3000"/>
          </a:p>
          <a:p>
            <a:pPr marL="457200" lvl="0" indent="-419100" algn="l" rtl="0">
              <a:lnSpc>
                <a:spcPct val="90000"/>
              </a:lnSpc>
              <a:spcBef>
                <a:spcPts val="0"/>
              </a:spcBef>
              <a:spcAft>
                <a:spcPts val="0"/>
              </a:spcAft>
              <a:buSzPts val="3000"/>
              <a:buChar char="•"/>
            </a:pPr>
            <a:r>
              <a:rPr lang="en-GB" sz="3000"/>
              <a:t>Discuss or write down 3 key implications of your learner profile for your chosen OER being adapted or redeveloped (see the activity notes for suggestions!)</a:t>
            </a:r>
            <a:endParaRPr sz="3000"/>
          </a:p>
          <a:p>
            <a:pPr marL="457200" lvl="0" indent="-419100" algn="l" rtl="0">
              <a:lnSpc>
                <a:spcPct val="90000"/>
              </a:lnSpc>
              <a:spcBef>
                <a:spcPts val="0"/>
              </a:spcBef>
              <a:spcAft>
                <a:spcPts val="0"/>
              </a:spcAft>
              <a:buSzPts val="3000"/>
              <a:buChar char="•"/>
            </a:pPr>
            <a:r>
              <a:rPr lang="en-GB" sz="3000"/>
              <a:t>Write down other ways you could adapt your OER based on the needs of your learners. </a:t>
            </a:r>
            <a:endParaRPr sz="3000"/>
          </a:p>
          <a:p>
            <a:pPr marL="50800" lvl="0" indent="0" algn="l" rtl="0">
              <a:lnSpc>
                <a:spcPct val="90000"/>
              </a:lnSpc>
              <a:spcBef>
                <a:spcPts val="1000"/>
              </a:spcBef>
              <a:spcAft>
                <a:spcPts val="0"/>
              </a:spcAft>
              <a:buSzPts val="2800"/>
              <a:buNone/>
            </a:pPr>
            <a:endParaRPr/>
          </a:p>
        </p:txBody>
      </p:sp>
      <p:sp>
        <p:nvSpPr>
          <p:cNvPr id="120" name="Google Shape;120;p7"/>
          <p:cNvSpPr txBox="1">
            <a:spLocks noGrp="1"/>
          </p:cNvSpPr>
          <p:nvPr>
            <p:ph type="title"/>
          </p:nvPr>
        </p:nvSpPr>
        <p:spPr>
          <a:xfrm>
            <a:off x="838200" y="352599"/>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a:t>Activity 2: </a:t>
            </a:r>
            <a:r>
              <a:rPr lang="en-GB" sz="4400" b="1" i="0" u="none" strike="noStrike" cap="none">
                <a:solidFill>
                  <a:srgbClr val="000000"/>
                </a:solidFill>
                <a:latin typeface="Arial"/>
                <a:ea typeface="Arial"/>
                <a:cs typeface="Arial"/>
                <a:sym typeface="Arial"/>
              </a:rPr>
              <a:t>Evaluating OER</a:t>
            </a:r>
            <a:endParaRPr sz="1400" b="0" i="0" u="none" strike="noStrike" cap="none">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05FB25B3-6946-46E9-ACC8-836C9D6789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380"/>
    </mc:Choice>
    <mc:Fallback>
      <p:transition spd="slow" advTm="10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1"/>
          <p:cNvSpPr txBox="1">
            <a:spLocks noGrp="1"/>
          </p:cNvSpPr>
          <p:nvPr>
            <p:ph type="body" idx="1"/>
          </p:nvPr>
        </p:nvSpPr>
        <p:spPr>
          <a:xfrm>
            <a:off x="838200" y="1678162"/>
            <a:ext cx="10515600" cy="4351338"/>
          </a:xfrm>
          <a:prstGeom prst="rect">
            <a:avLst/>
          </a:prstGeom>
          <a:noFill/>
          <a:ln>
            <a:noFill/>
          </a:ln>
        </p:spPr>
        <p:txBody>
          <a:bodyPr spcFirstLastPara="1" wrap="square" lIns="91425" tIns="91425" rIns="91425" bIns="91425" anchor="t" anchorCtr="0">
            <a:noAutofit/>
          </a:bodyPr>
          <a:lstStyle/>
          <a:p>
            <a:pPr marL="50800" lvl="0" indent="0" algn="l" rtl="0">
              <a:lnSpc>
                <a:spcPct val="90000"/>
              </a:lnSpc>
              <a:spcBef>
                <a:spcPts val="1000"/>
              </a:spcBef>
              <a:spcAft>
                <a:spcPts val="0"/>
              </a:spcAft>
              <a:buSzPts val="2800"/>
              <a:buNone/>
            </a:pPr>
            <a:r>
              <a:rPr lang="en-GB"/>
              <a:t>These are some of the pedagogical criteria you may have considered when selecting your OER:</a:t>
            </a:r>
            <a:endParaRPr/>
          </a:p>
          <a:p>
            <a:pPr marL="457200" marR="0" lvl="0" indent="-406400" algn="l" rtl="0">
              <a:lnSpc>
                <a:spcPct val="90000"/>
              </a:lnSpc>
              <a:spcBef>
                <a:spcPts val="1000"/>
              </a:spcBef>
              <a:spcAft>
                <a:spcPts val="0"/>
              </a:spcAft>
              <a:buClr>
                <a:schemeClr val="dk1"/>
              </a:buClr>
              <a:buSzPts val="2800"/>
              <a:buFont typeface="Arial"/>
              <a:buChar char="•"/>
            </a:pPr>
            <a:r>
              <a:rPr lang="en-GB"/>
              <a:t>Learning outcomes are stated and match with learner’s needs</a:t>
            </a:r>
            <a:endParaRPr/>
          </a:p>
          <a:p>
            <a:pPr marL="457200" marR="0" lvl="0" indent="-406400" algn="l" rtl="0">
              <a:lnSpc>
                <a:spcPct val="90000"/>
              </a:lnSpc>
              <a:spcBef>
                <a:spcPts val="1000"/>
              </a:spcBef>
              <a:spcAft>
                <a:spcPts val="0"/>
              </a:spcAft>
              <a:buClr>
                <a:schemeClr val="dk1"/>
              </a:buClr>
              <a:buSzPts val="2800"/>
              <a:buFont typeface="Arial"/>
              <a:buChar char="•"/>
            </a:pPr>
            <a:r>
              <a:rPr lang="en-GB"/>
              <a:t>Engaging and interactive</a:t>
            </a:r>
            <a:endParaRPr/>
          </a:p>
          <a:p>
            <a:pPr marL="457200" marR="0" lvl="0" indent="-406400" algn="l" rtl="0">
              <a:lnSpc>
                <a:spcPct val="90000"/>
              </a:lnSpc>
              <a:spcBef>
                <a:spcPts val="1000"/>
              </a:spcBef>
              <a:spcAft>
                <a:spcPts val="0"/>
              </a:spcAft>
              <a:buClr>
                <a:schemeClr val="dk1"/>
              </a:buClr>
              <a:buSzPts val="2800"/>
              <a:buFont typeface="Arial"/>
              <a:buChar char="•"/>
            </a:pPr>
            <a:r>
              <a:rPr lang="en-GB"/>
              <a:t>Set at the appropriate level, with any prerequisite skills/understandings stated</a:t>
            </a:r>
            <a:endParaRPr/>
          </a:p>
          <a:p>
            <a:pPr marL="457200" marR="0" lvl="0" indent="-406400" algn="l" rtl="0">
              <a:lnSpc>
                <a:spcPct val="90000"/>
              </a:lnSpc>
              <a:spcBef>
                <a:spcPts val="1000"/>
              </a:spcBef>
              <a:spcAft>
                <a:spcPts val="0"/>
              </a:spcAft>
              <a:buClr>
                <a:schemeClr val="dk1"/>
              </a:buClr>
              <a:buSzPts val="2800"/>
              <a:buFont typeface="Arial"/>
              <a:buChar char="•"/>
            </a:pPr>
            <a:r>
              <a:rPr lang="en-GB"/>
              <a:t>The time required to study is stated and equates to the importance of the learning outcomes achieved.</a:t>
            </a:r>
            <a:endParaRPr/>
          </a:p>
          <a:p>
            <a:pPr marL="457200" marR="0" lvl="0" indent="-228600" algn="l" rtl="0">
              <a:lnSpc>
                <a:spcPct val="90000"/>
              </a:lnSpc>
              <a:spcBef>
                <a:spcPts val="1000"/>
              </a:spcBef>
              <a:spcAft>
                <a:spcPts val="0"/>
              </a:spcAft>
              <a:buClr>
                <a:schemeClr val="dk1"/>
              </a:buClr>
              <a:buSzPts val="2800"/>
              <a:buFont typeface="Arial"/>
              <a:buNone/>
            </a:pPr>
            <a:endParaRPr/>
          </a:p>
        </p:txBody>
      </p:sp>
      <p:sp>
        <p:nvSpPr>
          <p:cNvPr id="126" name="Google Shape;126;p21"/>
          <p:cNvSpPr txBox="1">
            <a:spLocks noGrp="1"/>
          </p:cNvSpPr>
          <p:nvPr>
            <p:ph type="title"/>
          </p:nvPr>
        </p:nvSpPr>
        <p:spPr>
          <a:xfrm>
            <a:off x="838200" y="352599"/>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a:solidFill>
                  <a:srgbClr val="000000"/>
                </a:solidFill>
                <a:latin typeface="Arial"/>
                <a:ea typeface="Arial"/>
                <a:cs typeface="Arial"/>
                <a:sym typeface="Arial"/>
              </a:rPr>
              <a:t>Evaluation checklist for OERs</a:t>
            </a:r>
            <a:endParaRPr sz="1400" b="0" i="0" u="none" strike="noStrike" cap="none">
              <a:solidFill>
                <a:srgbClr val="000000"/>
              </a:solidFill>
              <a:latin typeface="Arial"/>
              <a:ea typeface="Arial"/>
              <a:cs typeface="Arial"/>
              <a:sym typeface="Arial"/>
            </a:endParaRPr>
          </a:p>
        </p:txBody>
      </p:sp>
      <p:sp>
        <p:nvSpPr>
          <p:cNvPr id="127" name="Google Shape;127;p21"/>
          <p:cNvSpPr txBox="1"/>
          <p:nvPr/>
        </p:nvSpPr>
        <p:spPr>
          <a:xfrm>
            <a:off x="838200" y="5874707"/>
            <a:ext cx="105156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From: </a:t>
            </a:r>
            <a:r>
              <a:rPr lang="en-GB" sz="1400" b="0" i="0" u="sng" strike="noStrike" cap="none">
                <a:solidFill>
                  <a:srgbClr val="000000"/>
                </a:solidFill>
                <a:latin typeface="Arial"/>
                <a:ea typeface="Arial"/>
                <a:cs typeface="Arial"/>
                <a:sym typeface="Arial"/>
                <a:hlinkClick r:id="rId5"/>
              </a:rPr>
              <a:t>https://www.open.edu/openlearn/education/creating-open-educational-resources/content-section-4.2</a:t>
            </a:r>
            <a:endParaRPr sz="1400" b="0" i="0" u="none" strike="noStrike" cap="none">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7C29EEC4-5C21-4141-B059-821D5AF91D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168"/>
    </mc:Choice>
    <mc:Fallback>
      <p:transition spd="slow" advTm="90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8"/>
          <p:cNvSpPr txBox="1">
            <a:spLocks noGrp="1"/>
          </p:cNvSpPr>
          <p:nvPr>
            <p:ph type="title"/>
          </p:nvPr>
        </p:nvSpPr>
        <p:spPr>
          <a:xfrm>
            <a:off x="838200" y="500062"/>
            <a:ext cx="10515600" cy="1076215"/>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4400"/>
              <a:buFont typeface="Calibri"/>
              <a:buNone/>
            </a:pPr>
            <a:r>
              <a:rPr lang="en-GB" b="1"/>
              <a:t>Activity 3: Evaluating your OER </a:t>
            </a:r>
            <a:endParaRPr/>
          </a:p>
        </p:txBody>
      </p:sp>
      <p:sp>
        <p:nvSpPr>
          <p:cNvPr id="133" name="Google Shape;133;p8"/>
          <p:cNvSpPr txBox="1">
            <a:spLocks noGrp="1"/>
          </p:cNvSpPr>
          <p:nvPr>
            <p:ph type="body" idx="1"/>
          </p:nvPr>
        </p:nvSpPr>
        <p:spPr>
          <a:xfrm>
            <a:off x="612732" y="1924295"/>
            <a:ext cx="5181600" cy="3009300"/>
          </a:xfrm>
          <a:prstGeom prst="rect">
            <a:avLst/>
          </a:prstGeom>
          <a:noFill/>
          <a:ln>
            <a:noFill/>
          </a:ln>
        </p:spPr>
        <p:txBody>
          <a:bodyPr spcFirstLastPara="1" wrap="square" lIns="91425" tIns="91425" rIns="91425" bIns="91425" anchor="t" anchorCtr="0">
            <a:noAutofit/>
          </a:bodyPr>
          <a:lstStyle/>
          <a:p>
            <a:pPr marL="457200" marR="0" lvl="0" indent="-450850" algn="l" rtl="0">
              <a:lnSpc>
                <a:spcPct val="90000"/>
              </a:lnSpc>
              <a:spcBef>
                <a:spcPts val="1000"/>
              </a:spcBef>
              <a:spcAft>
                <a:spcPts val="0"/>
              </a:spcAft>
              <a:buClr>
                <a:schemeClr val="dk1"/>
              </a:buClr>
              <a:buSzPts val="3500"/>
              <a:buFont typeface="Arial"/>
              <a:buChar char="•"/>
            </a:pPr>
            <a:r>
              <a:rPr lang="en-GB" sz="3500"/>
              <a:t>Use the checklist provided and review the OER course you have chosen.</a:t>
            </a:r>
            <a:endParaRPr sz="3500"/>
          </a:p>
          <a:p>
            <a:pPr marL="457200" marR="0" lvl="0" indent="-450850" algn="l" rtl="0">
              <a:lnSpc>
                <a:spcPct val="90000"/>
              </a:lnSpc>
              <a:spcBef>
                <a:spcPts val="1000"/>
              </a:spcBef>
              <a:spcAft>
                <a:spcPts val="0"/>
              </a:spcAft>
              <a:buClr>
                <a:schemeClr val="dk1"/>
              </a:buClr>
              <a:buSzPts val="3500"/>
              <a:buFont typeface="Arial"/>
              <a:buChar char="•"/>
            </a:pPr>
            <a:r>
              <a:rPr lang="en-GB" sz="3500"/>
              <a:t>Make notes on how well your chosen OER course matches the criteria. </a:t>
            </a:r>
            <a:endParaRPr sz="3500"/>
          </a:p>
        </p:txBody>
      </p:sp>
      <p:pic>
        <p:nvPicPr>
          <p:cNvPr id="134" name="Google Shape;134;p8"/>
          <p:cNvPicPr preferRelativeResize="0"/>
          <p:nvPr/>
        </p:nvPicPr>
        <p:blipFill rotWithShape="1">
          <a:blip r:embed="rId5">
            <a:alphaModFix/>
          </a:blip>
          <a:srcRect/>
          <a:stretch/>
        </p:blipFill>
        <p:spPr>
          <a:xfrm>
            <a:off x="6019800" y="1825625"/>
            <a:ext cx="5337214" cy="3544866"/>
          </a:xfrm>
          <a:prstGeom prst="rect">
            <a:avLst/>
          </a:prstGeom>
          <a:noFill/>
          <a:ln>
            <a:noFill/>
          </a:ln>
        </p:spPr>
      </p:pic>
      <p:sp>
        <p:nvSpPr>
          <p:cNvPr id="135" name="Google Shape;135;p8"/>
          <p:cNvSpPr txBox="1"/>
          <p:nvPr/>
        </p:nvSpPr>
        <p:spPr>
          <a:xfrm>
            <a:off x="6168986" y="5619838"/>
            <a:ext cx="4171167"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Photo by </a:t>
            </a:r>
            <a:r>
              <a:rPr lang="en-GB" sz="1400" b="0" i="0" u="sng" strike="noStrike" cap="none">
                <a:solidFill>
                  <a:srgbClr val="000000"/>
                </a:solidFill>
                <a:latin typeface="Arial"/>
                <a:ea typeface="Arial"/>
                <a:cs typeface="Arial"/>
                <a:sym typeface="Arial"/>
                <a:hlinkClick r:id="rId6"/>
              </a:rPr>
              <a:t>Agence Olloweb</a:t>
            </a:r>
            <a:r>
              <a:rPr lang="en-GB" sz="1400" b="0" i="0" u="none" strike="noStrike" cap="none">
                <a:solidFill>
                  <a:srgbClr val="000000"/>
                </a:solidFill>
                <a:latin typeface="Arial"/>
                <a:ea typeface="Arial"/>
                <a:cs typeface="Arial"/>
                <a:sym typeface="Arial"/>
              </a:rPr>
              <a:t> on </a:t>
            </a:r>
            <a:r>
              <a:rPr lang="en-GB" sz="1400" b="0" i="0" u="sng" strike="noStrike" cap="none">
                <a:solidFill>
                  <a:srgbClr val="000000"/>
                </a:solidFill>
                <a:latin typeface="Arial"/>
                <a:ea typeface="Arial"/>
                <a:cs typeface="Arial"/>
                <a:sym typeface="Arial"/>
                <a:hlinkClick r:id="rId7"/>
              </a:rPr>
              <a:t>Unsplash</a:t>
            </a:r>
            <a:endParaRPr sz="1400" b="0" i="0" u="none" strike="noStrike" cap="none">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571C86FF-48BA-42A9-9191-7BDE1806463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1268"/>
    </mc:Choice>
    <mc:Fallback>
      <p:transition spd="slow" advTm="61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U">
      <a:dk1>
        <a:sysClr val="windowText" lastClr="000000"/>
      </a:dk1>
      <a:lt1>
        <a:sysClr val="window" lastClr="FFFFFF"/>
      </a:lt1>
      <a:dk2>
        <a:srgbClr val="75AAE5"/>
      </a:dk2>
      <a:lt2>
        <a:srgbClr val="FFFFFF"/>
      </a:lt2>
      <a:accent1>
        <a:srgbClr val="75AAE5"/>
      </a:accent1>
      <a:accent2>
        <a:srgbClr val="0B55A8"/>
      </a:accent2>
      <a:accent3>
        <a:srgbClr val="E80074"/>
      </a:accent3>
      <a:accent4>
        <a:srgbClr val="630031"/>
      </a:accent4>
      <a:accent5>
        <a:srgbClr val="FFC23D"/>
      </a:accent5>
      <a:accent6>
        <a:srgbClr val="A4A400"/>
      </a:accent6>
      <a:hlink>
        <a:srgbClr val="000000"/>
      </a:hlink>
      <a:folHlink>
        <a:srgbClr val="000000"/>
      </a:folHlink>
    </a:clrScheme>
    <a:fontScheme name="Office 2">
      <a:majorFont>
        <a:latin typeface="Helvetica"/>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Helvetic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ap="rnd">
          <a:prstDash val="sysDot"/>
        </a:ln>
        <a:effectLst/>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oAutofit/>
      </a:bodyPr>
      <a:lstStyle>
        <a:defPPr marL="0" indent="0">
          <a:buNone/>
          <a:defRPr sz="2000" dirty="0" smtClean="0">
            <a:solidFill>
              <a:schemeClr val="bg1"/>
            </a:solidFill>
          </a:defRPr>
        </a:defPPr>
      </a:lstStyle>
    </a:txDef>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7AB00C1994404DB4236E3DC2775AD0" ma:contentTypeVersion="16" ma:contentTypeDescription="Create a new document." ma:contentTypeScope="" ma:versionID="ad28e2c4fdaaaef05ccdc9eaa3047438">
  <xsd:schema xmlns:xsd="http://www.w3.org/2001/XMLSchema" xmlns:xs="http://www.w3.org/2001/XMLSchema" xmlns:p="http://schemas.microsoft.com/office/2006/metadata/properties" xmlns:ns2="17c2f1f1-6d21-4c7d-a1ac-5f7e60310577" xmlns:ns3="0352b25e-b53d-44bf-ad47-923fa40f722f" xmlns:ns4="e4476828-269d-41e7-8c7f-463a607b843c" targetNamespace="http://schemas.microsoft.com/office/2006/metadata/properties" ma:root="true" ma:fieldsID="0ce7268a4efaa378019abc0d0d116a5e" ns2:_="" ns3:_="" ns4:_="">
    <xsd:import namespace="17c2f1f1-6d21-4c7d-a1ac-5f7e60310577"/>
    <xsd:import namespace="0352b25e-b53d-44bf-ad47-923fa40f722f"/>
    <xsd:import namespace="e4476828-269d-41e7-8c7f-463a607b843c"/>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2:Comments" minOccurs="0"/>
                <xsd:element ref="ns4:TaxKeywordTaxHTField" minOccurs="0"/>
                <xsd:element ref="ns4: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c2f1f1-6d21-4c7d-a1ac-5f7e6031057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Comments" ma:index="18" nillable="true" ma:displayName="Comments" ma:internalName="Comments">
      <xsd:simpleType>
        <xsd:restriction base="dms:Text">
          <xsd:maxLength value="50"/>
        </xsd:restriction>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52b25e-b53d-44bf-ad47-923fa40f722f"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476828-269d-41e7-8c7f-463a607b843c" elementFormDefault="qualified">
    <xsd:import namespace="http://schemas.microsoft.com/office/2006/documentManagement/types"/>
    <xsd:import namespace="http://schemas.microsoft.com/office/infopath/2007/PartnerControls"/>
    <xsd:element name="TaxKeywordTaxHTField" ma:index="20" nillable="true" ma:taxonomy="true" ma:internalName="TaxKeywordTaxHTField" ma:taxonomyFieldName="TaxKeyword" ma:displayName="Enterprise Keywords" ma:fieldId="{23f27201-bee3-471e-b2e7-b64fd8b7ca38}" ma:taxonomyMulti="true" ma:sspId="bfb35f09-1364-44fa-bda6-079b81d03a24" ma:termSetId="00000000-0000-0000-0000-000000000000" ma:anchorId="00000000-0000-0000-0000-000000000000" ma:open="true" ma:isKeyword="true">
      <xsd:complexType>
        <xsd:sequence>
          <xsd:element ref="pc:Terms" minOccurs="0" maxOccurs="1"/>
        </xsd:sequence>
      </xsd:complexType>
    </xsd:element>
    <xsd:element name="TaxCatchAll" ma:index="21" nillable="true" ma:displayName="Taxonomy Catch All Column" ma:hidden="true" ma:list="{7a35e29d-27e4-4109-927d-a54ff8054cd1}" ma:internalName="TaxCatchAll" ma:showField="CatchAllData" ma:web="0352b25e-b53d-44bf-ad47-923fa40f72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4476828-269d-41e7-8c7f-463a607b843c"/>
    <TaxKeywordTaxHTField xmlns="e4476828-269d-41e7-8c7f-463a607b843c">
      <Terms xmlns="http://schemas.microsoft.com/office/infopath/2007/PartnerControls"/>
    </TaxKeywordTaxHTField>
    <Comments xmlns="17c2f1f1-6d21-4c7d-a1ac-5f7e60310577" xsi:nil="true"/>
    <SharedWithUsers xmlns="0352b25e-b53d-44bf-ad47-923fa40f722f">
      <UserInfo>
        <DisplayName>Beck.Pitt</DisplayName>
        <AccountId>1438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6AB490-9ACD-4270-BE42-09B4EDCB2E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c2f1f1-6d21-4c7d-a1ac-5f7e60310577"/>
    <ds:schemaRef ds:uri="0352b25e-b53d-44bf-ad47-923fa40f722f"/>
    <ds:schemaRef ds:uri="e4476828-269d-41e7-8c7f-463a607b84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299187-9F9F-4D9C-BA58-FF8E498BF9A7}">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0352b25e-b53d-44bf-ad47-923fa40f722f"/>
    <ds:schemaRef ds:uri="http://purl.org/dc/terms/"/>
    <ds:schemaRef ds:uri="e4476828-269d-41e7-8c7f-463a607b843c"/>
    <ds:schemaRef ds:uri="17c2f1f1-6d21-4c7d-a1ac-5f7e60310577"/>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42A16423-60F7-4D5F-B092-BD90E9AFA6F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46</TotalTime>
  <Words>615</Words>
  <Application>Microsoft Office PowerPoint</Application>
  <PresentationFormat>Widescreen</PresentationFormat>
  <Paragraphs>50</Paragraphs>
  <Slides>10</Slides>
  <Notes>10</Notes>
  <HiddenSlides>0</HiddenSlides>
  <MMClips>9</MMClips>
  <ScaleCrop>false</ScaleCrop>
  <HeadingPairs>
    <vt:vector size="4" baseType="variant">
      <vt:variant>
        <vt:lpstr>Theme</vt:lpstr>
      </vt:variant>
      <vt:variant>
        <vt:i4>2</vt:i4>
      </vt:variant>
      <vt:variant>
        <vt:lpstr>Slide Titles</vt:lpstr>
      </vt:variant>
      <vt:variant>
        <vt:i4>10</vt:i4>
      </vt:variant>
    </vt:vector>
  </HeadingPairs>
  <TitlesOfParts>
    <vt:vector size="12" baseType="lpstr">
      <vt:lpstr>Office Theme</vt:lpstr>
      <vt:lpstr>2_Office Theme</vt:lpstr>
      <vt:lpstr>Designing for Online Learners (1): Learner Profiles - Cohort 2019</vt:lpstr>
      <vt:lpstr>PowerPoint Presentation</vt:lpstr>
      <vt:lpstr>PowerPoint Presentation</vt:lpstr>
      <vt:lpstr>Learner profiles</vt:lpstr>
      <vt:lpstr>Activity 1: Reviewing your learner  profiles</vt:lpstr>
      <vt:lpstr>Reviewing OER</vt:lpstr>
      <vt:lpstr>Activity 2: Evaluating OER</vt:lpstr>
      <vt:lpstr>Evaluation checklist for OERs</vt:lpstr>
      <vt:lpstr>Activity 3: Evaluating your OER </vt:lpstr>
      <vt:lpstr>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Tim.Seal</dc:creator>
  <cp:lastModifiedBy>Rachel.Rogers</cp:lastModifiedBy>
  <cp:revision>7</cp:revision>
  <dcterms:modified xsi:type="dcterms:W3CDTF">2021-04-30T07:44:12Z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0x010100787AB00C1994404DB4236E3DC2775AD0</vt:lpwstr>
  </property>
  <property fmtid="{D5CDD505-2E9C-101B-9397-08002B2CF9AE}" pid="3" name="TaxKeyword">
    <vt:lpwstr/>
  </property>
</Properties>
</file>