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87" r:id="rId5"/>
  </p:sldMasterIdLst>
  <p:notesMasterIdLst>
    <p:notesMasterId r:id="rId12"/>
  </p:notesMasterIdLst>
  <p:sldIdLst>
    <p:sldId id="281" r:id="rId6"/>
    <p:sldId id="310" r:id="rId7"/>
    <p:sldId id="309" r:id="rId8"/>
    <p:sldId id="304" r:id="rId9"/>
    <p:sldId id="303" r:id="rId10"/>
    <p:sldId id="308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ewis" initials="JB" lastIdx="15" clrIdx="0">
    <p:extLst>
      <p:ext uri="{19B8F6BF-5375-455C-9EA6-DF929625EA0E}">
        <p15:presenceInfo xmlns:p15="http://schemas.microsoft.com/office/powerpoint/2012/main" userId="Jo Brew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1890" y="-10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53BD6-9970-44A8-8294-7DB13D08F1A2}" type="datetimeFigureOut">
              <a:rPr lang="en-GB" smtClean="0"/>
              <a:t>20/09/2021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58569-61BF-4B2B-9277-671CA050CBD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91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/>
            </a:r>
            <a:fld id="{27208408-CD35-4C8B-81DB-5A8B9796368C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19912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/>
            </a: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696194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/>
            </a: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969970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ماريا (</a:t>
            </a:r>
            <a:r>
              <a:rPr sz="1200" b="0" i="0" u="none" baseline="0" lang="ar-JO"/>
              <a:t>كالتيبيك، ولاية بويبلا، المكسيك) </a:t>
            </a: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 لا تستطيع القراءة أو الكتابة جيدًا بسبب عدم الذهاب إلى المدرسة بانتظام، لذلك لا يمكن أن يعتمد تدريبها على هذه المهارات</a:t>
            </a: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تطلعات وأهداف. مارسيلا </a:t>
            </a:r>
            <a:r>
              <a:rPr sz="1200" b="0" i="0" u="none" baseline="0" lang="ar-JO"/>
              <a:t> (سانتياغو، تشيلي) </a:t>
            </a: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 ترغب في الحصول على وظيفة في قطاع البيع بالتجزئة، لذا فهي بحاجة إلى DL (سندات البيع المؤتمتة) واكتساب مهارات الأشخاص / الخدمات وأيضًا مجال إدارة النقد</a:t>
            </a: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مستويات المهارات: أنوبريا </a:t>
            </a:r>
            <a:r>
              <a:rPr sz="1200" b="0" i="0" u="none" baseline="0" lang="ar-JO"/>
              <a:t> (دنكانال، الهند) </a:t>
            </a: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خبيرة في تصميمات Dhokra ولكنها سمعت أن أخريات</a:t>
            </a:r>
            <a:r>
              <a:rPr sz="1200" kern="1200" b="0" i="0" u="none" baseline="0" lang="ar-JO">
                <a:solidFill>
                  <a:schemeClr val="tx1"/>
                </a:solidFill>
                <a:effectLst/>
                <a:latin typeface="Tahoma"/>
                <a:ea typeface="Tahoma"/>
                <a:cs typeface="Tahoma"/>
              </a:rPr>
              <a:t> قد تلقين بعض التدريب في السنوات الخمس الماضية على تصميمات Dhokra المحسنة والتي كان لها تأثير إيجابي على دخلهنَّ حيث تمكنَّ من فرض أسعار أعلى مقابل عملهنَّ. </a:t>
            </a:r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اللغات: فاطمة (شمال ملبورن ، أستراليا) من سوريا، لغتها الأم هي اللغة العربية) تتعلم اللغة الإنجليزية في برنامج تعلم اللغة الإنجليزية للمهاجرين البالغين (Adult Migrant Prog) (برنامج حكومي) وذلك فقط خلال الأشهر الثمانية عشر الماضية</a:t>
            </a:r>
          </a:p>
          <a:p>
            <a:endParaRPr lang="ar-JO" dirty="0"/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>إمكانيات التعلم (LPs): تستفيد خلدة (الكرك، الأردن) من التعلم المباشر وتفضل قراءة النصوص (ولا تفضل الفيديو أو الصوت) ولا تحب المواد النظرية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/>
            </a: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68296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b="0" i="0" u="none" baseline="0" lang="ar-JO"/>
              <a:t>الأسرة: أداما (بيرتوا، الكاميرون) لديها طفلان وتريد إدارة عمل من المنزل لأن نسخة من M وMIL غير متوفرة دائمًا</a:t>
            </a:r>
          </a:p>
          <a:p>
            <a:endParaRPr lang="ar-JO" dirty="0"/>
          </a:p>
          <a:p>
            <a:pPr algn="r" rtl="1"/>
            <a:r>
              <a:rPr b="0" i="0" u="none" baseline="0" lang="ar-JO"/>
              <a:t>محو الأمية الرقمية: القنوات / المشاركة - لم تدرُس مارسيلا عبر الإنترنت من قبل لكنها تحب وسائل التواصل الاجتماعي</a:t>
            </a: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JO" dirty="0"/>
          </a:p>
          <a:p>
            <a:pPr algn="r" rtl="1"/>
            <a:r>
              <a:rPr b="0" i="0" u="none" baseline="0" lang="ar-JO"/>
              <a:t>السن: ماريا تبلغ من العمر 45 عامًا وهي تربي أطفالًا مع نساء أخريات أصغر سنًا في بياناتنا التعريفية</a:t>
            </a:r>
          </a:p>
          <a:p>
            <a:endParaRPr lang="ar-JO" dirty="0"/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حالة الهجرة / المجموعات المحرومة: أنوبريا هي إحدى أفراد قبيلة Ho المجدولة المستبعدون سياسيًا واجتماعيًا واقتصاديًا، وتعاني من التمييز، والتسرب من المدارس، والعنف القائم على النوع الاجتماعي </a:t>
            </a: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JO" dirty="0"/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marL="0" marR="0" lvl="0" indent="0" algn="r" defTabSz="9144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CFs: العوامل الثقافية والدينية تعني أن أداما مقيدة الحركة حيث لا يمكنها السفر إلا مع قريب ذكر </a:t>
            </a:r>
          </a:p>
          <a:p>
            <a:endParaRPr lang="ar-JO" dirty="0"/>
          </a:p>
          <a:p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algn="r" rtl="1"/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السفر: الانتقال الداخلي لماريا أمرًا غير ملائم، لذا فهي تريد أن تبدأ مشروعًا تجاريًا من المنزل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/>
            </a: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328199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الوعي: تدرك خلدة أن عليها الاتصال بسوق التجميل الوطني للوصول إلى منتجات "MiJ" لترسيخ نفسها بشكل أفضل باعتبارها مالكة ومديرة</a:t>
            </a:r>
          </a:p>
          <a:p>
            <a:endParaRPr lang="ar-JO" sz="1200" kern="1200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algn="r" rtl="1"/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وثيقة شخصية: الحكومة المحلية (KIIs) - يركز ذلك على تطوير فهم أكثر تعمقًا لأنظمة العمل والحوافز والمبادرات الاقتصادية المخططة والحواجز التي تحول دون التوظيف والبرامج التي تدعمها الحكومة. </a:t>
            </a:r>
          </a:p>
          <a:p>
            <a:pPr algn="r" rtl="1"/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	الشركات المحلية وأصحاب العمل (KIIs) - يركز ذلك على اكتساب رؤية أكبر لظروف وفرص العمل المحلية، وتصورات أصحاب العمل لمجابهة التحديات التي تواجه توظيف النساء، والحوافز التي من شأنها تشجيعهم على توظيف المزيد من النساء. </a:t>
            </a:r>
          </a:p>
          <a:p>
            <a:pPr algn="r" rtl="1"/>
            <a:r>
              <a:rPr sz="1200" kern="1200" b="0" i="0" u="none" baseline="0" lang="ar-JO">
                <a:solidFill>
                  <a:schemeClr val="tx1"/>
                </a:solidFill>
                <a:latin typeface="Tahoma"/>
                <a:ea typeface="Tahoma"/>
                <a:cs typeface="Tahoma"/>
              </a:rPr>
              <a:t>	المنظمات المحلية التي تقدم خدمات تعليمية لبرنامج فرصة ثانية لتعليم النساء (KIIs) - يركز ذلك على التعرف على تجاربهن في دعم النساء، وكيفية التغلب على الحواجز التي تحول دون حصول النساء على عمل مربح. في الوقت نفسه ، كانت هذه فرصة لفهم احتياجات التعلم الخاصة بهم في سياقهم المحلي "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eaLnBrk="1" fontAlgn="auto" latinLnBrk="0" hangingPunct="1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i="0" u="none" baseline="0" lang="ar-JO"/>
              <a:t/>
            </a: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841027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61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B141BD-28B5-48EC-935E-93F684254C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325" y="5136425"/>
            <a:ext cx="1590332" cy="14670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4D4F168-E78F-4E3F-959C-987449341B35}"/>
              </a:ext>
            </a:extLst>
          </p:cNvPr>
          <p:cNvGrpSpPr/>
          <p:nvPr userDrawn="1"/>
        </p:nvGrpSpPr>
        <p:grpSpPr>
          <a:xfrm>
            <a:off x="515861" y="5727940"/>
            <a:ext cx="2765232" cy="513635"/>
            <a:chOff x="4226505" y="4313542"/>
            <a:chExt cx="3119245" cy="57939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4193EFD-25D1-4B81-9F42-6F288D7E6E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057687" y="4514025"/>
              <a:ext cx="1288063" cy="378909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1BC5913-26FD-4955-9190-EA1E9C484A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4993074" y="4331903"/>
              <a:ext cx="780101" cy="561031"/>
            </a:xfrm>
            <a:prstGeom prst="rect">
              <a:avLst/>
            </a:prstGeom>
          </p:spPr>
        </p:pic>
        <p:pic>
          <p:nvPicPr>
            <p:cNvPr id="13" name="Picture 12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C735A45D-C47D-4871-A188-62707C70ED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226505" y="4313542"/>
              <a:ext cx="413195" cy="5793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13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510191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C80A92C-9FD4-45D3-8E86-D280BD6B606C}" type="datetimeFigureOut">
              <a:rPr lang="en-GB" smtClean="0"/>
              <a:t>20/09/2021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A95BC52E-1C6A-4978-BE83-80ED88EEC5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52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30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837243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353933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37188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915227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80644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448515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35777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0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/>
          <a:ea typeface="Tahoma"/>
          <a:cs typeface="Tahom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/>
          <a:ea typeface="Tahoma"/>
          <a:cs typeface="Tahom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/>
          <a:ea typeface="Tahoma"/>
          <a:cs typeface="Tahoma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/>
          <a:ea typeface="Tahoma"/>
          <a:cs typeface="Tahoma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EA5FE2-F561-4BE9-9E47-E59DD1346EDB}"/>
              </a:ext>
            </a:extLst>
          </p:cNvPr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658" y="213858"/>
            <a:ext cx="846963" cy="7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/>
          <a:ea typeface="Tahoma"/>
          <a:cs typeface="Tahom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/>
          <a:ea typeface="Tahoma"/>
          <a:cs typeface="Tahom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/>
          <a:ea typeface="Tahoma"/>
          <a:cs typeface="Tahoma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/>
          <a:ea typeface="Tahoma"/>
          <a:cs typeface="Tahoma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119838" cy="1218795"/>
          </a:xfrm>
        </p:spPr>
        <p:txBody>
          <a:bodyPr/>
          <a:lstStyle/>
          <a:p>
            <a:pPr algn="r" rtl="1"/>
            <a:r>
              <a:rPr sz="4400" b="1" i="0" u="none" baseline="0" lang="ar-JO"/>
              <a:t>احتياجات التعلم للمرأة في سياقاتها المحلية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618" y="2827153"/>
            <a:ext cx="7920774" cy="1383969"/>
          </a:xfrm>
        </p:spPr>
        <p:txBody>
          <a:bodyPr/>
          <a:lstStyle/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sz="3200" b="0" i="0" u="none" baseline="0" lang="ar-JO"/>
              <a:t/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2800" dirty="0"/>
          </a:p>
          <a:p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47"/>
    </mc:Choice>
    <mc:Fallback xmlns="">
      <p:transition spd="slow" advTm="1344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sz="3600" b="1" i="0" u="none" baseline="0" lang="ar-JO"/>
              <a:t>احتياجات التعلم للمرأة في سياقاتها المحلية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640960" cy="5400600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1" u="none" baseline="0" lang="ar-JO"/>
              <a:t>أهمية احتياجات التعلم ومشاركة المتعلم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i="1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احتياجات التعلم خاصة بالمجموعة كما أنها خاصة بالأفراد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إذا لم يتم تلبية احتياجات التعلم المحددة فلن يكون هناك انتقال للتعلم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i="1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يؤدي الفشل في تلبية احتياجات التعلم أيضًا إلى تثبيط عزيمة المتعلمين</a:t>
            </a:r>
          </a:p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420778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525"/>
    </mc:Choice>
    <mc:Fallback xmlns="">
      <p:transition spd="slow" advTm="4752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sz="3600" b="1" i="0" u="none" baseline="0" lang="ar-JO"/>
              <a:t>احتياجات التعلم للمرأة في سياقاتها المحلية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00600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في إطار تقييم احتياجات التعلم فإننا بحاجة إلى فهم ما يعرفه المتعلمون بالفعل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وأفضل طريقة لإشراكهم في التعلم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1" u="none" baseline="0" lang="ar-JO"/>
              <a:t>الاختلافات في احتياجات التعلم وأفضل طريقة لإشراك المتعلمين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i="1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على الرغم من أن جميع المستفيدين المستهدفين يشتركون في بعض الخصائص ...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… على المستوى القطري والإقليمي، ثمة الكثير من الاختلافات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600" dirty="0"/>
          </a:p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44270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613"/>
    </mc:Choice>
    <mc:Fallback xmlns="">
      <p:transition spd="slow" advTm="4961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sz="3600" b="1" i="0" u="none" baseline="0" lang="ar-JO"/>
              <a:t>احتياجات التعلم للمرأة في سياقاتها المحلية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640960" cy="5400600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مثال على ذلك هو مستويات معرفة القراءة والكتابة والتعليم في السابق - على سبيل المثال، ماريا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يجب أن نراعي أيضًا ما يلي: 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التطلعات والأهداف - على سبيل المثال، مارسيلا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مستويات المهارات الحالية - على سبيل المثال، أنوبريا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لغة / لغات - على سبيل المثال، فاطمة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تفضيلات التعلم - على سبيل المثال، خلدة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175232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149"/>
    </mc:Choice>
    <mc:Fallback xmlns="">
      <p:transition spd="slow" advTm="15914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sz="3600" b="1" i="0" u="none" baseline="0" lang="ar-JO"/>
              <a:t>احتياجات التعلم للمرأة في سياقاتها المحلية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424936" cy="5184576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توقعات واحتياجات الأسرة - على سبيل المثال، أداما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محو الأمية الرقمية والتمكن من الاتصال بالإنترنت- على سبيل المثال، مارسيلا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العمر - على سبيل المثال، ماريا 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حالة الهجرة / عضوية المجموعات المحرومة - على سبيل المثال، أنوبريا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العوامل الثقافية - على سبيل المثال، أداما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القدرة على السفر - على سبيل المثال، ماريا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600" dirty="0"/>
          </a:p>
          <a:p>
            <a:pPr marL="0" indent="0" algn="r" rtl="1">
              <a:lnSpc>
                <a:spcPct val="12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2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20000"/>
              </a:lnSpc>
              <a:spcBef>
                <a:spcPts val="0"/>
              </a:spcBef>
              <a:buNone/>
            </a:pP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90165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806"/>
    </mc:Choice>
    <mc:Fallback xmlns="">
      <p:transition spd="slow" advTm="17980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sz="3600" b="1" i="0" u="none" baseline="0" lang="ar-JO"/>
              <a:t>احتياجات التعلم للمرأة في سياقاتها المحلية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208912" cy="5400600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الوعي بالفرص المحلية و / أو الإقليمية - على سبيل المثال، خلدة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i="1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1" u="none" baseline="0" lang="ar-JO"/>
              <a:t>من أين حصلنا على تلك المعلومات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i="1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المناقشات الجماعية المركزة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مقابلات مع مصادر المعلومات الرئيسية 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sz="2400" b="0" i="0" u="none" baseline="0" lang="ar-JO"/>
              <a:t>مصادر موثوقة عبر الإنترنت (مثل التقارير الحكومية)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1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9959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112"/>
    </mc:Choice>
    <mc:Fallback xmlns="">
      <p:transition spd="slow" advTm="84112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Moving into a research community&amp;#x0D;&amp;#x0A; Generic Skills Training Programme &amp;#x0D;&amp;#x0A;College of Social Science, May 2010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&amp;#x0D;&amp;#x0A;Moving into a research community&amp;#x0D;&amp;#x0A;&amp;#x0D;&amp;#x0A;&amp;quot;&quot;/&gt;&lt;property id=&quot;20307&quot; value=&quot;265&quot;/&gt;&lt;/object&gt;&lt;object type=&quot;3&quot; unique_id=&quot;10006&quot;&gt;&lt;property id=&quot;20148&quot; value=&quot;5&quot;/&gt;&lt;property id=&quot;20300&quot; value=&quot;Slide 3 - &amp;quot;&amp;#x0D;&amp;#x0A;Moving into a research community&amp;#x0D;&amp;#x0A;&amp;#x0D;&amp;#x0A;&amp;quot;&quot;/&gt;&lt;property id=&quot;20307&quot; value=&quot;267&quot;/&gt;&lt;/object&gt;&lt;object type=&quot;3&quot; unique_id=&quot;10007&quot;&gt;&lt;property id=&quot;20148&quot; value=&quot;5&quot;/&gt;&lt;property id=&quot;20300&quot; value=&quot;Slide 4 - &amp;quot;&amp;#x0D;&amp;#x0A;Moving into a research community&amp;#x0D;&amp;#x0A;&amp;#x0D;&amp;#x0A;&amp;quot;&quot;/&gt;&lt;property id=&quot;20307&quot; value=&quot;268&quot;/&gt;&lt;/object&gt;&lt;object type=&quot;3&quot; unique_id=&quot;10008&quot;&gt;&lt;property id=&quot;20148&quot; value=&quot;5&quot;/&gt;&lt;property id=&quot;20300&quot; value=&quot;Slide 5 - &amp;quot;&amp;#x0D;&amp;#x0A;Moving into a research community&amp;#x0D;&amp;#x0A;&amp;#x0D;&amp;#x0A;&amp;quot;&quot;/&gt;&lt;property id=&quot;20307&quot; value=&quot;269&quot;/&gt;&lt;/object&gt;&lt;object type=&quot;3&quot; unique_id=&quot;10009&quot;&gt;&lt;property id=&quot;20148&quot; value=&quot;5&quot;/&gt;&lt;property id=&quot;20300&quot; value=&quot;Slide 6 - &amp;quot;&amp;#x0D;&amp;#x0A;Moving into a research community&amp;#x0D;&amp;#x0A;&amp;#x0D;&amp;#x0A;&amp;quot;&quot;/&gt;&lt;property id=&quot;20307&quot; value=&quot;270&quot;/&gt;&lt;/object&gt;&lt;object type=&quot;3&quot; unique_id=&quot;10010&quot;&gt;&lt;property id=&quot;20148&quot; value=&quot;5&quot;/&gt;&lt;property id=&quot;20300&quot; value=&quot;Slide 7 - &amp;quot;&amp;#x0D;&amp;#x0A;Moving into a research community&amp;#x0D;&amp;#x0A;&amp;#x0D;&amp;#x0A;&amp;quot;&quot;/&gt;&lt;property id=&quot;20307&quot; value=&quot;271&quot;/&gt;&lt;/object&gt;&lt;object type=&quot;3&quot; unique_id=&quot;10011&quot;&gt;&lt;property id=&quot;20148&quot; value=&quot;5&quot;/&gt;&lt;property id=&quot;20300&quot; value=&quot;Slide 8 - &amp;quot;&amp;#x0D;&amp;#x0A;Moving into a research community&amp;#x0D;&amp;#x0A;&amp;#x0D;&amp;#x0A;&amp;quot;&quot;/&gt;&lt;property id=&quot;20307&quot; value=&quot;272&quot;/&gt;&lt;/object&gt;&lt;object type=&quot;3&quot; unique_id=&quot;10012&quot;&gt;&lt;property id=&quot;20148&quot; value=&quot;5&quot;/&gt;&lt;property id=&quot;20300&quot; value=&quot;Slide 9 - &amp;quot;&amp;#x0D;&amp;#x0A;Moving into a research community&amp;#x0D;&amp;#x0A;&amp;#x0D;&amp;#x0A;&amp;quot;&quot;/&gt;&lt;property id=&quot;20307&quot; value=&quot;273&quot;/&gt;&lt;/object&gt;&lt;object type=&quot;3&quot; unique_id=&quot;10013&quot;&gt;&lt;property id=&quot;20148&quot; value=&quot;5&quot;/&gt;&lt;property id=&quot;20300&quot; value=&quot;Slide 10 - &amp;quot;&amp;#x0D;&amp;#x0A;Moving into a research community&amp;#x0D;&amp;#x0A;&amp;#x0D;&amp;#x0A;&amp;quot;&quot;/&gt;&lt;property id=&quot;20307&quot; value=&quot;274&quot;/&gt;&lt;/object&gt;&lt;object type=&quot;3&quot; unique_id=&quot;10014&quot;&gt;&lt;property id=&quot;20148&quot; value=&quot;5&quot;/&gt;&lt;property id=&quot;20300&quot; value=&quot;Slide 11 - &amp;quot;&amp;#x0D;&amp;#x0A;Moving into a research community&amp;#x0D;&amp;#x0A;&amp;#x0D;&amp;#x0A;&amp;quot;&quot;/&gt;&lt;property id=&quot;20307&quot; value=&quot;275&quot;/&gt;&lt;/object&gt;&lt;object type=&quot;3&quot; unique_id=&quot;10015&quot;&gt;&lt;property id=&quot;20148&quot; value=&quot;5&quot;/&gt;&lt;property id=&quot;20300&quot; value=&quot;Slide 12 - &amp;quot;&amp;#x0D;&amp;#x0A;Moving into a research community&amp;#x0D;&amp;#x0A;&amp;#x0D;&amp;#x0A;&amp;quot;&quot;/&gt;&lt;property id=&quot;20307&quot; value=&quot;276&quot;/&gt;&lt;/object&gt;&lt;object type=&quot;3&quot; unique_id=&quot;10016&quot;&gt;&lt;property id=&quot;20148&quot; value=&quot;5&quot;/&gt;&lt;property id=&quot;20300&quot; value=&quot;Slide 13 - &amp;quot;&amp;#x0D;&amp;#x0A;Moving into a research community&amp;#x0D;&amp;#x0A;&amp;#x0D;&amp;#x0A;&amp;quot;&quot;/&gt;&lt;property id=&quot;20307&quot; value=&quot;277&quot;/&gt;&lt;/object&gt;&lt;object type=&quot;3&quot; unique_id=&quot;10017&quot;&gt;&lt;property id=&quot;20148&quot; value=&quot;5&quot;/&gt;&lt;property id=&quot;20300&quot; value=&quot;Slide 14 - &amp;quot;&amp;#x0D;&amp;#x0A;Moving into a research community&amp;#x0D;&amp;#x0A;&amp;#x0D;&amp;#x0A;&amp;quot;&quot;/&gt;&lt;property id=&quot;20307&quot; value=&quot;278&quot;/&gt;&lt;/object&gt;&lt;object type=&quot;3&quot; unique_id=&quot;10019&quot;&gt;&lt;property id=&quot;20148&quot; value=&quot;5&quot;/&gt;&lt;property id=&quot;20300&quot; value=&quot;Slide 15 - &amp;quot;&amp;#x0D;&amp;#x0A;Moving into a research community&amp;#x0D;&amp;#x0A;&amp;#x0D;&amp;#x0A;&amp;quot;&quot;/&gt;&lt;property id=&quot;20307&quot; value=&quot;280&quot;/&gt;&lt;/object&gt;&lt;/object&gt;&lt;/object&gt;&lt;/database&gt;"/>
</p:tagLst>
</file>

<file path=ppt/theme/theme1.xml><?xml version="1.0" encoding="utf-8"?>
<a:theme xmlns:a="http://schemas.openxmlformats.org/drawingml/2006/main" name="OU Titl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FFFFFF"/>
      </a:hlink>
      <a:folHlink>
        <a:srgbClr val="954F72"/>
      </a:folHlink>
    </a:clrScheme>
    <a:fontScheme name="Arial">
      <a:maj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ajorFont>
      <a:min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9DF049F-5577-4BD3-A608-F982C4D7A805}"/>
    </a:ext>
  </a:extLst>
</a:theme>
</file>

<file path=ppt/theme/theme2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ajorFont>
      <a:min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29FD8A4-9E54-4236-B0B5-5F865BCC14C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  <a:font script="Armn" typeface="Tahoma"/>
        <a:font script="Bugi" typeface="Tahoma"/>
        <a:font script="Bopo" typeface="Tahoma"/>
        <a:font script="Java" typeface="Tahoma"/>
        <a:font script="Lisu" typeface="Tahoma"/>
        <a:font script="Mymr" typeface="Tahoma"/>
        <a:font script="Nkoo" typeface="Tahoma"/>
        <a:font script="Olck" typeface="Tahoma"/>
        <a:font script="Osma" typeface="Tahoma"/>
        <a:font script="Phag" typeface="Tahoma"/>
        <a:font script="Syrn" typeface="Tahoma"/>
        <a:font script="Syrj" typeface="Tahoma"/>
        <a:font script="Syre" typeface="Tahoma"/>
        <a:font script="Sora" typeface="Tahoma"/>
        <a:font script="Tale" typeface="Tahoma"/>
        <a:font script="Talu" typeface="Tahoma"/>
        <a:font script="Tfng" typeface="Tahoma"/>
      </a:majorFont>
      <a:minorFont>
        <a:latin typeface="Tahoma" panose="020F050202020403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  <a:font script="Armn" typeface="Tahoma"/>
        <a:font script="Bugi" typeface="Tahoma"/>
        <a:font script="Bopo" typeface="Tahoma"/>
        <a:font script="Java" typeface="Tahoma"/>
        <a:font script="Lisu" typeface="Tahoma"/>
        <a:font script="Mymr" typeface="Tahoma"/>
        <a:font script="Nkoo" typeface="Tahoma"/>
        <a:font script="Olck" typeface="Tahoma"/>
        <a:font script="Osma" typeface="Tahoma"/>
        <a:font script="Phag" typeface="Tahoma"/>
        <a:font script="Syrn" typeface="Tahoma"/>
        <a:font script="Syrj" typeface="Tahoma"/>
        <a:font script="Syre" typeface="Tahoma"/>
        <a:font script="Sora" typeface="Tahoma"/>
        <a:font script="Tale" typeface="Tahoma"/>
        <a:font script="Talu" typeface="Tahoma"/>
        <a:font script="Tfng"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26EA64481C040A1FE7E8F6959F50F" ma:contentTypeVersion="13" ma:contentTypeDescription="Create a new document." ma:contentTypeScope="" ma:versionID="2891b130ea53c6fbd85f7af3377c9963">
  <xs:schema xmlns:xsd="http://www.w3.org/2001/XMLSchema" xmlns:xs="http://www.w3.org/2001/XMLSchema" xmlns:p="http://schemas.microsoft.com/office/2006/metadata/properties" xmlns:ns3="ed9d2163-4fb3-4947-8bfd-454e8e6d4998" xmlns:ns4="66faaa41-a150-45c6-8224-a9a307be60d1" targetNamespace="http://schemas.microsoft.com/office/2006/metadata/properties" ma:root="true" ma:fieldsID="3bb2b76b4c33562c9a54d4ed1eb7617c" ns3:_="" ns4:_="">
    <xs:import namespace="ed9d2163-4fb3-4947-8bfd-454e8e6d4998"/>
    <xs:import namespace="66faaa41-a150-45c6-8224-a9a307be60d1"/>
    <xs:element name="properties">
      <xs:complexType>
        <xs:sequence>
          <xs:element name="documentManagement">
            <xs:complexType>
              <xs:all>
                <xs:element ref="ns3:MediaServiceMetadata" minOccurs="0"/>
                <xs:element ref="ns3:MediaServiceFastMetadata" minOccurs="0"/>
                <xs:element ref="ns3:MediaServiceDateTaken" minOccurs="0"/>
                <xs:element ref="ns3:MediaServiceLocation" minOccurs="0"/>
                <xs:element ref="ns3:MediaServiceAutoTags" minOccurs="0"/>
                <xs:element ref="ns3:MediaServiceOCR" minOccurs="0"/>
                <xs:element ref="ns3:MediaServiceEventHashCode" minOccurs="0"/>
                <xs:element ref="ns3:MediaServiceGenerationTime" minOccurs="0"/>
                <xs:element ref="ns3:MediaServiceAutoKeyPoints" minOccurs="0"/>
                <xs:element ref="ns3:MediaServiceKeyPoints" minOccurs="0"/>
                <xs:element ref="ns4:SharedWithUsers" minOccurs="0"/>
                <xs:element ref="ns4:SharedWithDetails" minOccurs="0"/>
                <xs:element ref="ns4:SharingHintHash" minOccurs="0"/>
              </xs:all>
            </xs:complexType>
          </xs:element>
        </xs:sequence>
      </xs:complex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ed9d2163-4fb3-4947-8bfd-454e8e6d4998" elementFormDefault="qualified">
    <xs:import namespace="http://schemas.microsoft.com/office/2006/documentManagement/types"/>
    <xs:import namespace="http://schemas.microsoft.com/office/infopath/2007/PartnerControls"/>
    <xs:element name="MediaServiceMetadata" ma:index="8" nillable="true" ma:displayName="MediaServiceMetadata" ma:hidden="true" ma:internalName="MediaServiceMetadata" ma:readOnly="true">
      <xs:simpleType>
        <xs:restriction base="dms:Note"/>
      </xs:simpleType>
    </xs:element>
    <xs:element name="MediaServiceFastMetadata" ma:index="9" nillable="true" ma:displayName="MediaServiceFastMetadata" ma:hidden="true" ma:internalName="MediaServiceFastMetadata" ma:readOnly="true">
      <xs:simpleType>
        <xs:restriction base="dms:Note"/>
      </xs:simpleType>
    </xs:element>
    <xs:element name="MediaServiceDateTaken" ma:index="10" nillable="true" ma:displayName="MediaServiceDateTaken" ma:hidden="true" ma:internalName="MediaServiceDateTaken" ma:readOnly="true">
      <xs:simpleType>
        <xs:restriction base="dms:Text"/>
      </xs:simpleType>
    </xs:element>
    <xs:element name="MediaServiceLocation" ma:index="11" nillable="true" ma:displayName="MediaServiceLocation" ma:internalName="MediaServiceLocation" ma:readOnly="true">
      <xs:simpleType>
        <xs:restriction base="dms:Text"/>
      </xs:simpleType>
    </xs:element>
    <xs:element name="MediaServiceAutoTags" ma:index="12" nillable="true" ma:displayName="MediaServiceAutoTags" ma:internalName="MediaServiceAutoTags" ma:readOnly="true">
      <xs:simpleType>
        <xs:restriction base="dms:Text"/>
      </xs:simpleType>
    </xs:element>
    <xs:element name="MediaServiceOCR" ma:index="13" nillable="true" ma:displayName="MediaServiceOCR" ma:internalName="MediaServiceOCR" ma:readOnly="true">
      <xs:simpleType>
        <xs:restriction base="dms:Note">
          <xs:maxLength value="255"/>
        </xs:restriction>
      </xs:simpleType>
    </xs:element>
    <xs:element name="MediaServiceEventHashCode" ma:index="14" nillable="true" ma:displayName="MediaServiceEventHashCode" ma:hidden="true" ma:internalName="MediaServiceEventHashCode" ma:readOnly="true">
      <xs:simpleType>
        <xs:restriction base="dms:Text"/>
      </xs:simpleType>
    </xs:element>
    <xs:element name="MediaServiceGenerationTime" ma:index="15" nillable="true" ma:displayName="MediaServiceGenerationTime" ma:hidden="true" ma:internalName="MediaServiceGenerationTime" ma:readOnly="true">
      <xs:simpleType>
        <xs:restriction base="dms:Text"/>
      </xs:simpleType>
    </xs:element>
    <xs:element name="MediaServiceAutoKeyPoints" ma:index="16" nillable="true" ma:displayName="MediaServiceAutoKeyPoints" ma:hidden="true" ma:internalName="MediaServiceAutoKeyPoints" ma:readOnly="true">
      <xs:simpleType>
        <xs:restriction base="dms:Note"/>
      </xs:simpleType>
    </xs:element>
    <xs:element name="MediaServiceKeyPoints" ma:index="17" nillable="true" ma:displayName="KeyPoints" ma:internalName="MediaServiceKeyPoints" ma:readOnly="true">
      <xs:simpleType>
        <xs:restriction base="dms:Note">
          <xs:maxLength value="255"/>
        </xs:restriction>
      </xs:simple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66faaa41-a150-45c6-8224-a9a307be60d1" elementFormDefault="qualified">
    <xs:import namespace="http://schemas.microsoft.com/office/2006/documentManagement/types"/>
    <xs:import namespace="http://schemas.microsoft.com/office/infopath/2007/PartnerControls"/>
    <xs:element name="SharedWithUsers" ma:index="18" nillable="true" ma:displayName="Shared With" ma:internalName="SharedWithUsers" ma:readOnly="true">
      <xs:complexType>
        <xs:complexContent>
          <xs:extension base="dms:UserMulti">
            <xs:sequence>
              <xs:element name="UserInfo" minOccurs="0" maxOccurs="unbounded">
                <xs:complexType>
                  <xs:sequence>
                    <xs:element name="DisplayName" type="xsd:string" minOccurs="0"/>
                    <xs:element name="AccountId" type="dms:UserId" minOccurs="0" nillable="true"/>
                    <xs:element name="AccountType" type="xsd:string" minOccurs="0"/>
                  </xs:sequence>
                </xs:complexType>
              </xs:element>
            </xs:sequence>
          </xs:extension>
        </xs:complexContent>
      </xs:complexType>
    </xs:element>
    <xs:element name="SharedWithDetails" ma:index="19" nillable="true" ma:displayName="Shared With Details" ma:internalName="SharedWithDetails" ma:readOnly="true">
      <xs:simpleType>
        <xs:restriction base="dms:Note">
          <xs:maxLength value="255"/>
        </xs:restriction>
      </xs:simpleType>
    </xs:element>
    <xs:element name="SharingHintHash" ma:index="20" nillable="true" ma:displayName="Sharing Hint Hash" ma:hidden="true" ma:internalName="SharingHintHash" ma:readOnly="true">
      <xs:simpleType>
        <xs:restriction base="dms:Text"/>
      </xs:simpleType>
    </xs:element>
  </xs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F6248D-9228-4C37-A9EC-33C65D9618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158DB9-B2C5-4F09-AFBE-E4DDFED731CE}">
  <ds:schemaRefs>
    <ds:schemaRef ds:uri="ed9d2163-4fb3-4947-8bfd-454e8e6d499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66faaa41-a150-45c6-8224-a9a307be60d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EFADF0-AADE-4CCE-8B47-36E2EBCCC0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d2163-4fb3-4947-8bfd-454e8e6d4998"/>
    <ds:schemaRef ds:uri="66faaa41-a150-45c6-8224-a9a307be6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662</TotalTime>
  <Words>727</Words>
  <Application>Microsoft Office PowerPoint</Application>
  <PresentationFormat>On-screen Show (4:3)</PresentationFormat>
  <Paragraphs>107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OU Title</vt:lpstr>
      <vt:lpstr>OU Layouts</vt:lpstr>
      <vt:lpstr>Women’s learning needs within their local contexts</vt:lpstr>
      <vt:lpstr>Women’s learning needs within their local contexts</vt:lpstr>
      <vt:lpstr>Women’s learning needs within their local contexts</vt:lpstr>
      <vt:lpstr>Women’s learning needs within their local contexts</vt:lpstr>
      <vt:lpstr>Women’s learning needs within their local contexts</vt:lpstr>
      <vt:lpstr>Women’s learning needs within their local contexts</vt:lpstr>
    </vt:vector>
  </TitlesOfParts>
  <Company>University of Leicester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into a research community  Faculty of the Social Sciences  Jo Brewis, School of Management  j.brewis@le.ac.uk      Moving into a research community  Skills Training for Research Students, January 2009  Faculty of the Social Sciences</dc:title>
  <dc:creator>jpb18</dc:creator>
  <cp:lastModifiedBy>Amy.Snow</cp:lastModifiedBy>
  <cp:revision>164</cp:revision>
  <cp:lastPrinted>2020-12-01T11:58:53Z</cp:lastPrinted>
  <dcterms:created xsi:type="dcterms:W3CDTF">2009-01-09T17:18:52Z</dcterms:created>
  <dcterms:modified xsi:type="dcterms:W3CDTF">2021-09-20T15:29:20Z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</Properties>
</file>