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1"/>
  </p:notesMasterIdLst>
  <p:sldIdLst>
    <p:sldId id="281" r:id="rId6"/>
    <p:sldId id="289" r:id="rId7"/>
    <p:sldId id="288" r:id="rId8"/>
    <p:sldId id="290" r:id="rId9"/>
    <p:sldId id="291" r:id="rId10"/>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1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050" y="-24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12/10/2021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irmala UI"/>
        <a:ea typeface="Nirmala UI"/>
        <a:cs typeface="Nirmala UI"/>
      </a:defRPr>
    </a:lvl1pPr>
    <a:lvl2pPr marL="457200" algn="l" defTabSz="914400" rtl="0" eaLnBrk="1" latinLnBrk="0" hangingPunct="1">
      <a:defRPr sz="1200" kern="1200">
        <a:solidFill>
          <a:schemeClr val="tx1"/>
        </a:solidFill>
        <a:latin typeface="Nirmala UI"/>
        <a:ea typeface="Nirmala UI"/>
        <a:cs typeface="Nirmala UI"/>
      </a:defRPr>
    </a:lvl2pPr>
    <a:lvl3pPr marL="914400" algn="l" defTabSz="914400" rtl="0" eaLnBrk="1" latinLnBrk="0" hangingPunct="1">
      <a:defRPr sz="1200" kern="1200">
        <a:solidFill>
          <a:schemeClr val="tx1"/>
        </a:solidFill>
        <a:latin typeface="Nirmala UI"/>
        <a:ea typeface="Nirmala UI"/>
        <a:cs typeface="Nirmala UI"/>
      </a:defRPr>
    </a:lvl3pPr>
    <a:lvl4pPr marL="1371600" algn="l" defTabSz="914400" rtl="0" eaLnBrk="1" latinLnBrk="0" hangingPunct="1">
      <a:defRPr sz="1200" kern="1200">
        <a:solidFill>
          <a:schemeClr val="tx1"/>
        </a:solidFill>
        <a:latin typeface="Nirmala UI"/>
        <a:ea typeface="Nirmala UI"/>
        <a:cs typeface="Nirmala UI"/>
      </a:defRPr>
    </a:lvl4pPr>
    <a:lvl5pPr marL="1828800" algn="l" defTabSz="914400" rtl="0" eaLnBrk="1" latinLnBrk="0" hangingPunct="1">
      <a:defRPr sz="1200" kern="1200">
        <a:solidFill>
          <a:schemeClr val="tx1"/>
        </a:solidFill>
        <a:latin typeface="Nirmala UI"/>
        <a:ea typeface="Nirmala UI"/>
        <a:cs typeface="Nirmala UI"/>
      </a:defRPr>
    </a:lvl5pPr>
    <a:lvl6pPr marL="2286000" algn="l" defTabSz="914400" rtl="0" eaLnBrk="1" latinLnBrk="0" hangingPunct="1">
      <a:defRPr sz="1200" kern="1200">
        <a:solidFill>
          <a:schemeClr val="tx1"/>
        </a:solidFill>
        <a:latin typeface="Nirmala UI"/>
        <a:ea typeface="Nirmala UI"/>
        <a:cs typeface="Nirmala UI"/>
      </a:defRPr>
    </a:lvl6pPr>
    <a:lvl7pPr marL="2743200" algn="l" defTabSz="914400" rtl="0" eaLnBrk="1" latinLnBrk="0" hangingPunct="1">
      <a:defRPr sz="1200" kern="1200">
        <a:solidFill>
          <a:schemeClr val="tx1"/>
        </a:solidFill>
        <a:latin typeface="Nirmala UI"/>
        <a:ea typeface="Nirmala UI"/>
        <a:cs typeface="Nirmala UI"/>
      </a:defRPr>
    </a:lvl7pPr>
    <a:lvl8pPr marL="3200400" algn="l" defTabSz="914400" rtl="0" eaLnBrk="1" latinLnBrk="0" hangingPunct="1">
      <a:defRPr sz="1200" kern="1200">
        <a:solidFill>
          <a:schemeClr val="tx1"/>
        </a:solidFill>
        <a:latin typeface="Nirmala UI"/>
        <a:ea typeface="Nirmala UI"/>
        <a:cs typeface="Nirmala UI"/>
      </a:defRPr>
    </a:lvl8pPr>
    <a:lvl9pPr marL="3657600" algn="l" defTabSz="914400" rtl="0" eaLnBrk="1" latinLnBrk="0" hangingPunct="1">
      <a:defRPr sz="1200" kern="1200">
        <a:solidFill>
          <a:schemeClr val="tx1"/>
        </a:solidFill>
        <a:latin typeface="Nirmala UI"/>
        <a:ea typeface="Nirmala UI"/>
        <a:cs typeface="Nirmala U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7208408-CD35-4C8B-81DB-5A8B9796368C}"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2676837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hi" b="0" i="0" u="none" baseline="0"/>
              <a:t>याद रखें कि प्रथम दो पॉइंट उपस्थित रहने और प्रस्तुत करने से संबंधित हैं</a:t>
            </a:r>
          </a:p>
          <a:p>
            <a:endParaRPr lang="hi" baseline="0" dirty="0"/>
          </a:p>
          <a:p>
            <a:pPr algn="l" rtl="0"/>
            <a:r>
              <a:rPr lang="hi" b="0" i="0" u="none" baseline="0"/>
              <a:t>दोपहर के 2 बजे तक ब्रेक हो जाना चाहिए</a:t>
            </a:r>
          </a:p>
          <a:p>
            <a:endParaRPr lang="hi"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effectLst/>
                <a:latin typeface="Nirmala UI"/>
                <a:ea typeface="Nirmala UI"/>
                <a:cs typeface="Nirmala UI"/>
              </a:rPr>
              <a:t>आप में कई लोगों ने इस बीच चर्चित विषयों को अनुभव किया होगा, और उस आधार पर आपके इनपुट को प्रोत्साहित किया जाता है और वे अत्यंत सराहनीय भी हैं। </a:t>
            </a:r>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3232306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hi" b="0" i="0" u="none" baseline="0"/>
              <a:t>याद रखें कि प्रथम दो पॉइंट उपस्थित रहने और प्रस्तुत करने से संबंधित हैं</a:t>
            </a:r>
          </a:p>
          <a:p>
            <a:endParaRPr lang="hi" baseline="0" dirty="0"/>
          </a:p>
          <a:p>
            <a:pPr algn="l" rtl="0"/>
            <a:r>
              <a:rPr lang="hi" b="0" i="0" u="none" baseline="0"/>
              <a:t>दोपहर के 2 बजे तक ब्रेक हो जाना चाहिए</a:t>
            </a:r>
          </a:p>
          <a:p>
            <a:endParaRPr lang="hi"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effectLst/>
                <a:latin typeface="Nirmala UI"/>
                <a:ea typeface="Nirmala UI"/>
                <a:cs typeface="Nirmala UI"/>
              </a:rPr>
              <a:t>आप में कई लोगों ने इस बीच चर्चित विषयों को अनुभव किया होगा, और उस आधार पर आपके इनपुट को प्रोत्साहित किया जाता है और वे अत्यंत सराहनीय भी हैं। </a:t>
            </a:r>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1729343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14094418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12/10/2021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Nirmala UI"/>
          <a:ea typeface="Nirmala UI"/>
          <a:cs typeface="Nirmala UI"/>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irmala UI"/>
          <a:ea typeface="Nirmala UI"/>
          <a:cs typeface="Nirmala U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irmala UI"/>
          <a:ea typeface="Nirmala UI"/>
          <a:cs typeface="Nirmala UI"/>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irmala UI"/>
          <a:ea typeface="Nirmala UI"/>
          <a:cs typeface="Nirmala UI"/>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9pPr>
    </p:bodyStyle>
    <p:other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Nirmala UI"/>
          <a:ea typeface="Nirmala UI"/>
          <a:cs typeface="Nirmala UI"/>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irmala UI"/>
          <a:ea typeface="Nirmala UI"/>
          <a:cs typeface="Nirmala U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irmala UI"/>
          <a:ea typeface="Nirmala UI"/>
          <a:cs typeface="Nirmala UI"/>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irmala UI"/>
          <a:ea typeface="Nirmala UI"/>
          <a:cs typeface="Nirmala UI"/>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9pPr>
    </p:bodyStyle>
    <p:other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556618" y="1467591"/>
            <a:ext cx="8119838" cy="1052596"/>
          </a:xfrm>
        </p:spPr>
        <p:txBody>
          <a:bodyPr/>
          <a:lstStyle/>
          <a:p>
            <a:pPr algn="l" rtl="0"/>
            <a:r>
              <a:rPr lang="hi" sz="4000" b="1" i="0" u="none" baseline="0"/>
              <a:t>शैक्षिक परिणामों का विकास</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3353739"/>
          </a:xfrm>
        </p:spPr>
        <p:txBody>
          <a:bodyPr/>
          <a:lstStyle/>
          <a:p>
            <a:pPr algn="l" rtl="0">
              <a:lnSpc>
                <a:spcPct val="100000"/>
              </a:lnSpc>
              <a:spcBef>
                <a:spcPts val="0"/>
              </a:spcBef>
            </a:pPr>
            <a:endParaRPr lang="hi" sz="3200" b="1" dirty="0"/>
          </a:p>
          <a:p>
            <a:pPr algn="l" rtl="0">
              <a:lnSpc>
                <a:spcPct val="100000"/>
              </a:lnSpc>
              <a:spcBef>
                <a:spcPts val="0"/>
              </a:spcBef>
            </a:pPr>
            <a:endParaRPr lang="hi" sz="3200" b="1" dirty="0"/>
          </a:p>
          <a:p>
            <a:pPr algn="l" rtl="0">
              <a:lnSpc>
                <a:spcPct val="100000"/>
              </a:lnSpc>
              <a:spcBef>
                <a:spcPts val="0"/>
              </a:spcBef>
            </a:pPr>
            <a:r>
              <a:rPr lang="hi" sz="3200" b="1" i="0" u="none" baseline="0"/>
              <a:t>प्रोफेसर एलिज़ाबेथ डेनियल</a:t>
            </a:r>
          </a:p>
          <a:p>
            <a:pPr algn="l" rtl="0">
              <a:lnSpc>
                <a:spcPct val="100000"/>
              </a:lnSpc>
              <a:spcBef>
                <a:spcPts val="0"/>
              </a:spcBef>
            </a:pPr>
            <a:r>
              <a:rPr lang="hi" sz="3200" b="1" i="0" u="none" baseline="0"/>
              <a:t>ओपन यूनिवर्सिटी बिज़नेस स्कूल</a:t>
            </a:r>
          </a:p>
          <a:p>
            <a:pPr algn="l" rtl="0">
              <a:lnSpc>
                <a:spcPct val="100000"/>
              </a:lnSpc>
              <a:spcBef>
                <a:spcPts val="0"/>
              </a:spcBef>
            </a:pPr>
            <a:endParaRPr lang="hi" sz="3200" b="1" i="0" u="none" baseline="0"/>
          </a:p>
          <a:p>
            <a:pPr algn="l" rtl="0">
              <a:lnSpc>
                <a:spcPct val="100000"/>
              </a:lnSpc>
              <a:spcBef>
                <a:spcPts val="0"/>
              </a:spcBef>
            </a:pPr>
            <a:endParaRPr lang="hi" sz="2800" dirty="0"/>
          </a:p>
          <a:p>
            <a:endParaRPr lang="hi"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28660"/>
    </mc:Choice>
    <mc:Fallback xmlns="">
      <p:transition spd="slow" advTm="2866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a:solidFill>
                  <a:schemeClr val="tx1"/>
                </a:solidFill>
              </a:rPr>
              <a:t>शैक्षिक परिणाम क्या हैं और वे महत्वपूर्ण क्यों हैं?</a:t>
            </a:r>
          </a:p>
        </p:txBody>
      </p:sp>
      <p:sp>
        <p:nvSpPr>
          <p:cNvPr id="3" name="Content Placeholder 2"/>
          <p:cNvSpPr>
            <a:spLocks noGrp="1"/>
          </p:cNvSpPr>
          <p:nvPr>
            <p:ph idx="1"/>
          </p:nvPr>
        </p:nvSpPr>
        <p:spPr>
          <a:xfrm>
            <a:off x="179512" y="1772816"/>
            <a:ext cx="8208912" cy="4968552"/>
          </a:xfrm>
        </p:spPr>
        <p:txBody>
          <a:bodyPr>
            <a:normAutofit/>
          </a:bodyPr>
          <a:lstStyle/>
          <a:p>
            <a:pPr marL="0" indent="0" algn="l" rtl="0">
              <a:lnSpc>
                <a:spcPct val="100000"/>
              </a:lnSpc>
              <a:spcBef>
                <a:spcPts val="0"/>
              </a:spcBef>
              <a:buNone/>
            </a:pPr>
            <a:endParaRPr lang="hi" sz="2400" dirty="0"/>
          </a:p>
          <a:p>
            <a:pPr marL="0" algn="l" rtl="0">
              <a:lnSpc>
                <a:spcPct val="100000"/>
              </a:lnSpc>
              <a:spcBef>
                <a:spcPts val="0"/>
              </a:spcBef>
            </a:pPr>
            <a:endParaRPr lang="hi" sz="2400" dirty="0"/>
          </a:p>
        </p:txBody>
      </p:sp>
      <p:sp>
        <p:nvSpPr>
          <p:cNvPr id="4" name="TextBox 3">
            <a:extLst>
              <a:ext uri="{FF2B5EF4-FFF2-40B4-BE49-F238E27FC236}">
                <a16:creationId xmlns:a16="http://schemas.microsoft.com/office/drawing/2014/main" id="{785B1F77-45A9-4ABE-9061-A4A8B9383082}"/>
              </a:ext>
            </a:extLst>
          </p:cNvPr>
          <p:cNvSpPr txBox="1"/>
          <p:nvPr/>
        </p:nvSpPr>
        <p:spPr>
          <a:xfrm>
            <a:off x="395537" y="1608707"/>
            <a:ext cx="8568952" cy="5078313"/>
          </a:xfrm>
          <a:prstGeom prst="rect">
            <a:avLst/>
          </a:prstGeom>
          <a:noFill/>
        </p:spPr>
        <p:txBody>
          <a:bodyPr wrap="square" rtlCol="0">
            <a:spAutoFit/>
          </a:bodyPr>
          <a:lstStyle/>
          <a:p>
            <a:endParaRPr lang="hi" dirty="0"/>
          </a:p>
          <a:p>
            <a:endParaRPr lang="hi" dirty="0"/>
          </a:p>
          <a:p>
            <a:pPr algn="ctr" rtl="0"/>
            <a:r>
              <a:rPr lang="hi" b="0" i="0" u="none" baseline="0"/>
              <a:t>शैक्षिक परिणाम एक कथन है जो बताता है कि किसी मॉड्यूल, कोर्स या क्वॉलिफिकेशन </a:t>
            </a:r>
          </a:p>
          <a:p>
            <a:pPr algn="ctr" rtl="0"/>
            <a:r>
              <a:rPr lang="hi" b="0" i="0" u="none" baseline="0"/>
              <a:t>के अंत में छात्र से क्या जानने, समझने और कर पाने की अपेक्षा की जाती है।</a:t>
            </a:r>
          </a:p>
          <a:p>
            <a:endParaRPr lang="hi" dirty="0"/>
          </a:p>
          <a:p>
            <a:pPr algn="l" rtl="0"/>
            <a:r>
              <a:rPr lang="hi" b="0" i="0" u="none" baseline="0"/>
              <a:t>वे महत्वपूर्ण हैं क्योंकि:</a:t>
            </a:r>
          </a:p>
          <a:p>
            <a:pPr marL="285750" indent="-285750" algn="l" rtl="0">
              <a:buFont typeface="Arial" panose="020B0604020202020204" pitchFamily="34" charset="0"/>
              <a:buChar char="•"/>
            </a:pPr>
            <a:r>
              <a:rPr lang="hi" b="0" i="0" u="none" baseline="0"/>
              <a:t>वे महत्व और प्रमुखता को शिक्षक से छात्र तक और सिखाने से सीखने पर स्थानांतरित करता है</a:t>
            </a:r>
          </a:p>
          <a:p>
            <a:pPr marL="285750" indent="-285750" algn="l" rtl="0">
              <a:buFont typeface="Arial" panose="020B0604020202020204" pitchFamily="34" charset="0"/>
              <a:buChar char="•"/>
            </a:pPr>
            <a:r>
              <a:rPr lang="hi" b="0" i="0" u="none" baseline="0"/>
              <a:t>वे </a:t>
            </a:r>
            <a:r>
              <a:rPr lang="hi" b="1" i="0" u="none" baseline="0"/>
              <a:t>छात्रों </a:t>
            </a:r>
            <a:r>
              <a:rPr lang="hi" b="0" i="0" u="none" baseline="0"/>
              <a:t>को यह जानने में मदद करते हैं कि उन्हें अपने अध्ययन से क्या अपेक्षा करनी चाहिए - ताकि वे अपने लिए सही कोर्स का चयन कर सकें और इसलिए ताकि कोर्स का अध्ययन करने के दौरान और उसे पूरा करने के बाद अपनी प्रगति पर नज़र रख सकें</a:t>
            </a:r>
          </a:p>
          <a:p>
            <a:pPr marL="285750" indent="-285750" algn="l" rtl="0">
              <a:buFont typeface="Arial" panose="020B0604020202020204" pitchFamily="34" charset="0"/>
              <a:buChar char="•"/>
            </a:pPr>
            <a:r>
              <a:rPr lang="hi" b="0" i="0" u="none" baseline="0"/>
              <a:t>कोर्स बनाने वाले </a:t>
            </a:r>
            <a:r>
              <a:rPr lang="hi" b="1" i="0" u="none" baseline="0"/>
              <a:t>शिक्षकों </a:t>
            </a:r>
            <a:r>
              <a:rPr lang="hi" b="0" i="0" u="none" baseline="0"/>
              <a:t>के लिए भी महत्वपूर्ण है ख़ास तौर पर अगर वे टीम में काम कर रहे हैं या एक साथ फिट बैठने वाले कोर्स बना रहे हैं</a:t>
            </a:r>
          </a:p>
          <a:p>
            <a:pPr marL="285750" indent="-285750" algn="l" rtl="0">
              <a:buFont typeface="Arial" panose="020B0604020202020204" pitchFamily="34" charset="0"/>
              <a:buChar char="•"/>
            </a:pPr>
            <a:r>
              <a:rPr lang="hi" b="1" i="0" u="none" baseline="0"/>
              <a:t>नियोक्ताओं, पेशेवर संस्थाओं, प्रशिक्षण एजंसियों या फंडर्स </a:t>
            </a:r>
            <a:r>
              <a:rPr lang="hi" b="0" i="0" u="none" baseline="0"/>
              <a:t>के लिए महत्वपूर्ण है - ताकि उन्हें पता चले कि उनका स्टाफ़ या क्लाइंट क्या सीखेगा</a:t>
            </a:r>
          </a:p>
          <a:p>
            <a:pPr marL="285750" indent="-285750" algn="l" rtl="0">
              <a:buFont typeface="Arial" panose="020B0604020202020204" pitchFamily="34" charset="0"/>
              <a:buChar char="•"/>
            </a:pPr>
            <a:r>
              <a:rPr lang="hi" b="0" i="0" u="none" baseline="0"/>
              <a:t>गुणवत्ता आश्वासन और ख़ास तौर पर शिक्षण आश्वासन का एक महत्वपूर्ण हिस्सा हैं</a:t>
            </a:r>
          </a:p>
          <a:p>
            <a:endParaRPr lang="hi" dirty="0"/>
          </a:p>
          <a:p>
            <a:pPr algn="l" rtl="0"/>
            <a:r>
              <a:rPr lang="hi" b="0" i="0" u="none" baseline="0"/>
              <a:t>स्त्रोत: ओपन यूनिवर्सिटी, मार्च 2015 में शिक्षण परिणामों का उपयोग </a:t>
            </a:r>
          </a:p>
        </p:txBody>
      </p:sp>
    </p:spTree>
    <p:custDataLst>
      <p:tags r:id="rId1"/>
    </p:custDataLst>
    <p:extLst>
      <p:ext uri="{BB962C8B-B14F-4D97-AF65-F5344CB8AC3E}">
        <p14:creationId xmlns:p14="http://schemas.microsoft.com/office/powerpoint/2010/main" val="1020337834"/>
      </p:ext>
    </p:extLst>
  </p:cSld>
  <p:clrMapOvr>
    <a:masterClrMapping/>
  </p:clrMapOvr>
  <mc:AlternateContent xmlns:mc="http://schemas.openxmlformats.org/markup-compatibility/2006" xmlns:p14="http://schemas.microsoft.com/office/powerpoint/2010/main">
    <mc:Choice Requires="p14">
      <p:transition spd="slow" p14:dur="2000" advTm="118266"/>
    </mc:Choice>
    <mc:Fallback xmlns="">
      <p:transition spd="slow" advTm="11826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a:solidFill>
                  <a:schemeClr val="tx1"/>
                </a:solidFill>
              </a:rPr>
              <a:t>शिक्षण परिणाम कैसे लिखे जाने चाहिए?</a:t>
            </a:r>
          </a:p>
        </p:txBody>
      </p:sp>
      <p:sp>
        <p:nvSpPr>
          <p:cNvPr id="3" name="Content Placeholder 2"/>
          <p:cNvSpPr>
            <a:spLocks noGrp="1"/>
          </p:cNvSpPr>
          <p:nvPr>
            <p:ph idx="1"/>
          </p:nvPr>
        </p:nvSpPr>
        <p:spPr>
          <a:xfrm>
            <a:off x="179512" y="1412776"/>
            <a:ext cx="8208912" cy="5328592"/>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1600" b="0" i="0" u="none" baseline="0"/>
              <a:t>निम्नलिखित चार वर्गों के अंतर्गत शिक्षण परिणामों का वर्णन प्रदान किया जाना चाहिए: </a:t>
            </a:r>
          </a:p>
          <a:p>
            <a:pPr marL="0" indent="0" algn="l" rtl="0">
              <a:lnSpc>
                <a:spcPct val="100000"/>
              </a:lnSpc>
              <a:spcBef>
                <a:spcPts val="0"/>
              </a:spcBef>
              <a:buNone/>
            </a:pPr>
            <a:endParaRPr lang="hi" sz="1600" dirty="0"/>
          </a:p>
          <a:p>
            <a:pPr algn="l" rtl="0">
              <a:lnSpc>
                <a:spcPct val="100000"/>
              </a:lnSpc>
              <a:spcBef>
                <a:spcPts val="0"/>
              </a:spcBef>
            </a:pPr>
            <a:r>
              <a:rPr lang="hi" sz="1600" b="1" i="0" u="none" baseline="0"/>
              <a:t>ज्ञान और समझ </a:t>
            </a:r>
            <a:r>
              <a:rPr lang="hi" sz="1600" b="0" i="0" u="none" baseline="0"/>
              <a:t>- विषय वस्तु और उसे कितनी गहराई से पढ़ाया जाएगा।</a:t>
            </a:r>
          </a:p>
          <a:p>
            <a:pPr marL="0" indent="0" algn="l" rtl="0">
              <a:lnSpc>
                <a:spcPct val="100000"/>
              </a:lnSpc>
              <a:spcBef>
                <a:spcPts val="0"/>
              </a:spcBef>
              <a:buNone/>
            </a:pPr>
            <a:endParaRPr lang="hi" sz="1600" b="1" dirty="0"/>
          </a:p>
          <a:p>
            <a:pPr algn="l" rtl="0">
              <a:lnSpc>
                <a:spcPct val="100000"/>
              </a:lnSpc>
              <a:spcBef>
                <a:spcPts val="0"/>
              </a:spcBef>
            </a:pPr>
            <a:r>
              <a:rPr lang="hi" sz="1600" b="1" i="0" u="none" baseline="0"/>
              <a:t>संज्ञानात्मक कौशल </a:t>
            </a:r>
            <a:r>
              <a:rPr lang="hi" sz="1600" b="0" i="0" u="none" baseline="0"/>
              <a:t>- विषय वस्तु को प्रोसेस कर पाने के लिए आवश्यक विचार क्षमताएं, उदा., विश्लेषण, संश्लेषण करने का कौशल</a:t>
            </a:r>
            <a:br>
              <a:rPr lang="hi" sz="1600"/>
            </a:br>
            <a:endParaRPr lang="hi" sz="1600" b="1" dirty="0"/>
          </a:p>
          <a:p>
            <a:pPr algn="l" rtl="0">
              <a:lnSpc>
                <a:spcPct val="100000"/>
              </a:lnSpc>
              <a:spcBef>
                <a:spcPts val="0"/>
              </a:spcBef>
            </a:pPr>
            <a:r>
              <a:rPr lang="hi" sz="1600" b="1" i="0" u="none" baseline="0"/>
              <a:t>मुख्य कौशल</a:t>
            </a:r>
            <a:r>
              <a:rPr lang="hi" sz="1600" b="0" i="0" u="none" baseline="0"/>
              <a:t> - इस प्रकार के कौशल: प्रभावी रूप से अपनी बात को दूसरों तक पहुँचा पाना; संख्यात्मक और ग्राफिकल काम को संभाल पाना, और IT साधन; जानकारी खोजने और संग्रह करने के लिए ऑनलाइन स्त्रोतों का उपयोग करना</a:t>
            </a:r>
            <a:br>
              <a:rPr lang="hi" sz="1600"/>
            </a:br>
            <a:endParaRPr lang="hi" sz="1600" b="1" dirty="0"/>
          </a:p>
          <a:p>
            <a:pPr algn="l" rtl="0">
              <a:lnSpc>
                <a:spcPct val="100000"/>
              </a:lnSpc>
              <a:spcBef>
                <a:spcPts val="0"/>
              </a:spcBef>
            </a:pPr>
            <a:r>
              <a:rPr lang="hi" sz="1600" b="1" i="0" u="none" baseline="0"/>
              <a:t>पेशेवर और व्यावहारिक कौशल </a:t>
            </a:r>
            <a:r>
              <a:rPr lang="hi" sz="1600" b="0" i="0" u="none" baseline="0"/>
              <a:t>- एक विशेष विषय क्षेत्र से संबंधित विशिष्ट कौशल, जैसे कि लैब या फ़ील्ड वर्क, या किसी ख़ास पेशेवर या नियामक संस्था की आवश्यकताएं। </a:t>
            </a:r>
            <a:endParaRPr lang="hi" sz="1600" b="1" dirty="0"/>
          </a:p>
          <a:p>
            <a:pPr algn="l" rtl="0">
              <a:lnSpc>
                <a:spcPct val="100000"/>
              </a:lnSpc>
              <a:spcBef>
                <a:spcPts val="0"/>
              </a:spcBef>
            </a:pPr>
            <a:endParaRPr lang="hi" sz="2400" dirty="0"/>
          </a:p>
          <a:p>
            <a:pPr marL="0" indent="0" algn="l" rtl="0">
              <a:lnSpc>
                <a:spcPct val="100000"/>
              </a:lnSpc>
              <a:spcBef>
                <a:spcPts val="0"/>
              </a:spcBef>
              <a:buNone/>
            </a:pPr>
            <a:r>
              <a:rPr lang="hi" sz="1600" b="0" i="0" u="none" baseline="0"/>
              <a:t>इन वर्गों का उपयोग इस बात को ज़ोर डालता है कि प्रायः सभी कोर्सों में ज्ञान और कौशल का विकास दोनों ही महत्वपूर्ण अंश हैं।</a:t>
            </a:r>
          </a:p>
        </p:txBody>
      </p:sp>
    </p:spTree>
    <p:extLst>
      <p:ext uri="{BB962C8B-B14F-4D97-AF65-F5344CB8AC3E}">
        <p14:creationId xmlns:p14="http://schemas.microsoft.com/office/powerpoint/2010/main" val="2223815065"/>
      </p:ext>
    </p:extLst>
  </p:cSld>
  <p:clrMapOvr>
    <a:masterClrMapping/>
  </p:clrMapOvr>
  <mc:AlternateContent xmlns:mc="http://schemas.openxmlformats.org/markup-compatibility/2006" xmlns:p14="http://schemas.microsoft.com/office/powerpoint/2010/main">
    <mc:Choice Requires="p14">
      <p:transition spd="slow" p14:dur="2000" advTm="109179"/>
    </mc:Choice>
    <mc:Fallback xmlns="">
      <p:transition spd="slow" advTm="1091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a:solidFill>
                  <a:schemeClr val="tx1"/>
                </a:solidFill>
              </a:rPr>
              <a:t>शिक्षण परिणाम कब लिखने चाहिए कितने लिखने चाहिए?</a:t>
            </a:r>
          </a:p>
        </p:txBody>
      </p:sp>
      <p:sp>
        <p:nvSpPr>
          <p:cNvPr id="3" name="Content Placeholder 2"/>
          <p:cNvSpPr>
            <a:spLocks noGrp="1"/>
          </p:cNvSpPr>
          <p:nvPr>
            <p:ph idx="1"/>
          </p:nvPr>
        </p:nvSpPr>
        <p:spPr>
          <a:xfrm>
            <a:off x="179512" y="1772816"/>
            <a:ext cx="8208912" cy="4968552"/>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1600" b="0" i="0" u="none" baseline="0"/>
              <a:t>कोई भी कोर्स की सामग्री तैयार करने से पहले शिक्षण परिणामों को लिखा जाना चाहिए क्योंकि वे मार्गदर्शन प्रदान करते हुए बताते हैं कि किन सामग्रियों को विकसित किया जाना चाहिए और किस हद तक विकसित किया जाना चाहिए।</a:t>
            </a:r>
          </a:p>
          <a:p>
            <a:pPr marL="0" indent="0" algn="l" rtl="0">
              <a:lnSpc>
                <a:spcPct val="100000"/>
              </a:lnSpc>
              <a:spcBef>
                <a:spcPts val="0"/>
              </a:spcBef>
              <a:buNone/>
            </a:pPr>
            <a:endParaRPr lang="hi" sz="2400" dirty="0"/>
          </a:p>
          <a:p>
            <a:pPr marL="0" indent="0" algn="l" rtl="0">
              <a:lnSpc>
                <a:spcPct val="100000"/>
              </a:lnSpc>
              <a:spcBef>
                <a:spcPts val="0"/>
              </a:spcBef>
              <a:buNone/>
            </a:pPr>
            <a:r>
              <a:rPr lang="hi" sz="1600" b="0" i="0" u="none" baseline="0"/>
              <a:t>शिक्षण परिणामों की कोई उत्तम संख्या नहीं है, उदा., एक लंबे कोर्स की तुलना में एक अधिक छोटे कोर्स से कम परिणाम जुड़े होंगे।  हम यह सलाह देंगे कि</a:t>
            </a:r>
          </a:p>
          <a:p>
            <a:pPr marL="0" indent="0" algn="l" rtl="0">
              <a:lnSpc>
                <a:spcPct val="100000"/>
              </a:lnSpc>
              <a:spcBef>
                <a:spcPts val="0"/>
              </a:spcBef>
              <a:buNone/>
            </a:pPr>
            <a:endParaRPr lang="hi" sz="1600" dirty="0"/>
          </a:p>
          <a:p>
            <a:pPr marL="0" indent="0" algn="ctr" rtl="0">
              <a:lnSpc>
                <a:spcPct val="100000"/>
              </a:lnSpc>
              <a:spcBef>
                <a:spcPts val="0"/>
              </a:spcBef>
              <a:buNone/>
            </a:pPr>
            <a:r>
              <a:rPr lang="hi" sz="1600" b="0" i="0" u="none" baseline="0"/>
              <a:t> चंद घंटों वाले एक छोटे कोर्स के लगभग </a:t>
            </a:r>
            <a:r>
              <a:rPr lang="hi" sz="2000" b="1" i="0" u="none" baseline="0"/>
              <a:t>4</a:t>
            </a:r>
            <a:r>
              <a:rPr lang="hi" sz="1600" b="0" i="0" u="none" baseline="0"/>
              <a:t> शिक्षण परिणाम होने चाहिए </a:t>
            </a:r>
            <a:br>
              <a:rPr lang="hi" sz="1600"/>
            </a:br>
            <a:endParaRPr lang="hi" sz="1600" dirty="0"/>
          </a:p>
          <a:p>
            <a:pPr marL="0" indent="0" algn="ctr" rtl="0">
              <a:lnSpc>
                <a:spcPct val="100000"/>
              </a:lnSpc>
              <a:spcBef>
                <a:spcPts val="0"/>
              </a:spcBef>
              <a:buNone/>
            </a:pPr>
            <a:endParaRPr lang="hi" sz="1600" dirty="0"/>
          </a:p>
          <a:p>
            <a:pPr marL="0" indent="0" algn="ctr" rtl="0">
              <a:lnSpc>
                <a:spcPct val="100000"/>
              </a:lnSpc>
              <a:spcBef>
                <a:spcPts val="0"/>
              </a:spcBef>
              <a:buNone/>
            </a:pPr>
            <a:r>
              <a:rPr lang="hi" sz="1600" b="0" i="0" u="none" baseline="0"/>
              <a:t>सौ घंटे या उससे अधिक चलने वाले कोर्स के लिए लगभग </a:t>
            </a:r>
            <a:r>
              <a:rPr lang="hi" sz="2400" b="1" i="0" u="none" baseline="0"/>
              <a:t>12-14 </a:t>
            </a:r>
            <a:r>
              <a:rPr lang="hi" sz="1600" b="0" i="0" u="none" baseline="0"/>
              <a:t>शिक्षण परिणाम होने चाहिए</a:t>
            </a:r>
          </a:p>
          <a:p>
            <a:pPr algn="l" rtl="0">
              <a:lnSpc>
                <a:spcPct val="100000"/>
              </a:lnSpc>
              <a:spcBef>
                <a:spcPts val="0"/>
              </a:spcBef>
            </a:pPr>
            <a:endParaRPr lang="hi" sz="1600" dirty="0"/>
          </a:p>
          <a:p>
            <a:pPr marL="0" indent="0" algn="l" rtl="0">
              <a:lnSpc>
                <a:spcPct val="100000"/>
              </a:lnSpc>
              <a:spcBef>
                <a:spcPts val="0"/>
              </a:spcBef>
              <a:buNone/>
            </a:pPr>
            <a:r>
              <a:rPr lang="hi" sz="1600" b="0" i="0" u="none" baseline="0"/>
              <a:t>शैक्षिक परिणामों को निम्नलिखित चार वर्गों के अंतर्गत वितरित किया जाना चाहिए:</a:t>
            </a:r>
          </a:p>
          <a:p>
            <a:pPr algn="l" rtl="0">
              <a:lnSpc>
                <a:spcPct val="100000"/>
              </a:lnSpc>
              <a:spcBef>
                <a:spcPts val="0"/>
              </a:spcBef>
            </a:pPr>
            <a:r>
              <a:rPr lang="hi" sz="1600" b="1" i="0" u="none" baseline="0"/>
              <a:t>ज्ञान और समझ</a:t>
            </a:r>
          </a:p>
          <a:p>
            <a:pPr algn="l" rtl="0">
              <a:lnSpc>
                <a:spcPct val="100000"/>
              </a:lnSpc>
              <a:spcBef>
                <a:spcPts val="0"/>
              </a:spcBef>
            </a:pPr>
            <a:r>
              <a:rPr lang="hi" sz="1600" b="1" i="0" u="none" baseline="0"/>
              <a:t>संज्ञानात्मक कौशल </a:t>
            </a:r>
          </a:p>
          <a:p>
            <a:pPr algn="l" rtl="0">
              <a:lnSpc>
                <a:spcPct val="100000"/>
              </a:lnSpc>
              <a:spcBef>
                <a:spcPts val="0"/>
              </a:spcBef>
            </a:pPr>
            <a:r>
              <a:rPr lang="hi" sz="1600" b="1" i="0" u="none" baseline="0"/>
              <a:t>मुख्य कौशल</a:t>
            </a:r>
          </a:p>
          <a:p>
            <a:pPr algn="l" rtl="0">
              <a:lnSpc>
                <a:spcPct val="100000"/>
              </a:lnSpc>
              <a:spcBef>
                <a:spcPts val="0"/>
              </a:spcBef>
            </a:pPr>
            <a:r>
              <a:rPr lang="hi" sz="1600" b="1" i="0" u="none" baseline="0"/>
              <a:t>पेशेवर और व्यावहारिक कौशल</a:t>
            </a:r>
            <a:endParaRPr lang="hi" sz="1600" dirty="0"/>
          </a:p>
        </p:txBody>
      </p:sp>
    </p:spTree>
    <p:custDataLst>
      <p:tags r:id="rId1"/>
    </p:custDataLst>
    <p:extLst>
      <p:ext uri="{BB962C8B-B14F-4D97-AF65-F5344CB8AC3E}">
        <p14:creationId xmlns:p14="http://schemas.microsoft.com/office/powerpoint/2010/main" val="3186792732"/>
      </p:ext>
    </p:extLst>
  </p:cSld>
  <p:clrMapOvr>
    <a:masterClrMapping/>
  </p:clrMapOvr>
  <mc:AlternateContent xmlns:mc="http://schemas.openxmlformats.org/markup-compatibility/2006" xmlns:p14="http://schemas.microsoft.com/office/powerpoint/2010/main">
    <mc:Choice Requires="p14">
      <p:transition spd="slow" p14:dur="2000" advTm="107256"/>
    </mc:Choice>
    <mc:Fallback xmlns="">
      <p:transition spd="slow" advTm="10725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a:solidFill>
                  <a:schemeClr val="tx1"/>
                </a:solidFill>
              </a:rPr>
              <a:t>शिक्षण परिणामों के उदाहरण</a:t>
            </a:r>
          </a:p>
        </p:txBody>
      </p:sp>
      <p:sp>
        <p:nvSpPr>
          <p:cNvPr id="3" name="Content Placeholder 2"/>
          <p:cNvSpPr>
            <a:spLocks noGrp="1"/>
          </p:cNvSpPr>
          <p:nvPr>
            <p:ph idx="1"/>
          </p:nvPr>
        </p:nvSpPr>
        <p:spPr>
          <a:xfrm>
            <a:off x="349776" y="1423741"/>
            <a:ext cx="8208912" cy="4968552"/>
          </a:xfrm>
        </p:spPr>
        <p:txBody>
          <a:bodyPr>
            <a:normAutofit/>
          </a:bodyPr>
          <a:lstStyle/>
          <a:p>
            <a:pPr marL="0" indent="0" algn="l" rtl="0">
              <a:lnSpc>
                <a:spcPct val="100000"/>
              </a:lnSpc>
              <a:spcBef>
                <a:spcPts val="0"/>
              </a:spcBef>
              <a:buNone/>
            </a:pPr>
            <a:r>
              <a:rPr lang="hi" sz="1800" b="0" i="0" u="none" baseline="0" dirty="0"/>
              <a:t>महिलाओं के बीच डिजिटल साक्षरता के कौशलों को विकसित करने के लिए बनाए गए एक छोटे कोर्स के शिक्षण परिणामों के उदाहरण निम्नानुसार हैं:</a:t>
            </a:r>
          </a:p>
          <a:p>
            <a:pPr marL="0" indent="0" algn="l" rtl="0">
              <a:lnSpc>
                <a:spcPct val="100000"/>
              </a:lnSpc>
              <a:spcBef>
                <a:spcPts val="0"/>
              </a:spcBef>
              <a:buNone/>
            </a:pPr>
            <a:endParaRPr lang="hi" sz="2400" dirty="0"/>
          </a:p>
          <a:p>
            <a:pPr marL="0" indent="0" algn="l" rtl="0" fontAlgn="base">
              <a:buNone/>
            </a:pP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इस कोर्स को पूरा करने के बाद, आप निम्नलिखित कर सकेंगीं: </a:t>
            </a:r>
            <a:br>
              <a:rPr lang="hi" sz="1800" b="0" i="0" dirty="0">
                <a:solidFill>
                  <a:srgbClr val="000000"/>
                </a:solidFill>
                <a:effectLst/>
                <a:latin typeface="Nirmala UI" panose="020F0502020204030204" pitchFamily="34" charset="0"/>
              </a:rPr>
            </a:br>
            <a:br>
              <a:rPr lang="hi" sz="1800" b="0" i="0" dirty="0">
                <a:solidFill>
                  <a:srgbClr val="000000"/>
                </a:solidFill>
                <a:effectLst/>
                <a:latin typeface="Nirmala UI" panose="020F0502020204030204" pitchFamily="34" charset="0"/>
              </a:rPr>
            </a:br>
            <a:endParaRPr lang="hi" sz="1600" b="0" i="0" dirty="0">
              <a:solidFill>
                <a:srgbClr val="000000"/>
              </a:solidFill>
              <a:effectLst/>
              <a:latin typeface="Nirmala UI" panose="020B0502040204020203" pitchFamily="34" charset="0"/>
            </a:endParaRPr>
          </a:p>
          <a:p>
            <a:pPr algn="l" rtl="0" fontAlgn="base">
              <a:buFont typeface="Arial" panose="020B0604020202020204" pitchFamily="34" charset="0"/>
              <a:buChar char="•"/>
            </a:pP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जान सकेंगी कि अपनी पढ़ाई, काम और जीवन की रुचियों को हासिल करने के लिए महिलाएं कैसे डिजिटल साक्षरता का उपयोग करती हैं</a:t>
            </a:r>
            <a:br>
              <a:rPr lang="hi" sz="1800" b="0" i="0" dirty="0">
                <a:solidFill>
                  <a:srgbClr val="000000"/>
                </a:solidFill>
                <a:effectLst/>
                <a:latin typeface="Nirmala UI" panose="020F0502020204030204" pitchFamily="34" charset="0"/>
              </a:rPr>
            </a:br>
            <a:endParaRPr lang="hi" sz="1800" b="0" i="0" dirty="0">
              <a:solidFill>
                <a:srgbClr val="000000"/>
              </a:solidFill>
              <a:effectLst/>
              <a:latin typeface="Nirmala UI" panose="020F0502020204030204" pitchFamily="34" charset="0"/>
            </a:endParaRPr>
          </a:p>
          <a:p>
            <a:pPr algn="l" rtl="0" fontAlgn="base">
              <a:buFont typeface="Arial" panose="020B0604020202020204" pitchFamily="34" charset="0"/>
              <a:buChar char="•"/>
            </a:pP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डिजिटल साक्षरता कौशलों को समझ सकेंगी और इससे जुड़े अपने कौशल के बारे में आश्वस्त महसूस करेंगीं   </a:t>
            </a:r>
            <a:br>
              <a:rPr lang="hi" sz="1800" b="0" i="0" dirty="0">
                <a:solidFill>
                  <a:srgbClr val="000000"/>
                </a:solidFill>
                <a:effectLst/>
                <a:latin typeface="Nirmala UI" panose="020F0502020204030204" pitchFamily="34" charset="0"/>
              </a:rPr>
            </a:b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  </a:t>
            </a:r>
          </a:p>
          <a:p>
            <a:pPr algn="l" rtl="0" fontAlgn="base">
              <a:buFont typeface="Arial" panose="020B0604020202020204" pitchFamily="34" charset="0"/>
              <a:buChar char="•"/>
            </a:pP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अपने मौजूद काम के लिए उचित डिजिटल कौशल और साधन का चयन और उपयोग कर सकेंगीं </a:t>
            </a:r>
            <a:br>
              <a:rPr lang="hi" sz="1800" b="0" i="0" dirty="0">
                <a:solidFill>
                  <a:srgbClr val="000000"/>
                </a:solidFill>
                <a:effectLst/>
                <a:latin typeface="Nirmala UI" panose="020F0502020204030204" pitchFamily="34" charset="0"/>
              </a:rPr>
            </a:br>
            <a:endParaRPr lang="hi" sz="1800" b="0" i="0" dirty="0">
              <a:solidFill>
                <a:srgbClr val="000000"/>
              </a:solidFill>
              <a:effectLst/>
              <a:latin typeface="Nirmala UI" panose="020F0502020204030204" pitchFamily="34" charset="0"/>
            </a:endParaRPr>
          </a:p>
          <a:p>
            <a:pPr algn="l" rtl="0" fontAlgn="base">
              <a:buFont typeface="Arial" panose="020B0604020202020204" pitchFamily="34" charset="0"/>
              <a:buChar char="•"/>
            </a:pPr>
            <a:r>
              <a:rPr lang="hi" sz="1800" b="0" i="0" u="none" baseline="0" dirty="0">
                <a:solidFill>
                  <a:srgbClr val="000000"/>
                </a:solidFill>
                <a:effectLst/>
                <a:latin typeface="Nirmala UI" panose="020F0502020204030204" pitchFamily="34" charset="0"/>
                <a:ea typeface="Nirmala UI" panose="020F0502020204030204" pitchFamily="34" charset="0"/>
                <a:cs typeface="Nirmala UI" panose="020F0502020204030204" pitchFamily="34" charset="0"/>
                <a:sym typeface="Nirmala UI" panose="020F0502020204030204" pitchFamily="34" charset="0"/>
              </a:rPr>
              <a:t>आपकी डिजिटल साक्षरता को अधिक विकसित करने के लिए कौनसे कदम आवश्यक हैं वह पहचान सकेंगीं </a:t>
            </a:r>
          </a:p>
          <a:p>
            <a:pPr marL="0" indent="0" algn="l" rtl="0">
              <a:lnSpc>
                <a:spcPct val="100000"/>
              </a:lnSpc>
              <a:spcBef>
                <a:spcPts val="0"/>
              </a:spcBef>
              <a:buNone/>
            </a:pPr>
            <a:endParaRPr lang="hi" sz="2400" dirty="0"/>
          </a:p>
        </p:txBody>
      </p:sp>
      <p:sp>
        <p:nvSpPr>
          <p:cNvPr id="5" name="Speech Bubble: Rectangle with Corners Rounded 4">
            <a:extLst>
              <a:ext uri="{FF2B5EF4-FFF2-40B4-BE49-F238E27FC236}">
                <a16:creationId xmlns:a16="http://schemas.microsoft.com/office/drawing/2014/main" id="{CB064F41-DFCD-4D0C-9B49-970565C38637}"/>
              </a:ext>
            </a:extLst>
          </p:cNvPr>
          <p:cNvSpPr/>
          <p:nvPr/>
        </p:nvSpPr>
        <p:spPr>
          <a:xfrm>
            <a:off x="7236296" y="2060848"/>
            <a:ext cx="1584176" cy="504056"/>
          </a:xfrm>
          <a:prstGeom prst="wedgeRoundRectCallout">
            <a:avLst>
              <a:gd name="adj1" fmla="val -70034"/>
              <a:gd name="adj2" fmla="val 18694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hi" sz="1400" b="0" i="0" u="none" baseline="0"/>
              <a:t>ज्ञान और </a:t>
            </a:r>
          </a:p>
          <a:p>
            <a:pPr algn="ctr" rtl="0"/>
            <a:r>
              <a:rPr lang="hi" sz="1400" b="0" i="0" u="none" baseline="0"/>
              <a:t>समझ</a:t>
            </a:r>
          </a:p>
        </p:txBody>
      </p:sp>
      <p:sp>
        <p:nvSpPr>
          <p:cNvPr id="9" name="Speech Bubble: Rectangle with Corners Rounded 8">
            <a:extLst>
              <a:ext uri="{FF2B5EF4-FFF2-40B4-BE49-F238E27FC236}">
                <a16:creationId xmlns:a16="http://schemas.microsoft.com/office/drawing/2014/main" id="{6C6513A5-BFEF-4771-A7C7-885D0A4D055B}"/>
              </a:ext>
            </a:extLst>
          </p:cNvPr>
          <p:cNvSpPr/>
          <p:nvPr/>
        </p:nvSpPr>
        <p:spPr>
          <a:xfrm>
            <a:off x="7326376" y="6339011"/>
            <a:ext cx="1584176" cy="396044"/>
          </a:xfrm>
          <a:prstGeom prst="wedgeRoundRectCallout">
            <a:avLst>
              <a:gd name="adj1" fmla="val -109767"/>
              <a:gd name="adj2" fmla="val -3435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hi" sz="1400" b="0" i="0" u="none" baseline="0"/>
              <a:t>व्यावहारिक कौशल</a:t>
            </a:r>
          </a:p>
        </p:txBody>
      </p:sp>
      <p:sp>
        <p:nvSpPr>
          <p:cNvPr id="11" name="Speech Bubble: Rectangle with Corners Rounded 10">
            <a:extLst>
              <a:ext uri="{FF2B5EF4-FFF2-40B4-BE49-F238E27FC236}">
                <a16:creationId xmlns:a16="http://schemas.microsoft.com/office/drawing/2014/main" id="{E6049AF3-97EC-4EBE-848E-0F668D661A19}"/>
              </a:ext>
            </a:extLst>
          </p:cNvPr>
          <p:cNvSpPr/>
          <p:nvPr/>
        </p:nvSpPr>
        <p:spPr>
          <a:xfrm>
            <a:off x="7452320" y="5404848"/>
            <a:ext cx="1512168" cy="396044"/>
          </a:xfrm>
          <a:prstGeom prst="wedgeRoundRectCallout">
            <a:avLst>
              <a:gd name="adj1" fmla="val -73107"/>
              <a:gd name="adj2" fmla="val -60638"/>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hi" sz="1400" b="0" i="0" u="none" baseline="0"/>
              <a:t>मुख्यकौशल</a:t>
            </a:r>
          </a:p>
        </p:txBody>
      </p:sp>
      <p:sp>
        <p:nvSpPr>
          <p:cNvPr id="15" name="Speech Bubble: Rectangle with Corners Rounded 14">
            <a:extLst>
              <a:ext uri="{FF2B5EF4-FFF2-40B4-BE49-F238E27FC236}">
                <a16:creationId xmlns:a16="http://schemas.microsoft.com/office/drawing/2014/main" id="{5F96BED3-75A1-47E4-8E3E-038F422BFF42}"/>
              </a:ext>
            </a:extLst>
          </p:cNvPr>
          <p:cNvSpPr/>
          <p:nvPr/>
        </p:nvSpPr>
        <p:spPr>
          <a:xfrm>
            <a:off x="7473457" y="4529787"/>
            <a:ext cx="1512168" cy="396044"/>
          </a:xfrm>
          <a:prstGeom prst="wedgeRoundRectCallout">
            <a:avLst>
              <a:gd name="adj1" fmla="val -82513"/>
              <a:gd name="adj2" fmla="val -68334"/>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rtl="0"/>
            <a:r>
              <a:rPr lang="hi" sz="1400" b="0" i="0" u="none" baseline="0"/>
              <a:t>संज्ञानात्मक कौशल</a:t>
            </a:r>
          </a:p>
        </p:txBody>
      </p:sp>
    </p:spTree>
    <p:custDataLst>
      <p:tags r:id="rId1"/>
    </p:custDataLst>
    <p:extLst>
      <p:ext uri="{BB962C8B-B14F-4D97-AF65-F5344CB8AC3E}">
        <p14:creationId xmlns:p14="http://schemas.microsoft.com/office/powerpoint/2010/main" val="526298977"/>
      </p:ext>
    </p:extLst>
  </p:cSld>
  <p:clrMapOvr>
    <a:masterClrMapping/>
  </p:clrMapOvr>
  <mc:AlternateContent xmlns:mc="http://schemas.openxmlformats.org/markup-compatibility/2006" xmlns:p14="http://schemas.microsoft.com/office/powerpoint/2010/main">
    <mc:Choice Requires="p14">
      <p:transition spd="slow" p14:dur="2000" advTm="173125"/>
    </mc:Choice>
    <mc:Fallback xmlns="">
      <p:transition spd="slow" advTm="17312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1" grpId="0" animBg="1"/>
      <p:bldP spid="1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ags/tag2.xml><?xml version="1.0" encoding="utf-8"?>
<p:tagLst xmlns:a="http://schemas.openxmlformats.org/drawingml/2006/main" xmlns:r="http://schemas.openxmlformats.org/officeDocument/2006/relationships" xmlns:p="http://schemas.openxmlformats.org/presentationml/2006/main">
  <p:tag name="TIMING" val="|17.7|8.6|25.2|19.3|23.8"/>
</p:tagLst>
</file>

<file path=ppt/tags/tag3.xml><?xml version="1.0" encoding="utf-8"?>
<p:tagLst xmlns:a="http://schemas.openxmlformats.org/drawingml/2006/main" xmlns:r="http://schemas.openxmlformats.org/officeDocument/2006/relationships" xmlns:p="http://schemas.openxmlformats.org/presentationml/2006/main">
  <p:tag name="TIMING" val="|51.3|41.5"/>
</p:tagLst>
</file>

<file path=ppt/tags/tag4.xml><?xml version="1.0" encoding="utf-8"?>
<p:tagLst xmlns:a="http://schemas.openxmlformats.org/drawingml/2006/main" xmlns:r="http://schemas.openxmlformats.org/officeDocument/2006/relationships" xmlns:p="http://schemas.openxmlformats.org/presentationml/2006/main">
  <p:tag name="TIMING" val="|34.4|19.4|14.8|9"/>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ajorFont>
      <a:min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ajorFont>
      <a:min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irmala UI" panose="020F030202020403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font script="Armn" typeface="Nirmala UI"/>
        <a:font script="Bugi" typeface="Nirmala UI"/>
        <a:font script="Bopo" typeface="Nirmala UI"/>
        <a:font script="Java" typeface="Nirmala UI"/>
        <a:font script="Lisu" typeface="Nirmala UI"/>
        <a:font script="Mymr" typeface="Nirmala UI"/>
        <a:font script="Nkoo" typeface="Nirmala UI"/>
        <a:font script="Olck" typeface="Nirmala UI"/>
        <a:font script="Osma" typeface="Nirmala UI"/>
        <a:font script="Phag" typeface="Nirmala UI"/>
        <a:font script="Syrn" typeface="Nirmala UI"/>
        <a:font script="Syrj" typeface="Nirmala UI"/>
        <a:font script="Syre" typeface="Nirmala UI"/>
        <a:font script="Sora" typeface="Nirmala UI"/>
        <a:font script="Tale" typeface="Nirmala UI"/>
        <a:font script="Talu" typeface="Nirmala UI"/>
        <a:font script="Tfng" typeface="Nirmala UI"/>
      </a:majorFont>
      <a:minorFont>
        <a:latin typeface="Nirmala UI" panose="020F050202020403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font script="Armn" typeface="Nirmala UI"/>
        <a:font script="Bugi" typeface="Nirmala UI"/>
        <a:font script="Bopo" typeface="Nirmala UI"/>
        <a:font script="Java" typeface="Nirmala UI"/>
        <a:font script="Lisu" typeface="Nirmala UI"/>
        <a:font script="Mymr" typeface="Nirmala UI"/>
        <a:font script="Nkoo" typeface="Nirmala UI"/>
        <a:font script="Olck" typeface="Nirmala UI"/>
        <a:font script="Osma" typeface="Nirmala UI"/>
        <a:font script="Phag" typeface="Nirmala UI"/>
        <a:font script="Syrn" typeface="Nirmala UI"/>
        <a:font script="Syrj" typeface="Nirmala UI"/>
        <a:font script="Syre" typeface="Nirmala UI"/>
        <a:font script="Sora" typeface="Nirmala UI"/>
        <a:font script="Tale" typeface="Nirmala UI"/>
        <a:font script="Talu" typeface="Nirmala UI"/>
        <a:font script="Tfng" typeface="Nirmala U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47A14F95DFBE408DA2AF0791CBD938" ma:contentTypeVersion="13" ma:contentTypeDescription="Create a new document." ma:contentTypeScope="" ma:versionID="f90f94b8961586ca1c14d623e3c2cb33">
  <xs:schema xmlns:xsd="http://www.w3.org/2001/XMLSchema" xmlns:xs="http://www.w3.org/2001/XMLSchema" xmlns:p="http://schemas.microsoft.com/office/2006/metadata/properties" xmlns:ns3="91b0e30c-f1b5-4d9f-90e7-e5f60009e196" xmlns:ns4="b2ac84d1-6585-4754-b734-dee581bfb3f8" targetNamespace="http://schemas.microsoft.com/office/2006/metadata/properties" ma:root="true" ma:fieldsID="76b8f90af4dcaaf25d0d8b4a89ced568" ns3:_="" ns4:_="">
    <xs:import namespace="91b0e30c-f1b5-4d9f-90e7-e5f60009e196"/>
    <xs:import namespace="b2ac84d1-6585-4754-b734-dee581bfb3f8"/>
    <xs:element name="properties">
      <xs:complexType>
        <xs:sequence>
          <xs:element name="documentManagement">
            <xs:complexType>
              <xs:all>
                <xs:element ref="ns3:MediaServiceMetadata" minOccurs="0"/>
                <xs:element ref="ns3:MediaServiceFastMetadata" minOccurs="0"/>
                <xs:element ref="ns3:MediaServiceAutoTags" minOccurs="0"/>
                <xs:element ref="ns3:MediaServiceOCR" minOccurs="0"/>
                <xs:element ref="ns3:MediaServiceDateTaken" minOccurs="0"/>
                <xs:element ref="ns3:MediaServiceLocation" minOccurs="0"/>
                <xs:element ref="ns4:SharedWithUsers" minOccurs="0"/>
                <xs:element ref="ns4:SharedWithDetails" minOccurs="0"/>
                <xs:element ref="ns4:SharingHintHash" minOccurs="0"/>
                <xs:element ref="ns3:MediaServiceGenerationTime" minOccurs="0"/>
                <xs:element ref="ns3:MediaServiceEventHashCode" minOccurs="0"/>
                <xs:element ref="ns3:MediaServiceAutoKeyPoints" minOccurs="0"/>
                <xs:element ref="ns3:MediaServiceKeyPoints" minOccurs="0"/>
              </xs:all>
            </xs:complexType>
          </xs:element>
        </xs:sequence>
      </xs:complexType>
    </xs:element>
  </xs:schema>
  <xs:schema xmlns:xsd="http://www.w3.org/2001/XMLSchema" xmlns:xs="http://www.w3.org/2001/XMLSchema" xmlns:dms="http://schemas.microsoft.com/office/2006/documentManagement/types" xmlns:pc="http://schemas.microsoft.com/office/infopath/2007/PartnerControls" targetNamespace="91b0e30c-f1b5-4d9f-90e7-e5f60009e196" elementFormDefault="qualified">
    <xs:import namespace="http://schemas.microsoft.com/office/2006/documentManagement/types"/>
    <xs:import namespace="http://schemas.microsoft.com/office/infopath/2007/PartnerControls"/>
    <xs:element name="MediaServiceMetadata" ma:index="8" nillable="true" ma:displayName="MediaServiceMetadata" ma:hidden="true" ma:internalName="MediaServiceMetadata" ma:readOnly="true">
      <xs:simpleType>
        <xs:restriction base="dms:Note"/>
      </xs:simpleType>
    </xs:element>
    <xs:element name="MediaServiceFastMetadata" ma:index="9" nillable="true" ma:displayName="MediaServiceFastMetadata" ma:hidden="true" ma:internalName="MediaServiceFastMetadata" ma:readOnly="true">
      <xs:simpleType>
        <xs:restriction base="dms:Note"/>
      </xs:simpleType>
    </xs:element>
    <xs:element name="MediaServiceAutoTags" ma:index="10" nillable="true" ma:displayName="MediaServiceAutoTags" ma:internalName="MediaServiceAutoTags" ma:readOnly="true">
      <xs:simpleType>
        <xs:restriction base="dms:Text"/>
      </xs:simpleType>
    </xs:element>
    <xs:element name="MediaServiceOCR" ma:index="11" nillable="true" ma:displayName="MediaServiceOCR" ma:internalName="MediaServiceOCR" ma:readOnly="true">
      <xs:simpleType>
        <xs:restriction base="dms:Note">
          <xs:maxLength value="255"/>
        </xs:restriction>
      </xs:simpleType>
    </xs:element>
    <xs:element name="MediaServiceDateTaken" ma:index="12" nillable="true" ma:displayName="MediaServiceDateTaken" ma:hidden="true" ma:internalName="MediaServiceDateTaken" ma:readOnly="true">
      <xs:simpleType>
        <xs:restriction base="dms:Text"/>
      </xs:simpleType>
    </xs:element>
    <xs:element name="MediaServiceLocation" ma:index="13" nillable="true" ma:displayName="MediaServiceLocation" ma:internalName="MediaServiceLocation" ma:readOnly="true">
      <xs:simpleType>
        <xs:restriction base="dms:Text"/>
      </xs:simpleType>
    </xs:element>
    <xs:element name="MediaServiceGenerationTime" ma:index="17" nillable="true" ma:displayName="MediaServiceGenerationTime" ma:hidden="true" ma:internalName="MediaServiceGenerationTime" ma:readOnly="true">
      <xs:simpleType>
        <xs:restriction base="dms:Text"/>
      </xs:simpleType>
    </xs:element>
    <xs:element name="MediaServiceEventHashCode" ma:index="18" nillable="true" ma:displayName="MediaServiceEventHashCode" ma:hidden="true" ma:internalName="MediaServiceEventHashCode" ma:readOnly="true">
      <xs:simpleType>
        <xs:restriction base="dms:Text"/>
      </xs:simpleType>
    </xs:element>
    <xs:element name="MediaServiceAutoKeyPoints" ma:index="19" nillable="true" ma:displayName="MediaServiceAutoKeyPoints" ma:hidden="true" ma:internalName="MediaServiceAutoKeyPoints" ma:readOnly="true">
      <xs:simpleType>
        <xs:restriction base="dms:Note"/>
      </xs:simpleType>
    </xs:element>
    <xs:element name="MediaServiceKeyPoints" ma:index="20" nillable="true" ma:displayName="KeyPoints" ma:internalName="MediaServiceKeyPoints" ma:readOnly="true">
      <xs:simpleType>
        <xs:restriction base="dms:Note">
          <xs:maxLength value="255"/>
        </xs:restriction>
      </xs:simpleType>
    </xs:element>
  </xs:schema>
  <xs:schema xmlns:xsd="http://www.w3.org/2001/XMLSchema" xmlns:xs="http://www.w3.org/2001/XMLSchema" xmlns:dms="http://schemas.microsoft.com/office/2006/documentManagement/types" xmlns:pc="http://schemas.microsoft.com/office/infopath/2007/PartnerControls" targetNamespace="b2ac84d1-6585-4754-b734-dee581bfb3f8" elementFormDefault="qualified">
    <xs:import namespace="http://schemas.microsoft.com/office/2006/documentManagement/types"/>
    <xs:import namespace="http://schemas.microsoft.com/office/infopath/2007/PartnerControls"/>
    <xs:element name="SharedWithUsers" ma:index="14" nillable="true" ma:displayName="Shared With" ma:internalName="SharedWithUsers" ma:readOnly="true">
      <xs:complexType>
        <xs:complexContent>
          <xs:extension base="dms:UserMulti">
            <xs:sequence>
              <xs:element name="UserInfo" minOccurs="0" maxOccurs="unbounded">
                <xs:complexType>
                  <xs:sequence>
                    <xs:element name="DisplayName" type="xsd:string" minOccurs="0"/>
                    <xs:element name="AccountId" type="dms:UserId" minOccurs="0" nillable="true"/>
                    <xs:element name="AccountType" type="xsd:string" minOccurs="0"/>
                  </xs:sequence>
                </xs:complexType>
              </xs:element>
            </xs:sequence>
          </xs:extension>
        </xs:complexContent>
      </xs:complexType>
    </xs:element>
    <xs:element name="SharedWithDetails" ma:index="15" nillable="true" ma:displayName="Shared With Details" ma:internalName="SharedWithDetails" ma:readOnly="true">
      <xs:simpleType>
        <xs:restriction base="dms:Note">
          <xs:maxLength value="255"/>
        </xs:restriction>
      </xs:simpleType>
    </xs:element>
    <xs:element name="SharingHintHash" ma:index="16" nillable="true" ma:displayName="Sharing Hint Hash" ma:hidden="true" ma:internalName="SharingHintHash" ma:readOnly="true">
      <xs:simpleType>
        <xs:restriction base="dms:Text"/>
      </xs:simpleType>
    </xs:element>
  </xs: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7181C8D-9941-400B-B7D3-E73571CF22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b0e30c-f1b5-4d9f-90e7-e5f60009e196"/>
    <ds:schemaRef ds:uri="b2ac84d1-6585-4754-b734-dee581bfb3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F6248D-9228-4C37-A9EC-33C65D96180D}">
  <ds:schemaRefs>
    <ds:schemaRef ds:uri="http://schemas.microsoft.com/sharepoint/v3/contenttype/forms"/>
  </ds:schemaRefs>
</ds:datastoreItem>
</file>

<file path=customXml/itemProps3.xml><?xml version="1.0" encoding="utf-8"?>
<ds:datastoreItem xmlns:ds="http://schemas.openxmlformats.org/officeDocument/2006/customXml" ds:itemID="{B8158DB9-B2C5-4F09-AFBE-E4DDFED731CE}">
  <ds:schemaRefs>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 ds:uri="b2ac84d1-6585-4754-b734-dee581bfb3f8"/>
    <ds:schemaRef ds:uri="http://purl.org/dc/terms/"/>
    <ds:schemaRef ds:uri="http://schemas.microsoft.com/office/infopath/2007/PartnerControls"/>
    <ds:schemaRef ds:uri="http://purl.org/dc/dcmitype/"/>
    <ds:schemaRef ds:uri="91b0e30c-f1b5-4d9f-90e7-e5f60009e196"/>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Flow</Template>
  <TotalTime>548</TotalTime>
  <Words>746</Words>
  <Application>Microsoft Office PowerPoint</Application>
  <PresentationFormat>On-screen Show (4:3)</PresentationFormat>
  <Paragraphs>74</Paragraphs>
  <Slides>5</Slides>
  <Notes>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Nirmala UI</vt:lpstr>
      <vt:lpstr>OU Title</vt:lpstr>
      <vt:lpstr>OU Layouts</vt:lpstr>
      <vt:lpstr>शैक्षिक परिणामों का विकास</vt:lpstr>
      <vt:lpstr>शैक्षिक परिणाम क्या हैं और वे महत्वपूर्ण क्यों हैं?</vt:lpstr>
      <vt:lpstr>शिक्षण परिणाम कैसे लिखे जाने चाहिए?</vt:lpstr>
      <vt:lpstr>शिक्षण परिणाम कब लिखने चाहिए कितने लिखने चाहिए?</vt:lpstr>
      <vt:lpstr>शिक्षण परिणामों के उदाहरण</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Claire Rafferty</cp:lastModifiedBy>
  <cp:revision>143</cp:revision>
  <dcterms:created xsi:type="dcterms:W3CDTF">2009-01-09T17:18:52Z</dcterms:created>
  <dcterms:modified xsi:type="dcterms:W3CDTF">2021-10-12T13:07:33Z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0x0101007C47A14F95DFBE408DA2AF0791CBD938</vt:lpwstr>
  </property>
</Properties>
</file>