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3579" autoAdjust="0"/>
  </p:normalViewPr>
  <p:slideViewPr>
    <p:cSldViewPr snapToGrid="0">
      <p:cViewPr varScale="1">
        <p:scale>
          <a:sx n="68" d="100"/>
          <a:sy n="68" d="100"/>
        </p:scale>
        <p:origin x="40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333684-33A1-42C7-B8B8-5454E245D79E}" type="datetimeFigureOut">
              <a:rPr lang="en-GB" smtClean="0"/>
              <a:t>14/02/2023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8E73E-61D5-4452-BF5B-18C88E185CAE}" type="slidenum">
              <a:rPr lang="en-GB" smtClean="0"/>
              <a:t>‹#›</a:t>
            </a:fld>
            <a:endParaRPr lang="en-GB"/>
          </a:p>
        </p:txBody>
      </p:sp>
    </p:spTree>
    <p:extLst>
      <p:ext uri="{BB962C8B-B14F-4D97-AF65-F5344CB8AC3E}">
        <p14:creationId xmlns:p14="http://schemas.microsoft.com/office/powerpoint/2010/main" val="175515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1 title - using chunk check</a:t>
            </a:r>
          </a:p>
          <a:p>
            <a:r>
              <a:rPr lang="en-GB" sz="1200" b="1" kern="1200" dirty="0">
                <a:solidFill>
                  <a:schemeClr val="tx1"/>
                </a:solidFill>
                <a:effectLst/>
                <a:latin typeface="+mn-lt"/>
                <a:ea typeface="+mn-ea"/>
                <a:cs typeface="+mn-cs"/>
              </a:rPr>
              <a:t>Image – x2</a:t>
            </a:r>
          </a:p>
          <a:p>
            <a:pPr marL="228600" lvl="0" indent="-228600">
              <a:buFont typeface="+mj-lt"/>
              <a:buAutoNum type="arabicPeriod"/>
            </a:pPr>
            <a:r>
              <a:rPr lang="en-GB" sz="1200" b="1" kern="1200" dirty="0">
                <a:solidFill>
                  <a:schemeClr val="tx1"/>
                </a:solidFill>
                <a:effectLst/>
                <a:latin typeface="+mn-lt"/>
                <a:ea typeface="+mn-ea"/>
                <a:cs typeface="+mn-cs"/>
              </a:rPr>
              <a:t>Screen shot of part of intro to carb counting lesson plan – need final version from Potts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1" kern="1200" dirty="0">
                <a:solidFill>
                  <a:schemeClr val="tx1"/>
                </a:solidFill>
                <a:effectLst/>
                <a:latin typeface="+mn-lt"/>
                <a:ea typeface="+mn-ea"/>
                <a:cs typeface="+mn-cs"/>
              </a:rPr>
              <a:t>Flip chart page with diagram completed (hand written)</a:t>
            </a:r>
          </a:p>
          <a:p>
            <a:pPr marL="0" lvl="0" indent="0">
              <a:buFont typeface="+mj-lt"/>
              <a:buNone/>
            </a:pPr>
            <a:endParaRPr lang="en-GB" sz="1200" b="1" kern="1200" dirty="0">
              <a:solidFill>
                <a:schemeClr val="tx1"/>
              </a:solidFill>
              <a:effectLst/>
              <a:latin typeface="+mn-lt"/>
              <a:ea typeface="+mn-ea"/>
              <a:cs typeface="+mn-cs"/>
            </a:endParaRPr>
          </a:p>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It is always helpful to start with what participants already know, in this case the 3 main food groups of fat, protein and carbohydrate -  and the foods associated with them; this discussion will confirm or clarify their knowledge and you can then ask the group to expand on this by identifying foods that don’t fit neatly into just one category but could be included in two or more of these main food groups because they contain significant amounts of more than one nutrient.</a:t>
            </a:r>
          </a:p>
          <a:p>
            <a:endParaRPr lang="en-GB" dirty="0"/>
          </a:p>
        </p:txBody>
      </p:sp>
      <p:sp>
        <p:nvSpPr>
          <p:cNvPr id="4" name="Slide Number Placeholder 3"/>
          <p:cNvSpPr>
            <a:spLocks noGrp="1"/>
          </p:cNvSpPr>
          <p:nvPr>
            <p:ph type="sldNum" sz="quarter" idx="5"/>
          </p:nvPr>
        </p:nvSpPr>
        <p:spPr/>
        <p:txBody>
          <a:bodyPr/>
          <a:lstStyle/>
          <a:p>
            <a:fld id="{2578E73E-61D5-4452-BF5B-18C88E185CAE}" type="slidenum">
              <a:rPr lang="en-GB" smtClean="0"/>
              <a:t>1</a:t>
            </a:fld>
            <a:endParaRPr lang="en-GB"/>
          </a:p>
        </p:txBody>
      </p:sp>
    </p:spTree>
    <p:extLst>
      <p:ext uri="{BB962C8B-B14F-4D97-AF65-F5344CB8AC3E}">
        <p14:creationId xmlns:p14="http://schemas.microsoft.com/office/powerpoint/2010/main" val="3074296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Slide 2 title – using show me activities to ‘check’ learning</a:t>
            </a:r>
          </a:p>
          <a:p>
            <a:r>
              <a:rPr lang="en-GB" sz="1200" b="1" kern="1200" dirty="0">
                <a:solidFill>
                  <a:schemeClr val="tx1"/>
                </a:solidFill>
                <a:effectLst/>
                <a:latin typeface="+mn-lt"/>
                <a:ea typeface="+mn-ea"/>
                <a:cs typeface="+mn-cs"/>
              </a:rPr>
              <a:t>Image x 2 No animation required – show images side by side</a:t>
            </a:r>
          </a:p>
          <a:p>
            <a:pPr marL="228600" lvl="0" indent="-228600">
              <a:buFont typeface="+mj-lt"/>
              <a:buAutoNum type="arabicPeriod"/>
            </a:pPr>
            <a:r>
              <a:rPr lang="en-GB" sz="1200" b="1" kern="1200" dirty="0">
                <a:solidFill>
                  <a:schemeClr val="tx1"/>
                </a:solidFill>
                <a:effectLst/>
                <a:latin typeface="+mn-lt"/>
                <a:ea typeface="+mn-ea"/>
                <a:cs typeface="+mn-cs"/>
              </a:rPr>
              <a:t>Food models in a pile on the table with 3 laminated mats (carbs, no carbs, not sure)</a:t>
            </a:r>
          </a:p>
          <a:p>
            <a:pPr marL="228600" lvl="0" indent="-228600">
              <a:buFont typeface="+mj-lt"/>
              <a:buAutoNum type="arabicPeriod"/>
            </a:pPr>
            <a:r>
              <a:rPr lang="en-GB" sz="1200" b="1" kern="1200" dirty="0">
                <a:solidFill>
                  <a:schemeClr val="tx1"/>
                </a:solidFill>
                <a:effectLst/>
                <a:latin typeface="+mn-lt"/>
                <a:ea typeface="+mn-ea"/>
                <a:cs typeface="+mn-cs"/>
              </a:rPr>
              <a:t>Picture of not sure food mat with sausage, burger, fish fingers, breaded fish and lager food models on</a:t>
            </a:r>
          </a:p>
          <a:p>
            <a:r>
              <a:rPr lang="en-GB" sz="1200" b="0" u="sng" kern="1200" dirty="0">
                <a:solidFill>
                  <a:schemeClr val="tx1"/>
                </a:solidFill>
                <a:effectLst/>
                <a:latin typeface="+mn-lt"/>
                <a:ea typeface="+mn-ea"/>
                <a:cs typeface="+mn-cs"/>
              </a:rPr>
              <a:t>Narration</a:t>
            </a:r>
          </a:p>
          <a:p>
            <a:pPr lvl="0"/>
            <a:r>
              <a:rPr lang="en-GB" sz="1200" kern="1200" dirty="0">
                <a:solidFill>
                  <a:schemeClr val="tx1"/>
                </a:solidFill>
                <a:effectLst/>
                <a:latin typeface="+mn-lt"/>
                <a:ea typeface="+mn-ea"/>
                <a:cs typeface="+mn-cs"/>
              </a:rPr>
              <a:t>A ‘show me activity’ is a useful way of confirming that participants have understood information you’ve discussed.</a:t>
            </a:r>
          </a:p>
          <a:p>
            <a:pPr lvl="0"/>
            <a:r>
              <a:rPr lang="en-GB" sz="1200" kern="1200" dirty="0">
                <a:solidFill>
                  <a:schemeClr val="tx1"/>
                </a:solidFill>
                <a:effectLst/>
                <a:latin typeface="+mn-lt"/>
                <a:ea typeface="+mn-ea"/>
                <a:cs typeface="+mn-cs"/>
              </a:rPr>
              <a:t>In this practical activity, undertaken in small groups or pairs, the participants sort food models into those that contain carbohydrate, those that do not contain carbohydrate  and those about which they’re not sure. This activity confirms their learning and encourages group interaction and peer learning.</a:t>
            </a:r>
          </a:p>
          <a:p>
            <a:pPr lvl="0"/>
            <a:r>
              <a:rPr lang="en-GB" sz="1200" kern="1200" dirty="0">
                <a:solidFill>
                  <a:schemeClr val="tx1"/>
                </a:solidFill>
                <a:effectLst/>
                <a:latin typeface="+mn-lt"/>
                <a:ea typeface="+mn-ea"/>
                <a:cs typeface="+mn-cs"/>
              </a:rPr>
              <a:t>Providing the ‘not sure’ option reduces anxiety about knowing the correct answer, confirms that it’s ok not to be sure at this point and provides opportunity for group discussion and clarification of the classification of these foods.</a:t>
            </a:r>
          </a:p>
          <a:p>
            <a:pPr lvl="0"/>
            <a:r>
              <a:rPr lang="en-GB" sz="1200" kern="1200" dirty="0">
                <a:solidFill>
                  <a:schemeClr val="tx1"/>
                </a:solidFill>
                <a:effectLst/>
                <a:latin typeface="+mn-lt"/>
                <a:ea typeface="+mn-ea"/>
                <a:cs typeface="+mn-cs"/>
              </a:rPr>
              <a:t>For example, participants may place the alcohol food model or foods like burgers, sausages and foods with a crumb or batter coating, in the ‘not sure’ section. It’s not unusual for participants to be unsure about the carbohydrate content in these foods and whether it’s significant enough to affect their Glucose and to think about when considering insulin dosing.</a:t>
            </a:r>
          </a:p>
          <a:p>
            <a:endParaRPr lang="en-GB" dirty="0"/>
          </a:p>
        </p:txBody>
      </p:sp>
      <p:sp>
        <p:nvSpPr>
          <p:cNvPr id="4" name="Slide Number Placeholder 3"/>
          <p:cNvSpPr>
            <a:spLocks noGrp="1"/>
          </p:cNvSpPr>
          <p:nvPr>
            <p:ph type="sldNum" sz="quarter" idx="5"/>
          </p:nvPr>
        </p:nvSpPr>
        <p:spPr/>
        <p:txBody>
          <a:bodyPr/>
          <a:lstStyle/>
          <a:p>
            <a:fld id="{2578E73E-61D5-4452-BF5B-18C88E185CAE}" type="slidenum">
              <a:rPr lang="en-GB" smtClean="0"/>
              <a:t>2</a:t>
            </a:fld>
            <a:endParaRPr lang="en-GB"/>
          </a:p>
        </p:txBody>
      </p:sp>
    </p:spTree>
    <p:extLst>
      <p:ext uri="{BB962C8B-B14F-4D97-AF65-F5344CB8AC3E}">
        <p14:creationId xmlns:p14="http://schemas.microsoft.com/office/powerpoint/2010/main" val="2960406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sng" kern="1200" dirty="0">
                <a:solidFill>
                  <a:schemeClr val="tx1"/>
                </a:solidFill>
                <a:effectLst/>
                <a:latin typeface="+mn-lt"/>
                <a:ea typeface="+mn-ea"/>
                <a:cs typeface="+mn-cs"/>
              </a:rPr>
              <a:t>Narration </a:t>
            </a:r>
          </a:p>
          <a:p>
            <a:r>
              <a:rPr lang="en-GB" sz="1200" kern="1200" dirty="0">
                <a:solidFill>
                  <a:schemeClr val="tx1"/>
                </a:solidFill>
                <a:effectLst/>
                <a:latin typeface="+mn-lt"/>
                <a:ea typeface="+mn-ea"/>
                <a:cs typeface="+mn-cs"/>
              </a:rPr>
              <a:t>Practical activities can be done as a whole group or in smaller groups or pairs.</a:t>
            </a:r>
          </a:p>
          <a:p>
            <a:pPr lvl="0"/>
            <a:r>
              <a:rPr lang="en-GB" sz="1200" kern="1200" dirty="0">
                <a:solidFill>
                  <a:schemeClr val="tx1"/>
                </a:solidFill>
                <a:effectLst/>
                <a:latin typeface="+mn-lt"/>
                <a:ea typeface="+mn-ea"/>
                <a:cs typeface="+mn-cs"/>
              </a:rPr>
              <a:t>Whole group activities may be less inclusive of participants who are reluctant to take part and you may miss the opportunity to find out how much such participants have taken on board.</a:t>
            </a:r>
          </a:p>
          <a:p>
            <a:pPr lvl="0"/>
            <a:r>
              <a:rPr lang="en-GB" sz="1200" kern="1200" dirty="0">
                <a:solidFill>
                  <a:schemeClr val="tx1"/>
                </a:solidFill>
                <a:effectLst/>
                <a:latin typeface="+mn-lt"/>
                <a:ea typeface="+mn-ea"/>
                <a:cs typeface="+mn-cs"/>
              </a:rPr>
              <a:t>Smaller group activities or pair work can be more inclusive and promote interaction within the group and give you an opportunity to ‘check’ the learning more thoroughly.</a:t>
            </a:r>
          </a:p>
          <a:p>
            <a:r>
              <a:rPr lang="en-GB" sz="1200" b="1" kern="1200" dirty="0">
                <a:solidFill>
                  <a:schemeClr val="tx1"/>
                </a:solidFill>
                <a:effectLst/>
                <a:latin typeface="+mn-lt"/>
                <a:ea typeface="+mn-ea"/>
                <a:cs typeface="+mn-cs"/>
              </a:rPr>
              <a:t>Slide 3 title – activity options</a:t>
            </a:r>
          </a:p>
          <a:p>
            <a:r>
              <a:rPr lang="en-GB" sz="1200" b="1" kern="1200" dirty="0">
                <a:solidFill>
                  <a:schemeClr val="tx1"/>
                </a:solidFill>
                <a:effectLst/>
                <a:latin typeface="+mn-lt"/>
                <a:ea typeface="+mn-ea"/>
                <a:cs typeface="+mn-cs"/>
              </a:rPr>
              <a:t>Image x 2 No animation required – show images side by side</a:t>
            </a:r>
          </a:p>
          <a:p>
            <a:pPr marL="228600" lvl="0" indent="-228600">
              <a:buFont typeface="+mj-lt"/>
              <a:buAutoNum type="arabicPeriod"/>
            </a:pPr>
            <a:r>
              <a:rPr lang="en-GB" sz="1200" b="1" kern="1200" dirty="0">
                <a:solidFill>
                  <a:schemeClr val="tx1"/>
                </a:solidFill>
                <a:effectLst/>
                <a:latin typeface="+mn-lt"/>
                <a:ea typeface="+mn-ea"/>
                <a:cs typeface="+mn-cs"/>
              </a:rPr>
              <a:t>Pic of food mats on table with all group and food models</a:t>
            </a:r>
          </a:p>
          <a:p>
            <a:pPr marL="228600" lvl="0" indent="-228600">
              <a:buFont typeface="+mj-lt"/>
              <a:buAutoNum type="arabicPeriod"/>
            </a:pPr>
            <a:r>
              <a:rPr lang="en-GB" sz="1200" b="1" kern="1200">
                <a:solidFill>
                  <a:schemeClr val="tx1"/>
                </a:solidFill>
                <a:effectLst/>
                <a:latin typeface="+mn-lt"/>
                <a:ea typeface="+mn-ea"/>
                <a:cs typeface="+mn-cs"/>
              </a:rPr>
              <a:t>Pic of pairs of people with shopping bag with their food models in, holding and discussing a food model</a:t>
            </a:r>
          </a:p>
          <a:p>
            <a:endParaRPr lang="en-GB" dirty="0"/>
          </a:p>
        </p:txBody>
      </p:sp>
      <p:sp>
        <p:nvSpPr>
          <p:cNvPr id="4" name="Slide Number Placeholder 3"/>
          <p:cNvSpPr>
            <a:spLocks noGrp="1"/>
          </p:cNvSpPr>
          <p:nvPr>
            <p:ph type="sldNum" sz="quarter" idx="5"/>
          </p:nvPr>
        </p:nvSpPr>
        <p:spPr/>
        <p:txBody>
          <a:bodyPr/>
          <a:lstStyle/>
          <a:p>
            <a:fld id="{2578E73E-61D5-4452-BF5B-18C88E185CAE}" type="slidenum">
              <a:rPr lang="en-GB" smtClean="0"/>
              <a:t>3</a:t>
            </a:fld>
            <a:endParaRPr lang="en-GB"/>
          </a:p>
        </p:txBody>
      </p:sp>
    </p:spTree>
    <p:extLst>
      <p:ext uri="{BB962C8B-B14F-4D97-AF65-F5344CB8AC3E}">
        <p14:creationId xmlns:p14="http://schemas.microsoft.com/office/powerpoint/2010/main" val="13800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B7F2-DC3E-45D7-B268-66BD921E74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BF389FE-FF07-4164-8BF5-C268E33A0F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92DBDF-4C34-4B52-89D7-90A24187F09E}"/>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5" name="Footer Placeholder 4">
            <a:extLst>
              <a:ext uri="{FF2B5EF4-FFF2-40B4-BE49-F238E27FC236}">
                <a16:creationId xmlns:a16="http://schemas.microsoft.com/office/drawing/2014/main" id="{E5527792-D9B3-4358-95C1-2E4A83C1BF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65F46B-1829-4794-AE06-A1B35D7D9D76}"/>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191161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59739-A248-43A3-AA6C-F2E750DD49E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34483C-44AA-4720-9C43-07F677452AF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068A52-6C91-49CF-9420-5109859EFB53}"/>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5" name="Footer Placeholder 4">
            <a:extLst>
              <a:ext uri="{FF2B5EF4-FFF2-40B4-BE49-F238E27FC236}">
                <a16:creationId xmlns:a16="http://schemas.microsoft.com/office/drawing/2014/main" id="{8BC17B7D-146C-4E5C-AE5B-1DABC3ADC3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EF5FA7-418F-41FD-BC40-4CBF017063C7}"/>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2353664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B8252C-FD3E-408F-AAAD-A159077DE8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B82DAD-385C-4D95-B301-2469308183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0A9BD2-79ED-4403-8FD3-AD200ADDBE42}"/>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5" name="Footer Placeholder 4">
            <a:extLst>
              <a:ext uri="{FF2B5EF4-FFF2-40B4-BE49-F238E27FC236}">
                <a16:creationId xmlns:a16="http://schemas.microsoft.com/office/drawing/2014/main" id="{00F639C4-3F11-4D45-875C-5C9DF62933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B89A79-9326-411E-8EF1-11243E1C8019}"/>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3926533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A4BFE-0A1B-431B-AB40-61747CFE12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2E6F21-10FD-4814-BA79-3BE61CD7B6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4F84A5-C9CE-4F88-B327-0864782CEA1A}"/>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5" name="Footer Placeholder 4">
            <a:extLst>
              <a:ext uri="{FF2B5EF4-FFF2-40B4-BE49-F238E27FC236}">
                <a16:creationId xmlns:a16="http://schemas.microsoft.com/office/drawing/2014/main" id="{A2352F7B-E893-4425-AD93-59A1CBC642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385096-0521-4E6B-A6E2-D98623E20D6D}"/>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406757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A7D94-39D0-4E50-9CAA-9DEF0E7334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BC5925-135D-4D86-8B38-FE50B92116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2DADC1-00A7-4DA7-AE4F-E96F72DC088A}"/>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5" name="Footer Placeholder 4">
            <a:extLst>
              <a:ext uri="{FF2B5EF4-FFF2-40B4-BE49-F238E27FC236}">
                <a16:creationId xmlns:a16="http://schemas.microsoft.com/office/drawing/2014/main" id="{810D39F9-5EDF-4043-9FB7-6CCA9D50EA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36CFFE-5EB1-4337-A68D-F23CD42E9561}"/>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2190462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8B87F-E8E9-4FD7-A92A-EDB9F57D8A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67285C-397E-47CC-80A0-EE5748FB83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1ACA7C4-BAC0-4652-AF4C-EAF855DD5C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EE75186-5D19-4A97-A6BA-2AA0E3B83E17}"/>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6" name="Footer Placeholder 5">
            <a:extLst>
              <a:ext uri="{FF2B5EF4-FFF2-40B4-BE49-F238E27FC236}">
                <a16:creationId xmlns:a16="http://schemas.microsoft.com/office/drawing/2014/main" id="{178DDE24-D914-40E0-A72A-6CF26F80A9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F86B29-E864-4B02-A1D2-0EF18A679D9C}"/>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349844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563D2-7CDA-48D9-A838-8C5BE64C8C7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A74EEA-E643-442E-8A61-CA8E8C15B4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847D19A-78CE-43C0-A3BF-7390A6688DC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64F1EAA-3839-43B6-ACA3-94D611A74E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15D650-3F91-4D50-8457-AACB84B307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E3AE3C-178C-43AB-B140-533959512303}"/>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8" name="Footer Placeholder 7">
            <a:extLst>
              <a:ext uri="{FF2B5EF4-FFF2-40B4-BE49-F238E27FC236}">
                <a16:creationId xmlns:a16="http://schemas.microsoft.com/office/drawing/2014/main" id="{49453637-8D6A-447D-B17A-F6B13483A22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F233F4-E014-4490-94A5-E368BF588059}"/>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4127633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830AC-0414-43EB-A94A-368B3CC8A00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C55E696-0F45-4FC3-BB93-F4C65933077B}"/>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4" name="Footer Placeholder 3">
            <a:extLst>
              <a:ext uri="{FF2B5EF4-FFF2-40B4-BE49-F238E27FC236}">
                <a16:creationId xmlns:a16="http://schemas.microsoft.com/office/drawing/2014/main" id="{F8EF4476-FD6D-400C-8EA9-DCB1997FDE2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D78A9B-9A81-44A3-9C9C-9506D669E7B4}"/>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205748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A1A3A0-1B6E-4BDC-BDCF-ED525BE4C3CB}"/>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3" name="Footer Placeholder 2">
            <a:extLst>
              <a:ext uri="{FF2B5EF4-FFF2-40B4-BE49-F238E27FC236}">
                <a16:creationId xmlns:a16="http://schemas.microsoft.com/office/drawing/2014/main" id="{99D5808D-A1A4-4933-B10B-DE0152BDB3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F38D3F-F1D8-4FE2-ADA6-CF5C9DC81757}"/>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2350121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6F4D3-A4A1-4C96-A3B2-2373835ED0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8BF041C-2808-4C8B-BB49-21E65D1C3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CE07750-EE8F-41DA-8E60-B604BFD8E3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CF6C58-86A7-411D-B642-7639DCE5A2F3}"/>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6" name="Footer Placeholder 5">
            <a:extLst>
              <a:ext uri="{FF2B5EF4-FFF2-40B4-BE49-F238E27FC236}">
                <a16:creationId xmlns:a16="http://schemas.microsoft.com/office/drawing/2014/main" id="{E584C522-5695-4127-B4C9-EFA9D48F9C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9DA567-596B-4ACE-949D-958F2FD5D515}"/>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890836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FF306-C22D-488C-AFAC-A6B403B873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0BD8E90-F83B-4521-AE5B-E6D026465D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712C5AF-F908-46F6-BAAC-8B09259867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3B2AEA0-CE8F-40D8-BFBC-13BA3645D17E}"/>
              </a:ext>
            </a:extLst>
          </p:cNvPr>
          <p:cNvSpPr>
            <a:spLocks noGrp="1"/>
          </p:cNvSpPr>
          <p:nvPr>
            <p:ph type="dt" sz="half" idx="10"/>
          </p:nvPr>
        </p:nvSpPr>
        <p:spPr/>
        <p:txBody>
          <a:bodyPr/>
          <a:lstStyle/>
          <a:p>
            <a:fld id="{4AB0755E-0119-42DF-A2A3-2F715645983D}" type="datetimeFigureOut">
              <a:rPr lang="en-GB" smtClean="0"/>
              <a:t>14/02/2023</a:t>
            </a:fld>
            <a:endParaRPr lang="en-GB"/>
          </a:p>
        </p:txBody>
      </p:sp>
      <p:sp>
        <p:nvSpPr>
          <p:cNvPr id="6" name="Footer Placeholder 5">
            <a:extLst>
              <a:ext uri="{FF2B5EF4-FFF2-40B4-BE49-F238E27FC236}">
                <a16:creationId xmlns:a16="http://schemas.microsoft.com/office/drawing/2014/main" id="{CEA86953-8647-4F1B-92A8-2956B528CC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294D96-DDD1-44CA-8A0A-3A3E5707C6D2}"/>
              </a:ext>
            </a:extLst>
          </p:cNvPr>
          <p:cNvSpPr>
            <a:spLocks noGrp="1"/>
          </p:cNvSpPr>
          <p:nvPr>
            <p:ph type="sldNum" sz="quarter" idx="12"/>
          </p:nvPr>
        </p:nvSpPr>
        <p:spPr/>
        <p:txBody>
          <a:bodyPr/>
          <a:lstStyle/>
          <a:p>
            <a:fld id="{5C703D7C-DB35-4DA6-ABF2-CA56C346D743}" type="slidenum">
              <a:rPr lang="en-GB" smtClean="0"/>
              <a:t>‹#›</a:t>
            </a:fld>
            <a:endParaRPr lang="en-GB"/>
          </a:p>
        </p:txBody>
      </p:sp>
    </p:spTree>
    <p:extLst>
      <p:ext uri="{BB962C8B-B14F-4D97-AF65-F5344CB8AC3E}">
        <p14:creationId xmlns:p14="http://schemas.microsoft.com/office/powerpoint/2010/main" val="1957218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C60C9-8E32-403C-A5F1-3E47513F7CE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C567C3-958D-4F68-BC23-BA6F2C88BB8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B0852E-5026-4450-A139-6C4EF68C52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B0755E-0119-42DF-A2A3-2F715645983D}" type="datetimeFigureOut">
              <a:rPr lang="en-GB" smtClean="0"/>
              <a:t>14/02/2023</a:t>
            </a:fld>
            <a:endParaRPr lang="en-GB"/>
          </a:p>
        </p:txBody>
      </p:sp>
      <p:sp>
        <p:nvSpPr>
          <p:cNvPr id="5" name="Footer Placeholder 4">
            <a:extLst>
              <a:ext uri="{FF2B5EF4-FFF2-40B4-BE49-F238E27FC236}">
                <a16:creationId xmlns:a16="http://schemas.microsoft.com/office/drawing/2014/main" id="{044B3E2D-9893-4763-814B-6034737D6E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7FB0573-1D7A-4253-9C45-B5E3D203BE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703D7C-DB35-4DA6-ABF2-CA56C346D743}" type="slidenum">
              <a:rPr lang="en-GB" smtClean="0"/>
              <a:t>‹#›</a:t>
            </a:fld>
            <a:endParaRPr lang="en-GB"/>
          </a:p>
        </p:txBody>
      </p:sp>
    </p:spTree>
    <p:extLst>
      <p:ext uri="{BB962C8B-B14F-4D97-AF65-F5344CB8AC3E}">
        <p14:creationId xmlns:p14="http://schemas.microsoft.com/office/powerpoint/2010/main" val="1792259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4AB8-60C4-4112-9E6D-75CFAADD4446}"/>
              </a:ext>
            </a:extLst>
          </p:cNvPr>
          <p:cNvSpPr>
            <a:spLocks noGrp="1"/>
          </p:cNvSpPr>
          <p:nvPr>
            <p:ph type="title"/>
          </p:nvPr>
        </p:nvSpPr>
        <p:spPr>
          <a:xfrm>
            <a:off x="838200" y="69703"/>
            <a:ext cx="10515600" cy="1325563"/>
          </a:xfrm>
        </p:spPr>
        <p:txBody>
          <a:bodyPr>
            <a:normAutofit/>
          </a:bodyPr>
          <a:lstStyle/>
          <a:p>
            <a:pPr algn="ctr"/>
            <a:r>
              <a:rPr lang="en-GB" sz="4400" b="1" dirty="0">
                <a:latin typeface="Arial" panose="020B0604020202020204" pitchFamily="34" charset="0"/>
                <a:cs typeface="Arial" panose="020B0604020202020204" pitchFamily="34" charset="0"/>
              </a:rPr>
              <a:t>Using chunk check</a:t>
            </a:r>
          </a:p>
        </p:txBody>
      </p:sp>
      <p:sp>
        <p:nvSpPr>
          <p:cNvPr id="12" name="Content Placeholder 11">
            <a:extLst>
              <a:ext uri="{FF2B5EF4-FFF2-40B4-BE49-F238E27FC236}">
                <a16:creationId xmlns:a16="http://schemas.microsoft.com/office/drawing/2014/main" id="{8A06E1E9-4F70-46AE-A46C-594CDDAC45B8}"/>
              </a:ext>
            </a:extLst>
          </p:cNvPr>
          <p:cNvSpPr>
            <a:spLocks noGrp="1"/>
          </p:cNvSpPr>
          <p:nvPr>
            <p:ph idx="1"/>
          </p:nvPr>
        </p:nvSpPr>
        <p:spPr>
          <a:xfrm>
            <a:off x="992945" y="1199099"/>
            <a:ext cx="10515600" cy="5135954"/>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pic>
        <p:nvPicPr>
          <p:cNvPr id="4" name="Picture 3">
            <a:extLst>
              <a:ext uri="{FF2B5EF4-FFF2-40B4-BE49-F238E27FC236}">
                <a16:creationId xmlns:a16="http://schemas.microsoft.com/office/drawing/2014/main" id="{ADA033B2-1A4A-48D7-AD2E-50377409DA21}"/>
              </a:ext>
            </a:extLst>
          </p:cNvPr>
          <p:cNvPicPr/>
          <p:nvPr/>
        </p:nvPicPr>
        <p:blipFill>
          <a:blip r:embed="rId6"/>
          <a:stretch>
            <a:fillRect/>
          </a:stretch>
        </p:blipFill>
        <p:spPr>
          <a:xfrm>
            <a:off x="2192948" y="1174776"/>
            <a:ext cx="8115593" cy="5542670"/>
          </a:xfrm>
          <a:prstGeom prst="rect">
            <a:avLst/>
          </a:prstGeom>
        </p:spPr>
      </p:pic>
      <p:pic>
        <p:nvPicPr>
          <p:cNvPr id="26" name="Picture 25">
            <a:extLst>
              <a:ext uri="{FF2B5EF4-FFF2-40B4-BE49-F238E27FC236}">
                <a16:creationId xmlns:a16="http://schemas.microsoft.com/office/drawing/2014/main" id="{A8136145-F353-4C7F-BE1A-A0711DED6AAE}"/>
              </a:ext>
            </a:extLst>
          </p:cNvPr>
          <p:cNvPicPr>
            <a:picLocks noChangeAspect="1"/>
          </p:cNvPicPr>
          <p:nvPr/>
        </p:nvPicPr>
        <p:blipFill>
          <a:blip r:embed="rId7"/>
          <a:stretch>
            <a:fillRect/>
          </a:stretch>
        </p:blipFill>
        <p:spPr>
          <a:xfrm>
            <a:off x="992944" y="1117009"/>
            <a:ext cx="8864063" cy="5658204"/>
          </a:xfrm>
          <a:prstGeom prst="rect">
            <a:avLst/>
          </a:prstGeom>
        </p:spPr>
      </p:pic>
      <p:pic>
        <p:nvPicPr>
          <p:cNvPr id="32" name="Audio 31">
            <a:hlinkClick r:id="" action="ppaction://media"/>
            <a:extLst>
              <a:ext uri="{FF2B5EF4-FFF2-40B4-BE49-F238E27FC236}">
                <a16:creationId xmlns:a16="http://schemas.microsoft.com/office/drawing/2014/main" id="{C4DCC404-F647-43A8-AB45-D787C22E15D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078092267"/>
      </p:ext>
    </p:extLst>
  </p:cSld>
  <p:clrMapOvr>
    <a:masterClrMapping/>
  </p:clrMapOvr>
  <mc:AlternateContent xmlns:mc="http://schemas.openxmlformats.org/markup-compatibility/2006" xmlns:p14="http://schemas.microsoft.com/office/powerpoint/2010/main">
    <mc:Choice Requires="p14">
      <p:transition spd="slow" p14:dur="2000" advTm="36410"/>
    </mc:Choice>
    <mc:Fallback xmlns="">
      <p:transition spd="slow" advTm="36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0310F-DDEB-4793-B8E5-9DDDD8B0A844}"/>
              </a:ext>
            </a:extLst>
          </p:cNvPr>
          <p:cNvSpPr>
            <a:spLocks noGrp="1"/>
          </p:cNvSpPr>
          <p:nvPr>
            <p:ph type="title"/>
          </p:nvPr>
        </p:nvSpPr>
        <p:spPr>
          <a:xfrm>
            <a:off x="838200" y="365126"/>
            <a:ext cx="10515600" cy="788426"/>
          </a:xfrm>
        </p:spPr>
        <p:txBody>
          <a:bodyPr>
            <a:normAutofit/>
          </a:bodyPr>
          <a:lstStyle/>
          <a:p>
            <a:pPr algn="ctr"/>
            <a:r>
              <a:rPr lang="en-GB" sz="3600" b="1" dirty="0">
                <a:latin typeface="Arial" panose="020B0604020202020204" pitchFamily="34" charset="0"/>
                <a:cs typeface="Arial" panose="020B0604020202020204" pitchFamily="34" charset="0"/>
              </a:rPr>
              <a:t>Using show me activities to ‘check’ learning</a:t>
            </a:r>
          </a:p>
        </p:txBody>
      </p:sp>
      <p:pic>
        <p:nvPicPr>
          <p:cNvPr id="4" name="Content Placeholder 3">
            <a:extLst>
              <a:ext uri="{FF2B5EF4-FFF2-40B4-BE49-F238E27FC236}">
                <a16:creationId xmlns:a16="http://schemas.microsoft.com/office/drawing/2014/main" id="{EE40280F-0D4B-40AD-B0FC-C932ABDE3A32}"/>
              </a:ext>
            </a:extLst>
          </p:cNvPr>
          <p:cNvPicPr>
            <a:picLocks noGrp="1" noChangeAspect="1"/>
          </p:cNvPicPr>
          <p:nvPr>
            <p:ph idx="1"/>
          </p:nvPr>
        </p:nvPicPr>
        <p:blipFill>
          <a:blip r:embed="rId5"/>
          <a:stretch>
            <a:fillRect/>
          </a:stretch>
        </p:blipFill>
        <p:spPr>
          <a:xfrm>
            <a:off x="980701" y="1206597"/>
            <a:ext cx="6840936" cy="5130703"/>
          </a:xfrm>
          <a:prstGeom prst="rect">
            <a:avLst/>
          </a:prstGeom>
          <a:ln>
            <a:solidFill>
              <a:schemeClr val="accent6">
                <a:lumMod val="50000"/>
              </a:schemeClr>
            </a:solidFill>
          </a:ln>
        </p:spPr>
      </p:pic>
      <p:pic>
        <p:nvPicPr>
          <p:cNvPr id="5" name="Picture 4">
            <a:extLst>
              <a:ext uri="{FF2B5EF4-FFF2-40B4-BE49-F238E27FC236}">
                <a16:creationId xmlns:a16="http://schemas.microsoft.com/office/drawing/2014/main" id="{614C55DE-96A1-4A33-9381-988B73F6DDDB}"/>
              </a:ext>
            </a:extLst>
          </p:cNvPr>
          <p:cNvPicPr>
            <a:picLocks noChangeAspect="1"/>
          </p:cNvPicPr>
          <p:nvPr/>
        </p:nvPicPr>
        <p:blipFill>
          <a:blip r:embed="rId6"/>
          <a:stretch>
            <a:fillRect/>
          </a:stretch>
        </p:blipFill>
        <p:spPr>
          <a:xfrm>
            <a:off x="8079545" y="1206598"/>
            <a:ext cx="3301024" cy="2475768"/>
          </a:xfrm>
          <a:prstGeom prst="rect">
            <a:avLst/>
          </a:prstGeom>
          <a:ln>
            <a:solidFill>
              <a:schemeClr val="accent6">
                <a:lumMod val="50000"/>
              </a:schemeClr>
            </a:solidFill>
          </a:ln>
        </p:spPr>
      </p:pic>
      <p:pic>
        <p:nvPicPr>
          <p:cNvPr id="6" name="Picture 5">
            <a:extLst>
              <a:ext uri="{FF2B5EF4-FFF2-40B4-BE49-F238E27FC236}">
                <a16:creationId xmlns:a16="http://schemas.microsoft.com/office/drawing/2014/main" id="{7B888086-2EBA-45B0-A8FB-C3B98F0725A4}"/>
              </a:ext>
            </a:extLst>
          </p:cNvPr>
          <p:cNvPicPr>
            <a:picLocks noChangeAspect="1"/>
          </p:cNvPicPr>
          <p:nvPr/>
        </p:nvPicPr>
        <p:blipFill>
          <a:blip r:embed="rId7"/>
          <a:stretch>
            <a:fillRect/>
          </a:stretch>
        </p:blipFill>
        <p:spPr>
          <a:xfrm>
            <a:off x="8079544" y="3861533"/>
            <a:ext cx="3301022" cy="2475767"/>
          </a:xfrm>
          <a:prstGeom prst="rect">
            <a:avLst/>
          </a:prstGeom>
          <a:ln>
            <a:solidFill>
              <a:schemeClr val="accent6">
                <a:lumMod val="50000"/>
              </a:schemeClr>
            </a:solidFill>
          </a:ln>
        </p:spPr>
      </p:pic>
      <p:pic>
        <p:nvPicPr>
          <p:cNvPr id="3" name="Audio 2">
            <a:hlinkClick r:id="" action="ppaction://media"/>
            <a:extLst>
              <a:ext uri="{FF2B5EF4-FFF2-40B4-BE49-F238E27FC236}">
                <a16:creationId xmlns:a16="http://schemas.microsoft.com/office/drawing/2014/main" id="{2B31652F-0125-45DE-B3A3-98C06087CE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1481840"/>
      </p:ext>
    </p:extLst>
  </p:cSld>
  <p:clrMapOvr>
    <a:masterClrMapping/>
  </p:clrMapOvr>
  <mc:AlternateContent xmlns:mc="http://schemas.openxmlformats.org/markup-compatibility/2006" xmlns:p14="http://schemas.microsoft.com/office/powerpoint/2010/main">
    <mc:Choice Requires="p14">
      <p:transition spd="slow" p14:dur="2000" advTm="72841"/>
    </mc:Choice>
    <mc:Fallback xmlns="">
      <p:transition spd="slow" advTm="72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ECA1D-EE59-4727-A238-8C9342ACDDEF}"/>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Activity options</a:t>
            </a:r>
          </a:p>
        </p:txBody>
      </p:sp>
      <p:pic>
        <p:nvPicPr>
          <p:cNvPr id="7" name="Content Placeholder 6">
            <a:extLst>
              <a:ext uri="{FF2B5EF4-FFF2-40B4-BE49-F238E27FC236}">
                <a16:creationId xmlns:a16="http://schemas.microsoft.com/office/drawing/2014/main" id="{A05379D9-5ACB-4F7E-8E57-0D61C6FF5FDD}"/>
              </a:ext>
            </a:extLst>
          </p:cNvPr>
          <p:cNvPicPr>
            <a:picLocks noGrp="1" noChangeAspect="1"/>
          </p:cNvPicPr>
          <p:nvPr>
            <p:ph idx="1"/>
          </p:nvPr>
        </p:nvPicPr>
        <p:blipFill>
          <a:blip r:embed="rId5"/>
          <a:stretch>
            <a:fillRect/>
          </a:stretch>
        </p:blipFill>
        <p:spPr>
          <a:xfrm>
            <a:off x="418842" y="1681162"/>
            <a:ext cx="5598844" cy="4199133"/>
          </a:xfrm>
          <a:prstGeom prst="rect">
            <a:avLst/>
          </a:prstGeom>
          <a:ln w="57150">
            <a:solidFill>
              <a:srgbClr val="00B0F0"/>
            </a:solidFill>
          </a:ln>
        </p:spPr>
      </p:pic>
      <p:pic>
        <p:nvPicPr>
          <p:cNvPr id="8" name="Picture 7">
            <a:extLst>
              <a:ext uri="{FF2B5EF4-FFF2-40B4-BE49-F238E27FC236}">
                <a16:creationId xmlns:a16="http://schemas.microsoft.com/office/drawing/2014/main" id="{56D6C07B-C8CF-4F14-87C2-7A706E17C277}"/>
              </a:ext>
            </a:extLst>
          </p:cNvPr>
          <p:cNvPicPr>
            <a:picLocks noChangeAspect="1"/>
          </p:cNvPicPr>
          <p:nvPr/>
        </p:nvPicPr>
        <p:blipFill>
          <a:blip r:embed="rId6"/>
          <a:stretch>
            <a:fillRect/>
          </a:stretch>
        </p:blipFill>
        <p:spPr>
          <a:xfrm>
            <a:off x="6377257" y="1681161"/>
            <a:ext cx="5598844" cy="4199133"/>
          </a:xfrm>
          <a:prstGeom prst="rect">
            <a:avLst/>
          </a:prstGeom>
          <a:ln w="57150">
            <a:solidFill>
              <a:srgbClr val="00B0F0"/>
            </a:solidFill>
          </a:ln>
        </p:spPr>
      </p:pic>
      <p:pic>
        <p:nvPicPr>
          <p:cNvPr id="4" name="Audio 3">
            <a:hlinkClick r:id="" action="ppaction://media"/>
            <a:extLst>
              <a:ext uri="{FF2B5EF4-FFF2-40B4-BE49-F238E27FC236}">
                <a16:creationId xmlns:a16="http://schemas.microsoft.com/office/drawing/2014/main" id="{A12EF25D-8B65-49AB-86E6-991AEF4C27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94743708"/>
      </p:ext>
    </p:extLst>
  </p:cSld>
  <p:clrMapOvr>
    <a:masterClrMapping/>
  </p:clrMapOvr>
  <mc:AlternateContent xmlns:mc="http://schemas.openxmlformats.org/markup-compatibility/2006">
    <mc:Choice xmlns:p14="http://schemas.microsoft.com/office/powerpoint/2010/main" Requires="p14">
      <p:transition spd="slow" p14:dur="2000" advTm="31274"/>
    </mc:Choice>
    <mc:Fallback>
      <p:transition spd="slow" advTm="31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1|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518</Words>
  <Application>Microsoft Office PowerPoint</Application>
  <PresentationFormat>Widescreen</PresentationFormat>
  <Paragraphs>35</Paragraphs>
  <Slides>3</Slides>
  <Notes>3</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Using chunk check</vt:lpstr>
      <vt:lpstr>Using show me activities to ‘check’ learning</vt:lpstr>
      <vt:lpstr>Activity options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chunk check</dc:title>
  <dc:creator>Richardson Liesl (RTF) NHCT</dc:creator>
  <cp:lastModifiedBy>Richardson Liesl (RTF) NHCT</cp:lastModifiedBy>
  <cp:revision>15</cp:revision>
  <dcterms:created xsi:type="dcterms:W3CDTF">2022-11-14T17:30:48Z</dcterms:created>
  <dcterms:modified xsi:type="dcterms:W3CDTF">2023-02-14T10:54:38Z</dcterms:modified>
</cp:coreProperties>
</file>