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59700" autoAdjust="0"/>
  </p:normalViewPr>
  <p:slideViewPr>
    <p:cSldViewPr snapToGrid="0">
      <p:cViewPr varScale="1">
        <p:scale>
          <a:sx n="64" d="100"/>
          <a:sy n="64" d="100"/>
        </p:scale>
        <p:origin x="570" y="60"/>
      </p:cViewPr>
      <p:guideLst/>
    </p:cSldViewPr>
  </p:slideViewPr>
  <p:notesTextViewPr>
    <p:cViewPr>
      <p:scale>
        <a:sx n="1" d="1"/>
        <a:sy n="1" d="1"/>
      </p:scale>
      <p:origin x="0" y="-24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EDA32-EE37-4CD5-A5EB-0F4CF0A4B7BD}" type="datetimeFigureOut">
              <a:rPr lang="en-GB" smtClean="0"/>
              <a:t>13/02/2023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DD748-240A-41F1-B6D0-FECBC5C89974}" type="slidenum">
              <a:rPr lang="en-GB" smtClean="0"/>
              <a:t>‹#›</a:t>
            </a:fld>
            <a:endParaRPr lang="en-GB"/>
          </a:p>
        </p:txBody>
      </p:sp>
    </p:spTree>
    <p:extLst>
      <p:ext uri="{BB962C8B-B14F-4D97-AF65-F5344CB8AC3E}">
        <p14:creationId xmlns:p14="http://schemas.microsoft.com/office/powerpoint/2010/main" val="235974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 section title – session specific teaching tips</a:t>
            </a:r>
          </a:p>
          <a:p>
            <a:r>
              <a:rPr lang="en-GB" sz="1200" b="1" kern="1200" dirty="0">
                <a:solidFill>
                  <a:schemeClr val="tx1"/>
                </a:solidFill>
                <a:effectLst/>
                <a:latin typeface="+mn-lt"/>
                <a:ea typeface="+mn-ea"/>
                <a:cs typeface="+mn-cs"/>
              </a:rPr>
              <a:t>Image no image</a:t>
            </a: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As part of face to face course delivery you’ll be teaching DAFNE principles using practical, classroom based activities with small groups or pairs of participants. </a:t>
            </a:r>
          </a:p>
          <a:p>
            <a:pPr lvl="0"/>
            <a:r>
              <a:rPr lang="en-GB" sz="1200" kern="1200" dirty="0">
                <a:solidFill>
                  <a:schemeClr val="tx1"/>
                </a:solidFill>
                <a:effectLst/>
                <a:latin typeface="+mn-lt"/>
                <a:ea typeface="+mn-ea"/>
                <a:cs typeface="+mn-cs"/>
              </a:rPr>
              <a:t>Classroom based activities require planning and resources to cover the content of the session and to help participants achieve the learning outcomes.</a:t>
            </a:r>
          </a:p>
          <a:p>
            <a:pPr lvl="0"/>
            <a:r>
              <a:rPr lang="en-GB" sz="1200" kern="1200" dirty="0">
                <a:solidFill>
                  <a:schemeClr val="tx1"/>
                </a:solidFill>
                <a:effectLst/>
                <a:latin typeface="+mn-lt"/>
                <a:ea typeface="+mn-ea"/>
                <a:cs typeface="+mn-cs"/>
              </a:rPr>
              <a:t>The following are some suggestions and teaching tips for specific course sessions.</a:t>
            </a:r>
          </a:p>
          <a:p>
            <a:endParaRPr lang="en-GB" dirty="0"/>
          </a:p>
        </p:txBody>
      </p:sp>
      <p:sp>
        <p:nvSpPr>
          <p:cNvPr id="4" name="Slide Number Placeholder 3"/>
          <p:cNvSpPr>
            <a:spLocks noGrp="1"/>
          </p:cNvSpPr>
          <p:nvPr>
            <p:ph type="sldNum" sz="quarter" idx="5"/>
          </p:nvPr>
        </p:nvSpPr>
        <p:spPr/>
        <p:txBody>
          <a:bodyPr/>
          <a:lstStyle/>
          <a:p>
            <a:fld id="{744DD748-240A-41F1-B6D0-FECBC5C89974}" type="slidenum">
              <a:rPr lang="en-GB" smtClean="0"/>
              <a:t>1</a:t>
            </a:fld>
            <a:endParaRPr lang="en-GB"/>
          </a:p>
        </p:txBody>
      </p:sp>
    </p:spTree>
    <p:extLst>
      <p:ext uri="{BB962C8B-B14F-4D97-AF65-F5344CB8AC3E}">
        <p14:creationId xmlns:p14="http://schemas.microsoft.com/office/powerpoint/2010/main" val="126643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sng" kern="1200" dirty="0">
                <a:solidFill>
                  <a:schemeClr val="tx1"/>
                </a:solidFill>
                <a:effectLst/>
                <a:latin typeface="+mn-lt"/>
                <a:ea typeface="+mn-ea"/>
                <a:cs typeface="+mn-cs"/>
              </a:rPr>
              <a:t>Narration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For this session you’ll need kitchen scales along with the following: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 assortment of different sized plates and bowls for participants to measure their portion into.</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selection of different household measures that participants may have at home such as measuring cups and spoons CLICK</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variety of culturally appropriate cooked foods that contain carbohydrate like cereals, different types of bread, rice, pasta, potatoes and fruit,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 CP of individual cooked foods already weighed and plated to aid visual estimation</a:t>
            </a:r>
          </a:p>
          <a:p>
            <a:pPr lvl="0"/>
            <a:r>
              <a:rPr lang="en-GB" sz="1200" kern="1200" dirty="0">
                <a:solidFill>
                  <a:schemeClr val="tx1"/>
                </a:solidFill>
                <a:effectLst/>
                <a:latin typeface="+mn-lt"/>
                <a:ea typeface="+mn-ea"/>
                <a:cs typeface="+mn-cs"/>
              </a:rPr>
              <a:t>Think about where you will source cooked, dried and fresh foods from. Can your catering department supply them, or will you supply cooked foods from home. How will these be budgeted for and if you are cooking them at home, when will you do this?</a:t>
            </a:r>
          </a:p>
          <a:p>
            <a:pPr lvl="0"/>
            <a:r>
              <a:rPr lang="en-GB" sz="1200" kern="1200" dirty="0">
                <a:solidFill>
                  <a:schemeClr val="tx1"/>
                </a:solidFill>
                <a:effectLst/>
                <a:latin typeface="+mn-lt"/>
                <a:ea typeface="+mn-ea"/>
                <a:cs typeface="+mn-cs"/>
              </a:rPr>
              <a:t>In this session, participants will complete activity 14 in their activities books. In order for them to do so, you also need to provide an assortment of food labels for them to use to count CPs in their own serving size. Food labels should include some containing slowly digested carbs that may not need to be counted and carb values for suggested serving sizes and per 100 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MAY NEED TO RE-RECORD NARRATION WHEN IMAGES ADDED</a:t>
            </a:r>
          </a:p>
          <a:p>
            <a:r>
              <a:rPr lang="en-GB" sz="1200" b="1" kern="1200" dirty="0">
                <a:solidFill>
                  <a:schemeClr val="tx1"/>
                </a:solidFill>
                <a:effectLst/>
                <a:latin typeface="+mn-lt"/>
                <a:ea typeface="+mn-ea"/>
                <a:cs typeface="+mn-cs"/>
              </a:rPr>
              <a:t>Slide 2 title – carbohydrate: counting CPs from real foods and from food labels</a:t>
            </a:r>
          </a:p>
          <a:p>
            <a:r>
              <a:rPr lang="en-GB" sz="1200" b="1" kern="1200" dirty="0">
                <a:solidFill>
                  <a:schemeClr val="tx1"/>
                </a:solidFill>
                <a:effectLst/>
                <a:latin typeface="+mn-lt"/>
                <a:ea typeface="+mn-ea"/>
                <a:cs typeface="+mn-cs"/>
              </a:rPr>
              <a:t>Images x3 Animation</a:t>
            </a:r>
          </a:p>
          <a:p>
            <a:pPr marL="228600" lvl="0" indent="-228600">
              <a:buFont typeface="+mj-lt"/>
              <a:buAutoNum type="arabicPeriod"/>
            </a:pPr>
            <a:r>
              <a:rPr lang="en-GB" sz="1200" b="1" kern="1200" dirty="0">
                <a:solidFill>
                  <a:schemeClr val="tx1"/>
                </a:solidFill>
                <a:effectLst/>
                <a:latin typeface="+mn-lt"/>
                <a:ea typeface="+mn-ea"/>
                <a:cs typeface="+mn-cs"/>
              </a:rPr>
              <a:t>A table with different sized plates, bowls, spoons, other measures</a:t>
            </a:r>
          </a:p>
          <a:p>
            <a:pPr marL="228600" lvl="0" indent="-228600">
              <a:buFont typeface="+mj-lt"/>
              <a:buAutoNum type="arabicPeriod"/>
            </a:pPr>
            <a:r>
              <a:rPr lang="en-GB" sz="1200" b="1" kern="1200" dirty="0">
                <a:solidFill>
                  <a:schemeClr val="tx1"/>
                </a:solidFill>
                <a:effectLst/>
                <a:latin typeface="+mn-lt"/>
                <a:ea typeface="+mn-ea"/>
                <a:cs typeface="+mn-cs"/>
              </a:rPr>
              <a:t>Assortment of cooked carb foods cereals, bread and fruit, and scales</a:t>
            </a:r>
          </a:p>
          <a:p>
            <a:pPr marL="228600" lvl="0" indent="-228600">
              <a:buFont typeface="+mj-lt"/>
              <a:buAutoNum type="arabicPeriod"/>
            </a:pPr>
            <a:r>
              <a:rPr lang="en-GB" sz="1200" b="1" kern="1200" dirty="0">
                <a:solidFill>
                  <a:schemeClr val="tx1"/>
                </a:solidFill>
                <a:effectLst/>
                <a:latin typeface="+mn-lt"/>
                <a:ea typeface="+mn-ea"/>
                <a:cs typeface="+mn-cs"/>
              </a:rPr>
              <a:t>Pre weighed 1 CP of individual foods to aid visual estimation</a:t>
            </a:r>
          </a:p>
          <a:p>
            <a:endParaRPr lang="en-GB" dirty="0"/>
          </a:p>
        </p:txBody>
      </p:sp>
      <p:sp>
        <p:nvSpPr>
          <p:cNvPr id="4" name="Slide Number Placeholder 3"/>
          <p:cNvSpPr>
            <a:spLocks noGrp="1"/>
          </p:cNvSpPr>
          <p:nvPr>
            <p:ph type="sldNum" sz="quarter" idx="5"/>
          </p:nvPr>
        </p:nvSpPr>
        <p:spPr/>
        <p:txBody>
          <a:bodyPr/>
          <a:lstStyle/>
          <a:p>
            <a:fld id="{744DD748-240A-41F1-B6D0-FECBC5C89974}" type="slidenum">
              <a:rPr lang="en-GB" smtClean="0"/>
              <a:t>2</a:t>
            </a:fld>
            <a:endParaRPr lang="en-GB"/>
          </a:p>
        </p:txBody>
      </p:sp>
    </p:spTree>
    <p:extLst>
      <p:ext uri="{BB962C8B-B14F-4D97-AF65-F5344CB8AC3E}">
        <p14:creationId xmlns:p14="http://schemas.microsoft.com/office/powerpoint/2010/main" val="395190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sng" kern="1200" dirty="0">
                <a:solidFill>
                  <a:schemeClr val="tx1"/>
                </a:solidFill>
                <a:effectLst/>
                <a:latin typeface="+mn-lt"/>
                <a:ea typeface="+mn-ea"/>
                <a:cs typeface="+mn-cs"/>
              </a:rPr>
              <a:t>Narration </a:t>
            </a:r>
          </a:p>
          <a:p>
            <a:pPr lvl="0"/>
            <a:r>
              <a:rPr lang="en-GB" sz="1200" kern="1200" dirty="0">
                <a:solidFill>
                  <a:schemeClr val="tx1"/>
                </a:solidFill>
                <a:effectLst/>
                <a:latin typeface="+mn-lt"/>
                <a:ea typeface="+mn-ea"/>
                <a:cs typeface="+mn-cs"/>
              </a:rPr>
              <a:t>If your venue is large enough, Create work stations around the room where participants can complete the activities in their activities book and those outlined in the lesson plan </a:t>
            </a:r>
          </a:p>
          <a:p>
            <a:pPr lvl="0"/>
            <a:r>
              <a:rPr lang="en-GB" sz="1200" kern="1200" dirty="0">
                <a:solidFill>
                  <a:schemeClr val="tx1"/>
                </a:solidFill>
                <a:effectLst/>
                <a:latin typeface="+mn-lt"/>
                <a:ea typeface="+mn-ea"/>
                <a:cs typeface="+mn-cs"/>
              </a:rPr>
              <a:t>Provide clear instructions for each work station and, if necessary, write the steps for the activities on the flipchart and keep it in the line of sight of participants as they work through each activity. For example, in activity 15:</a:t>
            </a:r>
          </a:p>
          <a:p>
            <a:pPr lvl="0"/>
            <a:r>
              <a:rPr lang="en-GB" sz="1200" b="1" kern="1200" dirty="0">
                <a:solidFill>
                  <a:schemeClr val="tx1"/>
                </a:solidFill>
                <a:effectLst/>
                <a:latin typeface="+mn-lt"/>
                <a:ea typeface="+mn-ea"/>
                <a:cs typeface="+mn-cs"/>
              </a:rPr>
              <a:t>Step 1:</a:t>
            </a:r>
            <a:r>
              <a:rPr lang="en-GB" sz="1200" kern="1200" dirty="0">
                <a:solidFill>
                  <a:schemeClr val="tx1"/>
                </a:solidFill>
                <a:effectLst/>
                <a:latin typeface="+mn-lt"/>
                <a:ea typeface="+mn-ea"/>
                <a:cs typeface="+mn-cs"/>
              </a:rPr>
              <a:t> put your own portion of food (cereal, rice etc.) onto a plate or into a dish and </a:t>
            </a:r>
            <a:r>
              <a:rPr lang="en-GB" sz="1200" b="1" kern="1200" dirty="0">
                <a:solidFill>
                  <a:schemeClr val="tx1"/>
                </a:solidFill>
                <a:effectLst/>
                <a:latin typeface="+mn-lt"/>
                <a:ea typeface="+mn-ea"/>
                <a:cs typeface="+mn-cs"/>
              </a:rPr>
              <a:t>estimate</a:t>
            </a:r>
            <a:r>
              <a:rPr lang="en-GB" sz="1200" kern="1200" dirty="0">
                <a:solidFill>
                  <a:schemeClr val="tx1"/>
                </a:solidFill>
                <a:effectLst/>
                <a:latin typeface="+mn-lt"/>
                <a:ea typeface="+mn-ea"/>
                <a:cs typeface="+mn-cs"/>
              </a:rPr>
              <a:t> the CPs in your own portion (your fellow group members can also help you to ‘guess’). This is visual estimation. Write your estimate in the ‘guess value’ column.</a:t>
            </a:r>
          </a:p>
          <a:p>
            <a:pPr lvl="0"/>
            <a:r>
              <a:rPr lang="en-GB" sz="1200" b="1" kern="1200" dirty="0">
                <a:solidFill>
                  <a:schemeClr val="tx1"/>
                </a:solidFill>
                <a:effectLst/>
                <a:latin typeface="+mn-lt"/>
                <a:ea typeface="+mn-ea"/>
                <a:cs typeface="+mn-cs"/>
              </a:rPr>
              <a:t>Step 2:</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weigh</a:t>
            </a:r>
            <a:r>
              <a:rPr lang="en-GB" sz="1200" kern="1200" dirty="0">
                <a:solidFill>
                  <a:schemeClr val="tx1"/>
                </a:solidFill>
                <a:effectLst/>
                <a:latin typeface="+mn-lt"/>
                <a:ea typeface="+mn-ea"/>
                <a:cs typeface="+mn-cs"/>
              </a:rPr>
              <a:t> your portion size to work out the ‘actual’ CP value and write this in the ‘actual value’ column’ and compare the results.</a:t>
            </a:r>
          </a:p>
          <a:p>
            <a:pPr lvl="0"/>
            <a:r>
              <a:rPr lang="en-GB" sz="1200" b="1" kern="1200" dirty="0">
                <a:solidFill>
                  <a:schemeClr val="tx1"/>
                </a:solidFill>
                <a:effectLst/>
                <a:latin typeface="+mn-lt"/>
                <a:ea typeface="+mn-ea"/>
                <a:cs typeface="+mn-cs"/>
              </a:rPr>
              <a:t>Step 3: </a:t>
            </a:r>
            <a:r>
              <a:rPr lang="en-GB" sz="1200" b="0" kern="1200" dirty="0">
                <a:solidFill>
                  <a:schemeClr val="tx1"/>
                </a:solidFill>
                <a:effectLst/>
                <a:latin typeface="+mn-lt"/>
                <a:ea typeface="+mn-ea"/>
                <a:cs typeface="+mn-cs"/>
              </a:rPr>
              <a:t>Look at the pre-weighed and measured foods of 1 CP (</a:t>
            </a:r>
            <a:r>
              <a:rPr lang="en-GB" sz="1200" kern="1200" dirty="0">
                <a:solidFill>
                  <a:schemeClr val="tx1"/>
                </a:solidFill>
                <a:effectLst/>
                <a:latin typeface="+mn-lt"/>
                <a:ea typeface="+mn-ea"/>
                <a:cs typeface="+mn-cs"/>
              </a:rPr>
              <a:t>rice, pasta, potatoes, or chips etc) Use these </a:t>
            </a:r>
            <a:r>
              <a:rPr lang="en-GB" sz="1200" b="0" kern="1200" dirty="0">
                <a:solidFill>
                  <a:schemeClr val="tx1"/>
                </a:solidFill>
                <a:effectLst/>
                <a:latin typeface="+mn-lt"/>
                <a:ea typeface="+mn-ea"/>
                <a:cs typeface="+mn-cs"/>
              </a:rPr>
              <a:t>to help you make a more accurate visual estimation of the CPs in your own serving size.  E</a:t>
            </a:r>
            <a:r>
              <a:rPr lang="en-GB" sz="1200" kern="1200" dirty="0">
                <a:solidFill>
                  <a:schemeClr val="tx1"/>
                </a:solidFill>
                <a:effectLst/>
                <a:latin typeface="+mn-lt"/>
                <a:ea typeface="+mn-ea"/>
                <a:cs typeface="+mn-cs"/>
              </a:rPr>
              <a:t>stimating the CPs in your own portion in these activities can be helpful because you’ll build up a visual memory so when you’re eating away from home (when you may not have access to measuring cups, spoons and digital scales) you’ll feel more confident about the estimates you make.</a:t>
            </a:r>
          </a:p>
          <a:p>
            <a:pPr lvl="0"/>
            <a:r>
              <a:rPr lang="en-GB" sz="1200" kern="1200" dirty="0">
                <a:solidFill>
                  <a:schemeClr val="tx1"/>
                </a:solidFill>
                <a:effectLst/>
                <a:latin typeface="+mn-lt"/>
                <a:ea typeface="+mn-ea"/>
                <a:cs typeface="+mn-cs"/>
              </a:rPr>
              <a:t>We recommend that both educators are present in the session and</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circulate between work stations to offer support where needed.</a:t>
            </a:r>
          </a:p>
          <a:p>
            <a:r>
              <a:rPr lang="en-GB" sz="1200" b="1" kern="1200" dirty="0">
                <a:solidFill>
                  <a:schemeClr val="tx1"/>
                </a:solidFill>
                <a:effectLst/>
                <a:latin typeface="+mn-lt"/>
                <a:ea typeface="+mn-ea"/>
                <a:cs typeface="+mn-cs"/>
              </a:rPr>
              <a:t>Slide 3 title - work stations</a:t>
            </a:r>
          </a:p>
          <a:p>
            <a:r>
              <a:rPr lang="en-GB" sz="1200" b="1" kern="1200" dirty="0">
                <a:solidFill>
                  <a:schemeClr val="tx1"/>
                </a:solidFill>
                <a:effectLst/>
                <a:latin typeface="+mn-lt"/>
                <a:ea typeface="+mn-ea"/>
                <a:cs typeface="+mn-cs"/>
              </a:rPr>
              <a:t>Image x 2 Animation</a:t>
            </a:r>
          </a:p>
          <a:p>
            <a:pPr marL="228600" lvl="0" indent="-228600">
              <a:buFont typeface="+mj-lt"/>
              <a:buAutoNum type="arabicPeriod"/>
            </a:pPr>
            <a:r>
              <a:rPr lang="en-GB" sz="1200" b="1" kern="1200" dirty="0">
                <a:solidFill>
                  <a:schemeClr val="tx1"/>
                </a:solidFill>
                <a:effectLst/>
                <a:latin typeface="+mn-lt"/>
                <a:ea typeface="+mn-ea"/>
                <a:cs typeface="+mn-cs"/>
              </a:rPr>
              <a:t>work station set up with real cooked foods, 1 CP of cooked foods, scales calculators Carb portion list, plates bowls, spoons cups and Activity 15 page from activities book</a:t>
            </a:r>
          </a:p>
          <a:p>
            <a:pPr marL="228600" lvl="0" indent="-228600">
              <a:buFont typeface="+mj-lt"/>
              <a:buAutoNum type="arabicPeriod"/>
            </a:pPr>
            <a:r>
              <a:rPr lang="en-GB" sz="1200" b="1" kern="1200" dirty="0">
                <a:solidFill>
                  <a:schemeClr val="tx1"/>
                </a:solidFill>
                <a:effectLst/>
                <a:latin typeface="+mn-lt"/>
                <a:ea typeface="+mn-ea"/>
                <a:cs typeface="+mn-cs"/>
              </a:rPr>
              <a:t>work station set up with bread, fruit and cereal, scales calculator Carb portion list plates bowls, spoons cups and Activity 15 page from activities book</a:t>
            </a:r>
          </a:p>
          <a:p>
            <a:endParaRPr lang="en-GB" dirty="0"/>
          </a:p>
        </p:txBody>
      </p:sp>
      <p:sp>
        <p:nvSpPr>
          <p:cNvPr id="4" name="Slide Number Placeholder 3"/>
          <p:cNvSpPr>
            <a:spLocks noGrp="1"/>
          </p:cNvSpPr>
          <p:nvPr>
            <p:ph type="sldNum" sz="quarter" idx="5"/>
          </p:nvPr>
        </p:nvSpPr>
        <p:spPr/>
        <p:txBody>
          <a:bodyPr/>
          <a:lstStyle/>
          <a:p>
            <a:fld id="{744DD748-240A-41F1-B6D0-FECBC5C89974}" type="slidenum">
              <a:rPr lang="en-GB" smtClean="0"/>
              <a:t>3</a:t>
            </a:fld>
            <a:endParaRPr lang="en-GB"/>
          </a:p>
        </p:txBody>
      </p:sp>
    </p:spTree>
    <p:extLst>
      <p:ext uri="{BB962C8B-B14F-4D97-AF65-F5344CB8AC3E}">
        <p14:creationId xmlns:p14="http://schemas.microsoft.com/office/powerpoint/2010/main" val="371013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MAY NEED TO RE-RECORD NARRATION WHEN IMAGES ADDED</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Slide 4 title-  alternatives for scenario based activities </a:t>
            </a:r>
          </a:p>
          <a:p>
            <a:r>
              <a:rPr lang="en-GB" sz="1200" b="1" kern="1200" dirty="0">
                <a:solidFill>
                  <a:schemeClr val="tx1"/>
                </a:solidFill>
                <a:effectLst/>
                <a:latin typeface="+mn-lt"/>
                <a:ea typeface="+mn-ea"/>
                <a:cs typeface="+mn-cs"/>
              </a:rPr>
              <a:t>Image x2 No animation required – show images side by side</a:t>
            </a:r>
          </a:p>
          <a:p>
            <a:pPr marL="228600" lvl="0" indent="-228600">
              <a:buFont typeface="+mj-lt"/>
              <a:buAutoNum type="arabicPeriod"/>
            </a:pPr>
            <a:r>
              <a:rPr lang="en-GB" sz="1200" b="1" kern="1200" dirty="0">
                <a:solidFill>
                  <a:schemeClr val="tx1"/>
                </a:solidFill>
                <a:effectLst/>
                <a:latin typeface="+mn-lt"/>
                <a:ea typeface="+mn-ea"/>
                <a:cs typeface="+mn-cs"/>
              </a:rPr>
              <a:t>group working round table in pairs using activity book </a:t>
            </a:r>
          </a:p>
          <a:p>
            <a:pPr marL="228600" lvl="0" indent="-228600">
              <a:buFont typeface="+mj-lt"/>
              <a:buAutoNum type="arabicPeriod"/>
            </a:pPr>
            <a:r>
              <a:rPr lang="en-GB" sz="1200" b="1" kern="1200" dirty="0">
                <a:solidFill>
                  <a:schemeClr val="tx1"/>
                </a:solidFill>
                <a:effectLst/>
                <a:latin typeface="+mn-lt"/>
                <a:ea typeface="+mn-ea"/>
                <a:cs typeface="+mn-cs"/>
              </a:rPr>
              <a:t>Groups working in pairs on scenario from activity book, moving around the room to find answers to scenarios</a:t>
            </a:r>
          </a:p>
          <a:p>
            <a:r>
              <a:rPr lang="en-GB" sz="1200" b="0" u="sng" kern="1200" dirty="0">
                <a:solidFill>
                  <a:schemeClr val="tx1"/>
                </a:solidFill>
                <a:effectLst/>
                <a:latin typeface="+mn-lt"/>
                <a:ea typeface="+mn-ea"/>
                <a:cs typeface="+mn-cs"/>
              </a:rPr>
              <a:t>Narration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activities book contains scenario based activities, for example managing physical activity and exercise, illness management and sick day rules.</a:t>
            </a:r>
          </a:p>
          <a:p>
            <a:pPr lvl="0"/>
            <a:r>
              <a:rPr lang="en-GB" sz="1200" kern="1200" dirty="0">
                <a:solidFill>
                  <a:schemeClr val="tx1"/>
                </a:solidFill>
                <a:effectLst/>
                <a:latin typeface="+mn-lt"/>
                <a:ea typeface="+mn-ea"/>
                <a:cs typeface="+mn-cs"/>
              </a:rPr>
              <a:t>These can be completed in pairs around the main table </a:t>
            </a:r>
          </a:p>
          <a:p>
            <a:pPr lvl="0"/>
            <a:r>
              <a:rPr lang="en-GB" sz="1200" kern="1200" dirty="0">
                <a:solidFill>
                  <a:schemeClr val="tx1"/>
                </a:solidFill>
                <a:effectLst/>
                <a:latin typeface="+mn-lt"/>
                <a:ea typeface="+mn-ea"/>
                <a:cs typeface="+mn-cs"/>
              </a:rPr>
              <a:t>An alternative method is to print out the answers to the activities and place them around the room, then ask the participant pairs to circulate around the room to find the answer that matched the scenario they have been given.</a:t>
            </a:r>
          </a:p>
          <a:p>
            <a:pPr lvl="0"/>
            <a:r>
              <a:rPr lang="en-GB" sz="1200" kern="1200" dirty="0">
                <a:solidFill>
                  <a:schemeClr val="tx1"/>
                </a:solidFill>
                <a:effectLst/>
                <a:latin typeface="+mn-lt"/>
                <a:ea typeface="+mn-ea"/>
                <a:cs typeface="+mn-cs"/>
              </a:rPr>
              <a:t>This method is useful if you need to increase the energy in the room, for example if the session is just after lunch or participants have found a previous session challenging.</a:t>
            </a:r>
          </a:p>
          <a:p>
            <a:endParaRPr lang="en-GB" dirty="0"/>
          </a:p>
        </p:txBody>
      </p:sp>
      <p:sp>
        <p:nvSpPr>
          <p:cNvPr id="4" name="Slide Number Placeholder 3"/>
          <p:cNvSpPr>
            <a:spLocks noGrp="1"/>
          </p:cNvSpPr>
          <p:nvPr>
            <p:ph type="sldNum" sz="quarter" idx="5"/>
          </p:nvPr>
        </p:nvSpPr>
        <p:spPr/>
        <p:txBody>
          <a:bodyPr/>
          <a:lstStyle/>
          <a:p>
            <a:fld id="{744DD748-240A-41F1-B6D0-FECBC5C89974}" type="slidenum">
              <a:rPr lang="en-GB" smtClean="0"/>
              <a:t>4</a:t>
            </a:fld>
            <a:endParaRPr lang="en-GB"/>
          </a:p>
        </p:txBody>
      </p:sp>
    </p:spTree>
    <p:extLst>
      <p:ext uri="{BB962C8B-B14F-4D97-AF65-F5344CB8AC3E}">
        <p14:creationId xmlns:p14="http://schemas.microsoft.com/office/powerpoint/2010/main" val="2184909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MAY NEED TO RE-RECORD NARRATION WHEN IMAGES ADDED</a:t>
            </a:r>
          </a:p>
          <a:p>
            <a:r>
              <a:rPr lang="en-GB" sz="1200" b="1" kern="1200" dirty="0">
                <a:solidFill>
                  <a:schemeClr val="tx1"/>
                </a:solidFill>
                <a:effectLst/>
                <a:latin typeface="+mn-lt"/>
                <a:ea typeface="+mn-ea"/>
                <a:cs typeface="+mn-cs"/>
              </a:rPr>
              <a:t>Slide 5 title- insulin regimen</a:t>
            </a:r>
          </a:p>
          <a:p>
            <a:r>
              <a:rPr lang="en-GB" sz="1200" b="1" kern="1200" dirty="0">
                <a:solidFill>
                  <a:schemeClr val="tx1"/>
                </a:solidFill>
                <a:effectLst/>
                <a:latin typeface="+mn-lt"/>
                <a:ea typeface="+mn-ea"/>
                <a:cs typeface="+mn-cs"/>
              </a:rPr>
              <a:t>Image x 2 Animation</a:t>
            </a:r>
          </a:p>
          <a:p>
            <a:pPr marL="228600" lvl="0" indent="-228600">
              <a:buFont typeface="+mj-lt"/>
              <a:buAutoNum type="arabicPeriod"/>
            </a:pPr>
            <a:r>
              <a:rPr lang="en-GB" sz="1200" b="1" kern="1200" dirty="0">
                <a:solidFill>
                  <a:schemeClr val="tx1"/>
                </a:solidFill>
                <a:effectLst/>
                <a:latin typeface="+mn-lt"/>
                <a:ea typeface="+mn-ea"/>
                <a:cs typeface="+mn-cs"/>
              </a:rPr>
              <a:t>Pre-prepared flip chart types of insulin</a:t>
            </a:r>
          </a:p>
          <a:p>
            <a:pPr marL="228600" lvl="0" indent="-228600">
              <a:buFont typeface="+mj-lt"/>
              <a:buAutoNum type="arabicPeriod"/>
            </a:pPr>
            <a:r>
              <a:rPr lang="en-GB" sz="1200" b="1" kern="1200" dirty="0">
                <a:solidFill>
                  <a:schemeClr val="tx1"/>
                </a:solidFill>
                <a:effectLst/>
                <a:latin typeface="+mn-lt"/>
                <a:ea typeface="+mn-ea"/>
                <a:cs typeface="+mn-cs"/>
              </a:rPr>
              <a:t>Insulin action game </a:t>
            </a: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The insulin regimen session uses many visual resources to help participants become familiar with the action times of their own insulins</a:t>
            </a:r>
          </a:p>
          <a:p>
            <a:pPr lvl="0"/>
            <a:r>
              <a:rPr lang="en-GB" sz="1200" kern="1200" dirty="0">
                <a:solidFill>
                  <a:schemeClr val="tx1"/>
                </a:solidFill>
                <a:effectLst/>
                <a:latin typeface="+mn-lt"/>
                <a:ea typeface="+mn-ea"/>
                <a:cs typeface="+mn-cs"/>
              </a:rPr>
              <a:t>You can increase the energy level in the room by making the participants move around the room at the beginning of an activity so for example, prepare a flip chart in advance with 6 sections, each one labelled as a type of insulin: </a:t>
            </a:r>
            <a:r>
              <a:rPr lang="en-GB" sz="1200" b="1" kern="1200" dirty="0">
                <a:solidFill>
                  <a:schemeClr val="tx1"/>
                </a:solidFill>
                <a:effectLst/>
                <a:latin typeface="+mn-lt"/>
                <a:ea typeface="+mn-ea"/>
                <a:cs typeface="+mn-cs"/>
              </a:rPr>
              <a:t>These have been checked and are the same as the lesson plan.</a:t>
            </a:r>
          </a:p>
          <a:p>
            <a:pPr marL="742950" lvl="1" indent="-285750">
              <a:buFont typeface="+mj-lt"/>
              <a:buAutoNum type="romanLcPeriod"/>
            </a:pPr>
            <a:r>
              <a:rPr lang="en-US" sz="1200" b="0" kern="1200" dirty="0">
                <a:solidFill>
                  <a:schemeClr val="tx1"/>
                </a:solidFill>
                <a:effectLst/>
                <a:latin typeface="+mn-lt"/>
                <a:ea typeface="+mn-ea"/>
                <a:cs typeface="+mn-cs"/>
              </a:rPr>
              <a:t>Section 1 intermediate-acting (i.e. isophane)</a:t>
            </a:r>
            <a:endParaRPr lang="en-GB" sz="1200" b="0" kern="1200" dirty="0">
              <a:solidFill>
                <a:schemeClr val="tx1"/>
              </a:solidFill>
              <a:effectLst/>
              <a:latin typeface="+mn-lt"/>
              <a:ea typeface="+mn-ea"/>
              <a:cs typeface="+mn-cs"/>
            </a:endParaRPr>
          </a:p>
          <a:p>
            <a:pPr marL="742950" lvl="1" indent="-285750">
              <a:buFont typeface="+mj-lt"/>
              <a:buAutoNum type="romanLcPeriod"/>
            </a:pPr>
            <a:r>
              <a:rPr lang="en-US" sz="1200" b="0" kern="1200" dirty="0">
                <a:solidFill>
                  <a:schemeClr val="tx1"/>
                </a:solidFill>
                <a:effectLst/>
                <a:latin typeface="+mn-lt"/>
                <a:ea typeface="+mn-ea"/>
                <a:cs typeface="+mn-cs"/>
              </a:rPr>
              <a:t>Section 2 long-acting insulin analogues</a:t>
            </a:r>
            <a:endParaRPr lang="en-GB" sz="1200" b="0" kern="1200" dirty="0">
              <a:solidFill>
                <a:schemeClr val="tx1"/>
              </a:solidFill>
              <a:effectLst/>
              <a:latin typeface="+mn-lt"/>
              <a:ea typeface="+mn-ea"/>
              <a:cs typeface="+mn-cs"/>
            </a:endParaRPr>
          </a:p>
          <a:p>
            <a:pPr marL="742950" lvl="1" indent="-285750">
              <a:buFont typeface="+mj-lt"/>
              <a:buAutoNum type="romanLcPeriod"/>
            </a:pPr>
            <a:r>
              <a:rPr lang="en-US" sz="1200" b="0" kern="1200" dirty="0">
                <a:solidFill>
                  <a:schemeClr val="tx1"/>
                </a:solidFill>
                <a:effectLst/>
                <a:latin typeface="+mn-lt"/>
                <a:ea typeface="+mn-ea"/>
                <a:cs typeface="+mn-cs"/>
              </a:rPr>
              <a:t>Section 3 ultra-long-acting insulin analogue</a:t>
            </a:r>
            <a:endParaRPr lang="en-GB" sz="1200" b="0" kern="1200" dirty="0">
              <a:solidFill>
                <a:schemeClr val="tx1"/>
              </a:solidFill>
              <a:effectLst/>
              <a:latin typeface="+mn-lt"/>
              <a:ea typeface="+mn-ea"/>
              <a:cs typeface="+mn-cs"/>
            </a:endParaRPr>
          </a:p>
          <a:p>
            <a:pPr marL="742950" lvl="1" indent="-285750">
              <a:buFont typeface="+mj-lt"/>
              <a:buAutoNum type="romanLcPeriod"/>
            </a:pPr>
            <a:r>
              <a:rPr lang="en-US" sz="1200" b="0" kern="1200" dirty="0">
                <a:solidFill>
                  <a:schemeClr val="tx1"/>
                </a:solidFill>
                <a:effectLst/>
                <a:latin typeface="+mn-lt"/>
                <a:ea typeface="+mn-ea"/>
                <a:cs typeface="+mn-cs"/>
              </a:rPr>
              <a:t>Section 4 quick-acting insulin analogues</a:t>
            </a:r>
            <a:endParaRPr lang="en-GB" sz="1200" b="0" kern="1200" dirty="0">
              <a:solidFill>
                <a:schemeClr val="tx1"/>
              </a:solidFill>
              <a:effectLst/>
              <a:latin typeface="+mn-lt"/>
              <a:ea typeface="+mn-ea"/>
              <a:cs typeface="+mn-cs"/>
            </a:endParaRPr>
          </a:p>
          <a:p>
            <a:pPr marL="742950" lvl="1" indent="-285750">
              <a:buFont typeface="+mj-lt"/>
              <a:buAutoNum type="romanLcPeriod"/>
            </a:pPr>
            <a:r>
              <a:rPr lang="en-US" sz="1200" b="0" kern="1200" dirty="0">
                <a:solidFill>
                  <a:schemeClr val="tx1"/>
                </a:solidFill>
                <a:effectLst/>
                <a:latin typeface="+mn-lt"/>
                <a:ea typeface="+mn-ea"/>
                <a:cs typeface="+mn-cs"/>
              </a:rPr>
              <a:t>Section 5 ultra-quick-acting insulin analogues </a:t>
            </a:r>
            <a:endParaRPr lang="en-GB" sz="1200" b="0" kern="1200" dirty="0">
              <a:solidFill>
                <a:schemeClr val="tx1"/>
              </a:solidFill>
              <a:effectLst/>
              <a:latin typeface="+mn-lt"/>
              <a:ea typeface="+mn-ea"/>
              <a:cs typeface="+mn-cs"/>
            </a:endParaRPr>
          </a:p>
          <a:p>
            <a:pPr marL="742950" lvl="1" indent="-285750">
              <a:buFont typeface="+mj-lt"/>
              <a:buAutoNum type="romanLcPeriod"/>
            </a:pPr>
            <a:r>
              <a:rPr lang="en-US" sz="1200" b="0" kern="1200" dirty="0">
                <a:solidFill>
                  <a:schemeClr val="tx1"/>
                </a:solidFill>
                <a:effectLst/>
                <a:latin typeface="+mn-lt"/>
                <a:ea typeface="+mn-ea"/>
                <a:cs typeface="+mn-cs"/>
              </a:rPr>
              <a:t>Section 6 other (mixed insulin or older types of QA / BI).</a:t>
            </a:r>
            <a:endParaRPr lang="en-GB" sz="1200" b="0" kern="1200" dirty="0">
              <a:solidFill>
                <a:schemeClr val="tx1"/>
              </a:solidFill>
              <a:effectLst/>
              <a:latin typeface="+mn-lt"/>
              <a:ea typeface="+mn-ea"/>
              <a:cs typeface="+mn-cs"/>
            </a:endParaRPr>
          </a:p>
          <a:p>
            <a:pPr marL="0" lvl="0" indent="0">
              <a:buFont typeface="+mj-lt"/>
              <a:buNone/>
            </a:pPr>
            <a:r>
              <a:rPr lang="en-US" sz="1200" b="0" kern="1200" dirty="0">
                <a:solidFill>
                  <a:schemeClr val="tx1"/>
                </a:solidFill>
                <a:effectLst/>
                <a:latin typeface="+mn-lt"/>
                <a:ea typeface="+mn-ea"/>
                <a:cs typeface="+mn-cs"/>
              </a:rPr>
              <a:t>(Emphasise to your participants that ‘quick acting’ refers to mealtime insulin, not to be confused with ‘rapid acting’ refers to the type of carbs used to treat a hypo.</a:t>
            </a:r>
            <a:endParaRPr lang="en-GB" sz="1200" b="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Ask your participants to write their own insulins on post it notes and add them to the flip chart in the relevant section.</a:t>
            </a:r>
          </a:p>
          <a:p>
            <a:pPr lvl="0"/>
            <a:r>
              <a:rPr lang="en-GB" sz="1200" kern="1200" dirty="0">
                <a:solidFill>
                  <a:schemeClr val="tx1"/>
                </a:solidFill>
                <a:effectLst/>
                <a:latin typeface="+mn-lt"/>
                <a:ea typeface="+mn-ea"/>
                <a:cs typeface="+mn-cs"/>
              </a:rPr>
              <a:t>Alternatively, you may like to create an insulin sorting game or quiz.</a:t>
            </a:r>
          </a:p>
          <a:p>
            <a:endParaRPr lang="en-GB" dirty="0"/>
          </a:p>
        </p:txBody>
      </p:sp>
      <p:sp>
        <p:nvSpPr>
          <p:cNvPr id="4" name="Slide Number Placeholder 3"/>
          <p:cNvSpPr>
            <a:spLocks noGrp="1"/>
          </p:cNvSpPr>
          <p:nvPr>
            <p:ph type="sldNum" sz="quarter" idx="5"/>
          </p:nvPr>
        </p:nvSpPr>
        <p:spPr/>
        <p:txBody>
          <a:bodyPr/>
          <a:lstStyle/>
          <a:p>
            <a:fld id="{744DD748-240A-41F1-B6D0-FECBC5C89974}" type="slidenum">
              <a:rPr lang="en-GB" smtClean="0"/>
              <a:t>5</a:t>
            </a:fld>
            <a:endParaRPr lang="en-GB"/>
          </a:p>
        </p:txBody>
      </p:sp>
    </p:spTree>
    <p:extLst>
      <p:ext uri="{BB962C8B-B14F-4D97-AF65-F5344CB8AC3E}">
        <p14:creationId xmlns:p14="http://schemas.microsoft.com/office/powerpoint/2010/main" val="45075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9168-E230-4E33-B841-BBA94A1949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598628-445E-4127-B80C-407711CD5F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73AFD5-51E9-40D8-A4F9-9BFF47B360BB}"/>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5" name="Footer Placeholder 4">
            <a:extLst>
              <a:ext uri="{FF2B5EF4-FFF2-40B4-BE49-F238E27FC236}">
                <a16:creationId xmlns:a16="http://schemas.microsoft.com/office/drawing/2014/main" id="{5BA6A33F-54B4-4B6A-8FCC-B8B34ABED2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FD4837-0864-4395-89F1-82C9923933C0}"/>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117943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9DDB-517C-453D-8ACD-8869B91275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4711CC-69D1-4442-B1EB-E0AEB5CD47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57CD27-E3A8-4AE3-9394-1DE25788C7E8}"/>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5" name="Footer Placeholder 4">
            <a:extLst>
              <a:ext uri="{FF2B5EF4-FFF2-40B4-BE49-F238E27FC236}">
                <a16:creationId xmlns:a16="http://schemas.microsoft.com/office/drawing/2014/main" id="{ABD0EF6E-B423-43ED-94C5-D96461282B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9E404B-842F-497A-B5A6-BCB74D9842FA}"/>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4240678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A82BB-CF58-42C8-A29A-429FAFE257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779B54-AF5A-4CB5-9049-73C6D0CA2F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0582C7-0D7C-4083-BFF3-186AA2BCBB17}"/>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5" name="Footer Placeholder 4">
            <a:extLst>
              <a:ext uri="{FF2B5EF4-FFF2-40B4-BE49-F238E27FC236}">
                <a16:creationId xmlns:a16="http://schemas.microsoft.com/office/drawing/2014/main" id="{6691363F-37CD-4126-9ABE-6AF03168DF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535C66-0BB3-4DCC-B4D4-E93B349259AD}"/>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137089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2A03-7CCA-4088-91CC-F7CDCA76DB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9D7EE7-6126-4F89-9943-BF98B31A03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861F24-CD05-4E1D-8768-83E60E27A2EC}"/>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5" name="Footer Placeholder 4">
            <a:extLst>
              <a:ext uri="{FF2B5EF4-FFF2-40B4-BE49-F238E27FC236}">
                <a16:creationId xmlns:a16="http://schemas.microsoft.com/office/drawing/2014/main" id="{1BBCCE7B-89AA-4DBF-8644-0DD8CF3E13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B689B1-8796-4B92-9953-C781A36AE44E}"/>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141738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D99B-8F0A-4EF3-BE91-4AA870D85C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72F13E-D5C2-4AC8-B907-8484D561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726D3D-6868-46BA-9980-5F791915321A}"/>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5" name="Footer Placeholder 4">
            <a:extLst>
              <a:ext uri="{FF2B5EF4-FFF2-40B4-BE49-F238E27FC236}">
                <a16:creationId xmlns:a16="http://schemas.microsoft.com/office/drawing/2014/main" id="{88BB2B6B-89BB-404E-A868-3F4DD9BA34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40F32E-4AF0-4168-B6BF-E1A228086184}"/>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86880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0DE9-0C5A-4BA9-ACEE-CFE5120B4E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A19FB6-00FA-41F5-9C87-149CA93ECF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C73F7D-04A0-4043-A252-4D5AB539A6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2671FD-5C61-4F1C-8A29-F971453E7CD4}"/>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6" name="Footer Placeholder 5">
            <a:extLst>
              <a:ext uri="{FF2B5EF4-FFF2-40B4-BE49-F238E27FC236}">
                <a16:creationId xmlns:a16="http://schemas.microsoft.com/office/drawing/2014/main" id="{8190A88B-511A-4DD5-8830-9D063EF5AE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AA6101-B775-4447-8CAB-E47824062D23}"/>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230033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EF62-2F15-4CE4-BF88-8E79E45BEB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5C823F-4D64-4994-8A5A-E9A954826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E751BB-082B-466B-B47A-25951B2082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C89AAA-EE2D-4DD2-AC30-96E4D23F66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0394F8-A6F0-42A3-BE8E-F949CD862F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DAF2A5-FB41-4902-8B35-DFCEED61BC5D}"/>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8" name="Footer Placeholder 7">
            <a:extLst>
              <a:ext uri="{FF2B5EF4-FFF2-40B4-BE49-F238E27FC236}">
                <a16:creationId xmlns:a16="http://schemas.microsoft.com/office/drawing/2014/main" id="{46433077-A384-4DAB-AAAF-00AFDC83AF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3D9626-C2EE-4773-85D5-B5D98CB9C72A}"/>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1916268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ABA5-3656-447B-871C-D0C9E0FF55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8027E8-FDEA-4A7D-AACD-75FD6EFB8532}"/>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4" name="Footer Placeholder 3">
            <a:extLst>
              <a:ext uri="{FF2B5EF4-FFF2-40B4-BE49-F238E27FC236}">
                <a16:creationId xmlns:a16="http://schemas.microsoft.com/office/drawing/2014/main" id="{DC76230F-75E5-4A0C-BE4E-5EE83D0F88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A45A35-8B8C-4B51-9947-3933AADBCEE1}"/>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428457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A40D7C-3D14-4D3E-9986-5773FA06B70F}"/>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3" name="Footer Placeholder 2">
            <a:extLst>
              <a:ext uri="{FF2B5EF4-FFF2-40B4-BE49-F238E27FC236}">
                <a16:creationId xmlns:a16="http://schemas.microsoft.com/office/drawing/2014/main" id="{BB8615E5-9C98-4B8A-B804-C2E33DD140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DD7603-5FAF-4A26-B5BC-B379FB7D1916}"/>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409700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3AD-0003-4BCB-85B4-74122806F8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0645FEF-DC38-4DF6-A3F4-E63D2A14B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6733E33-4939-4793-BD28-E49CA9A02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B44BB0-02E0-4E5A-BBF6-EB541BD745BA}"/>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6" name="Footer Placeholder 5">
            <a:extLst>
              <a:ext uri="{FF2B5EF4-FFF2-40B4-BE49-F238E27FC236}">
                <a16:creationId xmlns:a16="http://schemas.microsoft.com/office/drawing/2014/main" id="{2B2D308E-D253-4FCC-923C-9231D84DB4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F86316-BB88-4B95-95BE-8537A293819F}"/>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222713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5A29-EA3F-4E3A-9386-777B19D37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E817EC-BAED-43EA-93A4-03AB9AD006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F2CFE1-14B0-4052-B147-EB46EA468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8BF886-841B-4054-BE79-0E5D2C8E97B1}"/>
              </a:ext>
            </a:extLst>
          </p:cNvPr>
          <p:cNvSpPr>
            <a:spLocks noGrp="1"/>
          </p:cNvSpPr>
          <p:nvPr>
            <p:ph type="dt" sz="half" idx="10"/>
          </p:nvPr>
        </p:nvSpPr>
        <p:spPr/>
        <p:txBody>
          <a:bodyPr/>
          <a:lstStyle/>
          <a:p>
            <a:fld id="{EE6B7D45-F13F-4628-BF0E-58C2287E9B88}" type="datetimeFigureOut">
              <a:rPr lang="en-GB" smtClean="0"/>
              <a:t>13/02/2023</a:t>
            </a:fld>
            <a:endParaRPr lang="en-GB"/>
          </a:p>
        </p:txBody>
      </p:sp>
      <p:sp>
        <p:nvSpPr>
          <p:cNvPr id="6" name="Footer Placeholder 5">
            <a:extLst>
              <a:ext uri="{FF2B5EF4-FFF2-40B4-BE49-F238E27FC236}">
                <a16:creationId xmlns:a16="http://schemas.microsoft.com/office/drawing/2014/main" id="{6306C604-19E3-469E-AA8B-D0EE2E566C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5F7A24-C76F-45FC-8881-5E565C9C0B23}"/>
              </a:ext>
            </a:extLst>
          </p:cNvPr>
          <p:cNvSpPr>
            <a:spLocks noGrp="1"/>
          </p:cNvSpPr>
          <p:nvPr>
            <p:ph type="sldNum" sz="quarter" idx="12"/>
          </p:nvPr>
        </p:nvSpPr>
        <p:spPr/>
        <p:txBody>
          <a:bodyPr/>
          <a:lstStyle/>
          <a:p>
            <a:fld id="{935C8DC3-FD7E-4F7D-836F-6E1057D9599F}" type="slidenum">
              <a:rPr lang="en-GB" smtClean="0"/>
              <a:t>‹#›</a:t>
            </a:fld>
            <a:endParaRPr lang="en-GB"/>
          </a:p>
        </p:txBody>
      </p:sp>
    </p:spTree>
    <p:extLst>
      <p:ext uri="{BB962C8B-B14F-4D97-AF65-F5344CB8AC3E}">
        <p14:creationId xmlns:p14="http://schemas.microsoft.com/office/powerpoint/2010/main" val="124714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36F033-8D63-4665-9802-32BE9B4D2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178A17-5A41-43A9-998D-FE17D3F48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5EA40E-4C83-4CA6-9AF0-15FB11B750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B7D45-F13F-4628-BF0E-58C2287E9B88}" type="datetimeFigureOut">
              <a:rPr lang="en-GB" smtClean="0"/>
              <a:t>13/02/2023</a:t>
            </a:fld>
            <a:endParaRPr lang="en-GB"/>
          </a:p>
        </p:txBody>
      </p:sp>
      <p:sp>
        <p:nvSpPr>
          <p:cNvPr id="5" name="Footer Placeholder 4">
            <a:extLst>
              <a:ext uri="{FF2B5EF4-FFF2-40B4-BE49-F238E27FC236}">
                <a16:creationId xmlns:a16="http://schemas.microsoft.com/office/drawing/2014/main" id="{49841ED4-CF5E-44E3-9D5E-4632F496B6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6BA63D1-98DF-4C25-AB68-6140DF9B02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C8DC3-FD7E-4F7D-836F-6E1057D9599F}" type="slidenum">
              <a:rPr lang="en-GB" smtClean="0"/>
              <a:t>‹#›</a:t>
            </a:fld>
            <a:endParaRPr lang="en-GB"/>
          </a:p>
        </p:txBody>
      </p:sp>
    </p:spTree>
    <p:extLst>
      <p:ext uri="{BB962C8B-B14F-4D97-AF65-F5344CB8AC3E}">
        <p14:creationId xmlns:p14="http://schemas.microsoft.com/office/powerpoint/2010/main" val="1655784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C338-9A3C-4D3B-87FA-10A956B15840}"/>
              </a:ext>
            </a:extLst>
          </p:cNvPr>
          <p:cNvSpPr>
            <a:spLocks noGrp="1"/>
          </p:cNvSpPr>
          <p:nvPr>
            <p:ph type="ctrTitle"/>
          </p:nvPr>
        </p:nvSpPr>
        <p:spPr>
          <a:xfrm>
            <a:off x="1524000" y="1122363"/>
            <a:ext cx="9144000" cy="1056957"/>
          </a:xfrm>
        </p:spPr>
        <p:txBody>
          <a:bodyPr>
            <a:normAutofit/>
          </a:bodyPr>
          <a:lstStyle/>
          <a:p>
            <a:r>
              <a:rPr lang="en-GB" sz="4400" b="1" dirty="0">
                <a:latin typeface="Arial" panose="020B0604020202020204" pitchFamily="34" charset="0"/>
                <a:cs typeface="Arial" panose="020B0604020202020204" pitchFamily="34" charset="0"/>
              </a:rPr>
              <a:t>Session specific teaching tips</a:t>
            </a:r>
            <a:endParaRPr lang="en-GB" sz="4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C3A504F-DBD3-4960-B05C-F002B8F953F8}"/>
              </a:ext>
            </a:extLst>
          </p:cNvPr>
          <p:cNvSpPr>
            <a:spLocks noGrp="1"/>
          </p:cNvSpPr>
          <p:nvPr>
            <p:ph type="subTitle" idx="1"/>
          </p:nvPr>
        </p:nvSpPr>
        <p:spPr/>
        <p:txBody>
          <a:bodyPr/>
          <a:lstStyle/>
          <a:p>
            <a:endParaRPr lang="en-GB"/>
          </a:p>
        </p:txBody>
      </p:sp>
      <p:pic>
        <p:nvPicPr>
          <p:cNvPr id="5" name="Audio 4">
            <a:hlinkClick r:id="" action="ppaction://media"/>
            <a:extLst>
              <a:ext uri="{FF2B5EF4-FFF2-40B4-BE49-F238E27FC236}">
                <a16:creationId xmlns:a16="http://schemas.microsoft.com/office/drawing/2014/main" id="{664617F5-800C-43D9-BA10-D7CB44A49E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5839071"/>
      </p:ext>
    </p:extLst>
  </p:cSld>
  <p:clrMapOvr>
    <a:masterClrMapping/>
  </p:clrMapOvr>
  <mc:AlternateContent xmlns:mc="http://schemas.openxmlformats.org/markup-compatibility/2006" xmlns:p14="http://schemas.microsoft.com/office/powerpoint/2010/main">
    <mc:Choice Requires="p14">
      <p:transition spd="slow" p14:dur="2000" advTm="26496"/>
    </mc:Choice>
    <mc:Fallback xmlns="">
      <p:transition spd="slow" advTm="2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1DACB-5730-49F0-A405-D8D69AD44B6B}"/>
              </a:ext>
            </a:extLst>
          </p:cNvPr>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Carbohydrate: counting CPs from real foods and from food labels</a:t>
            </a:r>
            <a:endParaRPr lang="en-GB" sz="40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D86695E2-1048-4C93-B1DA-78C73400F5CF}"/>
              </a:ext>
            </a:extLst>
          </p:cNvPr>
          <p:cNvPicPr>
            <a:picLocks noGrp="1" noChangeAspect="1"/>
          </p:cNvPicPr>
          <p:nvPr>
            <p:ph idx="1"/>
          </p:nvPr>
        </p:nvPicPr>
        <p:blipFill>
          <a:blip r:embed="rId6"/>
          <a:stretch>
            <a:fillRect/>
          </a:stretch>
        </p:blipFill>
        <p:spPr>
          <a:xfrm>
            <a:off x="3046021" y="1690688"/>
            <a:ext cx="6682574" cy="5011931"/>
          </a:xfrm>
          <a:prstGeom prst="rect">
            <a:avLst/>
          </a:prstGeom>
          <a:ln w="57150">
            <a:solidFill>
              <a:srgbClr val="FF6699"/>
            </a:solidFill>
          </a:ln>
        </p:spPr>
      </p:pic>
      <p:pic>
        <p:nvPicPr>
          <p:cNvPr id="3" name="Picture 2">
            <a:extLst>
              <a:ext uri="{FF2B5EF4-FFF2-40B4-BE49-F238E27FC236}">
                <a16:creationId xmlns:a16="http://schemas.microsoft.com/office/drawing/2014/main" id="{BACE6F45-FD45-48CC-AC1E-39E927E4C055}"/>
              </a:ext>
            </a:extLst>
          </p:cNvPr>
          <p:cNvPicPr>
            <a:picLocks noChangeAspect="1"/>
          </p:cNvPicPr>
          <p:nvPr/>
        </p:nvPicPr>
        <p:blipFill>
          <a:blip r:embed="rId7"/>
          <a:stretch>
            <a:fillRect/>
          </a:stretch>
        </p:blipFill>
        <p:spPr>
          <a:xfrm>
            <a:off x="7952500" y="1683699"/>
            <a:ext cx="3784797" cy="5046397"/>
          </a:xfrm>
          <a:prstGeom prst="rect">
            <a:avLst/>
          </a:prstGeom>
          <a:ln w="57150">
            <a:solidFill>
              <a:srgbClr val="FF6699"/>
            </a:solidFill>
          </a:ln>
        </p:spPr>
      </p:pic>
      <p:pic>
        <p:nvPicPr>
          <p:cNvPr id="6" name="Picture 5">
            <a:extLst>
              <a:ext uri="{FF2B5EF4-FFF2-40B4-BE49-F238E27FC236}">
                <a16:creationId xmlns:a16="http://schemas.microsoft.com/office/drawing/2014/main" id="{9EB38044-263B-4543-A69C-4C348772BFD4}"/>
              </a:ext>
            </a:extLst>
          </p:cNvPr>
          <p:cNvPicPr>
            <a:picLocks noChangeAspect="1"/>
          </p:cNvPicPr>
          <p:nvPr/>
        </p:nvPicPr>
        <p:blipFill>
          <a:blip r:embed="rId8"/>
          <a:stretch>
            <a:fillRect/>
          </a:stretch>
        </p:blipFill>
        <p:spPr>
          <a:xfrm>
            <a:off x="567105" y="1683699"/>
            <a:ext cx="6682574" cy="5011930"/>
          </a:xfrm>
          <a:prstGeom prst="rect">
            <a:avLst/>
          </a:prstGeom>
          <a:ln w="57150">
            <a:solidFill>
              <a:srgbClr val="FF6699"/>
            </a:solidFill>
          </a:ln>
        </p:spPr>
      </p:pic>
      <p:pic>
        <p:nvPicPr>
          <p:cNvPr id="10" name="Audio 9">
            <a:hlinkClick r:id="" action="ppaction://media"/>
            <a:extLst>
              <a:ext uri="{FF2B5EF4-FFF2-40B4-BE49-F238E27FC236}">
                <a16:creationId xmlns:a16="http://schemas.microsoft.com/office/drawing/2014/main" id="{1187CC2E-EC4D-4DBC-BB2D-0C92E4D5822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15260570"/>
      </p:ext>
    </p:extLst>
  </p:cSld>
  <p:clrMapOvr>
    <a:masterClrMapping/>
  </p:clrMapOvr>
  <mc:AlternateContent xmlns:mc="http://schemas.openxmlformats.org/markup-compatibility/2006">
    <mc:Choice xmlns:p14="http://schemas.microsoft.com/office/powerpoint/2010/main" Requires="p14">
      <p:transition spd="slow" p14:dur="2000" advTm="95481"/>
    </mc:Choice>
    <mc:Fallback>
      <p:transition spd="slow" advTm="95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2A7FF-23FC-4B96-A4BB-5FF5DC097053}"/>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Work stations</a:t>
            </a:r>
          </a:p>
        </p:txBody>
      </p:sp>
      <p:pic>
        <p:nvPicPr>
          <p:cNvPr id="3" name="Picture 2">
            <a:extLst>
              <a:ext uri="{FF2B5EF4-FFF2-40B4-BE49-F238E27FC236}">
                <a16:creationId xmlns:a16="http://schemas.microsoft.com/office/drawing/2014/main" id="{4FDDAFC2-D10B-49DC-A43B-AD2A6465B7D0}"/>
              </a:ext>
            </a:extLst>
          </p:cNvPr>
          <p:cNvPicPr>
            <a:picLocks noChangeAspect="1"/>
          </p:cNvPicPr>
          <p:nvPr/>
        </p:nvPicPr>
        <p:blipFill>
          <a:blip r:embed="rId5"/>
          <a:stretch>
            <a:fillRect/>
          </a:stretch>
        </p:blipFill>
        <p:spPr>
          <a:xfrm>
            <a:off x="520699" y="1466330"/>
            <a:ext cx="3808751" cy="5078334"/>
          </a:xfrm>
          <a:prstGeom prst="rect">
            <a:avLst/>
          </a:prstGeom>
          <a:ln w="57150">
            <a:solidFill>
              <a:srgbClr val="FF6699"/>
            </a:solidFill>
          </a:ln>
        </p:spPr>
      </p:pic>
      <p:pic>
        <p:nvPicPr>
          <p:cNvPr id="10" name="Picture 9">
            <a:extLst>
              <a:ext uri="{FF2B5EF4-FFF2-40B4-BE49-F238E27FC236}">
                <a16:creationId xmlns:a16="http://schemas.microsoft.com/office/drawing/2014/main" id="{AD8CEAC9-9231-4ABC-8678-AF1161324114}"/>
              </a:ext>
            </a:extLst>
          </p:cNvPr>
          <p:cNvPicPr>
            <a:picLocks noChangeAspect="1"/>
          </p:cNvPicPr>
          <p:nvPr/>
        </p:nvPicPr>
        <p:blipFill>
          <a:blip r:embed="rId6"/>
          <a:stretch>
            <a:fillRect/>
          </a:stretch>
        </p:blipFill>
        <p:spPr>
          <a:xfrm>
            <a:off x="4900189" y="1466330"/>
            <a:ext cx="6771112" cy="5078333"/>
          </a:xfrm>
          <a:prstGeom prst="rect">
            <a:avLst/>
          </a:prstGeom>
          <a:ln w="57150">
            <a:solidFill>
              <a:srgbClr val="FF6699"/>
            </a:solidFill>
          </a:ln>
        </p:spPr>
      </p:pic>
      <p:pic>
        <p:nvPicPr>
          <p:cNvPr id="11" name="Audio 10">
            <a:hlinkClick r:id="" action="ppaction://media"/>
            <a:extLst>
              <a:ext uri="{FF2B5EF4-FFF2-40B4-BE49-F238E27FC236}">
                <a16:creationId xmlns:a16="http://schemas.microsoft.com/office/drawing/2014/main" id="{BEA7E6E0-6064-46FA-9D11-041DDEE031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0349160"/>
      </p:ext>
    </p:extLst>
  </p:cSld>
  <p:clrMapOvr>
    <a:masterClrMapping/>
  </p:clrMapOvr>
  <mc:AlternateContent xmlns:mc="http://schemas.openxmlformats.org/markup-compatibility/2006">
    <mc:Choice xmlns:p14="http://schemas.microsoft.com/office/powerpoint/2010/main" Requires="p14">
      <p:transition spd="slow" p14:dur="2000" advTm="113280"/>
    </mc:Choice>
    <mc:Fallback>
      <p:transition spd="slow" advTm="11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3D2A-9124-4A8A-AFFC-0E2650B0CC09}"/>
              </a:ext>
            </a:extLst>
          </p:cNvPr>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Alternatives for scenario based activities </a:t>
            </a:r>
            <a:endParaRPr lang="en-GB" sz="40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6CCE8A4C-904C-4555-A337-6951EC39D163}"/>
              </a:ext>
            </a:extLst>
          </p:cNvPr>
          <p:cNvPicPr>
            <a:picLocks noGrp="1" noChangeAspect="1"/>
          </p:cNvPicPr>
          <p:nvPr>
            <p:ph idx="1"/>
          </p:nvPr>
        </p:nvPicPr>
        <p:blipFill>
          <a:blip r:embed="rId5"/>
          <a:stretch>
            <a:fillRect/>
          </a:stretch>
        </p:blipFill>
        <p:spPr>
          <a:xfrm>
            <a:off x="2715093" y="1508254"/>
            <a:ext cx="6761814" cy="5071361"/>
          </a:xfrm>
          <a:prstGeom prst="rect">
            <a:avLst/>
          </a:prstGeom>
          <a:ln w="57150">
            <a:solidFill>
              <a:schemeClr val="accent1"/>
            </a:solidFill>
          </a:ln>
        </p:spPr>
      </p:pic>
      <p:pic>
        <p:nvPicPr>
          <p:cNvPr id="4" name="Audio 3">
            <a:hlinkClick r:id="" action="ppaction://media"/>
            <a:extLst>
              <a:ext uri="{FF2B5EF4-FFF2-40B4-BE49-F238E27FC236}">
                <a16:creationId xmlns:a16="http://schemas.microsoft.com/office/drawing/2014/main" id="{6F789835-EFEC-402B-A645-5CF1FE2041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6322595"/>
      </p:ext>
    </p:extLst>
  </p:cSld>
  <p:clrMapOvr>
    <a:masterClrMapping/>
  </p:clrMapOvr>
  <mc:AlternateContent xmlns:mc="http://schemas.openxmlformats.org/markup-compatibility/2006" xmlns:p14="http://schemas.microsoft.com/office/powerpoint/2010/main">
    <mc:Choice Requires="p14">
      <p:transition spd="slow" p14:dur="2000" advTm="42150"/>
    </mc:Choice>
    <mc:Fallback xmlns="">
      <p:transition spd="slow" advTm="4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E206-812C-484B-8B08-854DB1F04625}"/>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Insulin regimen</a:t>
            </a:r>
          </a:p>
        </p:txBody>
      </p:sp>
      <p:pic>
        <p:nvPicPr>
          <p:cNvPr id="4" name="Content Placeholder 3">
            <a:extLst>
              <a:ext uri="{FF2B5EF4-FFF2-40B4-BE49-F238E27FC236}">
                <a16:creationId xmlns:a16="http://schemas.microsoft.com/office/drawing/2014/main" id="{67C98320-4415-4341-BB04-20AD504B735E}"/>
              </a:ext>
            </a:extLst>
          </p:cNvPr>
          <p:cNvPicPr>
            <a:picLocks noGrp="1" noChangeAspect="1"/>
          </p:cNvPicPr>
          <p:nvPr>
            <p:ph sz="half" idx="1"/>
          </p:nvPr>
        </p:nvPicPr>
        <p:blipFill>
          <a:blip r:embed="rId5"/>
          <a:stretch>
            <a:fillRect/>
          </a:stretch>
        </p:blipFill>
        <p:spPr>
          <a:xfrm>
            <a:off x="374755" y="2232720"/>
            <a:ext cx="5869900" cy="4156769"/>
          </a:xfrm>
          <a:prstGeom prst="rect">
            <a:avLst/>
          </a:prstGeom>
          <a:ln>
            <a:solidFill>
              <a:schemeClr val="accent2"/>
            </a:solidFill>
          </a:ln>
        </p:spPr>
      </p:pic>
      <p:sp>
        <p:nvSpPr>
          <p:cNvPr id="8" name="Content Placeholder 7">
            <a:extLst>
              <a:ext uri="{FF2B5EF4-FFF2-40B4-BE49-F238E27FC236}">
                <a16:creationId xmlns:a16="http://schemas.microsoft.com/office/drawing/2014/main" id="{A9E79F53-661F-452B-8295-5163EE7A02B0}"/>
              </a:ext>
            </a:extLst>
          </p:cNvPr>
          <p:cNvSpPr>
            <a:spLocks noGrp="1"/>
          </p:cNvSpPr>
          <p:nvPr>
            <p:ph sz="half" idx="2"/>
          </p:nvPr>
        </p:nvSpPr>
        <p:spPr>
          <a:xfrm>
            <a:off x="215900" y="1446135"/>
            <a:ext cx="11760200" cy="5206999"/>
          </a:xfrm>
          <a:ln w="28575">
            <a:solidFill>
              <a:schemeClr val="accent2"/>
            </a:solidFill>
          </a:ln>
        </p:spPr>
        <p:txBody>
          <a:bodyPr/>
          <a:lstStyle/>
          <a:p>
            <a:pPr marL="0" indent="0">
              <a:buNone/>
            </a:pPr>
            <a:r>
              <a:rPr lang="en-GB" dirty="0">
                <a:latin typeface="Arial" panose="020B0604020202020204" pitchFamily="34" charset="0"/>
                <a:cs typeface="Arial" panose="020B0604020202020204" pitchFamily="34" charset="0"/>
              </a:rPr>
              <a:t>Insulin action game </a:t>
            </a:r>
          </a:p>
          <a:p>
            <a:pPr marL="0" indent="0">
              <a:buNone/>
            </a:pPr>
            <a:r>
              <a:rPr lang="en-GB" sz="1200" dirty="0">
                <a:latin typeface="Arial" panose="020B0604020202020204" pitchFamily="34" charset="0"/>
                <a:cs typeface="Arial" panose="020B0604020202020204" pitchFamily="34" charset="0"/>
              </a:rPr>
              <a:t>(RE.03-007, version 2 – January 2023)</a:t>
            </a:r>
          </a:p>
        </p:txBody>
      </p:sp>
      <p:pic>
        <p:nvPicPr>
          <p:cNvPr id="11" name="Audio 10">
            <a:hlinkClick r:id="" action="ppaction://media"/>
            <a:extLst>
              <a:ext uri="{FF2B5EF4-FFF2-40B4-BE49-F238E27FC236}">
                <a16:creationId xmlns:a16="http://schemas.microsoft.com/office/drawing/2014/main" id="{4B22226D-F8DB-4E73-915F-97F77EB29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BF257C54-06D4-4E98-B9DD-B96F06591257}"/>
              </a:ext>
            </a:extLst>
          </p:cNvPr>
          <p:cNvPicPr>
            <a:picLocks noChangeAspect="1"/>
          </p:cNvPicPr>
          <p:nvPr/>
        </p:nvPicPr>
        <p:blipFill>
          <a:blip r:embed="rId7"/>
          <a:stretch>
            <a:fillRect/>
          </a:stretch>
        </p:blipFill>
        <p:spPr>
          <a:xfrm>
            <a:off x="7016855" y="1702478"/>
            <a:ext cx="3333748" cy="4698801"/>
          </a:xfrm>
          <a:prstGeom prst="rect">
            <a:avLst/>
          </a:prstGeom>
          <a:ln>
            <a:solidFill>
              <a:schemeClr val="accent2"/>
            </a:solidFill>
          </a:ln>
        </p:spPr>
      </p:pic>
    </p:spTree>
    <p:extLst>
      <p:ext uri="{BB962C8B-B14F-4D97-AF65-F5344CB8AC3E}">
        <p14:creationId xmlns:p14="http://schemas.microsoft.com/office/powerpoint/2010/main" val="767102198"/>
      </p:ext>
    </p:extLst>
  </p:cSld>
  <p:clrMapOvr>
    <a:masterClrMapping/>
  </p:clrMapOvr>
  <mc:AlternateContent xmlns:mc="http://schemas.openxmlformats.org/markup-compatibility/2006" xmlns:p14="http://schemas.microsoft.com/office/powerpoint/2010/main">
    <mc:Choice Requires="p14">
      <p:transition spd="slow" p14:dur="2000" advTm="84727"/>
    </mc:Choice>
    <mc:Fallback xmlns="">
      <p:transition spd="slow" advTm="8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5|1.6|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1139</Words>
  <Application>Microsoft Office PowerPoint</Application>
  <PresentationFormat>Widescreen</PresentationFormat>
  <Paragraphs>71</Paragraphs>
  <Slides>5</Slides>
  <Notes>5</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Session specific teaching tips</vt:lpstr>
      <vt:lpstr>Carbohydrate: counting CPs from real foods and from food labels</vt:lpstr>
      <vt:lpstr>Work stations</vt:lpstr>
      <vt:lpstr>Alternatives for scenario based activities </vt:lpstr>
      <vt:lpstr>Insulin regimen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Liesl (RTF) NHCT</dc:creator>
  <cp:lastModifiedBy>Richardson Liesl (RTF) NHCT</cp:lastModifiedBy>
  <cp:revision>28</cp:revision>
  <dcterms:created xsi:type="dcterms:W3CDTF">2022-11-15T08:24:00Z</dcterms:created>
  <dcterms:modified xsi:type="dcterms:W3CDTF">2023-02-13T17:17:51Z</dcterms:modified>
</cp:coreProperties>
</file>