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  <p:sldMasterId id="2147483687" r:id="rId5"/>
  </p:sldMasterIdLst>
  <p:notesMasterIdLst>
    <p:notesMasterId r:id="rId11"/>
  </p:notesMasterIdLst>
  <p:sldIdLst>
    <p:sldId id="281" r:id="rId6"/>
    <p:sldId id="289" r:id="rId7"/>
    <p:sldId id="288" r:id="rId8"/>
    <p:sldId id="290" r:id="rId9"/>
    <p:sldId id="291" r:id="rId10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Tahoma"/>
        <a:ea typeface="Tahoma"/>
        <a:cs typeface="Tahoma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Tahoma"/>
        <a:ea typeface="Tahoma"/>
        <a:cs typeface="Tahoma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Tahoma"/>
        <a:ea typeface="Tahoma"/>
        <a:cs typeface="Tahoma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Tahoma"/>
        <a:ea typeface="Tahoma"/>
        <a:cs typeface="Tahoma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Tahoma"/>
        <a:ea typeface="Tahoma"/>
        <a:cs typeface="Tahoma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Tahoma"/>
        <a:ea typeface="Tahoma"/>
        <a:cs typeface="Tahoma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Tahoma"/>
        <a:ea typeface="Tahoma"/>
        <a:cs typeface="Tahoma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Tahoma"/>
        <a:ea typeface="Tahoma"/>
        <a:cs typeface="Tahoma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Tahoma"/>
        <a:ea typeface="Tahoma"/>
        <a:cs typeface="Tahoma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100" d="100"/>
          <a:sy n="100" d="100"/>
        </p:scale>
        <p:origin x="1050" y="-24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653BD6-9970-44A8-8294-7DB13D08F1A2}" type="datetimeFigureOut">
              <a:rPr lang="en-GB" smtClean="0"/>
              <a:t>14/10/2021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B58569-61BF-4B2B-9277-671CA050CB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6918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Tahoma"/>
        <a:ea typeface="Tahoma"/>
        <a:cs typeface="Tahoma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Tahoma"/>
        <a:ea typeface="Tahoma"/>
        <a:cs typeface="Tahoma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Tahoma"/>
        <a:ea typeface="Tahoma"/>
        <a:cs typeface="Tahoma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Tahoma"/>
        <a:ea typeface="Tahoma"/>
        <a:cs typeface="Tahoma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Tahoma"/>
        <a:ea typeface="Tahoma"/>
        <a:cs typeface="Tahoma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ahoma"/>
        <a:ea typeface="Tahoma"/>
        <a:cs typeface="Tahoma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ahoma"/>
        <a:ea typeface="Tahoma"/>
        <a:cs typeface="Tahoma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ahoma"/>
        <a:ea typeface="Tahoma"/>
        <a:cs typeface="Tahoma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ahoma"/>
        <a:ea typeface="Tahoma"/>
        <a:cs typeface="Tahoma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7208408-CD35-4C8B-81DB-5A8B9796368C}" type="slidenum">
              <a:rPr kumimoji="0" sz="1200" b="0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F0502020204030204"/>
                <a:ea typeface="Tahoma"/>
                <a:cs typeface="Tahoma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ar-JO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F0502020204030204"/>
              <a:ea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21199122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D1106A-A3FD-43AD-A753-130AFA75BEA1}" type="slidenum">
              <a:rPr kumimoji="0" sz="1200" b="0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F0502020204030204"/>
                <a:ea typeface="Tahoma"/>
                <a:cs typeface="Tahoma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ar-JO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F0502020204030204"/>
              <a:ea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26768371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ar-JO" b="0" i="0" u="none" baseline="0"/>
              <a:t>ملحوظة: تشير النقطتان الأوليتان إلى الحضور والتقديم</a:t>
            </a:r>
          </a:p>
          <a:p>
            <a:endParaRPr lang="ar-JO" baseline="0" dirty="0"/>
          </a:p>
          <a:p>
            <a:pPr algn="r" rtl="1"/>
            <a:r>
              <a:rPr lang="ar-JO" b="0" i="0" u="none" baseline="0"/>
              <a:t>استراحة في موعد أقصاه 2 بعد الظهر</a:t>
            </a:r>
          </a:p>
          <a:p>
            <a:endParaRPr lang="ar-JO" baseline="0" dirty="0"/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JO" sz="1200" b="0" i="0" u="none" kern="1200" baseline="0">
                <a:solidFill>
                  <a:schemeClr val="tx1"/>
                </a:solidFill>
                <a:effectLst/>
                <a:latin typeface="Tahoma"/>
                <a:ea typeface="Tahoma"/>
                <a:cs typeface="Tahoma"/>
              </a:rPr>
              <a:t>سيكتسب العديد منكن خبرة عريضة في الموضوعات التي تمت مناقشتها بالفعل، وسيتم تشجيع مدخلاتكن على هذا الأساس والترحيب بها بشدة. </a:t>
            </a:r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D1106A-A3FD-43AD-A753-130AFA75BEA1}" type="slidenum">
              <a:rPr kumimoji="0" sz="1200" b="0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F0502020204030204"/>
                <a:ea typeface="Tahoma"/>
                <a:cs typeface="Tahoma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ar-JO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F0502020204030204"/>
              <a:ea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32323067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ar-JO" b="0" i="0" u="none" baseline="0"/>
              <a:t>ملحوظة: تشير النقطتان الأوليتان إلى الحضور والتقديم</a:t>
            </a:r>
          </a:p>
          <a:p>
            <a:endParaRPr lang="ar-JO" baseline="0" dirty="0"/>
          </a:p>
          <a:p>
            <a:pPr algn="r" rtl="1"/>
            <a:r>
              <a:rPr lang="ar-JO" b="0" i="0" u="none" baseline="0"/>
              <a:t>استراحة في موعد أقصاه 2 بعد الظهر</a:t>
            </a:r>
          </a:p>
          <a:p>
            <a:endParaRPr lang="ar-JO" baseline="0" dirty="0"/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JO" sz="1200" b="0" i="0" u="none" kern="1200" baseline="0">
                <a:solidFill>
                  <a:schemeClr val="tx1"/>
                </a:solidFill>
                <a:effectLst/>
                <a:latin typeface="Tahoma"/>
                <a:ea typeface="Tahoma"/>
                <a:cs typeface="Tahoma"/>
              </a:rPr>
              <a:t>سيكتسب العديد منكن خبرة عريضة في الموضوعات التي تمت مناقشتها بالفعل، وسيتم تشجيع مدخلاتكن على هذا الأساس والترحيب بها بشدة. </a:t>
            </a:r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D1106A-A3FD-43AD-A753-130AFA75BEA1}" type="slidenum">
              <a:rPr kumimoji="0" sz="1200" b="0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F0502020204030204"/>
                <a:ea typeface="Tahoma"/>
                <a:cs typeface="Tahoma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ar-JO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F0502020204030204"/>
              <a:ea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17293430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D1106A-A3FD-43AD-A753-130AFA75BEA1}" type="slidenum">
              <a:rPr kumimoji="0" sz="1200" b="0" i="0" u="none" strike="noStrike" kern="1200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F0502020204030204"/>
                <a:ea typeface="Tahoma"/>
                <a:cs typeface="Tahoma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ar-JO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F0502020204030204"/>
              <a:ea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1409441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68418F8-B52F-4661-8ABA-69BB3ADD667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15861" y="2160001"/>
            <a:ext cx="7920773" cy="997196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</a:t>
            </a:r>
            <a:br>
              <a:rPr lang="en-US" dirty="0"/>
            </a:br>
            <a:r>
              <a:rPr lang="en-US" dirty="0"/>
              <a:t>TITLE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52444CB2-243C-41A0-8F6C-F772E768A3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15861" y="3166992"/>
            <a:ext cx="7920774" cy="2492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342891" indent="0" algn="ctr">
              <a:buNone/>
              <a:defRPr sz="1500"/>
            </a:lvl2pPr>
            <a:lvl3pPr marL="685783" indent="0" algn="ctr">
              <a:buNone/>
              <a:defRPr sz="1351"/>
            </a:lvl3pPr>
            <a:lvl4pPr marL="1028674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9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1" indent="0" algn="ctr">
              <a:buNone/>
              <a:defRPr sz="1200"/>
            </a:lvl9pPr>
          </a:lstStyle>
          <a:p>
            <a:r>
              <a:rPr lang="en-US" dirty="0"/>
              <a:t>SUB TITLE IN HERE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924475ED-B6F3-4114-A316-943C1E2B2D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5861" y="6431961"/>
            <a:ext cx="2057400" cy="138499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7B141BD-28B5-48EC-935E-93F684254CA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1325" y="5136425"/>
            <a:ext cx="1590332" cy="1467097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04D4F168-E78F-4E3F-959C-987449341B35}"/>
              </a:ext>
            </a:extLst>
          </p:cNvPr>
          <p:cNvGrpSpPr/>
          <p:nvPr userDrawn="1"/>
        </p:nvGrpSpPr>
        <p:grpSpPr>
          <a:xfrm>
            <a:off x="515861" y="5727940"/>
            <a:ext cx="2765232" cy="513635"/>
            <a:chOff x="4226505" y="4313542"/>
            <a:chExt cx="3119245" cy="579392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C4193EFD-25D1-4B81-9F42-6F288D7E6E4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6057687" y="4514025"/>
              <a:ext cx="1288063" cy="378909"/>
            </a:xfrm>
            <a:prstGeom prst="rect">
              <a:avLst/>
            </a:prstGeom>
          </p:spPr>
        </p:pic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11BC5913-26FD-4955-9190-EA1E9C484AF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4993074" y="4331903"/>
              <a:ext cx="780101" cy="561031"/>
            </a:xfrm>
            <a:prstGeom prst="rect">
              <a:avLst/>
            </a:prstGeom>
          </p:spPr>
        </p:pic>
        <p:pic>
          <p:nvPicPr>
            <p:cNvPr id="13" name="Picture 12" descr="A close up of a logo&#10;&#10;Description generated with very high confidence">
              <a:extLst>
                <a:ext uri="{FF2B5EF4-FFF2-40B4-BE49-F238E27FC236}">
                  <a16:creationId xmlns:a16="http://schemas.microsoft.com/office/drawing/2014/main" id="{C735A45D-C47D-4871-A188-62707C70ED8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/>
            <a:stretch>
              <a:fillRect/>
            </a:stretch>
          </p:blipFill>
          <p:spPr>
            <a:xfrm>
              <a:off x="4226505" y="4313542"/>
              <a:ext cx="413195" cy="57939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67137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2 row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Tahoma"/>
                <a:ea typeface="Tahoma"/>
                <a:cs typeface="Tahoma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E69DB766-747D-4928-9E02-4F5BC168A8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8801" y="761442"/>
            <a:ext cx="7418105" cy="251999"/>
          </a:xfrm>
          <a:prstGeom prst="rect">
            <a:avLst/>
          </a:prstGeom>
          <a:noFill/>
        </p:spPr>
        <p:txBody>
          <a:bodyPr lIns="36000" tIns="18000" rIns="0" bIns="0" anchor="ctr" anchorCtr="0"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TEXT IN HERE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98B7640-2FBE-4B1B-93BB-80CDDCC614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88801" y="1150619"/>
            <a:ext cx="8263493" cy="2278381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>
              <a:buNone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  <a:br>
              <a:rPr lang="en-US" dirty="0"/>
            </a:br>
            <a:br>
              <a:rPr lang="en-US" dirty="0"/>
            </a:br>
            <a:r>
              <a:rPr lang="en-US" dirty="0"/>
              <a:t>Charts, graphs and graphics can be positioned over the grey box.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/>
              <a:t>Body text</a:t>
            </a:r>
            <a:endParaRPr lang="en-US" dirty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F7E46CCE-0535-4E3E-9668-C3EC281E6A5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8801" y="3566179"/>
            <a:ext cx="8263493" cy="2798784"/>
          </a:xfrm>
          <a:prstGeom prst="rect">
            <a:avLst/>
          </a:prstGeom>
        </p:spPr>
        <p:txBody>
          <a:bodyPr lIns="36000" tIns="36000" rIns="36000" bIns="36000"/>
          <a:lstStyle>
            <a:lvl1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65438FC-7DE5-43FA-96AA-BA01B74D04B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260000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15101915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/>
          <a:lstStyle/>
          <a:p>
            <a:fld id="{7C80A92C-9FD4-45D3-8E86-D280BD6B606C}" type="datetimeFigureOut">
              <a:rPr lang="en-GB" smtClean="0"/>
              <a:t>14/10/2021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</p:spPr>
        <p:txBody>
          <a:bodyPr/>
          <a:lstStyle/>
          <a:p>
            <a:fld id="{A95BC52E-1C6A-4978-BE83-80ED88EEC5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529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contents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E2698E74-DBB1-4C41-81D5-108634391B7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232378" y="1176736"/>
            <a:ext cx="540000" cy="50399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en-US" sz="3600" dirty="0">
                <a:solidFill>
                  <a:schemeClr val="accent1"/>
                </a:solidFill>
              </a:rPr>
              <a:t>01</a:t>
            </a:r>
          </a:p>
        </p:txBody>
      </p:sp>
      <p:sp>
        <p:nvSpPr>
          <p:cNvPr id="7" name="Text Placeholder 31">
            <a:extLst>
              <a:ext uri="{FF2B5EF4-FFF2-40B4-BE49-F238E27FC236}">
                <a16:creationId xmlns:a16="http://schemas.microsoft.com/office/drawing/2014/main" id="{27D262DD-86D2-472F-9233-2CA4C4F3C4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772378" y="1176734"/>
            <a:ext cx="3207056" cy="261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8" name="Text Placeholder 31">
            <a:extLst>
              <a:ext uri="{FF2B5EF4-FFF2-40B4-BE49-F238E27FC236}">
                <a16:creationId xmlns:a16="http://schemas.microsoft.com/office/drawing/2014/main" id="{C0A8910E-3E33-41A3-816B-CD71BE1D50D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72378" y="1445872"/>
            <a:ext cx="3207056" cy="360000"/>
          </a:xfrm>
          <a:prstGeom prst="rect">
            <a:avLst/>
          </a:prstGeom>
        </p:spPr>
        <p:txBody>
          <a:bodyPr tIns="0" bIns="0"/>
          <a:lstStyle>
            <a:lvl1pPr marL="0" indent="0">
              <a:buNone/>
              <a:defRPr sz="1000" b="0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A brief line about content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DC7DBC2F-B4BA-4FA1-AC8F-C1FB5D329C3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32378" y="1877243"/>
            <a:ext cx="540000" cy="50399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en-US" sz="3600" dirty="0">
                <a:solidFill>
                  <a:schemeClr val="accent1"/>
                </a:solidFill>
              </a:rPr>
              <a:t>02</a:t>
            </a:r>
          </a:p>
        </p:txBody>
      </p:sp>
      <p:sp>
        <p:nvSpPr>
          <p:cNvPr id="10" name="Text Placeholder 31">
            <a:extLst>
              <a:ext uri="{FF2B5EF4-FFF2-40B4-BE49-F238E27FC236}">
                <a16:creationId xmlns:a16="http://schemas.microsoft.com/office/drawing/2014/main" id="{E96BEFDD-99B7-4B7A-A883-501F05DEBE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772378" y="1877241"/>
            <a:ext cx="3207056" cy="261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11" name="Text Placeholder 31">
            <a:extLst>
              <a:ext uri="{FF2B5EF4-FFF2-40B4-BE49-F238E27FC236}">
                <a16:creationId xmlns:a16="http://schemas.microsoft.com/office/drawing/2014/main" id="{8F24DFEC-E082-454B-B5C3-50F1E1DD322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72378" y="2146379"/>
            <a:ext cx="3207056" cy="360000"/>
          </a:xfrm>
          <a:prstGeom prst="rect">
            <a:avLst/>
          </a:prstGeom>
        </p:spPr>
        <p:txBody>
          <a:bodyPr tIns="0" bIns="0"/>
          <a:lstStyle>
            <a:lvl1pPr marL="0" indent="0">
              <a:buNone/>
              <a:defRPr sz="1000" b="0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A brief line about content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C3A914CD-C11D-48A8-88E1-538FBD10966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232378" y="2577750"/>
            <a:ext cx="540000" cy="50399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en-US" sz="3600" dirty="0">
                <a:solidFill>
                  <a:schemeClr val="accent1"/>
                </a:solidFill>
              </a:rPr>
              <a:t>03</a:t>
            </a:r>
          </a:p>
        </p:txBody>
      </p:sp>
      <p:sp>
        <p:nvSpPr>
          <p:cNvPr id="15" name="Text Placeholder 31">
            <a:extLst>
              <a:ext uri="{FF2B5EF4-FFF2-40B4-BE49-F238E27FC236}">
                <a16:creationId xmlns:a16="http://schemas.microsoft.com/office/drawing/2014/main" id="{5E5D34B7-01F5-4524-B815-3E8FD22045B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772378" y="2577748"/>
            <a:ext cx="3207056" cy="261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16" name="Text Placeholder 31">
            <a:extLst>
              <a:ext uri="{FF2B5EF4-FFF2-40B4-BE49-F238E27FC236}">
                <a16:creationId xmlns:a16="http://schemas.microsoft.com/office/drawing/2014/main" id="{745E9020-E3D4-4B2E-AF64-3BC2BA80998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772378" y="2846886"/>
            <a:ext cx="3207056" cy="360000"/>
          </a:xfrm>
          <a:prstGeom prst="rect">
            <a:avLst/>
          </a:prstGeom>
        </p:spPr>
        <p:txBody>
          <a:bodyPr tIns="0" bIns="0"/>
          <a:lstStyle>
            <a:lvl1pPr marL="0" indent="0">
              <a:buNone/>
              <a:defRPr sz="1000" b="0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A brief line about content</a:t>
            </a:r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6E31EB1E-53F8-4104-A8D0-0BEFB18961C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232378" y="3278255"/>
            <a:ext cx="540000" cy="50399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en-US" sz="3600" dirty="0">
                <a:solidFill>
                  <a:schemeClr val="accent1"/>
                </a:solidFill>
              </a:rPr>
              <a:t>04</a:t>
            </a:r>
          </a:p>
        </p:txBody>
      </p:sp>
      <p:sp>
        <p:nvSpPr>
          <p:cNvPr id="18" name="Text Placeholder 31">
            <a:extLst>
              <a:ext uri="{FF2B5EF4-FFF2-40B4-BE49-F238E27FC236}">
                <a16:creationId xmlns:a16="http://schemas.microsoft.com/office/drawing/2014/main" id="{3DEAAE69-8D81-471C-A294-06DD17336F6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772378" y="3278255"/>
            <a:ext cx="3207056" cy="261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19" name="Text Placeholder 31">
            <a:extLst>
              <a:ext uri="{FF2B5EF4-FFF2-40B4-BE49-F238E27FC236}">
                <a16:creationId xmlns:a16="http://schemas.microsoft.com/office/drawing/2014/main" id="{01E75DFE-469F-4162-BFD7-0AD3CC0605D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772378" y="3547393"/>
            <a:ext cx="3207056" cy="360000"/>
          </a:xfrm>
          <a:prstGeom prst="rect">
            <a:avLst/>
          </a:prstGeom>
        </p:spPr>
        <p:txBody>
          <a:bodyPr tIns="0" bIns="0"/>
          <a:lstStyle>
            <a:lvl1pPr marL="0" indent="0">
              <a:buNone/>
              <a:defRPr sz="1000" b="0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A brief line about content</a:t>
            </a:r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16FACADA-AE0B-4A02-B7FE-F03E903A200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232378" y="3978763"/>
            <a:ext cx="540000" cy="50399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en-US" sz="3600" dirty="0">
                <a:solidFill>
                  <a:schemeClr val="accent1"/>
                </a:solidFill>
              </a:rPr>
              <a:t>05</a:t>
            </a:r>
          </a:p>
        </p:txBody>
      </p:sp>
      <p:sp>
        <p:nvSpPr>
          <p:cNvPr id="21" name="Text Placeholder 31">
            <a:extLst>
              <a:ext uri="{FF2B5EF4-FFF2-40B4-BE49-F238E27FC236}">
                <a16:creationId xmlns:a16="http://schemas.microsoft.com/office/drawing/2014/main" id="{1BE90D09-E40F-4E07-8A6C-C34ECB3A0C7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772378" y="3978762"/>
            <a:ext cx="3207056" cy="261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22" name="Text Placeholder 31">
            <a:extLst>
              <a:ext uri="{FF2B5EF4-FFF2-40B4-BE49-F238E27FC236}">
                <a16:creationId xmlns:a16="http://schemas.microsoft.com/office/drawing/2014/main" id="{E8BCD20F-DF5A-4D1F-AB59-8992CCEB4E71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772378" y="4247900"/>
            <a:ext cx="3207056" cy="360000"/>
          </a:xfrm>
          <a:prstGeom prst="rect">
            <a:avLst/>
          </a:prstGeom>
        </p:spPr>
        <p:txBody>
          <a:bodyPr tIns="0" bIns="0"/>
          <a:lstStyle>
            <a:lvl1pPr marL="0" indent="0">
              <a:buNone/>
              <a:defRPr sz="1000" b="0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A brief line about content</a:t>
            </a:r>
          </a:p>
        </p:txBody>
      </p:sp>
      <p:sp>
        <p:nvSpPr>
          <p:cNvPr id="23" name="Text Placeholder 4">
            <a:extLst>
              <a:ext uri="{FF2B5EF4-FFF2-40B4-BE49-F238E27FC236}">
                <a16:creationId xmlns:a16="http://schemas.microsoft.com/office/drawing/2014/main" id="{2CA99EFB-8D03-4007-813F-E6174F0308E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232378" y="4679271"/>
            <a:ext cx="540000" cy="50399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en-US" sz="3600" dirty="0">
                <a:solidFill>
                  <a:schemeClr val="accent1"/>
                </a:solidFill>
              </a:rPr>
              <a:t>06</a:t>
            </a:r>
          </a:p>
        </p:txBody>
      </p:sp>
      <p:sp>
        <p:nvSpPr>
          <p:cNvPr id="24" name="Text Placeholder 31">
            <a:extLst>
              <a:ext uri="{FF2B5EF4-FFF2-40B4-BE49-F238E27FC236}">
                <a16:creationId xmlns:a16="http://schemas.microsoft.com/office/drawing/2014/main" id="{75297938-8904-4A58-BECE-919189BAA54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772378" y="4679269"/>
            <a:ext cx="3207056" cy="261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25" name="Text Placeholder 31">
            <a:extLst>
              <a:ext uri="{FF2B5EF4-FFF2-40B4-BE49-F238E27FC236}">
                <a16:creationId xmlns:a16="http://schemas.microsoft.com/office/drawing/2014/main" id="{EF1B2FF4-CFE5-4357-917A-02669822510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772378" y="4948407"/>
            <a:ext cx="3207056" cy="360000"/>
          </a:xfrm>
          <a:prstGeom prst="rect">
            <a:avLst/>
          </a:prstGeom>
        </p:spPr>
        <p:txBody>
          <a:bodyPr tIns="0" bIns="0"/>
          <a:lstStyle>
            <a:lvl1pPr marL="0" indent="0">
              <a:buNone/>
              <a:defRPr sz="1000" b="0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A brief line about content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9ABF0E3-1A7E-434D-B96E-F3343B8E07D9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0" y="0"/>
            <a:ext cx="382592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b="1"/>
            </a:lvl1pPr>
          </a:lstStyle>
          <a:p>
            <a:r>
              <a:rPr lang="en-GB" dirty="0"/>
              <a:t>INSERT IMAGE</a:t>
            </a:r>
          </a:p>
        </p:txBody>
      </p:sp>
      <p:sp>
        <p:nvSpPr>
          <p:cNvPr id="31" name="Title 1">
            <a:extLst>
              <a:ext uri="{FF2B5EF4-FFF2-40B4-BE49-F238E27FC236}">
                <a16:creationId xmlns:a16="http://schemas.microsoft.com/office/drawing/2014/main" id="{25039EFD-26D4-4EFF-80C8-2DEC577006F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32378" y="770472"/>
            <a:ext cx="1044375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CONTENTS</a:t>
            </a:r>
          </a:p>
        </p:txBody>
      </p:sp>
      <p:sp>
        <p:nvSpPr>
          <p:cNvPr id="32" name="Slide Number Placeholder 8">
            <a:extLst>
              <a:ext uri="{FF2B5EF4-FFF2-40B4-BE49-F238E27FC236}">
                <a16:creationId xmlns:a16="http://schemas.microsoft.com/office/drawing/2014/main" id="{6FBBA16B-4607-4475-9AA9-35D51BE89C52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Tahoma"/>
                <a:ea typeface="Tahoma"/>
                <a:cs typeface="Tahoma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7304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contents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FF9A53DE-293F-4D46-94A3-8EB81742DFC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32000" y="1079999"/>
            <a:ext cx="8220294" cy="5284967"/>
          </a:xfrm>
          <a:prstGeom prst="rect">
            <a:avLst/>
          </a:prstGeom>
        </p:spPr>
        <p:txBody>
          <a:bodyPr lIns="36000" tIns="36000" rIns="36000" bIns="36000" numCol="2" spcCol="360000"/>
          <a:lstStyle>
            <a:lvl1pPr marL="0" indent="0" algn="l" defTabSz="287993">
              <a:lnSpc>
                <a:spcPts val="1600"/>
              </a:lnSpc>
              <a:buNone/>
              <a:defRPr sz="1200" b="1" baseline="0"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dirty="0"/>
              <a:t>00	Insert contents listing (2 columns)</a:t>
            </a:r>
          </a:p>
        </p:txBody>
      </p:sp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Tahoma"/>
                <a:ea typeface="Tahoma"/>
                <a:cs typeface="Tahoma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4" name="Title 1">
            <a:extLst>
              <a:ext uri="{FF2B5EF4-FFF2-40B4-BE49-F238E27FC236}">
                <a16:creationId xmlns:a16="http://schemas.microsoft.com/office/drawing/2014/main" id="{091B7A03-C365-4ED6-962E-93EA096F7A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044375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CONTENTS</a:t>
            </a:r>
          </a:p>
        </p:txBody>
      </p:sp>
    </p:spTree>
    <p:extLst>
      <p:ext uri="{BB962C8B-B14F-4D97-AF65-F5344CB8AC3E}">
        <p14:creationId xmlns:p14="http://schemas.microsoft.com/office/powerpoint/2010/main" val="18372430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just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Tahoma"/>
                <a:ea typeface="Tahoma"/>
                <a:cs typeface="Tahoma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E69DB766-747D-4928-9E02-4F5BC168A8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8801" y="761442"/>
            <a:ext cx="7418105" cy="251999"/>
          </a:xfrm>
          <a:prstGeom prst="rect">
            <a:avLst/>
          </a:prstGeom>
          <a:noFill/>
        </p:spPr>
        <p:txBody>
          <a:bodyPr lIns="36000" tIns="18000" rIns="0" bIns="0" anchor="ctr" anchorCtr="0"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TEXT IN HERE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56ABEA7B-7448-4E43-A7A4-3421CD2E272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260000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DA22121-4331-41E2-B269-75755B80495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88801" y="1150618"/>
            <a:ext cx="8263493" cy="5214348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>
              <a:buNone/>
              <a:defRPr sz="1200"/>
            </a:lvl1pPr>
            <a:lvl2pPr marL="457189" indent="0">
              <a:buNone/>
              <a:defRPr sz="1200"/>
            </a:lvl2pPr>
            <a:lvl3pPr marL="914377" indent="0">
              <a:buNone/>
              <a:defRPr sz="1200"/>
            </a:lvl3pPr>
            <a:lvl4pPr marL="1371566" indent="0">
              <a:buNone/>
              <a:defRPr sz="1200"/>
            </a:lvl4pPr>
            <a:lvl5pPr marL="1828754" indent="0">
              <a:buNone/>
              <a:defRPr sz="1200"/>
            </a:lvl5pPr>
          </a:lstStyle>
          <a:p>
            <a:pPr lvl="0"/>
            <a:r>
              <a:rPr lang="en-US" dirty="0"/>
              <a:t>Body text</a:t>
            </a:r>
          </a:p>
        </p:txBody>
      </p:sp>
    </p:spTree>
    <p:extLst>
      <p:ext uri="{BB962C8B-B14F-4D97-AF65-F5344CB8AC3E}">
        <p14:creationId xmlns:p14="http://schemas.microsoft.com/office/powerpoint/2010/main" val="33539335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just an imag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Tahoma"/>
                <a:ea typeface="Tahoma"/>
                <a:cs typeface="Tahoma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E69DB766-747D-4928-9E02-4F5BC168A8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8801" y="761442"/>
            <a:ext cx="7418105" cy="251999"/>
          </a:xfrm>
          <a:prstGeom prst="rect">
            <a:avLst/>
          </a:prstGeom>
          <a:noFill/>
        </p:spPr>
        <p:txBody>
          <a:bodyPr lIns="36000" tIns="18000" rIns="0" bIns="0" anchor="ctr" anchorCtr="0"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TEXT IN HERE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D7627B42-6398-42C1-94CA-C124AC35B2F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88601" y="1150618"/>
            <a:ext cx="8263493" cy="521434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b="1"/>
            </a:lvl1pPr>
          </a:lstStyle>
          <a:p>
            <a:r>
              <a:rPr lang="en-GB" dirty="0"/>
              <a:t>INSERT IMAGE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A7B25A5-6B91-4CE2-93B8-754812DA029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260000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1371889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2 col text / med imag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Tahoma"/>
                <a:ea typeface="Tahoma"/>
                <a:cs typeface="Tahoma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E69DB766-747D-4928-9E02-4F5BC168A8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8801" y="761442"/>
            <a:ext cx="7418105" cy="251999"/>
          </a:xfrm>
          <a:prstGeom prst="rect">
            <a:avLst/>
          </a:prstGeom>
          <a:noFill/>
        </p:spPr>
        <p:txBody>
          <a:bodyPr lIns="36000" tIns="18000" rIns="0" bIns="0" anchor="ctr" anchorCtr="0"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TEXT IN HERE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D7627B42-6398-42C1-94CA-C124AC35B2F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2644140" y="1150618"/>
            <a:ext cx="6007954" cy="521434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b="1"/>
            </a:lvl1pPr>
          </a:lstStyle>
          <a:p>
            <a:r>
              <a:rPr lang="en-GB" dirty="0"/>
              <a:t>INSERT IMAGE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98B7640-2FBE-4B1B-93BB-80CDDCC614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88801" y="1150619"/>
            <a:ext cx="2072459" cy="5214347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>
              <a:buNone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  <a:br>
              <a:rPr lang="en-US" dirty="0"/>
            </a:br>
            <a:br>
              <a:rPr lang="en-US" dirty="0"/>
            </a:br>
            <a:r>
              <a:rPr lang="en-US" dirty="0"/>
              <a:t>Graphs and graphics can be positioned over the grey box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07EECFAC-7182-49C4-A276-219F1E7C7B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260000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39152276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2 col text / imag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Tahoma"/>
                <a:ea typeface="Tahoma"/>
                <a:cs typeface="Tahoma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E69DB766-747D-4928-9E02-4F5BC168A8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8801" y="761442"/>
            <a:ext cx="7418105" cy="251999"/>
          </a:xfrm>
          <a:prstGeom prst="rect">
            <a:avLst/>
          </a:prstGeom>
          <a:noFill/>
        </p:spPr>
        <p:txBody>
          <a:bodyPr lIns="36000" tIns="18000" rIns="0" bIns="0" anchor="ctr" anchorCtr="0"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TEXT IN HERE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D7627B42-6398-42C1-94CA-C124AC35B2F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434840" y="1150618"/>
            <a:ext cx="4217254" cy="521434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b="1"/>
            </a:lvl1pPr>
          </a:lstStyle>
          <a:p>
            <a:r>
              <a:rPr lang="en-GB" dirty="0"/>
              <a:t>INSERT IMAGE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98B7640-2FBE-4B1B-93BB-80CDDCC614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88801" y="1150619"/>
            <a:ext cx="3855539" cy="5214347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>
              <a:buNone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E866B34-8A6C-492A-96F1-5F307C6EA65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260000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18806445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2 col text / char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Tahoma"/>
                <a:ea typeface="Tahoma"/>
                <a:cs typeface="Tahoma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E69DB766-747D-4928-9E02-4F5BC168A8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8801" y="761442"/>
            <a:ext cx="7418105" cy="251999"/>
          </a:xfrm>
          <a:prstGeom prst="rect">
            <a:avLst/>
          </a:prstGeom>
          <a:noFill/>
        </p:spPr>
        <p:txBody>
          <a:bodyPr lIns="36000" tIns="18000" rIns="0" bIns="0" anchor="ctr" anchorCtr="0"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TEXT IN HERE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D7627B42-6398-42C1-94CA-C124AC35B2F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434840" y="1150618"/>
            <a:ext cx="4217254" cy="521434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b="1"/>
            </a:lvl1pPr>
          </a:lstStyle>
          <a:p>
            <a:r>
              <a:rPr lang="en-GB" dirty="0"/>
              <a:t>INSERT IMAGE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98B7640-2FBE-4B1B-93BB-80CDDCC614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88801" y="1150619"/>
            <a:ext cx="3855539" cy="2486367"/>
          </a:xfrm>
          <a:prstGeom prst="rect">
            <a:avLst/>
          </a:prstGeom>
        </p:spPr>
        <p:txBody>
          <a:bodyPr lIns="36000" tIns="36000" rIns="36000" bIns="36000" numCol="2"/>
          <a:lstStyle>
            <a:lvl1pPr marL="0" indent="0">
              <a:buNone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  <a:br>
              <a:rPr lang="en-US" dirty="0"/>
            </a:br>
            <a:br>
              <a:rPr lang="en-US" dirty="0"/>
            </a:br>
            <a:r>
              <a:rPr lang="en-US" dirty="0"/>
              <a:t>Charts, graphs and graphics can be positioned over the grey box.</a:t>
            </a:r>
            <a:br>
              <a:rPr lang="en-US" dirty="0"/>
            </a:b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br>
              <a:rPr lang="en-US" dirty="0"/>
            </a:br>
            <a:endParaRPr lang="en-US" dirty="0"/>
          </a:p>
          <a:p>
            <a:pPr lvl="0"/>
            <a:r>
              <a:rPr lang="en-US" dirty="0"/>
              <a:t>Body text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1870E1B6-0ECF-4B89-8FAB-09D00538EB5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8800" y="3873242"/>
            <a:ext cx="3855539" cy="2486367"/>
          </a:xfrm>
          <a:prstGeom prst="rect">
            <a:avLst/>
          </a:prstGeom>
        </p:spPr>
        <p:txBody>
          <a:bodyPr lIns="36000" tIns="36000" rIns="36000" bIns="36000"/>
          <a:lstStyle>
            <a:lvl1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25259958-3FB9-4566-8AB7-D98E4FCD49D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260000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24485151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3 colum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Tahoma"/>
                <a:ea typeface="Tahoma"/>
                <a:cs typeface="Tahoma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E69DB766-747D-4928-9E02-4F5BC168A8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8801" y="761442"/>
            <a:ext cx="7418105" cy="251999"/>
          </a:xfrm>
          <a:prstGeom prst="rect">
            <a:avLst/>
          </a:prstGeom>
          <a:noFill/>
        </p:spPr>
        <p:txBody>
          <a:bodyPr lIns="36000" tIns="18000" rIns="0" bIns="0" anchor="ctr" anchorCtr="0"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TEXT IN HERE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98B7640-2FBE-4B1B-93BB-80CDDCC614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88801" y="1150619"/>
            <a:ext cx="2552519" cy="5214348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>
              <a:buNone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E768777-3248-42B2-85F9-58D5B20C6E6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086030" y="1150618"/>
            <a:ext cx="2552519" cy="5214348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>
              <a:buNone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F7E46CCE-0535-4E3E-9668-C3EC281E6A5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783259" y="1150615"/>
            <a:ext cx="2869035" cy="5214348"/>
          </a:xfrm>
          <a:prstGeom prst="rect">
            <a:avLst/>
          </a:prstGeom>
        </p:spPr>
        <p:txBody>
          <a:bodyPr lIns="36000" tIns="36000" rIns="36000" bIns="36000"/>
          <a:lstStyle>
            <a:lvl1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99316F6E-405A-4A01-9184-79CC1058A91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260000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3357775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image" Target="../media/image5.pn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77035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ahoma"/>
          <a:ea typeface="Tahoma"/>
          <a:cs typeface="Tahoma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ahoma"/>
          <a:ea typeface="Tahoma"/>
          <a:cs typeface="Tahoma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ahoma"/>
          <a:ea typeface="Tahoma"/>
          <a:cs typeface="Tahoma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ahoma"/>
          <a:ea typeface="Tahoma"/>
          <a:cs typeface="Tahoma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/>
          <a:ea typeface="Tahoma"/>
          <a:cs typeface="Tahoma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/>
          <a:ea typeface="Tahoma"/>
          <a:cs typeface="Tahoma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/>
          <a:ea typeface="Tahoma"/>
          <a:cs typeface="Tahoma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/>
          <a:ea typeface="Tahoma"/>
          <a:cs typeface="Tahoma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/>
          <a:ea typeface="Tahoma"/>
          <a:cs typeface="Tahoma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/>
          <a:ea typeface="Tahoma"/>
          <a:cs typeface="Tahom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Tahoma"/>
          <a:ea typeface="Tahoma"/>
          <a:cs typeface="Tahoma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Tahoma"/>
          <a:ea typeface="Tahoma"/>
          <a:cs typeface="Tahoma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Tahoma"/>
          <a:ea typeface="Tahoma"/>
          <a:cs typeface="Tahoma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Tahoma"/>
          <a:ea typeface="Tahoma"/>
          <a:cs typeface="Tahoma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Tahoma"/>
          <a:ea typeface="Tahoma"/>
          <a:cs typeface="Tahoma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Tahoma"/>
          <a:ea typeface="Tahoma"/>
          <a:cs typeface="Tahoma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Tahoma"/>
          <a:ea typeface="Tahoma"/>
          <a:cs typeface="Tahoma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Tahoma"/>
          <a:ea typeface="Tahoma"/>
          <a:cs typeface="Tahoma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Tahoma"/>
          <a:ea typeface="Tahoma"/>
          <a:cs typeface="Tahoma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AEA5FE2-F561-4BE9-9E47-E59DD1346EDB}"/>
              </a:ext>
            </a:extLst>
          </p:cNvPr>
          <p:cNvPicPr/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1658" y="213858"/>
            <a:ext cx="846963" cy="781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561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Tahoma"/>
          <a:ea typeface="Tahoma"/>
          <a:cs typeface="Tahoma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ahoma"/>
          <a:ea typeface="Tahoma"/>
          <a:cs typeface="Tahoma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ahoma"/>
          <a:ea typeface="Tahoma"/>
          <a:cs typeface="Tahoma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ahoma"/>
          <a:ea typeface="Tahoma"/>
          <a:cs typeface="Tahoma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/>
          <a:ea typeface="Tahoma"/>
          <a:cs typeface="Tahoma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/>
          <a:ea typeface="Tahoma"/>
          <a:cs typeface="Tahoma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/>
          <a:ea typeface="Tahoma"/>
          <a:cs typeface="Tahoma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/>
          <a:ea typeface="Tahoma"/>
          <a:cs typeface="Tahoma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/>
          <a:ea typeface="Tahoma"/>
          <a:cs typeface="Tahoma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/>
          <a:ea typeface="Tahoma"/>
          <a:cs typeface="Tahom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Tahoma"/>
          <a:ea typeface="Tahoma"/>
          <a:cs typeface="Tahoma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Tahoma"/>
          <a:ea typeface="Tahoma"/>
          <a:cs typeface="Tahoma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Tahoma"/>
          <a:ea typeface="Tahoma"/>
          <a:cs typeface="Tahoma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Tahoma"/>
          <a:ea typeface="Tahoma"/>
          <a:cs typeface="Tahoma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Tahoma"/>
          <a:ea typeface="Tahoma"/>
          <a:cs typeface="Tahoma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Tahoma"/>
          <a:ea typeface="Tahoma"/>
          <a:cs typeface="Tahoma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Tahoma"/>
          <a:ea typeface="Tahoma"/>
          <a:cs typeface="Tahoma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Tahoma"/>
          <a:ea typeface="Tahoma"/>
          <a:cs typeface="Tahoma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Tahoma"/>
          <a:ea typeface="Tahoma"/>
          <a:cs typeface="Tahoma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DD35A2-212B-4253-8D50-FD1945F2BF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6618" y="1467591"/>
            <a:ext cx="8119838" cy="1052596"/>
          </a:xfrm>
        </p:spPr>
        <p:txBody>
          <a:bodyPr/>
          <a:lstStyle/>
          <a:p>
            <a:pPr algn="r" rtl="1"/>
            <a:r>
              <a:rPr lang="ar-JO" sz="4000" b="1" i="0" u="none" baseline="0"/>
              <a:t>تحسين مخرجات التعلم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D11A33-AC46-4B11-BB79-1093594918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6618" y="2827153"/>
            <a:ext cx="7920774" cy="3353739"/>
          </a:xfrm>
        </p:spPr>
        <p:txBody>
          <a:bodyPr/>
          <a:lstStyle/>
          <a:p>
            <a:pPr algn="r" rtl="1">
              <a:lnSpc>
                <a:spcPct val="100000"/>
              </a:lnSpc>
              <a:spcBef>
                <a:spcPts val="0"/>
              </a:spcBef>
            </a:pPr>
            <a:endParaRPr lang="ar-JO" sz="3200" b="1" dirty="0"/>
          </a:p>
          <a:p>
            <a:pPr algn="r" rtl="1">
              <a:lnSpc>
                <a:spcPct val="100000"/>
              </a:lnSpc>
              <a:spcBef>
                <a:spcPts val="0"/>
              </a:spcBef>
            </a:pPr>
            <a:endParaRPr lang="ar-JO" sz="3200" b="1" dirty="0"/>
          </a:p>
          <a:p>
            <a:pPr algn="r" rtl="1">
              <a:lnSpc>
                <a:spcPct val="100000"/>
              </a:lnSpc>
              <a:spcBef>
                <a:spcPts val="0"/>
              </a:spcBef>
            </a:pPr>
            <a:r>
              <a:rPr lang="ar-JO" sz="3200" b="1" i="0" u="none" baseline="0"/>
              <a:t>البروفيسور/ اليزابيث دانيال</a:t>
            </a:r>
          </a:p>
          <a:p>
            <a:pPr algn="r" rtl="1">
              <a:lnSpc>
                <a:spcPct val="100000"/>
              </a:lnSpc>
              <a:spcBef>
                <a:spcPts val="0"/>
              </a:spcBef>
            </a:pPr>
            <a:r>
              <a:rPr lang="ar-JO" sz="3200" b="1" i="0" u="none" baseline="0"/>
              <a:t>كلية إدارة الأعمال بالجامعة المفتوحة</a:t>
            </a:r>
          </a:p>
          <a:p>
            <a:pPr algn="r" rtl="1">
              <a:lnSpc>
                <a:spcPct val="100000"/>
              </a:lnSpc>
              <a:spcBef>
                <a:spcPts val="0"/>
              </a:spcBef>
            </a:pPr>
            <a:endParaRPr lang="ar-JO" sz="3200" b="1" i="0" u="none" baseline="0"/>
          </a:p>
          <a:p>
            <a:pPr algn="r" rtl="1">
              <a:lnSpc>
                <a:spcPct val="100000"/>
              </a:lnSpc>
              <a:spcBef>
                <a:spcPts val="0"/>
              </a:spcBef>
            </a:pPr>
            <a:endParaRPr lang="ar-JO" sz="2800" dirty="0"/>
          </a:p>
          <a:p>
            <a:endParaRPr lang="ar-JO" sz="2400" dirty="0"/>
          </a:p>
        </p:txBody>
      </p:sp>
    </p:spTree>
    <p:extLst>
      <p:ext uri="{BB962C8B-B14F-4D97-AF65-F5344CB8AC3E}">
        <p14:creationId xmlns:p14="http://schemas.microsoft.com/office/powerpoint/2010/main" val="448630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8660"/>
    </mc:Choice>
    <mc:Fallback xmlns="">
      <p:transition spd="slow" advTm="2866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465707"/>
            <a:ext cx="7620000" cy="1143000"/>
          </a:xfrm>
        </p:spPr>
        <p:txBody>
          <a:bodyPr/>
          <a:lstStyle/>
          <a:p>
            <a:pPr algn="r" rtl="1"/>
            <a:r>
              <a:rPr lang="ar-JO" sz="3600" b="1" i="0" u="none" baseline="0">
                <a:solidFill>
                  <a:schemeClr val="tx1"/>
                </a:solidFill>
              </a:rPr>
              <a:t>ما هي مخرجات التعلم ولماذا تمثل أهمية؟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208912" cy="4968552"/>
          </a:xfrm>
        </p:spPr>
        <p:txBody>
          <a:bodyPr>
            <a:normAutofit/>
          </a:bodyPr>
          <a:lstStyle/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endParaRPr lang="ar-JO" sz="2400" dirty="0"/>
          </a:p>
          <a:p>
            <a:pPr marL="0" algn="r" rtl="1">
              <a:lnSpc>
                <a:spcPct val="100000"/>
              </a:lnSpc>
              <a:spcBef>
                <a:spcPts val="0"/>
              </a:spcBef>
            </a:pPr>
            <a:endParaRPr lang="ar-JO" sz="2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85B1F77-45A9-4ABE-9061-A4A8B9383082}"/>
              </a:ext>
            </a:extLst>
          </p:cNvPr>
          <p:cNvSpPr txBox="1"/>
          <p:nvPr/>
        </p:nvSpPr>
        <p:spPr>
          <a:xfrm>
            <a:off x="395537" y="1608707"/>
            <a:ext cx="856895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ar-JO" dirty="0"/>
          </a:p>
          <a:p>
            <a:endParaRPr lang="ar-JO" dirty="0"/>
          </a:p>
          <a:p>
            <a:pPr algn="ctr" rtl="1"/>
            <a:r>
              <a:rPr lang="ar-JO" b="0" i="0" u="none" baseline="0"/>
              <a:t>مخرجات التعلم هي بيان بما يتوقع من الطالب أن يعرفه </a:t>
            </a:r>
          </a:p>
          <a:p>
            <a:pPr algn="ctr" rtl="1"/>
            <a:r>
              <a:rPr lang="ar-JO" b="0" i="0" u="none" baseline="0"/>
              <a:t>ويفهمه ويكون قادرًا على فعله في نهاية وحدة أو دورة أو مؤهل.</a:t>
            </a:r>
          </a:p>
          <a:p>
            <a:endParaRPr lang="ar-JO" dirty="0"/>
          </a:p>
          <a:p>
            <a:pPr algn="r" rtl="1"/>
            <a:r>
              <a:rPr lang="ar-JO" b="0" i="0" u="none" baseline="0"/>
              <a:t>تمثل مخرجات التعلم أهمية بسبب ما يلي: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JO" b="0" i="0" u="none" baseline="0"/>
              <a:t>إنها تنقل التركيز من المعلم إلى الطالب ومن التدريس إلى التعلم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JO" b="0" i="0" u="none" baseline="0"/>
              <a:t>إنها تساعد </a:t>
            </a:r>
            <a:r>
              <a:rPr lang="ar-JO" b="1" i="0" u="none" baseline="0"/>
              <a:t>الطلاب</a:t>
            </a:r>
            <a:r>
              <a:rPr lang="ar-JO" b="0" i="0" u="none" baseline="0"/>
              <a:t> على معرفة ما يجب أن يتوقعوه من دراستهم - حتى يتمكنوا من اختيار الدورة التدريبية المناسبة لهم وحتى يتمكنوا من مراقبة تقدمهم أثناء دراستهم في الدورة وعندما يكملونها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JO" b="0" i="0" u="none" baseline="0"/>
              <a:t>إنها تمثل أهمية </a:t>
            </a:r>
            <a:r>
              <a:rPr lang="ar-JO" b="1" i="0" u="none" baseline="0"/>
              <a:t>للمعلمين</a:t>
            </a:r>
            <a:r>
              <a:rPr lang="ar-JO" b="0" i="0" u="none" baseline="0"/>
              <a:t> الذين يقومون بإنشاء دورات خاصة إذا كانوا يعملون ضمن فرق أو يقومون بإنشاء دورات تتناسب مع بعضها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JO" b="0" i="0" u="none" baseline="0"/>
              <a:t>إنها تمثل أهمية </a:t>
            </a:r>
            <a:r>
              <a:rPr lang="ar-JO" b="1" i="0" u="none" baseline="0"/>
              <a:t>لأصحاب العمل والهيئات المهنية ووكالات التدريب أو الممولين</a:t>
            </a:r>
            <a:r>
              <a:rPr lang="ar-JO" b="0" i="0" u="none" baseline="0"/>
              <a:t> - حتى يعرفوا ما سيتعلمه موظفوهم أو عملاؤهم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JO" b="0" i="0" u="none" baseline="0"/>
              <a:t>هي جزء مهم من ضمان الجودة وخاصة ضمان التعلم</a:t>
            </a:r>
          </a:p>
          <a:p>
            <a:endParaRPr lang="ar-JO" dirty="0"/>
          </a:p>
          <a:p>
            <a:pPr algn="r" rtl="1"/>
            <a:r>
              <a:rPr lang="ar-JO" b="0" i="0" u="none" baseline="0"/>
              <a:t>المصدر: استخدام مخرجات التعلم في الجامعة المفتوحة، مارس 2015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20337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8266"/>
    </mc:Choice>
    <mc:Fallback xmlns="">
      <p:transition spd="slow" advTm="11826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465707"/>
            <a:ext cx="7620000" cy="1143000"/>
          </a:xfrm>
        </p:spPr>
        <p:txBody>
          <a:bodyPr/>
          <a:lstStyle/>
          <a:p>
            <a:pPr algn="r" rtl="1"/>
            <a:r>
              <a:rPr lang="ar-JO" sz="3600" b="1" i="0" u="none" baseline="0">
                <a:solidFill>
                  <a:schemeClr val="tx1"/>
                </a:solidFill>
              </a:rPr>
              <a:t>كيف تكتب مخرجات التعلم؟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412776"/>
            <a:ext cx="8208912" cy="5328592"/>
          </a:xfrm>
        </p:spPr>
        <p:txBody>
          <a:bodyPr>
            <a:normAutofit/>
          </a:bodyPr>
          <a:lstStyle/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endParaRPr lang="ar-JO" sz="2400" dirty="0"/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r>
              <a:rPr lang="ar-JO" sz="1600" b="0" i="0" u="none" baseline="0"/>
              <a:t>يجب وصف مخرجات التعلم تحت الفئات الأربع التالية: </a:t>
            </a: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endParaRPr lang="ar-JO" sz="1600" dirty="0"/>
          </a:p>
          <a:p>
            <a:pPr algn="r" rtl="1">
              <a:lnSpc>
                <a:spcPct val="100000"/>
              </a:lnSpc>
              <a:spcBef>
                <a:spcPts val="0"/>
              </a:spcBef>
            </a:pPr>
            <a:r>
              <a:rPr lang="ar-JO" sz="1600" b="1" i="0" u="none" baseline="0"/>
              <a:t>المعرفة والفهم</a:t>
            </a:r>
            <a:r>
              <a:rPr lang="ar-JO" sz="1600" b="0" i="0" u="none" baseline="0"/>
              <a:t>- الموضوع والعمق الذي يتم تغطيته.</a:t>
            </a: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endParaRPr lang="ar-JO" sz="1600" b="1" dirty="0"/>
          </a:p>
          <a:p>
            <a:pPr algn="r" rtl="1">
              <a:lnSpc>
                <a:spcPct val="100000"/>
              </a:lnSpc>
              <a:spcBef>
                <a:spcPts val="0"/>
              </a:spcBef>
            </a:pPr>
            <a:r>
              <a:rPr lang="ar-JO" sz="1600" b="1" i="0" u="none" baseline="0"/>
              <a:t>المهارات المعرفية</a:t>
            </a:r>
            <a:r>
              <a:rPr lang="ar-JO" sz="1600" b="0" i="0" u="none" baseline="0"/>
              <a:t>- قدرات التفكير المطلوبة لمعالجة الموضوع على سبيل المثال. التحليل والتوليف</a:t>
            </a:r>
            <a:br>
              <a:rPr lang="ar-JO" sz="1600"/>
            </a:br>
            <a:endParaRPr lang="ar-JO" sz="1600" b="1" dirty="0"/>
          </a:p>
          <a:p>
            <a:pPr algn="r" rtl="1">
              <a:lnSpc>
                <a:spcPct val="100000"/>
              </a:lnSpc>
              <a:spcBef>
                <a:spcPts val="0"/>
              </a:spcBef>
            </a:pPr>
            <a:r>
              <a:rPr lang="ar-JO" sz="1600" b="1" i="0" u="none" baseline="0"/>
              <a:t>المهارات الأساسية</a:t>
            </a:r>
            <a:r>
              <a:rPr lang="ar-JO" sz="1600" b="0" i="0" u="none" baseline="0"/>
              <a:t>- مهارات مثل: القدرة على التواصل بشكل فعال؛ التعامل مع الأعمال العددية والرسوم البيانية وأدوات تكنولوجيا المعلومات؛ استخدام المصادر عبر الإنترنت للعثور على المعلومات واستردادها</a:t>
            </a:r>
            <a:br>
              <a:rPr lang="ar-JO" sz="1600"/>
            </a:br>
            <a:endParaRPr lang="ar-JO" sz="1600" b="1" dirty="0"/>
          </a:p>
          <a:p>
            <a:pPr algn="r" rtl="1">
              <a:lnSpc>
                <a:spcPct val="100000"/>
              </a:lnSpc>
              <a:spcBef>
                <a:spcPts val="0"/>
              </a:spcBef>
            </a:pPr>
            <a:r>
              <a:rPr lang="ar-JO" sz="1600" b="1" i="0" u="none" baseline="0"/>
              <a:t>المهارات المهنية والعملية</a:t>
            </a:r>
            <a:r>
              <a:rPr lang="ar-JO" sz="1600" b="0" i="0" u="none" baseline="0"/>
              <a:t>- مهارات خاصة بمجال معين، مثل الأعمال الميدانية والمختبرية، أو متطلبات هيئة مهنية أو تنظيمية معينة. </a:t>
            </a:r>
            <a:endParaRPr lang="ar-JO" sz="1600" b="1" dirty="0"/>
          </a:p>
          <a:p>
            <a:pPr algn="r" rtl="1">
              <a:lnSpc>
                <a:spcPct val="100000"/>
              </a:lnSpc>
              <a:spcBef>
                <a:spcPts val="0"/>
              </a:spcBef>
            </a:pPr>
            <a:endParaRPr lang="ar-JO" sz="2400" dirty="0"/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r>
              <a:rPr lang="ar-JO" sz="1600" b="0" i="0" u="none" baseline="0"/>
              <a:t>يؤكد استخدام هذه الفئات على أن المعرفة وتنمية المهارات هي أجزاء مهمة في جميع الدورات تقريبًا.</a:t>
            </a:r>
          </a:p>
        </p:txBody>
      </p:sp>
    </p:spTree>
    <p:extLst>
      <p:ext uri="{BB962C8B-B14F-4D97-AF65-F5344CB8AC3E}">
        <p14:creationId xmlns:p14="http://schemas.microsoft.com/office/powerpoint/2010/main" val="2223815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9179"/>
    </mc:Choice>
    <mc:Fallback xmlns="">
      <p:transition spd="slow" advTm="109179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465707"/>
            <a:ext cx="7620000" cy="1143000"/>
          </a:xfrm>
        </p:spPr>
        <p:txBody>
          <a:bodyPr/>
          <a:lstStyle/>
          <a:p>
            <a:pPr algn="r" rtl="1"/>
            <a:r>
              <a:rPr lang="ar-JO" sz="3600" b="1" i="0" u="none" baseline="0">
                <a:solidFill>
                  <a:schemeClr val="tx1"/>
                </a:solidFill>
              </a:rPr>
              <a:t>متى تُكتب مخرجات التعلم وكم عدد المخرجات التي يتم كتابتها؟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208912" cy="4968552"/>
          </a:xfrm>
        </p:spPr>
        <p:txBody>
          <a:bodyPr>
            <a:normAutofit/>
          </a:bodyPr>
          <a:lstStyle/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endParaRPr lang="ar-JO" sz="2400" dirty="0"/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r>
              <a:rPr lang="ar-JO" sz="1600" b="0" i="0" u="none" baseline="0"/>
              <a:t>يجب كتابة مخرجات التعلم قبل إنتاج أي مواد للدورة التدريبية لأنها توفر إرشادات بشأن المواد التي يجب تحسينها وإلى أي مستوى يتم التحسين.</a:t>
            </a: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endParaRPr lang="ar-JO" sz="2400" dirty="0"/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r>
              <a:rPr lang="ar-JO" sz="1600" b="0" i="0" u="none" baseline="0"/>
              <a:t>لا يوجد ما يسمى بأفضل عدد لمخرجات التعلم، على سبيل المثال. من المحتمل أن تحتوي الدورة الأقصر على مخرجات أقل من مخرجات دورة أطول.  نقترح</a:t>
            </a: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endParaRPr lang="ar-JO" sz="1600" dirty="0"/>
          </a:p>
          <a:p>
            <a:pPr marL="0" indent="0" algn="ctr" rtl="1">
              <a:lnSpc>
                <a:spcPct val="100000"/>
              </a:lnSpc>
              <a:spcBef>
                <a:spcPts val="0"/>
              </a:spcBef>
              <a:buNone/>
            </a:pPr>
            <a:r>
              <a:rPr lang="ar-JO" sz="1600" b="0" i="0" u="none" baseline="0"/>
              <a:t> حوالي </a:t>
            </a:r>
            <a:r>
              <a:rPr lang="ar-JO" sz="2000" b="1" i="0" u="none" baseline="0"/>
              <a:t>4</a:t>
            </a:r>
            <a:r>
              <a:rPr lang="ar-JO" sz="1600" b="0" i="0" u="none" baseline="0"/>
              <a:t> مخرجات تعلم في دورة تدريبية قصيرة مدتها بضع ساعات </a:t>
            </a:r>
            <a:br>
              <a:rPr lang="ar-JO" sz="1600"/>
            </a:br>
            <a:endParaRPr lang="ar-JO" sz="1600" dirty="0"/>
          </a:p>
          <a:p>
            <a:pPr marL="0" indent="0" algn="ctr" rtl="1">
              <a:lnSpc>
                <a:spcPct val="100000"/>
              </a:lnSpc>
              <a:spcBef>
                <a:spcPts val="0"/>
              </a:spcBef>
              <a:buNone/>
            </a:pPr>
            <a:endParaRPr lang="ar-JO" sz="1600" dirty="0"/>
          </a:p>
          <a:p>
            <a:pPr marL="0" indent="0" algn="ctr" rtl="1">
              <a:lnSpc>
                <a:spcPct val="100000"/>
              </a:lnSpc>
              <a:spcBef>
                <a:spcPts val="0"/>
              </a:spcBef>
              <a:buNone/>
            </a:pPr>
            <a:r>
              <a:rPr lang="ar-JO" sz="1600" b="0" i="0" u="none" baseline="0"/>
              <a:t>حوالي </a:t>
            </a:r>
            <a:r>
              <a:rPr lang="ar-JO" sz="2400" b="1" i="0" u="none" baseline="0"/>
              <a:t>12 إلى 14</a:t>
            </a:r>
            <a:r>
              <a:rPr lang="ar-JO" sz="1600" b="0" i="0" u="none" baseline="0"/>
              <a:t>دورة تستغرق مائة ساعة أو أكثر</a:t>
            </a:r>
          </a:p>
          <a:p>
            <a:pPr algn="r" rtl="1">
              <a:lnSpc>
                <a:spcPct val="100000"/>
              </a:lnSpc>
              <a:spcBef>
                <a:spcPts val="0"/>
              </a:spcBef>
            </a:pPr>
            <a:endParaRPr lang="ar-JO" sz="1600" dirty="0"/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r>
              <a:rPr lang="ar-JO" sz="1600" b="0" i="0" u="none" baseline="0"/>
              <a:t>يجب توزيع مخرجات التعلم على الفئات الأربع:</a:t>
            </a:r>
          </a:p>
          <a:p>
            <a:pPr algn="r" rtl="1">
              <a:lnSpc>
                <a:spcPct val="100000"/>
              </a:lnSpc>
              <a:spcBef>
                <a:spcPts val="0"/>
              </a:spcBef>
            </a:pPr>
            <a:r>
              <a:rPr lang="ar-JO" sz="1600" b="1" i="0" u="none" baseline="0"/>
              <a:t>المعرفة والفهم</a:t>
            </a:r>
          </a:p>
          <a:p>
            <a:pPr algn="r" rtl="1">
              <a:lnSpc>
                <a:spcPct val="100000"/>
              </a:lnSpc>
              <a:spcBef>
                <a:spcPts val="0"/>
              </a:spcBef>
            </a:pPr>
            <a:r>
              <a:rPr lang="ar-JO" sz="1600" b="1" i="0" u="none" baseline="0"/>
              <a:t>المهارات المعرفية </a:t>
            </a:r>
          </a:p>
          <a:p>
            <a:pPr algn="r" rtl="1">
              <a:lnSpc>
                <a:spcPct val="100000"/>
              </a:lnSpc>
              <a:spcBef>
                <a:spcPts val="0"/>
              </a:spcBef>
            </a:pPr>
            <a:r>
              <a:rPr lang="ar-JO" sz="1600" b="1" i="0" u="none" baseline="0"/>
              <a:t>المهارات الأساسية</a:t>
            </a:r>
          </a:p>
          <a:p>
            <a:pPr algn="r" rtl="1">
              <a:lnSpc>
                <a:spcPct val="100000"/>
              </a:lnSpc>
              <a:spcBef>
                <a:spcPts val="0"/>
              </a:spcBef>
            </a:pPr>
            <a:r>
              <a:rPr lang="ar-JO" sz="1600" b="1" i="0" u="none" baseline="0"/>
              <a:t>المهارات المهنية والعملية</a:t>
            </a:r>
            <a:endParaRPr lang="ar-JO" sz="16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86792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7256"/>
    </mc:Choice>
    <mc:Fallback xmlns="">
      <p:transition spd="slow" advTm="10725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465707"/>
            <a:ext cx="7620000" cy="1143000"/>
          </a:xfrm>
        </p:spPr>
        <p:txBody>
          <a:bodyPr/>
          <a:lstStyle/>
          <a:p>
            <a:pPr algn="r" rtl="1"/>
            <a:r>
              <a:rPr lang="ar-JO" sz="3600" b="1" i="0" u="none" baseline="0">
                <a:solidFill>
                  <a:schemeClr val="tx1"/>
                </a:solidFill>
              </a:rPr>
              <a:t>مثال على مخرجات التعلم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776" y="1423741"/>
            <a:ext cx="8208912" cy="4968552"/>
          </a:xfrm>
        </p:spPr>
        <p:txBody>
          <a:bodyPr>
            <a:normAutofit/>
          </a:bodyPr>
          <a:lstStyle/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r>
              <a:rPr lang="ar-JO" sz="1800" b="0" i="0" u="none" baseline="0"/>
              <a:t>فيما يلي مثال لمخرجات التعلم من دورة تدريبية قصيرة تم إعدادها لدعم النساء في سبيل تحسين مهارات محو الأمية الرقمية.</a:t>
            </a: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endParaRPr lang="ar-JO" sz="2400" dirty="0"/>
          </a:p>
          <a:p>
            <a:pPr marL="0" indent="0" algn="r" rtl="1" fontAlgn="base">
              <a:buNone/>
            </a:pPr>
            <a:r>
              <a:rPr lang="ar-JO" sz="1800" b="0" i="0" u="none" baseline="0">
                <a:solidFill>
                  <a:srgbClr val="000000"/>
                </a:solidFill>
                <a:effectLst/>
                <a:latin typeface="Tahoma" panose="020F0502020204030204" pitchFamily="34" charset="0"/>
                <a:ea typeface="Tahoma" panose="020F0502020204030204" pitchFamily="34" charset="0"/>
                <a:cs typeface="Tahoma" panose="020F0502020204030204" pitchFamily="34" charset="0"/>
                <a:sym typeface="Tahoma" panose="020F0502020204030204" pitchFamily="34" charset="0"/>
              </a:rPr>
              <a:t>ستتمكنين بعد الانتهاء من هذه الدورة مما يلي: </a:t>
            </a:r>
            <a:br>
              <a:rPr lang="ar-JO" sz="1800" b="0" i="0">
                <a:solidFill>
                  <a:srgbClr val="000000"/>
                </a:solidFill>
                <a:effectLst/>
                <a:latin typeface="Tahoma" panose="020F0502020204030204" pitchFamily="34" charset="0"/>
              </a:rPr>
            </a:br>
            <a:br>
              <a:rPr lang="ar-JO" sz="1800" b="0" i="0">
                <a:solidFill>
                  <a:srgbClr val="000000"/>
                </a:solidFill>
                <a:effectLst/>
                <a:latin typeface="Tahoma" panose="020F0502020204030204" pitchFamily="34" charset="0"/>
              </a:rPr>
            </a:br>
            <a:endParaRPr lang="ar-JO" sz="1600" b="0" i="0" dirty="0">
              <a:solidFill>
                <a:srgbClr val="000000"/>
              </a:solidFill>
              <a:effectLst/>
              <a:latin typeface="Tahoma" panose="020B0502040204020203" pitchFamily="34" charset="0"/>
            </a:endParaRPr>
          </a:p>
          <a:p>
            <a:pPr algn="r" rtl="1" fontAlgn="base">
              <a:buFont typeface="Arial" panose="020B0604020202020204" pitchFamily="34" charset="0"/>
              <a:buChar char="•"/>
            </a:pPr>
            <a:r>
              <a:rPr lang="ar-JO" sz="1800" b="0" i="0" u="none" baseline="0">
                <a:solidFill>
                  <a:srgbClr val="000000"/>
                </a:solidFill>
                <a:effectLst/>
                <a:latin typeface="Tahoma" panose="020F0502020204030204" pitchFamily="34" charset="0"/>
                <a:ea typeface="Tahoma" panose="020F0502020204030204" pitchFamily="34" charset="0"/>
                <a:cs typeface="Tahoma" panose="020F0502020204030204" pitchFamily="34" charset="0"/>
                <a:sym typeface="Tahoma" panose="020F0502020204030204" pitchFamily="34" charset="0"/>
              </a:rPr>
              <a:t>التعرف على كيفية استغلال النساء لمهارات محو الأمية الرقمية لتحقيق اهتماماتهن الدراسية والعمل والحياة</a:t>
            </a:r>
            <a:br>
              <a:rPr lang="ar-JO" sz="1800" b="0" i="0">
                <a:solidFill>
                  <a:srgbClr val="000000"/>
                </a:solidFill>
                <a:effectLst/>
                <a:latin typeface="Tahoma" panose="020F0502020204030204" pitchFamily="34" charset="0"/>
              </a:rPr>
            </a:br>
            <a:endParaRPr lang="ar-JO" sz="1800" b="0" i="0" dirty="0">
              <a:solidFill>
                <a:srgbClr val="000000"/>
              </a:solidFill>
              <a:effectLst/>
              <a:latin typeface="Tahoma" panose="020F0502020204030204" pitchFamily="34" charset="0"/>
            </a:endParaRPr>
          </a:p>
          <a:p>
            <a:pPr algn="r" rtl="1" fontAlgn="base">
              <a:buFont typeface="Arial" panose="020B0604020202020204" pitchFamily="34" charset="0"/>
              <a:buChar char="•"/>
            </a:pPr>
            <a:r>
              <a:rPr lang="ar-JO" sz="1800" b="0" i="0" u="none" baseline="0">
                <a:solidFill>
                  <a:srgbClr val="000000"/>
                </a:solidFill>
                <a:effectLst/>
                <a:latin typeface="Tahoma" panose="020F0502020204030204" pitchFamily="34" charset="0"/>
                <a:ea typeface="Tahoma" panose="020F0502020204030204" pitchFamily="34" charset="0"/>
                <a:cs typeface="Tahoma" panose="020F0502020204030204" pitchFamily="34" charset="0"/>
                <a:sym typeface="Tahoma" panose="020F0502020204030204" pitchFamily="34" charset="0"/>
              </a:rPr>
              <a:t>فهم مهارات محو الأمية الرقمية لديكِ واكتساب الثقة في فعاليتها </a:t>
            </a:r>
            <a:br>
              <a:rPr lang="ar-JO" sz="1800" b="0" i="0">
                <a:solidFill>
                  <a:srgbClr val="000000"/>
                </a:solidFill>
                <a:effectLst/>
                <a:latin typeface="Tahoma" panose="020F0502020204030204" pitchFamily="34" charset="0"/>
              </a:rPr>
            </a:br>
            <a:r>
              <a:rPr lang="ar-JO" sz="1800" b="0" i="0" u="none" baseline="0">
                <a:solidFill>
                  <a:srgbClr val="000000"/>
                </a:solidFill>
                <a:effectLst/>
                <a:latin typeface="Tahoma" panose="020F0502020204030204" pitchFamily="34" charset="0"/>
                <a:ea typeface="Tahoma" panose="020F0502020204030204" pitchFamily="34" charset="0"/>
                <a:cs typeface="Tahoma" panose="020F0502020204030204" pitchFamily="34" charset="0"/>
                <a:sym typeface="Tahoma" panose="020F0502020204030204" pitchFamily="34" charset="0"/>
              </a:rPr>
              <a:t>  </a:t>
            </a:r>
          </a:p>
          <a:p>
            <a:pPr algn="r" rtl="1" fontAlgn="base">
              <a:buFont typeface="Arial" panose="020B0604020202020204" pitchFamily="34" charset="0"/>
              <a:buChar char="•"/>
            </a:pPr>
            <a:r>
              <a:rPr lang="ar-JO" sz="1800" b="0" i="0" u="none" baseline="0">
                <a:solidFill>
                  <a:srgbClr val="000000"/>
                </a:solidFill>
                <a:effectLst/>
                <a:latin typeface="Tahoma" panose="020F0502020204030204" pitchFamily="34" charset="0"/>
                <a:ea typeface="Tahoma" panose="020F0502020204030204" pitchFamily="34" charset="0"/>
                <a:cs typeface="Tahoma" panose="020F0502020204030204" pitchFamily="34" charset="0"/>
                <a:sym typeface="Tahoma" panose="020F0502020204030204" pitchFamily="34" charset="0"/>
              </a:rPr>
              <a:t>اختيار واستخدام المهارات والأدوات الرقمية المناسبة للمهمة قيد البحث </a:t>
            </a:r>
            <a:br>
              <a:rPr lang="ar-JO" sz="1800" b="0" i="0">
                <a:solidFill>
                  <a:srgbClr val="000000"/>
                </a:solidFill>
                <a:effectLst/>
                <a:latin typeface="Tahoma" panose="020F0502020204030204" pitchFamily="34" charset="0"/>
              </a:rPr>
            </a:br>
            <a:endParaRPr lang="ar-JO" sz="1800" b="0" i="0" dirty="0">
              <a:solidFill>
                <a:srgbClr val="000000"/>
              </a:solidFill>
              <a:effectLst/>
              <a:latin typeface="Tahoma" panose="020F0502020204030204" pitchFamily="34" charset="0"/>
            </a:endParaRPr>
          </a:p>
          <a:p>
            <a:pPr algn="r" rtl="1" fontAlgn="base">
              <a:buFont typeface="Arial" panose="020B0604020202020204" pitchFamily="34" charset="0"/>
              <a:buChar char="•"/>
            </a:pPr>
            <a:r>
              <a:rPr lang="ar-JO" sz="1800" b="0" i="0" u="none" baseline="0">
                <a:solidFill>
                  <a:srgbClr val="000000"/>
                </a:solidFill>
                <a:effectLst/>
                <a:latin typeface="Tahoma" panose="020F0502020204030204" pitchFamily="34" charset="0"/>
                <a:ea typeface="Tahoma" panose="020F0502020204030204" pitchFamily="34" charset="0"/>
                <a:cs typeface="Tahoma" panose="020F0502020204030204" pitchFamily="34" charset="0"/>
                <a:sym typeface="Tahoma" panose="020F0502020204030204" pitchFamily="34" charset="0"/>
              </a:rPr>
              <a:t>تحديد الخطوات التي يمكنكِ اتخاذها لتحسين مهارات محو الأمية الرقمية الخاصة بكِ </a:t>
            </a:r>
          </a:p>
          <a:p>
            <a:pPr marL="0" indent="0" algn="r" rtl="1">
              <a:lnSpc>
                <a:spcPct val="100000"/>
              </a:lnSpc>
              <a:spcBef>
                <a:spcPts val="0"/>
              </a:spcBef>
              <a:buNone/>
            </a:pPr>
            <a:endParaRPr lang="ar-JO" sz="2400" dirty="0"/>
          </a:p>
        </p:txBody>
      </p:sp>
      <p:sp>
        <p:nvSpPr>
          <p:cNvPr id="5" name="Speech Bubble: Rectangle with Corners Rounded 4">
            <a:extLst>
              <a:ext uri="{FF2B5EF4-FFF2-40B4-BE49-F238E27FC236}">
                <a16:creationId xmlns:a16="http://schemas.microsoft.com/office/drawing/2014/main" id="{CB064F41-DFCD-4D0C-9B49-970565C38637}"/>
              </a:ext>
            </a:extLst>
          </p:cNvPr>
          <p:cNvSpPr/>
          <p:nvPr/>
        </p:nvSpPr>
        <p:spPr>
          <a:xfrm>
            <a:off x="827584" y="1916832"/>
            <a:ext cx="1368152" cy="504056"/>
          </a:xfrm>
          <a:prstGeom prst="wedgeRoundRectCallout">
            <a:avLst>
              <a:gd name="adj1" fmla="val 50709"/>
              <a:gd name="adj2" fmla="val 198051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JO" sz="1400" b="0" i="0" u="none" baseline="0"/>
              <a:t>العلم </a:t>
            </a:r>
          </a:p>
          <a:p>
            <a:pPr algn="ctr" rtl="1"/>
            <a:r>
              <a:rPr lang="ar-JO" sz="1400" b="0" i="0" u="none" baseline="0"/>
              <a:t>وفهم</a:t>
            </a:r>
          </a:p>
        </p:txBody>
      </p:sp>
      <p:sp>
        <p:nvSpPr>
          <p:cNvPr id="9" name="Speech Bubble: Rectangle with Corners Rounded 8">
            <a:extLst>
              <a:ext uri="{FF2B5EF4-FFF2-40B4-BE49-F238E27FC236}">
                <a16:creationId xmlns:a16="http://schemas.microsoft.com/office/drawing/2014/main" id="{6C6513A5-BFEF-4771-A7C7-885D0A4D055B}"/>
              </a:ext>
            </a:extLst>
          </p:cNvPr>
          <p:cNvSpPr/>
          <p:nvPr/>
        </p:nvSpPr>
        <p:spPr>
          <a:xfrm>
            <a:off x="349776" y="6306548"/>
            <a:ext cx="1584176" cy="396044"/>
          </a:xfrm>
          <a:prstGeom prst="wedgeRoundRectCallout">
            <a:avLst>
              <a:gd name="adj1" fmla="val 42781"/>
              <a:gd name="adj2" fmla="val -171001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JO" sz="1400" b="0" i="0" u="none" baseline="0"/>
              <a:t>المهارات العملية</a:t>
            </a:r>
          </a:p>
        </p:txBody>
      </p:sp>
      <p:sp>
        <p:nvSpPr>
          <p:cNvPr id="11" name="Speech Bubble: Rectangle with Corners Rounded 10">
            <a:extLst>
              <a:ext uri="{FF2B5EF4-FFF2-40B4-BE49-F238E27FC236}">
                <a16:creationId xmlns:a16="http://schemas.microsoft.com/office/drawing/2014/main" id="{E6049AF3-97EC-4EBE-848E-0F668D661A19}"/>
              </a:ext>
            </a:extLst>
          </p:cNvPr>
          <p:cNvSpPr/>
          <p:nvPr/>
        </p:nvSpPr>
        <p:spPr>
          <a:xfrm>
            <a:off x="320904" y="5051272"/>
            <a:ext cx="1512168" cy="396044"/>
          </a:xfrm>
          <a:prstGeom prst="wedgeRoundRectCallout">
            <a:avLst>
              <a:gd name="adj1" fmla="val 32406"/>
              <a:gd name="adj2" fmla="val -100689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JO" sz="1400" b="0" i="0" u="none" baseline="0"/>
              <a:t>المهاراتالرئيسية</a:t>
            </a:r>
          </a:p>
        </p:txBody>
      </p:sp>
      <p:sp>
        <p:nvSpPr>
          <p:cNvPr id="15" name="Speech Bubble: Rectangle with Corners Rounded 14">
            <a:extLst>
              <a:ext uri="{FF2B5EF4-FFF2-40B4-BE49-F238E27FC236}">
                <a16:creationId xmlns:a16="http://schemas.microsoft.com/office/drawing/2014/main" id="{5F96BED3-75A1-47E4-8E3E-038F422BFF42}"/>
              </a:ext>
            </a:extLst>
          </p:cNvPr>
          <p:cNvSpPr/>
          <p:nvPr/>
        </p:nvSpPr>
        <p:spPr>
          <a:xfrm>
            <a:off x="585312" y="4239091"/>
            <a:ext cx="1512168" cy="396044"/>
          </a:xfrm>
          <a:prstGeom prst="wedgeRoundRectCallout">
            <a:avLst>
              <a:gd name="adj1" fmla="val 58171"/>
              <a:gd name="adj2" fmla="val -91894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JO" sz="1400" b="0" i="0" u="none" baseline="0"/>
              <a:t>المهارات المعرفية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26298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3125"/>
    </mc:Choice>
    <mc:Fallback xmlns="">
      <p:transition spd="slow" advTm="17312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1" grpId="0" animBg="1"/>
      <p:bldP spid="1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8"/>
  <p:tag name="MMPROD_UIDATA" val="&lt;database version=&quot;6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&amp;#x0D;&amp;#x0A;Moving into a research community&amp;#x0D;&amp;#x0A; Generic Skills Training Programme &amp;#x0D;&amp;#x0A;College of Social Science, May 2010&amp;#x0D;&amp;#x0A;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&amp;#x0D;&amp;#x0A;Moving into a research community&amp;#x0D;&amp;#x0A;&amp;#x0D;&amp;#x0A;&amp;quot;&quot;/&gt;&lt;property id=&quot;20307&quot; value=&quot;265&quot;/&gt;&lt;/object&gt;&lt;object type=&quot;3&quot; unique_id=&quot;10006&quot;&gt;&lt;property id=&quot;20148&quot; value=&quot;5&quot;/&gt;&lt;property id=&quot;20300&quot; value=&quot;Slide 3 - &amp;quot;&amp;#x0D;&amp;#x0A;Moving into a research community&amp;#x0D;&amp;#x0A;&amp;#x0D;&amp;#x0A;&amp;quot;&quot;/&gt;&lt;property id=&quot;20307&quot; value=&quot;267&quot;/&gt;&lt;/object&gt;&lt;object type=&quot;3&quot; unique_id=&quot;10007&quot;&gt;&lt;property id=&quot;20148&quot; value=&quot;5&quot;/&gt;&lt;property id=&quot;20300&quot; value=&quot;Slide 4 - &amp;quot;&amp;#x0D;&amp;#x0A;Moving into a research community&amp;#x0D;&amp;#x0A;&amp;#x0D;&amp;#x0A;&amp;quot;&quot;/&gt;&lt;property id=&quot;20307&quot; value=&quot;268&quot;/&gt;&lt;/object&gt;&lt;object type=&quot;3&quot; unique_id=&quot;10008&quot;&gt;&lt;property id=&quot;20148&quot; value=&quot;5&quot;/&gt;&lt;property id=&quot;20300&quot; value=&quot;Slide 5 - &amp;quot;&amp;#x0D;&amp;#x0A;Moving into a research community&amp;#x0D;&amp;#x0A;&amp;#x0D;&amp;#x0A;&amp;quot;&quot;/&gt;&lt;property id=&quot;20307&quot; value=&quot;269&quot;/&gt;&lt;/object&gt;&lt;object type=&quot;3&quot; unique_id=&quot;10009&quot;&gt;&lt;property id=&quot;20148&quot; value=&quot;5&quot;/&gt;&lt;property id=&quot;20300&quot; value=&quot;Slide 6 - &amp;quot;&amp;#x0D;&amp;#x0A;Moving into a research community&amp;#x0D;&amp;#x0A;&amp;#x0D;&amp;#x0A;&amp;quot;&quot;/&gt;&lt;property id=&quot;20307&quot; value=&quot;270&quot;/&gt;&lt;/object&gt;&lt;object type=&quot;3&quot; unique_id=&quot;10010&quot;&gt;&lt;property id=&quot;20148&quot; value=&quot;5&quot;/&gt;&lt;property id=&quot;20300&quot; value=&quot;Slide 7 - &amp;quot;&amp;#x0D;&amp;#x0A;Moving into a research community&amp;#x0D;&amp;#x0A;&amp;#x0D;&amp;#x0A;&amp;quot;&quot;/&gt;&lt;property id=&quot;20307&quot; value=&quot;271&quot;/&gt;&lt;/object&gt;&lt;object type=&quot;3&quot; unique_id=&quot;10011&quot;&gt;&lt;property id=&quot;20148&quot; value=&quot;5&quot;/&gt;&lt;property id=&quot;20300&quot; value=&quot;Slide 8 - &amp;quot;&amp;#x0D;&amp;#x0A;Moving into a research community&amp;#x0D;&amp;#x0A;&amp;#x0D;&amp;#x0A;&amp;quot;&quot;/&gt;&lt;property id=&quot;20307&quot; value=&quot;272&quot;/&gt;&lt;/object&gt;&lt;object type=&quot;3&quot; unique_id=&quot;10012&quot;&gt;&lt;property id=&quot;20148&quot; value=&quot;5&quot;/&gt;&lt;property id=&quot;20300&quot; value=&quot;Slide 9 - &amp;quot;&amp;#x0D;&amp;#x0A;Moving into a research community&amp;#x0D;&amp;#x0A;&amp;#x0D;&amp;#x0A;&amp;quot;&quot;/&gt;&lt;property id=&quot;20307&quot; value=&quot;273&quot;/&gt;&lt;/object&gt;&lt;object type=&quot;3&quot; unique_id=&quot;10013&quot;&gt;&lt;property id=&quot;20148&quot; value=&quot;5&quot;/&gt;&lt;property id=&quot;20300&quot; value=&quot;Slide 10 - &amp;quot;&amp;#x0D;&amp;#x0A;Moving into a research community&amp;#x0D;&amp;#x0A;&amp;#x0D;&amp;#x0A;&amp;quot;&quot;/&gt;&lt;property id=&quot;20307&quot; value=&quot;274&quot;/&gt;&lt;/object&gt;&lt;object type=&quot;3&quot; unique_id=&quot;10014&quot;&gt;&lt;property id=&quot;20148&quot; value=&quot;5&quot;/&gt;&lt;property id=&quot;20300&quot; value=&quot;Slide 11 - &amp;quot;&amp;#x0D;&amp;#x0A;Moving into a research community&amp;#x0D;&amp;#x0A;&amp;#x0D;&amp;#x0A;&amp;quot;&quot;/&gt;&lt;property id=&quot;20307&quot; value=&quot;275&quot;/&gt;&lt;/object&gt;&lt;object type=&quot;3&quot; unique_id=&quot;10015&quot;&gt;&lt;property id=&quot;20148&quot; value=&quot;5&quot;/&gt;&lt;property id=&quot;20300&quot; value=&quot;Slide 12 - &amp;quot;&amp;#x0D;&amp;#x0A;Moving into a research community&amp;#x0D;&amp;#x0A;&amp;#x0D;&amp;#x0A;&amp;quot;&quot;/&gt;&lt;property id=&quot;20307&quot; value=&quot;276&quot;/&gt;&lt;/object&gt;&lt;object type=&quot;3&quot; unique_id=&quot;10016&quot;&gt;&lt;property id=&quot;20148&quot; value=&quot;5&quot;/&gt;&lt;property id=&quot;20300&quot; value=&quot;Slide 13 - &amp;quot;&amp;#x0D;&amp;#x0A;Moving into a research community&amp;#x0D;&amp;#x0A;&amp;#x0D;&amp;#x0A;&amp;quot;&quot;/&gt;&lt;property id=&quot;20307&quot; value=&quot;277&quot;/&gt;&lt;/object&gt;&lt;object type=&quot;3&quot; unique_id=&quot;10017&quot;&gt;&lt;property id=&quot;20148&quot; value=&quot;5&quot;/&gt;&lt;property id=&quot;20300&quot; value=&quot;Slide 14 - &amp;quot;&amp;#x0D;&amp;#x0A;Moving into a research community&amp;#x0D;&amp;#x0A;&amp;#x0D;&amp;#x0A;&amp;quot;&quot;/&gt;&lt;property id=&quot;20307&quot; value=&quot;278&quot;/&gt;&lt;/object&gt;&lt;object type=&quot;3&quot; unique_id=&quot;10019&quot;&gt;&lt;property id=&quot;20148&quot; value=&quot;5&quot;/&gt;&lt;property id=&quot;20300&quot; value=&quot;Slide 15 - &amp;quot;&amp;#x0D;&amp;#x0A;Moving into a research community&amp;#x0D;&amp;#x0A;&amp;#x0D;&amp;#x0A;&amp;quot;&quot;/&gt;&lt;property id=&quot;20307&quot; value=&quot;280&quot;/&gt;&lt;/object&gt;&lt;/object&gt;&lt;/object&gt;&lt;/database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7|8.6|25.2|19.3|23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1.3|41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4|19.4|14.8|9"/>
</p:tagLst>
</file>

<file path=ppt/theme/theme1.xml><?xml version="1.0" encoding="utf-8"?>
<a:theme xmlns:a="http://schemas.openxmlformats.org/drawingml/2006/main" name="OU Titl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E4B9B"/>
      </a:accent1>
      <a:accent2>
        <a:srgbClr val="ED2891"/>
      </a:accent2>
      <a:accent3>
        <a:srgbClr val="00B7B2"/>
      </a:accent3>
      <a:accent4>
        <a:srgbClr val="F26522"/>
      </a:accent4>
      <a:accent5>
        <a:srgbClr val="FFD400"/>
      </a:accent5>
      <a:accent6>
        <a:srgbClr val="716FB3"/>
      </a:accent6>
      <a:hlink>
        <a:srgbClr val="FFFFFF"/>
      </a:hlink>
      <a:folHlink>
        <a:srgbClr val="954F72"/>
      </a:folHlink>
    </a:clrScheme>
    <a:fontScheme name="Arial">
      <a:majorFont>
        <a:latin typeface="Tahoma" panose="020B0604020202020204"/>
        <a:ea typeface="Tahoma"/>
        <a:cs typeface="Tahoma"/>
        <a:font script="Jpan" typeface="Tahoma"/>
        <a:font script="Hang" typeface="Tahoma"/>
        <a:font script="Hans" typeface="Tahoma"/>
        <a:font script="Hant" typeface="Tahoma"/>
        <a:font script="Arab" typeface="Tahoma"/>
        <a:font script="Hebr" typeface="Tahoma"/>
        <a:font script="Thai" typeface="Tahoma"/>
        <a:font script="Ethi" typeface="Tahoma"/>
        <a:font script="Beng" typeface="Tahoma"/>
        <a:font script="Gujr" typeface="Tahoma"/>
        <a:font script="Khmr" typeface="Tahoma"/>
        <a:font script="Knda" typeface="Tahoma"/>
        <a:font script="Guru" typeface="Tahoma"/>
        <a:font script="Cans" typeface="Tahoma"/>
        <a:font script="Cher" typeface="Tahoma"/>
        <a:font script="Yiii" typeface="Tahoma"/>
        <a:font script="Tibt" typeface="Tahoma"/>
        <a:font script="Thaa" typeface="Tahoma"/>
        <a:font script="Deva" typeface="Tahoma"/>
        <a:font script="Telu" typeface="Tahoma"/>
        <a:font script="Taml" typeface="Tahoma"/>
        <a:font script="Syrc" typeface="Tahoma"/>
        <a:font script="Orya" typeface="Tahoma"/>
        <a:font script="Mlym" typeface="Tahoma"/>
        <a:font script="Laoo" typeface="Tahoma"/>
        <a:font script="Sinh" typeface="Tahoma"/>
        <a:font script="Mong" typeface="Tahoma"/>
        <a:font script="Viet" typeface="Tahoma"/>
        <a:font script="Uigh" typeface="Tahoma"/>
        <a:font script="Geor" typeface="Tahoma"/>
      </a:majorFont>
      <a:minorFont>
        <a:latin typeface="Tahoma" panose="020B0604020202020204"/>
        <a:ea typeface="Tahoma"/>
        <a:cs typeface="Tahoma"/>
        <a:font script="Jpan" typeface="Tahoma"/>
        <a:font script="Hang" typeface="Tahoma"/>
        <a:font script="Hans" typeface="Tahoma"/>
        <a:font script="Hant" typeface="Tahoma"/>
        <a:font script="Arab" typeface="Tahoma"/>
        <a:font script="Hebr" typeface="Tahoma"/>
        <a:font script="Thai" typeface="Tahoma"/>
        <a:font script="Ethi" typeface="Tahoma"/>
        <a:font script="Beng" typeface="Tahoma"/>
        <a:font script="Gujr" typeface="Tahoma"/>
        <a:font script="Khmr" typeface="Tahoma"/>
        <a:font script="Knda" typeface="Tahoma"/>
        <a:font script="Guru" typeface="Tahoma"/>
        <a:font script="Cans" typeface="Tahoma"/>
        <a:font script="Cher" typeface="Tahoma"/>
        <a:font script="Yiii" typeface="Tahoma"/>
        <a:font script="Tibt" typeface="Tahoma"/>
        <a:font script="Thaa" typeface="Tahoma"/>
        <a:font script="Deva" typeface="Tahoma"/>
        <a:font script="Telu" typeface="Tahoma"/>
        <a:font script="Taml" typeface="Tahoma"/>
        <a:font script="Syrc" typeface="Tahoma"/>
        <a:font script="Orya" typeface="Tahoma"/>
        <a:font script="Mlym" typeface="Tahoma"/>
        <a:font script="Laoo" typeface="Tahoma"/>
        <a:font script="Sinh" typeface="Tahoma"/>
        <a:font script="Mong" typeface="Tahoma"/>
        <a:font script="Viet" typeface="Tahoma"/>
        <a:font script="Uigh" typeface="Tahoma"/>
        <a:font script="Geor" typeface="Taho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73262_OU_Presentation_Template_CLASSIC_OUBS.pptx" id="{92E88804-AE8A-406C-8447-84965E2FAB85}" vid="{C9DF049F-5577-4BD3-A608-F982C4D7A805}"/>
    </a:ext>
  </a:extLst>
</a:theme>
</file>

<file path=ppt/theme/theme2.xml><?xml version="1.0" encoding="utf-8"?>
<a:theme xmlns:a="http://schemas.openxmlformats.org/drawingml/2006/main" name="OU Layouts">
  <a:themeElements>
    <a:clrScheme name="OU Colou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E4B9B"/>
      </a:accent1>
      <a:accent2>
        <a:srgbClr val="ED2891"/>
      </a:accent2>
      <a:accent3>
        <a:srgbClr val="00B7B2"/>
      </a:accent3>
      <a:accent4>
        <a:srgbClr val="F26522"/>
      </a:accent4>
      <a:accent5>
        <a:srgbClr val="FFD400"/>
      </a:accent5>
      <a:accent6>
        <a:srgbClr val="716FB3"/>
      </a:accent6>
      <a:hlink>
        <a:srgbClr val="0563C1"/>
      </a:hlink>
      <a:folHlink>
        <a:srgbClr val="954F72"/>
      </a:folHlink>
    </a:clrScheme>
    <a:fontScheme name="Arial">
      <a:majorFont>
        <a:latin typeface="Tahoma" panose="020B0604020202020204"/>
        <a:ea typeface="Tahoma"/>
        <a:cs typeface="Tahoma"/>
        <a:font script="Jpan" typeface="Tahoma"/>
        <a:font script="Hang" typeface="Tahoma"/>
        <a:font script="Hans" typeface="Tahoma"/>
        <a:font script="Hant" typeface="Tahoma"/>
        <a:font script="Arab" typeface="Tahoma"/>
        <a:font script="Hebr" typeface="Tahoma"/>
        <a:font script="Thai" typeface="Tahoma"/>
        <a:font script="Ethi" typeface="Tahoma"/>
        <a:font script="Beng" typeface="Tahoma"/>
        <a:font script="Gujr" typeface="Tahoma"/>
        <a:font script="Khmr" typeface="Tahoma"/>
        <a:font script="Knda" typeface="Tahoma"/>
        <a:font script="Guru" typeface="Tahoma"/>
        <a:font script="Cans" typeface="Tahoma"/>
        <a:font script="Cher" typeface="Tahoma"/>
        <a:font script="Yiii" typeface="Tahoma"/>
        <a:font script="Tibt" typeface="Tahoma"/>
        <a:font script="Thaa" typeface="Tahoma"/>
        <a:font script="Deva" typeface="Tahoma"/>
        <a:font script="Telu" typeface="Tahoma"/>
        <a:font script="Taml" typeface="Tahoma"/>
        <a:font script="Syrc" typeface="Tahoma"/>
        <a:font script="Orya" typeface="Tahoma"/>
        <a:font script="Mlym" typeface="Tahoma"/>
        <a:font script="Laoo" typeface="Tahoma"/>
        <a:font script="Sinh" typeface="Tahoma"/>
        <a:font script="Mong" typeface="Tahoma"/>
        <a:font script="Viet" typeface="Tahoma"/>
        <a:font script="Uigh" typeface="Tahoma"/>
        <a:font script="Geor" typeface="Tahoma"/>
      </a:majorFont>
      <a:minorFont>
        <a:latin typeface="Tahoma" panose="020B0604020202020204"/>
        <a:ea typeface="Tahoma"/>
        <a:cs typeface="Tahoma"/>
        <a:font script="Jpan" typeface="Tahoma"/>
        <a:font script="Hang" typeface="Tahoma"/>
        <a:font script="Hans" typeface="Tahoma"/>
        <a:font script="Hant" typeface="Tahoma"/>
        <a:font script="Arab" typeface="Tahoma"/>
        <a:font script="Hebr" typeface="Tahoma"/>
        <a:font script="Thai" typeface="Tahoma"/>
        <a:font script="Ethi" typeface="Tahoma"/>
        <a:font script="Beng" typeface="Tahoma"/>
        <a:font script="Gujr" typeface="Tahoma"/>
        <a:font script="Khmr" typeface="Tahoma"/>
        <a:font script="Knda" typeface="Tahoma"/>
        <a:font script="Guru" typeface="Tahoma"/>
        <a:font script="Cans" typeface="Tahoma"/>
        <a:font script="Cher" typeface="Tahoma"/>
        <a:font script="Yiii" typeface="Tahoma"/>
        <a:font script="Tibt" typeface="Tahoma"/>
        <a:font script="Thaa" typeface="Tahoma"/>
        <a:font script="Deva" typeface="Tahoma"/>
        <a:font script="Telu" typeface="Tahoma"/>
        <a:font script="Taml" typeface="Tahoma"/>
        <a:font script="Syrc" typeface="Tahoma"/>
        <a:font script="Orya" typeface="Tahoma"/>
        <a:font script="Mlym" typeface="Tahoma"/>
        <a:font script="Laoo" typeface="Tahoma"/>
        <a:font script="Sinh" typeface="Tahoma"/>
        <a:font script="Mong" typeface="Tahoma"/>
        <a:font script="Viet" typeface="Tahoma"/>
        <a:font script="Uigh" typeface="Tahoma"/>
        <a:font script="Geor" typeface="Taho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73262_OU_Presentation_Template_CLASSIC_OUBS.pptx" id="{92E88804-AE8A-406C-8447-84965E2FAB85}" vid="{C29FD8A4-9E54-4236-B0B5-5F865BCC14C1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Tahoma" panose="020F0302020204030204"/>
        <a:ea typeface="Tahoma"/>
        <a:cs typeface="Tahoma"/>
        <a:font script="Jpan" typeface="Tahoma"/>
        <a:font script="Hang" typeface="Tahoma"/>
        <a:font script="Hans" typeface="Tahoma"/>
        <a:font script="Hant" typeface="Tahoma"/>
        <a:font script="Arab" typeface="Tahoma"/>
        <a:font script="Hebr" typeface="Tahoma"/>
        <a:font script="Thai" typeface="Tahoma"/>
        <a:font script="Ethi" typeface="Tahoma"/>
        <a:font script="Beng" typeface="Tahoma"/>
        <a:font script="Gujr" typeface="Tahoma"/>
        <a:font script="Khmr" typeface="Tahoma"/>
        <a:font script="Knda" typeface="Tahoma"/>
        <a:font script="Guru" typeface="Tahoma"/>
        <a:font script="Cans" typeface="Tahoma"/>
        <a:font script="Cher" typeface="Tahoma"/>
        <a:font script="Yiii" typeface="Tahoma"/>
        <a:font script="Tibt" typeface="Tahoma"/>
        <a:font script="Thaa" typeface="Tahoma"/>
        <a:font script="Deva" typeface="Tahoma"/>
        <a:font script="Telu" typeface="Tahoma"/>
        <a:font script="Taml" typeface="Tahoma"/>
        <a:font script="Syrc" typeface="Tahoma"/>
        <a:font script="Orya" typeface="Tahoma"/>
        <a:font script="Mlym" typeface="Tahoma"/>
        <a:font script="Laoo" typeface="Tahoma"/>
        <a:font script="Sinh" typeface="Tahoma"/>
        <a:font script="Mong" typeface="Tahoma"/>
        <a:font script="Viet" typeface="Tahoma"/>
        <a:font script="Uigh" typeface="Tahoma"/>
        <a:font script="Geor" typeface="Tahoma"/>
        <a:font script="Armn" typeface="Tahoma"/>
        <a:font script="Bugi" typeface="Tahoma"/>
        <a:font script="Bopo" typeface="Tahoma"/>
        <a:font script="Java" typeface="Tahoma"/>
        <a:font script="Lisu" typeface="Tahoma"/>
        <a:font script="Mymr" typeface="Tahoma"/>
        <a:font script="Nkoo" typeface="Tahoma"/>
        <a:font script="Olck" typeface="Tahoma"/>
        <a:font script="Osma" typeface="Tahoma"/>
        <a:font script="Phag" typeface="Tahoma"/>
        <a:font script="Syrn" typeface="Tahoma"/>
        <a:font script="Syrj" typeface="Tahoma"/>
        <a:font script="Syre" typeface="Tahoma"/>
        <a:font script="Sora" typeface="Tahoma"/>
        <a:font script="Tale" typeface="Tahoma"/>
        <a:font script="Talu" typeface="Tahoma"/>
        <a:font script="Tfng" typeface="Tahoma"/>
      </a:majorFont>
      <a:minorFont>
        <a:latin typeface="Tahoma" panose="020F0502020204030204"/>
        <a:ea typeface="Tahoma"/>
        <a:cs typeface="Tahoma"/>
        <a:font script="Jpan" typeface="Tahoma"/>
        <a:font script="Hang" typeface="Tahoma"/>
        <a:font script="Hans" typeface="Tahoma"/>
        <a:font script="Hant" typeface="Tahoma"/>
        <a:font script="Arab" typeface="Tahoma"/>
        <a:font script="Hebr" typeface="Tahoma"/>
        <a:font script="Thai" typeface="Tahoma"/>
        <a:font script="Ethi" typeface="Tahoma"/>
        <a:font script="Beng" typeface="Tahoma"/>
        <a:font script="Gujr" typeface="Tahoma"/>
        <a:font script="Khmr" typeface="Tahoma"/>
        <a:font script="Knda" typeface="Tahoma"/>
        <a:font script="Guru" typeface="Tahoma"/>
        <a:font script="Cans" typeface="Tahoma"/>
        <a:font script="Cher" typeface="Tahoma"/>
        <a:font script="Yiii" typeface="Tahoma"/>
        <a:font script="Tibt" typeface="Tahoma"/>
        <a:font script="Thaa" typeface="Tahoma"/>
        <a:font script="Deva" typeface="Tahoma"/>
        <a:font script="Telu" typeface="Tahoma"/>
        <a:font script="Taml" typeface="Tahoma"/>
        <a:font script="Syrc" typeface="Tahoma"/>
        <a:font script="Orya" typeface="Tahoma"/>
        <a:font script="Mlym" typeface="Tahoma"/>
        <a:font script="Laoo" typeface="Tahoma"/>
        <a:font script="Sinh" typeface="Tahoma"/>
        <a:font script="Mong" typeface="Tahoma"/>
        <a:font script="Viet" typeface="Tahoma"/>
        <a:font script="Uigh" typeface="Tahoma"/>
        <a:font script="Geor" typeface="Tahoma"/>
        <a:font script="Armn" typeface="Tahoma"/>
        <a:font script="Bugi" typeface="Tahoma"/>
        <a:font script="Bopo" typeface="Tahoma"/>
        <a:font script="Java" typeface="Tahoma"/>
        <a:font script="Lisu" typeface="Tahoma"/>
        <a:font script="Mymr" typeface="Tahoma"/>
        <a:font script="Nkoo" typeface="Tahoma"/>
        <a:font script="Olck" typeface="Tahoma"/>
        <a:font script="Osma" typeface="Tahoma"/>
        <a:font script="Phag" typeface="Tahoma"/>
        <a:font script="Syrn" typeface="Tahoma"/>
        <a:font script="Syrj" typeface="Tahoma"/>
        <a:font script="Syre" typeface="Tahoma"/>
        <a:font script="Sora" typeface="Tahoma"/>
        <a:font script="Tale" typeface="Tahoma"/>
        <a:font script="Talu" typeface="Tahoma"/>
        <a:font script="Tfng" typeface="Taho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47A14F95DFBE408DA2AF0791CBD938" ma:contentTypeVersion="13" ma:contentTypeDescription="Create a new document." ma:contentTypeScope="" ma:versionID="f90f94b8961586ca1c14d623e3c2cb33">
  <xs:schema xmlns:xsd="http://www.w3.org/2001/XMLSchema" xmlns:xs="http://www.w3.org/2001/XMLSchema" xmlns:p="http://schemas.microsoft.com/office/2006/metadata/properties" xmlns:ns3="91b0e30c-f1b5-4d9f-90e7-e5f60009e196" xmlns:ns4="b2ac84d1-6585-4754-b734-dee581bfb3f8" targetNamespace="http://schemas.microsoft.com/office/2006/metadata/properties" ma:root="true" ma:fieldsID="76b8f90af4dcaaf25d0d8b4a89ced568" ns3:_="" ns4:_="">
    <xs:import namespace="91b0e30c-f1b5-4d9f-90e7-e5f60009e196"/>
    <xs:import namespace="b2ac84d1-6585-4754-b734-dee581bfb3f8"/>
    <xs:element name="properties">
      <xs:complexType>
        <xs:sequence>
          <xs:element name="documentManagement">
            <xs:complexType>
              <xs:all>
                <xs:element ref="ns3:MediaServiceMetadata" minOccurs="0"/>
                <xs:element ref="ns3:MediaServiceFastMetadata" minOccurs="0"/>
                <xs:element ref="ns3:MediaServiceAutoTags" minOccurs="0"/>
                <xs:element ref="ns3:MediaServiceOCR" minOccurs="0"/>
                <xs:element ref="ns3:MediaServiceDateTaken" minOccurs="0"/>
                <xs:element ref="ns3:MediaServiceLocation" minOccurs="0"/>
                <xs:element ref="ns4:SharedWithUsers" minOccurs="0"/>
                <xs:element ref="ns4:SharedWithDetails" minOccurs="0"/>
                <xs:element ref="ns4:SharingHintHash" minOccurs="0"/>
                <xs:element ref="ns3:MediaServiceGenerationTime" minOccurs="0"/>
                <xs:element ref="ns3:MediaServiceEventHashCode" minOccurs="0"/>
                <xs:element ref="ns3:MediaServiceAutoKeyPoints" minOccurs="0"/>
                <xs:element ref="ns3:MediaServiceKeyPoints" minOccurs="0"/>
              </xs:all>
            </xs:complexType>
          </xs:element>
        </xs:sequence>
      </xs:complexType>
    </xs:element>
  </xs:schema>
  <xs:schema xmlns:xsd="http://www.w3.org/2001/XMLSchema" xmlns:xs="http://www.w3.org/2001/XMLSchema" xmlns:dms="http://schemas.microsoft.com/office/2006/documentManagement/types" xmlns:pc="http://schemas.microsoft.com/office/infopath/2007/PartnerControls" targetNamespace="91b0e30c-f1b5-4d9f-90e7-e5f60009e196" elementFormDefault="qualified">
    <xs:import namespace="http://schemas.microsoft.com/office/2006/documentManagement/types"/>
    <xs:import namespace="http://schemas.microsoft.com/office/infopath/2007/PartnerControls"/>
    <xs:element name="MediaServiceMetadata" ma:index="8" nillable="true" ma:displayName="MediaServiceMetadata" ma:hidden="true" ma:internalName="MediaServiceMetadata" ma:readOnly="true">
      <xs:simpleType>
        <xs:restriction base="dms:Note"/>
      </xs:simpleType>
    </xs:element>
    <xs:element name="MediaServiceFastMetadata" ma:index="9" nillable="true" ma:displayName="MediaServiceFastMetadata" ma:hidden="true" ma:internalName="MediaServiceFastMetadata" ma:readOnly="true">
      <xs:simpleType>
        <xs:restriction base="dms:Note"/>
      </xs:simpleType>
    </xs:element>
    <xs:element name="MediaServiceAutoTags" ma:index="10" nillable="true" ma:displayName="MediaServiceAutoTags" ma:internalName="MediaServiceAutoTags" ma:readOnly="true">
      <xs:simpleType>
        <xs:restriction base="dms:Text"/>
      </xs:simpleType>
    </xs:element>
    <xs:element name="MediaServiceOCR" ma:index="11" nillable="true" ma:displayName="MediaServiceOCR" ma:internalName="MediaServiceOCR" ma:readOnly="true">
      <xs:simpleType>
        <xs:restriction base="dms:Note">
          <xs:maxLength value="255"/>
        </xs:restriction>
      </xs:simpleType>
    </xs:element>
    <xs:element name="MediaServiceDateTaken" ma:index="12" nillable="true" ma:displayName="MediaServiceDateTaken" ma:hidden="true" ma:internalName="MediaServiceDateTaken" ma:readOnly="true">
      <xs:simpleType>
        <xs:restriction base="dms:Text"/>
      </xs:simpleType>
    </xs:element>
    <xs:element name="MediaServiceLocation" ma:index="13" nillable="true" ma:displayName="MediaServiceLocation" ma:internalName="MediaServiceLocation" ma:readOnly="true">
      <xs:simpleType>
        <xs:restriction base="dms:Text"/>
      </xs:simpleType>
    </xs:element>
    <xs:element name="MediaServiceGenerationTime" ma:index="17" nillable="true" ma:displayName="MediaServiceGenerationTime" ma:hidden="true" ma:internalName="MediaServiceGenerationTime" ma:readOnly="true">
      <xs:simpleType>
        <xs:restriction base="dms:Text"/>
      </xs:simpleType>
    </xs:element>
    <xs:element name="MediaServiceEventHashCode" ma:index="18" nillable="true" ma:displayName="MediaServiceEventHashCode" ma:hidden="true" ma:internalName="MediaServiceEventHashCode" ma:readOnly="true">
      <xs:simpleType>
        <xs:restriction base="dms:Text"/>
      </xs:simpleType>
    </xs:element>
    <xs:element name="MediaServiceAutoKeyPoints" ma:index="19" nillable="true" ma:displayName="MediaServiceAutoKeyPoints" ma:hidden="true" ma:internalName="MediaServiceAutoKeyPoints" ma:readOnly="true">
      <xs:simpleType>
        <xs:restriction base="dms:Note"/>
      </xs:simpleType>
    </xs:element>
    <xs:element name="MediaServiceKeyPoints" ma:index="20" nillable="true" ma:displayName="KeyPoints" ma:internalName="MediaServiceKeyPoints" ma:readOnly="true">
      <xs:simpleType>
        <xs:restriction base="dms:Note">
          <xs:maxLength value="255"/>
        </xs:restriction>
      </xs:simpleType>
    </xs:element>
  </xs:schema>
  <xs:schema xmlns:xsd="http://www.w3.org/2001/XMLSchema" xmlns:xs="http://www.w3.org/2001/XMLSchema" xmlns:dms="http://schemas.microsoft.com/office/2006/documentManagement/types" xmlns:pc="http://schemas.microsoft.com/office/infopath/2007/PartnerControls" targetNamespace="b2ac84d1-6585-4754-b734-dee581bfb3f8" elementFormDefault="qualified">
    <xs:import namespace="http://schemas.microsoft.com/office/2006/documentManagement/types"/>
    <xs:import namespace="http://schemas.microsoft.com/office/infopath/2007/PartnerControls"/>
    <xs:element name="SharedWithUsers" ma:index="14" nillable="true" ma:displayName="Shared With" ma:internalName="SharedWithUsers" ma:readOnly="true">
      <xs:complexType>
        <xs:complexContent>
          <xs:extension base="dms:UserMulti">
            <xs:sequence>
              <xs:element name="UserInfo" minOccurs="0" maxOccurs="unbounded">
                <xs:complexType>
                  <xs:sequence>
                    <xs:element name="DisplayName" type="xsd:string" minOccurs="0"/>
                    <xs:element name="AccountId" type="dms:UserId" minOccurs="0" nillable="true"/>
                    <xs:element name="AccountType" type="xsd:string" minOccurs="0"/>
                  </xs:sequence>
                </xs:complexType>
              </xs:element>
            </xs:sequence>
          </xs:extension>
        </xs:complexContent>
      </xs:complexType>
    </xs:element>
    <xs:element name="SharedWithDetails" ma:index="15" nillable="true" ma:displayName="Shared With Details" ma:internalName="SharedWithDetails" ma:readOnly="true">
      <xs:simpleType>
        <xs:restriction base="dms:Note">
          <xs:maxLength value="255"/>
        </xs:restriction>
      </xs:simpleType>
    </xs:element>
    <xs:element name="SharingHintHash" ma:index="16" nillable="true" ma:displayName="Sharing Hint Hash" ma:hidden="true" ma:internalName="SharingHintHash" ma:readOnly="true">
      <xs:simpleType>
        <xs:restriction base="dms:Text"/>
      </xs:simpleType>
    </xs:element>
  </xs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7181C8D-9941-400B-B7D3-E73571CF22E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1b0e30c-f1b5-4d9f-90e7-e5f60009e196"/>
    <ds:schemaRef ds:uri="b2ac84d1-6585-4754-b734-dee581bfb3f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6F6248D-9228-4C37-A9EC-33C65D96180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8158DB9-B2C5-4F09-AFBE-E4DDFED731CE}">
  <ds:schemaRefs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b2ac84d1-6585-4754-b734-dee581bfb3f8"/>
    <ds:schemaRef ds:uri="http://purl.org/dc/terms/"/>
    <ds:schemaRef ds:uri="http://schemas.microsoft.com/office/infopath/2007/PartnerControls"/>
    <ds:schemaRef ds:uri="http://purl.org/dc/dcmitype/"/>
    <ds:schemaRef ds:uri="91b0e30c-f1b5-4d9f-90e7-e5f60009e196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559</TotalTime>
  <Words>530</Words>
  <Application>Microsoft Office PowerPoint</Application>
  <PresentationFormat>On-screen Show (4:3)</PresentationFormat>
  <Paragraphs>74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Tahoma</vt:lpstr>
      <vt:lpstr>OU Title</vt:lpstr>
      <vt:lpstr>OU Layouts</vt:lpstr>
      <vt:lpstr>تحسين مخرجات التعلم</vt:lpstr>
      <vt:lpstr>ما هي مخرجات التعلم ولماذا تمثل أهمية؟</vt:lpstr>
      <vt:lpstr>كيف تكتب مخرجات التعلم؟</vt:lpstr>
      <vt:lpstr>متى تُكتب مخرجات التعلم وكم عدد المخرجات التي يتم كتابتها؟</vt:lpstr>
      <vt:lpstr>مثال على مخرجات التعلم</vt:lpstr>
    </vt:vector>
  </TitlesOfParts>
  <Company>University of Leicester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Moving into a research community  Faculty of the Social Sciences  Jo Brewis, School of Management  j.brewis@le.ac.uk      Moving into a research community  Skills Training for Research Students, January 2009  Faculty of the Social Sciences</dc:title>
  <dc:creator>jpb18</dc:creator>
  <cp:lastModifiedBy>Claire Rafferty</cp:lastModifiedBy>
  <cp:revision>143</cp:revision>
  <dcterms:created xsi:type="dcterms:W3CDTF">2009-01-09T17:18:52Z</dcterms:created>
  <dcterms:modified xsi:type="dcterms:W3CDTF">2021-10-14T10:28:43Z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0x0101007C47A14F95DFBE408DA2AF0791CBD938</vt:lpwstr>
  </property>
</Properties>
</file>