
<file path=[Content_Types].xml><?xml version="1.0" encoding="utf-8"?>
<Types xmlns="http://schemas.openxmlformats.org/package/2006/content-types"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7" r:id="rId2"/>
    <p:sldId id="260" r:id="rId3"/>
    <p:sldId id="270" r:id="rId4"/>
    <p:sldId id="333" r:id="rId5"/>
    <p:sldId id="335" r:id="rId6"/>
    <p:sldId id="336" r:id="rId7"/>
    <p:sldId id="339" r:id="rId8"/>
    <p:sldId id="358" r:id="rId9"/>
    <p:sldId id="340" r:id="rId10"/>
    <p:sldId id="341" r:id="rId11"/>
    <p:sldId id="347" r:id="rId12"/>
    <p:sldId id="346" r:id="rId13"/>
    <p:sldId id="348" r:id="rId14"/>
    <p:sldId id="342" r:id="rId15"/>
    <p:sldId id="353" r:id="rId16"/>
    <p:sldId id="343" r:id="rId17"/>
    <p:sldId id="354" r:id="rId18"/>
    <p:sldId id="344" r:id="rId19"/>
    <p:sldId id="355" r:id="rId20"/>
    <p:sldId id="345" r:id="rId21"/>
    <p:sldId id="352" r:id="rId22"/>
    <p:sldId id="359" r:id="rId23"/>
    <p:sldId id="357" r:id="rId24"/>
    <p:sldId id="279" r:id="rId25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ne.Roberts" initials="J" lastIdx="4" clrIdx="0">
    <p:extLst>
      <p:ext uri="{19B8F6BF-5375-455C-9EA6-DF929625EA0E}">
        <p15:presenceInfo xmlns:p15="http://schemas.microsoft.com/office/powerpoint/2012/main" userId="S::sjr6@open.ac.uk::8723cb85-f2c8-4e5d-91c7-4d525437d58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9" autoAdjust="0"/>
    <p:restoredTop sz="62084" autoAdjust="0"/>
  </p:normalViewPr>
  <p:slideViewPr>
    <p:cSldViewPr snapToGrid="0">
      <p:cViewPr varScale="1">
        <p:scale>
          <a:sx n="69" d="100"/>
          <a:sy n="69" d="100"/>
        </p:scale>
        <p:origin x="60" y="31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9" d="100"/>
          <a:sy n="59" d="100"/>
        </p:scale>
        <p:origin x="1556" y="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28684E6-6917-4BC4-B001-755A81958AD4}" type="datetimeFigureOut">
              <a:rPr lang="en-GB" smtClean="0"/>
              <a:t>22/04/2021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13DA62-D820-4354-AC8A-CDA0698682D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687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5EB07-C2F8-2C48-8B7E-66B2468E546C}" type="slidenum">
              <a:rPr lang="en-GB" smtClean="0">
                <a:solidFill>
                  <a:prstClr val="black"/>
                </a:solidFill>
              </a:rPr>
              <a:pPr/>
              <a:t>1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85741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2907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3822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8673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725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1435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3355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64534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8083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3728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8706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are the aims of today’s session.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3545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1889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7568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53863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64916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685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8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GB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73AAB7-6C1A-4E1B-8170-507D7609494A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04291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31106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5499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9894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36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66796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E13DA62-D820-4354-AC8A-CDA0698682D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769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7003" y="2081216"/>
            <a:ext cx="11192959" cy="3271410"/>
          </a:xfrm>
        </p:spPr>
        <p:txBody>
          <a:bodyPr/>
          <a:lstStyle>
            <a:lvl1pPr>
              <a:lnSpc>
                <a:spcPts val="3515"/>
              </a:lnSpc>
              <a:defRPr sz="421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9" name="Picture 18" descr="1_TheOU_Logo.pn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27649" y="258878"/>
            <a:ext cx="1213083" cy="62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5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-2925"/>
            <a:ext cx="12192000" cy="6860925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>
              <a:solidFill>
                <a:prstClr val="white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ctrTitle"/>
          </p:nvPr>
        </p:nvSpPr>
        <p:spPr>
          <a:xfrm>
            <a:off x="497003" y="2081216"/>
            <a:ext cx="11192959" cy="3271410"/>
          </a:xfrm>
        </p:spPr>
        <p:txBody>
          <a:bodyPr/>
          <a:lstStyle>
            <a:lvl1pPr>
              <a:lnSpc>
                <a:spcPts val="3515"/>
              </a:lnSpc>
              <a:defRPr sz="4217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5812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empty r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 userDrawn="1"/>
        </p:nvSpPr>
        <p:spPr>
          <a:xfrm>
            <a:off x="11375012" y="6484198"/>
            <a:ext cx="274534" cy="205808"/>
          </a:xfrm>
          <a:prstGeom prst="ellipse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 dirty="0">
              <a:solidFill>
                <a:prstClr val="white"/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3499" y="6398505"/>
            <a:ext cx="471892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703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2912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1505070" y="6277313"/>
            <a:ext cx="644975" cy="567934"/>
          </a:xfrm>
        </p:spPr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89179" y="256645"/>
            <a:ext cx="7391526" cy="93173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27528" y="256645"/>
            <a:ext cx="1881023" cy="83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283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2500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127E0-871C-47E6-82B4-289DEE7D5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AE6D-4F27-4FB3-AE57-3FA424F73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2DF9B5-1B04-41C1-8BC3-B120CA59A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62D667-8966-4D1A-A19A-DF628160D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A9E83-9AFC-40B4-8503-B032FFEA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695F31-D847-4DDC-A4D3-AD27803E7AA2}" type="slidenum">
              <a:rPr lang="en-GB" altLang="en-US"/>
              <a:pPr/>
              <a:t>‹#›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25320104"/>
      </p:ext>
    </p:extLst>
  </p:cSld>
  <p:clrMapOvr>
    <a:masterClrMapping/>
  </p:clrMapOvr>
  <p:transition advClick="0" advTm="21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and Content_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 userDrawn="1"/>
        </p:nvSpPr>
        <p:spPr>
          <a:xfrm>
            <a:off x="11375011" y="6484198"/>
            <a:ext cx="274534" cy="20580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265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3498" y="6398505"/>
            <a:ext cx="471892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703">
                <a:solidFill>
                  <a:srgbClr val="FFFFFF"/>
                </a:solidFill>
              </a:defRPr>
            </a:lvl1pPr>
          </a:lstStyle>
          <a:p>
            <a:pPr algn="ctr"/>
            <a:fld id="{C0BADC3D-1509-2C4E-AB5E-AF0356668A88}" type="slidenum">
              <a:rPr lang="en-GB" smtClean="0"/>
              <a:pPr algn="ctr"/>
              <a:t>‹#›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447" y="0"/>
            <a:ext cx="2800552" cy="2091077"/>
          </a:xfrm>
          <a:prstGeom prst="rect">
            <a:avLst/>
          </a:prstGeom>
        </p:spPr>
      </p:pic>
      <p:pic>
        <p:nvPicPr>
          <p:cNvPr id="7" name="Picture 6" descr="OU ICON.png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00957" y="255157"/>
            <a:ext cx="712415" cy="623886"/>
          </a:xfrm>
          <a:prstGeom prst="rect">
            <a:avLst/>
          </a:prstGeom>
        </p:spPr>
      </p:pic>
      <p:sp>
        <p:nvSpPr>
          <p:cNvPr id="12" name="Subtitle 2"/>
          <p:cNvSpPr>
            <a:spLocks noGrp="1"/>
          </p:cNvSpPr>
          <p:nvPr>
            <p:ph type="subTitle" idx="13"/>
          </p:nvPr>
        </p:nvSpPr>
        <p:spPr>
          <a:xfrm>
            <a:off x="675943" y="1087056"/>
            <a:ext cx="8913447" cy="302869"/>
          </a:xfrm>
        </p:spPr>
        <p:txBody>
          <a:bodyPr wrap="square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968">
                <a:solidFill>
                  <a:schemeClr val="tx1"/>
                </a:solidFill>
              </a:defRPr>
            </a:lvl1pPr>
            <a:lvl2pPr marL="4570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670982" y="293043"/>
            <a:ext cx="8916887" cy="581174"/>
          </a:xfrm>
        </p:spPr>
        <p:txBody>
          <a:bodyPr/>
          <a:lstStyle>
            <a:lvl1pPr>
              <a:defRPr>
                <a:solidFill>
                  <a:srgbClr val="0B55A8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675941" y="1915050"/>
            <a:ext cx="10853009" cy="4373902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67338" y="892976"/>
            <a:ext cx="8439860" cy="0"/>
          </a:xfrm>
          <a:prstGeom prst="line">
            <a:avLst/>
          </a:prstGeom>
          <a:ln w="38100" cap="rnd">
            <a:solidFill>
              <a:schemeClr val="accent2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01890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24AE8DFA-510F-4257-9A82-C58DE7BD92D8}" type="datetime1">
              <a:rPr lang="en-GB" smtClean="0"/>
              <a:t>22/04/2021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D068017-392C-45E8-9305-72DD96FAACF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794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6303424"/>
            <a:ext cx="12192000" cy="554575"/>
          </a:xfrm>
          <a:prstGeom prst="rect">
            <a:avLst/>
          </a:prstGeom>
          <a:solidFill>
            <a:srgbClr val="EF682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5723" y="265254"/>
            <a:ext cx="10447410" cy="530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0683" y="2187436"/>
            <a:ext cx="10948191" cy="240378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78153" y="6480122"/>
            <a:ext cx="471892" cy="365125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703">
                <a:solidFill>
                  <a:srgbClr val="FFFFFF"/>
                </a:solidFill>
              </a:defRPr>
            </a:lvl1pPr>
          </a:lstStyle>
          <a:p>
            <a:pPr algn="ctr" defTabSz="457079"/>
            <a:fld id="{C0BADC3D-1509-2C4E-AB5E-AF0356668A88}" type="slidenum">
              <a:rPr lang="en-GB" smtClean="0"/>
              <a:pPr algn="ctr" defTabSz="457079"/>
              <a:t>‹#›</a:t>
            </a:fld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5751" y="235360"/>
            <a:ext cx="1051447" cy="70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0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p:hf hdr="0" ftr="0" dt="0"/>
  <p:txStyles>
    <p:titleStyle>
      <a:lvl1pPr algn="l" defTabSz="457079" rtl="0" eaLnBrk="1" latinLnBrk="0" hangingPunct="1">
        <a:lnSpc>
          <a:spcPts val="3655"/>
        </a:lnSpc>
        <a:spcBef>
          <a:spcPts val="0"/>
        </a:spcBef>
        <a:buNone/>
        <a:defRPr sz="3163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232" indent="-185232" algn="l" defTabSz="457079" rtl="0" eaLnBrk="1" latinLnBrk="0" hangingPunct="1">
        <a:lnSpc>
          <a:spcPts val="1828"/>
        </a:lnSpc>
        <a:spcBef>
          <a:spcPts val="773"/>
        </a:spcBef>
        <a:spcAft>
          <a:spcPts val="562"/>
        </a:spcAft>
        <a:buClr>
          <a:schemeClr val="accent3"/>
        </a:buClr>
        <a:buSzPct val="90000"/>
        <a:buFont typeface="Lucida Grande"/>
        <a:buChar char="●"/>
        <a:defRPr sz="1687" kern="1200">
          <a:solidFill>
            <a:schemeClr val="tx1"/>
          </a:solidFill>
          <a:latin typeface="+mn-lt"/>
          <a:ea typeface="+mn-ea"/>
          <a:cs typeface="+mn-cs"/>
        </a:defRPr>
      </a:lvl1pPr>
      <a:lvl2pPr marL="389433" indent="-156220" algn="l" defTabSz="457079" rtl="0" eaLnBrk="1" latinLnBrk="0" hangingPunct="1">
        <a:lnSpc>
          <a:spcPts val="1828"/>
        </a:lnSpc>
        <a:spcBef>
          <a:spcPts val="0"/>
        </a:spcBef>
        <a:buClr>
          <a:schemeClr val="accent3"/>
        </a:buClr>
        <a:buSzPct val="90000"/>
        <a:buFont typeface="Lucida Grande"/>
        <a:buChar char="●"/>
        <a:defRPr sz="1265" kern="1200">
          <a:solidFill>
            <a:schemeClr val="tx1"/>
          </a:solidFill>
          <a:latin typeface="+mn-lt"/>
          <a:ea typeface="+mn-ea"/>
          <a:cs typeface="+mn-cs"/>
        </a:defRPr>
      </a:lvl2pPr>
      <a:lvl3pPr marL="241024" indent="-241024" algn="l" defTabSz="457079" rtl="0" eaLnBrk="1" latinLnBrk="0" hangingPunct="1">
        <a:lnSpc>
          <a:spcPts val="1828"/>
        </a:lnSpc>
        <a:spcBef>
          <a:spcPts val="1336"/>
        </a:spcBef>
        <a:buClr>
          <a:schemeClr val="accent3"/>
        </a:buClr>
        <a:buSzPct val="90000"/>
        <a:buFont typeface="Lucida Grande"/>
        <a:buChar char="●"/>
        <a:defRPr sz="1687" kern="1200">
          <a:solidFill>
            <a:schemeClr val="tx1"/>
          </a:solidFill>
          <a:latin typeface="+mn-lt"/>
          <a:ea typeface="+mn-ea"/>
          <a:cs typeface="+mn-cs"/>
        </a:defRPr>
      </a:lvl3pPr>
      <a:lvl4pPr marL="0" indent="0" algn="l" defTabSz="457079" rtl="0" eaLnBrk="1" latinLnBrk="0" hangingPunct="1">
        <a:lnSpc>
          <a:spcPts val="1828"/>
        </a:lnSpc>
        <a:spcBef>
          <a:spcPts val="0"/>
        </a:spcBef>
        <a:buClr>
          <a:schemeClr val="accent3"/>
        </a:buClr>
        <a:buFont typeface="Lucida Grande"/>
        <a:buNone/>
        <a:defRPr sz="1265" kern="1200">
          <a:solidFill>
            <a:schemeClr val="tx1"/>
          </a:solidFill>
          <a:latin typeface="+mn-lt"/>
          <a:ea typeface="+mn-ea"/>
          <a:cs typeface="+mn-cs"/>
        </a:defRPr>
      </a:lvl4pPr>
      <a:lvl5pPr marL="0" indent="0" algn="l" defTabSz="457079" rtl="0" eaLnBrk="1" latinLnBrk="0" hangingPunct="1">
        <a:lnSpc>
          <a:spcPts val="1828"/>
        </a:lnSpc>
        <a:spcBef>
          <a:spcPts val="0"/>
        </a:spcBef>
        <a:buClr>
          <a:schemeClr val="accent3"/>
        </a:buClr>
        <a:buFont typeface="Lucida Grande"/>
        <a:buNone/>
        <a:defRPr sz="1265" kern="1200">
          <a:solidFill>
            <a:schemeClr val="tx1"/>
          </a:solidFill>
          <a:latin typeface="+mn-lt"/>
          <a:ea typeface="+mn-ea"/>
          <a:cs typeface="+mn-cs"/>
        </a:defRPr>
      </a:lvl5pPr>
      <a:lvl6pPr marL="2513933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6pPr>
      <a:lvl7pPr marL="2971011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7pPr>
      <a:lvl8pPr marL="3428090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8pPr>
      <a:lvl9pPr marL="3885169" indent="-228540" algn="l" defTabSz="457079" rtl="0" eaLnBrk="1" latinLnBrk="0" hangingPunct="1">
        <a:spcBef>
          <a:spcPct val="20000"/>
        </a:spcBef>
        <a:buFont typeface="Arial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1pPr>
      <a:lvl2pPr marL="45707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2pPr>
      <a:lvl3pPr marL="914157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3pPr>
      <a:lvl4pPr marL="1371236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4pPr>
      <a:lvl5pPr marL="1828315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5pPr>
      <a:lvl6pPr marL="2285394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6pPr>
      <a:lvl7pPr marL="2742472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7pPr>
      <a:lvl8pPr marL="3199551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8pPr>
      <a:lvl9pPr marL="3656629" algn="l" defTabSz="457079" rtl="0" eaLnBrk="1" latinLnBrk="0" hangingPunct="1">
        <a:defRPr sz="1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1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2.m4a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1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15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5.m4a"/><Relationship Id="rId7" Type="http://schemas.openxmlformats.org/officeDocument/2006/relationships/image" Target="../media/image11.png"/><Relationship Id="rId2" Type="http://schemas.microsoft.com/office/2007/relationships/media" Target="../media/media24.m4a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3.xml"/><Relationship Id="rId5" Type="http://schemas.openxmlformats.org/officeDocument/2006/relationships/slideLayout" Target="../slideLayouts/slideLayout4.xml"/><Relationship Id="rId4" Type="http://schemas.openxmlformats.org/officeDocument/2006/relationships/audio" Target="../media/media25.m4a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3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1.pn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microsoft.com/office/2007/relationships/media" Target="../media/media8.m4a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1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4.xml"/><Relationship Id="rId4" Type="http://schemas.microsoft.com/office/2007/relationships/media" Target="../media/media10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3157778" y="5104901"/>
            <a:ext cx="6920125" cy="789374"/>
          </a:xfrm>
        </p:spPr>
        <p:txBody>
          <a:bodyPr/>
          <a:lstStyle/>
          <a:p>
            <a:pPr algn="r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IDO Meeting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sz="3374" b="0" dirty="0"/>
              <a:t>19</a:t>
            </a:r>
            <a:r>
              <a:rPr lang="en-US" sz="3374" b="0" baseline="30000" dirty="0"/>
              <a:t>th</a:t>
            </a:r>
            <a:r>
              <a:rPr lang="en-US" sz="3374" b="0" dirty="0"/>
              <a:t> December 2016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756539" y="696289"/>
            <a:ext cx="642728" cy="642728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457079"/>
            <a:endParaRPr lang="en-US" sz="1406" dirty="0">
              <a:solidFill>
                <a:prstClr val="white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8871" y="642730"/>
            <a:ext cx="1829032" cy="12522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769585" y="1676683"/>
            <a:ext cx="642728" cy="642728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457079"/>
            <a:endParaRPr lang="en-US" sz="1406" dirty="0">
              <a:solidFill>
                <a:prstClr val="white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566" y="-95725"/>
            <a:ext cx="7977700" cy="70973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888919" y="1"/>
            <a:ext cx="3302957" cy="6858000"/>
          </a:xfrm>
          <a:prstGeom prst="rect">
            <a:avLst/>
          </a:prstGeom>
          <a:solidFill>
            <a:srgbClr val="EB600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079"/>
            <a:endParaRPr lang="en-GB" sz="1828">
              <a:solidFill>
                <a:prstClr val="white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371280" y="2252719"/>
            <a:ext cx="5523932" cy="2687538"/>
          </a:xfrm>
          <a:prstGeom prst="rect">
            <a:avLst/>
          </a:prstGeom>
        </p:spPr>
        <p:txBody>
          <a:bodyPr vert="horz" lIns="0" tIns="0" rIns="0" bIns="0" rtlCol="0" anchor="t">
            <a:normAutofit fontScale="97500"/>
          </a:bodyPr>
          <a:lstStyle>
            <a:lvl1pPr algn="l" defTabSz="650276" rtl="0" eaLnBrk="1" latinLnBrk="0" hangingPunct="1">
              <a:lnSpc>
                <a:spcPts val="5000"/>
              </a:lnSpc>
              <a:spcBef>
                <a:spcPts val="0"/>
              </a:spcBef>
              <a:buNone/>
              <a:defRPr sz="60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lnSpc>
                <a:spcPct val="100000"/>
              </a:lnSpc>
            </a:pPr>
            <a:endParaRPr lang="en-GB" sz="3374" dirty="0">
              <a:solidFill>
                <a:prstClr val="whit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4661" y="38391"/>
            <a:ext cx="3357216" cy="147100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1797" y="5468015"/>
            <a:ext cx="5954863" cy="12701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4" y="1"/>
            <a:ext cx="6071016" cy="685799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76882" y="2015528"/>
            <a:ext cx="5824071" cy="3115614"/>
          </a:xfrm>
          <a:prstGeom prst="rect">
            <a:avLst/>
          </a:prstGeom>
        </p:spPr>
        <p:txBody>
          <a:bodyPr vert="horz" wrap="none" lIns="0" tIns="0" rIns="0" bIns="0" rtlCol="0">
            <a:noAutofit/>
          </a:bodyPr>
          <a:lstStyle/>
          <a:p>
            <a:pPr defTabSz="457079"/>
            <a:r>
              <a:rPr lang="en-GB" sz="3796" dirty="0">
                <a:solidFill>
                  <a:prstClr val="white"/>
                </a:solidFill>
              </a:rPr>
              <a:t>Academic Professional </a:t>
            </a:r>
          </a:p>
          <a:p>
            <a:pPr defTabSz="457079"/>
            <a:r>
              <a:rPr lang="en-GB" sz="3796" dirty="0">
                <a:solidFill>
                  <a:prstClr val="white"/>
                </a:solidFill>
              </a:rPr>
              <a:t>Practice: Action Planning for</a:t>
            </a:r>
          </a:p>
          <a:p>
            <a:pPr defTabSz="457079"/>
            <a:r>
              <a:rPr lang="en-GB" sz="3796" dirty="0">
                <a:solidFill>
                  <a:prstClr val="white"/>
                </a:solidFill>
              </a:rPr>
              <a:t>Professional Development </a:t>
            </a:r>
          </a:p>
          <a:p>
            <a:pPr defTabSz="457079"/>
            <a:endParaRPr lang="en-GB" sz="2812" dirty="0">
              <a:solidFill>
                <a:prstClr val="white"/>
              </a:solidFill>
            </a:endParaRPr>
          </a:p>
        </p:txBody>
      </p:sp>
      <p:pic>
        <p:nvPicPr>
          <p:cNvPr id="1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74C3028-0D8F-4FE9-A654-600760CED6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34514" y="5987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4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433625"/>
            <a:ext cx="8125816" cy="716749"/>
          </a:xfrm>
        </p:spPr>
        <p:txBody>
          <a:bodyPr/>
          <a:lstStyle/>
          <a:p>
            <a:r>
              <a:rPr lang="en-GB" dirty="0"/>
              <a:t>Planning how to improve our teaching (3)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693174" y="1312606"/>
            <a:ext cx="9778181" cy="4704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2400" dirty="0"/>
              <a:t>For each of the three activities, use the Action Plan table to:</a:t>
            </a:r>
          </a:p>
          <a:p>
            <a:endParaRPr lang="en-GB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Explain what you want to learn and tag with A1, A2, A3 and or A4.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what you need to do to learn this.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what resources or support you will need.  This could be from TIDE, from your own university, from colleagues or other sources, such as the internet.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how you expect your teaching will change as a result of this learning.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some target dates for achieving this learning.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lanning 3">
            <a:hlinkClick r:id="" action="ppaction://media"/>
            <a:extLst>
              <a:ext uri="{FF2B5EF4-FFF2-40B4-BE49-F238E27FC236}">
                <a16:creationId xmlns:a16="http://schemas.microsoft.com/office/drawing/2014/main" id="{EEDA7846-D7BF-4890-9C3C-DC8526812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01355.72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0344" y="56534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52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EB26D-D258-413D-9136-30C05D5D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36C056-0283-4174-BB35-69BF8C3F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78" y="256645"/>
            <a:ext cx="9469221" cy="931733"/>
          </a:xfrm>
        </p:spPr>
        <p:txBody>
          <a:bodyPr/>
          <a:lstStyle/>
          <a:p>
            <a:r>
              <a:rPr lang="en-GB" dirty="0"/>
              <a:t>Example of completed Action Plan template (1)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32B33F-57ED-44A7-B8A9-EBD019BDF1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78" y="974840"/>
            <a:ext cx="9469221" cy="5302474"/>
          </a:xfrm>
          <a:prstGeom prst="rect">
            <a:avLst/>
          </a:prstGeom>
        </p:spPr>
      </p:pic>
      <p:pic>
        <p:nvPicPr>
          <p:cNvPr id="6" name="Example 1">
            <a:hlinkClick r:id="" action="ppaction://media"/>
            <a:extLst>
              <a:ext uri="{FF2B5EF4-FFF2-40B4-BE49-F238E27FC236}">
                <a16:creationId xmlns:a16="http://schemas.microsoft.com/office/drawing/2014/main" id="{0FE193ED-DA77-4534-BC05-9865A8FAE7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4290.224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56057" y="5667713"/>
            <a:ext cx="609600" cy="609600"/>
          </a:xfrm>
          <a:prstGeom prst="rect">
            <a:avLst/>
          </a:prstGeom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1AB2020C-E7A1-4EA2-9D30-C8AA03DB88B8}"/>
              </a:ext>
            </a:extLst>
          </p:cNvPr>
          <p:cNvSpPr/>
          <p:nvPr/>
        </p:nvSpPr>
        <p:spPr>
          <a:xfrm>
            <a:off x="1890713" y="722511"/>
            <a:ext cx="485775" cy="931733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230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3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F6F3FCE-613D-46A4-A5C2-B7449CDF56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12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DB45891-2B53-445C-824D-776546D40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78" y="256645"/>
            <a:ext cx="9412071" cy="931733"/>
          </a:xfrm>
        </p:spPr>
        <p:txBody>
          <a:bodyPr/>
          <a:lstStyle/>
          <a:p>
            <a:r>
              <a:rPr lang="en-GB" dirty="0"/>
              <a:t>Example of completed Action Plan template (2)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375CE1-67DB-44C1-AF5B-B2B9E6EFF3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9212" y="881062"/>
            <a:ext cx="9553575" cy="5095875"/>
          </a:xfrm>
          <a:prstGeom prst="rect">
            <a:avLst/>
          </a:prstGeom>
        </p:spPr>
      </p:pic>
      <p:pic>
        <p:nvPicPr>
          <p:cNvPr id="12" name="Example 2">
            <a:hlinkClick r:id="" action="ppaction://media"/>
            <a:extLst>
              <a:ext uri="{FF2B5EF4-FFF2-40B4-BE49-F238E27FC236}">
                <a16:creationId xmlns:a16="http://schemas.microsoft.com/office/drawing/2014/main" id="{ECF0A6C9-4E58-4A93-BFAC-85D27B406E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93221" y="5667713"/>
            <a:ext cx="609600" cy="609600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27110831-F186-4C14-90CC-BA360B933E14}"/>
              </a:ext>
            </a:extLst>
          </p:cNvPr>
          <p:cNvSpPr/>
          <p:nvPr/>
        </p:nvSpPr>
        <p:spPr>
          <a:xfrm>
            <a:off x="2190751" y="648128"/>
            <a:ext cx="485775" cy="820454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4900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71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EB26D-D258-413D-9136-30C05D5D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36C056-0283-4174-BB35-69BF8C3F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78" y="256645"/>
            <a:ext cx="9469221" cy="931733"/>
          </a:xfrm>
        </p:spPr>
        <p:txBody>
          <a:bodyPr/>
          <a:lstStyle/>
          <a:p>
            <a:r>
              <a:rPr lang="en-GB" dirty="0"/>
              <a:t>Example of completed Action Plan template (3)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9BBB3-2E22-4000-8706-21695B08B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9178" y="1116942"/>
            <a:ext cx="9758918" cy="5083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BB657B-21CB-4D10-93AA-895F758E95D8}"/>
              </a:ext>
            </a:extLst>
          </p:cNvPr>
          <p:cNvSpPr txBox="1"/>
          <p:nvPr/>
        </p:nvSpPr>
        <p:spPr>
          <a:xfrm>
            <a:off x="2886075" y="2085975"/>
            <a:ext cx="342900" cy="55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EF41F-A7A2-477C-B2AC-D4E8D5641335}"/>
              </a:ext>
            </a:extLst>
          </p:cNvPr>
          <p:cNvSpPr txBox="1"/>
          <p:nvPr/>
        </p:nvSpPr>
        <p:spPr>
          <a:xfrm>
            <a:off x="2886075" y="3271838"/>
            <a:ext cx="342900" cy="9429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F4A26-DA79-40B1-A0BA-172E19FEC9AB}"/>
              </a:ext>
            </a:extLst>
          </p:cNvPr>
          <p:cNvSpPr txBox="1"/>
          <p:nvPr/>
        </p:nvSpPr>
        <p:spPr>
          <a:xfrm>
            <a:off x="2886075" y="5643563"/>
            <a:ext cx="457200" cy="55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</p:txBody>
      </p:sp>
      <p:pic>
        <p:nvPicPr>
          <p:cNvPr id="12" name="Example 3">
            <a:hlinkClick r:id="" action="ppaction://media"/>
            <a:extLst>
              <a:ext uri="{FF2B5EF4-FFF2-40B4-BE49-F238E27FC236}">
                <a16:creationId xmlns:a16="http://schemas.microsoft.com/office/drawing/2014/main" id="{ED0EB982-27B9-4810-B220-B952E3BB7F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70344" y="5895976"/>
            <a:ext cx="609600" cy="609600"/>
          </a:xfrm>
          <a:prstGeom prst="rect">
            <a:avLst/>
          </a:prstGeom>
        </p:spPr>
      </p:pic>
      <p:sp>
        <p:nvSpPr>
          <p:cNvPr id="13" name="Arrow: Down 12">
            <a:extLst>
              <a:ext uri="{FF2B5EF4-FFF2-40B4-BE49-F238E27FC236}">
                <a16:creationId xmlns:a16="http://schemas.microsoft.com/office/drawing/2014/main" id="{2C8EE8A8-AF4C-4C65-AA3C-437B89A3FF1E}"/>
              </a:ext>
            </a:extLst>
          </p:cNvPr>
          <p:cNvSpPr/>
          <p:nvPr/>
        </p:nvSpPr>
        <p:spPr>
          <a:xfrm>
            <a:off x="1890713" y="722511"/>
            <a:ext cx="485775" cy="1133998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320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10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14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433625"/>
            <a:ext cx="8125816" cy="716749"/>
          </a:xfrm>
        </p:spPr>
        <p:txBody>
          <a:bodyPr/>
          <a:lstStyle/>
          <a:p>
            <a:r>
              <a:rPr lang="en-GB" dirty="0"/>
              <a:t>Planning how to improve our teaching (4)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693174" y="1312606"/>
            <a:ext cx="9778181" cy="4704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2400" dirty="0"/>
              <a:t>For each of the three activities, use the Action Plan table to:</a:t>
            </a:r>
          </a:p>
          <a:p>
            <a:endParaRPr lang="en-GB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Explain what you want to learn and tag with A1, A2, A3 and or A4.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Suggest what you need to do to learn this.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what resources or support you will need.  This could be from TIDE, from your own university, from colleagues or other sources, such as the internet.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how you expect your teaching will change as a result of this learning.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some target dates for achieving this learning.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lanning 4">
            <a:hlinkClick r:id="" action="ppaction://media"/>
            <a:extLst>
              <a:ext uri="{FF2B5EF4-FFF2-40B4-BE49-F238E27FC236}">
                <a16:creationId xmlns:a16="http://schemas.microsoft.com/office/drawing/2014/main" id="{85D5E5EB-13B3-4473-9E99-6A5D7C589C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76.328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8826" y="59516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9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EB26D-D258-413D-9136-30C05D5D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15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36C056-0283-4174-BB35-69BF8C3F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78" y="256645"/>
            <a:ext cx="9469221" cy="931733"/>
          </a:xfrm>
        </p:spPr>
        <p:txBody>
          <a:bodyPr/>
          <a:lstStyle/>
          <a:p>
            <a:r>
              <a:rPr lang="en-GB" dirty="0"/>
              <a:t>Example of completed Action Plan template (3)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9BBB3-2E22-4000-8706-21695B08B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1188378"/>
            <a:ext cx="9758918" cy="5083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BB657B-21CB-4D10-93AA-895F758E95D8}"/>
              </a:ext>
            </a:extLst>
          </p:cNvPr>
          <p:cNvSpPr txBox="1"/>
          <p:nvPr/>
        </p:nvSpPr>
        <p:spPr>
          <a:xfrm>
            <a:off x="2886075" y="2085975"/>
            <a:ext cx="342900" cy="55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EF41F-A7A2-477C-B2AC-D4E8D5641335}"/>
              </a:ext>
            </a:extLst>
          </p:cNvPr>
          <p:cNvSpPr txBox="1"/>
          <p:nvPr/>
        </p:nvSpPr>
        <p:spPr>
          <a:xfrm>
            <a:off x="2886075" y="3271838"/>
            <a:ext cx="342900" cy="9429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F4A26-DA79-40B1-A0BA-172E19FEC9AB}"/>
              </a:ext>
            </a:extLst>
          </p:cNvPr>
          <p:cNvSpPr txBox="1"/>
          <p:nvPr/>
        </p:nvSpPr>
        <p:spPr>
          <a:xfrm>
            <a:off x="2886075" y="5643563"/>
            <a:ext cx="457200" cy="55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</p:txBody>
      </p:sp>
      <p:pic>
        <p:nvPicPr>
          <p:cNvPr id="4" name="Achieve example">
            <a:hlinkClick r:id="" action="ppaction://media"/>
            <a:extLst>
              <a:ext uri="{FF2B5EF4-FFF2-40B4-BE49-F238E27FC236}">
                <a16:creationId xmlns:a16="http://schemas.microsoft.com/office/drawing/2014/main" id="{8D21BCBF-E504-4A4B-A43D-FCDC9DA4C7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00270" y="5850731"/>
            <a:ext cx="609600" cy="609600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97CB872D-D69C-43A3-B2E5-D467A4184900}"/>
              </a:ext>
            </a:extLst>
          </p:cNvPr>
          <p:cNvSpPr/>
          <p:nvPr/>
        </p:nvSpPr>
        <p:spPr>
          <a:xfrm>
            <a:off x="3902393" y="722511"/>
            <a:ext cx="485775" cy="1064725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4780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85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433625"/>
            <a:ext cx="8125816" cy="716749"/>
          </a:xfrm>
        </p:spPr>
        <p:txBody>
          <a:bodyPr/>
          <a:lstStyle/>
          <a:p>
            <a:r>
              <a:rPr lang="en-GB" dirty="0"/>
              <a:t>Planning how to improve our teaching (5)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693174" y="1312606"/>
            <a:ext cx="9778181" cy="4704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2400" dirty="0"/>
              <a:t>For each of the three activities, use the Action Plan table to:</a:t>
            </a:r>
          </a:p>
          <a:p>
            <a:endParaRPr lang="en-GB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Explain what you want to learn and tag with A1, A2, A3 and or A4.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what you need to do to learn this.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Suggest what resources or support you will need.  This could be from TIDE, from your own university, from colleagues or other sources, such as the internet.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how you expect your teaching will change as a result of this learning.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some target dates for achieving this learning.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lanning 5">
            <a:hlinkClick r:id="" action="ppaction://media"/>
            <a:extLst>
              <a:ext uri="{FF2B5EF4-FFF2-40B4-BE49-F238E27FC236}">
                <a16:creationId xmlns:a16="http://schemas.microsoft.com/office/drawing/2014/main" id="{E2D47F11-29C1-4E90-AE54-17944BFF5E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9226" y="566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82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EB26D-D258-413D-9136-30C05D5D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36C056-0283-4174-BB35-69BF8C3F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78" y="256645"/>
            <a:ext cx="9469221" cy="931733"/>
          </a:xfrm>
        </p:spPr>
        <p:txBody>
          <a:bodyPr/>
          <a:lstStyle/>
          <a:p>
            <a:r>
              <a:rPr lang="en-GB" dirty="0"/>
              <a:t>Example of completed Action Plan template (3)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9BBB3-2E22-4000-8706-21695B08B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1188378"/>
            <a:ext cx="9758918" cy="5083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BB657B-21CB-4D10-93AA-895F758E95D8}"/>
              </a:ext>
            </a:extLst>
          </p:cNvPr>
          <p:cNvSpPr txBox="1"/>
          <p:nvPr/>
        </p:nvSpPr>
        <p:spPr>
          <a:xfrm>
            <a:off x="2886075" y="2085975"/>
            <a:ext cx="342900" cy="55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EF41F-A7A2-477C-B2AC-D4E8D5641335}"/>
              </a:ext>
            </a:extLst>
          </p:cNvPr>
          <p:cNvSpPr txBox="1"/>
          <p:nvPr/>
        </p:nvSpPr>
        <p:spPr>
          <a:xfrm>
            <a:off x="2886075" y="3271838"/>
            <a:ext cx="342900" cy="9429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F4A26-DA79-40B1-A0BA-172E19FEC9AB}"/>
              </a:ext>
            </a:extLst>
          </p:cNvPr>
          <p:cNvSpPr txBox="1"/>
          <p:nvPr/>
        </p:nvSpPr>
        <p:spPr>
          <a:xfrm>
            <a:off x="2886075" y="5643563"/>
            <a:ext cx="457200" cy="55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</p:txBody>
      </p:sp>
      <p:pic>
        <p:nvPicPr>
          <p:cNvPr id="4" name="Resources example">
            <a:hlinkClick r:id="" action="ppaction://media"/>
            <a:extLst>
              <a:ext uri="{FF2B5EF4-FFF2-40B4-BE49-F238E27FC236}">
                <a16:creationId xmlns:a16="http://schemas.microsoft.com/office/drawing/2014/main" id="{BECF9869-4C1D-45C9-BA58-11C11D66B0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91825" y="5951680"/>
            <a:ext cx="609600" cy="609600"/>
          </a:xfrm>
          <a:prstGeom prst="rect">
            <a:avLst/>
          </a:prstGeom>
        </p:spPr>
      </p:pic>
      <p:sp>
        <p:nvSpPr>
          <p:cNvPr id="5" name="Arrow: Down 4">
            <a:extLst>
              <a:ext uri="{FF2B5EF4-FFF2-40B4-BE49-F238E27FC236}">
                <a16:creationId xmlns:a16="http://schemas.microsoft.com/office/drawing/2014/main" id="{841BFE83-D9F3-40DA-BC39-41AD60195EC3}"/>
              </a:ext>
            </a:extLst>
          </p:cNvPr>
          <p:cNvSpPr/>
          <p:nvPr/>
        </p:nvSpPr>
        <p:spPr>
          <a:xfrm>
            <a:off x="5929313" y="722511"/>
            <a:ext cx="485775" cy="1037016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5437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5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433625"/>
            <a:ext cx="8125816" cy="716749"/>
          </a:xfrm>
        </p:spPr>
        <p:txBody>
          <a:bodyPr/>
          <a:lstStyle/>
          <a:p>
            <a:r>
              <a:rPr lang="en-GB" dirty="0"/>
              <a:t>Planning how to improve our teaching (6)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693174" y="1312606"/>
            <a:ext cx="9778181" cy="4704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2400" dirty="0"/>
              <a:t>For each of the three activities, use the Action Plan table to:</a:t>
            </a:r>
          </a:p>
          <a:p>
            <a:endParaRPr lang="en-GB" sz="24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Explain what you want to learn and tag with A1, A2, A3 and or A4.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what you need to do to learn this.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what resources or support you will need.  This could be from TIDE, from your own university, from colleagues or other sources, such as the internet.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Suggest how you expect your teaching will change as a result of this learning.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some target dates for achieving this learning.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lanning 6">
            <a:hlinkClick r:id="" action="ppaction://media"/>
            <a:extLst>
              <a:ext uri="{FF2B5EF4-FFF2-40B4-BE49-F238E27FC236}">
                <a16:creationId xmlns:a16="http://schemas.microsoft.com/office/drawing/2014/main" id="{91F675DC-2821-4B0C-9285-7E136CF07A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98826" y="57125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792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8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EB26D-D258-413D-9136-30C05D5D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19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36C056-0283-4174-BB35-69BF8C3F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78" y="256645"/>
            <a:ext cx="9469221" cy="931733"/>
          </a:xfrm>
        </p:spPr>
        <p:txBody>
          <a:bodyPr/>
          <a:lstStyle/>
          <a:p>
            <a:r>
              <a:rPr lang="en-GB" dirty="0"/>
              <a:t>Example of completed Action Plan template (3)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9BBB3-2E22-4000-8706-21695B08B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1188378"/>
            <a:ext cx="9758918" cy="50838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BB657B-21CB-4D10-93AA-895F758E95D8}"/>
              </a:ext>
            </a:extLst>
          </p:cNvPr>
          <p:cNvSpPr txBox="1"/>
          <p:nvPr/>
        </p:nvSpPr>
        <p:spPr>
          <a:xfrm>
            <a:off x="2886075" y="2085975"/>
            <a:ext cx="342900" cy="55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1EF41F-A7A2-477C-B2AC-D4E8D5641335}"/>
              </a:ext>
            </a:extLst>
          </p:cNvPr>
          <p:cNvSpPr txBox="1"/>
          <p:nvPr/>
        </p:nvSpPr>
        <p:spPr>
          <a:xfrm>
            <a:off x="2886075" y="3271838"/>
            <a:ext cx="342900" cy="94297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99F4A26-DA79-40B1-A0BA-172E19FEC9AB}"/>
              </a:ext>
            </a:extLst>
          </p:cNvPr>
          <p:cNvSpPr txBox="1"/>
          <p:nvPr/>
        </p:nvSpPr>
        <p:spPr>
          <a:xfrm>
            <a:off x="2886075" y="5643563"/>
            <a:ext cx="457200" cy="55721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C020B628-FF56-47EF-8B3E-077B81AE52CD}"/>
              </a:ext>
            </a:extLst>
          </p:cNvPr>
          <p:cNvSpPr/>
          <p:nvPr/>
        </p:nvSpPr>
        <p:spPr>
          <a:xfrm>
            <a:off x="7658467" y="722511"/>
            <a:ext cx="485775" cy="1106289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Teaching example">
            <a:hlinkClick r:id="" action="ppaction://media"/>
            <a:extLst>
              <a:ext uri="{FF2B5EF4-FFF2-40B4-BE49-F238E27FC236}">
                <a16:creationId xmlns:a16="http://schemas.microsoft.com/office/drawing/2014/main" id="{8B4AB39C-716C-42C8-A3CD-4AED8406D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44225" y="56626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58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4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2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9365" y="986681"/>
            <a:ext cx="9237582" cy="650533"/>
          </a:xfrm>
        </p:spPr>
        <p:txBody>
          <a:bodyPr/>
          <a:lstStyle/>
          <a:p>
            <a:r>
              <a:rPr lang="en-GB" dirty="0"/>
              <a:t>Aims </a:t>
            </a:r>
          </a:p>
        </p:txBody>
      </p:sp>
      <p:sp>
        <p:nvSpPr>
          <p:cNvPr id="4" name="Rectangle 3"/>
          <p:cNvSpPr/>
          <p:nvPr/>
        </p:nvSpPr>
        <p:spPr>
          <a:xfrm>
            <a:off x="1514763" y="93538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1780780" y="2136338"/>
            <a:ext cx="8857693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/>
              <a:t>By the end of the session you should be able to:</a:t>
            </a:r>
          </a:p>
          <a:p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Be more confident about how to identify your professional learning needs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Build an action plan for your own professional development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400" dirty="0"/>
              <a:t>Understand how to use your APP learning in your future career as a teacher</a:t>
            </a:r>
          </a:p>
          <a:p>
            <a:pPr lvl="1"/>
            <a:endParaRPr lang="en-GB" dirty="0"/>
          </a:p>
        </p:txBody>
      </p:sp>
      <p:pic>
        <p:nvPicPr>
          <p:cNvPr id="7" name="Aims">
            <a:hlinkClick r:id="" action="ppaction://media"/>
            <a:extLst>
              <a:ext uri="{FF2B5EF4-FFF2-40B4-BE49-F238E27FC236}">
                <a16:creationId xmlns:a16="http://schemas.microsoft.com/office/drawing/2014/main" id="{2E2DA7CC-881D-4F85-98C3-4CA21AD93D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70498" y="59725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3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20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433625"/>
            <a:ext cx="8125816" cy="716749"/>
          </a:xfrm>
        </p:spPr>
        <p:txBody>
          <a:bodyPr/>
          <a:lstStyle/>
          <a:p>
            <a:r>
              <a:rPr lang="en-GB" dirty="0"/>
              <a:t>Planning how to improve our teaching (7)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693174" y="1312606"/>
            <a:ext cx="9778181" cy="4704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2400" dirty="0"/>
              <a:t>For each of the three activities, use the Action Plan table to:</a:t>
            </a:r>
          </a:p>
          <a:p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Explain what you want to learn and tag with A1, A2, A3 and or A4.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what you need to do to learn this.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what resources or support you will need.  This could be from TIDE, from your own university, from colleagues or other sources, such as the internet.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bg1">
                    <a:lumMod val="85000"/>
                  </a:schemeClr>
                </a:solidFill>
              </a:rPr>
              <a:t>Suggest how you expect your teaching will change as a result of this learning.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Suggest some target dates for achieving this learning.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lanning 7">
            <a:hlinkClick r:id="" action="ppaction://media"/>
            <a:extLst>
              <a:ext uri="{FF2B5EF4-FFF2-40B4-BE49-F238E27FC236}">
                <a16:creationId xmlns:a16="http://schemas.microsoft.com/office/drawing/2014/main" id="{8E77A116-6DCB-4940-96FE-F94C09AFC9E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44553" y="5612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51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11EB26D-D258-413D-9136-30C05D5DE64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21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636C056-0283-4174-BB35-69BF8C3F5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178" y="256645"/>
            <a:ext cx="9469221" cy="931733"/>
          </a:xfrm>
        </p:spPr>
        <p:txBody>
          <a:bodyPr/>
          <a:lstStyle/>
          <a:p>
            <a:r>
              <a:rPr lang="en-GB" dirty="0"/>
              <a:t>Example of completed Action Plan template (3)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E59BBB3-2E22-4000-8706-21695B08B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175" y="1188378"/>
            <a:ext cx="9758918" cy="508383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405410-B5AD-44DA-85F1-52CCFF93B3DB}"/>
              </a:ext>
            </a:extLst>
          </p:cNvPr>
          <p:cNvSpPr txBox="1"/>
          <p:nvPr/>
        </p:nvSpPr>
        <p:spPr>
          <a:xfrm>
            <a:off x="9629776" y="1671638"/>
            <a:ext cx="816314" cy="130016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By Dec 2021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6B25F7-5924-49A8-9A6E-254BC4F59B55}"/>
              </a:ext>
            </a:extLst>
          </p:cNvPr>
          <p:cNvSpPr txBox="1"/>
          <p:nvPr/>
        </p:nvSpPr>
        <p:spPr>
          <a:xfrm>
            <a:off x="9726610" y="2981324"/>
            <a:ext cx="816314" cy="130016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By Dec 2021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3DE17D-3F47-4E28-9E11-98701D3B359F}"/>
              </a:ext>
            </a:extLst>
          </p:cNvPr>
          <p:cNvSpPr txBox="1"/>
          <p:nvPr/>
        </p:nvSpPr>
        <p:spPr>
          <a:xfrm>
            <a:off x="9318453" y="4536281"/>
            <a:ext cx="816314" cy="1300161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By June 2022</a:t>
            </a:r>
          </a:p>
          <a:p>
            <a:pPr marL="0" indent="0">
              <a:buNone/>
            </a:pP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A1A21-6342-428F-A441-5CE172D2C1BB}"/>
              </a:ext>
            </a:extLst>
          </p:cNvPr>
          <p:cNvSpPr txBox="1"/>
          <p:nvPr/>
        </p:nvSpPr>
        <p:spPr>
          <a:xfrm>
            <a:off x="2900363" y="2085975"/>
            <a:ext cx="371475" cy="72866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6EAD63-822D-4787-8E0C-623F6404529B}"/>
              </a:ext>
            </a:extLst>
          </p:cNvPr>
          <p:cNvSpPr txBox="1"/>
          <p:nvPr/>
        </p:nvSpPr>
        <p:spPr>
          <a:xfrm>
            <a:off x="2900363" y="3429000"/>
            <a:ext cx="371475" cy="97155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38E919-76B2-4834-93BA-AD2531027E9F}"/>
              </a:ext>
            </a:extLst>
          </p:cNvPr>
          <p:cNvSpPr txBox="1"/>
          <p:nvPr/>
        </p:nvSpPr>
        <p:spPr>
          <a:xfrm>
            <a:off x="2900363" y="5669622"/>
            <a:ext cx="371475" cy="41685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</a:rPr>
              <a:t>A2</a:t>
            </a: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9C092BBB-7834-4C15-94EE-227B799EDA49}"/>
              </a:ext>
            </a:extLst>
          </p:cNvPr>
          <p:cNvSpPr/>
          <p:nvPr/>
        </p:nvSpPr>
        <p:spPr>
          <a:xfrm>
            <a:off x="8870193" y="788624"/>
            <a:ext cx="485775" cy="1054031"/>
          </a:xfrm>
          <a:prstGeom prst="downArrow">
            <a:avLst/>
          </a:prstGeom>
          <a:solidFill>
            <a:schemeClr val="accent3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Target dates example">
            <a:hlinkClick r:id="" action="ppaction://media"/>
            <a:extLst>
              <a:ext uri="{FF2B5EF4-FFF2-40B4-BE49-F238E27FC236}">
                <a16:creationId xmlns:a16="http://schemas.microsoft.com/office/drawing/2014/main" id="{079BEFEA-CE5B-4A82-9040-E1C0449EF2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49025" y="57816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98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66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22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433625"/>
            <a:ext cx="8125816" cy="716749"/>
          </a:xfrm>
        </p:spPr>
        <p:txBody>
          <a:bodyPr/>
          <a:lstStyle/>
          <a:p>
            <a:r>
              <a:rPr lang="en-GB" dirty="0"/>
              <a:t>Planning how to improve our teaching (8)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693174" y="1312606"/>
            <a:ext cx="9778181" cy="4704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2400" dirty="0"/>
              <a:t>For each of the three activities, use the Action Plan table to:</a:t>
            </a:r>
          </a:p>
          <a:p>
            <a:endParaRPr lang="en-GB" sz="24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Explain what you want to learn and tag with A1, A2, A3 and or A4.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Suggest what you need to do to learn this.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Suggest what resources or support you will need.  This could be from TIDE, from your own university, from colleagues or other sources, such as the internet.  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Suggest how you expect your teaching will change as a result of this learning.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Suggest some target dates for achieving this learning.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lanning 8">
            <a:hlinkClick r:id="" action="ppaction://media"/>
            <a:extLst>
              <a:ext uri="{FF2B5EF4-FFF2-40B4-BE49-F238E27FC236}">
                <a16:creationId xmlns:a16="http://schemas.microsoft.com/office/drawing/2014/main" id="{184A0DE9-6343-4A39-9D98-5765862881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52516" y="58147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43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2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23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433625"/>
            <a:ext cx="8125816" cy="716749"/>
          </a:xfrm>
        </p:spPr>
        <p:txBody>
          <a:bodyPr/>
          <a:lstStyle/>
          <a:p>
            <a:r>
              <a:rPr lang="en-GB" dirty="0"/>
              <a:t>What next?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574431" y="1150374"/>
            <a:ext cx="10930639" cy="4704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r>
              <a:rPr lang="en-GB" sz="2800" dirty="0"/>
              <a:t>Congratulations on finishing the APP strand!</a:t>
            </a:r>
          </a:p>
          <a:p>
            <a:endParaRPr lang="en-GB" sz="2400" dirty="0"/>
          </a:p>
          <a:p>
            <a:r>
              <a:rPr lang="en-GB" sz="2400" dirty="0"/>
              <a:t>Moving forward we hope that you will:</a:t>
            </a:r>
          </a:p>
          <a:p>
            <a:endParaRPr lang="en-GB" sz="2400" dirty="0"/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Continue to use a teaching diary to reflect on your practice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Use the 4 lens approach to reflect on your teaching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Use the Action Plan by:</a:t>
            </a:r>
          </a:p>
          <a:p>
            <a:pPr marL="1371600" lvl="2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400" dirty="0"/>
              <a:t>Doing the three development activities you have identified</a:t>
            </a:r>
          </a:p>
          <a:p>
            <a:pPr marL="1371600" lvl="2" indent="-457200">
              <a:spcAft>
                <a:spcPts val="600"/>
              </a:spcAft>
              <a:buFont typeface="+mj-lt"/>
              <a:buAutoNum type="arabicPeriod"/>
            </a:pPr>
            <a:r>
              <a:rPr lang="en-GB" sz="2400" dirty="0"/>
              <a:t>Using the template every so often to identify your learning needs and decide how to meet them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400" dirty="0"/>
              <a:t>Write a case study about your teaching!  </a:t>
            </a:r>
          </a:p>
          <a:p>
            <a:endParaRPr lang="en-GB" sz="2000" dirty="0"/>
          </a:p>
        </p:txBody>
      </p:sp>
      <p:pic>
        <p:nvPicPr>
          <p:cNvPr id="6" name="What next?">
            <a:hlinkClick r:id="" action="ppaction://media"/>
            <a:extLst>
              <a:ext uri="{FF2B5EF4-FFF2-40B4-BE49-F238E27FC236}">
                <a16:creationId xmlns:a16="http://schemas.microsoft.com/office/drawing/2014/main" id="{66DCE974-9568-4A7C-A6B4-1B5E9D16CCE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8301.3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703169" y="5717736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3EFB82D-EC00-4B15-B89B-5626D3C3074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12769" y="57177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8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79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24</a:t>
            </a:fld>
            <a:endParaRPr lang="en-GB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04989" y="2428692"/>
            <a:ext cx="8042396" cy="890488"/>
          </a:xfrm>
        </p:spPr>
        <p:txBody>
          <a:bodyPr/>
          <a:lstStyle/>
          <a:p>
            <a:r>
              <a:rPr lang="en-GB" dirty="0"/>
              <a:t>Thank you for listening. </a:t>
            </a:r>
            <a:br>
              <a:rPr lang="en-GB" dirty="0"/>
            </a:br>
            <a:br>
              <a:rPr lang="en-GB" dirty="0"/>
            </a:br>
            <a:r>
              <a:rPr lang="en-GB" dirty="0"/>
              <a:t>Good luck with developing your Academic Professional Practice into the future.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2824701" y="3319180"/>
            <a:ext cx="184731" cy="8489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1100"/>
              </a:spcAft>
              <a:tabLst>
                <a:tab pos="810895" algn="l"/>
                <a:tab pos="457200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spcAft>
                <a:spcPts val="1100"/>
              </a:spcAft>
              <a:tabLst>
                <a:tab pos="810895" algn="l"/>
                <a:tab pos="457200" algn="l"/>
              </a:tabLst>
            </a:pPr>
            <a:endParaRPr lang="en-GB" sz="2000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195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FF9113F-0116-4299-8D3E-E6B79E46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 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1592667" y="1771555"/>
            <a:ext cx="8264525" cy="3314889"/>
          </a:xfrm>
        </p:spPr>
        <p:txBody>
          <a:bodyPr/>
          <a:lstStyle/>
          <a:p>
            <a:pPr marL="324000" indent="-324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Read one or two of the articles in </a:t>
            </a:r>
            <a:r>
              <a:rPr lang="en-GB" sz="2400" i="1" dirty="0"/>
              <a:t>Suggested Further Reading.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400" dirty="0"/>
          </a:p>
          <a:p>
            <a:pPr marL="324000" indent="-32400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Use the </a:t>
            </a:r>
            <a:r>
              <a:rPr lang="en-GB" sz="2400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Teaching diary entry template </a:t>
            </a:r>
            <a:r>
              <a:rPr lang="en-GB" sz="2400" dirty="0">
                <a:latin typeface="+mj-lt"/>
              </a:rPr>
              <a:t>at </a:t>
            </a:r>
            <a:r>
              <a:rPr lang="en-GB" sz="2400" dirty="0"/>
              <a:t>least once to write about a change you could make, or have made, to your teaching based on what you have read in the literature about the good practice of other teachers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endParaRPr lang="en-GB" sz="2000" dirty="0"/>
          </a:p>
          <a:p>
            <a:endParaRPr lang="en-GB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975420" y="634976"/>
            <a:ext cx="82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In the Step 5 session you were asked to:</a:t>
            </a:r>
          </a:p>
        </p:txBody>
      </p:sp>
      <p:pic>
        <p:nvPicPr>
          <p:cNvPr id="2" name="In April ....">
            <a:hlinkClick r:id="" action="ppaction://media"/>
            <a:extLst>
              <a:ext uri="{FF2B5EF4-FFF2-40B4-BE49-F238E27FC236}">
                <a16:creationId xmlns:a16="http://schemas.microsoft.com/office/drawing/2014/main" id="{24B65D85-26F1-424F-A0D4-B9C99CA2040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793.952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91838" y="56102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47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2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798824B-A8C7-49DD-AF7C-7B485DCE730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4</a:t>
            </a:fld>
            <a:endParaRPr lang="en-GB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25C90192-49B2-4CE9-B1EC-7CC24F6FE7F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6931" y="497807"/>
            <a:ext cx="7391400" cy="931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What is Academic Professional Practice?</a:t>
            </a:r>
          </a:p>
        </p:txBody>
      </p:sp>
      <p:sp>
        <p:nvSpPr>
          <p:cNvPr id="14" name="Content Placeholder 4">
            <a:extLst>
              <a:ext uri="{FF2B5EF4-FFF2-40B4-BE49-F238E27FC236}">
                <a16:creationId xmlns:a16="http://schemas.microsoft.com/office/drawing/2014/main" id="{1FC65494-F7D6-4FBD-94F4-66C6B8D74E64}"/>
              </a:ext>
            </a:extLst>
          </p:cNvPr>
          <p:cNvSpPr txBox="1">
            <a:spLocks/>
          </p:cNvSpPr>
          <p:nvPr/>
        </p:nvSpPr>
        <p:spPr>
          <a:xfrm>
            <a:off x="1323254" y="1621647"/>
            <a:ext cx="8263493" cy="4134678"/>
          </a:xfrm>
          <a:prstGeom prst="rect">
            <a:avLst/>
          </a:prstGeom>
        </p:spPr>
        <p:txBody>
          <a:bodyPr/>
          <a:lstStyle>
            <a:lvl1pPr marL="185232" indent="-185232" algn="l" defTabSz="457079" rtl="0" eaLnBrk="1" latinLnBrk="0" hangingPunct="1">
              <a:lnSpc>
                <a:spcPts val="1828"/>
              </a:lnSpc>
              <a:spcBef>
                <a:spcPts val="773"/>
              </a:spcBef>
              <a:spcAft>
                <a:spcPts val="562"/>
              </a:spcAft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433" indent="-15622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1024" indent="-241024" algn="l" defTabSz="457079" rtl="0" eaLnBrk="1" latinLnBrk="0" hangingPunct="1">
              <a:lnSpc>
                <a:spcPts val="1828"/>
              </a:lnSpc>
              <a:spcBef>
                <a:spcPts val="1336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3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11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90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9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800" dirty="0"/>
              <a:t>As university teachers we need to:</a:t>
            </a:r>
          </a:p>
          <a:p>
            <a:endParaRPr lang="en-GB" sz="2800" dirty="0"/>
          </a:p>
          <a:p>
            <a:pPr marL="971539" lvl="1" indent="-514350">
              <a:lnSpc>
                <a:spcPct val="150000"/>
              </a:lnSpc>
              <a:spcBef>
                <a:spcPts val="1200"/>
              </a:spcBef>
              <a:buFont typeface="+mj-lt"/>
              <a:buAutoNum type="arabicPeriod"/>
            </a:pPr>
            <a:r>
              <a:rPr lang="en-GB" sz="2800" dirty="0"/>
              <a:t>Be expert in our subject</a:t>
            </a:r>
          </a:p>
          <a:p>
            <a:pPr marL="971539" lvl="1" indent="-51435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n-GB" sz="2800" dirty="0"/>
              <a:t>Be effective teachers of that subject</a:t>
            </a:r>
          </a:p>
          <a:p>
            <a:pPr marL="971539" lvl="1" indent="-514350">
              <a:lnSpc>
                <a:spcPct val="114000"/>
              </a:lnSpc>
              <a:buFont typeface="+mj-lt"/>
              <a:buAutoNum type="arabicPeriod"/>
            </a:pPr>
            <a:r>
              <a:rPr lang="en-GB" sz="2800" dirty="0"/>
              <a:t>Understand how we can continually get even better at what we do</a:t>
            </a:r>
          </a:p>
          <a:p>
            <a:endParaRPr lang="en-GB" dirty="0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FB5B661-79BA-49B9-9B6D-31D780EC682B}"/>
              </a:ext>
            </a:extLst>
          </p:cNvPr>
          <p:cNvSpPr/>
          <p:nvPr/>
        </p:nvSpPr>
        <p:spPr>
          <a:xfrm>
            <a:off x="1672350" y="3024805"/>
            <a:ext cx="7812360" cy="2577774"/>
          </a:xfrm>
          <a:prstGeom prst="ellipse">
            <a:avLst/>
          </a:prstGeom>
          <a:solidFill>
            <a:schemeClr val="accent1">
              <a:lumMod val="40000"/>
              <a:lumOff val="60000"/>
              <a:alpha val="3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noFill/>
            </a:endParaRPr>
          </a:p>
        </p:txBody>
      </p:sp>
      <p:pic>
        <p:nvPicPr>
          <p:cNvPr id="16" name="What is APP?">
            <a:hlinkClick r:id="" action="ppaction://media"/>
            <a:extLst>
              <a:ext uri="{FF2B5EF4-FFF2-40B4-BE49-F238E27FC236}">
                <a16:creationId xmlns:a16="http://schemas.microsoft.com/office/drawing/2014/main" id="{27A14ABD-0CA5-4184-B7B3-FCB5B4A7E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3480.87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56057" y="57563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90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7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5">
            <a:extLst>
              <a:ext uri="{FF2B5EF4-FFF2-40B4-BE49-F238E27FC236}">
                <a16:creationId xmlns:a16="http://schemas.microsoft.com/office/drawing/2014/main" id="{1A2A1350-5E20-4C92-B3F1-FF71522612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48" y="1235384"/>
            <a:ext cx="5230504" cy="484815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1F6C06-A5DD-4094-9C51-4041C342055C}"/>
              </a:ext>
            </a:extLst>
          </p:cNvPr>
          <p:cNvSpPr txBox="1"/>
          <p:nvPr/>
        </p:nvSpPr>
        <p:spPr>
          <a:xfrm>
            <a:off x="3071664" y="6083543"/>
            <a:ext cx="468052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000" dirty="0"/>
              <a:t>http://www.sdduonline.leeds.ac.uk/reflection/ways-of-reflecting/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86211D-7A63-4216-A3AF-22A0064D2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110" y="451354"/>
            <a:ext cx="7886700" cy="725431"/>
          </a:xfrm>
        </p:spPr>
        <p:txBody>
          <a:bodyPr/>
          <a:lstStyle/>
          <a:p>
            <a: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  <a:t>Improving our teaching through reflection</a:t>
            </a:r>
            <a:br>
              <a:rPr lang="en-US" sz="3200" dirty="0">
                <a:latin typeface="Calibri" panose="020F0502020204030204" pitchFamily="34" charset="0"/>
                <a:cs typeface="Times New Roman" panose="02020603050405020304" pitchFamily="18" charset="0"/>
              </a:rPr>
            </a:br>
            <a:r>
              <a:rPr lang="en-US" sz="2000" dirty="0">
                <a:latin typeface="Calibri" panose="020F0502020204030204" pitchFamily="34" charset="0"/>
                <a:cs typeface="Times New Roman" panose="02020603050405020304" pitchFamily="18" charset="0"/>
              </a:rPr>
              <a:t>(Brookfield 2017) </a:t>
            </a:r>
            <a:endParaRPr lang="en-GB" sz="2000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Brookfield">
            <a:hlinkClick r:id="" action="ppaction://media"/>
            <a:extLst>
              <a:ext uri="{FF2B5EF4-FFF2-40B4-BE49-F238E27FC236}">
                <a16:creationId xmlns:a16="http://schemas.microsoft.com/office/drawing/2014/main" id="{615D5B9C-FE9E-4C5A-8E7F-7689F9D0B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3325" y="55970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3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6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0" y="433625"/>
            <a:ext cx="9591545" cy="716749"/>
          </a:xfrm>
        </p:spPr>
        <p:txBody>
          <a:bodyPr/>
          <a:lstStyle/>
          <a:p>
            <a:r>
              <a:rPr lang="en-GB" dirty="0"/>
              <a:t>Improving our teaching through writing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1707776" y="1312606"/>
            <a:ext cx="8763579" cy="4704736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n-GB" sz="4000" dirty="0"/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4000" dirty="0"/>
              <a:t>Teaching diaries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4000" dirty="0"/>
              <a:t>Shared teaching diaries</a:t>
            </a:r>
          </a:p>
          <a:p>
            <a:pPr marL="342900" indent="-342900"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n-GB" sz="4000" dirty="0"/>
              <a:t>Case studies</a:t>
            </a:r>
          </a:p>
          <a:p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FC170CE-778A-4F43-9F34-7BA538B8F4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12252" y="57893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58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6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7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433625"/>
            <a:ext cx="8408204" cy="716749"/>
          </a:xfrm>
        </p:spPr>
        <p:txBody>
          <a:bodyPr/>
          <a:lstStyle/>
          <a:p>
            <a:r>
              <a:rPr lang="en-GB" dirty="0"/>
              <a:t>Planning how to improve our teaching (1)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1440281" y="1962541"/>
            <a:ext cx="8988708" cy="375245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First, download the </a:t>
            </a:r>
            <a:r>
              <a:rPr lang="en-GB" sz="2800" i="1" dirty="0"/>
              <a:t>APP action plan template</a:t>
            </a:r>
            <a:r>
              <a:rPr lang="en-GB" sz="2800" dirty="0"/>
              <a:t> from the TIDE website.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Once you have done this, come back to this presentation at slide 8.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5" name="Planning 1">
            <a:hlinkClick r:id="" action="ppaction://media"/>
            <a:extLst>
              <a:ext uri="{FF2B5EF4-FFF2-40B4-BE49-F238E27FC236}">
                <a16:creationId xmlns:a16="http://schemas.microsoft.com/office/drawing/2014/main" id="{ABAE1FE4-D658-4D6A-8176-B98EE3943E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17957" y="566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68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88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8</a:t>
            </a:fld>
            <a:endParaRPr lang="en-GB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836A272-F50C-4BD5-8B9A-5F9D6E347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431" y="433625"/>
            <a:ext cx="8408204" cy="716749"/>
          </a:xfrm>
        </p:spPr>
        <p:txBody>
          <a:bodyPr/>
          <a:lstStyle/>
          <a:p>
            <a:r>
              <a:rPr lang="en-GB" dirty="0"/>
              <a:t>Planning how to improve our teaching (2)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1ECA41-F246-458E-A152-E3D570E72BF3}"/>
              </a:ext>
            </a:extLst>
          </p:cNvPr>
          <p:cNvSpPr txBox="1"/>
          <p:nvPr/>
        </p:nvSpPr>
        <p:spPr>
          <a:xfrm>
            <a:off x="1440281" y="1962541"/>
            <a:ext cx="8988708" cy="3752458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First, download the </a:t>
            </a:r>
            <a:r>
              <a:rPr lang="en-GB" sz="2800" i="1" dirty="0">
                <a:solidFill>
                  <a:schemeClr val="bg1">
                    <a:lumMod val="85000"/>
                  </a:schemeClr>
                </a:solidFill>
              </a:rPr>
              <a:t>APP action plan template</a:t>
            </a:r>
            <a:r>
              <a:rPr lang="en-GB" sz="2800" dirty="0">
                <a:solidFill>
                  <a:schemeClr val="bg1">
                    <a:lumMod val="85000"/>
                  </a:schemeClr>
                </a:solidFill>
              </a:rPr>
              <a:t> from the TIDE website.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800" dirty="0"/>
              <a:t>Identify three activities within your </a:t>
            </a:r>
            <a:r>
              <a:rPr lang="en-GB" sz="2800" u="sng" dirty="0"/>
              <a:t>teaching</a:t>
            </a:r>
            <a:r>
              <a:rPr lang="en-GB" sz="2800" dirty="0"/>
              <a:t> that you would like to get even better at, and tag them with </a:t>
            </a:r>
            <a:r>
              <a:rPr lang="en-GB" sz="2800" dirty="0" err="1"/>
              <a:t>PSF</a:t>
            </a:r>
            <a:r>
              <a:rPr lang="en-GB" sz="2800" dirty="0"/>
              <a:t> codes A1, A2, A3 or A4.  These must be teaching activities, and not subject related.</a:t>
            </a:r>
          </a:p>
          <a:p>
            <a:endParaRPr lang="en-GB" sz="24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" name="Planning 2">
            <a:hlinkClick r:id="" action="ppaction://media"/>
            <a:extLst>
              <a:ext uri="{FF2B5EF4-FFF2-40B4-BE49-F238E27FC236}">
                <a16:creationId xmlns:a16="http://schemas.microsoft.com/office/drawing/2014/main" id="{9F78E523-B4BA-47E4-95A9-37787608AAB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389.888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0270" y="4596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97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024F250-4CAB-4B16-9B3B-756CDAF3D4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/>
            <a:fld id="{C0BADC3D-1509-2C4E-AB5E-AF0356668A88}" type="slidenum">
              <a:rPr lang="en-GB" smtClean="0"/>
              <a:pPr algn="ctr"/>
              <a:t>9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FC7F45-EABE-4481-BF05-58EC20B01940}"/>
              </a:ext>
            </a:extLst>
          </p:cNvPr>
          <p:cNvSpPr txBox="1"/>
          <p:nvPr/>
        </p:nvSpPr>
        <p:spPr>
          <a:xfrm>
            <a:off x="673552" y="493034"/>
            <a:ext cx="8205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 err="1"/>
              <a:t>PSF</a:t>
            </a:r>
            <a:r>
              <a:rPr lang="en-GB" sz="2800" b="1" dirty="0"/>
              <a:t> Areas of Activity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F9E2A414-A962-45F1-9628-231E8216C318}"/>
              </a:ext>
            </a:extLst>
          </p:cNvPr>
          <p:cNvSpPr txBox="1">
            <a:spLocks/>
          </p:cNvSpPr>
          <p:nvPr/>
        </p:nvSpPr>
        <p:spPr>
          <a:xfrm>
            <a:off x="1451001" y="1925499"/>
            <a:ext cx="8263493" cy="3616601"/>
          </a:xfrm>
          <a:prstGeom prst="rect">
            <a:avLst/>
          </a:prstGeom>
        </p:spPr>
        <p:txBody>
          <a:bodyPr/>
          <a:lstStyle>
            <a:lvl1pPr marL="185232" indent="-185232" algn="l" defTabSz="457079" rtl="0" eaLnBrk="1" latinLnBrk="0" hangingPunct="1">
              <a:lnSpc>
                <a:spcPts val="1828"/>
              </a:lnSpc>
              <a:spcBef>
                <a:spcPts val="773"/>
              </a:spcBef>
              <a:spcAft>
                <a:spcPts val="562"/>
              </a:spcAft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89433" indent="-15622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41024" indent="-241024" algn="l" defTabSz="457079" rtl="0" eaLnBrk="1" latinLnBrk="0" hangingPunct="1">
              <a:lnSpc>
                <a:spcPts val="1828"/>
              </a:lnSpc>
              <a:spcBef>
                <a:spcPts val="1336"/>
              </a:spcBef>
              <a:buClr>
                <a:schemeClr val="accent3"/>
              </a:buClr>
              <a:buSzPct val="90000"/>
              <a:buFont typeface="Lucida Grande"/>
              <a:buChar char="●"/>
              <a:defRPr sz="168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indent="0" algn="l" defTabSz="457079" rtl="0" eaLnBrk="1" latinLnBrk="0" hangingPunct="1">
              <a:lnSpc>
                <a:spcPts val="1828"/>
              </a:lnSpc>
              <a:spcBef>
                <a:spcPts val="0"/>
              </a:spcBef>
              <a:buClr>
                <a:schemeClr val="accent3"/>
              </a:buClr>
              <a:buFont typeface="Lucida Grande"/>
              <a:buNone/>
              <a:defRPr sz="12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933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011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090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169" indent="-228540" algn="l" defTabSz="457079" rtl="0" eaLnBrk="1" latinLnBrk="0" hangingPunct="1">
              <a:spcBef>
                <a:spcPct val="20000"/>
              </a:spcBef>
              <a:buFont typeface="Arial"/>
              <a:buChar char="•"/>
              <a:defRPr sz="196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4000"/>
              </a:lnSpc>
              <a:spcBef>
                <a:spcPts val="1800"/>
              </a:spcBef>
              <a:buNone/>
            </a:pPr>
            <a:r>
              <a:rPr lang="en-GB" sz="2800" dirty="0"/>
              <a:t>A1 Planning teaching</a:t>
            </a:r>
          </a:p>
          <a:p>
            <a:pPr marL="0" indent="0">
              <a:lnSpc>
                <a:spcPct val="114000"/>
              </a:lnSpc>
              <a:spcBef>
                <a:spcPts val="1800"/>
              </a:spcBef>
              <a:buNone/>
            </a:pPr>
            <a:r>
              <a:rPr lang="en-GB" sz="2800" dirty="0"/>
              <a:t>A2 Teaching and/or supporting students’ learning </a:t>
            </a:r>
          </a:p>
          <a:p>
            <a:pPr marL="0" indent="0">
              <a:lnSpc>
                <a:spcPct val="114000"/>
              </a:lnSpc>
              <a:spcBef>
                <a:spcPts val="1800"/>
              </a:spcBef>
              <a:buNone/>
            </a:pPr>
            <a:r>
              <a:rPr lang="en-GB" sz="2800" dirty="0"/>
              <a:t>A3 Assessment and giving feedback to students</a:t>
            </a:r>
          </a:p>
          <a:p>
            <a:pPr marL="0" indent="0">
              <a:lnSpc>
                <a:spcPct val="114000"/>
              </a:lnSpc>
              <a:spcBef>
                <a:spcPts val="1800"/>
              </a:spcBef>
              <a:buNone/>
            </a:pPr>
            <a:r>
              <a:rPr lang="en-GB" sz="2800" dirty="0"/>
              <a:t>A4 Developing learning environments where students feel safe, relaxed and encouraged 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519A982-FC0E-43B1-9543-6493A4025B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8188" y="5667713"/>
            <a:ext cx="609600" cy="609600"/>
          </a:xfrm>
          <a:prstGeom prst="rect">
            <a:avLst/>
          </a:prstGeom>
        </p:spPr>
      </p:pic>
      <p:pic>
        <p:nvPicPr>
          <p:cNvPr id="10" name="PSF">
            <a:hlinkClick r:id="" action="ppaction://media"/>
            <a:extLst>
              <a:ext uri="{FF2B5EF4-FFF2-40B4-BE49-F238E27FC236}">
                <a16:creationId xmlns:a16="http://schemas.microsoft.com/office/drawing/2014/main" id="{21B8FD32-BF80-45B7-A84D-1C4C9A9859E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2054" end="26875.659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06882" y="56677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53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412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U">
      <a:dk1>
        <a:sysClr val="windowText" lastClr="000000"/>
      </a:dk1>
      <a:lt1>
        <a:sysClr val="window" lastClr="FFFFFF"/>
      </a:lt1>
      <a:dk2>
        <a:srgbClr val="75AAE5"/>
      </a:dk2>
      <a:lt2>
        <a:srgbClr val="FFFFFF"/>
      </a:lt2>
      <a:accent1>
        <a:srgbClr val="75AAE5"/>
      </a:accent1>
      <a:accent2>
        <a:srgbClr val="0B55A8"/>
      </a:accent2>
      <a:accent3>
        <a:srgbClr val="E80074"/>
      </a:accent3>
      <a:accent4>
        <a:srgbClr val="630031"/>
      </a:accent4>
      <a:accent5>
        <a:srgbClr val="FFC23D"/>
      </a:accent5>
      <a:accent6>
        <a:srgbClr val="A4A400"/>
      </a:accent6>
      <a:hlink>
        <a:srgbClr val="000000"/>
      </a:hlink>
      <a:folHlink>
        <a:srgbClr val="000000"/>
      </a:folHlink>
    </a:clrScheme>
    <a:fontScheme name="Office 2">
      <a:majorFont>
        <a:latin typeface="Helvetic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Helvetica"/>
        <a:ea typeface=""/>
        <a:cs typeface=""/>
        <a:font script="Jpan" typeface="ＭＳ Ｐ明朝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38100" cap="rnd">
          <a:prstDash val="sysDot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0" tIns="0" rIns="0" bIns="0" rtlCol="0">
        <a:noAutofit/>
      </a:bodyPr>
      <a:lstStyle>
        <a:defPPr marL="0" indent="0">
          <a:buNone/>
          <a:defRPr sz="2000" dirty="0" smtClean="0">
            <a:solidFill>
              <a:schemeClr val="bg1"/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445</TotalTime>
  <Words>1219</Words>
  <Application>Microsoft Office PowerPoint</Application>
  <PresentationFormat>Widescreen</PresentationFormat>
  <Paragraphs>181</Paragraphs>
  <Slides>24</Slides>
  <Notes>24</Notes>
  <HiddenSlides>0</HiddenSlides>
  <MMClips>25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Helvetica</vt:lpstr>
      <vt:lpstr>Lucida Grande</vt:lpstr>
      <vt:lpstr>Times New Roman</vt:lpstr>
      <vt:lpstr>1_Office Theme</vt:lpstr>
      <vt:lpstr>IDO Meeting 19th December 2016</vt:lpstr>
      <vt:lpstr>Aims </vt:lpstr>
      <vt:lpstr> </vt:lpstr>
      <vt:lpstr>What is Academic Professional Practice?</vt:lpstr>
      <vt:lpstr>Improving our teaching through reflection (Brookfield 2017) </vt:lpstr>
      <vt:lpstr>Improving our teaching through writing</vt:lpstr>
      <vt:lpstr>Planning how to improve our teaching (1) </vt:lpstr>
      <vt:lpstr>Planning how to improve our teaching (2) </vt:lpstr>
      <vt:lpstr>PowerPoint Presentation</vt:lpstr>
      <vt:lpstr>Planning how to improve our teaching (3) </vt:lpstr>
      <vt:lpstr>Example of completed Action Plan template (1)</vt:lpstr>
      <vt:lpstr>Example of completed Action Plan template (2)</vt:lpstr>
      <vt:lpstr>Example of completed Action Plan template (3)</vt:lpstr>
      <vt:lpstr>Planning how to improve our teaching (4) </vt:lpstr>
      <vt:lpstr>Example of completed Action Plan template (3)</vt:lpstr>
      <vt:lpstr>Planning how to improve our teaching (5) </vt:lpstr>
      <vt:lpstr>Example of completed Action Plan template (3)</vt:lpstr>
      <vt:lpstr>Planning how to improve our teaching (6) </vt:lpstr>
      <vt:lpstr>Example of completed Action Plan template (3)</vt:lpstr>
      <vt:lpstr>Planning how to improve our teaching (7) </vt:lpstr>
      <vt:lpstr>Example of completed Action Plan template (3)</vt:lpstr>
      <vt:lpstr>Planning how to improve our teaching (8) </vt:lpstr>
      <vt:lpstr>What next?</vt:lpstr>
      <vt:lpstr>Thank you for listening.   Good luck with developing your Academic Professional Practice into the future.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IDO Meeting 19th December 2016</dc:title>
  <dc:creator>Jane.Roberts</dc:creator>
  <cp:lastModifiedBy>Jane Roberts</cp:lastModifiedBy>
  <cp:revision>143</cp:revision>
  <dcterms:created xsi:type="dcterms:W3CDTF">2018-09-30T17:43:46Z</dcterms:created>
  <dcterms:modified xsi:type="dcterms:W3CDTF">2021-04-22T18:01:51Z</dcterms:modified>
</cp:coreProperties>
</file>