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59" r:id="rId5"/>
  </p:sldMasterIdLst>
  <p:notesMasterIdLst>
    <p:notesMasterId r:id="rId19"/>
  </p:notesMasterIdLst>
  <p:sldIdLst>
    <p:sldId id="304"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x="12192000" cy="6858000"/>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0" roundtripDataSignature="AMtx7miYkKu0AYOBHNsAzJyVh0AYk5knL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25EEA1C-29F8-4A6D-B58D-823B82CA469E}">
  <a:tblStyle styleId="{225EEA1C-29F8-4A6D-B58D-823B82CA469E}"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99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open.edu/openlearncreate/course/view.php?id=3999"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75193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8:notes"/>
          <p:cNvSpPr txBox="1">
            <a:spLocks noGrp="1"/>
          </p:cNvSpPr>
          <p:nvPr>
            <p:ph type="body" idx="1"/>
          </p:nvPr>
        </p:nvSpPr>
        <p:spPr>
          <a:xfrm>
            <a:off x="679768" y="4777194"/>
            <a:ext cx="5438140" cy="390861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38" name="Google Shape;138;p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86e91e3fee_0_19:notes"/>
          <p:cNvSpPr txBox="1">
            <a:spLocks noGrp="1"/>
          </p:cNvSpPr>
          <p:nvPr>
            <p:ph type="body" idx="1"/>
          </p:nvPr>
        </p:nvSpPr>
        <p:spPr>
          <a:xfrm>
            <a:off x="679768" y="4777194"/>
            <a:ext cx="5438100" cy="3908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44" name="Google Shape;144;g86e91e3fee_0_1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86e91e3fee_0_14:notes"/>
          <p:cNvSpPr txBox="1">
            <a:spLocks noGrp="1"/>
          </p:cNvSpPr>
          <p:nvPr>
            <p:ph type="body" idx="1"/>
          </p:nvPr>
        </p:nvSpPr>
        <p:spPr>
          <a:xfrm>
            <a:off x="679768" y="4777194"/>
            <a:ext cx="5438100" cy="3908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a:t>Finding and Evaluating OER session materials from the November 2019 residential school are available here: </a:t>
            </a:r>
            <a:r>
              <a:rPr lang="en-GB" u="sng">
                <a:solidFill>
                  <a:schemeClr val="hlink"/>
                </a:solidFill>
                <a:hlinkClick r:id="rId3"/>
              </a:rPr>
              <a:t>https://www.open.edu/openlearncreate/course/view.php?id=3999</a:t>
            </a:r>
            <a:r>
              <a:rPr lang="en-GB"/>
              <a:t> </a:t>
            </a:r>
            <a:endParaRPr/>
          </a:p>
        </p:txBody>
      </p:sp>
      <p:sp>
        <p:nvSpPr>
          <p:cNvPr id="150" name="Google Shape;150;g86e91e3fee_0_1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0:notes"/>
          <p:cNvSpPr txBox="1">
            <a:spLocks noGrp="1"/>
          </p:cNvSpPr>
          <p:nvPr>
            <p:ph type="body" idx="1"/>
          </p:nvPr>
        </p:nvSpPr>
        <p:spPr>
          <a:xfrm>
            <a:off x="679768" y="4777194"/>
            <a:ext cx="5438140" cy="390861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56" name="Google Shape;156;p1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2:notes"/>
          <p:cNvSpPr txBox="1">
            <a:spLocks noGrp="1"/>
          </p:cNvSpPr>
          <p:nvPr>
            <p:ph type="body" idx="1"/>
          </p:nvPr>
        </p:nvSpPr>
        <p:spPr>
          <a:xfrm>
            <a:off x="679768" y="4777194"/>
            <a:ext cx="5438140" cy="3908614"/>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GB"/>
              <a:t>40 minute session </a:t>
            </a:r>
            <a:endParaRPr/>
          </a:p>
        </p:txBody>
      </p:sp>
      <p:sp>
        <p:nvSpPr>
          <p:cNvPr id="76" name="Google Shape;76;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txBox="1">
            <a:spLocks noGrp="1"/>
          </p:cNvSpPr>
          <p:nvPr>
            <p:ph type="body" idx="1"/>
          </p:nvPr>
        </p:nvSpPr>
        <p:spPr>
          <a:xfrm>
            <a:off x="679768" y="4777194"/>
            <a:ext cx="5438140" cy="3908614"/>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83" name="Google Shape;83;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4:notes"/>
          <p:cNvSpPr txBox="1">
            <a:spLocks noGrp="1"/>
          </p:cNvSpPr>
          <p:nvPr>
            <p:ph type="body" idx="1"/>
          </p:nvPr>
        </p:nvSpPr>
        <p:spPr>
          <a:xfrm>
            <a:off x="679768" y="4777194"/>
            <a:ext cx="5438140" cy="3908614"/>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91" name="Google Shape;91;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86e91e3fee_0_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86e91e3fee_0_0:notes"/>
          <p:cNvSpPr txBox="1">
            <a:spLocks noGrp="1"/>
          </p:cNvSpPr>
          <p:nvPr>
            <p:ph type="body" idx="1"/>
          </p:nvPr>
        </p:nvSpPr>
        <p:spPr>
          <a:xfrm>
            <a:off x="679768" y="4777194"/>
            <a:ext cx="5438100" cy="390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g86e91e3fee_0_0:notes"/>
          <p:cNvSpPr txBox="1">
            <a:spLocks noGrp="1"/>
          </p:cNvSpPr>
          <p:nvPr>
            <p:ph type="sldNum" idx="12"/>
          </p:nvPr>
        </p:nvSpPr>
        <p:spPr>
          <a:xfrm>
            <a:off x="3850443" y="9428584"/>
            <a:ext cx="2945700" cy="498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79768" y="4777194"/>
            <a:ext cx="5438140" cy="390861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07" name="Google Shape;107;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6:notes"/>
          <p:cNvSpPr txBox="1">
            <a:spLocks noGrp="1"/>
          </p:cNvSpPr>
          <p:nvPr>
            <p:ph type="body" idx="1"/>
          </p:nvPr>
        </p:nvSpPr>
        <p:spPr>
          <a:xfrm>
            <a:off x="679768" y="4777194"/>
            <a:ext cx="5438140" cy="3908614"/>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SzPts val="1400"/>
              <a:buNone/>
            </a:pPr>
            <a:endParaRPr/>
          </a:p>
        </p:txBody>
      </p:sp>
      <p:sp>
        <p:nvSpPr>
          <p:cNvPr id="116" name="Google Shape;116;p6: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7:notes"/>
          <p:cNvSpPr txBox="1">
            <a:spLocks noGrp="1"/>
          </p:cNvSpPr>
          <p:nvPr>
            <p:ph type="body" idx="1"/>
          </p:nvPr>
        </p:nvSpPr>
        <p:spPr>
          <a:xfrm>
            <a:off x="679768" y="4777194"/>
            <a:ext cx="5438140" cy="3908614"/>
          </a:xfrm>
          <a:prstGeom prst="rect">
            <a:avLst/>
          </a:prstGeom>
          <a:noFill/>
          <a:ln>
            <a:noFill/>
          </a:ln>
        </p:spPr>
        <p:txBody>
          <a:bodyPr spcFirstLastPara="1" wrap="square" lIns="91425" tIns="91425" rIns="91425" bIns="91425" anchor="t" anchorCtr="0">
            <a:noAutofit/>
          </a:bodyPr>
          <a:lstStyle/>
          <a:p>
            <a:pPr marL="457200" lvl="0" indent="0" algn="l" rtl="0">
              <a:lnSpc>
                <a:spcPct val="90000"/>
              </a:lnSpc>
              <a:spcBef>
                <a:spcPts val="1000"/>
              </a:spcBef>
              <a:spcAft>
                <a:spcPts val="0"/>
              </a:spcAft>
              <a:buNone/>
            </a:pPr>
            <a:endParaRPr/>
          </a:p>
        </p:txBody>
      </p:sp>
      <p:sp>
        <p:nvSpPr>
          <p:cNvPr id="123" name="Google Shape;123;p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9:notes"/>
          <p:cNvSpPr txBox="1">
            <a:spLocks noGrp="1"/>
          </p:cNvSpPr>
          <p:nvPr>
            <p:ph type="body" idx="1"/>
          </p:nvPr>
        </p:nvSpPr>
        <p:spPr>
          <a:xfrm>
            <a:off x="679768" y="4777194"/>
            <a:ext cx="5438140" cy="390861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30" name="Google Shape;130;p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
        <p:cNvGrpSpPr/>
        <p:nvPr/>
      </p:nvGrpSpPr>
      <p:grpSpPr>
        <a:xfrm>
          <a:off x="0" y="0"/>
          <a:ext cx="0" cy="0"/>
          <a:chOff x="0" y="0"/>
          <a:chExt cx="0" cy="0"/>
        </a:xfrm>
      </p:grpSpPr>
      <p:sp>
        <p:nvSpPr>
          <p:cNvPr id="12" name="Google Shape;12;p13"/>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Rectangle 3"/>
          <p:cNvSpPr/>
          <p:nvPr userDrawn="1"/>
        </p:nvSpPr>
        <p:spPr>
          <a:xfrm>
            <a:off x="0" y="-2925"/>
            <a:ext cx="12192000" cy="6860925"/>
          </a:xfrm>
          <a:prstGeom prst="rect">
            <a:avLst/>
          </a:prstGeom>
          <a:solidFill>
            <a:srgbClr val="EF68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28"/>
          </a:p>
        </p:txBody>
      </p:sp>
      <p:sp>
        <p:nvSpPr>
          <p:cNvPr id="6" name="Title 1"/>
          <p:cNvSpPr>
            <a:spLocks noGrp="1"/>
          </p:cNvSpPr>
          <p:nvPr>
            <p:ph type="ctrTitle" hasCustomPrompt="1"/>
          </p:nvPr>
        </p:nvSpPr>
        <p:spPr>
          <a:xfrm>
            <a:off x="497005" y="2081216"/>
            <a:ext cx="11192959" cy="3271411"/>
          </a:xfrm>
          <a:prstGeom prst="rect">
            <a:avLst/>
          </a:prstGeom>
        </p:spPr>
        <p:txBody>
          <a:bodyPr/>
          <a:lstStyle>
            <a:lvl1pPr algn="ctr">
              <a:lnSpc>
                <a:spcPts val="3515"/>
              </a:lnSpc>
              <a:defRPr lang="en-GB" dirty="0">
                <a:solidFill>
                  <a:schemeClr val="bg1"/>
                </a:solidFill>
              </a:defRPr>
            </a:lvl1pPr>
          </a:lstStyle>
          <a:p>
            <a:br>
              <a:rPr lang="en-GB" dirty="0"/>
            </a:br>
            <a:br>
              <a:rPr lang="en-GB" dirty="0"/>
            </a:br>
            <a:br>
              <a:rPr lang="en-GB" dirty="0"/>
            </a:br>
            <a:endParaRPr lang="en-GB" dirty="0"/>
          </a:p>
        </p:txBody>
      </p:sp>
    </p:spTree>
    <p:extLst>
      <p:ext uri="{BB962C8B-B14F-4D97-AF65-F5344CB8AC3E}">
        <p14:creationId xmlns:p14="http://schemas.microsoft.com/office/powerpoint/2010/main" val="453659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505071" y="6277314"/>
            <a:ext cx="644975" cy="567935"/>
          </a:xfrm>
          <a:prstGeom prst="rect">
            <a:avLst/>
          </a:prstGeom>
        </p:spPr>
        <p:txBody>
          <a:bodyPr/>
          <a:lstStyle/>
          <a:p>
            <a:pPr algn="ctr"/>
            <a:fld id="{C0BADC3D-1509-2C4E-AB5E-AF0356668A88}" type="slidenum">
              <a:rPr lang="en-GB" smtClean="0"/>
              <a:pPr algn="ctr"/>
              <a:t>‹#›</a:t>
            </a:fld>
            <a:endParaRPr lang="en-GB" dirty="0"/>
          </a:p>
        </p:txBody>
      </p:sp>
      <p:sp>
        <p:nvSpPr>
          <p:cNvPr id="6" name="Title 1">
            <a:extLst>
              <a:ext uri="{FF2B5EF4-FFF2-40B4-BE49-F238E27FC236}">
                <a16:creationId xmlns:a16="http://schemas.microsoft.com/office/drawing/2014/main" id="{7EEEF48D-AAD9-49BB-8D9F-21813F6D70FC}"/>
              </a:ext>
            </a:extLst>
          </p:cNvPr>
          <p:cNvSpPr txBox="1">
            <a:spLocks/>
          </p:cNvSpPr>
          <p:nvPr userDrawn="1"/>
        </p:nvSpPr>
        <p:spPr>
          <a:xfrm>
            <a:off x="4758520" y="5188887"/>
            <a:ext cx="6456851" cy="730735"/>
          </a:xfrm>
          <a:prstGeom prst="rect">
            <a:avLst/>
          </a:prstGeom>
        </p:spPr>
        <p:txBody>
          <a:bodyPr/>
          <a:lstStyle>
            <a:lvl1pPr algn="l" defTabSz="650276" rtl="0" eaLnBrk="1" latinLnBrk="0" hangingPunct="1">
              <a:lnSpc>
                <a:spcPts val="5200"/>
              </a:lnSpc>
              <a:spcBef>
                <a:spcPts val="0"/>
              </a:spcBef>
              <a:buNone/>
              <a:defRPr sz="4500" b="1" kern="1200">
                <a:solidFill>
                  <a:schemeClr val="tx1"/>
                </a:solidFill>
                <a:latin typeface="+mj-lt"/>
                <a:ea typeface="+mj-ea"/>
                <a:cs typeface="+mj-cs"/>
              </a:defRPr>
            </a:lvl1pPr>
          </a:lstStyle>
          <a:p>
            <a:endParaRPr lang="en-GB" sz="3163" dirty="0"/>
          </a:p>
        </p:txBody>
      </p:sp>
    </p:spTree>
    <p:extLst>
      <p:ext uri="{BB962C8B-B14F-4D97-AF65-F5344CB8AC3E}">
        <p14:creationId xmlns:p14="http://schemas.microsoft.com/office/powerpoint/2010/main" val="3753660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
        <p:cNvGrpSpPr/>
        <p:nvPr/>
      </p:nvGrpSpPr>
      <p:grpSpPr>
        <a:xfrm>
          <a:off x="0" y="0"/>
          <a:ext cx="0" cy="0"/>
          <a:chOff x="0" y="0"/>
          <a:chExt cx="0" cy="0"/>
        </a:xfrm>
      </p:grpSpPr>
      <p:sp>
        <p:nvSpPr>
          <p:cNvPr id="14" name="Google Shape;14;p14"/>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 name="Google Shape;15;p14"/>
          <p:cNvSpPr txBox="1">
            <a:spLocks noGrp="1"/>
          </p:cNvSpPr>
          <p:nvPr>
            <p:ph type="body" idx="1"/>
          </p:nvPr>
        </p:nvSpPr>
        <p:spPr>
          <a:xfrm>
            <a:off x="838200" y="1825625"/>
            <a:ext cx="5181600" cy="435133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 name="Google Shape;16;p14"/>
          <p:cNvSpPr txBox="1">
            <a:spLocks noGrp="1"/>
          </p:cNvSpPr>
          <p:nvPr>
            <p:ph type="body" idx="2"/>
          </p:nvPr>
        </p:nvSpPr>
        <p:spPr>
          <a:xfrm>
            <a:off x="6172200" y="1825625"/>
            <a:ext cx="5181600" cy="435133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 name="Google Shape;17;p14"/>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8" name="Google Shape;18;p14"/>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
        <p:cNvGrpSpPr/>
        <p:nvPr/>
      </p:nvGrpSpPr>
      <p:grpSpPr>
        <a:xfrm>
          <a:off x="0" y="0"/>
          <a:ext cx="0" cy="0"/>
          <a:chOff x="0" y="0"/>
          <a:chExt cx="0" cy="0"/>
        </a:xfrm>
      </p:grpSpPr>
      <p:sp>
        <p:nvSpPr>
          <p:cNvPr id="21" name="Google Shape;21;p15"/>
          <p:cNvSpPr txBox="1">
            <a:spLocks noGrp="1"/>
          </p:cNvSpPr>
          <p:nvPr>
            <p:ph type="title"/>
          </p:nvPr>
        </p:nvSpPr>
        <p:spPr>
          <a:xfrm>
            <a:off x="839788" y="365125"/>
            <a:ext cx="10515600" cy="1325563"/>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 name="Google Shape;22;p15"/>
          <p:cNvSpPr txBox="1">
            <a:spLocks noGrp="1"/>
          </p:cNvSpPr>
          <p:nvPr>
            <p:ph type="body" idx="1"/>
          </p:nvPr>
        </p:nvSpPr>
        <p:spPr>
          <a:xfrm>
            <a:off x="839788" y="1681163"/>
            <a:ext cx="5157787" cy="823912"/>
          </a:xfrm>
          <a:prstGeom prst="rect">
            <a:avLst/>
          </a:prstGeom>
          <a:noFill/>
          <a:ln>
            <a:noFill/>
          </a:ln>
        </p:spPr>
        <p:txBody>
          <a:bodyPr spcFirstLastPara="1" wrap="square" lIns="91425" tIns="91425" rIns="91425" bIns="91425"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3" name="Google Shape;23;p15"/>
          <p:cNvSpPr txBox="1">
            <a:spLocks noGrp="1"/>
          </p:cNvSpPr>
          <p:nvPr>
            <p:ph type="body" idx="2"/>
          </p:nvPr>
        </p:nvSpPr>
        <p:spPr>
          <a:xfrm>
            <a:off x="839788" y="2505075"/>
            <a:ext cx="5157787" cy="368458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15"/>
          <p:cNvSpPr txBox="1">
            <a:spLocks noGrp="1"/>
          </p:cNvSpPr>
          <p:nvPr>
            <p:ph type="body" idx="3"/>
          </p:nvPr>
        </p:nvSpPr>
        <p:spPr>
          <a:xfrm>
            <a:off x="6172200" y="1681163"/>
            <a:ext cx="5183188" cy="823912"/>
          </a:xfrm>
          <a:prstGeom prst="rect">
            <a:avLst/>
          </a:prstGeom>
          <a:noFill/>
          <a:ln>
            <a:noFill/>
          </a:ln>
        </p:spPr>
        <p:txBody>
          <a:bodyPr spcFirstLastPara="1" wrap="square" lIns="91425" tIns="91425" rIns="91425" bIns="91425"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5" name="Google Shape;25;p15"/>
          <p:cNvSpPr txBox="1">
            <a:spLocks noGrp="1"/>
          </p:cNvSpPr>
          <p:nvPr>
            <p:ph type="body" idx="4"/>
          </p:nvPr>
        </p:nvSpPr>
        <p:spPr>
          <a:xfrm>
            <a:off x="6172200" y="2505075"/>
            <a:ext cx="5183188" cy="368458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 name="Google Shape;26;p15"/>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7" name="Google Shape;27;p1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8" name="Google Shape;28;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
        <p:cNvGrpSpPr/>
        <p:nvPr/>
      </p:nvGrpSpPr>
      <p:grpSpPr>
        <a:xfrm>
          <a:off x="0" y="0"/>
          <a:ext cx="0" cy="0"/>
          <a:chOff x="0" y="0"/>
          <a:chExt cx="0" cy="0"/>
        </a:xfrm>
      </p:grpSpPr>
      <p:sp>
        <p:nvSpPr>
          <p:cNvPr id="30" name="Google Shape;30;p16"/>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1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3"/>
        <p:cNvGrpSpPr/>
        <p:nvPr/>
      </p:nvGrpSpPr>
      <p:grpSpPr>
        <a:xfrm>
          <a:off x="0" y="0"/>
          <a:ext cx="0" cy="0"/>
          <a:chOff x="0" y="0"/>
          <a:chExt cx="0" cy="0"/>
        </a:xfrm>
      </p:grpSpPr>
      <p:sp>
        <p:nvSpPr>
          <p:cNvPr id="34" name="Google Shape;34;p17"/>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5" name="Google Shape;35;p17"/>
          <p:cNvSpPr txBox="1">
            <a:spLocks noGrp="1"/>
          </p:cNvSpPr>
          <p:nvPr>
            <p:ph type="body" idx="1"/>
          </p:nvPr>
        </p:nvSpPr>
        <p:spPr>
          <a:xfrm>
            <a:off x="5183188" y="987425"/>
            <a:ext cx="6172200" cy="4873625"/>
          </a:xfrm>
          <a:prstGeom prst="rect">
            <a:avLst/>
          </a:prstGeom>
          <a:noFill/>
          <a:ln>
            <a:noFill/>
          </a:ln>
        </p:spPr>
        <p:txBody>
          <a:bodyPr spcFirstLastPara="1" wrap="square" lIns="91425" tIns="91425" rIns="91425" bIns="91425"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 name="Google Shape;36;p17"/>
          <p:cNvSpPr txBox="1">
            <a:spLocks noGrp="1"/>
          </p:cNvSpPr>
          <p:nvPr>
            <p:ph type="body" idx="2"/>
          </p:nvPr>
        </p:nvSpPr>
        <p:spPr>
          <a:xfrm>
            <a:off x="839788" y="2057400"/>
            <a:ext cx="3932237" cy="3811588"/>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37" name="Google Shape;37;p1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17"/>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9" name="Google Shape;3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0"/>
        <p:cNvGrpSpPr/>
        <p:nvPr/>
      </p:nvGrpSpPr>
      <p:grpSpPr>
        <a:xfrm>
          <a:off x="0" y="0"/>
          <a:ext cx="0" cy="0"/>
          <a:chOff x="0" y="0"/>
          <a:chExt cx="0" cy="0"/>
        </a:xfrm>
      </p:grpSpPr>
      <p:sp>
        <p:nvSpPr>
          <p:cNvPr id="41" name="Google Shape;41;p18"/>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2" name="Google Shape;42;p18"/>
          <p:cNvSpPr>
            <a:spLocks noGrp="1"/>
          </p:cNvSpPr>
          <p:nvPr>
            <p:ph type="pic" idx="2"/>
          </p:nvPr>
        </p:nvSpPr>
        <p:spPr>
          <a:xfrm>
            <a:off x="5183188" y="987425"/>
            <a:ext cx="6172200" cy="4873625"/>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3" name="Google Shape;43;p18"/>
          <p:cNvSpPr txBox="1">
            <a:spLocks noGrp="1"/>
          </p:cNvSpPr>
          <p:nvPr>
            <p:ph type="body" idx="1"/>
          </p:nvPr>
        </p:nvSpPr>
        <p:spPr>
          <a:xfrm>
            <a:off x="839788" y="2057400"/>
            <a:ext cx="3932237" cy="3811588"/>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44" name="Google Shape;44;p18"/>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1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6" name="Google Shape;46;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7"/>
        <p:cNvGrpSpPr/>
        <p:nvPr/>
      </p:nvGrpSpPr>
      <p:grpSpPr>
        <a:xfrm>
          <a:off x="0" y="0"/>
          <a:ext cx="0" cy="0"/>
          <a:chOff x="0" y="0"/>
          <a:chExt cx="0" cy="0"/>
        </a:xfrm>
      </p:grpSpPr>
      <p:sp>
        <p:nvSpPr>
          <p:cNvPr id="48" name="Google Shape;48;p19"/>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9" name="Google Shape;49;p1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19"/>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1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3"/>
        <p:cNvGrpSpPr/>
        <p:nvPr/>
      </p:nvGrpSpPr>
      <p:grpSpPr>
        <a:xfrm>
          <a:off x="0" y="0"/>
          <a:ext cx="0" cy="0"/>
          <a:chOff x="0" y="0"/>
          <a:chExt cx="0" cy="0"/>
        </a:xfrm>
      </p:grpSpPr>
      <p:sp>
        <p:nvSpPr>
          <p:cNvPr id="54" name="Google Shape;54;p20"/>
          <p:cNvSpPr txBox="1">
            <a:spLocks noGrp="1"/>
          </p:cNvSpPr>
          <p:nvPr>
            <p:ph type="title"/>
          </p:nvPr>
        </p:nvSpPr>
        <p:spPr>
          <a:xfrm rot="5400000">
            <a:off x="7133431" y="1956594"/>
            <a:ext cx="5811838" cy="26289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5" name="Google Shape;55;p2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20"/>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20"/>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9" name="Picture 18" descr="1_TheOU_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7649" y="258878"/>
            <a:ext cx="1213083" cy="623852"/>
          </a:xfrm>
          <a:prstGeom prst="rect">
            <a:avLst/>
          </a:prstGeom>
        </p:spPr>
      </p:pic>
      <p:sp>
        <p:nvSpPr>
          <p:cNvPr id="3" name="Rectangle 2">
            <a:extLst>
              <a:ext uri="{FF2B5EF4-FFF2-40B4-BE49-F238E27FC236}">
                <a16:creationId xmlns:a16="http://schemas.microsoft.com/office/drawing/2014/main" id="{FD07A26B-FB91-4268-AE80-63214307C03F}"/>
              </a:ext>
            </a:extLst>
          </p:cNvPr>
          <p:cNvSpPr/>
          <p:nvPr userDrawn="1"/>
        </p:nvSpPr>
        <p:spPr>
          <a:xfrm>
            <a:off x="0" y="6482692"/>
            <a:ext cx="12192000" cy="375309"/>
          </a:xfrm>
          <a:prstGeom prst="rect">
            <a:avLst/>
          </a:prstGeom>
          <a:solidFill>
            <a:srgbClr val="EB60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84"/>
          </a:p>
        </p:txBody>
      </p:sp>
      <p:sp>
        <p:nvSpPr>
          <p:cNvPr id="4" name="Title 3">
            <a:extLst>
              <a:ext uri="{FF2B5EF4-FFF2-40B4-BE49-F238E27FC236}">
                <a16:creationId xmlns:a16="http://schemas.microsoft.com/office/drawing/2014/main" id="{BF84B4DE-83A6-4726-9008-0C7F75D02D1F}"/>
              </a:ext>
            </a:extLst>
          </p:cNvPr>
          <p:cNvSpPr>
            <a:spLocks noGrp="1"/>
          </p:cNvSpPr>
          <p:nvPr>
            <p:ph type="title"/>
          </p:nvPr>
        </p:nvSpPr>
        <p:spPr>
          <a:xfrm>
            <a:off x="838020" y="364883"/>
            <a:ext cx="10515963" cy="623852"/>
          </a:xfrm>
          <a:prstGeom prst="rect">
            <a:avLst/>
          </a:prstGeom>
        </p:spPr>
        <p:txBody>
          <a:bodyPr/>
          <a:lstStyle>
            <a:lvl1pPr>
              <a:defRPr sz="2531">
                <a:latin typeface="Arial" panose="020B0604020202020204" pitchFamily="34" charset="0"/>
                <a:cs typeface="Arial" panose="020B0604020202020204" pitchFamily="34" charset="0"/>
              </a:defRPr>
            </a:lvl1pPr>
          </a:lstStyle>
          <a:p>
            <a:r>
              <a:rPr lang="en-US" dirty="0"/>
              <a:t>Click to edit Master title style</a:t>
            </a:r>
            <a:endParaRPr lang="en-GB" dirty="0"/>
          </a:p>
        </p:txBody>
      </p:sp>
      <p:pic>
        <p:nvPicPr>
          <p:cNvPr id="6" name="Picture 5">
            <a:extLst>
              <a:ext uri="{FF2B5EF4-FFF2-40B4-BE49-F238E27FC236}">
                <a16:creationId xmlns:a16="http://schemas.microsoft.com/office/drawing/2014/main" id="{F645E500-E4D1-47B6-8A49-38CF5EF7DA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3254" y="210364"/>
            <a:ext cx="1287479" cy="544365"/>
          </a:xfrm>
          <a:prstGeom prst="rect">
            <a:avLst/>
          </a:prstGeom>
        </p:spPr>
      </p:pic>
    </p:spTree>
    <p:extLst>
      <p:ext uri="{BB962C8B-B14F-4D97-AF65-F5344CB8AC3E}">
        <p14:creationId xmlns:p14="http://schemas.microsoft.com/office/powerpoint/2010/main" val="61497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2"/>
          <p:cNvPicPr preferRelativeResize="0"/>
          <p:nvPr/>
        </p:nvPicPr>
        <p:blipFill rotWithShape="1">
          <a:blip r:embed="rId10">
            <a:alphaModFix/>
          </a:blip>
          <a:srcRect/>
          <a:stretch/>
        </p:blipFill>
        <p:spPr>
          <a:xfrm>
            <a:off x="9406506" y="485814"/>
            <a:ext cx="1845694" cy="77988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DADA9AC-09FD-7C48-9CDC-8BC3FBDEF118}"/>
              </a:ext>
            </a:extLst>
          </p:cNvPr>
          <p:cNvSpPr/>
          <p:nvPr userDrawn="1"/>
        </p:nvSpPr>
        <p:spPr>
          <a:xfrm>
            <a:off x="0" y="-1"/>
            <a:ext cx="12192000" cy="5782804"/>
          </a:xfrm>
          <a:prstGeom prst="rect">
            <a:avLst/>
          </a:prstGeom>
          <a:solidFill>
            <a:srgbClr val="EA53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a:p>
        </p:txBody>
      </p:sp>
      <p:sp>
        <p:nvSpPr>
          <p:cNvPr id="10" name="Oval 9">
            <a:extLst>
              <a:ext uri="{FF2B5EF4-FFF2-40B4-BE49-F238E27FC236}">
                <a16:creationId xmlns:a16="http://schemas.microsoft.com/office/drawing/2014/main" id="{4C279D9C-41B5-407B-BB25-D4AD402308AC}"/>
              </a:ext>
            </a:extLst>
          </p:cNvPr>
          <p:cNvSpPr/>
          <p:nvPr userDrawn="1"/>
        </p:nvSpPr>
        <p:spPr>
          <a:xfrm rot="12190506">
            <a:off x="-2562994" y="-396098"/>
            <a:ext cx="7025655" cy="7191228"/>
          </a:xfrm>
          <a:prstGeom prst="chord">
            <a:avLst>
              <a:gd name="adj1" fmla="val 2776418"/>
              <a:gd name="adj2" fmla="val 16002289"/>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84" dirty="0"/>
          </a:p>
        </p:txBody>
      </p:sp>
      <p:sp>
        <p:nvSpPr>
          <p:cNvPr id="12" name="TextBox 11">
            <a:extLst>
              <a:ext uri="{FF2B5EF4-FFF2-40B4-BE49-F238E27FC236}">
                <a16:creationId xmlns:a16="http://schemas.microsoft.com/office/drawing/2014/main" id="{D3932AFB-98BB-47E6-A66A-42A8B2216A6E}"/>
              </a:ext>
            </a:extLst>
          </p:cNvPr>
          <p:cNvSpPr txBox="1"/>
          <p:nvPr userDrawn="1"/>
        </p:nvSpPr>
        <p:spPr>
          <a:xfrm>
            <a:off x="7396526" y="667260"/>
            <a:ext cx="4731308" cy="784574"/>
          </a:xfrm>
          <a:prstGeom prst="rect">
            <a:avLst/>
          </a:prstGeom>
          <a:noFill/>
        </p:spPr>
        <p:txBody>
          <a:bodyPr wrap="square" rtlCol="0">
            <a:spAutoFit/>
          </a:bodyPr>
          <a:lstStyle/>
          <a:p>
            <a:r>
              <a:rPr lang="en-GB" sz="2249" b="1" dirty="0">
                <a:solidFill>
                  <a:schemeClr val="bg1"/>
                </a:solidFill>
                <a:latin typeface="Arial" panose="020B0604020202020204" pitchFamily="34" charset="0"/>
                <a:cs typeface="Arial" panose="020B0604020202020204" pitchFamily="34" charset="0"/>
              </a:rPr>
              <a:t>Transformation by Innovation </a:t>
            </a:r>
          </a:p>
          <a:p>
            <a:r>
              <a:rPr lang="en-GB" sz="2249" b="1" dirty="0">
                <a:solidFill>
                  <a:schemeClr val="bg1"/>
                </a:solidFill>
                <a:latin typeface="Arial" panose="020B0604020202020204" pitchFamily="34" charset="0"/>
                <a:cs typeface="Arial" panose="020B0604020202020204" pitchFamily="34" charset="0"/>
              </a:rPr>
              <a:t>in Distance Education</a:t>
            </a:r>
          </a:p>
        </p:txBody>
      </p:sp>
      <p:pic>
        <p:nvPicPr>
          <p:cNvPr id="13" name="Picture 12">
            <a:extLst>
              <a:ext uri="{FF2B5EF4-FFF2-40B4-BE49-F238E27FC236}">
                <a16:creationId xmlns:a16="http://schemas.microsoft.com/office/drawing/2014/main" id="{53C559C2-8C6E-45A5-9148-D5B12B0EEC2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432" b="-4056"/>
          <a:stretch/>
        </p:blipFill>
        <p:spPr>
          <a:xfrm>
            <a:off x="-180109" y="-232871"/>
            <a:ext cx="3940469" cy="7198452"/>
          </a:xfrm>
          <a:prstGeom prst="rect">
            <a:avLst/>
          </a:prstGeom>
        </p:spPr>
      </p:pic>
      <p:sp>
        <p:nvSpPr>
          <p:cNvPr id="16" name="TextBox 15">
            <a:extLst>
              <a:ext uri="{FF2B5EF4-FFF2-40B4-BE49-F238E27FC236}">
                <a16:creationId xmlns:a16="http://schemas.microsoft.com/office/drawing/2014/main" id="{9D980B62-A8DC-41B1-BFA4-DF6E668D2134}"/>
              </a:ext>
            </a:extLst>
          </p:cNvPr>
          <p:cNvSpPr txBox="1"/>
          <p:nvPr userDrawn="1"/>
        </p:nvSpPr>
        <p:spPr>
          <a:xfrm>
            <a:off x="4934947" y="4292119"/>
            <a:ext cx="6209535" cy="566472"/>
          </a:xfrm>
          <a:prstGeom prst="rect">
            <a:avLst/>
          </a:prstGeom>
        </p:spPr>
        <p:txBody>
          <a:bodyPr vert="horz" wrap="square" lIns="0" tIns="0" rIns="0" bIns="0" rtlCol="0">
            <a:noAutofit/>
          </a:bodyPr>
          <a:lstStyle/>
          <a:p>
            <a:pPr marL="0" indent="0">
              <a:buNone/>
            </a:pPr>
            <a:endParaRPr lang="en-GB" sz="1407" dirty="0">
              <a:solidFill>
                <a:schemeClr val="bg1"/>
              </a:solidFill>
            </a:endParaRPr>
          </a:p>
        </p:txBody>
      </p:sp>
      <p:pic>
        <p:nvPicPr>
          <p:cNvPr id="21" name="Content Placeholder 7" descr="Logo&#10;&#10;Description automatically generated">
            <a:extLst>
              <a:ext uri="{FF2B5EF4-FFF2-40B4-BE49-F238E27FC236}">
                <a16:creationId xmlns:a16="http://schemas.microsoft.com/office/drawing/2014/main" id="{AF325590-A6D4-9741-870B-736FC1574C76}"/>
              </a:ext>
            </a:extLst>
          </p:cNvPr>
          <p:cNvPicPr>
            <a:picLocks noChangeAspect="1"/>
          </p:cNvPicPr>
          <p:nvPr userDrawn="1"/>
        </p:nvPicPr>
        <p:blipFill>
          <a:blip r:embed="rId6"/>
          <a:stretch>
            <a:fillRect/>
          </a:stretch>
        </p:blipFill>
        <p:spPr>
          <a:xfrm>
            <a:off x="4899511" y="591448"/>
            <a:ext cx="2290739" cy="967065"/>
          </a:xfrm>
          <a:prstGeom prst="rect">
            <a:avLst/>
          </a:prstGeom>
        </p:spPr>
      </p:pic>
      <p:pic>
        <p:nvPicPr>
          <p:cNvPr id="3" name="Picture 2">
            <a:extLst>
              <a:ext uri="{FF2B5EF4-FFF2-40B4-BE49-F238E27FC236}">
                <a16:creationId xmlns:a16="http://schemas.microsoft.com/office/drawing/2014/main" id="{1EF659DC-9D8F-B740-94AA-02A6A02D1E51}"/>
              </a:ext>
            </a:extLst>
          </p:cNvPr>
          <p:cNvPicPr>
            <a:picLocks noChangeAspect="1"/>
          </p:cNvPicPr>
          <p:nvPr userDrawn="1"/>
        </p:nvPicPr>
        <p:blipFill>
          <a:blip r:embed="rId7"/>
          <a:stretch>
            <a:fillRect/>
          </a:stretch>
        </p:blipFill>
        <p:spPr>
          <a:xfrm>
            <a:off x="3012318" y="5861229"/>
            <a:ext cx="9115515" cy="922555"/>
          </a:xfrm>
          <a:prstGeom prst="rect">
            <a:avLst/>
          </a:prstGeom>
        </p:spPr>
      </p:pic>
    </p:spTree>
    <p:extLst>
      <p:ext uri="{BB962C8B-B14F-4D97-AF65-F5344CB8AC3E}">
        <p14:creationId xmlns:p14="http://schemas.microsoft.com/office/powerpoint/2010/main" val="329573052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Lst>
  <p:hf hdr="0" ftr="0" dt="0"/>
  <p:txStyles>
    <p:titleStyle>
      <a:lvl1pPr algn="l" defTabSz="457067" rtl="0" eaLnBrk="1" latinLnBrk="0" hangingPunct="1">
        <a:lnSpc>
          <a:spcPts val="3655"/>
        </a:lnSpc>
        <a:spcBef>
          <a:spcPts val="0"/>
        </a:spcBef>
        <a:buNone/>
        <a:defRPr sz="3163" b="1" kern="1200">
          <a:solidFill>
            <a:schemeClr val="tx1"/>
          </a:solidFill>
          <a:latin typeface="+mj-lt"/>
          <a:ea typeface="+mj-ea"/>
          <a:cs typeface="+mj-cs"/>
        </a:defRPr>
      </a:lvl1pPr>
    </p:titleStyle>
    <p:bodyStyle>
      <a:lvl1pPr marL="185227" indent="-185227" algn="l" defTabSz="457067" rtl="0" eaLnBrk="1" latinLnBrk="0" hangingPunct="1">
        <a:lnSpc>
          <a:spcPts val="1828"/>
        </a:lnSpc>
        <a:spcBef>
          <a:spcPts val="773"/>
        </a:spcBef>
        <a:spcAft>
          <a:spcPts val="563"/>
        </a:spcAft>
        <a:buClr>
          <a:schemeClr val="accent3"/>
        </a:buClr>
        <a:buSzPct val="90000"/>
        <a:buFont typeface="Lucida Grande"/>
        <a:buChar char="●"/>
        <a:defRPr sz="1687" kern="1200">
          <a:solidFill>
            <a:schemeClr val="tx1"/>
          </a:solidFill>
          <a:latin typeface="+mn-lt"/>
          <a:ea typeface="+mn-ea"/>
          <a:cs typeface="+mn-cs"/>
        </a:defRPr>
      </a:lvl1pPr>
      <a:lvl2pPr marL="389424" indent="-156216" algn="l" defTabSz="457067" rtl="0" eaLnBrk="1" latinLnBrk="0" hangingPunct="1">
        <a:lnSpc>
          <a:spcPts val="1828"/>
        </a:lnSpc>
        <a:spcBef>
          <a:spcPts val="0"/>
        </a:spcBef>
        <a:buClr>
          <a:schemeClr val="accent3"/>
        </a:buClr>
        <a:buSzPct val="90000"/>
        <a:buFont typeface="Lucida Grande"/>
        <a:buChar char="●"/>
        <a:defRPr sz="1265" kern="1200">
          <a:solidFill>
            <a:schemeClr val="tx1"/>
          </a:solidFill>
          <a:latin typeface="+mn-lt"/>
          <a:ea typeface="+mn-ea"/>
          <a:cs typeface="+mn-cs"/>
        </a:defRPr>
      </a:lvl2pPr>
      <a:lvl3pPr marL="241018" indent="-241018" algn="l" defTabSz="457067" rtl="0" eaLnBrk="1" latinLnBrk="0" hangingPunct="1">
        <a:lnSpc>
          <a:spcPts val="1828"/>
        </a:lnSpc>
        <a:spcBef>
          <a:spcPts val="1336"/>
        </a:spcBef>
        <a:buClr>
          <a:schemeClr val="accent3"/>
        </a:buClr>
        <a:buSzPct val="90000"/>
        <a:buFont typeface="Lucida Grande"/>
        <a:buChar char="●"/>
        <a:defRPr sz="1687" kern="1200">
          <a:solidFill>
            <a:schemeClr val="tx1"/>
          </a:solidFill>
          <a:latin typeface="+mn-lt"/>
          <a:ea typeface="+mn-ea"/>
          <a:cs typeface="+mn-cs"/>
        </a:defRPr>
      </a:lvl3pPr>
      <a:lvl4pPr marL="0" indent="0" algn="l" defTabSz="457067" rtl="0" eaLnBrk="1" latinLnBrk="0" hangingPunct="1">
        <a:lnSpc>
          <a:spcPts val="1828"/>
        </a:lnSpc>
        <a:spcBef>
          <a:spcPts val="0"/>
        </a:spcBef>
        <a:buClr>
          <a:schemeClr val="accent3"/>
        </a:buClr>
        <a:buFont typeface="Lucida Grande"/>
        <a:buNone/>
        <a:defRPr sz="1265" kern="1200">
          <a:solidFill>
            <a:schemeClr val="tx1"/>
          </a:solidFill>
          <a:latin typeface="+mn-lt"/>
          <a:ea typeface="+mn-ea"/>
          <a:cs typeface="+mn-cs"/>
        </a:defRPr>
      </a:lvl4pPr>
      <a:lvl5pPr marL="0" indent="0" algn="l" defTabSz="457067" rtl="0" eaLnBrk="1" latinLnBrk="0" hangingPunct="1">
        <a:lnSpc>
          <a:spcPts val="1828"/>
        </a:lnSpc>
        <a:spcBef>
          <a:spcPts val="0"/>
        </a:spcBef>
        <a:buClr>
          <a:schemeClr val="accent3"/>
        </a:buClr>
        <a:buFont typeface="Lucida Grande"/>
        <a:buNone/>
        <a:defRPr sz="1265" kern="1200">
          <a:solidFill>
            <a:schemeClr val="tx1"/>
          </a:solidFill>
          <a:latin typeface="+mn-lt"/>
          <a:ea typeface="+mn-ea"/>
          <a:cs typeface="+mn-cs"/>
        </a:defRPr>
      </a:lvl5pPr>
      <a:lvl6pPr marL="2513870" indent="-228534" algn="l" defTabSz="457067" rtl="0" eaLnBrk="1" latinLnBrk="0" hangingPunct="1">
        <a:spcBef>
          <a:spcPct val="20000"/>
        </a:spcBef>
        <a:buFont typeface="Arial"/>
        <a:buChar char="•"/>
        <a:defRPr sz="1968" kern="1200">
          <a:solidFill>
            <a:schemeClr val="tx1"/>
          </a:solidFill>
          <a:latin typeface="+mn-lt"/>
          <a:ea typeface="+mn-ea"/>
          <a:cs typeface="+mn-cs"/>
        </a:defRPr>
      </a:lvl6pPr>
      <a:lvl7pPr marL="2970936" indent="-228534" algn="l" defTabSz="457067" rtl="0" eaLnBrk="1" latinLnBrk="0" hangingPunct="1">
        <a:spcBef>
          <a:spcPct val="20000"/>
        </a:spcBef>
        <a:buFont typeface="Arial"/>
        <a:buChar char="•"/>
        <a:defRPr sz="1968" kern="1200">
          <a:solidFill>
            <a:schemeClr val="tx1"/>
          </a:solidFill>
          <a:latin typeface="+mn-lt"/>
          <a:ea typeface="+mn-ea"/>
          <a:cs typeface="+mn-cs"/>
        </a:defRPr>
      </a:lvl7pPr>
      <a:lvl8pPr marL="3428005" indent="-228534" algn="l" defTabSz="457067" rtl="0" eaLnBrk="1" latinLnBrk="0" hangingPunct="1">
        <a:spcBef>
          <a:spcPct val="20000"/>
        </a:spcBef>
        <a:buFont typeface="Arial"/>
        <a:buChar char="•"/>
        <a:defRPr sz="1968" kern="1200">
          <a:solidFill>
            <a:schemeClr val="tx1"/>
          </a:solidFill>
          <a:latin typeface="+mn-lt"/>
          <a:ea typeface="+mn-ea"/>
          <a:cs typeface="+mn-cs"/>
        </a:defRPr>
      </a:lvl8pPr>
      <a:lvl9pPr marL="3885072" indent="-228534" algn="l" defTabSz="457067" rtl="0" eaLnBrk="1" latinLnBrk="0" hangingPunct="1">
        <a:spcBef>
          <a:spcPct val="20000"/>
        </a:spcBef>
        <a:buFont typeface="Arial"/>
        <a:buChar char="•"/>
        <a:defRPr sz="1968" kern="1200">
          <a:solidFill>
            <a:schemeClr val="tx1"/>
          </a:solidFill>
          <a:latin typeface="+mn-lt"/>
          <a:ea typeface="+mn-ea"/>
          <a:cs typeface="+mn-cs"/>
        </a:defRPr>
      </a:lvl9pPr>
    </p:bodyStyle>
    <p:otherStyle>
      <a:defPPr>
        <a:defRPr lang="en-US"/>
      </a:defPPr>
      <a:lvl1pPr marL="0" algn="l" defTabSz="457067" rtl="0" eaLnBrk="1" latinLnBrk="0" hangingPunct="1">
        <a:defRPr sz="1828" kern="1200">
          <a:solidFill>
            <a:schemeClr val="tx1"/>
          </a:solidFill>
          <a:latin typeface="+mn-lt"/>
          <a:ea typeface="+mn-ea"/>
          <a:cs typeface="+mn-cs"/>
        </a:defRPr>
      </a:lvl1pPr>
      <a:lvl2pPr marL="457067" algn="l" defTabSz="457067" rtl="0" eaLnBrk="1" latinLnBrk="0" hangingPunct="1">
        <a:defRPr sz="1828" kern="1200">
          <a:solidFill>
            <a:schemeClr val="tx1"/>
          </a:solidFill>
          <a:latin typeface="+mn-lt"/>
          <a:ea typeface="+mn-ea"/>
          <a:cs typeface="+mn-cs"/>
        </a:defRPr>
      </a:lvl2pPr>
      <a:lvl3pPr marL="914134" algn="l" defTabSz="457067" rtl="0" eaLnBrk="1" latinLnBrk="0" hangingPunct="1">
        <a:defRPr sz="1828" kern="1200">
          <a:solidFill>
            <a:schemeClr val="tx1"/>
          </a:solidFill>
          <a:latin typeface="+mn-lt"/>
          <a:ea typeface="+mn-ea"/>
          <a:cs typeface="+mn-cs"/>
        </a:defRPr>
      </a:lvl3pPr>
      <a:lvl4pPr marL="1371202" algn="l" defTabSz="457067" rtl="0" eaLnBrk="1" latinLnBrk="0" hangingPunct="1">
        <a:defRPr sz="1828" kern="1200">
          <a:solidFill>
            <a:schemeClr val="tx1"/>
          </a:solidFill>
          <a:latin typeface="+mn-lt"/>
          <a:ea typeface="+mn-ea"/>
          <a:cs typeface="+mn-cs"/>
        </a:defRPr>
      </a:lvl4pPr>
      <a:lvl5pPr marL="1828269" algn="l" defTabSz="457067" rtl="0" eaLnBrk="1" latinLnBrk="0" hangingPunct="1">
        <a:defRPr sz="1828" kern="1200">
          <a:solidFill>
            <a:schemeClr val="tx1"/>
          </a:solidFill>
          <a:latin typeface="+mn-lt"/>
          <a:ea typeface="+mn-ea"/>
          <a:cs typeface="+mn-cs"/>
        </a:defRPr>
      </a:lvl5pPr>
      <a:lvl6pPr marL="2285338" algn="l" defTabSz="457067" rtl="0" eaLnBrk="1" latinLnBrk="0" hangingPunct="1">
        <a:defRPr sz="1828" kern="1200">
          <a:solidFill>
            <a:schemeClr val="tx1"/>
          </a:solidFill>
          <a:latin typeface="+mn-lt"/>
          <a:ea typeface="+mn-ea"/>
          <a:cs typeface="+mn-cs"/>
        </a:defRPr>
      </a:lvl6pPr>
      <a:lvl7pPr marL="2742403" algn="l" defTabSz="457067" rtl="0" eaLnBrk="1" latinLnBrk="0" hangingPunct="1">
        <a:defRPr sz="1828" kern="1200">
          <a:solidFill>
            <a:schemeClr val="tx1"/>
          </a:solidFill>
          <a:latin typeface="+mn-lt"/>
          <a:ea typeface="+mn-ea"/>
          <a:cs typeface="+mn-cs"/>
        </a:defRPr>
      </a:lvl7pPr>
      <a:lvl8pPr marL="3199471" algn="l" defTabSz="457067" rtl="0" eaLnBrk="1" latinLnBrk="0" hangingPunct="1">
        <a:defRPr sz="1828" kern="1200">
          <a:solidFill>
            <a:schemeClr val="tx1"/>
          </a:solidFill>
          <a:latin typeface="+mn-lt"/>
          <a:ea typeface="+mn-ea"/>
          <a:cs typeface="+mn-cs"/>
        </a:defRPr>
      </a:lvl8pPr>
      <a:lvl9pPr marL="3656538" algn="l" defTabSz="457067" rtl="0" eaLnBrk="1" latinLnBrk="0" hangingPunct="1">
        <a:defRPr sz="182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ur02.safelinks.protection.outlook.com/?url=http%3A%2F%2Fwww.spheir.org.uk%2F&amp;data=04%7C01%7Cm-al-mossallami%40dfid.gov.uk%7Ca2cc67f1fb864ea0b2b708d8ff1eb7df%7Ccdf709af1a184c74bd936d14a64d73b3%7C0%7C0%7C637539854685157620%7CUnknown%7CTWFpbGZsb3d8eyJWIjoiMC4wLjAwMDAiLCJQIjoiV2luMzIiLCJBTiI6Ik1haWwiLCJXVCI6Mn0%3D%7C1000&amp;sdata=F%2BSxYfjNYBkAHmmPrPY1E3CG09rgoTCEgxr3vu9Jrvo%3D&amp;reserved=0" TargetMode="External"/><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hyperlink" Target="https://www.facebook.com/groups/TIDE.Community/permalink/2493291700938995/"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unsplash.com/search/photos/structure?utm_source=unsplash&amp;utm_medium=referral&amp;utm_content=creditCopyText"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unsplash.com/photos/P_qvsF7Yodw?utm_source=unsplash&amp;utm_medium=referral&amp;utm_content=creditCopyText" TargetMode="External"/><Relationship Id="rId5" Type="http://schemas.openxmlformats.org/officeDocument/2006/relationships/image" Target="../media/image15.jp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hyperlink" Target="http://creativecommons.org/licenses/by/4.0/"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jpg"/><Relationship Id="rId5" Type="http://schemas.openxmlformats.org/officeDocument/2006/relationships/hyperlink" Target="https://c2.staticflickr.com/6/5557/15071668497_74754a8b3d_b.jpg"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unsplash.com/search/photos/skills?utm_source=unsplash&amp;utm_medium=referral&amp;utm_content=creditCopyText"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unsplash.com/photos/xEy9QNUCdRI?utm_source=unsplash&amp;utm_medium=referral&amp;utm_content=creditCopyText" TargetMode="External"/><Relationship Id="rId5" Type="http://schemas.openxmlformats.org/officeDocument/2006/relationships/image" Target="../media/image10.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unsplash.com/search/photos/speak-directly-to-learner?utm_source=unsplash&amp;utm_medium=referral&amp;utm_content=creditCopyText"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unsplash.com/photos/QRKJwE6yfJo?utm_source=unsplash&amp;utm_medium=referral&amp;utm_content=creditCopyText" TargetMode="External"/><Relationship Id="rId5" Type="http://schemas.openxmlformats.org/officeDocument/2006/relationships/image" Target="../media/image12.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13.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unsplash.com/search/photos/activity?utm_source=unsplash&amp;utm_medium=referral&amp;utm_content=creditCopyText"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unsplash.com/photos/VmYZe_yqxL0?utm_source=unsplash&amp;utm_medium=referral&amp;utm_content=creditCopyText" TargetMode="External"/><Relationship Id="rId5" Type="http://schemas.openxmlformats.org/officeDocument/2006/relationships/image" Target="../media/image14.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72186B-9D18-1947-AF81-A057AE538664}"/>
              </a:ext>
            </a:extLst>
          </p:cNvPr>
          <p:cNvSpPr txBox="1"/>
          <p:nvPr/>
        </p:nvSpPr>
        <p:spPr>
          <a:xfrm flipH="1">
            <a:off x="5000685" y="3971682"/>
            <a:ext cx="6123815" cy="397564"/>
          </a:xfrm>
          <a:prstGeom prst="rect">
            <a:avLst/>
          </a:prstGeom>
        </p:spPr>
        <p:txBody>
          <a:bodyPr vert="horz" wrap="none" lIns="0" tIns="0" rIns="0" bIns="0" rtlCol="0">
            <a:noAutofit/>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r>
              <a:rPr kumimoji="0" lang="en-US" sz="2133" b="0" i="0" u="none" strike="noStrike" kern="1200" cap="none" spc="0" normalizeH="0" baseline="0" noProof="0" dirty="0">
                <a:ln>
                  <a:noFill/>
                </a:ln>
                <a:solidFill>
                  <a:prstClr val="white"/>
                </a:solidFill>
                <a:effectLst/>
                <a:uLnTx/>
                <a:uFillTx/>
                <a:latin typeface="Helvetica"/>
                <a:ea typeface="+mn-ea"/>
                <a:cs typeface="Arial"/>
                <a:sym typeface="Arial"/>
              </a:rPr>
              <a:t>TIDE Residential Schools May 2020</a:t>
            </a:r>
          </a:p>
        </p:txBody>
      </p:sp>
      <p:sp>
        <p:nvSpPr>
          <p:cNvPr id="6" name="Title 5">
            <a:extLst>
              <a:ext uri="{FF2B5EF4-FFF2-40B4-BE49-F238E27FC236}">
                <a16:creationId xmlns:a16="http://schemas.microsoft.com/office/drawing/2014/main" id="{D98CA6AC-AF6D-ED4D-A561-6ED549640C49}"/>
              </a:ext>
            </a:extLst>
          </p:cNvPr>
          <p:cNvSpPr>
            <a:spLocks noGrp="1"/>
          </p:cNvSpPr>
          <p:nvPr>
            <p:ph type="title" idx="4294967295"/>
          </p:nvPr>
        </p:nvSpPr>
        <p:spPr>
          <a:xfrm>
            <a:off x="4867937" y="1957919"/>
            <a:ext cx="6960647" cy="730735"/>
          </a:xfrm>
          <a:prstGeom prst="rect">
            <a:avLst/>
          </a:prstGeom>
        </p:spPr>
        <p:txBody>
          <a:bodyPr/>
          <a:lstStyle/>
          <a:p>
            <a:pPr>
              <a:lnSpc>
                <a:spcPct val="100000"/>
              </a:lnSpc>
            </a:pPr>
            <a:r>
              <a:rPr lang="en-GB" sz="4000" dirty="0">
                <a:solidFill>
                  <a:schemeClr val="bg1"/>
                </a:solidFill>
              </a:rPr>
              <a:t>Designing for Online Learners (1): Learning Outcomes - Cohort 2019</a:t>
            </a:r>
          </a:p>
        </p:txBody>
      </p:sp>
      <p:sp>
        <p:nvSpPr>
          <p:cNvPr id="2" name="Rectangle 1">
            <a:extLst>
              <a:ext uri="{FF2B5EF4-FFF2-40B4-BE49-F238E27FC236}">
                <a16:creationId xmlns:a16="http://schemas.microsoft.com/office/drawing/2014/main" id="{091B274E-D604-3240-A618-B29F15A3F9F6}"/>
              </a:ext>
            </a:extLst>
          </p:cNvPr>
          <p:cNvSpPr/>
          <p:nvPr/>
        </p:nvSpPr>
        <p:spPr>
          <a:xfrm>
            <a:off x="4867936" y="4762996"/>
            <a:ext cx="6960648" cy="810158"/>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r>
              <a:rPr kumimoji="0" lang="en-GB" sz="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The Transformation by Innovation in Distance Education (TIDE) project is enhancing distance learning in Myanmar by building the capacity of Higher Education staff and students, enhancing programmes of study, and strengthening systems that support Higher Educational Institutions in Myanmar. TIDE is part of the UK-Aid-funded Strategic Partnerships for Higher Education Innovation and Reform (SPHEIR) programme(</a:t>
            </a:r>
            <a:r>
              <a:rPr kumimoji="0" lang="en-GB" sz="933"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hlinkClick r:id="rId3" tooltip="https://eur02.safelinks.protection.outlook.com/?url=http%3A%2F%2Fwww.spheir.org.uk%2F&amp;data=04%7C01%7Cm-al-mossallami%40dfid.gov.uk%7Ca2cc67f1fb864ea0b2b708d8ff1eb7df%7Ccdf709af1a184c74bd936d14a64d73b3%7C0%7C0%7C637539854685157620%7CUnknown%7CTWFpbGZsb3d8eyJWIjoiMC4wLjAwMDAiLCJQIjoiV2luMzIiLCJBTiI6Ik1haWwiLCJXVCI6Mn0%3D%7C1000&amp;sdata=F%2BSxYfjNYBkAHmmPrPY1E3CG09rgoTCEgxr3vu9Jrvo%3D&amp;reserved=0">
                  <a:extLst>
                    <a:ext uri="{A12FA001-AC4F-418D-AE19-62706E023703}">
                      <ahyp:hlinkClr xmlns:ahyp="http://schemas.microsoft.com/office/drawing/2018/hyperlinkcolor" val="tx"/>
                    </a:ext>
                  </a:extLst>
                </a:hlinkClick>
              </a:rPr>
              <a:t>www.spheir.org.uk</a:t>
            </a:r>
            <a:r>
              <a:rPr kumimoji="0" lang="en-GB" sz="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SPHEIR is managed on behalf of FCDO by a consortium led by the British Council that includes PwC and Universities UK International. The TIDE project will close in May 2021.</a:t>
            </a:r>
            <a:endParaRPr kumimoji="0" lang="en-US" sz="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039711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8"/>
          <p:cNvSpPr txBox="1">
            <a:spLocks noGrp="1"/>
          </p:cNvSpPr>
          <p:nvPr>
            <p:ph type="body" idx="1"/>
          </p:nvPr>
        </p:nvSpPr>
        <p:spPr>
          <a:xfrm>
            <a:off x="838200" y="1825625"/>
            <a:ext cx="10068000" cy="4351500"/>
          </a:xfrm>
          <a:prstGeom prst="rect">
            <a:avLst/>
          </a:prstGeom>
          <a:noFill/>
          <a:ln>
            <a:noFill/>
          </a:ln>
        </p:spPr>
        <p:txBody>
          <a:bodyPr spcFirstLastPara="1" wrap="square" lIns="91425" tIns="91425" rIns="91425" bIns="91425" anchor="t" anchorCtr="0">
            <a:noAutofit/>
          </a:bodyPr>
          <a:lstStyle/>
          <a:p>
            <a:pPr marL="457200" marR="0" lvl="0" indent="-431800" algn="l" rtl="0">
              <a:lnSpc>
                <a:spcPct val="90000"/>
              </a:lnSpc>
              <a:spcBef>
                <a:spcPts val="1000"/>
              </a:spcBef>
              <a:spcAft>
                <a:spcPts val="0"/>
              </a:spcAft>
              <a:buSzPts val="3200"/>
              <a:buChar char="•"/>
            </a:pPr>
            <a:r>
              <a:rPr lang="en-GB" sz="3200"/>
              <a:t>Learning is an active process</a:t>
            </a:r>
            <a:endParaRPr sz="3200"/>
          </a:p>
          <a:p>
            <a:pPr marL="457200" marR="0" lvl="0" indent="-431800" algn="l" rtl="0">
              <a:lnSpc>
                <a:spcPct val="90000"/>
              </a:lnSpc>
              <a:spcBef>
                <a:spcPts val="0"/>
              </a:spcBef>
              <a:spcAft>
                <a:spcPts val="0"/>
              </a:spcAft>
              <a:buSzPts val="3200"/>
              <a:buChar char="•"/>
            </a:pPr>
            <a:r>
              <a:rPr lang="en-GB" sz="3200"/>
              <a:t>Assessment is part of learning</a:t>
            </a:r>
            <a:endParaRPr sz="3200"/>
          </a:p>
          <a:p>
            <a:pPr marL="457200" marR="0" lvl="0" indent="-431800" algn="l" rtl="0">
              <a:lnSpc>
                <a:spcPct val="90000"/>
              </a:lnSpc>
              <a:spcBef>
                <a:spcPts val="0"/>
              </a:spcBef>
              <a:spcAft>
                <a:spcPts val="0"/>
              </a:spcAft>
              <a:buSzPts val="3200"/>
              <a:buChar char="•"/>
            </a:pPr>
            <a:r>
              <a:rPr lang="en-GB" sz="3200"/>
              <a:t>Learners focus on what they need to do to pass the course</a:t>
            </a:r>
            <a:endParaRPr sz="3200"/>
          </a:p>
        </p:txBody>
      </p:sp>
      <p:sp>
        <p:nvSpPr>
          <p:cNvPr id="141" name="Google Shape;141;p8"/>
          <p:cNvSpPr txBox="1">
            <a:spLocks noGrp="1"/>
          </p:cNvSpPr>
          <p:nvPr>
            <p:ph type="title"/>
          </p:nvPr>
        </p:nvSpPr>
        <p:spPr>
          <a:xfrm>
            <a:off x="838200" y="500063"/>
            <a:ext cx="10515600" cy="13255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GB" sz="4400" b="1"/>
              <a:t>Key ideas</a:t>
            </a:r>
            <a:endParaRPr sz="1400" b="0" i="0" u="none" strike="noStrike" cap="none">
              <a:solidFill>
                <a:srgbClr val="000000"/>
              </a:solidFill>
              <a:latin typeface="Arial"/>
              <a:ea typeface="Arial"/>
              <a:cs typeface="Arial"/>
              <a:sym typeface="Arial"/>
            </a:endParaRPr>
          </a:p>
        </p:txBody>
      </p:sp>
      <p:pic>
        <p:nvPicPr>
          <p:cNvPr id="3" name="Audio 2">
            <a:hlinkClick r:id="" action="ppaction://media"/>
            <a:extLst>
              <a:ext uri="{FF2B5EF4-FFF2-40B4-BE49-F238E27FC236}">
                <a16:creationId xmlns:a16="http://schemas.microsoft.com/office/drawing/2014/main" id="{78512B2F-0580-4FBB-93A3-0ED4156248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541"/>
    </mc:Choice>
    <mc:Fallback xmlns="">
      <p:transition spd="slow" advTm="21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86e91e3fee_0_19"/>
          <p:cNvSpPr txBox="1">
            <a:spLocks noGrp="1"/>
          </p:cNvSpPr>
          <p:nvPr>
            <p:ph type="body" idx="1"/>
          </p:nvPr>
        </p:nvSpPr>
        <p:spPr>
          <a:xfrm>
            <a:off x="744975" y="1084550"/>
            <a:ext cx="11093400" cy="5486400"/>
          </a:xfrm>
          <a:prstGeom prst="rect">
            <a:avLst/>
          </a:prstGeom>
          <a:noFill/>
          <a:ln>
            <a:noFill/>
          </a:ln>
        </p:spPr>
        <p:txBody>
          <a:bodyPr spcFirstLastPara="1" wrap="square" lIns="91425" tIns="91425" rIns="91425" bIns="91425" anchor="t" anchorCtr="0">
            <a:noAutofit/>
          </a:bodyPr>
          <a:lstStyle/>
          <a:p>
            <a:pPr marL="457200" marR="0" lvl="0" indent="-400050" algn="l" rtl="0">
              <a:lnSpc>
                <a:spcPct val="90000"/>
              </a:lnSpc>
              <a:spcBef>
                <a:spcPts val="1000"/>
              </a:spcBef>
              <a:spcAft>
                <a:spcPts val="0"/>
              </a:spcAft>
              <a:buSzPts val="2700"/>
              <a:buChar char="•"/>
            </a:pPr>
            <a:r>
              <a:rPr lang="en-GB" sz="2700" dirty="0"/>
              <a:t>Think about a time when you had a good experience of learning something - what was it that helped you to learn?</a:t>
            </a:r>
            <a:endParaRPr sz="2700" dirty="0"/>
          </a:p>
          <a:p>
            <a:pPr marL="457200" marR="0" lvl="0" indent="-400050" algn="l" rtl="0">
              <a:lnSpc>
                <a:spcPct val="90000"/>
              </a:lnSpc>
              <a:spcBef>
                <a:spcPts val="0"/>
              </a:spcBef>
              <a:spcAft>
                <a:spcPts val="0"/>
              </a:spcAft>
              <a:buSzPts val="2700"/>
              <a:buChar char="•"/>
            </a:pPr>
            <a:r>
              <a:rPr lang="en-GB" sz="2700" dirty="0"/>
              <a:t>Watch the short video made by participants at the November 2019 residential school on ‘Different purposes of wearing </a:t>
            </a:r>
            <a:r>
              <a:rPr lang="en-GB" sz="2700" dirty="0" err="1"/>
              <a:t>thanakha</a:t>
            </a:r>
            <a:r>
              <a:rPr lang="en-GB" sz="2700" dirty="0"/>
              <a:t>’ </a:t>
            </a:r>
            <a:endParaRPr sz="2700" dirty="0"/>
          </a:p>
          <a:p>
            <a:pPr marL="457200" marR="0" lvl="0" indent="0" algn="l" rtl="0">
              <a:lnSpc>
                <a:spcPct val="90000"/>
              </a:lnSpc>
              <a:spcBef>
                <a:spcPts val="1000"/>
              </a:spcBef>
              <a:spcAft>
                <a:spcPts val="0"/>
              </a:spcAft>
              <a:buNone/>
            </a:pPr>
            <a:r>
              <a:rPr lang="en-GB" sz="2700" dirty="0"/>
              <a:t>This is available through the TIDE Community Facebook page at: </a:t>
            </a:r>
            <a:r>
              <a:rPr lang="en-GB" sz="2200" u="sng" dirty="0">
                <a:solidFill>
                  <a:srgbClr val="0000FF"/>
                </a:solidFill>
                <a:hlinkClick r:id="rId5"/>
              </a:rPr>
              <a:t>https://www.facebook.com/groups/TIDE.Community/permalink/2493291700938995/</a:t>
            </a:r>
            <a:endParaRPr sz="2200" u="sng" dirty="0">
              <a:solidFill>
                <a:srgbClr val="0000FF"/>
              </a:solidFill>
            </a:endParaRPr>
          </a:p>
          <a:p>
            <a:pPr marL="457200" lvl="0" indent="-400050" algn="l" rtl="0">
              <a:spcBef>
                <a:spcPts val="1000"/>
              </a:spcBef>
              <a:spcAft>
                <a:spcPts val="0"/>
              </a:spcAft>
              <a:buSzPts val="2700"/>
              <a:buChar char="•"/>
            </a:pPr>
            <a:r>
              <a:rPr lang="en-GB" sz="2700" dirty="0"/>
              <a:t>Review the section on ‘Active learning’ in the notes handout </a:t>
            </a:r>
            <a:endParaRPr sz="2700" dirty="0"/>
          </a:p>
          <a:p>
            <a:pPr marL="457200" lvl="0" indent="-400050" algn="l" rtl="0">
              <a:spcBef>
                <a:spcPts val="0"/>
              </a:spcBef>
              <a:spcAft>
                <a:spcPts val="0"/>
              </a:spcAft>
              <a:buSzPts val="2700"/>
              <a:buChar char="•"/>
            </a:pPr>
            <a:r>
              <a:rPr lang="en-GB" sz="2700" dirty="0"/>
              <a:t>Look at the self-assessment questions and see if you can answer them after watching the video. What more support might learners need to be able to achieve these learning outcomes? Note down one or two examples of activities that would help your learners to master the skills of creating </a:t>
            </a:r>
            <a:r>
              <a:rPr lang="en-GB" sz="2700" dirty="0" err="1"/>
              <a:t>thanakha</a:t>
            </a:r>
            <a:endParaRPr sz="2700" dirty="0"/>
          </a:p>
          <a:p>
            <a:pPr marL="457200" marR="0" lvl="0" indent="-400050" algn="l" rtl="0">
              <a:lnSpc>
                <a:spcPct val="90000"/>
              </a:lnSpc>
              <a:spcBef>
                <a:spcPts val="0"/>
              </a:spcBef>
              <a:spcAft>
                <a:spcPts val="0"/>
              </a:spcAft>
              <a:buSzPts val="2700"/>
              <a:buChar char="•"/>
            </a:pPr>
            <a:r>
              <a:rPr lang="en-GB" sz="2700" dirty="0"/>
              <a:t> If you are working in a group with others, feed back and compare examples.</a:t>
            </a:r>
            <a:endParaRPr sz="2700" dirty="0"/>
          </a:p>
        </p:txBody>
      </p:sp>
      <p:sp>
        <p:nvSpPr>
          <p:cNvPr id="147" name="Google Shape;147;g86e91e3fee_0_19"/>
          <p:cNvSpPr txBox="1">
            <a:spLocks noGrp="1"/>
          </p:cNvSpPr>
          <p:nvPr>
            <p:ph type="title"/>
          </p:nvPr>
        </p:nvSpPr>
        <p:spPr>
          <a:xfrm>
            <a:off x="744975" y="151550"/>
            <a:ext cx="8669700" cy="93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GB" sz="4400" b="1"/>
              <a:t>Activity 1: Active learning</a:t>
            </a:r>
            <a:endParaRPr sz="1400" b="0" i="0" u="none" strike="noStrike" cap="none">
              <a:solidFill>
                <a:srgbClr val="000000"/>
              </a:solidFill>
              <a:latin typeface="Arial"/>
              <a:ea typeface="Arial"/>
              <a:cs typeface="Arial"/>
              <a:sym typeface="Arial"/>
            </a:endParaRPr>
          </a:p>
        </p:txBody>
      </p:sp>
      <p:pic>
        <p:nvPicPr>
          <p:cNvPr id="6" name="Audio 5">
            <a:hlinkClick r:id="" action="ppaction://media"/>
            <a:extLst>
              <a:ext uri="{FF2B5EF4-FFF2-40B4-BE49-F238E27FC236}">
                <a16:creationId xmlns:a16="http://schemas.microsoft.com/office/drawing/2014/main" id="{D73ECD3E-5A65-4AFD-812D-DEE89C0A34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7254"/>
    </mc:Choice>
    <mc:Fallback xmlns="">
      <p:transition spd="slow" advTm="97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86e91e3fee_0_14"/>
          <p:cNvSpPr txBox="1">
            <a:spLocks noGrp="1"/>
          </p:cNvSpPr>
          <p:nvPr>
            <p:ph type="body" idx="1"/>
          </p:nvPr>
        </p:nvSpPr>
        <p:spPr>
          <a:xfrm>
            <a:off x="838200" y="1825625"/>
            <a:ext cx="10515600" cy="4888800"/>
          </a:xfrm>
          <a:prstGeom prst="rect">
            <a:avLst/>
          </a:prstGeom>
          <a:noFill/>
          <a:ln>
            <a:noFill/>
          </a:ln>
        </p:spPr>
        <p:txBody>
          <a:bodyPr spcFirstLastPara="1" wrap="square" lIns="91425" tIns="91425" rIns="91425" bIns="91425" anchor="t" anchorCtr="0">
            <a:noAutofit/>
          </a:bodyPr>
          <a:lstStyle/>
          <a:p>
            <a:pPr marL="457200" marR="0" lvl="0" indent="-361950" algn="l" rtl="0">
              <a:lnSpc>
                <a:spcPct val="90000"/>
              </a:lnSpc>
              <a:spcBef>
                <a:spcPts val="1000"/>
              </a:spcBef>
              <a:spcAft>
                <a:spcPts val="0"/>
              </a:spcAft>
              <a:buClr>
                <a:schemeClr val="dk1"/>
              </a:buClr>
              <a:buSzPts val="2100"/>
              <a:buFont typeface="Arial"/>
              <a:buChar char="•"/>
            </a:pPr>
            <a:r>
              <a:rPr lang="en-GB" sz="2500" dirty="0"/>
              <a:t>Study the Tutor / Participant notes on learning outcomes</a:t>
            </a:r>
            <a:endParaRPr sz="2500" dirty="0"/>
          </a:p>
          <a:p>
            <a:pPr marL="457200" marR="0" lvl="0" indent="-361950" algn="l" rtl="0">
              <a:lnSpc>
                <a:spcPct val="90000"/>
              </a:lnSpc>
              <a:spcBef>
                <a:spcPts val="1000"/>
              </a:spcBef>
              <a:spcAft>
                <a:spcPts val="0"/>
              </a:spcAft>
              <a:buClr>
                <a:schemeClr val="dk1"/>
              </a:buClr>
              <a:buSzPts val="2100"/>
              <a:buFont typeface="Arial"/>
              <a:buChar char="•"/>
            </a:pPr>
            <a:r>
              <a:rPr lang="en-GB" sz="2500" dirty="0"/>
              <a:t>In your small group, or individually, choose an OER that you would like to adapt to make a course </a:t>
            </a:r>
            <a:r>
              <a:rPr lang="en-GB" sz="2500" dirty="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(use the skills you have learned in November 2019’s </a:t>
            </a:r>
            <a:r>
              <a:rPr lang="en-GB" sz="2500" i="1" dirty="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Finding and evaluating OER</a:t>
            </a:r>
            <a:r>
              <a:rPr lang="en-GB" sz="2500" dirty="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session to do this)</a:t>
            </a:r>
            <a:endParaRPr sz="2500" dirty="0"/>
          </a:p>
          <a:p>
            <a:pPr marL="457200" marR="0" lvl="0" indent="-361950" algn="l" rtl="0">
              <a:lnSpc>
                <a:spcPct val="90000"/>
              </a:lnSpc>
              <a:spcBef>
                <a:spcPts val="1000"/>
              </a:spcBef>
              <a:spcAft>
                <a:spcPts val="0"/>
              </a:spcAft>
              <a:buClr>
                <a:schemeClr val="dk1"/>
              </a:buClr>
              <a:buSzPts val="2100"/>
              <a:buFont typeface="Arial"/>
              <a:buChar char="•"/>
            </a:pPr>
            <a:r>
              <a:rPr lang="en-GB" sz="2500" dirty="0"/>
              <a:t>Identify something you would like your learners to be able to do after studying your OER course. How will you know if they can do it? Note your ideas</a:t>
            </a:r>
            <a:endParaRPr sz="2500" dirty="0"/>
          </a:p>
          <a:p>
            <a:pPr marL="457200" marR="0" lvl="0" indent="-387350" algn="l" rtl="0">
              <a:lnSpc>
                <a:spcPct val="90000"/>
              </a:lnSpc>
              <a:spcBef>
                <a:spcPts val="1000"/>
              </a:spcBef>
              <a:spcAft>
                <a:spcPts val="0"/>
              </a:spcAft>
              <a:buSzPts val="2500"/>
              <a:buChar char="•"/>
            </a:pPr>
            <a:r>
              <a:rPr lang="en-GB" sz="2500" dirty="0"/>
              <a:t>Are there any learning activities you would like to add to the OER to help your learners be able to achieve the learning outcomes and do the assessment?</a:t>
            </a:r>
            <a:endParaRPr sz="2500" dirty="0"/>
          </a:p>
          <a:p>
            <a:pPr marL="457200" marR="0" lvl="0" indent="-361950" algn="l" rtl="0">
              <a:lnSpc>
                <a:spcPct val="90000"/>
              </a:lnSpc>
              <a:spcBef>
                <a:spcPts val="1000"/>
              </a:spcBef>
              <a:spcAft>
                <a:spcPts val="0"/>
              </a:spcAft>
              <a:buClr>
                <a:schemeClr val="dk1"/>
              </a:buClr>
              <a:buSzPts val="2100"/>
              <a:buFont typeface="Arial"/>
              <a:buChar char="•"/>
            </a:pPr>
            <a:r>
              <a:rPr lang="en-GB" sz="2500" dirty="0"/>
              <a:t>Share with your group or (if you are working alone) with others from the TIDE community to get feedback</a:t>
            </a:r>
            <a:endParaRPr sz="2100" dirty="0"/>
          </a:p>
          <a:p>
            <a:pPr marL="457200" marR="0" lvl="0" indent="-228600" algn="l" rtl="0">
              <a:lnSpc>
                <a:spcPct val="90000"/>
              </a:lnSpc>
              <a:spcBef>
                <a:spcPts val="1000"/>
              </a:spcBef>
              <a:spcAft>
                <a:spcPts val="0"/>
              </a:spcAft>
              <a:buClr>
                <a:schemeClr val="dk1"/>
              </a:buClr>
              <a:buSzPts val="2800"/>
              <a:buFont typeface="Arial"/>
              <a:buNone/>
            </a:pPr>
            <a:endParaRPr sz="2100" dirty="0"/>
          </a:p>
        </p:txBody>
      </p:sp>
      <p:sp>
        <p:nvSpPr>
          <p:cNvPr id="153" name="Google Shape;153;g86e91e3fee_0_14"/>
          <p:cNvSpPr txBox="1">
            <a:spLocks noGrp="1"/>
          </p:cNvSpPr>
          <p:nvPr>
            <p:ph type="title"/>
          </p:nvPr>
        </p:nvSpPr>
        <p:spPr>
          <a:xfrm>
            <a:off x="838200" y="500063"/>
            <a:ext cx="10515600" cy="1325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GB" sz="4400" b="1"/>
              <a:t>Activity 2: </a:t>
            </a:r>
            <a:endParaRPr sz="4400" b="1"/>
          </a:p>
          <a:p>
            <a:pPr marL="0" marR="0" lvl="0" indent="0" algn="l" rtl="0">
              <a:lnSpc>
                <a:spcPct val="100000"/>
              </a:lnSpc>
              <a:spcBef>
                <a:spcPts val="0"/>
              </a:spcBef>
              <a:spcAft>
                <a:spcPts val="0"/>
              </a:spcAft>
              <a:buClr>
                <a:srgbClr val="000000"/>
              </a:buClr>
              <a:buSzPts val="4400"/>
              <a:buFont typeface="Arial"/>
              <a:buNone/>
            </a:pPr>
            <a:r>
              <a:rPr lang="en-GB" sz="4400" b="1" i="0" u="none" strike="noStrike" cap="none">
                <a:solidFill>
                  <a:srgbClr val="000000"/>
                </a:solidFill>
                <a:latin typeface="Arial"/>
                <a:ea typeface="Arial"/>
                <a:cs typeface="Arial"/>
                <a:sym typeface="Arial"/>
              </a:rPr>
              <a:t>Write a learning outcome</a:t>
            </a:r>
            <a:endParaRPr sz="1400" b="0" i="0" u="none" strike="noStrike" cap="none">
              <a:solidFill>
                <a:srgbClr val="000000"/>
              </a:solidFill>
              <a:latin typeface="Arial"/>
              <a:ea typeface="Arial"/>
              <a:cs typeface="Arial"/>
              <a:sym typeface="Arial"/>
            </a:endParaRPr>
          </a:p>
        </p:txBody>
      </p:sp>
      <p:pic>
        <p:nvPicPr>
          <p:cNvPr id="6" name="Audio 5">
            <a:hlinkClick r:id="" action="ppaction://media"/>
            <a:extLst>
              <a:ext uri="{FF2B5EF4-FFF2-40B4-BE49-F238E27FC236}">
                <a16:creationId xmlns:a16="http://schemas.microsoft.com/office/drawing/2014/main" id="{AA9C187F-D1D6-48D3-891F-02374BB7F0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8721"/>
    </mc:Choice>
    <mc:Fallback xmlns="">
      <p:transition spd="slow" advTm="128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0"/>
          <p:cNvSpPr txBox="1">
            <a:spLocks noGrp="1"/>
          </p:cNvSpPr>
          <p:nvPr>
            <p:ph type="title"/>
          </p:nvPr>
        </p:nvSpPr>
        <p:spPr>
          <a:xfrm>
            <a:off x="838200" y="365125"/>
            <a:ext cx="8683200" cy="1325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4400"/>
              <a:buFont typeface="Calibri"/>
              <a:buNone/>
            </a:pPr>
            <a:r>
              <a:rPr lang="en-GB" b="1"/>
              <a:t>Next time….</a:t>
            </a:r>
            <a:endParaRPr/>
          </a:p>
        </p:txBody>
      </p:sp>
      <p:sp>
        <p:nvSpPr>
          <p:cNvPr id="159" name="Google Shape;159;p10"/>
          <p:cNvSpPr txBox="1">
            <a:spLocks noGrp="1"/>
          </p:cNvSpPr>
          <p:nvPr>
            <p:ph type="body" idx="1"/>
          </p:nvPr>
        </p:nvSpPr>
        <p:spPr>
          <a:xfrm>
            <a:off x="657300" y="1758199"/>
            <a:ext cx="4773600" cy="4486200"/>
          </a:xfrm>
          <a:prstGeom prst="rect">
            <a:avLst/>
          </a:prstGeom>
          <a:noFill/>
          <a:ln>
            <a:noFill/>
          </a:ln>
        </p:spPr>
        <p:txBody>
          <a:bodyPr spcFirstLastPara="1" wrap="square" lIns="91425" tIns="91425" rIns="91425" bIns="91425" anchor="t" anchorCtr="0">
            <a:noAutofit/>
          </a:bodyPr>
          <a:lstStyle/>
          <a:p>
            <a:pPr marL="457200" marR="0" lvl="0" indent="-406400" algn="l" rtl="0">
              <a:lnSpc>
                <a:spcPct val="90000"/>
              </a:lnSpc>
              <a:spcBef>
                <a:spcPts val="1000"/>
              </a:spcBef>
              <a:spcAft>
                <a:spcPts val="0"/>
              </a:spcAft>
              <a:buClr>
                <a:schemeClr val="dk1"/>
              </a:buClr>
              <a:buSzPts val="2800"/>
              <a:buFont typeface="Arial"/>
              <a:buChar char="•"/>
            </a:pPr>
            <a:r>
              <a:rPr lang="en-GB"/>
              <a:t>You will use the learning outcomes you have developed to plan the structure of your OER course</a:t>
            </a:r>
            <a:endParaRPr/>
          </a:p>
          <a:p>
            <a:pPr marL="457200" marR="0" lvl="0" indent="-406400" algn="l" rtl="0">
              <a:lnSpc>
                <a:spcPct val="90000"/>
              </a:lnSpc>
              <a:spcBef>
                <a:spcPts val="1000"/>
              </a:spcBef>
              <a:spcAft>
                <a:spcPts val="0"/>
              </a:spcAft>
              <a:buClr>
                <a:schemeClr val="dk1"/>
              </a:buClr>
              <a:buSzPts val="2800"/>
              <a:buFont typeface="Arial"/>
              <a:buChar char="•"/>
            </a:pPr>
            <a:r>
              <a:rPr lang="en-GB"/>
              <a:t>Once you have planned your design you will then put it online</a:t>
            </a:r>
            <a:endParaRPr/>
          </a:p>
          <a:p>
            <a:pPr marL="457200" marR="0" lvl="0" indent="-228600" algn="l" rtl="0">
              <a:lnSpc>
                <a:spcPct val="90000"/>
              </a:lnSpc>
              <a:spcBef>
                <a:spcPts val="1000"/>
              </a:spcBef>
              <a:spcAft>
                <a:spcPts val="0"/>
              </a:spcAft>
              <a:buClr>
                <a:schemeClr val="dk1"/>
              </a:buClr>
              <a:buSzPts val="2800"/>
              <a:buFont typeface="Arial"/>
              <a:buNone/>
            </a:pPr>
            <a:endParaRPr/>
          </a:p>
          <a:p>
            <a:pPr marL="457200" marR="0" lvl="0" indent="-228600" algn="l" rtl="0">
              <a:lnSpc>
                <a:spcPct val="90000"/>
              </a:lnSpc>
              <a:spcBef>
                <a:spcPts val="1000"/>
              </a:spcBef>
              <a:spcAft>
                <a:spcPts val="0"/>
              </a:spcAft>
              <a:buClr>
                <a:schemeClr val="dk1"/>
              </a:buClr>
              <a:buSzPts val="2800"/>
              <a:buFont typeface="Arial"/>
              <a:buNone/>
            </a:pPr>
            <a:endParaRPr/>
          </a:p>
          <a:p>
            <a:pPr marL="457200" marR="0" lvl="0" indent="-228600" algn="l" rtl="0">
              <a:lnSpc>
                <a:spcPct val="90000"/>
              </a:lnSpc>
              <a:spcBef>
                <a:spcPts val="1000"/>
              </a:spcBef>
              <a:spcAft>
                <a:spcPts val="0"/>
              </a:spcAft>
              <a:buClr>
                <a:schemeClr val="dk1"/>
              </a:buClr>
              <a:buSzPts val="2800"/>
              <a:buFont typeface="Arial"/>
              <a:buNone/>
            </a:pPr>
            <a:endParaRPr/>
          </a:p>
        </p:txBody>
      </p:sp>
      <p:pic>
        <p:nvPicPr>
          <p:cNvPr id="160" name="Google Shape;160;p10"/>
          <p:cNvPicPr preferRelativeResize="0"/>
          <p:nvPr/>
        </p:nvPicPr>
        <p:blipFill rotWithShape="1">
          <a:blip r:embed="rId5">
            <a:alphaModFix/>
          </a:blip>
          <a:srcRect/>
          <a:stretch/>
        </p:blipFill>
        <p:spPr>
          <a:xfrm>
            <a:off x="5731746" y="1825625"/>
            <a:ext cx="6215671" cy="4149290"/>
          </a:xfrm>
          <a:prstGeom prst="rect">
            <a:avLst/>
          </a:prstGeom>
          <a:noFill/>
          <a:ln>
            <a:noFill/>
          </a:ln>
        </p:spPr>
      </p:pic>
      <p:sp>
        <p:nvSpPr>
          <p:cNvPr id="161" name="Google Shape;161;p10"/>
          <p:cNvSpPr txBox="1"/>
          <p:nvPr/>
        </p:nvSpPr>
        <p:spPr>
          <a:xfrm>
            <a:off x="7265097" y="6311900"/>
            <a:ext cx="296866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Photo by </a:t>
            </a:r>
            <a:r>
              <a:rPr lang="en-GB" sz="1400" b="0" i="0" u="sng" strike="noStrike" cap="none">
                <a:solidFill>
                  <a:srgbClr val="000000"/>
                </a:solidFill>
                <a:latin typeface="Arial"/>
                <a:ea typeface="Arial"/>
                <a:cs typeface="Arial"/>
                <a:sym typeface="Arial"/>
                <a:hlinkClick r:id="rId6"/>
              </a:rPr>
              <a:t>Alain Pham</a:t>
            </a:r>
            <a:r>
              <a:rPr lang="en-GB" sz="1400" b="0" i="0" u="none" strike="noStrike" cap="none">
                <a:solidFill>
                  <a:srgbClr val="000000"/>
                </a:solidFill>
                <a:latin typeface="Arial"/>
                <a:ea typeface="Arial"/>
                <a:cs typeface="Arial"/>
                <a:sym typeface="Arial"/>
              </a:rPr>
              <a:t> on </a:t>
            </a:r>
            <a:r>
              <a:rPr lang="en-GB" sz="1400" b="0" i="0" u="sng" strike="noStrike" cap="none">
                <a:solidFill>
                  <a:srgbClr val="000000"/>
                </a:solidFill>
                <a:latin typeface="Arial"/>
                <a:ea typeface="Arial"/>
                <a:cs typeface="Arial"/>
                <a:sym typeface="Arial"/>
                <a:hlinkClick r:id="rId7"/>
              </a:rPr>
              <a:t>Unsplash</a:t>
            </a:r>
            <a:endParaRPr sz="1400" b="0" i="0" u="none" strike="noStrike" cap="none">
              <a:solidFill>
                <a:srgbClr val="000000"/>
              </a:solidFill>
              <a:latin typeface="Arial"/>
              <a:ea typeface="Arial"/>
              <a:cs typeface="Arial"/>
              <a:sym typeface="Arial"/>
            </a:endParaRPr>
          </a:p>
        </p:txBody>
      </p:sp>
      <p:pic>
        <p:nvPicPr>
          <p:cNvPr id="3" name="Audio 2">
            <a:hlinkClick r:id="" action="ppaction://media"/>
            <a:extLst>
              <a:ext uri="{FF2B5EF4-FFF2-40B4-BE49-F238E27FC236}">
                <a16:creationId xmlns:a16="http://schemas.microsoft.com/office/drawing/2014/main" id="{0B1A5C6B-1B65-47CD-8FFC-541CA593739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8493"/>
    </mc:Choice>
    <mc:Fallback xmlns="">
      <p:transition spd="slow" advTm="88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7200"/>
              <a:buNone/>
            </a:pPr>
            <a:r>
              <a:rPr lang="en-GB" sz="6600" b="1" dirty="0"/>
              <a:t>Designing for online learners (2): Learning Outcomes</a:t>
            </a:r>
            <a:endParaRPr sz="6600" dirty="0"/>
          </a:p>
          <a:p>
            <a:pPr marL="0" lvl="0" indent="0" algn="l" rtl="0">
              <a:lnSpc>
                <a:spcPct val="90000"/>
              </a:lnSpc>
              <a:spcBef>
                <a:spcPts val="1000"/>
              </a:spcBef>
              <a:spcAft>
                <a:spcPts val="0"/>
              </a:spcAft>
              <a:buSzPts val="2800"/>
              <a:buNone/>
            </a:pPr>
            <a:r>
              <a:rPr lang="en-GB" sz="3200" b="1" dirty="0"/>
              <a:t>Delivered by Katharine Reedy</a:t>
            </a:r>
          </a:p>
          <a:p>
            <a:pPr marL="0" lvl="0" indent="0" algn="l" rtl="0">
              <a:lnSpc>
                <a:spcPct val="90000"/>
              </a:lnSpc>
              <a:spcBef>
                <a:spcPts val="1000"/>
              </a:spcBef>
              <a:spcAft>
                <a:spcPts val="0"/>
              </a:spcAft>
              <a:buSzPts val="2800"/>
              <a:buNone/>
            </a:pPr>
            <a:r>
              <a:rPr lang="en-GB" dirty="0"/>
              <a:t>December 2020</a:t>
            </a:r>
            <a:endParaRPr dirty="0"/>
          </a:p>
        </p:txBody>
      </p:sp>
      <p:pic>
        <p:nvPicPr>
          <p:cNvPr id="79" name="Google Shape;79;p2">
            <a:hlinkClick r:id="rId5"/>
          </p:cNvPr>
          <p:cNvPicPr preferRelativeResize="0"/>
          <p:nvPr/>
        </p:nvPicPr>
        <p:blipFill rotWithShape="1">
          <a:blip r:embed="rId6">
            <a:alphaModFix/>
          </a:blip>
          <a:srcRect/>
          <a:stretch/>
        </p:blipFill>
        <p:spPr>
          <a:xfrm>
            <a:off x="214212" y="6176963"/>
            <a:ext cx="1247975" cy="436637"/>
          </a:xfrm>
          <a:prstGeom prst="rect">
            <a:avLst/>
          </a:prstGeom>
          <a:noFill/>
          <a:ln>
            <a:noFill/>
          </a:ln>
        </p:spPr>
      </p:pic>
      <p:sp>
        <p:nvSpPr>
          <p:cNvPr id="80" name="Google Shape;80;p2"/>
          <p:cNvSpPr/>
          <p:nvPr/>
        </p:nvSpPr>
        <p:spPr>
          <a:xfrm>
            <a:off x="1545942" y="6394309"/>
            <a:ext cx="7463018" cy="219291"/>
          </a:xfrm>
          <a:prstGeom prst="rect">
            <a:avLst/>
          </a:prstGeom>
          <a:noFill/>
          <a:ln>
            <a:noFill/>
          </a:ln>
        </p:spPr>
        <p:txBody>
          <a:bodyPr spcFirstLastPara="1" wrap="square" lIns="34275" tIns="17125" rIns="34275" bIns="171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Calibri"/>
                <a:ea typeface="Calibri"/>
                <a:cs typeface="Calibri"/>
                <a:sym typeface="Calibri"/>
              </a:rPr>
              <a:t>This work is licensed under the </a:t>
            </a:r>
            <a:r>
              <a:rPr lang="en-GB" sz="1200" b="0" i="0" u="sng" strike="noStrike" cap="none">
                <a:solidFill>
                  <a:schemeClr val="hlink"/>
                </a:solidFill>
                <a:latin typeface="Calibri"/>
                <a:ea typeface="Calibri"/>
                <a:cs typeface="Calibri"/>
                <a:sym typeface="Calibri"/>
                <a:hlinkClick r:id="rId5"/>
              </a:rPr>
              <a:t>Creative Commons Attribution 4.0 International License</a:t>
            </a:r>
            <a:r>
              <a:rPr lang="en-GB" sz="1200" b="0" i="0" u="none" strike="noStrike" cap="none">
                <a:solidFill>
                  <a:srgbClr val="000000"/>
                </a:solidFill>
                <a:latin typeface="Calibri"/>
                <a:ea typeface="Calibri"/>
                <a:cs typeface="Calibri"/>
                <a:sym typeface="Calibri"/>
              </a:rPr>
              <a:t> unless otherwise stated. </a:t>
            </a:r>
            <a:endParaRPr sz="1200" b="0" i="0" u="none" strike="noStrike" cap="none">
              <a:solidFill>
                <a:srgbClr val="00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7A529886-066B-43DC-8173-DFC7B53C30D3}"/>
              </a:ext>
            </a:extLst>
          </p:cNvPr>
          <p:cNvPicPr>
            <a:picLocks noChangeAspect="1"/>
          </p:cNvPicPr>
          <p:nvPr/>
        </p:nvPicPr>
        <p:blipFill>
          <a:blip r:embed="rId7"/>
          <a:stretch>
            <a:fillRect/>
          </a:stretch>
        </p:blipFill>
        <p:spPr>
          <a:xfrm>
            <a:off x="9212179" y="3965376"/>
            <a:ext cx="1941095" cy="2004001"/>
          </a:xfrm>
          <a:prstGeom prst="rect">
            <a:avLst/>
          </a:prstGeom>
        </p:spPr>
      </p:pic>
      <p:pic>
        <p:nvPicPr>
          <p:cNvPr id="4" name="Audio 3">
            <a:hlinkClick r:id="" action="ppaction://media"/>
            <a:extLst>
              <a:ext uri="{FF2B5EF4-FFF2-40B4-BE49-F238E27FC236}">
                <a16:creationId xmlns:a16="http://schemas.microsoft.com/office/drawing/2014/main" id="{F30CA916-0573-4582-BAB8-33439D411C3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6178"/>
    </mc:Choice>
    <mc:Fallback xmlns="">
      <p:transition spd="slow" advTm="116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3"/>
          <p:cNvSpPr txBox="1">
            <a:spLocks noGrp="1"/>
          </p:cNvSpPr>
          <p:nvPr>
            <p:ph type="body" idx="1"/>
          </p:nvPr>
        </p:nvSpPr>
        <p:spPr>
          <a:xfrm>
            <a:off x="492040" y="1878905"/>
            <a:ext cx="5331131"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500"/>
              <a:buNone/>
            </a:pPr>
            <a:r>
              <a:rPr lang="en-GB" sz="3200"/>
              <a:t>By the end of this session you should be able to:</a:t>
            </a:r>
            <a:endParaRPr/>
          </a:p>
          <a:p>
            <a:pPr marL="457200" lvl="0" indent="-406400" algn="l" rtl="0">
              <a:lnSpc>
                <a:spcPct val="90000"/>
              </a:lnSpc>
              <a:spcBef>
                <a:spcPts val="1000"/>
              </a:spcBef>
              <a:spcAft>
                <a:spcPts val="0"/>
              </a:spcAft>
              <a:buSzPts val="2800"/>
              <a:buChar char="•"/>
            </a:pPr>
            <a:r>
              <a:rPr lang="en-GB" sz="3200"/>
              <a:t>Explain what a learning outcome is to a colleague in your university</a:t>
            </a:r>
            <a:endParaRPr/>
          </a:p>
          <a:p>
            <a:pPr marL="457200" lvl="0" indent="-406400" algn="l" rtl="0">
              <a:lnSpc>
                <a:spcPct val="90000"/>
              </a:lnSpc>
              <a:spcBef>
                <a:spcPts val="1000"/>
              </a:spcBef>
              <a:spcAft>
                <a:spcPts val="0"/>
              </a:spcAft>
              <a:buSzPts val="2800"/>
              <a:buChar char="•"/>
            </a:pPr>
            <a:r>
              <a:rPr lang="en-GB" sz="3200"/>
              <a:t>Write or adapt learning outcomes for an OER course </a:t>
            </a:r>
            <a:endParaRPr sz="3200"/>
          </a:p>
        </p:txBody>
      </p:sp>
      <p:sp>
        <p:nvSpPr>
          <p:cNvPr id="86" name="Google Shape;86;p3"/>
          <p:cNvSpPr txBox="1"/>
          <p:nvPr/>
        </p:nvSpPr>
        <p:spPr>
          <a:xfrm>
            <a:off x="567160" y="451413"/>
            <a:ext cx="8669438"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600"/>
              <a:buFont typeface="Arial"/>
              <a:buNone/>
            </a:pPr>
            <a:r>
              <a:rPr lang="en-GB" sz="6600" b="1" i="0" u="none" strike="noStrike" cap="none">
                <a:solidFill>
                  <a:schemeClr val="dk1"/>
                </a:solidFill>
                <a:latin typeface="Calibri"/>
                <a:ea typeface="Calibri"/>
                <a:cs typeface="Calibri"/>
                <a:sym typeface="Calibri"/>
              </a:rPr>
              <a:t>Learning Outcomes </a:t>
            </a:r>
            <a:endParaRPr sz="6600" b="1" i="0" u="none" strike="noStrike" cap="none">
              <a:solidFill>
                <a:schemeClr val="dk1"/>
              </a:solidFill>
              <a:latin typeface="Calibri"/>
              <a:ea typeface="Calibri"/>
              <a:cs typeface="Calibri"/>
              <a:sym typeface="Calibri"/>
            </a:endParaRPr>
          </a:p>
        </p:txBody>
      </p:sp>
      <p:sp>
        <p:nvSpPr>
          <p:cNvPr id="87" name="Google Shape;87;p3"/>
          <p:cNvSpPr txBox="1"/>
          <p:nvPr/>
        </p:nvSpPr>
        <p:spPr>
          <a:xfrm rot="-5400000">
            <a:off x="10199962" y="4099805"/>
            <a:ext cx="342900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Arial"/>
                <a:ea typeface="Arial"/>
                <a:cs typeface="Arial"/>
                <a:sym typeface="Arial"/>
              </a:rPr>
              <a:t>Photo credit: </a:t>
            </a:r>
            <a:r>
              <a:rPr lang="en-GB" sz="800" b="0" i="0" u="sng" strike="noStrike" cap="none">
                <a:solidFill>
                  <a:srgbClr val="000000"/>
                </a:solidFill>
                <a:latin typeface="Arial"/>
                <a:ea typeface="Arial"/>
                <a:cs typeface="Arial"/>
                <a:sym typeface="Arial"/>
                <a:hlinkClick r:id="rId5"/>
              </a:rPr>
              <a:t>https://c2.staticflickr.com/6/5557/15071668497_74754a8b3d_b.jpg</a:t>
            </a:r>
            <a:endParaRPr sz="800" b="0" i="0" u="none" strike="noStrike" cap="none">
              <a:solidFill>
                <a:srgbClr val="000000"/>
              </a:solidFill>
              <a:latin typeface="Arial"/>
              <a:ea typeface="Arial"/>
              <a:cs typeface="Arial"/>
              <a:sym typeface="Arial"/>
            </a:endParaRPr>
          </a:p>
        </p:txBody>
      </p:sp>
      <p:pic>
        <p:nvPicPr>
          <p:cNvPr id="88" name="Google Shape;88;p3"/>
          <p:cNvPicPr preferRelativeResize="0"/>
          <p:nvPr/>
        </p:nvPicPr>
        <p:blipFill rotWithShape="1">
          <a:blip r:embed="rId6">
            <a:alphaModFix/>
          </a:blip>
          <a:srcRect/>
          <a:stretch/>
        </p:blipFill>
        <p:spPr>
          <a:xfrm>
            <a:off x="5823171" y="2125566"/>
            <a:ext cx="5784200" cy="3858016"/>
          </a:xfrm>
          <a:prstGeom prst="rect">
            <a:avLst/>
          </a:prstGeom>
          <a:noFill/>
          <a:ln>
            <a:noFill/>
          </a:ln>
        </p:spPr>
      </p:pic>
      <p:pic>
        <p:nvPicPr>
          <p:cNvPr id="2" name="Audio 1">
            <a:hlinkClick r:id="" action="ppaction://media"/>
            <a:extLst>
              <a:ext uri="{FF2B5EF4-FFF2-40B4-BE49-F238E27FC236}">
                <a16:creationId xmlns:a16="http://schemas.microsoft.com/office/drawing/2014/main" id="{971CDEF0-62FE-4CB4-808B-E91B24EF094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017"/>
    </mc:Choice>
    <mc:Fallback xmlns="">
      <p:transition spd="slow" advTm="31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4"/>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4400"/>
              <a:buFont typeface="Calibri"/>
              <a:buNone/>
            </a:pPr>
            <a:r>
              <a:rPr lang="en-GB" b="1"/>
              <a:t>A learning outcome is…</a:t>
            </a:r>
            <a:br>
              <a:rPr lang="en-GB" b="1"/>
            </a:br>
            <a:endParaRPr/>
          </a:p>
        </p:txBody>
      </p:sp>
      <p:sp>
        <p:nvSpPr>
          <p:cNvPr id="94" name="Google Shape;94;p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p>
            <a:pPr marL="265113" lvl="0" indent="-265113" algn="l" rtl="0">
              <a:lnSpc>
                <a:spcPct val="100000"/>
              </a:lnSpc>
              <a:spcBef>
                <a:spcPts val="640"/>
              </a:spcBef>
              <a:spcAft>
                <a:spcPts val="0"/>
              </a:spcAft>
              <a:buClr>
                <a:srgbClr val="9FAA00"/>
              </a:buClr>
              <a:buSzPts val="3200"/>
              <a:buNone/>
            </a:pPr>
            <a:r>
              <a:rPr lang="en-GB" sz="3200">
                <a:solidFill>
                  <a:srgbClr val="000000"/>
                </a:solidFill>
                <a:latin typeface="Arial"/>
                <a:ea typeface="Arial"/>
                <a:cs typeface="Arial"/>
                <a:sym typeface="Arial"/>
              </a:rPr>
              <a:t>…a statement for the learner of what they </a:t>
            </a:r>
            <a:endParaRPr/>
          </a:p>
          <a:p>
            <a:pPr marL="265113" lvl="0" indent="-265113" algn="l" rtl="0">
              <a:lnSpc>
                <a:spcPct val="100000"/>
              </a:lnSpc>
              <a:spcBef>
                <a:spcPts val="640"/>
              </a:spcBef>
              <a:spcAft>
                <a:spcPts val="0"/>
              </a:spcAft>
              <a:buClr>
                <a:srgbClr val="9FAA00"/>
              </a:buClr>
              <a:buSzPts val="3200"/>
              <a:buNone/>
            </a:pPr>
            <a:r>
              <a:rPr lang="en-GB" sz="3200" b="1" i="1">
                <a:solidFill>
                  <a:srgbClr val="000000"/>
                </a:solidFill>
                <a:latin typeface="Arial"/>
                <a:ea typeface="Arial"/>
                <a:cs typeface="Arial"/>
                <a:sym typeface="Arial"/>
              </a:rPr>
              <a:t>		will be able to do</a:t>
            </a:r>
            <a:r>
              <a:rPr lang="en-GB" sz="3200">
                <a:solidFill>
                  <a:srgbClr val="000000"/>
                </a:solidFill>
                <a:latin typeface="Arial"/>
                <a:ea typeface="Arial"/>
                <a:cs typeface="Arial"/>
                <a:sym typeface="Arial"/>
              </a:rPr>
              <a:t> </a:t>
            </a:r>
            <a:endParaRPr/>
          </a:p>
          <a:p>
            <a:pPr marL="265113" lvl="0" indent="-265113" algn="l" rtl="0">
              <a:lnSpc>
                <a:spcPct val="100000"/>
              </a:lnSpc>
              <a:spcBef>
                <a:spcPts val="640"/>
              </a:spcBef>
              <a:spcAft>
                <a:spcPts val="0"/>
              </a:spcAft>
              <a:buClr>
                <a:srgbClr val="9FAA00"/>
              </a:buClr>
              <a:buSzPts val="3200"/>
              <a:buNone/>
            </a:pPr>
            <a:r>
              <a:rPr lang="en-GB" sz="3200">
                <a:solidFill>
                  <a:srgbClr val="000000"/>
                </a:solidFill>
                <a:latin typeface="Arial"/>
                <a:ea typeface="Arial"/>
                <a:cs typeface="Arial"/>
                <a:sym typeface="Arial"/>
              </a:rPr>
              <a:t>	on completion of the course or piece of learning</a:t>
            </a:r>
            <a:endParaRPr/>
          </a:p>
          <a:p>
            <a:pPr marL="265113" lvl="0" indent="-265113" algn="l" rtl="0">
              <a:lnSpc>
                <a:spcPct val="100000"/>
              </a:lnSpc>
              <a:spcBef>
                <a:spcPts val="640"/>
              </a:spcBef>
              <a:spcAft>
                <a:spcPts val="0"/>
              </a:spcAft>
              <a:buClr>
                <a:srgbClr val="9FAA00"/>
              </a:buClr>
              <a:buSzPts val="3200"/>
              <a:buNone/>
            </a:pPr>
            <a:endParaRPr sz="3200">
              <a:solidFill>
                <a:srgbClr val="000000"/>
              </a:solidFill>
              <a:latin typeface="Arial"/>
              <a:ea typeface="Arial"/>
              <a:cs typeface="Arial"/>
              <a:sym typeface="Arial"/>
            </a:endParaRPr>
          </a:p>
          <a:p>
            <a:pPr marL="265113" lvl="0" indent="-265113" algn="l" rtl="0">
              <a:lnSpc>
                <a:spcPct val="100000"/>
              </a:lnSpc>
              <a:spcBef>
                <a:spcPts val="640"/>
              </a:spcBef>
              <a:spcAft>
                <a:spcPts val="0"/>
              </a:spcAft>
              <a:buClr>
                <a:srgbClr val="9FAA00"/>
              </a:buClr>
              <a:buSzPts val="3200"/>
              <a:buNone/>
            </a:pPr>
            <a:endParaRPr sz="3200">
              <a:solidFill>
                <a:srgbClr val="000000"/>
              </a:solidFill>
              <a:latin typeface="Arial"/>
              <a:ea typeface="Arial"/>
              <a:cs typeface="Arial"/>
              <a:sym typeface="Arial"/>
            </a:endParaRPr>
          </a:p>
        </p:txBody>
      </p:sp>
      <p:pic>
        <p:nvPicPr>
          <p:cNvPr id="95" name="Google Shape;95;p4"/>
          <p:cNvPicPr preferRelativeResize="0"/>
          <p:nvPr/>
        </p:nvPicPr>
        <p:blipFill rotWithShape="1">
          <a:blip r:embed="rId5">
            <a:alphaModFix/>
          </a:blip>
          <a:srcRect/>
          <a:stretch/>
        </p:blipFill>
        <p:spPr>
          <a:xfrm>
            <a:off x="6019800" y="1825625"/>
            <a:ext cx="5309241" cy="3540370"/>
          </a:xfrm>
          <a:prstGeom prst="rect">
            <a:avLst/>
          </a:prstGeom>
          <a:noFill/>
          <a:ln>
            <a:noFill/>
          </a:ln>
        </p:spPr>
      </p:pic>
      <p:sp>
        <p:nvSpPr>
          <p:cNvPr id="96" name="Google Shape;96;p4"/>
          <p:cNvSpPr txBox="1"/>
          <p:nvPr/>
        </p:nvSpPr>
        <p:spPr>
          <a:xfrm>
            <a:off x="7102257" y="5869186"/>
            <a:ext cx="470978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Photo by </a:t>
            </a:r>
            <a:r>
              <a:rPr lang="en-GB" sz="1400" b="0" i="0" u="sng" strike="noStrike" cap="none">
                <a:solidFill>
                  <a:srgbClr val="000000"/>
                </a:solidFill>
                <a:latin typeface="Arial"/>
                <a:ea typeface="Arial"/>
                <a:cs typeface="Arial"/>
                <a:sym typeface="Arial"/>
                <a:hlinkClick r:id="rId6"/>
              </a:rPr>
              <a:t>Quino Al</a:t>
            </a:r>
            <a:r>
              <a:rPr lang="en-GB" sz="1400" b="0" i="0" u="none" strike="noStrike" cap="none">
                <a:solidFill>
                  <a:srgbClr val="000000"/>
                </a:solidFill>
                <a:latin typeface="Arial"/>
                <a:ea typeface="Arial"/>
                <a:cs typeface="Arial"/>
                <a:sym typeface="Arial"/>
              </a:rPr>
              <a:t> on </a:t>
            </a:r>
            <a:r>
              <a:rPr lang="en-GB" sz="1400" b="0" i="0" u="sng" strike="noStrike" cap="none">
                <a:solidFill>
                  <a:srgbClr val="000000"/>
                </a:solidFill>
                <a:latin typeface="Arial"/>
                <a:ea typeface="Arial"/>
                <a:cs typeface="Arial"/>
                <a:sym typeface="Arial"/>
                <a:hlinkClick r:id="rId7"/>
              </a:rPr>
              <a:t>Unsplash</a:t>
            </a:r>
            <a:endParaRPr sz="1400" b="0" i="0" u="none" strike="noStrike" cap="none">
              <a:solidFill>
                <a:srgbClr val="000000"/>
              </a:solidFill>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E6E00CB5-BDC4-4DEC-92D2-E212FD6A641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041"/>
    </mc:Choice>
    <mc:Fallback xmlns="">
      <p:transition spd="slow" advTm="56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g86e91e3fee_0_0"/>
          <p:cNvSpPr txBox="1">
            <a:spLocks noGrp="1"/>
          </p:cNvSpPr>
          <p:nvPr>
            <p:ph type="title"/>
          </p:nvPr>
        </p:nvSpPr>
        <p:spPr>
          <a:xfrm>
            <a:off x="838200" y="365125"/>
            <a:ext cx="8443500" cy="132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Why are learning outcomes important?</a:t>
            </a:r>
            <a:endParaRPr b="1"/>
          </a:p>
        </p:txBody>
      </p:sp>
      <p:sp>
        <p:nvSpPr>
          <p:cNvPr id="103" name="Google Shape;103;g86e91e3fee_0_0"/>
          <p:cNvSpPr txBox="1">
            <a:spLocks noGrp="1"/>
          </p:cNvSpPr>
          <p:nvPr>
            <p:ph type="body" idx="1"/>
          </p:nvPr>
        </p:nvSpPr>
        <p:spPr>
          <a:xfrm>
            <a:off x="838200" y="2171850"/>
            <a:ext cx="5513700" cy="4351200"/>
          </a:xfrm>
          <a:prstGeom prst="rect">
            <a:avLst/>
          </a:prstGeom>
        </p:spPr>
        <p:txBody>
          <a:bodyPr spcFirstLastPara="1" wrap="square" lIns="91425" tIns="91425" rIns="91425" bIns="91425" anchor="t" anchorCtr="0">
            <a:noAutofit/>
          </a:bodyPr>
          <a:lstStyle/>
          <a:p>
            <a:pPr marL="457200" lvl="0" indent="-406400" algn="l" rtl="0">
              <a:spcBef>
                <a:spcPts val="1000"/>
              </a:spcBef>
              <a:spcAft>
                <a:spcPts val="0"/>
              </a:spcAft>
              <a:buSzPts val="2800"/>
              <a:buChar char="•"/>
            </a:pPr>
            <a:r>
              <a:rPr lang="en-GB"/>
              <a:t>To ensure the focus is on the learner and their needs</a:t>
            </a:r>
            <a:endParaRPr/>
          </a:p>
          <a:p>
            <a:pPr marL="457200" lvl="0" indent="-406400" algn="l" rtl="0">
              <a:spcBef>
                <a:spcPts val="0"/>
              </a:spcBef>
              <a:spcAft>
                <a:spcPts val="0"/>
              </a:spcAft>
              <a:buSzPts val="2800"/>
              <a:buChar char="•"/>
            </a:pPr>
            <a:r>
              <a:rPr lang="en-GB"/>
              <a:t>To help teachers design active learning that supports the key aims of the course</a:t>
            </a:r>
            <a:endParaRPr/>
          </a:p>
          <a:p>
            <a:pPr marL="457200" lvl="0" indent="-406400" algn="l" rtl="0">
              <a:spcBef>
                <a:spcPts val="0"/>
              </a:spcBef>
              <a:spcAft>
                <a:spcPts val="0"/>
              </a:spcAft>
              <a:buSzPts val="2800"/>
              <a:buChar char="•"/>
            </a:pPr>
            <a:r>
              <a:rPr lang="en-GB"/>
              <a:t>To help the learner understand clearly what they should be able to do as a result of studying the course</a:t>
            </a:r>
            <a:endParaRPr/>
          </a:p>
        </p:txBody>
      </p:sp>
      <p:pic>
        <p:nvPicPr>
          <p:cNvPr id="2" name="Audio 1">
            <a:hlinkClick r:id="" action="ppaction://media"/>
            <a:extLst>
              <a:ext uri="{FF2B5EF4-FFF2-40B4-BE49-F238E27FC236}">
                <a16:creationId xmlns:a16="http://schemas.microsoft.com/office/drawing/2014/main" id="{62EF48B9-E2DB-4F0D-BDE8-FB9DAD495E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6" name="Picture 5">
            <a:extLst>
              <a:ext uri="{FF2B5EF4-FFF2-40B4-BE49-F238E27FC236}">
                <a16:creationId xmlns:a16="http://schemas.microsoft.com/office/drawing/2014/main" id="{576F8BC0-E3E9-4F92-80B2-D4A908D168FE}"/>
              </a:ext>
            </a:extLst>
          </p:cNvPr>
          <p:cNvPicPr>
            <a:picLocks noChangeAspect="1"/>
          </p:cNvPicPr>
          <p:nvPr/>
        </p:nvPicPr>
        <p:blipFill>
          <a:blip r:embed="rId6"/>
          <a:stretch>
            <a:fillRect/>
          </a:stretch>
        </p:blipFill>
        <p:spPr>
          <a:xfrm>
            <a:off x="7264825" y="1683024"/>
            <a:ext cx="3559308" cy="47623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408"/>
    </mc:Choice>
    <mc:Fallback xmlns="">
      <p:transition spd="slow" advTm="36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5"/>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4400"/>
              <a:buFont typeface="Calibri"/>
              <a:buNone/>
            </a:pPr>
            <a:r>
              <a:rPr lang="en-GB" b="1"/>
              <a:t>Effective learning outcomes….</a:t>
            </a:r>
            <a:endParaRPr/>
          </a:p>
        </p:txBody>
      </p:sp>
      <p:sp>
        <p:nvSpPr>
          <p:cNvPr id="110" name="Google Shape;110;p5"/>
          <p:cNvSpPr txBox="1">
            <a:spLocks noGrp="1"/>
          </p:cNvSpPr>
          <p:nvPr>
            <p:ph type="body" idx="1"/>
          </p:nvPr>
        </p:nvSpPr>
        <p:spPr>
          <a:xfrm>
            <a:off x="838200" y="1825625"/>
            <a:ext cx="5181600" cy="4351338"/>
          </a:xfrm>
          <a:prstGeom prst="rect">
            <a:avLst/>
          </a:prstGeom>
          <a:noFill/>
          <a:ln>
            <a:noFill/>
          </a:ln>
        </p:spPr>
        <p:txBody>
          <a:bodyPr spcFirstLastPara="1" wrap="square" lIns="91425" tIns="91425" rIns="91425" bIns="91425" anchor="t" anchorCtr="0">
            <a:noAutofit/>
          </a:bodyPr>
          <a:lstStyle/>
          <a:p>
            <a:pPr marL="457200" marR="0" lvl="0" indent="-228600" algn="l" rtl="0">
              <a:lnSpc>
                <a:spcPct val="90000"/>
              </a:lnSpc>
              <a:spcBef>
                <a:spcPts val="1000"/>
              </a:spcBef>
              <a:spcAft>
                <a:spcPts val="0"/>
              </a:spcAft>
              <a:buClr>
                <a:schemeClr val="dk1"/>
              </a:buClr>
              <a:buSzPts val="2800"/>
              <a:buFont typeface="Arial"/>
              <a:buNone/>
            </a:pPr>
            <a:endParaRPr/>
          </a:p>
          <a:p>
            <a:pPr marL="457200" marR="0" lvl="0" indent="-406400" algn="l" rtl="0">
              <a:lnSpc>
                <a:spcPct val="90000"/>
              </a:lnSpc>
              <a:spcBef>
                <a:spcPts val="1000"/>
              </a:spcBef>
              <a:spcAft>
                <a:spcPts val="0"/>
              </a:spcAft>
              <a:buClr>
                <a:schemeClr val="dk1"/>
              </a:buClr>
              <a:buSzPts val="2800"/>
              <a:buFont typeface="Arial"/>
              <a:buChar char="•"/>
            </a:pPr>
            <a:r>
              <a:rPr lang="en-GB" sz="3200"/>
              <a:t>Speak directly to the learner</a:t>
            </a:r>
            <a:endParaRPr/>
          </a:p>
          <a:p>
            <a:pPr marL="457200" marR="0" lvl="0" indent="-406400" algn="l" rtl="0">
              <a:lnSpc>
                <a:spcPct val="90000"/>
              </a:lnSpc>
              <a:spcBef>
                <a:spcPts val="1000"/>
              </a:spcBef>
              <a:spcAft>
                <a:spcPts val="0"/>
              </a:spcAft>
              <a:buClr>
                <a:schemeClr val="dk1"/>
              </a:buClr>
              <a:buSzPts val="2800"/>
              <a:buFont typeface="Arial"/>
              <a:buChar char="•"/>
            </a:pPr>
            <a:r>
              <a:rPr lang="en-GB" sz="3200"/>
              <a:t>They tell the learner what to expect to learn</a:t>
            </a:r>
            <a:endParaRPr/>
          </a:p>
        </p:txBody>
      </p:sp>
      <p:pic>
        <p:nvPicPr>
          <p:cNvPr id="111" name="Google Shape;111;p5"/>
          <p:cNvPicPr preferRelativeResize="0"/>
          <p:nvPr/>
        </p:nvPicPr>
        <p:blipFill rotWithShape="1">
          <a:blip r:embed="rId5">
            <a:alphaModFix/>
          </a:blip>
          <a:srcRect/>
          <a:stretch/>
        </p:blipFill>
        <p:spPr>
          <a:xfrm>
            <a:off x="6019800" y="1935108"/>
            <a:ext cx="5541101" cy="3695178"/>
          </a:xfrm>
          <a:prstGeom prst="rect">
            <a:avLst/>
          </a:prstGeom>
          <a:noFill/>
          <a:ln>
            <a:noFill/>
          </a:ln>
        </p:spPr>
      </p:pic>
      <p:sp>
        <p:nvSpPr>
          <p:cNvPr id="112" name="Google Shape;112;p5"/>
          <p:cNvSpPr txBox="1"/>
          <p:nvPr/>
        </p:nvSpPr>
        <p:spPr>
          <a:xfrm>
            <a:off x="6748397" y="5765223"/>
            <a:ext cx="329747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Photo by </a:t>
            </a:r>
            <a:r>
              <a:rPr lang="en-GB" sz="1400" b="0" i="0" u="sng" strike="noStrike" cap="none">
                <a:solidFill>
                  <a:srgbClr val="000000"/>
                </a:solidFill>
                <a:latin typeface="Arial"/>
                <a:ea typeface="Arial"/>
                <a:cs typeface="Arial"/>
                <a:sym typeface="Arial"/>
                <a:hlinkClick r:id="rId6"/>
              </a:rPr>
              <a:t>Oleg Laptev</a:t>
            </a:r>
            <a:r>
              <a:rPr lang="en-GB" sz="1400" b="0" i="0" u="none" strike="noStrike" cap="none">
                <a:solidFill>
                  <a:srgbClr val="000000"/>
                </a:solidFill>
                <a:latin typeface="Arial"/>
                <a:ea typeface="Arial"/>
                <a:cs typeface="Arial"/>
                <a:sym typeface="Arial"/>
              </a:rPr>
              <a:t> on </a:t>
            </a:r>
            <a:r>
              <a:rPr lang="en-GB" sz="1400" b="0" i="0" u="sng" strike="noStrike" cap="none">
                <a:solidFill>
                  <a:srgbClr val="000000"/>
                </a:solidFill>
                <a:latin typeface="Arial"/>
                <a:ea typeface="Arial"/>
                <a:cs typeface="Arial"/>
                <a:sym typeface="Arial"/>
                <a:hlinkClick r:id="rId7"/>
              </a:rPr>
              <a:t>Unsplash</a:t>
            </a:r>
            <a:endParaRPr sz="1400" b="0" i="0" u="none" strike="noStrike" cap="none">
              <a:solidFill>
                <a:srgbClr val="000000"/>
              </a:solidFill>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0FEDE487-4A9E-44EB-B8FC-2EEBCF38E21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728"/>
    </mc:Choice>
    <mc:Fallback xmlns="">
      <p:transition spd="slow" advTm="20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4400"/>
              <a:buFont typeface="Calibri"/>
              <a:buNone/>
            </a:pPr>
            <a:r>
              <a:rPr lang="en-GB" b="1"/>
              <a:t>Effective learning outcomes….</a:t>
            </a:r>
            <a:endParaRPr/>
          </a:p>
        </p:txBody>
      </p:sp>
      <p:sp>
        <p:nvSpPr>
          <p:cNvPr id="119" name="Google Shape;119;p6"/>
          <p:cNvSpPr txBox="1">
            <a:spLocks noGrp="1"/>
          </p:cNvSpPr>
          <p:nvPr>
            <p:ph type="body" idx="1"/>
          </p:nvPr>
        </p:nvSpPr>
        <p:spPr>
          <a:xfrm>
            <a:off x="550209" y="1825625"/>
            <a:ext cx="4688541" cy="4351338"/>
          </a:xfrm>
          <a:prstGeom prst="rect">
            <a:avLst/>
          </a:prstGeom>
          <a:noFill/>
          <a:ln>
            <a:noFill/>
          </a:ln>
        </p:spPr>
        <p:txBody>
          <a:bodyPr spcFirstLastPara="1" wrap="square" lIns="91425" tIns="91425" rIns="91425" bIns="91425" anchor="t" anchorCtr="0">
            <a:noAutofit/>
          </a:bodyPr>
          <a:lstStyle/>
          <a:p>
            <a:pPr marL="457200" marR="0" lvl="0" indent="-406400" algn="l" rtl="0">
              <a:lnSpc>
                <a:spcPct val="90000"/>
              </a:lnSpc>
              <a:spcBef>
                <a:spcPts val="1000"/>
              </a:spcBef>
              <a:spcAft>
                <a:spcPts val="0"/>
              </a:spcAft>
              <a:buClr>
                <a:schemeClr val="dk1"/>
              </a:buClr>
              <a:buSzPts val="2800"/>
              <a:buFont typeface="Arial"/>
              <a:buChar char="•"/>
            </a:pPr>
            <a:r>
              <a:rPr lang="en-GB" sz="3200"/>
              <a:t>Are clearly linked to learning and assessment</a:t>
            </a:r>
            <a:endParaRPr/>
          </a:p>
          <a:p>
            <a:pPr marL="914400" lvl="1" indent="-381000" algn="l" rtl="0">
              <a:lnSpc>
                <a:spcPct val="90000"/>
              </a:lnSpc>
              <a:spcBef>
                <a:spcPts val="500"/>
              </a:spcBef>
              <a:spcAft>
                <a:spcPts val="0"/>
              </a:spcAft>
              <a:buSzPts val="2400"/>
              <a:buChar char="•"/>
            </a:pPr>
            <a:r>
              <a:rPr lang="en-GB"/>
              <a:t>The words used are the basis for learner activities and assessment tasks</a:t>
            </a:r>
            <a:endParaRPr/>
          </a:p>
          <a:p>
            <a:pPr marL="914400" lvl="1" indent="-381000" algn="l" rtl="0">
              <a:lnSpc>
                <a:spcPct val="90000"/>
              </a:lnSpc>
              <a:spcBef>
                <a:spcPts val="500"/>
              </a:spcBef>
              <a:spcAft>
                <a:spcPts val="0"/>
              </a:spcAft>
              <a:buSzPts val="2400"/>
              <a:buChar char="•"/>
            </a:pPr>
            <a:r>
              <a:rPr lang="en-GB"/>
              <a:t>The learner knows what they have to do to succeed</a:t>
            </a:r>
            <a:endParaRPr/>
          </a:p>
          <a:p>
            <a:pPr marL="914400" lvl="1" indent="-381000" algn="l" rtl="0">
              <a:lnSpc>
                <a:spcPct val="90000"/>
              </a:lnSpc>
              <a:spcBef>
                <a:spcPts val="500"/>
              </a:spcBef>
              <a:spcAft>
                <a:spcPts val="0"/>
              </a:spcAft>
              <a:buSzPts val="2400"/>
              <a:buChar char="•"/>
            </a:pPr>
            <a:r>
              <a:rPr lang="en-GB"/>
              <a:t>They are set at the right level</a:t>
            </a:r>
            <a:endParaRPr/>
          </a:p>
        </p:txBody>
      </p:sp>
      <p:pic>
        <p:nvPicPr>
          <p:cNvPr id="120" name="Google Shape;120;p6"/>
          <p:cNvPicPr preferRelativeResize="0"/>
          <p:nvPr/>
        </p:nvPicPr>
        <p:blipFill rotWithShape="1">
          <a:blip r:embed="rId5">
            <a:alphaModFix/>
          </a:blip>
          <a:srcRect/>
          <a:stretch/>
        </p:blipFill>
        <p:spPr>
          <a:xfrm>
            <a:off x="5238750" y="2024063"/>
            <a:ext cx="6770795" cy="3989279"/>
          </a:xfrm>
          <a:prstGeom prst="rect">
            <a:avLst/>
          </a:prstGeom>
          <a:noFill/>
          <a:ln>
            <a:noFill/>
          </a:ln>
        </p:spPr>
      </p:pic>
      <p:pic>
        <p:nvPicPr>
          <p:cNvPr id="4" name="Audio 3">
            <a:hlinkClick r:id="" action="ppaction://media"/>
            <a:extLst>
              <a:ext uri="{FF2B5EF4-FFF2-40B4-BE49-F238E27FC236}">
                <a16:creationId xmlns:a16="http://schemas.microsoft.com/office/drawing/2014/main" id="{D28BF314-DC19-42C4-B3D5-1FFD2A055C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0168"/>
    </mc:Choice>
    <mc:Fallback xmlns="">
      <p:transition spd="slow" advTm="90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7"/>
          <p:cNvSpPr txBox="1">
            <a:spLocks noGrp="1"/>
          </p:cNvSpPr>
          <p:nvPr>
            <p:ph type="body" idx="1"/>
          </p:nvPr>
        </p:nvSpPr>
        <p:spPr>
          <a:xfrm>
            <a:off x="838200" y="1690688"/>
            <a:ext cx="10515600" cy="4351338"/>
          </a:xfrm>
          <a:prstGeom prst="rect">
            <a:avLst/>
          </a:prstGeom>
          <a:noFill/>
          <a:ln>
            <a:noFill/>
          </a:ln>
        </p:spPr>
        <p:txBody>
          <a:bodyPr spcFirstLastPara="1" wrap="square" lIns="91425" tIns="91425" rIns="91425" bIns="91425" anchor="t" anchorCtr="0">
            <a:noAutofit/>
          </a:bodyPr>
          <a:lstStyle/>
          <a:p>
            <a:pPr marL="50800" lvl="0" indent="0" algn="l" rtl="0">
              <a:lnSpc>
                <a:spcPct val="90000"/>
              </a:lnSpc>
              <a:spcBef>
                <a:spcPts val="1000"/>
              </a:spcBef>
              <a:spcAft>
                <a:spcPts val="0"/>
              </a:spcAft>
              <a:buSzPts val="2800"/>
              <a:buNone/>
            </a:pPr>
            <a:r>
              <a:rPr lang="en-GB"/>
              <a:t>Having completed this course you should be able to…</a:t>
            </a:r>
            <a:endParaRPr/>
          </a:p>
          <a:p>
            <a:pPr marL="457200" lvl="0" indent="-406400" algn="l" rtl="0">
              <a:spcBef>
                <a:spcPts val="1000"/>
              </a:spcBef>
              <a:spcAft>
                <a:spcPts val="0"/>
              </a:spcAft>
              <a:buSzPts val="2800"/>
              <a:buChar char="•"/>
            </a:pPr>
            <a:r>
              <a:rPr lang="en-GB"/>
              <a:t>Use English language skills in everyday conversations</a:t>
            </a:r>
            <a:endParaRPr/>
          </a:p>
          <a:p>
            <a:pPr marL="457200" lvl="0" indent="-406400" algn="l" rtl="0">
              <a:spcBef>
                <a:spcPts val="1000"/>
              </a:spcBef>
              <a:spcAft>
                <a:spcPts val="0"/>
              </a:spcAft>
              <a:buSzPts val="2800"/>
              <a:buChar char="•"/>
            </a:pPr>
            <a:r>
              <a:rPr lang="en-GB"/>
              <a:t>Describe the benefits of using Open Educational Resources (OERs) in distance education</a:t>
            </a:r>
            <a:endParaRPr sz="1200"/>
          </a:p>
          <a:p>
            <a:pPr marL="457200" marR="0" lvl="0" indent="-228600" algn="l" rtl="0">
              <a:lnSpc>
                <a:spcPct val="90000"/>
              </a:lnSpc>
              <a:spcBef>
                <a:spcPts val="1000"/>
              </a:spcBef>
              <a:spcAft>
                <a:spcPts val="0"/>
              </a:spcAft>
              <a:buClr>
                <a:schemeClr val="dk1"/>
              </a:buClr>
              <a:buSzPts val="2800"/>
              <a:buFont typeface="Arial"/>
              <a:buNone/>
            </a:pPr>
            <a:endParaRPr/>
          </a:p>
        </p:txBody>
      </p:sp>
      <p:sp>
        <p:nvSpPr>
          <p:cNvPr id="126" name="Google Shape;126;p7"/>
          <p:cNvSpPr txBox="1"/>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GB" sz="4400" b="1" i="0" u="none" strike="noStrike" cap="none">
                <a:solidFill>
                  <a:srgbClr val="000000"/>
                </a:solidFill>
                <a:latin typeface="Arial"/>
                <a:ea typeface="Arial"/>
                <a:cs typeface="Arial"/>
                <a:sym typeface="Arial"/>
              </a:rPr>
              <a:t>Examples</a:t>
            </a:r>
            <a:endParaRPr sz="1400" b="0" i="0" u="none" strike="noStrike" cap="none">
              <a:solidFill>
                <a:srgbClr val="000000"/>
              </a:solidFill>
              <a:latin typeface="Arial"/>
              <a:ea typeface="Arial"/>
              <a:cs typeface="Arial"/>
              <a:sym typeface="Arial"/>
            </a:endParaRPr>
          </a:p>
        </p:txBody>
      </p:sp>
      <p:graphicFrame>
        <p:nvGraphicFramePr>
          <p:cNvPr id="127" name="Google Shape;127;p7"/>
          <p:cNvGraphicFramePr/>
          <p:nvPr/>
        </p:nvGraphicFramePr>
        <p:xfrm>
          <a:off x="1004866" y="4402318"/>
          <a:ext cx="9554575" cy="1259870"/>
        </p:xfrm>
        <a:graphic>
          <a:graphicData uri="http://schemas.openxmlformats.org/drawingml/2006/table">
            <a:tbl>
              <a:tblPr firstRow="1" bandRow="1">
                <a:noFill/>
                <a:tableStyleId>{225EEA1C-29F8-4A6D-B58D-823B82CA469E}</a:tableStyleId>
              </a:tblPr>
              <a:tblGrid>
                <a:gridCol w="3280300">
                  <a:extLst>
                    <a:ext uri="{9D8B030D-6E8A-4147-A177-3AD203B41FA5}">
                      <a16:colId xmlns:a16="http://schemas.microsoft.com/office/drawing/2014/main" val="20000"/>
                    </a:ext>
                  </a:extLst>
                </a:gridCol>
                <a:gridCol w="3209950">
                  <a:extLst>
                    <a:ext uri="{9D8B030D-6E8A-4147-A177-3AD203B41FA5}">
                      <a16:colId xmlns:a16="http://schemas.microsoft.com/office/drawing/2014/main" val="20001"/>
                    </a:ext>
                  </a:extLst>
                </a:gridCol>
                <a:gridCol w="3064325">
                  <a:extLst>
                    <a:ext uri="{9D8B030D-6E8A-4147-A177-3AD203B41FA5}">
                      <a16:colId xmlns:a16="http://schemas.microsoft.com/office/drawing/2014/main" val="20002"/>
                    </a:ext>
                  </a:extLst>
                </a:gridCol>
              </a:tblGrid>
              <a:tr h="3708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Active verb</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Object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Qualifying phrase</a:t>
                      </a:r>
                      <a:endParaRPr sz="1400" u="none"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GB"/>
                        <a:t>use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a:t>English language skills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in </a:t>
                      </a:r>
                      <a:r>
                        <a:rPr lang="en-GB"/>
                        <a:t>everyday conversations</a:t>
                      </a:r>
                      <a:endParaRPr sz="1400" u="none" strike="noStrike" cap="none"/>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GB"/>
                        <a:t>describe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a:t>the benefits of using Open Educational Resources (OERs)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a:t>in distance education</a:t>
                      </a:r>
                      <a:endParaRPr sz="1400" u="none" strike="noStrike" cap="none"/>
                    </a:p>
                  </a:txBody>
                  <a:tcPr marL="91450" marR="91450" marT="45725" marB="45725"/>
                </a:tc>
                <a:extLst>
                  <a:ext uri="{0D108BD9-81ED-4DB2-BD59-A6C34878D82A}">
                    <a16:rowId xmlns:a16="http://schemas.microsoft.com/office/drawing/2014/main" val="10002"/>
                  </a:ext>
                </a:extLst>
              </a:tr>
            </a:tbl>
          </a:graphicData>
        </a:graphic>
      </p:graphicFrame>
      <p:pic>
        <p:nvPicPr>
          <p:cNvPr id="3" name="Audio 2">
            <a:hlinkClick r:id="" action="ppaction://media"/>
            <a:extLst>
              <a:ext uri="{FF2B5EF4-FFF2-40B4-BE49-F238E27FC236}">
                <a16:creationId xmlns:a16="http://schemas.microsoft.com/office/drawing/2014/main" id="{AB87973D-2198-4756-BC5E-9289B04C93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8610"/>
    </mc:Choice>
    <mc:Fallback xmlns="">
      <p:transition spd="slow" advTm="78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9"/>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4400"/>
              <a:buFont typeface="Calibri"/>
              <a:buNone/>
            </a:pPr>
            <a:r>
              <a:rPr lang="en-GB" b="1"/>
              <a:t>Engaging your learners</a:t>
            </a:r>
            <a:endParaRPr/>
          </a:p>
        </p:txBody>
      </p:sp>
      <p:sp>
        <p:nvSpPr>
          <p:cNvPr id="133" name="Google Shape;133;p9"/>
          <p:cNvSpPr txBox="1">
            <a:spLocks noGrp="1"/>
          </p:cNvSpPr>
          <p:nvPr>
            <p:ph type="body" idx="1"/>
          </p:nvPr>
        </p:nvSpPr>
        <p:spPr>
          <a:xfrm>
            <a:off x="838200" y="1517428"/>
            <a:ext cx="6376792" cy="4813729"/>
          </a:xfrm>
          <a:prstGeom prst="rect">
            <a:avLst/>
          </a:prstGeom>
          <a:noFill/>
          <a:ln>
            <a:noFill/>
          </a:ln>
        </p:spPr>
        <p:txBody>
          <a:bodyPr spcFirstLastPara="1" wrap="square" lIns="91425" tIns="91425" rIns="91425" bIns="91425" anchor="t" anchorCtr="0">
            <a:noAutofit/>
          </a:bodyPr>
          <a:lstStyle/>
          <a:p>
            <a:pPr marL="50800" lvl="0" indent="0" algn="l" rtl="0">
              <a:lnSpc>
                <a:spcPct val="90000"/>
              </a:lnSpc>
              <a:spcBef>
                <a:spcPts val="1000"/>
              </a:spcBef>
              <a:spcAft>
                <a:spcPts val="0"/>
              </a:spcAft>
              <a:buSzPts val="2800"/>
              <a:buNone/>
            </a:pPr>
            <a:r>
              <a:rPr lang="en-GB" sz="3600"/>
              <a:t>Some ways your students can learn actively…</a:t>
            </a:r>
            <a:endParaRPr/>
          </a:p>
          <a:p>
            <a:pPr marL="457200" marR="0" lvl="0" indent="-406400" algn="l" rtl="0">
              <a:lnSpc>
                <a:spcPct val="90000"/>
              </a:lnSpc>
              <a:spcBef>
                <a:spcPts val="1000"/>
              </a:spcBef>
              <a:spcAft>
                <a:spcPts val="0"/>
              </a:spcAft>
              <a:buClr>
                <a:schemeClr val="dk1"/>
              </a:buClr>
              <a:buSzPts val="2800"/>
              <a:buFont typeface="Arial"/>
              <a:buChar char="•"/>
            </a:pPr>
            <a:r>
              <a:rPr lang="en-GB" sz="2400"/>
              <a:t>Find information</a:t>
            </a:r>
            <a:endParaRPr/>
          </a:p>
          <a:p>
            <a:pPr marL="457200" marR="0" lvl="0" indent="-406400" algn="l" rtl="0">
              <a:lnSpc>
                <a:spcPct val="90000"/>
              </a:lnSpc>
              <a:spcBef>
                <a:spcPts val="1000"/>
              </a:spcBef>
              <a:spcAft>
                <a:spcPts val="0"/>
              </a:spcAft>
              <a:buClr>
                <a:schemeClr val="dk1"/>
              </a:buClr>
              <a:buSzPts val="2800"/>
              <a:buFont typeface="Arial"/>
              <a:buChar char="•"/>
            </a:pPr>
            <a:r>
              <a:rPr lang="en-GB" sz="2400"/>
              <a:t>Reflect on progress</a:t>
            </a:r>
            <a:endParaRPr/>
          </a:p>
          <a:p>
            <a:pPr marL="457200" marR="0" lvl="0" indent="-406400" algn="l" rtl="0">
              <a:lnSpc>
                <a:spcPct val="90000"/>
              </a:lnSpc>
              <a:spcBef>
                <a:spcPts val="1000"/>
              </a:spcBef>
              <a:spcAft>
                <a:spcPts val="0"/>
              </a:spcAft>
              <a:buClr>
                <a:schemeClr val="dk1"/>
              </a:buClr>
              <a:buSzPts val="2800"/>
              <a:buFont typeface="Arial"/>
              <a:buChar char="•"/>
            </a:pPr>
            <a:r>
              <a:rPr lang="en-GB" sz="2400"/>
              <a:t>Apply material to their own situation</a:t>
            </a:r>
            <a:endParaRPr/>
          </a:p>
          <a:p>
            <a:pPr marL="457200" marR="0" lvl="0" indent="-406400" algn="l" rtl="0">
              <a:lnSpc>
                <a:spcPct val="90000"/>
              </a:lnSpc>
              <a:spcBef>
                <a:spcPts val="1000"/>
              </a:spcBef>
              <a:spcAft>
                <a:spcPts val="0"/>
              </a:spcAft>
              <a:buClr>
                <a:schemeClr val="dk1"/>
              </a:buClr>
              <a:buSzPts val="2800"/>
              <a:buFont typeface="Arial"/>
              <a:buChar char="•"/>
            </a:pPr>
            <a:r>
              <a:rPr lang="en-GB" sz="2400"/>
              <a:t>Discuss</a:t>
            </a:r>
            <a:endParaRPr/>
          </a:p>
          <a:p>
            <a:pPr marL="457200" marR="0" lvl="0" indent="-406400" algn="l" rtl="0">
              <a:lnSpc>
                <a:spcPct val="90000"/>
              </a:lnSpc>
              <a:spcBef>
                <a:spcPts val="1000"/>
              </a:spcBef>
              <a:spcAft>
                <a:spcPts val="0"/>
              </a:spcAft>
              <a:buClr>
                <a:schemeClr val="dk1"/>
              </a:buClr>
              <a:buSzPts val="2800"/>
              <a:buFont typeface="Arial"/>
              <a:buChar char="•"/>
            </a:pPr>
            <a:r>
              <a:rPr lang="en-GB" sz="2400"/>
              <a:t>Create something</a:t>
            </a:r>
            <a:endParaRPr/>
          </a:p>
          <a:p>
            <a:pPr marL="457200" marR="0" lvl="0" indent="-406400" algn="l" rtl="0">
              <a:lnSpc>
                <a:spcPct val="90000"/>
              </a:lnSpc>
              <a:spcBef>
                <a:spcPts val="1000"/>
              </a:spcBef>
              <a:spcAft>
                <a:spcPts val="0"/>
              </a:spcAft>
              <a:buClr>
                <a:schemeClr val="dk1"/>
              </a:buClr>
              <a:buSzPts val="2800"/>
              <a:buFont typeface="Arial"/>
              <a:buChar char="•"/>
            </a:pPr>
            <a:r>
              <a:rPr lang="en-GB" sz="2400"/>
              <a:t>Take a quiz</a:t>
            </a:r>
            <a:endParaRPr/>
          </a:p>
          <a:p>
            <a:pPr marL="457200" marR="0" lvl="0" indent="-406400" algn="l" rtl="0">
              <a:lnSpc>
                <a:spcPct val="90000"/>
              </a:lnSpc>
              <a:spcBef>
                <a:spcPts val="1000"/>
              </a:spcBef>
              <a:spcAft>
                <a:spcPts val="0"/>
              </a:spcAft>
              <a:buClr>
                <a:schemeClr val="dk1"/>
              </a:buClr>
              <a:buSzPts val="2800"/>
              <a:buFont typeface="Arial"/>
              <a:buChar char="•"/>
            </a:pPr>
            <a:r>
              <a:rPr lang="en-GB" sz="2400"/>
              <a:t>Work through a scenario or case study</a:t>
            </a:r>
            <a:endParaRPr sz="3600"/>
          </a:p>
          <a:p>
            <a:pPr marL="50800" lvl="0" indent="0" algn="l" rtl="0">
              <a:lnSpc>
                <a:spcPct val="90000"/>
              </a:lnSpc>
              <a:spcBef>
                <a:spcPts val="1000"/>
              </a:spcBef>
              <a:spcAft>
                <a:spcPts val="0"/>
              </a:spcAft>
              <a:buSzPts val="2800"/>
              <a:buNone/>
            </a:pPr>
            <a:endParaRPr sz="3600"/>
          </a:p>
        </p:txBody>
      </p:sp>
      <p:pic>
        <p:nvPicPr>
          <p:cNvPr id="134" name="Google Shape;134;p9"/>
          <p:cNvPicPr preferRelativeResize="0"/>
          <p:nvPr/>
        </p:nvPicPr>
        <p:blipFill rotWithShape="1">
          <a:blip r:embed="rId5">
            <a:alphaModFix/>
          </a:blip>
          <a:srcRect/>
          <a:stretch/>
        </p:blipFill>
        <p:spPr>
          <a:xfrm>
            <a:off x="7981169" y="1507799"/>
            <a:ext cx="3215573" cy="4823358"/>
          </a:xfrm>
          <a:prstGeom prst="rect">
            <a:avLst/>
          </a:prstGeom>
          <a:noFill/>
          <a:ln>
            <a:noFill/>
          </a:ln>
        </p:spPr>
      </p:pic>
      <p:sp>
        <p:nvSpPr>
          <p:cNvPr id="135" name="Google Shape;135;p9"/>
          <p:cNvSpPr txBox="1"/>
          <p:nvPr/>
        </p:nvSpPr>
        <p:spPr>
          <a:xfrm>
            <a:off x="7981169" y="6475956"/>
            <a:ext cx="321557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Photo by </a:t>
            </a:r>
            <a:r>
              <a:rPr lang="en-GB" sz="1400" b="0" i="0" u="sng" strike="noStrike" cap="none">
                <a:solidFill>
                  <a:srgbClr val="000000"/>
                </a:solidFill>
                <a:latin typeface="Arial"/>
                <a:ea typeface="Arial"/>
                <a:cs typeface="Arial"/>
                <a:sym typeface="Arial"/>
                <a:hlinkClick r:id="rId6"/>
              </a:rPr>
              <a:t>bady qb</a:t>
            </a:r>
            <a:r>
              <a:rPr lang="en-GB" sz="1400" b="0" i="0" u="none" strike="noStrike" cap="none">
                <a:solidFill>
                  <a:srgbClr val="000000"/>
                </a:solidFill>
                <a:latin typeface="Arial"/>
                <a:ea typeface="Arial"/>
                <a:cs typeface="Arial"/>
                <a:sym typeface="Arial"/>
              </a:rPr>
              <a:t> on </a:t>
            </a:r>
            <a:r>
              <a:rPr lang="en-GB" sz="1400" b="0" i="0" u="sng" strike="noStrike" cap="none">
                <a:solidFill>
                  <a:srgbClr val="000000"/>
                </a:solidFill>
                <a:latin typeface="Arial"/>
                <a:ea typeface="Arial"/>
                <a:cs typeface="Arial"/>
                <a:sym typeface="Arial"/>
                <a:hlinkClick r:id="rId7"/>
              </a:rPr>
              <a:t>Unsplash</a:t>
            </a:r>
            <a:endParaRPr sz="1400" b="0" i="0" u="none" strike="noStrike" cap="none">
              <a:solidFill>
                <a:srgbClr val="000000"/>
              </a:solidFill>
              <a:latin typeface="Arial"/>
              <a:ea typeface="Arial"/>
              <a:cs typeface="Arial"/>
              <a:sym typeface="Arial"/>
            </a:endParaRPr>
          </a:p>
        </p:txBody>
      </p:sp>
      <p:pic>
        <p:nvPicPr>
          <p:cNvPr id="3" name="Audio 2">
            <a:hlinkClick r:id="" action="ppaction://media"/>
            <a:extLst>
              <a:ext uri="{FF2B5EF4-FFF2-40B4-BE49-F238E27FC236}">
                <a16:creationId xmlns:a16="http://schemas.microsoft.com/office/drawing/2014/main" id="{239DCE9A-3628-4B42-85C0-55866C0567F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7935"/>
    </mc:Choice>
    <mc:Fallback xmlns="">
      <p:transition spd="slow" advTm="107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U">
      <a:dk1>
        <a:sysClr val="windowText" lastClr="000000"/>
      </a:dk1>
      <a:lt1>
        <a:sysClr val="window" lastClr="FFFFFF"/>
      </a:lt1>
      <a:dk2>
        <a:srgbClr val="75AAE5"/>
      </a:dk2>
      <a:lt2>
        <a:srgbClr val="FFFFFF"/>
      </a:lt2>
      <a:accent1>
        <a:srgbClr val="75AAE5"/>
      </a:accent1>
      <a:accent2>
        <a:srgbClr val="0B55A8"/>
      </a:accent2>
      <a:accent3>
        <a:srgbClr val="E80074"/>
      </a:accent3>
      <a:accent4>
        <a:srgbClr val="630031"/>
      </a:accent4>
      <a:accent5>
        <a:srgbClr val="FFC23D"/>
      </a:accent5>
      <a:accent6>
        <a:srgbClr val="A4A400"/>
      </a:accent6>
      <a:hlink>
        <a:srgbClr val="000000"/>
      </a:hlink>
      <a:folHlink>
        <a:srgbClr val="000000"/>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38100" cap="rnd">
          <a:prstDash val="sysDot"/>
        </a:ln>
        <a:effectLst/>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rtlCol="0">
        <a:noAutofit/>
      </a:bodyPr>
      <a:lstStyle>
        <a:defPPr marL="0" indent="0">
          <a:buNone/>
          <a:defRPr sz="2000" dirty="0" smtClean="0">
            <a:solidFill>
              <a:schemeClr val="bg1"/>
            </a:solidFill>
          </a:defRPr>
        </a:defPPr>
      </a:lstStyle>
    </a:txDef>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4476828-269d-41e7-8c7f-463a607b843c"/>
    <TaxKeywordTaxHTField xmlns="e4476828-269d-41e7-8c7f-463a607b843c">
      <Terms xmlns="http://schemas.microsoft.com/office/infopath/2007/PartnerControls"/>
    </TaxKeywordTaxHTField>
    <Comments xmlns="17c2f1f1-6d21-4c7d-a1ac-5f7e60310577" xsi:nil="true"/>
    <SharedWithUsers xmlns="0352b25e-b53d-44bf-ad47-923fa40f722f">
      <UserInfo>
        <DisplayName>Beck.Pitt</DisplayName>
        <AccountId>1438</AccountId>
        <AccountType/>
      </UserInfo>
      <UserInfo>
        <DisplayName>Pooja.Batta</DisplayName>
        <AccountId>1443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87AB00C1994404DB4236E3DC2775AD0" ma:contentTypeVersion="16" ma:contentTypeDescription="Create a new document." ma:contentTypeScope="" ma:versionID="ad28e2c4fdaaaef05ccdc9eaa3047438">
  <xsd:schema xmlns:xsd="http://www.w3.org/2001/XMLSchema" xmlns:xs="http://www.w3.org/2001/XMLSchema" xmlns:p="http://schemas.microsoft.com/office/2006/metadata/properties" xmlns:ns2="17c2f1f1-6d21-4c7d-a1ac-5f7e60310577" xmlns:ns3="0352b25e-b53d-44bf-ad47-923fa40f722f" xmlns:ns4="e4476828-269d-41e7-8c7f-463a607b843c" targetNamespace="http://schemas.microsoft.com/office/2006/metadata/properties" ma:root="true" ma:fieldsID="0ce7268a4efaa378019abc0d0d116a5e" ns2:_="" ns3:_="" ns4:_="">
    <xsd:import namespace="17c2f1f1-6d21-4c7d-a1ac-5f7e60310577"/>
    <xsd:import namespace="0352b25e-b53d-44bf-ad47-923fa40f722f"/>
    <xsd:import namespace="e4476828-269d-41e7-8c7f-463a607b843c"/>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Location" minOccurs="0"/>
                <xsd:element ref="ns2:MediaServiceOCR" minOccurs="0"/>
                <xsd:element ref="ns2:MediaServiceEventHashCode" minOccurs="0"/>
                <xsd:element ref="ns2:MediaServiceGenerationTime" minOccurs="0"/>
                <xsd:element ref="ns2:Comments" minOccurs="0"/>
                <xsd:element ref="ns4:TaxKeywordTaxHTField" minOccurs="0"/>
                <xsd:element ref="ns4:TaxCatchAll"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c2f1f1-6d21-4c7d-a1ac-5f7e6031057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Comments" ma:index="18" nillable="true" ma:displayName="Comments" ma:internalName="Comments">
      <xsd:simpleType>
        <xsd:restriction base="dms:Text">
          <xsd:maxLength value="50"/>
        </xsd:restriction>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352b25e-b53d-44bf-ad47-923fa40f722f"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4476828-269d-41e7-8c7f-463a607b843c" elementFormDefault="qualified">
    <xsd:import namespace="http://schemas.microsoft.com/office/2006/documentManagement/types"/>
    <xsd:import namespace="http://schemas.microsoft.com/office/infopath/2007/PartnerControls"/>
    <xsd:element name="TaxKeywordTaxHTField" ma:index="20" nillable="true" ma:taxonomy="true" ma:internalName="TaxKeywordTaxHTField" ma:taxonomyFieldName="TaxKeyword" ma:displayName="Enterprise Keywords" ma:fieldId="{23f27201-bee3-471e-b2e7-b64fd8b7ca38}" ma:taxonomyMulti="true" ma:sspId="bfb35f09-1364-44fa-bda6-079b81d03a24" ma:termSetId="00000000-0000-0000-0000-000000000000" ma:anchorId="00000000-0000-0000-0000-000000000000" ma:open="true" ma:isKeyword="true">
      <xsd:complexType>
        <xsd:sequence>
          <xsd:element ref="pc:Terms" minOccurs="0" maxOccurs="1"/>
        </xsd:sequence>
      </xsd:complexType>
    </xsd:element>
    <xsd:element name="TaxCatchAll" ma:index="21" nillable="true" ma:displayName="Taxonomy Catch All Column" ma:hidden="true" ma:list="{7a35e29d-27e4-4109-927d-a54ff8054cd1}" ma:internalName="TaxCatchAll" ma:showField="CatchAllData" ma:web="0352b25e-b53d-44bf-ad47-923fa40f72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56A4B7-049F-475E-883A-2B728D012E1B}">
  <ds:schemaRefs>
    <ds:schemaRef ds:uri="http://schemas.microsoft.com/sharepoint/v3/contenttype/forms"/>
  </ds:schemaRefs>
</ds:datastoreItem>
</file>

<file path=customXml/itemProps2.xml><?xml version="1.0" encoding="utf-8"?>
<ds:datastoreItem xmlns:ds="http://schemas.openxmlformats.org/officeDocument/2006/customXml" ds:itemID="{C8FE6199-83FE-47F6-8D7A-B200882DA4F3}">
  <ds:schemaRefs>
    <ds:schemaRef ds:uri="http://schemas.microsoft.com/office/2006/metadata/properties"/>
    <ds:schemaRef ds:uri="http://schemas.microsoft.com/office/infopath/2007/PartnerControls"/>
    <ds:schemaRef ds:uri="e4476828-269d-41e7-8c7f-463a607b843c"/>
    <ds:schemaRef ds:uri="17c2f1f1-6d21-4c7d-a1ac-5f7e60310577"/>
    <ds:schemaRef ds:uri="0352b25e-b53d-44bf-ad47-923fa40f722f"/>
  </ds:schemaRefs>
</ds:datastoreItem>
</file>

<file path=customXml/itemProps3.xml><?xml version="1.0" encoding="utf-8"?>
<ds:datastoreItem xmlns:ds="http://schemas.openxmlformats.org/officeDocument/2006/customXml" ds:itemID="{A4876CC5-D2FF-4E59-BF18-5D5094AD51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c2f1f1-6d21-4c7d-a1ac-5f7e60310577"/>
    <ds:schemaRef ds:uri="0352b25e-b53d-44bf-ad47-923fa40f722f"/>
    <ds:schemaRef ds:uri="e4476828-269d-41e7-8c7f-463a607b84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293</TotalTime>
  <Words>853</Words>
  <Application>Microsoft Office PowerPoint</Application>
  <PresentationFormat>Widescreen</PresentationFormat>
  <Paragraphs>82</Paragraphs>
  <Slides>13</Slides>
  <Notes>13</Notes>
  <HiddenSlides>0</HiddenSlides>
  <MMClips>12</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Office Theme</vt:lpstr>
      <vt:lpstr>2_Office Theme</vt:lpstr>
      <vt:lpstr>Designing for Online Learners (1): Learning Outcomes - Cohort 2019</vt:lpstr>
      <vt:lpstr>PowerPoint Presentation</vt:lpstr>
      <vt:lpstr>PowerPoint Presentation</vt:lpstr>
      <vt:lpstr>A learning outcome is… </vt:lpstr>
      <vt:lpstr>Why are learning outcomes important?</vt:lpstr>
      <vt:lpstr>Effective learning outcomes….</vt:lpstr>
      <vt:lpstr>Effective learning outcomes….</vt:lpstr>
      <vt:lpstr>PowerPoint Presentation</vt:lpstr>
      <vt:lpstr>Engaging your learners</vt:lpstr>
      <vt:lpstr>Key ideas</vt:lpstr>
      <vt:lpstr>Activity 1: Active learning</vt:lpstr>
      <vt:lpstr>Activity 2:  Write a learning outcome</vt:lpstr>
      <vt:lpstr>Next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Tim.Seal</dc:creator>
  <cp:lastModifiedBy>Rachel.Rogers</cp:lastModifiedBy>
  <cp:revision>13</cp:revision>
  <dcterms:modified xsi:type="dcterms:W3CDTF">2021-04-30T08:30:21Z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0x010100787AB00C1994404DB4236E3DC2775AD0</vt:lpwstr>
  </property>
  <property fmtid="{D5CDD505-2E9C-101B-9397-08002B2CF9AE}" pid="3" name="TaxKeyword">
    <vt:lpwstr/>
  </property>
</Properties>
</file>