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9" r:id="rId5"/>
  </p:sldMasterIdLst>
  <p:notesMasterIdLst>
    <p:notesMasterId r:id="rId19"/>
  </p:notesMasterIdLst>
  <p:sldIdLst>
    <p:sldId id="304"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iYkKu0AYOBHNsAzJyVh0AYk5kn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5EEA1C-29F8-4A6D-B58D-823B82CA469E}">
  <a:tblStyle styleId="{225EEA1C-29F8-4A6D-B58D-823B82CA469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open.edu/openlearncreate/course/view.php?id=399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86e91e3fee_0_19: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4" name="Google Shape;144;g86e91e3fee_0_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6e91e3fee_0_14:notes"/>
          <p:cNvSpPr txBox="1">
            <a:spLocks noGrp="1"/>
          </p:cNvSpPr>
          <p:nvPr>
            <p:ph type="body" idx="1"/>
          </p:nvPr>
        </p:nvSpPr>
        <p:spPr>
          <a:xfrm>
            <a:off x="679768" y="4777194"/>
            <a:ext cx="5438100" cy="390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GB"/>
              <a:t>Finding and Evaluating OER session materials from the November 2019 residential school are available here: </a:t>
            </a:r>
            <a:r>
              <a:rPr lang="en-GB" u="sng">
                <a:solidFill>
                  <a:schemeClr val="hlink"/>
                </a:solidFill>
                <a:hlinkClick r:id="rId3"/>
              </a:rPr>
              <a:t>https://www.open.edu/openlearncreate/course/view.php?id=3999</a:t>
            </a:r>
            <a:r>
              <a:rPr lang="en-GB"/>
              <a:t> </a:t>
            </a:r>
            <a:endParaRPr/>
          </a:p>
        </p:txBody>
      </p:sp>
      <p:sp>
        <p:nvSpPr>
          <p:cNvPr id="150" name="Google Shape;150;g86e91e3fee_0_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6" name="Google Shape;156;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40 minute session </a:t>
            </a:r>
            <a:endParaRPr/>
          </a:p>
        </p:txBody>
      </p:sp>
      <p:sp>
        <p:nvSpPr>
          <p:cNvPr id="76" name="Google Shape;7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3" name="Google Shape;83;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1" name="Google Shape;91;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6e91e3fee_0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6e91e3fee_0_0:notes"/>
          <p:cNvSpPr txBox="1">
            <a:spLocks noGrp="1"/>
          </p:cNvSpPr>
          <p:nvPr>
            <p:ph type="body" idx="1"/>
          </p:nvPr>
        </p:nvSpPr>
        <p:spPr>
          <a:xfrm>
            <a:off x="679768" y="4777194"/>
            <a:ext cx="5438100" cy="390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86e91e3fee_0_0:notes"/>
          <p:cNvSpPr txBox="1">
            <a:spLocks noGrp="1"/>
          </p:cNvSpPr>
          <p:nvPr>
            <p:ph type="sldNum" idx="12"/>
          </p:nvPr>
        </p:nvSpPr>
        <p:spPr>
          <a:xfrm>
            <a:off x="3850443" y="9428584"/>
            <a:ext cx="2945700" cy="498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7" name="Google Shape;107;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6: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6" name="Google Shape;116;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457200" lvl="0" indent="0" algn="l" rtl="0">
              <a:lnSpc>
                <a:spcPct val="90000"/>
              </a:lnSpc>
              <a:spcBef>
                <a:spcPts val="1000"/>
              </a:spcBef>
              <a:spcAft>
                <a:spcPts val="0"/>
              </a:spcAft>
              <a:buNone/>
            </a:pPr>
            <a:endParaRPr/>
          </a:p>
        </p:txBody>
      </p:sp>
      <p:sp>
        <p:nvSpPr>
          <p:cNvPr id="123" name="Google Shape;123;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30" name="Google Shape;130;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3"/>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53659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3753660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14"/>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14"/>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14"/>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
        <p:cNvGrpSpPr/>
        <p:nvPr/>
      </p:nvGrpSpPr>
      <p:grpSpPr>
        <a:xfrm>
          <a:off x="0" y="0"/>
          <a:ext cx="0" cy="0"/>
          <a:chOff x="0" y="0"/>
          <a:chExt cx="0" cy="0"/>
        </a:xfrm>
      </p:grpSpPr>
      <p:sp>
        <p:nvSpPr>
          <p:cNvPr id="21" name="Google Shape;21;p15"/>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15"/>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3" name="Google Shape;23;p15"/>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15"/>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5" name="Google Shape;25;p15"/>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1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17"/>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17"/>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37" name="Google Shape;37;p1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2" name="Google Shape;42;p18"/>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3" name="Google Shape;43;p1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4" name="Google Shape;44;p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1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7"/>
        <p:cNvGrpSpPr/>
        <p:nvPr/>
      </p:nvGrpSpPr>
      <p:grpSpPr>
        <a:xfrm>
          <a:off x="0" y="0"/>
          <a:ext cx="0" cy="0"/>
          <a:chOff x="0" y="0"/>
          <a:chExt cx="0" cy="0"/>
        </a:xfrm>
      </p:grpSpPr>
      <p:sp>
        <p:nvSpPr>
          <p:cNvPr id="48" name="Google Shape;48;p1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1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 name="Google Shape;55;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6149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2"/>
          <p:cNvPicPr preferRelativeResize="0"/>
          <p:nvPr/>
        </p:nvPicPr>
        <p:blipFill rotWithShape="1">
          <a:blip r:embed="rId10">
            <a:alphaModFix/>
          </a:blip>
          <a:srcRect/>
          <a:stretch/>
        </p:blipFill>
        <p:spPr>
          <a:xfrm>
            <a:off x="9406506" y="485814"/>
            <a:ext cx="1845694" cy="7798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329573052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png"/><Relationship Id="rId5" Type="http://schemas.openxmlformats.org/officeDocument/2006/relationships/hyperlink" Target="https://www.facebook.com/groups/TIDE.Community/permalink/2493291700938995/" TargetMode="Externa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structure?utm_source=unsplash&amp;utm_medium=referral&amp;utm_content=creditCopyText" TargetMode="Externa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s://unsplash.com/photos/P_qvsF7Yodw?utm_source=unsplash&amp;utm_medium=referral&amp;utm_content=creditCopyText" TargetMode="External"/><Relationship Id="rId5" Type="http://schemas.openxmlformats.org/officeDocument/2006/relationships/image" Target="../media/image15.jp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7.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hyperlink" Target="http://creativecommons.org/licenses/by/4.0/"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jpg"/><Relationship Id="rId5" Type="http://schemas.openxmlformats.org/officeDocument/2006/relationships/hyperlink" Target="https://c2.staticflickr.com/6/5557/15071668497_74754a8b3d_b.jpg"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skills?utm_source=unsplash&amp;utm_medium=referral&amp;utm_content=creditCopyText"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unsplash.com/photos/xEy9QNUCdRI?utm_source=unsplash&amp;utm_medium=referral&amp;utm_content=creditCopyText" TargetMode="External"/><Relationship Id="rId5" Type="http://schemas.openxmlformats.org/officeDocument/2006/relationships/image" Target="../media/image10.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speak-directly-to-learner?utm_source=unsplash&amp;utm_medium=referral&amp;utm_content=creditCopyText"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unsplash.com/photos/QRKJwE6yfJo?utm_source=unsplash&amp;utm_medium=referral&amp;utm_content=creditCopyText" TargetMode="External"/><Relationship Id="rId5" Type="http://schemas.openxmlformats.org/officeDocument/2006/relationships/image" Target="../media/image12.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3.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unsplash.com/search/photos/activity?utm_source=unsplash&amp;utm_medium=referral&amp;utm_content=creditCopyText"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unsplash.com/photos/VmYZe_yqxL0?utm_source=unsplash&amp;utm_medium=referral&amp;utm_content=creditCopyText" TargetMode="External"/><Relationship Id="rId5" Type="http://schemas.openxmlformats.org/officeDocument/2006/relationships/image" Target="../media/image14.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marL="0" marR="0" lvl="0" indent="0" algn="l" defTabSz="914377" rtl="0" eaLnBrk="1" fontAlgn="auto" latinLnBrk="0" hangingPunct="1">
              <a:lnSpc>
                <a:spcPct val="100000"/>
              </a:lnSpc>
              <a:spcBef>
                <a:spcPts val="0"/>
              </a:spcBef>
              <a:spcAft>
                <a:spcPts val="0"/>
              </a:spcAft>
              <a:buClrTx/>
              <a:buSzTx/>
              <a:buFont typeface="Arial"/>
              <a:buNone/>
              <a:tabLst/>
              <a:defRPr/>
            </a:pPr>
            <a:r>
              <a:rPr kumimoji="0" lang="en-US" sz="2133" b="0" i="0" u="none" strike="noStrike" kern="1200" cap="none" spc="0" normalizeH="0" baseline="0" noProof="0" dirty="0">
                <a:ln>
                  <a:noFill/>
                </a:ln>
                <a:solidFill>
                  <a:prstClr val="white"/>
                </a:solidFill>
                <a:effectLst/>
                <a:uLnTx/>
                <a:uFillTx/>
                <a:latin typeface="Helvetica"/>
                <a:ea typeface="+mn-ea"/>
                <a:cs typeface="Arial"/>
                <a:sym typeface="Arial"/>
              </a:rPr>
              <a:t>TIDE Residential Schools 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960647" cy="730735"/>
          </a:xfrm>
          <a:prstGeom prst="rect">
            <a:avLst/>
          </a:prstGeom>
        </p:spPr>
        <p:txBody>
          <a:bodyPr/>
          <a:lstStyle/>
          <a:p>
            <a:pPr>
              <a:lnSpc>
                <a:spcPct val="100000"/>
              </a:lnSpc>
            </a:pPr>
            <a:r>
              <a:rPr lang="en-GB" sz="4000" dirty="0">
                <a:solidFill>
                  <a:schemeClr val="bg1"/>
                </a:solidFill>
              </a:rPr>
              <a:t>Designing for Online Learners (1): Learning Outcomes - Cohort 2019</a:t>
            </a: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 typeface="Arial"/>
              <a:buNone/>
              <a:tabLst/>
              <a:defRPr/>
            </a:pPr>
            <a:r>
              <a:rPr kumimoji="0" lang="en-GB"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933"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 SPHEIR is managed on behalf of FCDO by a consortium led by the British Council that includes PwC and Universities UK International. The TIDE project will close in May 2021.</a:t>
            </a:r>
            <a:endParaRPr kumimoji="0" lang="en-US"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8"/>
          <p:cNvSpPr txBox="1">
            <a:spLocks noGrp="1"/>
          </p:cNvSpPr>
          <p:nvPr>
            <p:ph type="body" idx="1"/>
          </p:nvPr>
        </p:nvSpPr>
        <p:spPr>
          <a:xfrm>
            <a:off x="838200" y="1825625"/>
            <a:ext cx="10068000" cy="4351500"/>
          </a:xfrm>
          <a:prstGeom prst="rect">
            <a:avLst/>
          </a:prstGeom>
          <a:noFill/>
          <a:ln>
            <a:noFill/>
          </a:ln>
        </p:spPr>
        <p:txBody>
          <a:bodyPr spcFirstLastPara="1" wrap="square" lIns="91425" tIns="91425" rIns="91425" bIns="91425" anchor="t" anchorCtr="0">
            <a:noAutofit/>
          </a:bodyPr>
          <a:lstStyle/>
          <a:p>
            <a:pPr marL="457200" marR="0" lvl="0" indent="-431800" algn="l" rtl="0">
              <a:lnSpc>
                <a:spcPct val="90000"/>
              </a:lnSpc>
              <a:spcBef>
                <a:spcPts val="1000"/>
              </a:spcBef>
              <a:spcAft>
                <a:spcPts val="0"/>
              </a:spcAft>
              <a:buSzPts val="3200"/>
              <a:buChar char="•"/>
            </a:pPr>
            <a:r>
              <a:rPr lang="en-GB" sz="3200"/>
              <a:t>Learning is an active process</a:t>
            </a:r>
            <a:endParaRPr sz="3200"/>
          </a:p>
          <a:p>
            <a:pPr marL="457200" marR="0" lvl="0" indent="-431800" algn="l" rtl="0">
              <a:lnSpc>
                <a:spcPct val="90000"/>
              </a:lnSpc>
              <a:spcBef>
                <a:spcPts val="0"/>
              </a:spcBef>
              <a:spcAft>
                <a:spcPts val="0"/>
              </a:spcAft>
              <a:buSzPts val="3200"/>
              <a:buChar char="•"/>
            </a:pPr>
            <a:r>
              <a:rPr lang="en-GB" sz="3200"/>
              <a:t>Assessment is part of learning</a:t>
            </a:r>
            <a:endParaRPr sz="3200"/>
          </a:p>
          <a:p>
            <a:pPr marL="457200" marR="0" lvl="0" indent="-431800" algn="l" rtl="0">
              <a:lnSpc>
                <a:spcPct val="90000"/>
              </a:lnSpc>
              <a:spcBef>
                <a:spcPts val="0"/>
              </a:spcBef>
              <a:spcAft>
                <a:spcPts val="0"/>
              </a:spcAft>
              <a:buSzPts val="3200"/>
              <a:buChar char="•"/>
            </a:pPr>
            <a:r>
              <a:rPr lang="en-GB" sz="3200"/>
              <a:t>Learners focus on what they need to do to pass the course</a:t>
            </a:r>
            <a:endParaRPr sz="3200"/>
          </a:p>
        </p:txBody>
      </p:sp>
      <p:sp>
        <p:nvSpPr>
          <p:cNvPr id="141" name="Google Shape;141;p8"/>
          <p:cNvSpPr txBox="1">
            <a:spLocks noGrp="1"/>
          </p:cNvSpPr>
          <p:nvPr>
            <p:ph type="title"/>
          </p:nvPr>
        </p:nvSpPr>
        <p:spPr>
          <a:xfrm>
            <a:off x="838200" y="500063"/>
            <a:ext cx="10515600" cy="13255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Key ideas</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78512B2F-0580-4FBB-93A3-0ED4156248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541"/>
    </mc:Choice>
    <mc:Fallback xmlns="">
      <p:transition spd="slow" advTm="21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86e91e3fee_0_19"/>
          <p:cNvSpPr txBox="1">
            <a:spLocks noGrp="1"/>
          </p:cNvSpPr>
          <p:nvPr>
            <p:ph type="body" idx="1"/>
          </p:nvPr>
        </p:nvSpPr>
        <p:spPr>
          <a:xfrm>
            <a:off x="744975" y="1084550"/>
            <a:ext cx="11093400" cy="5486400"/>
          </a:xfrm>
          <a:prstGeom prst="rect">
            <a:avLst/>
          </a:prstGeom>
          <a:noFill/>
          <a:ln>
            <a:noFill/>
          </a:ln>
        </p:spPr>
        <p:txBody>
          <a:bodyPr spcFirstLastPara="1" wrap="square" lIns="91425" tIns="91425" rIns="91425" bIns="91425" anchor="t" anchorCtr="0">
            <a:noAutofit/>
          </a:bodyPr>
          <a:lstStyle/>
          <a:p>
            <a:pPr marL="457200" marR="0" lvl="0" indent="-400050" algn="l" rtl="0">
              <a:lnSpc>
                <a:spcPct val="90000"/>
              </a:lnSpc>
              <a:spcBef>
                <a:spcPts val="1000"/>
              </a:spcBef>
              <a:spcAft>
                <a:spcPts val="0"/>
              </a:spcAft>
              <a:buSzPts val="2700"/>
              <a:buChar char="•"/>
            </a:pPr>
            <a:r>
              <a:rPr lang="en-GB" sz="2700" dirty="0"/>
              <a:t>Think about a time when you had a good experience of learning something - what was it that helped you to learn?</a:t>
            </a:r>
            <a:endParaRPr sz="2700" dirty="0"/>
          </a:p>
          <a:p>
            <a:pPr marL="457200" marR="0" lvl="0" indent="-400050" algn="l" rtl="0">
              <a:lnSpc>
                <a:spcPct val="90000"/>
              </a:lnSpc>
              <a:spcBef>
                <a:spcPts val="0"/>
              </a:spcBef>
              <a:spcAft>
                <a:spcPts val="0"/>
              </a:spcAft>
              <a:buSzPts val="2700"/>
              <a:buChar char="•"/>
            </a:pPr>
            <a:r>
              <a:rPr lang="en-GB" sz="2700" dirty="0"/>
              <a:t>Watch the short video made by participants at the November 2019 residential school on ‘Different purposes of wearing </a:t>
            </a:r>
            <a:r>
              <a:rPr lang="en-GB" sz="2700" dirty="0" err="1"/>
              <a:t>thanakha</a:t>
            </a:r>
            <a:r>
              <a:rPr lang="en-GB" sz="2700" dirty="0"/>
              <a:t>’ </a:t>
            </a:r>
            <a:endParaRPr sz="2700" dirty="0"/>
          </a:p>
          <a:p>
            <a:pPr marL="457200" marR="0" lvl="0" indent="0" algn="l" rtl="0">
              <a:lnSpc>
                <a:spcPct val="90000"/>
              </a:lnSpc>
              <a:spcBef>
                <a:spcPts val="1000"/>
              </a:spcBef>
              <a:spcAft>
                <a:spcPts val="0"/>
              </a:spcAft>
              <a:buNone/>
            </a:pPr>
            <a:r>
              <a:rPr lang="en-GB" sz="2700" dirty="0"/>
              <a:t>This is available through the TIDE Community Facebook page at: </a:t>
            </a:r>
            <a:r>
              <a:rPr lang="en-GB" sz="2200" u="sng" dirty="0">
                <a:solidFill>
                  <a:srgbClr val="0000FF"/>
                </a:solidFill>
                <a:hlinkClick r:id="rId5"/>
              </a:rPr>
              <a:t>https://www.facebook.com/groups/TIDE.Community/permalink/2493291700938995/</a:t>
            </a:r>
            <a:endParaRPr sz="2200" u="sng" dirty="0">
              <a:solidFill>
                <a:srgbClr val="0000FF"/>
              </a:solidFill>
            </a:endParaRPr>
          </a:p>
          <a:p>
            <a:pPr marL="457200" lvl="0" indent="-400050" algn="l" rtl="0">
              <a:spcBef>
                <a:spcPts val="1000"/>
              </a:spcBef>
              <a:spcAft>
                <a:spcPts val="0"/>
              </a:spcAft>
              <a:buSzPts val="2700"/>
              <a:buChar char="•"/>
            </a:pPr>
            <a:r>
              <a:rPr lang="en-GB" sz="2700" dirty="0"/>
              <a:t>Review the section on ‘Active learning’ in the notes handout </a:t>
            </a:r>
            <a:endParaRPr sz="2700" dirty="0"/>
          </a:p>
          <a:p>
            <a:pPr marL="457200" lvl="0" indent="-400050" algn="l" rtl="0">
              <a:spcBef>
                <a:spcPts val="0"/>
              </a:spcBef>
              <a:spcAft>
                <a:spcPts val="0"/>
              </a:spcAft>
              <a:buSzPts val="2700"/>
              <a:buChar char="•"/>
            </a:pPr>
            <a:r>
              <a:rPr lang="en-GB" sz="2700" dirty="0"/>
              <a:t>Look at the self-assessment questions and see if you can answer them after watching the video. What more support might learners need to be able to achieve these learning outcomes? Note down one or two examples of activities that would help your learners to master the skills of creating </a:t>
            </a:r>
            <a:r>
              <a:rPr lang="en-GB" sz="2700" dirty="0" err="1"/>
              <a:t>thanakha</a:t>
            </a:r>
            <a:endParaRPr sz="2700" dirty="0"/>
          </a:p>
          <a:p>
            <a:pPr marL="457200" marR="0" lvl="0" indent="-400050" algn="l" rtl="0">
              <a:lnSpc>
                <a:spcPct val="90000"/>
              </a:lnSpc>
              <a:spcBef>
                <a:spcPts val="0"/>
              </a:spcBef>
              <a:spcAft>
                <a:spcPts val="0"/>
              </a:spcAft>
              <a:buSzPts val="2700"/>
              <a:buChar char="•"/>
            </a:pPr>
            <a:r>
              <a:rPr lang="en-GB" sz="2700" dirty="0"/>
              <a:t> If you are working in a group with others, feed back and compare examples.</a:t>
            </a:r>
            <a:endParaRPr sz="2700" dirty="0"/>
          </a:p>
        </p:txBody>
      </p:sp>
      <p:sp>
        <p:nvSpPr>
          <p:cNvPr id="147" name="Google Shape;147;g86e91e3fee_0_19"/>
          <p:cNvSpPr txBox="1">
            <a:spLocks noGrp="1"/>
          </p:cNvSpPr>
          <p:nvPr>
            <p:ph type="title"/>
          </p:nvPr>
        </p:nvSpPr>
        <p:spPr>
          <a:xfrm>
            <a:off x="744975" y="151550"/>
            <a:ext cx="8669700" cy="93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1: Active learning</a:t>
            </a:r>
            <a:endParaRPr sz="1400" b="0" i="0" u="none" strike="noStrike" cap="none">
              <a:solidFill>
                <a:srgbClr val="000000"/>
              </a:solidFill>
              <a:latin typeface="Arial"/>
              <a:ea typeface="Arial"/>
              <a:cs typeface="Arial"/>
              <a:sym typeface="Arial"/>
            </a:endParaRPr>
          </a:p>
        </p:txBody>
      </p:sp>
      <p:pic>
        <p:nvPicPr>
          <p:cNvPr id="6" name="Audio 5">
            <a:hlinkClick r:id="" action="ppaction://media"/>
            <a:extLst>
              <a:ext uri="{FF2B5EF4-FFF2-40B4-BE49-F238E27FC236}">
                <a16:creationId xmlns:a16="http://schemas.microsoft.com/office/drawing/2014/main" id="{D73ECD3E-5A65-4AFD-812D-DEE89C0A34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7254"/>
    </mc:Choice>
    <mc:Fallback xmlns="">
      <p:transition spd="slow" advTm="97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86e91e3fee_0_14"/>
          <p:cNvSpPr txBox="1">
            <a:spLocks noGrp="1"/>
          </p:cNvSpPr>
          <p:nvPr>
            <p:ph type="body" idx="1"/>
          </p:nvPr>
        </p:nvSpPr>
        <p:spPr>
          <a:xfrm>
            <a:off x="838200" y="1825625"/>
            <a:ext cx="10515600" cy="4888800"/>
          </a:xfrm>
          <a:prstGeom prst="rect">
            <a:avLst/>
          </a:prstGeom>
          <a:noFill/>
          <a:ln>
            <a:noFill/>
          </a:ln>
        </p:spPr>
        <p:txBody>
          <a:bodyPr spcFirstLastPara="1" wrap="square" lIns="91425" tIns="91425" rIns="91425" bIns="91425" anchor="t" anchorCtr="0">
            <a:noAutofit/>
          </a:bodyPr>
          <a:lstStyle/>
          <a:p>
            <a:pPr marL="457200" marR="0" lvl="0" indent="-361950" algn="l" rtl="0">
              <a:lnSpc>
                <a:spcPct val="90000"/>
              </a:lnSpc>
              <a:spcBef>
                <a:spcPts val="1000"/>
              </a:spcBef>
              <a:spcAft>
                <a:spcPts val="0"/>
              </a:spcAft>
              <a:buClr>
                <a:schemeClr val="dk1"/>
              </a:buClr>
              <a:buSzPts val="2100"/>
              <a:buFont typeface="Arial"/>
              <a:buChar char="•"/>
            </a:pPr>
            <a:r>
              <a:rPr lang="en-GB" sz="2500" dirty="0"/>
              <a:t>Study the Tutor / Participant notes on learning outcomes</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In your small group, or individually, choose an OER that you would like to adapt to make a course </a:t>
            </a:r>
            <a:r>
              <a:rPr lang="en-GB" sz="250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(use the skills you have learned in November 2019’s </a:t>
            </a:r>
            <a:r>
              <a:rPr lang="en-GB" sz="2500" i="1"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Finding and evaluating OER</a:t>
            </a:r>
            <a:r>
              <a:rPr lang="en-GB" sz="250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session to do this)</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Identify something you would like your learners to be able to do after studying your OER course. How will you know if they can do it? Note your ideas</a:t>
            </a:r>
            <a:endParaRPr sz="2500" dirty="0"/>
          </a:p>
          <a:p>
            <a:pPr marL="457200" marR="0" lvl="0" indent="-387350" algn="l" rtl="0">
              <a:lnSpc>
                <a:spcPct val="90000"/>
              </a:lnSpc>
              <a:spcBef>
                <a:spcPts val="1000"/>
              </a:spcBef>
              <a:spcAft>
                <a:spcPts val="0"/>
              </a:spcAft>
              <a:buSzPts val="2500"/>
              <a:buChar char="•"/>
            </a:pPr>
            <a:r>
              <a:rPr lang="en-GB" sz="2500" dirty="0"/>
              <a:t>Are there any learning activities you would like to add to the OER to help your learners be able to achieve the learning outcomes and do the assessment?</a:t>
            </a:r>
            <a:endParaRPr sz="2500" dirty="0"/>
          </a:p>
          <a:p>
            <a:pPr marL="457200" marR="0" lvl="0" indent="-361950" algn="l" rtl="0">
              <a:lnSpc>
                <a:spcPct val="90000"/>
              </a:lnSpc>
              <a:spcBef>
                <a:spcPts val="1000"/>
              </a:spcBef>
              <a:spcAft>
                <a:spcPts val="0"/>
              </a:spcAft>
              <a:buClr>
                <a:schemeClr val="dk1"/>
              </a:buClr>
              <a:buSzPts val="2100"/>
              <a:buFont typeface="Arial"/>
              <a:buChar char="•"/>
            </a:pPr>
            <a:r>
              <a:rPr lang="en-GB" sz="2500" dirty="0"/>
              <a:t>Share with your group or (if you are working alone) with others from the TIDE community to get feedback</a:t>
            </a:r>
            <a:endParaRPr sz="2100" dirty="0"/>
          </a:p>
          <a:p>
            <a:pPr marL="457200" marR="0" lvl="0" indent="-228600" algn="l" rtl="0">
              <a:lnSpc>
                <a:spcPct val="90000"/>
              </a:lnSpc>
              <a:spcBef>
                <a:spcPts val="1000"/>
              </a:spcBef>
              <a:spcAft>
                <a:spcPts val="0"/>
              </a:spcAft>
              <a:buClr>
                <a:schemeClr val="dk1"/>
              </a:buClr>
              <a:buSzPts val="2800"/>
              <a:buFont typeface="Arial"/>
              <a:buNone/>
            </a:pPr>
            <a:endParaRPr sz="2100" dirty="0"/>
          </a:p>
        </p:txBody>
      </p:sp>
      <p:sp>
        <p:nvSpPr>
          <p:cNvPr id="153" name="Google Shape;153;g86e91e3fee_0_14"/>
          <p:cNvSpPr txBox="1">
            <a:spLocks noGrp="1"/>
          </p:cNvSpPr>
          <p:nvPr>
            <p:ph type="title"/>
          </p:nvPr>
        </p:nvSpPr>
        <p:spPr>
          <a:xfrm>
            <a:off x="838200" y="500063"/>
            <a:ext cx="10515600" cy="1325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a:t>Activity 2: </a:t>
            </a:r>
            <a:endParaRPr sz="4400" b="1"/>
          </a:p>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Write a learning outcome</a:t>
            </a:r>
            <a:endParaRPr sz="1400" b="0" i="0" u="none" strike="noStrike" cap="none">
              <a:solidFill>
                <a:srgbClr val="000000"/>
              </a:solidFill>
              <a:latin typeface="Arial"/>
              <a:ea typeface="Arial"/>
              <a:cs typeface="Arial"/>
              <a:sym typeface="Arial"/>
            </a:endParaRPr>
          </a:p>
        </p:txBody>
      </p:sp>
      <p:pic>
        <p:nvPicPr>
          <p:cNvPr id="6" name="Audio 5">
            <a:hlinkClick r:id="" action="ppaction://media"/>
            <a:extLst>
              <a:ext uri="{FF2B5EF4-FFF2-40B4-BE49-F238E27FC236}">
                <a16:creationId xmlns:a16="http://schemas.microsoft.com/office/drawing/2014/main" id="{AA9C187F-D1D6-48D3-891F-02374BB7F0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8721"/>
    </mc:Choice>
    <mc:Fallback xmlns="">
      <p:transition spd="slow" advTm="1287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0"/>
          <p:cNvSpPr txBox="1">
            <a:spLocks noGrp="1"/>
          </p:cNvSpPr>
          <p:nvPr>
            <p:ph type="title"/>
          </p:nvPr>
        </p:nvSpPr>
        <p:spPr>
          <a:xfrm>
            <a:off x="838200" y="365125"/>
            <a:ext cx="8683200" cy="1325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Next time….</a:t>
            </a:r>
            <a:endParaRPr/>
          </a:p>
        </p:txBody>
      </p:sp>
      <p:sp>
        <p:nvSpPr>
          <p:cNvPr id="159" name="Google Shape;159;p10"/>
          <p:cNvSpPr txBox="1">
            <a:spLocks noGrp="1"/>
          </p:cNvSpPr>
          <p:nvPr>
            <p:ph type="body" idx="1"/>
          </p:nvPr>
        </p:nvSpPr>
        <p:spPr>
          <a:xfrm>
            <a:off x="657300" y="1758199"/>
            <a:ext cx="4773600" cy="44862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90000"/>
              </a:lnSpc>
              <a:spcBef>
                <a:spcPts val="1000"/>
              </a:spcBef>
              <a:spcAft>
                <a:spcPts val="0"/>
              </a:spcAft>
              <a:buClr>
                <a:schemeClr val="dk1"/>
              </a:buClr>
              <a:buSzPts val="2800"/>
              <a:buFont typeface="Arial"/>
              <a:buChar char="•"/>
            </a:pPr>
            <a:r>
              <a:rPr lang="en-GB"/>
              <a:t>You will use the learning outcomes you have developed to plan the structure of your OER course</a:t>
            </a:r>
            <a:endParaRPr/>
          </a:p>
          <a:p>
            <a:pPr marL="457200" marR="0" lvl="0" indent="-406400" algn="l" rtl="0">
              <a:lnSpc>
                <a:spcPct val="90000"/>
              </a:lnSpc>
              <a:spcBef>
                <a:spcPts val="1000"/>
              </a:spcBef>
              <a:spcAft>
                <a:spcPts val="0"/>
              </a:spcAft>
              <a:buClr>
                <a:schemeClr val="dk1"/>
              </a:buClr>
              <a:buSzPts val="2800"/>
              <a:buFont typeface="Arial"/>
              <a:buChar char="•"/>
            </a:pPr>
            <a:r>
              <a:rPr lang="en-GB"/>
              <a:t>Once you have planned your design you will then put it online</a:t>
            </a:r>
            <a:endParaRPr/>
          </a:p>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228600" algn="l" rtl="0">
              <a:lnSpc>
                <a:spcPct val="90000"/>
              </a:lnSpc>
              <a:spcBef>
                <a:spcPts val="1000"/>
              </a:spcBef>
              <a:spcAft>
                <a:spcPts val="0"/>
              </a:spcAft>
              <a:buClr>
                <a:schemeClr val="dk1"/>
              </a:buClr>
              <a:buSzPts val="2800"/>
              <a:buFont typeface="Arial"/>
              <a:buNone/>
            </a:pPr>
            <a:endParaRPr/>
          </a:p>
        </p:txBody>
      </p:sp>
      <p:pic>
        <p:nvPicPr>
          <p:cNvPr id="160" name="Google Shape;160;p10"/>
          <p:cNvPicPr preferRelativeResize="0"/>
          <p:nvPr/>
        </p:nvPicPr>
        <p:blipFill rotWithShape="1">
          <a:blip r:embed="rId5">
            <a:alphaModFix/>
          </a:blip>
          <a:srcRect/>
          <a:stretch/>
        </p:blipFill>
        <p:spPr>
          <a:xfrm>
            <a:off x="5731746" y="1825625"/>
            <a:ext cx="6215671" cy="4149290"/>
          </a:xfrm>
          <a:prstGeom prst="rect">
            <a:avLst/>
          </a:prstGeom>
          <a:noFill/>
          <a:ln>
            <a:noFill/>
          </a:ln>
        </p:spPr>
      </p:pic>
      <p:sp>
        <p:nvSpPr>
          <p:cNvPr id="161" name="Google Shape;161;p10"/>
          <p:cNvSpPr txBox="1"/>
          <p:nvPr/>
        </p:nvSpPr>
        <p:spPr>
          <a:xfrm>
            <a:off x="7265097" y="6311900"/>
            <a:ext cx="296866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Alain Pham</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0B1A5C6B-1B65-47CD-8FFC-541CA59373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8493"/>
    </mc:Choice>
    <mc:Fallback xmlns="">
      <p:transition spd="slow" advTm="88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7200"/>
              <a:buNone/>
            </a:pPr>
            <a:r>
              <a:rPr lang="en-GB" sz="6600" b="1" dirty="0"/>
              <a:t>Designing for online learners (2): Learning Outcomes</a:t>
            </a:r>
            <a:endParaRPr sz="6600" dirty="0"/>
          </a:p>
          <a:p>
            <a:pPr marL="0" lvl="0" indent="0" algn="l" rtl="0">
              <a:lnSpc>
                <a:spcPct val="90000"/>
              </a:lnSpc>
              <a:spcBef>
                <a:spcPts val="1000"/>
              </a:spcBef>
              <a:spcAft>
                <a:spcPts val="0"/>
              </a:spcAft>
              <a:buSzPts val="2800"/>
              <a:buNone/>
            </a:pPr>
            <a:r>
              <a:rPr lang="en-GB" sz="3200" b="1" dirty="0"/>
              <a:t>Delivered by Katharine Reedy</a:t>
            </a:r>
          </a:p>
          <a:p>
            <a:pPr marL="0" lvl="0" indent="0" algn="l" rtl="0">
              <a:lnSpc>
                <a:spcPct val="90000"/>
              </a:lnSpc>
              <a:spcBef>
                <a:spcPts val="1000"/>
              </a:spcBef>
              <a:spcAft>
                <a:spcPts val="0"/>
              </a:spcAft>
              <a:buSzPts val="2800"/>
              <a:buNone/>
            </a:pPr>
            <a:r>
              <a:rPr lang="en-GB" dirty="0"/>
              <a:t>December 2020</a:t>
            </a:r>
            <a:endParaRPr dirty="0"/>
          </a:p>
        </p:txBody>
      </p:sp>
      <p:pic>
        <p:nvPicPr>
          <p:cNvPr id="79" name="Google Shape;79;p2">
            <a:hlinkClick r:id="rId5"/>
          </p:cNvPr>
          <p:cNvPicPr preferRelativeResize="0"/>
          <p:nvPr/>
        </p:nvPicPr>
        <p:blipFill rotWithShape="1">
          <a:blip r:embed="rId6">
            <a:alphaModFix/>
          </a:blip>
          <a:srcRect/>
          <a:stretch/>
        </p:blipFill>
        <p:spPr>
          <a:xfrm>
            <a:off x="214212" y="6176963"/>
            <a:ext cx="1247975" cy="436637"/>
          </a:xfrm>
          <a:prstGeom prst="rect">
            <a:avLst/>
          </a:prstGeom>
          <a:noFill/>
          <a:ln>
            <a:noFill/>
          </a:ln>
        </p:spPr>
      </p:pic>
      <p:sp>
        <p:nvSpPr>
          <p:cNvPr id="80" name="Google Shape;80;p2"/>
          <p:cNvSpPr/>
          <p:nvPr/>
        </p:nvSpPr>
        <p:spPr>
          <a:xfrm>
            <a:off x="1545942" y="6394309"/>
            <a:ext cx="7463018" cy="219291"/>
          </a:xfrm>
          <a:prstGeom prst="rect">
            <a:avLst/>
          </a:prstGeom>
          <a:noFill/>
          <a:ln>
            <a:noFill/>
          </a:ln>
        </p:spPr>
        <p:txBody>
          <a:bodyPr spcFirstLastPara="1" wrap="square" lIns="34275" tIns="17125" rIns="34275" bIns="171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Calibri"/>
                <a:ea typeface="Calibri"/>
                <a:cs typeface="Calibri"/>
                <a:sym typeface="Calibri"/>
              </a:rPr>
              <a:t>This work is licensed under the </a:t>
            </a:r>
            <a:r>
              <a:rPr lang="en-GB" sz="1200" b="0" i="0" u="sng" strike="noStrike" cap="none">
                <a:solidFill>
                  <a:schemeClr val="hlink"/>
                </a:solidFill>
                <a:latin typeface="Calibri"/>
                <a:ea typeface="Calibri"/>
                <a:cs typeface="Calibri"/>
                <a:sym typeface="Calibri"/>
                <a:hlinkClick r:id="rId5"/>
              </a:rPr>
              <a:t>Creative Commons Attribution 4.0 International License</a:t>
            </a:r>
            <a:r>
              <a:rPr lang="en-GB" sz="1200" b="0" i="0" u="none" strike="noStrike" cap="none">
                <a:solidFill>
                  <a:srgbClr val="000000"/>
                </a:solidFill>
                <a:latin typeface="Calibri"/>
                <a:ea typeface="Calibri"/>
                <a:cs typeface="Calibri"/>
                <a:sym typeface="Calibri"/>
              </a:rPr>
              <a:t> unless otherwise stated. </a:t>
            </a:r>
            <a:endParaRPr sz="1200" b="0" i="0" u="none" strike="noStrike" cap="none">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7A529886-066B-43DC-8173-DFC7B53C30D3}"/>
              </a:ext>
            </a:extLst>
          </p:cNvPr>
          <p:cNvPicPr>
            <a:picLocks noChangeAspect="1"/>
          </p:cNvPicPr>
          <p:nvPr/>
        </p:nvPicPr>
        <p:blipFill>
          <a:blip r:embed="rId7"/>
          <a:stretch>
            <a:fillRect/>
          </a:stretch>
        </p:blipFill>
        <p:spPr>
          <a:xfrm>
            <a:off x="9212179" y="3965376"/>
            <a:ext cx="1941095" cy="2004001"/>
          </a:xfrm>
          <a:prstGeom prst="rect">
            <a:avLst/>
          </a:prstGeom>
        </p:spPr>
      </p:pic>
      <p:pic>
        <p:nvPicPr>
          <p:cNvPr id="4" name="Audio 3">
            <a:hlinkClick r:id="" action="ppaction://media"/>
            <a:extLst>
              <a:ext uri="{FF2B5EF4-FFF2-40B4-BE49-F238E27FC236}">
                <a16:creationId xmlns:a16="http://schemas.microsoft.com/office/drawing/2014/main" id="{F30CA916-0573-4582-BAB8-33439D411C3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6178"/>
    </mc:Choice>
    <mc:Fallback xmlns="">
      <p:transition spd="slow" advTm="116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body" idx="1"/>
          </p:nvPr>
        </p:nvSpPr>
        <p:spPr>
          <a:xfrm>
            <a:off x="492040" y="1878905"/>
            <a:ext cx="5331131"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GB" sz="3200"/>
              <a:t>By the end of this session you should be able to:</a:t>
            </a:r>
            <a:endParaRPr/>
          </a:p>
          <a:p>
            <a:pPr marL="457200" lvl="0" indent="-406400" algn="l" rtl="0">
              <a:lnSpc>
                <a:spcPct val="90000"/>
              </a:lnSpc>
              <a:spcBef>
                <a:spcPts val="1000"/>
              </a:spcBef>
              <a:spcAft>
                <a:spcPts val="0"/>
              </a:spcAft>
              <a:buSzPts val="2800"/>
              <a:buChar char="•"/>
            </a:pPr>
            <a:r>
              <a:rPr lang="en-GB" sz="3200"/>
              <a:t>Explain what a learning outcome is to a colleague in your university</a:t>
            </a:r>
            <a:endParaRPr/>
          </a:p>
          <a:p>
            <a:pPr marL="457200" lvl="0" indent="-406400" algn="l" rtl="0">
              <a:lnSpc>
                <a:spcPct val="90000"/>
              </a:lnSpc>
              <a:spcBef>
                <a:spcPts val="1000"/>
              </a:spcBef>
              <a:spcAft>
                <a:spcPts val="0"/>
              </a:spcAft>
              <a:buSzPts val="2800"/>
              <a:buChar char="•"/>
            </a:pPr>
            <a:r>
              <a:rPr lang="en-GB" sz="3200"/>
              <a:t>Write or adapt learning outcomes for an OER course </a:t>
            </a:r>
            <a:endParaRPr sz="3200"/>
          </a:p>
        </p:txBody>
      </p:sp>
      <p:sp>
        <p:nvSpPr>
          <p:cNvPr id="86" name="Google Shape;86;p3"/>
          <p:cNvSpPr txBox="1"/>
          <p:nvPr/>
        </p:nvSpPr>
        <p:spPr>
          <a:xfrm>
            <a:off x="567160" y="451413"/>
            <a:ext cx="8669438" cy="76944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600"/>
              <a:buFont typeface="Arial"/>
              <a:buNone/>
            </a:pPr>
            <a:r>
              <a:rPr lang="en-GB" sz="6600" b="1" i="0" u="none" strike="noStrike" cap="none">
                <a:solidFill>
                  <a:schemeClr val="dk1"/>
                </a:solidFill>
                <a:latin typeface="Calibri"/>
                <a:ea typeface="Calibri"/>
                <a:cs typeface="Calibri"/>
                <a:sym typeface="Calibri"/>
              </a:rPr>
              <a:t>Learning Outcomes </a:t>
            </a:r>
            <a:endParaRPr sz="6600" b="1" i="0" u="none" strike="noStrike" cap="none">
              <a:solidFill>
                <a:schemeClr val="dk1"/>
              </a:solidFill>
              <a:latin typeface="Calibri"/>
              <a:ea typeface="Calibri"/>
              <a:cs typeface="Calibri"/>
              <a:sym typeface="Calibri"/>
            </a:endParaRPr>
          </a:p>
        </p:txBody>
      </p:sp>
      <p:sp>
        <p:nvSpPr>
          <p:cNvPr id="87" name="Google Shape;87;p3"/>
          <p:cNvSpPr txBox="1"/>
          <p:nvPr/>
        </p:nvSpPr>
        <p:spPr>
          <a:xfrm rot="-5400000">
            <a:off x="10199962" y="4099805"/>
            <a:ext cx="342900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000000"/>
                </a:solidFill>
                <a:latin typeface="Arial"/>
                <a:ea typeface="Arial"/>
                <a:cs typeface="Arial"/>
                <a:sym typeface="Arial"/>
              </a:rPr>
              <a:t>Photo credit: </a:t>
            </a:r>
            <a:r>
              <a:rPr lang="en-GB" sz="800" b="0" i="0" u="sng" strike="noStrike" cap="none">
                <a:solidFill>
                  <a:srgbClr val="000000"/>
                </a:solidFill>
                <a:latin typeface="Arial"/>
                <a:ea typeface="Arial"/>
                <a:cs typeface="Arial"/>
                <a:sym typeface="Arial"/>
                <a:hlinkClick r:id="rId5"/>
              </a:rPr>
              <a:t>https://c2.staticflickr.com/6/5557/15071668497_74754a8b3d_b.jpg</a:t>
            </a:r>
            <a:endParaRPr sz="800" b="0" i="0" u="none" strike="noStrike" cap="none">
              <a:solidFill>
                <a:srgbClr val="000000"/>
              </a:solidFill>
              <a:latin typeface="Arial"/>
              <a:ea typeface="Arial"/>
              <a:cs typeface="Arial"/>
              <a:sym typeface="Arial"/>
            </a:endParaRPr>
          </a:p>
        </p:txBody>
      </p:sp>
      <p:pic>
        <p:nvPicPr>
          <p:cNvPr id="88" name="Google Shape;88;p3"/>
          <p:cNvPicPr preferRelativeResize="0"/>
          <p:nvPr/>
        </p:nvPicPr>
        <p:blipFill rotWithShape="1">
          <a:blip r:embed="rId6">
            <a:alphaModFix/>
          </a:blip>
          <a:srcRect/>
          <a:stretch/>
        </p:blipFill>
        <p:spPr>
          <a:xfrm>
            <a:off x="5823171" y="2125566"/>
            <a:ext cx="5784200" cy="3858016"/>
          </a:xfrm>
          <a:prstGeom prst="rect">
            <a:avLst/>
          </a:prstGeom>
          <a:noFill/>
          <a:ln>
            <a:noFill/>
          </a:ln>
        </p:spPr>
      </p:pic>
      <p:pic>
        <p:nvPicPr>
          <p:cNvPr id="2" name="Audio 1">
            <a:hlinkClick r:id="" action="ppaction://media"/>
            <a:extLst>
              <a:ext uri="{FF2B5EF4-FFF2-40B4-BE49-F238E27FC236}">
                <a16:creationId xmlns:a16="http://schemas.microsoft.com/office/drawing/2014/main" id="{971CDEF0-62FE-4CB4-808B-E91B24EF09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017"/>
    </mc:Choice>
    <mc:Fallback xmlns="">
      <p:transition spd="slow" advTm="31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A learning outcome is…</a:t>
            </a:r>
            <a:br>
              <a:rPr lang="en-GB" b="1"/>
            </a:br>
            <a:endParaRPr/>
          </a:p>
        </p:txBody>
      </p:sp>
      <p:sp>
        <p:nvSpPr>
          <p:cNvPr id="94" name="Google Shape;94;p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p>
            <a:pPr marL="265113" lvl="0" indent="-265113" algn="l" rtl="0">
              <a:lnSpc>
                <a:spcPct val="100000"/>
              </a:lnSpc>
              <a:spcBef>
                <a:spcPts val="640"/>
              </a:spcBef>
              <a:spcAft>
                <a:spcPts val="0"/>
              </a:spcAft>
              <a:buClr>
                <a:srgbClr val="9FAA00"/>
              </a:buClr>
              <a:buSzPts val="3200"/>
              <a:buNone/>
            </a:pPr>
            <a:r>
              <a:rPr lang="en-GB" sz="3200">
                <a:solidFill>
                  <a:srgbClr val="000000"/>
                </a:solidFill>
                <a:latin typeface="Arial"/>
                <a:ea typeface="Arial"/>
                <a:cs typeface="Arial"/>
                <a:sym typeface="Arial"/>
              </a:rPr>
              <a:t>…a statement for the learner of what they </a:t>
            </a:r>
            <a:endParaRPr/>
          </a:p>
          <a:p>
            <a:pPr marL="265113" lvl="0" indent="-265113" algn="l" rtl="0">
              <a:lnSpc>
                <a:spcPct val="100000"/>
              </a:lnSpc>
              <a:spcBef>
                <a:spcPts val="640"/>
              </a:spcBef>
              <a:spcAft>
                <a:spcPts val="0"/>
              </a:spcAft>
              <a:buClr>
                <a:srgbClr val="9FAA00"/>
              </a:buClr>
              <a:buSzPts val="3200"/>
              <a:buNone/>
            </a:pPr>
            <a:r>
              <a:rPr lang="en-GB" sz="3200" b="1" i="1">
                <a:solidFill>
                  <a:srgbClr val="000000"/>
                </a:solidFill>
                <a:latin typeface="Arial"/>
                <a:ea typeface="Arial"/>
                <a:cs typeface="Arial"/>
                <a:sym typeface="Arial"/>
              </a:rPr>
              <a:t>		will be able to do</a:t>
            </a:r>
            <a:r>
              <a:rPr lang="en-GB" sz="3200">
                <a:solidFill>
                  <a:srgbClr val="000000"/>
                </a:solidFill>
                <a:latin typeface="Arial"/>
                <a:ea typeface="Arial"/>
                <a:cs typeface="Arial"/>
                <a:sym typeface="Arial"/>
              </a:rPr>
              <a:t> </a:t>
            </a:r>
            <a:endParaRPr/>
          </a:p>
          <a:p>
            <a:pPr marL="265113" lvl="0" indent="-265113" algn="l" rtl="0">
              <a:lnSpc>
                <a:spcPct val="100000"/>
              </a:lnSpc>
              <a:spcBef>
                <a:spcPts val="640"/>
              </a:spcBef>
              <a:spcAft>
                <a:spcPts val="0"/>
              </a:spcAft>
              <a:buClr>
                <a:srgbClr val="9FAA00"/>
              </a:buClr>
              <a:buSzPts val="3200"/>
              <a:buNone/>
            </a:pPr>
            <a:r>
              <a:rPr lang="en-GB" sz="3200">
                <a:solidFill>
                  <a:srgbClr val="000000"/>
                </a:solidFill>
                <a:latin typeface="Arial"/>
                <a:ea typeface="Arial"/>
                <a:cs typeface="Arial"/>
                <a:sym typeface="Arial"/>
              </a:rPr>
              <a:t>	on completion of the course or piece of learning</a:t>
            </a:r>
            <a:endParaRPr/>
          </a:p>
          <a:p>
            <a:pPr marL="265113" lvl="0" indent="-265113" algn="l" rtl="0">
              <a:lnSpc>
                <a:spcPct val="100000"/>
              </a:lnSpc>
              <a:spcBef>
                <a:spcPts val="640"/>
              </a:spcBef>
              <a:spcAft>
                <a:spcPts val="0"/>
              </a:spcAft>
              <a:buClr>
                <a:srgbClr val="9FAA00"/>
              </a:buClr>
              <a:buSzPts val="3200"/>
              <a:buNone/>
            </a:pPr>
            <a:endParaRPr sz="3200">
              <a:solidFill>
                <a:srgbClr val="000000"/>
              </a:solidFill>
              <a:latin typeface="Arial"/>
              <a:ea typeface="Arial"/>
              <a:cs typeface="Arial"/>
              <a:sym typeface="Arial"/>
            </a:endParaRPr>
          </a:p>
          <a:p>
            <a:pPr marL="265113" lvl="0" indent="-265113" algn="l" rtl="0">
              <a:lnSpc>
                <a:spcPct val="100000"/>
              </a:lnSpc>
              <a:spcBef>
                <a:spcPts val="640"/>
              </a:spcBef>
              <a:spcAft>
                <a:spcPts val="0"/>
              </a:spcAft>
              <a:buClr>
                <a:srgbClr val="9FAA00"/>
              </a:buClr>
              <a:buSzPts val="3200"/>
              <a:buNone/>
            </a:pPr>
            <a:endParaRPr sz="3200">
              <a:solidFill>
                <a:srgbClr val="000000"/>
              </a:solidFill>
              <a:latin typeface="Arial"/>
              <a:ea typeface="Arial"/>
              <a:cs typeface="Arial"/>
              <a:sym typeface="Arial"/>
            </a:endParaRPr>
          </a:p>
        </p:txBody>
      </p:sp>
      <p:pic>
        <p:nvPicPr>
          <p:cNvPr id="95" name="Google Shape;95;p4"/>
          <p:cNvPicPr preferRelativeResize="0"/>
          <p:nvPr/>
        </p:nvPicPr>
        <p:blipFill rotWithShape="1">
          <a:blip r:embed="rId5">
            <a:alphaModFix/>
          </a:blip>
          <a:srcRect/>
          <a:stretch/>
        </p:blipFill>
        <p:spPr>
          <a:xfrm>
            <a:off x="6019800" y="1825625"/>
            <a:ext cx="5309241" cy="3540370"/>
          </a:xfrm>
          <a:prstGeom prst="rect">
            <a:avLst/>
          </a:prstGeom>
          <a:noFill/>
          <a:ln>
            <a:noFill/>
          </a:ln>
        </p:spPr>
      </p:pic>
      <p:sp>
        <p:nvSpPr>
          <p:cNvPr id="96" name="Google Shape;96;p4"/>
          <p:cNvSpPr txBox="1"/>
          <p:nvPr/>
        </p:nvSpPr>
        <p:spPr>
          <a:xfrm>
            <a:off x="7102257" y="5869186"/>
            <a:ext cx="470978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Quino Al</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E6E00CB5-BDC4-4DEC-92D2-E212FD6A641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041"/>
    </mc:Choice>
    <mc:Fallback xmlns="">
      <p:transition spd="slow" advTm="56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86e91e3fee_0_0"/>
          <p:cNvSpPr txBox="1">
            <a:spLocks noGrp="1"/>
          </p:cNvSpPr>
          <p:nvPr>
            <p:ph type="title"/>
          </p:nvPr>
        </p:nvSpPr>
        <p:spPr>
          <a:xfrm>
            <a:off x="838200" y="365125"/>
            <a:ext cx="8443500" cy="132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t>Why are learning outcomes important?</a:t>
            </a:r>
            <a:endParaRPr b="1"/>
          </a:p>
        </p:txBody>
      </p:sp>
      <p:sp>
        <p:nvSpPr>
          <p:cNvPr id="103" name="Google Shape;103;g86e91e3fee_0_0"/>
          <p:cNvSpPr txBox="1">
            <a:spLocks noGrp="1"/>
          </p:cNvSpPr>
          <p:nvPr>
            <p:ph type="body" idx="1"/>
          </p:nvPr>
        </p:nvSpPr>
        <p:spPr>
          <a:xfrm>
            <a:off x="838200" y="2171850"/>
            <a:ext cx="5513700" cy="4351200"/>
          </a:xfrm>
          <a:prstGeom prst="rect">
            <a:avLst/>
          </a:prstGeom>
        </p:spPr>
        <p:txBody>
          <a:bodyPr spcFirstLastPara="1" wrap="square" lIns="91425" tIns="91425" rIns="91425" bIns="91425" anchor="t" anchorCtr="0">
            <a:noAutofit/>
          </a:bodyPr>
          <a:lstStyle/>
          <a:p>
            <a:pPr marL="457200" lvl="0" indent="-406400" algn="l" rtl="0">
              <a:spcBef>
                <a:spcPts val="1000"/>
              </a:spcBef>
              <a:spcAft>
                <a:spcPts val="0"/>
              </a:spcAft>
              <a:buSzPts val="2800"/>
              <a:buChar char="•"/>
            </a:pPr>
            <a:r>
              <a:rPr lang="en-GB"/>
              <a:t>To ensure the focus is on the learner and their needs</a:t>
            </a:r>
            <a:endParaRPr/>
          </a:p>
          <a:p>
            <a:pPr marL="457200" lvl="0" indent="-406400" algn="l" rtl="0">
              <a:spcBef>
                <a:spcPts val="0"/>
              </a:spcBef>
              <a:spcAft>
                <a:spcPts val="0"/>
              </a:spcAft>
              <a:buSzPts val="2800"/>
              <a:buChar char="•"/>
            </a:pPr>
            <a:r>
              <a:rPr lang="en-GB"/>
              <a:t>To help teachers design active learning that supports the key aims of the course</a:t>
            </a:r>
            <a:endParaRPr/>
          </a:p>
          <a:p>
            <a:pPr marL="457200" lvl="0" indent="-406400" algn="l" rtl="0">
              <a:spcBef>
                <a:spcPts val="0"/>
              </a:spcBef>
              <a:spcAft>
                <a:spcPts val="0"/>
              </a:spcAft>
              <a:buSzPts val="2800"/>
              <a:buChar char="•"/>
            </a:pPr>
            <a:r>
              <a:rPr lang="en-GB"/>
              <a:t>To help the learner understand clearly what they should be able to do as a result of studying the course</a:t>
            </a:r>
            <a:endParaRPr/>
          </a:p>
        </p:txBody>
      </p:sp>
      <p:pic>
        <p:nvPicPr>
          <p:cNvPr id="2" name="Audio 1">
            <a:hlinkClick r:id="" action="ppaction://media"/>
            <a:extLst>
              <a:ext uri="{FF2B5EF4-FFF2-40B4-BE49-F238E27FC236}">
                <a16:creationId xmlns:a16="http://schemas.microsoft.com/office/drawing/2014/main" id="{62EF48B9-E2DB-4F0D-BDE8-FB9DAD495E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6" name="Picture 5">
            <a:extLst>
              <a:ext uri="{FF2B5EF4-FFF2-40B4-BE49-F238E27FC236}">
                <a16:creationId xmlns:a16="http://schemas.microsoft.com/office/drawing/2014/main" id="{576F8BC0-E3E9-4F92-80B2-D4A908D168FE}"/>
              </a:ext>
            </a:extLst>
          </p:cNvPr>
          <p:cNvPicPr>
            <a:picLocks noChangeAspect="1"/>
          </p:cNvPicPr>
          <p:nvPr/>
        </p:nvPicPr>
        <p:blipFill>
          <a:blip r:embed="rId6"/>
          <a:stretch>
            <a:fillRect/>
          </a:stretch>
        </p:blipFill>
        <p:spPr>
          <a:xfrm>
            <a:off x="7264825" y="1683024"/>
            <a:ext cx="3559308" cy="4762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408"/>
    </mc:Choice>
    <mc:Fallback xmlns="">
      <p:transition spd="slow" advTm="36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5"/>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Effective learning outcomes….</a:t>
            </a:r>
            <a:endParaRPr/>
          </a:p>
        </p:txBody>
      </p:sp>
      <p:sp>
        <p:nvSpPr>
          <p:cNvPr id="110" name="Google Shape;110;p5"/>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noAutofit/>
          </a:bodyPr>
          <a:lstStyle/>
          <a:p>
            <a:pPr marL="457200" marR="0" lvl="0" indent="-228600" algn="l" rtl="0">
              <a:lnSpc>
                <a:spcPct val="90000"/>
              </a:lnSpc>
              <a:spcBef>
                <a:spcPts val="1000"/>
              </a:spcBef>
              <a:spcAft>
                <a:spcPts val="0"/>
              </a:spcAft>
              <a:buClr>
                <a:schemeClr val="dk1"/>
              </a:buClr>
              <a:buSzPts val="2800"/>
              <a:buFont typeface="Arial"/>
              <a:buNone/>
            </a:pPr>
            <a:endParaRPr/>
          </a:p>
          <a:p>
            <a:pPr marL="457200" marR="0" lvl="0" indent="-406400" algn="l" rtl="0">
              <a:lnSpc>
                <a:spcPct val="90000"/>
              </a:lnSpc>
              <a:spcBef>
                <a:spcPts val="1000"/>
              </a:spcBef>
              <a:spcAft>
                <a:spcPts val="0"/>
              </a:spcAft>
              <a:buClr>
                <a:schemeClr val="dk1"/>
              </a:buClr>
              <a:buSzPts val="2800"/>
              <a:buFont typeface="Arial"/>
              <a:buChar char="•"/>
            </a:pPr>
            <a:r>
              <a:rPr lang="en-GB" sz="3200"/>
              <a:t>Speak directly to the learner</a:t>
            </a:r>
            <a:endParaRPr/>
          </a:p>
          <a:p>
            <a:pPr marL="457200" marR="0" lvl="0" indent="-406400" algn="l" rtl="0">
              <a:lnSpc>
                <a:spcPct val="90000"/>
              </a:lnSpc>
              <a:spcBef>
                <a:spcPts val="1000"/>
              </a:spcBef>
              <a:spcAft>
                <a:spcPts val="0"/>
              </a:spcAft>
              <a:buClr>
                <a:schemeClr val="dk1"/>
              </a:buClr>
              <a:buSzPts val="2800"/>
              <a:buFont typeface="Arial"/>
              <a:buChar char="•"/>
            </a:pPr>
            <a:r>
              <a:rPr lang="en-GB" sz="3200"/>
              <a:t>They tell the learner what to expect to learn</a:t>
            </a:r>
            <a:endParaRPr/>
          </a:p>
        </p:txBody>
      </p:sp>
      <p:pic>
        <p:nvPicPr>
          <p:cNvPr id="111" name="Google Shape;111;p5"/>
          <p:cNvPicPr preferRelativeResize="0"/>
          <p:nvPr/>
        </p:nvPicPr>
        <p:blipFill rotWithShape="1">
          <a:blip r:embed="rId5">
            <a:alphaModFix/>
          </a:blip>
          <a:srcRect/>
          <a:stretch/>
        </p:blipFill>
        <p:spPr>
          <a:xfrm>
            <a:off x="6019800" y="1935108"/>
            <a:ext cx="5541101" cy="3695178"/>
          </a:xfrm>
          <a:prstGeom prst="rect">
            <a:avLst/>
          </a:prstGeom>
          <a:noFill/>
          <a:ln>
            <a:noFill/>
          </a:ln>
        </p:spPr>
      </p:pic>
      <p:sp>
        <p:nvSpPr>
          <p:cNvPr id="112" name="Google Shape;112;p5"/>
          <p:cNvSpPr txBox="1"/>
          <p:nvPr/>
        </p:nvSpPr>
        <p:spPr>
          <a:xfrm>
            <a:off x="6748397" y="5765223"/>
            <a:ext cx="329747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Oleg Laptev</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2" name="Audio 1">
            <a:hlinkClick r:id="" action="ppaction://media"/>
            <a:extLst>
              <a:ext uri="{FF2B5EF4-FFF2-40B4-BE49-F238E27FC236}">
                <a16:creationId xmlns:a16="http://schemas.microsoft.com/office/drawing/2014/main" id="{0FEDE487-4A9E-44EB-B8FC-2EEBCF38E21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728"/>
    </mc:Choice>
    <mc:Fallback xmlns="">
      <p:transition spd="slow" advTm="20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Effective learning outcomes….</a:t>
            </a:r>
            <a:endParaRPr/>
          </a:p>
        </p:txBody>
      </p:sp>
      <p:sp>
        <p:nvSpPr>
          <p:cNvPr id="119" name="Google Shape;119;p6"/>
          <p:cNvSpPr txBox="1">
            <a:spLocks noGrp="1"/>
          </p:cNvSpPr>
          <p:nvPr>
            <p:ph type="body" idx="1"/>
          </p:nvPr>
        </p:nvSpPr>
        <p:spPr>
          <a:xfrm>
            <a:off x="550209" y="1825625"/>
            <a:ext cx="4688541" cy="4351338"/>
          </a:xfrm>
          <a:prstGeom prst="rect">
            <a:avLst/>
          </a:prstGeom>
          <a:noFill/>
          <a:ln>
            <a:noFill/>
          </a:ln>
        </p:spPr>
        <p:txBody>
          <a:bodyPr spcFirstLastPara="1" wrap="square" lIns="91425" tIns="91425" rIns="91425" bIns="91425" anchor="t" anchorCtr="0">
            <a:noAutofit/>
          </a:bodyPr>
          <a:lstStyle/>
          <a:p>
            <a:pPr marL="457200" marR="0" lvl="0" indent="-406400" algn="l" rtl="0">
              <a:lnSpc>
                <a:spcPct val="90000"/>
              </a:lnSpc>
              <a:spcBef>
                <a:spcPts val="1000"/>
              </a:spcBef>
              <a:spcAft>
                <a:spcPts val="0"/>
              </a:spcAft>
              <a:buClr>
                <a:schemeClr val="dk1"/>
              </a:buClr>
              <a:buSzPts val="2800"/>
              <a:buFont typeface="Arial"/>
              <a:buChar char="•"/>
            </a:pPr>
            <a:r>
              <a:rPr lang="en-GB" sz="3200"/>
              <a:t>Are clearly linked to learning and assessment</a:t>
            </a:r>
            <a:endParaRPr/>
          </a:p>
          <a:p>
            <a:pPr marL="914400" lvl="1" indent="-381000" algn="l" rtl="0">
              <a:lnSpc>
                <a:spcPct val="90000"/>
              </a:lnSpc>
              <a:spcBef>
                <a:spcPts val="500"/>
              </a:spcBef>
              <a:spcAft>
                <a:spcPts val="0"/>
              </a:spcAft>
              <a:buSzPts val="2400"/>
              <a:buChar char="•"/>
            </a:pPr>
            <a:r>
              <a:rPr lang="en-GB"/>
              <a:t>The words used are the basis for learner activities and assessment tasks</a:t>
            </a:r>
            <a:endParaRPr/>
          </a:p>
          <a:p>
            <a:pPr marL="914400" lvl="1" indent="-381000" algn="l" rtl="0">
              <a:lnSpc>
                <a:spcPct val="90000"/>
              </a:lnSpc>
              <a:spcBef>
                <a:spcPts val="500"/>
              </a:spcBef>
              <a:spcAft>
                <a:spcPts val="0"/>
              </a:spcAft>
              <a:buSzPts val="2400"/>
              <a:buChar char="•"/>
            </a:pPr>
            <a:r>
              <a:rPr lang="en-GB"/>
              <a:t>The learner knows what they have to do to succeed</a:t>
            </a:r>
            <a:endParaRPr/>
          </a:p>
          <a:p>
            <a:pPr marL="914400" lvl="1" indent="-381000" algn="l" rtl="0">
              <a:lnSpc>
                <a:spcPct val="90000"/>
              </a:lnSpc>
              <a:spcBef>
                <a:spcPts val="500"/>
              </a:spcBef>
              <a:spcAft>
                <a:spcPts val="0"/>
              </a:spcAft>
              <a:buSzPts val="2400"/>
              <a:buChar char="•"/>
            </a:pPr>
            <a:r>
              <a:rPr lang="en-GB"/>
              <a:t>They are set at the right level</a:t>
            </a:r>
            <a:endParaRPr/>
          </a:p>
        </p:txBody>
      </p:sp>
      <p:pic>
        <p:nvPicPr>
          <p:cNvPr id="120" name="Google Shape;120;p6"/>
          <p:cNvPicPr preferRelativeResize="0"/>
          <p:nvPr/>
        </p:nvPicPr>
        <p:blipFill rotWithShape="1">
          <a:blip r:embed="rId5">
            <a:alphaModFix/>
          </a:blip>
          <a:srcRect/>
          <a:stretch/>
        </p:blipFill>
        <p:spPr>
          <a:xfrm>
            <a:off x="5238750" y="2024063"/>
            <a:ext cx="6770795" cy="3989279"/>
          </a:xfrm>
          <a:prstGeom prst="rect">
            <a:avLst/>
          </a:prstGeom>
          <a:noFill/>
          <a:ln>
            <a:noFill/>
          </a:ln>
        </p:spPr>
      </p:pic>
      <p:pic>
        <p:nvPicPr>
          <p:cNvPr id="4" name="Audio 3">
            <a:hlinkClick r:id="" action="ppaction://media"/>
            <a:extLst>
              <a:ext uri="{FF2B5EF4-FFF2-40B4-BE49-F238E27FC236}">
                <a16:creationId xmlns:a16="http://schemas.microsoft.com/office/drawing/2014/main" id="{D28BF314-DC19-42C4-B3D5-1FFD2A055C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168"/>
    </mc:Choice>
    <mc:Fallback xmlns="">
      <p:transition spd="slow" advTm="90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body" idx="1"/>
          </p:nvPr>
        </p:nvSpPr>
        <p:spPr>
          <a:xfrm>
            <a:off x="838200" y="1690688"/>
            <a:ext cx="10515600" cy="4351338"/>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a:t>Having completed this course you should be able to…</a:t>
            </a:r>
            <a:endParaRPr/>
          </a:p>
          <a:p>
            <a:pPr marL="457200" lvl="0" indent="-406400" algn="l" rtl="0">
              <a:spcBef>
                <a:spcPts val="1000"/>
              </a:spcBef>
              <a:spcAft>
                <a:spcPts val="0"/>
              </a:spcAft>
              <a:buSzPts val="2800"/>
              <a:buChar char="•"/>
            </a:pPr>
            <a:r>
              <a:rPr lang="en-GB"/>
              <a:t>Use English language skills in everyday conversations</a:t>
            </a:r>
            <a:endParaRPr/>
          </a:p>
          <a:p>
            <a:pPr marL="457200" lvl="0" indent="-406400" algn="l" rtl="0">
              <a:spcBef>
                <a:spcPts val="1000"/>
              </a:spcBef>
              <a:spcAft>
                <a:spcPts val="0"/>
              </a:spcAft>
              <a:buSzPts val="2800"/>
              <a:buChar char="•"/>
            </a:pPr>
            <a:r>
              <a:rPr lang="en-GB"/>
              <a:t>Describe the benefits of using Open Educational Resources (OERs) in distance education</a:t>
            </a:r>
            <a:endParaRPr sz="1200"/>
          </a:p>
          <a:p>
            <a:pPr marL="457200" marR="0" lvl="0" indent="-228600" algn="l" rtl="0">
              <a:lnSpc>
                <a:spcPct val="90000"/>
              </a:lnSpc>
              <a:spcBef>
                <a:spcPts val="1000"/>
              </a:spcBef>
              <a:spcAft>
                <a:spcPts val="0"/>
              </a:spcAft>
              <a:buClr>
                <a:schemeClr val="dk1"/>
              </a:buClr>
              <a:buSzPts val="2800"/>
              <a:buFont typeface="Arial"/>
              <a:buNone/>
            </a:pPr>
            <a:endParaRPr/>
          </a:p>
        </p:txBody>
      </p:sp>
      <p:sp>
        <p:nvSpPr>
          <p:cNvPr id="126" name="Google Shape;126;p7"/>
          <p:cNvSpPr txBox="1"/>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GB" sz="4400" b="1" i="0" u="none" strike="noStrike" cap="none">
                <a:solidFill>
                  <a:srgbClr val="000000"/>
                </a:solidFill>
                <a:latin typeface="Arial"/>
                <a:ea typeface="Arial"/>
                <a:cs typeface="Arial"/>
                <a:sym typeface="Arial"/>
              </a:rPr>
              <a:t>Examples</a:t>
            </a:r>
            <a:endParaRPr sz="1400" b="0" i="0" u="none" strike="noStrike" cap="none">
              <a:solidFill>
                <a:srgbClr val="000000"/>
              </a:solidFill>
              <a:latin typeface="Arial"/>
              <a:ea typeface="Arial"/>
              <a:cs typeface="Arial"/>
              <a:sym typeface="Arial"/>
            </a:endParaRPr>
          </a:p>
        </p:txBody>
      </p:sp>
      <p:graphicFrame>
        <p:nvGraphicFramePr>
          <p:cNvPr id="127" name="Google Shape;127;p7"/>
          <p:cNvGraphicFramePr/>
          <p:nvPr/>
        </p:nvGraphicFramePr>
        <p:xfrm>
          <a:off x="1004866" y="4402318"/>
          <a:ext cx="9554575" cy="1259870"/>
        </p:xfrm>
        <a:graphic>
          <a:graphicData uri="http://schemas.openxmlformats.org/drawingml/2006/table">
            <a:tbl>
              <a:tblPr firstRow="1" bandRow="1">
                <a:noFill/>
                <a:tableStyleId>{225EEA1C-29F8-4A6D-B58D-823B82CA469E}</a:tableStyleId>
              </a:tblPr>
              <a:tblGrid>
                <a:gridCol w="3280300">
                  <a:extLst>
                    <a:ext uri="{9D8B030D-6E8A-4147-A177-3AD203B41FA5}">
                      <a16:colId xmlns:a16="http://schemas.microsoft.com/office/drawing/2014/main" val="20000"/>
                    </a:ext>
                  </a:extLst>
                </a:gridCol>
                <a:gridCol w="3209950">
                  <a:extLst>
                    <a:ext uri="{9D8B030D-6E8A-4147-A177-3AD203B41FA5}">
                      <a16:colId xmlns:a16="http://schemas.microsoft.com/office/drawing/2014/main" val="20001"/>
                    </a:ext>
                  </a:extLst>
                </a:gridCol>
                <a:gridCol w="3064325">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Active verb</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Object</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phrase</a:t>
                      </a: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a:t>use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English language skills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in </a:t>
                      </a:r>
                      <a:r>
                        <a:rPr lang="en-GB"/>
                        <a:t>everyday conversations</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a:t>describe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the benefits of using Open Educational Resources (OERs)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GB"/>
                        <a:t>in distance education</a:t>
                      </a:r>
                      <a:endParaRPr sz="1400" u="none" strike="noStrike" cap="none"/>
                    </a:p>
                  </a:txBody>
                  <a:tcPr marL="91450" marR="91450" marT="45725" marB="45725"/>
                </a:tc>
                <a:extLst>
                  <a:ext uri="{0D108BD9-81ED-4DB2-BD59-A6C34878D82A}">
                    <a16:rowId xmlns:a16="http://schemas.microsoft.com/office/drawing/2014/main" val="10002"/>
                  </a:ext>
                </a:extLst>
              </a:tr>
            </a:tbl>
          </a:graphicData>
        </a:graphic>
      </p:graphicFrame>
      <p:pic>
        <p:nvPicPr>
          <p:cNvPr id="3" name="Audio 2">
            <a:hlinkClick r:id="" action="ppaction://media"/>
            <a:extLst>
              <a:ext uri="{FF2B5EF4-FFF2-40B4-BE49-F238E27FC236}">
                <a16:creationId xmlns:a16="http://schemas.microsoft.com/office/drawing/2014/main" id="{AB87973D-2198-4756-BC5E-9289B04C93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8610"/>
    </mc:Choice>
    <mc:Fallback xmlns="">
      <p:transition spd="slow" advTm="78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b="1"/>
              <a:t>Engaging your learners</a:t>
            </a:r>
            <a:endParaRPr/>
          </a:p>
        </p:txBody>
      </p:sp>
      <p:sp>
        <p:nvSpPr>
          <p:cNvPr id="133" name="Google Shape;133;p9"/>
          <p:cNvSpPr txBox="1">
            <a:spLocks noGrp="1"/>
          </p:cNvSpPr>
          <p:nvPr>
            <p:ph type="body" idx="1"/>
          </p:nvPr>
        </p:nvSpPr>
        <p:spPr>
          <a:xfrm>
            <a:off x="838200" y="1517428"/>
            <a:ext cx="6376792" cy="4813729"/>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SzPts val="2800"/>
              <a:buNone/>
            </a:pPr>
            <a:r>
              <a:rPr lang="en-GB" sz="3600"/>
              <a:t>Some ways your students can learn actively…</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Find information</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Reflect on progress</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Apply material to their own situation</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Discuss</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Create something</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Take a quiz</a:t>
            </a:r>
            <a:endParaRPr/>
          </a:p>
          <a:p>
            <a:pPr marL="457200" marR="0" lvl="0" indent="-406400" algn="l" rtl="0">
              <a:lnSpc>
                <a:spcPct val="90000"/>
              </a:lnSpc>
              <a:spcBef>
                <a:spcPts val="1000"/>
              </a:spcBef>
              <a:spcAft>
                <a:spcPts val="0"/>
              </a:spcAft>
              <a:buClr>
                <a:schemeClr val="dk1"/>
              </a:buClr>
              <a:buSzPts val="2800"/>
              <a:buFont typeface="Arial"/>
              <a:buChar char="•"/>
            </a:pPr>
            <a:r>
              <a:rPr lang="en-GB" sz="2400"/>
              <a:t>Work through a scenario or case study</a:t>
            </a:r>
            <a:endParaRPr sz="3600"/>
          </a:p>
          <a:p>
            <a:pPr marL="50800" lvl="0" indent="0" algn="l" rtl="0">
              <a:lnSpc>
                <a:spcPct val="90000"/>
              </a:lnSpc>
              <a:spcBef>
                <a:spcPts val="1000"/>
              </a:spcBef>
              <a:spcAft>
                <a:spcPts val="0"/>
              </a:spcAft>
              <a:buSzPts val="2800"/>
              <a:buNone/>
            </a:pPr>
            <a:endParaRPr sz="3600"/>
          </a:p>
        </p:txBody>
      </p:sp>
      <p:pic>
        <p:nvPicPr>
          <p:cNvPr id="134" name="Google Shape;134;p9"/>
          <p:cNvPicPr preferRelativeResize="0"/>
          <p:nvPr/>
        </p:nvPicPr>
        <p:blipFill rotWithShape="1">
          <a:blip r:embed="rId5">
            <a:alphaModFix/>
          </a:blip>
          <a:srcRect/>
          <a:stretch/>
        </p:blipFill>
        <p:spPr>
          <a:xfrm>
            <a:off x="7981169" y="1507799"/>
            <a:ext cx="3215573" cy="4823358"/>
          </a:xfrm>
          <a:prstGeom prst="rect">
            <a:avLst/>
          </a:prstGeom>
          <a:noFill/>
          <a:ln>
            <a:noFill/>
          </a:ln>
        </p:spPr>
      </p:pic>
      <p:sp>
        <p:nvSpPr>
          <p:cNvPr id="135" name="Google Shape;135;p9"/>
          <p:cNvSpPr txBox="1"/>
          <p:nvPr/>
        </p:nvSpPr>
        <p:spPr>
          <a:xfrm>
            <a:off x="7981169" y="6475956"/>
            <a:ext cx="321557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Photo by </a:t>
            </a:r>
            <a:r>
              <a:rPr lang="en-GB" sz="1400" b="0" i="0" u="sng" strike="noStrike" cap="none">
                <a:solidFill>
                  <a:srgbClr val="000000"/>
                </a:solidFill>
                <a:latin typeface="Arial"/>
                <a:ea typeface="Arial"/>
                <a:cs typeface="Arial"/>
                <a:sym typeface="Arial"/>
                <a:hlinkClick r:id="rId6"/>
              </a:rPr>
              <a:t>bady qb</a:t>
            </a:r>
            <a:r>
              <a:rPr lang="en-GB" sz="1400" b="0" i="0" u="none" strike="noStrike" cap="none">
                <a:solidFill>
                  <a:srgbClr val="000000"/>
                </a:solidFill>
                <a:latin typeface="Arial"/>
                <a:ea typeface="Arial"/>
                <a:cs typeface="Arial"/>
                <a:sym typeface="Arial"/>
              </a:rPr>
              <a:t> on </a:t>
            </a:r>
            <a:r>
              <a:rPr lang="en-GB" sz="1400" b="0" i="0" u="sng" strike="noStrike" cap="none">
                <a:solidFill>
                  <a:srgbClr val="000000"/>
                </a:solidFill>
                <a:latin typeface="Arial"/>
                <a:ea typeface="Arial"/>
                <a:cs typeface="Arial"/>
                <a:sym typeface="Arial"/>
                <a:hlinkClick r:id="rId7"/>
              </a:rPr>
              <a:t>Unsplash</a:t>
            </a:r>
            <a:endParaRPr sz="1400" b="0" i="0" u="none" strike="noStrike" cap="none">
              <a:solidFill>
                <a:srgbClr val="000000"/>
              </a:solidFill>
              <a:latin typeface="Arial"/>
              <a:ea typeface="Arial"/>
              <a:cs typeface="Arial"/>
              <a:sym typeface="Arial"/>
            </a:endParaRPr>
          </a:p>
        </p:txBody>
      </p:sp>
      <p:pic>
        <p:nvPicPr>
          <p:cNvPr id="3" name="Audio 2">
            <a:hlinkClick r:id="" action="ppaction://media"/>
            <a:extLst>
              <a:ext uri="{FF2B5EF4-FFF2-40B4-BE49-F238E27FC236}">
                <a16:creationId xmlns:a16="http://schemas.microsoft.com/office/drawing/2014/main" id="{239DCE9A-3628-4B42-85C0-55866C0567F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7935"/>
    </mc:Choice>
    <mc:Fallback xmlns="">
      <p:transition spd="slow" advTm="107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4476828-269d-41e7-8c7f-463a607b843c"/>
    <TaxKeywordTaxHTField xmlns="e4476828-269d-41e7-8c7f-463a607b843c">
      <Terms xmlns="http://schemas.microsoft.com/office/infopath/2007/PartnerControls"/>
    </TaxKeywordTaxHTField>
    <Comments xmlns="17c2f1f1-6d21-4c7d-a1ac-5f7e60310577" xsi:nil="true"/>
    <SharedWithUsers xmlns="0352b25e-b53d-44bf-ad47-923fa40f722f">
      <UserInfo>
        <DisplayName>Beck.Pitt</DisplayName>
        <AccountId>1438</AccountId>
        <AccountType/>
      </UserInfo>
      <UserInfo>
        <DisplayName>Pooja.Batta</DisplayName>
        <AccountId>1443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7AB00C1994404DB4236E3DC2775AD0" ma:contentTypeVersion="16" ma:contentTypeDescription="Create a new document." ma:contentTypeScope="" ma:versionID="ad28e2c4fdaaaef05ccdc9eaa3047438">
  <xsd:schema xmlns:xsd="http://www.w3.org/2001/XMLSchema" xmlns:xs="http://www.w3.org/2001/XMLSchema" xmlns:p="http://schemas.microsoft.com/office/2006/metadata/properties" xmlns:ns2="17c2f1f1-6d21-4c7d-a1ac-5f7e60310577" xmlns:ns3="0352b25e-b53d-44bf-ad47-923fa40f722f" xmlns:ns4="e4476828-269d-41e7-8c7f-463a607b843c" targetNamespace="http://schemas.microsoft.com/office/2006/metadata/properties" ma:root="true" ma:fieldsID="0ce7268a4efaa378019abc0d0d116a5e" ns2:_="" ns3:_="" ns4:_="">
    <xsd:import namespace="17c2f1f1-6d21-4c7d-a1ac-5f7e60310577"/>
    <xsd:import namespace="0352b25e-b53d-44bf-ad47-923fa40f722f"/>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Comments" minOccurs="0"/>
                <xsd:element ref="ns4:TaxKeywordTaxHTField" minOccurs="0"/>
                <xsd:element ref="ns4:TaxCatchAll"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2f1f1-6d21-4c7d-a1ac-5f7e6031057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Comments" ma:index="18" nillable="true" ma:displayName="Comments" ma:internalName="Comments">
      <xsd:simpleType>
        <xsd:restriction base="dms:Text">
          <xsd:maxLength value="50"/>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52b25e-b53d-44bf-ad47-923fa40f722f"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Enterprise Keywords" ma:fieldId="{23f27201-bee3-471e-b2e7-b64fd8b7ca38}" ma:taxonomyMulti="true" ma:sspId="bfb35f09-1364-44fa-bda6-079b81d03a24"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hidden="true" ma:list="{7a35e29d-27e4-4109-927d-a54ff8054cd1}" ma:internalName="TaxCatchAll" ma:showField="CatchAllData" ma:web="0352b25e-b53d-44bf-ad47-923fa40f7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56A4B7-049F-475E-883A-2B728D012E1B}">
  <ds:schemaRefs>
    <ds:schemaRef ds:uri="http://schemas.microsoft.com/sharepoint/v3/contenttype/forms"/>
  </ds:schemaRefs>
</ds:datastoreItem>
</file>

<file path=customXml/itemProps2.xml><?xml version="1.0" encoding="utf-8"?>
<ds:datastoreItem xmlns:ds="http://schemas.openxmlformats.org/officeDocument/2006/customXml" ds:itemID="{C8FE6199-83FE-47F6-8D7A-B200882DA4F3}">
  <ds:schemaRefs>
    <ds:schemaRef ds:uri="http://schemas.microsoft.com/office/2006/metadata/properties"/>
    <ds:schemaRef ds:uri="http://schemas.microsoft.com/office/infopath/2007/PartnerControls"/>
    <ds:schemaRef ds:uri="e4476828-269d-41e7-8c7f-463a607b843c"/>
    <ds:schemaRef ds:uri="17c2f1f1-6d21-4c7d-a1ac-5f7e60310577"/>
    <ds:schemaRef ds:uri="0352b25e-b53d-44bf-ad47-923fa40f722f"/>
  </ds:schemaRefs>
</ds:datastoreItem>
</file>

<file path=customXml/itemProps3.xml><?xml version="1.0" encoding="utf-8"?>
<ds:datastoreItem xmlns:ds="http://schemas.openxmlformats.org/officeDocument/2006/customXml" ds:itemID="{A4876CC5-D2FF-4E59-BF18-5D5094AD51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c2f1f1-6d21-4c7d-a1ac-5f7e60310577"/>
    <ds:schemaRef ds:uri="0352b25e-b53d-44bf-ad47-923fa40f722f"/>
    <ds:schemaRef ds:uri="e4476828-269d-41e7-8c7f-463a607b84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293</TotalTime>
  <Words>853</Words>
  <Application>Microsoft Office PowerPoint</Application>
  <PresentationFormat>Widescreen</PresentationFormat>
  <Paragraphs>82</Paragraphs>
  <Slides>13</Slides>
  <Notes>13</Notes>
  <HiddenSlides>0</HiddenSlides>
  <MMClips>12</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2_Office Theme</vt:lpstr>
      <vt:lpstr>Designing for Online Learners (1): Learning Outcomes - Cohort 2019</vt:lpstr>
      <vt:lpstr>PowerPoint Presentation</vt:lpstr>
      <vt:lpstr>PowerPoint Presentation</vt:lpstr>
      <vt:lpstr>A learning outcome is… </vt:lpstr>
      <vt:lpstr>Why are learning outcomes important?</vt:lpstr>
      <vt:lpstr>Effective learning outcomes….</vt:lpstr>
      <vt:lpstr>Effective learning outcomes….</vt:lpstr>
      <vt:lpstr>PowerPoint Presentation</vt:lpstr>
      <vt:lpstr>Engaging your learners</vt:lpstr>
      <vt:lpstr>Key ideas</vt:lpstr>
      <vt:lpstr>Activity 1: Active learning</vt:lpstr>
      <vt:lpstr>Activity 2:  Write a learning outcome</vt:lpstr>
      <vt:lpstr>Next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Tim.Seal</dc:creator>
  <cp:lastModifiedBy>Rachel.Rogers</cp:lastModifiedBy>
  <cp:revision>13</cp:revision>
  <dcterms:modified xsi:type="dcterms:W3CDTF">2021-04-30T08:30:21Z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0x010100787AB00C1994404DB4236E3DC2775AD0</vt:lpwstr>
  </property>
  <property fmtid="{D5CDD505-2E9C-101B-9397-08002B2CF9AE}" pid="3" name="TaxKeyword">
    <vt:lpwstr/>
  </property>
</Properties>
</file>