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334" r:id="rId4"/>
    <p:sldId id="333" r:id="rId5"/>
    <p:sldId id="329" r:id="rId6"/>
    <p:sldId id="330" r:id="rId7"/>
    <p:sldId id="328" r:id="rId8"/>
    <p:sldId id="312" r:id="rId9"/>
    <p:sldId id="317" r:id="rId10"/>
    <p:sldId id="335" r:id="rId11"/>
    <p:sldId id="270" r:id="rId12"/>
    <p:sldId id="279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.Roberts" initials="J" lastIdx="3" clrIdx="0">
    <p:extLst>
      <p:ext uri="{19B8F6BF-5375-455C-9EA6-DF929625EA0E}">
        <p15:presenceInfo xmlns:p15="http://schemas.microsoft.com/office/powerpoint/2012/main" userId="S::sjr6@open.ac.uk::8723cb85-f2c8-4e5d-91c7-4d525437d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9" autoAdjust="0"/>
    <p:restoredTop sz="62084" autoAdjust="0"/>
  </p:normalViewPr>
  <p:slideViewPr>
    <p:cSldViewPr snapToGrid="0">
      <p:cViewPr varScale="1">
        <p:scale>
          <a:sx n="65" d="100"/>
          <a:sy n="65" d="100"/>
        </p:scale>
        <p:origin x="29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1556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84E6-6917-4BC4-B001-755A81958AD4}" type="datetimeFigureOut">
              <a:rPr lang="en-GB" smtClean="0"/>
              <a:t>26/04/2021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3DA62-D820-4354-AC8A-CDA0698682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48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85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4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9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26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2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5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0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5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649" y="258878"/>
            <a:ext cx="1213083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925"/>
            <a:ext cx="12192000" cy="686092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375012" y="6484198"/>
            <a:ext cx="274534" cy="2058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9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05070" y="6277313"/>
            <a:ext cx="644975" cy="567934"/>
          </a:xfr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9179" y="256645"/>
            <a:ext cx="7391526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7528" y="256645"/>
            <a:ext cx="1881023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5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27E0-871C-47E6-82B4-289DEE7D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AE6D-4F27-4FB3-AE57-3FA424F7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F9B5-1B04-41C1-8BC3-B120CA59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D667-8966-4D1A-A19A-DF62816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9E83-9AFC-40B4-8503-B032FFEA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95F31-D847-4DDC-A4D3-AD27803E7A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320104"/>
      </p:ext>
    </p:extLst>
  </p:cSld>
  <p:clrMapOvr>
    <a:masterClrMapping/>
  </p:clrMapOvr>
  <p:transition advClick="0" advTm="2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1375011" y="6484198"/>
            <a:ext cx="274534" cy="20580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8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447" y="0"/>
            <a:ext cx="2800552" cy="2091077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957" y="255157"/>
            <a:ext cx="712415" cy="62388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675943" y="1087056"/>
            <a:ext cx="8913447" cy="302869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68">
                <a:solidFill>
                  <a:schemeClr val="tx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0982" y="293043"/>
            <a:ext cx="8916887" cy="581174"/>
          </a:xfrm>
        </p:spPr>
        <p:txBody>
          <a:bodyPr/>
          <a:lstStyle>
            <a:lvl1pPr>
              <a:defRPr>
                <a:solidFill>
                  <a:srgbClr val="0B55A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75941" y="1915050"/>
            <a:ext cx="10853009" cy="43739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7338" y="892976"/>
            <a:ext cx="8439860" cy="0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4AE8DFA-510F-4257-9A82-C58DE7BD92D8}" type="datetime1">
              <a:rPr lang="en-GB" smtClean="0"/>
              <a:t>26/04/2021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4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7"/>
            <a:ext cx="655608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02" y="761443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8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402" y="1150618"/>
            <a:ext cx="11017991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4340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303424"/>
            <a:ext cx="12192000" cy="55457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723" y="265254"/>
            <a:ext cx="10447410" cy="530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83" y="2187436"/>
            <a:ext cx="10948191" cy="2403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8153" y="6480122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 defTabSz="457079"/>
            <a:fld id="{C0BADC3D-1509-2C4E-AB5E-AF0356668A88}" type="slidenum">
              <a:rPr lang="en-GB" smtClean="0"/>
              <a:pPr algn="ctr" defTabSz="457079"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51" y="235360"/>
            <a:ext cx="1051447" cy="7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  <p:sldLayoutId id="2147483671" r:id="rId9"/>
  </p:sldLayoutIdLst>
  <p:hf hdr="0" ftr="0" dt="0"/>
  <p:txStyles>
    <p:titleStyle>
      <a:lvl1pPr algn="l" defTabSz="457079" rtl="0" eaLnBrk="1" latinLnBrk="0" hangingPunct="1">
        <a:lnSpc>
          <a:spcPts val="3655"/>
        </a:lnSpc>
        <a:spcBef>
          <a:spcPts val="0"/>
        </a:spcBef>
        <a:buNone/>
        <a:defRPr sz="316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232" indent="-185232" algn="l" defTabSz="457079" rtl="0" eaLnBrk="1" latinLnBrk="0" hangingPunct="1">
        <a:lnSpc>
          <a:spcPts val="1828"/>
        </a:lnSpc>
        <a:spcBef>
          <a:spcPts val="773"/>
        </a:spcBef>
        <a:spcAft>
          <a:spcPts val="562"/>
        </a:spcAft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389433" indent="-15622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SzPct val="90000"/>
        <a:buFont typeface="Lucida Grande"/>
        <a:buChar char="●"/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241024" indent="-241024" algn="l" defTabSz="457079" rtl="0" eaLnBrk="1" latinLnBrk="0" hangingPunct="1">
        <a:lnSpc>
          <a:spcPts val="1828"/>
        </a:lnSpc>
        <a:spcBef>
          <a:spcPts val="1336"/>
        </a:spcBef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3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1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0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9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6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2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hyperlink" Target="https://wenger-trayner.com/introduction-to-communities-of-practice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microsoft.com/office/2007/relationships/media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157778" y="5104901"/>
            <a:ext cx="6920125" cy="78937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IDO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374" b="0" dirty="0"/>
              <a:t>19</a:t>
            </a:r>
            <a:r>
              <a:rPr lang="en-US" sz="3374" b="0" baseline="30000" dirty="0"/>
              <a:t>th</a:t>
            </a:r>
            <a:r>
              <a:rPr lang="en-US" sz="3374" b="0" dirty="0"/>
              <a:t> December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56539" y="696289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871" y="642730"/>
            <a:ext cx="1829032" cy="1252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9585" y="1676683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66" y="-95725"/>
            <a:ext cx="7977700" cy="7097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8919" y="1"/>
            <a:ext cx="3302957" cy="6858000"/>
          </a:xfrm>
          <a:prstGeom prst="rect">
            <a:avLst/>
          </a:prstGeom>
          <a:solidFill>
            <a:srgbClr val="EB6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71280" y="2252719"/>
            <a:ext cx="5523932" cy="2687538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50276" rtl="0" eaLnBrk="1" latinLnBrk="0" hangingPunct="1">
              <a:lnSpc>
                <a:spcPts val="5000"/>
              </a:lnSpc>
              <a:spcBef>
                <a:spcPts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GB" sz="3374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661" y="38391"/>
            <a:ext cx="3357216" cy="1471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797" y="5468015"/>
            <a:ext cx="5954863" cy="1270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" y="1"/>
            <a:ext cx="6071016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5398" y="1989287"/>
            <a:ext cx="5824071" cy="311561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r>
              <a:rPr lang="en-GB" sz="3796" dirty="0">
                <a:solidFill>
                  <a:prstClr val="white"/>
                </a:solidFill>
              </a:rPr>
              <a:t>Academic Professional 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Practice: The scholarship 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of learning and teaching</a:t>
            </a:r>
          </a:p>
          <a:p>
            <a:pPr defTabSz="457079"/>
            <a:endParaRPr lang="en-GB" sz="2812" dirty="0">
              <a:solidFill>
                <a:prstClr val="white"/>
              </a:solidFill>
            </a:endParaRP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AA0A84-56BD-400B-9A8C-F812FE2E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9314" y="600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6FE5D-3DEC-4FCB-B632-BCD4E53F5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A2AB9A-B5BB-4FA4-8FE2-446865E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headings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2FDEA-0835-4743-A1E4-B1622FAADED5}"/>
              </a:ext>
            </a:extLst>
          </p:cNvPr>
          <p:cNvSpPr txBox="1"/>
          <p:nvPr/>
        </p:nvSpPr>
        <p:spPr>
          <a:xfrm>
            <a:off x="589179" y="969264"/>
            <a:ext cx="11279733" cy="5175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Title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Context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Activity aims  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Why you developed the activity (TIDE??)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What does the teacher need to do?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Feedback on the activity from students and others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Strengths and weaknesses of the activity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Key words</a:t>
            </a:r>
            <a:r>
              <a:rPr lang="en-GB" sz="2800" dirty="0"/>
              <a:t>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References  </a:t>
            </a:r>
            <a:endParaRPr lang="en-GB" sz="2800" dirty="0"/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Case study 2">
            <a:hlinkClick r:id="" action="ppaction://media"/>
            <a:extLst>
              <a:ext uri="{FF2B5EF4-FFF2-40B4-BE49-F238E27FC236}">
                <a16:creationId xmlns:a16="http://schemas.microsoft.com/office/drawing/2014/main" id="{FF2A22BA-15EE-4FA5-B805-F9CBC4C6D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227.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5070" y="5839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F9113F-0116-4299-8D3E-E6B79E46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700213" y="1964986"/>
            <a:ext cx="8264525" cy="400741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You are asked to: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Read one or two of the articles in </a:t>
            </a:r>
            <a:r>
              <a:rPr lang="en-GB" sz="2400" i="1" dirty="0"/>
              <a:t>Suggested Further Reading</a:t>
            </a:r>
            <a:endParaRPr lang="en-GB" sz="2400" dirty="0"/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Use the </a:t>
            </a:r>
            <a:r>
              <a:rPr lang="en-GB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400" dirty="0">
                <a:latin typeface="+mj-lt"/>
              </a:rPr>
              <a:t>at </a:t>
            </a:r>
            <a:r>
              <a:rPr lang="en-GB" sz="2400" dirty="0"/>
              <a:t>least once to write about a change you could make, or have made, to your teaching based on what you have read about the good practice of other teachers</a:t>
            </a:r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Download the document </a:t>
            </a:r>
            <a:r>
              <a:rPr lang="en-US" sz="2400" i="1" dirty="0"/>
              <a:t>APP TIDE Case study template and guidance notes </a:t>
            </a:r>
            <a:r>
              <a:rPr lang="en-US" sz="2400" dirty="0"/>
              <a:t>and start to think about a case study you could write</a:t>
            </a:r>
            <a:endParaRPr lang="en-GB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5420" y="63497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Between now and Step 7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DEAA79-2D96-4CAF-822E-E9F8A15ED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607" y="6024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7457" y="2983756"/>
            <a:ext cx="4757085" cy="890488"/>
          </a:xfrm>
        </p:spPr>
        <p:txBody>
          <a:bodyPr/>
          <a:lstStyle/>
          <a:p>
            <a:r>
              <a:rPr lang="en-GB" dirty="0"/>
              <a:t>Thank you for listening!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7B7D1E-71AA-46AA-940F-AD74D2800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270" y="5988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Aims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758972" y="2106445"/>
            <a:ext cx="88576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By the end of the session you should be able to:</a:t>
            </a:r>
          </a:p>
          <a:p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Be more confident to use the educational literature to develop your teaching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Understand how you could write a TIDE case study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6" name="Aims">
            <a:hlinkClick r:id="" action="ppaction://media"/>
            <a:extLst>
              <a:ext uri="{FF2B5EF4-FFF2-40B4-BE49-F238E27FC236}">
                <a16:creationId xmlns:a16="http://schemas.microsoft.com/office/drawing/2014/main" id="{C283F92C-27B2-4C63-B6DA-43D4ECF3A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957" y="56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808E3B-8B3C-4D37-AA57-86143055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685925" y="1885950"/>
            <a:ext cx="8264525" cy="5072063"/>
          </a:xfrm>
        </p:spPr>
        <p:txBody>
          <a:bodyPr/>
          <a:lstStyle/>
          <a:p>
            <a:endParaRPr lang="en-GB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Read </a:t>
            </a:r>
            <a:r>
              <a:rPr lang="en-US" sz="2800" dirty="0">
                <a:hlinkClick r:id="rId5"/>
              </a:rPr>
              <a:t>Introduction to communities of practice</a:t>
            </a:r>
            <a:r>
              <a:rPr lang="en-GB" sz="2800" dirty="0">
                <a:hlinkClick r:id="rId5"/>
              </a:rPr>
              <a:t> </a:t>
            </a:r>
            <a:endParaRPr lang="en-GB" sz="28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Use the </a:t>
            </a:r>
            <a:r>
              <a:rPr lang="en-GB" sz="28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800" dirty="0">
                <a:latin typeface="+mj-lt"/>
              </a:rPr>
              <a:t>at </a:t>
            </a:r>
            <a:r>
              <a:rPr lang="en-GB" sz="2800" dirty="0"/>
              <a:t>least once to write about a change you have made to your teaching as a result of learning from your colleagues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5420" y="63497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Last month you were asked to:</a:t>
            </a:r>
          </a:p>
        </p:txBody>
      </p:sp>
      <p:pic>
        <p:nvPicPr>
          <p:cNvPr id="3" name="Last month">
            <a:hlinkClick r:id="" action="ppaction://media"/>
            <a:extLst>
              <a:ext uri="{FF2B5EF4-FFF2-40B4-BE49-F238E27FC236}">
                <a16:creationId xmlns:a16="http://schemas.microsoft.com/office/drawing/2014/main" id="{9049D444-31F6-46DC-B8FF-1714EBA13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5.34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61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A2A1350-5E20-4C92-B3F1-FF7152261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35384"/>
            <a:ext cx="5230504" cy="4848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F6C06-A5DD-4094-9C51-4041C342055C}"/>
              </a:ext>
            </a:extLst>
          </p:cNvPr>
          <p:cNvSpPr txBox="1"/>
          <p:nvPr/>
        </p:nvSpPr>
        <p:spPr>
          <a:xfrm>
            <a:off x="3071664" y="6083543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http://www.sdduonline.leeds.ac.uk/reflection/ways-of-reflecting/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86211D-7A63-4216-A3AF-22A0064D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Reflection and the four lenses </a:t>
            </a:r>
            <a:b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(Brookfield 2017) </a:t>
            </a:r>
            <a:endParaRPr lang="en-GB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20C110-C87D-42C8-B32A-5E8F1BB70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4681" y="569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The educational literature and scholarship lens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149309" y="2142540"/>
            <a:ext cx="88576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Find out about the good practice of other teachers by READING the educational literature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Develop and share your own practice by WRITING about your teaching  -  scholarship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6" name="Lit and SoLT">
            <a:hlinkClick r:id="" action="ppaction://media"/>
            <a:extLst>
              <a:ext uri="{FF2B5EF4-FFF2-40B4-BE49-F238E27FC236}">
                <a16:creationId xmlns:a16="http://schemas.microsoft.com/office/drawing/2014/main" id="{372BB57A-B90C-43E1-B2F7-2DAE035EA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957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817" y="1041015"/>
            <a:ext cx="11670363" cy="650533"/>
          </a:xfrm>
        </p:spPr>
        <p:txBody>
          <a:bodyPr/>
          <a:lstStyle/>
          <a:p>
            <a:r>
              <a:rPr lang="en-GB" dirty="0"/>
              <a:t>Reading the educational literature to discover best 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79682" y="1566908"/>
            <a:ext cx="1123263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Textbooks about how to teach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Specialist books about educational theory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Journal articles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Web pages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lvl="0"/>
            <a:r>
              <a:rPr lang="en-GB" sz="2800" dirty="0"/>
              <a:t>See APP: </a:t>
            </a:r>
            <a:r>
              <a:rPr lang="en-GB" sz="2800" i="1" dirty="0"/>
              <a:t>Suggested Further Reading </a:t>
            </a:r>
            <a:r>
              <a:rPr lang="en-GB" sz="2800" dirty="0"/>
              <a:t>for some open access articles you may find useful.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6" name="Reading">
            <a:hlinkClick r:id="" action="ppaction://media"/>
            <a:extLst>
              <a:ext uri="{FF2B5EF4-FFF2-40B4-BE49-F238E27FC236}">
                <a16:creationId xmlns:a16="http://schemas.microsoft.com/office/drawing/2014/main" id="{CB2B6D91-D2FC-4654-8A17-6B16A6C3FF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92.3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717" y="5951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85DE4-6E9B-48F0-91E9-6B4104F6C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0FDE56-5797-470D-8325-D549CB50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58" y="686024"/>
            <a:ext cx="9187390" cy="9317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Writing about our teaching  -  the scholarship of learning &amp; teaching (</a:t>
            </a:r>
            <a:r>
              <a:rPr lang="en-GB" dirty="0" err="1"/>
              <a:t>SoLT</a:t>
            </a:r>
            <a:r>
              <a:rPr lang="en-GB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F9D4B-A2C7-43EC-AB98-5926BCCD8DDA}"/>
              </a:ext>
            </a:extLst>
          </p:cNvPr>
          <p:cNvSpPr txBox="1"/>
          <p:nvPr/>
        </p:nvSpPr>
        <p:spPr>
          <a:xfrm>
            <a:off x="885826" y="1958554"/>
            <a:ext cx="9539106" cy="38887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3200" dirty="0" err="1"/>
              <a:t>SoLT</a:t>
            </a:r>
            <a:r>
              <a:rPr lang="en-US" sz="3200" dirty="0"/>
              <a:t> is: </a:t>
            </a:r>
          </a:p>
          <a:p>
            <a:endParaRPr lang="en-US" sz="3200" dirty="0"/>
          </a:p>
          <a:p>
            <a:pPr marL="257175" indent="-257175" algn="just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about improving our teaching and student learning through reflection</a:t>
            </a:r>
          </a:p>
          <a:p>
            <a:pPr marL="257175" indent="-257175" algn="just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 chance to share new ideas and teaching methods;  </a:t>
            </a:r>
          </a:p>
          <a:p>
            <a:pPr marL="257175" indent="-257175" algn="just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SoLT</a:t>
            </a:r>
            <a:r>
              <a:rPr lang="en-US" sz="3200" dirty="0"/>
              <a:t> requires the engagement of students </a:t>
            </a:r>
          </a:p>
          <a:p>
            <a:pPr algn="just">
              <a:spcAft>
                <a:spcPts val="1350"/>
              </a:spcAft>
            </a:pPr>
            <a:r>
              <a:rPr lang="en-GB" sz="2000" dirty="0"/>
              <a:t> </a:t>
            </a:r>
          </a:p>
        </p:txBody>
      </p:sp>
      <p:pic>
        <p:nvPicPr>
          <p:cNvPr id="5" name="Writing 1">
            <a:hlinkClick r:id="" action="ppaction://media"/>
            <a:extLst>
              <a:ext uri="{FF2B5EF4-FFF2-40B4-BE49-F238E27FC236}">
                <a16:creationId xmlns:a16="http://schemas.microsoft.com/office/drawing/2014/main" id="{193110E7-8822-4BB7-9C3C-421FB8B3E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270" y="6037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6BADB-8700-418A-9C36-4DC6264C4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257268-44FE-4E6C-A334-65E80430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50933" cy="931733"/>
          </a:xfrm>
        </p:spPr>
        <p:txBody>
          <a:bodyPr/>
          <a:lstStyle/>
          <a:p>
            <a:r>
              <a:rPr lang="en-GB" dirty="0"/>
              <a:t>Scholarly writing about our teaching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1F4672-7155-4C28-8451-0E18FD0AD000}"/>
              </a:ext>
            </a:extLst>
          </p:cNvPr>
          <p:cNvSpPr/>
          <p:nvPr/>
        </p:nvSpPr>
        <p:spPr>
          <a:xfrm>
            <a:off x="355507" y="1010107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F1E216-9D2E-4D25-9772-B0BE4B183AA2}"/>
              </a:ext>
            </a:extLst>
          </p:cNvPr>
          <p:cNvSpPr/>
          <p:nvPr/>
        </p:nvSpPr>
        <p:spPr>
          <a:xfrm>
            <a:off x="6248711" y="3615513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B2688B-054F-4CC8-BF5A-AD4A2B5A0C25}"/>
              </a:ext>
            </a:extLst>
          </p:cNvPr>
          <p:cNvSpPr/>
          <p:nvPr/>
        </p:nvSpPr>
        <p:spPr>
          <a:xfrm>
            <a:off x="1482535" y="3689351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A36047-085F-4C14-992F-26C6A68A3CC0}"/>
              </a:ext>
            </a:extLst>
          </p:cNvPr>
          <p:cNvSpPr/>
          <p:nvPr/>
        </p:nvSpPr>
        <p:spPr>
          <a:xfrm>
            <a:off x="7465801" y="1037671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AA113C-0583-41C4-854A-6C8F9A30A6EF}"/>
              </a:ext>
            </a:extLst>
          </p:cNvPr>
          <p:cNvSpPr/>
          <p:nvPr/>
        </p:nvSpPr>
        <p:spPr>
          <a:xfrm>
            <a:off x="5063836" y="1010107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A1EF92-C30C-45DD-9798-6A0DCF0E234F}"/>
              </a:ext>
            </a:extLst>
          </p:cNvPr>
          <p:cNvSpPr/>
          <p:nvPr/>
        </p:nvSpPr>
        <p:spPr>
          <a:xfrm>
            <a:off x="2652463" y="1010107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B5BEF1-A117-4B55-8DBD-C3B5FAF5D852}"/>
              </a:ext>
            </a:extLst>
          </p:cNvPr>
          <p:cNvSpPr/>
          <p:nvPr/>
        </p:nvSpPr>
        <p:spPr>
          <a:xfrm>
            <a:off x="3822389" y="3548707"/>
            <a:ext cx="2064327" cy="192578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E87B68-08FC-431E-B826-4BD80A7A6537}"/>
              </a:ext>
            </a:extLst>
          </p:cNvPr>
          <p:cNvSpPr txBox="1"/>
          <p:nvPr/>
        </p:nvSpPr>
        <p:spPr>
          <a:xfrm>
            <a:off x="811598" y="1493784"/>
            <a:ext cx="1152144" cy="896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Private teaching diary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17CF36-A344-46AC-94E4-7BBA4D2F57DB}"/>
              </a:ext>
            </a:extLst>
          </p:cNvPr>
          <p:cNvSpPr txBox="1"/>
          <p:nvPr/>
        </p:nvSpPr>
        <p:spPr>
          <a:xfrm>
            <a:off x="4009561" y="4113374"/>
            <a:ext cx="1693443" cy="603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Investigating university policies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BF55C-8A4F-45D9-B9E1-5A96BD79E694}"/>
              </a:ext>
            </a:extLst>
          </p:cNvPr>
          <p:cNvSpPr txBox="1"/>
          <p:nvPr/>
        </p:nvSpPr>
        <p:spPr>
          <a:xfrm>
            <a:off x="6389896" y="4158964"/>
            <a:ext cx="1910055" cy="12484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Developing new theories of student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2996F-2765-4ADC-A7B6-BC036B80FBD1}"/>
              </a:ext>
            </a:extLst>
          </p:cNvPr>
          <p:cNvSpPr txBox="1"/>
          <p:nvPr/>
        </p:nvSpPr>
        <p:spPr>
          <a:xfrm>
            <a:off x="1447062" y="4009573"/>
            <a:ext cx="2099800" cy="603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Investigating modules, courses and qualifications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A0F5A0-BCDC-4D97-89AB-3401EA7D7BD5}"/>
              </a:ext>
            </a:extLst>
          </p:cNvPr>
          <p:cNvSpPr txBox="1"/>
          <p:nvPr/>
        </p:nvSpPr>
        <p:spPr>
          <a:xfrm>
            <a:off x="7818980" y="1531279"/>
            <a:ext cx="1500417" cy="10607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Investigating our own teaching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AB320-127F-4AB4-9EA9-64D2393AC0E6}"/>
              </a:ext>
            </a:extLst>
          </p:cNvPr>
          <p:cNvSpPr txBox="1"/>
          <p:nvPr/>
        </p:nvSpPr>
        <p:spPr>
          <a:xfrm>
            <a:off x="5541093" y="1531279"/>
            <a:ext cx="1152144" cy="603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Shared case studies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7F441A-3B48-4CF6-B7AA-8310B300C1B2}"/>
              </a:ext>
            </a:extLst>
          </p:cNvPr>
          <p:cNvSpPr txBox="1"/>
          <p:nvPr/>
        </p:nvSpPr>
        <p:spPr>
          <a:xfrm>
            <a:off x="3078981" y="1493784"/>
            <a:ext cx="1152144" cy="12819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buNone/>
            </a:pPr>
            <a:r>
              <a:rPr lang="en-GB" sz="2000" dirty="0"/>
              <a:t>Shared teaching diary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7FAC861-21D9-4CA6-B905-EB20C64E8082}"/>
              </a:ext>
            </a:extLst>
          </p:cNvPr>
          <p:cNvSpPr/>
          <p:nvPr/>
        </p:nvSpPr>
        <p:spPr>
          <a:xfrm>
            <a:off x="2430291" y="1845367"/>
            <a:ext cx="232629" cy="19294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F14361B-CAF4-400D-9381-6B503ECC1740}"/>
              </a:ext>
            </a:extLst>
          </p:cNvPr>
          <p:cNvSpPr/>
          <p:nvPr/>
        </p:nvSpPr>
        <p:spPr>
          <a:xfrm>
            <a:off x="7209272" y="1845367"/>
            <a:ext cx="232629" cy="19294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C72888D-8B7E-4EA8-8C88-27A1FFF0B87E}"/>
              </a:ext>
            </a:extLst>
          </p:cNvPr>
          <p:cNvSpPr/>
          <p:nvPr/>
        </p:nvSpPr>
        <p:spPr>
          <a:xfrm>
            <a:off x="4775238" y="1833031"/>
            <a:ext cx="232629" cy="19294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A3F73E9-3A80-4BEA-8FFA-24AFC482C054}"/>
              </a:ext>
            </a:extLst>
          </p:cNvPr>
          <p:cNvSpPr/>
          <p:nvPr/>
        </p:nvSpPr>
        <p:spPr>
          <a:xfrm>
            <a:off x="3568311" y="4415126"/>
            <a:ext cx="232629" cy="19294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A543BB7-82EA-4791-B126-BEFEA864C5CE}"/>
              </a:ext>
            </a:extLst>
          </p:cNvPr>
          <p:cNvSpPr/>
          <p:nvPr/>
        </p:nvSpPr>
        <p:spPr>
          <a:xfrm>
            <a:off x="5979684" y="4415127"/>
            <a:ext cx="232629" cy="19294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4A87E3FC-3452-4EA2-94A1-3D743A4DE765}"/>
              </a:ext>
            </a:extLst>
          </p:cNvPr>
          <p:cNvSpPr/>
          <p:nvPr/>
        </p:nvSpPr>
        <p:spPr>
          <a:xfrm rot="10800000">
            <a:off x="2514698" y="3292694"/>
            <a:ext cx="6033557" cy="350382"/>
          </a:xfrm>
          <a:prstGeom prst="bent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25D99-A9D1-4FFE-B095-D0128FF3F41D}"/>
              </a:ext>
            </a:extLst>
          </p:cNvPr>
          <p:cNvSpPr/>
          <p:nvPr/>
        </p:nvSpPr>
        <p:spPr>
          <a:xfrm>
            <a:off x="8548255" y="2963452"/>
            <a:ext cx="45719" cy="4083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BA0BB8-1ED0-4145-AEEC-AAF6529F7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7258" y="5682000"/>
            <a:ext cx="609600" cy="609600"/>
          </a:xfrm>
          <a:prstGeom prst="rect">
            <a:avLst/>
          </a:prstGeom>
        </p:spPr>
      </p:pic>
      <p:pic>
        <p:nvPicPr>
          <p:cNvPr id="28" name="Writing 2">
            <a:hlinkClick r:id="" action="ppaction://media"/>
            <a:extLst>
              <a:ext uri="{FF2B5EF4-FFF2-40B4-BE49-F238E27FC236}">
                <a16:creationId xmlns:a16="http://schemas.microsoft.com/office/drawing/2014/main" id="{588AC09F-E93F-463B-A149-7A71F603AF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943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270" y="56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8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6FE5D-3DEC-4FCB-B632-BCD4E53F5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A2AB9A-B5BB-4FA4-8FE2-446865E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headings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2FDEA-0835-4743-A1E4-B1622FAADED5}"/>
              </a:ext>
            </a:extLst>
          </p:cNvPr>
          <p:cNvSpPr txBox="1"/>
          <p:nvPr/>
        </p:nvSpPr>
        <p:spPr>
          <a:xfrm>
            <a:off x="589179" y="969264"/>
            <a:ext cx="11279733" cy="5175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Title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Context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Activity aims  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Why you developed the activity (TIDE??)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What does the teacher need to do?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Feedback on the activity from students and others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Strengths and weaknesses of the activity</a:t>
            </a:r>
            <a:endParaRPr lang="en-GB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Key words</a:t>
            </a:r>
            <a:r>
              <a:rPr lang="en-GB" sz="2800" dirty="0"/>
              <a:t>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i="1" dirty="0"/>
              <a:t>References  </a:t>
            </a:r>
            <a:endParaRPr lang="en-GB" sz="2800" dirty="0"/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C6164C-C1D5-44E9-A6DD-30A1617EC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828" y="570039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DC392C-B70E-494A-99D1-185A23BCA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5470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marL="0" indent="0">
          <a:buNone/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460</Words>
  <Application>Microsoft Office PowerPoint</Application>
  <PresentationFormat>Widescreen</PresentationFormat>
  <Paragraphs>104</Paragraphs>
  <Slides>12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Lucida Grande</vt:lpstr>
      <vt:lpstr>Times New Roman</vt:lpstr>
      <vt:lpstr>1_Office Theme</vt:lpstr>
      <vt:lpstr>IDO Meeting 19th December 2016</vt:lpstr>
      <vt:lpstr>Aims </vt:lpstr>
      <vt:lpstr> </vt:lpstr>
      <vt:lpstr>Reflection and the four lenses  (Brookfield 2017) </vt:lpstr>
      <vt:lpstr>The educational literature and scholarship lens </vt:lpstr>
      <vt:lpstr>Reading the educational literature to discover best practice</vt:lpstr>
      <vt:lpstr>Writing about our teaching  -  the scholarship of learning &amp; teaching (SoLT)</vt:lpstr>
      <vt:lpstr>Scholarly writing about our teaching</vt:lpstr>
      <vt:lpstr>Case study headings</vt:lpstr>
      <vt:lpstr>Case study headings</vt:lpstr>
      <vt:lpstr> </vt:lpstr>
      <vt:lpstr>Thank you for listening!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 Meeting 19th December 2016</dc:title>
  <dc:creator>Jane.Roberts</dc:creator>
  <cp:lastModifiedBy>Jane Roberts</cp:lastModifiedBy>
  <cp:revision>111</cp:revision>
  <dcterms:created xsi:type="dcterms:W3CDTF">2018-09-30T17:43:46Z</dcterms:created>
  <dcterms:modified xsi:type="dcterms:W3CDTF">2021-04-26T09:54:42Z</dcterms:modified>
</cp:coreProperties>
</file>