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0" r:id="rId3"/>
    <p:sldId id="257" r:id="rId4"/>
    <p:sldId id="258" r:id="rId5"/>
    <p:sldId id="25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on Liesl (RTF) NHCT" initials="RL(N" lastIdx="1" clrIdx="0">
    <p:extLst>
      <p:ext uri="{19B8F6BF-5375-455C-9EA6-DF929625EA0E}">
        <p15:presenceInfo xmlns:p15="http://schemas.microsoft.com/office/powerpoint/2012/main" userId="S-1-5-21-1163163212-53153752-1116685130-922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5707" autoAdjust="0"/>
  </p:normalViewPr>
  <p:slideViewPr>
    <p:cSldViewPr snapToGrid="0">
      <p:cViewPr varScale="1">
        <p:scale>
          <a:sx n="63" d="100"/>
          <a:sy n="63" d="100"/>
        </p:scale>
        <p:origin x="9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00862-2A49-4165-9782-5503A39C8210}"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4A51C-22D4-49AD-BADA-5A8A32737FD3}" type="slidenum">
              <a:rPr lang="en-GB" smtClean="0"/>
              <a:t>‹#›</a:t>
            </a:fld>
            <a:endParaRPr lang="en-GB"/>
          </a:p>
        </p:txBody>
      </p:sp>
    </p:spTree>
    <p:extLst>
      <p:ext uri="{BB962C8B-B14F-4D97-AF65-F5344CB8AC3E}">
        <p14:creationId xmlns:p14="http://schemas.microsoft.com/office/powerpoint/2010/main" val="2778036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 title – The DAFNE course timetable</a:t>
            </a:r>
          </a:p>
          <a:p>
            <a:r>
              <a:rPr lang="en-GB" sz="1200" b="1" kern="1200" dirty="0">
                <a:solidFill>
                  <a:schemeClr val="tx1"/>
                </a:solidFill>
                <a:effectLst/>
                <a:latin typeface="+mn-lt"/>
                <a:ea typeface="+mn-ea"/>
                <a:cs typeface="+mn-cs"/>
              </a:rPr>
              <a:t>Image</a:t>
            </a:r>
          </a:p>
          <a:p>
            <a:pPr marL="228600" indent="-228600">
              <a:buFont typeface="+mj-lt"/>
              <a:buAutoNum type="arabicPeriod"/>
            </a:pPr>
            <a:r>
              <a:rPr lang="en-GB" sz="1200" b="1" kern="1200" dirty="0">
                <a:solidFill>
                  <a:schemeClr val="tx1"/>
                </a:solidFill>
                <a:effectLst/>
                <a:latin typeface="+mn-lt"/>
                <a:ea typeface="+mn-ea"/>
                <a:cs typeface="+mn-cs"/>
              </a:rPr>
              <a:t>the DAFNE course timetable (Participant) new version</a:t>
            </a:r>
          </a:p>
          <a:p>
            <a:pPr marL="228600" indent="-228600">
              <a:buFont typeface="+mj-lt"/>
              <a:buAutoNum type="arabicPeriod"/>
            </a:pPr>
            <a:endParaRPr lang="en-GB" sz="1200" b="1"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The DAFNE course timetable for participants outlines the following things:</a:t>
            </a:r>
          </a:p>
          <a:p>
            <a:pPr lvl="0"/>
            <a:r>
              <a:rPr lang="en-GB" sz="1200" kern="1200" dirty="0">
                <a:solidFill>
                  <a:schemeClr val="tx1"/>
                </a:solidFill>
                <a:effectLst/>
                <a:latin typeface="+mn-lt"/>
                <a:ea typeface="+mn-ea"/>
                <a:cs typeface="+mn-cs"/>
              </a:rPr>
              <a:t>-The start and finish time each day</a:t>
            </a:r>
          </a:p>
          <a:p>
            <a:pPr lvl="0"/>
            <a:r>
              <a:rPr lang="en-GB" sz="1200" kern="1200" dirty="0">
                <a:solidFill>
                  <a:schemeClr val="tx1"/>
                </a:solidFill>
                <a:effectLst/>
                <a:latin typeface="+mn-lt"/>
                <a:ea typeface="+mn-ea"/>
                <a:cs typeface="+mn-cs"/>
              </a:rPr>
              <a:t>-The content covered each day</a:t>
            </a:r>
          </a:p>
          <a:p>
            <a:pPr lvl="0"/>
            <a:r>
              <a:rPr lang="en-GB" sz="1200" kern="1200" dirty="0">
                <a:solidFill>
                  <a:schemeClr val="tx1"/>
                </a:solidFill>
                <a:effectLst/>
                <a:latin typeface="+mn-lt"/>
                <a:ea typeface="+mn-ea"/>
                <a:cs typeface="+mn-cs"/>
              </a:rPr>
              <a:t>-Break times and lunch times, including the option to delay lunch on one day in order to carry out a daytime BI check.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You’ll see that timings for each session are not included in the participant timetable as timings may need to be flexible to suit the needs of the group. However it is important that the course finishes on time.</a:t>
            </a:r>
          </a:p>
          <a:p>
            <a:pPr lvl="0"/>
            <a:r>
              <a:rPr lang="en-GB" sz="1200" kern="1200" dirty="0">
                <a:solidFill>
                  <a:schemeClr val="tx1"/>
                </a:solidFill>
                <a:effectLst/>
                <a:latin typeface="+mn-lt"/>
                <a:ea typeface="+mn-ea"/>
                <a:cs typeface="+mn-cs"/>
              </a:rPr>
              <a:t>You’ll notice that the 5x1 DAFNE course timetable follows a similar format to Remote DAFNE, in that each week follows a theme such as ‘getting the basics right’, ‘insulin and insulin dose adjustment, below target Glucose, Above target Glucose and Long term health and diabetes.</a:t>
            </a:r>
          </a:p>
          <a:p>
            <a:r>
              <a:rPr lang="en-GB" sz="1200" kern="1200" dirty="0">
                <a:solidFill>
                  <a:schemeClr val="tx1"/>
                </a:solidFill>
                <a:effectLst/>
                <a:latin typeface="+mn-lt"/>
                <a:ea typeface="+mn-ea"/>
                <a:cs typeface="+mn-cs"/>
              </a:rPr>
              <a:t>It can be helpful to provide a course timetable as part of the pre-course appointment to clarify the time commitment for the course and highlight sessions when it can be helpful for a participant to have a support person attend with them, for example, the severe hypos and sick day rules sessions. A support person is welcome to attend other sessions but the content of these particular sessions include when a participant may need help from someone else</a:t>
            </a:r>
            <a:endParaRPr lang="en-GB" dirty="0"/>
          </a:p>
        </p:txBody>
      </p:sp>
      <p:sp>
        <p:nvSpPr>
          <p:cNvPr id="4" name="Slide Number Placeholder 3"/>
          <p:cNvSpPr>
            <a:spLocks noGrp="1"/>
          </p:cNvSpPr>
          <p:nvPr>
            <p:ph type="sldNum" sz="quarter" idx="5"/>
          </p:nvPr>
        </p:nvSpPr>
        <p:spPr/>
        <p:txBody>
          <a:bodyPr/>
          <a:lstStyle/>
          <a:p>
            <a:fld id="{DE94A51C-22D4-49AD-BADA-5A8A32737FD3}" type="slidenum">
              <a:rPr lang="en-GB" smtClean="0"/>
              <a:t>1</a:t>
            </a:fld>
            <a:endParaRPr lang="en-GB"/>
          </a:p>
        </p:txBody>
      </p:sp>
    </p:spTree>
    <p:extLst>
      <p:ext uri="{BB962C8B-B14F-4D97-AF65-F5344CB8AC3E}">
        <p14:creationId xmlns:p14="http://schemas.microsoft.com/office/powerpoint/2010/main" val="25455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 2 title – The 5x1 DAFNE course timetable</a:t>
            </a:r>
          </a:p>
          <a:p>
            <a:r>
              <a:rPr lang="en-GB" sz="1200" b="1" kern="1200" dirty="0">
                <a:solidFill>
                  <a:schemeClr val="tx1"/>
                </a:solidFill>
                <a:effectLst/>
                <a:latin typeface="+mn-lt"/>
                <a:ea typeface="+mn-ea"/>
                <a:cs typeface="+mn-cs"/>
              </a:rPr>
              <a:t>Image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the 5x1 DAFNE course timetable (Participant) new version</a:t>
            </a:r>
          </a:p>
          <a:p>
            <a:pPr lvl="0"/>
            <a:r>
              <a:rPr lang="en-GB" sz="1200" u="sng" kern="1200" dirty="0">
                <a:solidFill>
                  <a:schemeClr val="tx1"/>
                </a:solidFill>
                <a:effectLst/>
                <a:latin typeface="+mn-lt"/>
                <a:ea typeface="+mn-ea"/>
                <a:cs typeface="+mn-cs"/>
              </a:rPr>
              <a:t>Narration</a:t>
            </a:r>
          </a:p>
          <a:p>
            <a:pPr lvl="0"/>
            <a:r>
              <a:rPr lang="en-GB" sz="1200" kern="1200" dirty="0">
                <a:solidFill>
                  <a:schemeClr val="tx1"/>
                </a:solidFill>
                <a:effectLst/>
                <a:latin typeface="+mn-lt"/>
                <a:ea typeface="+mn-ea"/>
                <a:cs typeface="+mn-cs"/>
              </a:rPr>
              <a:t>You’ll notice that the 5x1 DAFNE course timetable follows a similar format to Remote DAFNE, in that each week follows a theme such as ‘getting the basics right’, ‘insulin and insulin dose adjustment, below target Glucose, Above target Glucose and Long term health and diabetes. It also includes the option to delay lunch on one day, in order to carry out a daytime BI check.</a:t>
            </a:r>
          </a:p>
          <a:p>
            <a:r>
              <a:rPr lang="en-GB" sz="1200" kern="1200" dirty="0">
                <a:solidFill>
                  <a:schemeClr val="tx1"/>
                </a:solidFill>
                <a:effectLst/>
                <a:latin typeface="+mn-lt"/>
                <a:ea typeface="+mn-ea"/>
                <a:cs typeface="+mn-cs"/>
              </a:rPr>
              <a:t>It can be helpful to provide a course timetable as part of the pre-course appointment to clarify the time commitment for the course and highlight sessions when it can be helpful for a participant to have a support person attend with them, for example, the severe hypos and sick day rules sessions. A support person is welcome to attend other sessions but the content of these particular sessions include when a participant may need help from someone else</a:t>
            </a:r>
            <a:endParaRPr lang="en-GB" dirty="0"/>
          </a:p>
          <a:p>
            <a:endParaRPr lang="en-GB" dirty="0"/>
          </a:p>
        </p:txBody>
      </p:sp>
      <p:sp>
        <p:nvSpPr>
          <p:cNvPr id="4" name="Slide Number Placeholder 3"/>
          <p:cNvSpPr>
            <a:spLocks noGrp="1"/>
          </p:cNvSpPr>
          <p:nvPr>
            <p:ph type="sldNum" sz="quarter" idx="5"/>
          </p:nvPr>
        </p:nvSpPr>
        <p:spPr/>
        <p:txBody>
          <a:bodyPr/>
          <a:lstStyle/>
          <a:p>
            <a:fld id="{DE94A51C-22D4-49AD-BADA-5A8A32737FD3}" type="slidenum">
              <a:rPr lang="en-GB" smtClean="0"/>
              <a:t>2</a:t>
            </a:fld>
            <a:endParaRPr lang="en-GB"/>
          </a:p>
        </p:txBody>
      </p:sp>
    </p:spTree>
    <p:extLst>
      <p:ext uri="{BB962C8B-B14F-4D97-AF65-F5344CB8AC3E}">
        <p14:creationId xmlns:p14="http://schemas.microsoft.com/office/powerpoint/2010/main" val="116669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 </a:t>
            </a:r>
          </a:p>
          <a:p>
            <a:pPr lvl="0"/>
            <a:r>
              <a:rPr lang="en-GB" sz="1200" kern="1200" dirty="0">
                <a:solidFill>
                  <a:schemeClr val="tx1"/>
                </a:solidFill>
                <a:effectLst/>
                <a:latin typeface="+mn-lt"/>
                <a:ea typeface="+mn-ea"/>
                <a:cs typeface="+mn-cs"/>
              </a:rPr>
              <a:t>The DAFNE </a:t>
            </a:r>
            <a:r>
              <a:rPr lang="en-GB" sz="1200" kern="1200" dirty="0">
                <a:solidFill>
                  <a:schemeClr val="tx1"/>
                </a:solidFill>
                <a:effectLst/>
                <a:highlight>
                  <a:srgbClr val="FFFF00"/>
                </a:highlight>
                <a:latin typeface="+mn-lt"/>
                <a:ea typeface="+mn-ea"/>
                <a:cs typeface="+mn-cs"/>
              </a:rPr>
              <a:t>and 5x1 DAFNE</a:t>
            </a:r>
            <a:r>
              <a:rPr lang="en-GB" sz="1200" kern="1200" dirty="0">
                <a:solidFill>
                  <a:schemeClr val="tx1"/>
                </a:solidFill>
                <a:effectLst/>
                <a:latin typeface="+mn-lt"/>
                <a:ea typeface="+mn-ea"/>
                <a:cs typeface="+mn-cs"/>
              </a:rPr>
              <a:t> timetables for the educator are in section 2.1 [CLICK] and 2.2 [CLICK] of the DAFNE curriculum. [CLICK] [CLICK] </a:t>
            </a:r>
          </a:p>
          <a:p>
            <a:pPr lvl="0"/>
            <a:r>
              <a:rPr lang="en-GB" sz="1200" kern="1200" dirty="0">
                <a:solidFill>
                  <a:schemeClr val="tx1"/>
                </a:solidFill>
                <a:effectLst/>
                <a:latin typeface="+mn-lt"/>
                <a:ea typeface="+mn-ea"/>
                <a:cs typeface="+mn-cs"/>
              </a:rPr>
              <a:t>The timetable is provided for each day and includes: [CLICK]</a:t>
            </a:r>
          </a:p>
          <a:p>
            <a:pPr lvl="0"/>
            <a:r>
              <a:rPr lang="en-GB" sz="1200" kern="1200" dirty="0">
                <a:solidFill>
                  <a:schemeClr val="tx1"/>
                </a:solidFill>
                <a:effectLst/>
                <a:latin typeface="+mn-lt"/>
                <a:ea typeface="+mn-ea"/>
                <a:cs typeface="+mn-cs"/>
              </a:rPr>
              <a:t>-Start and [CLICK]  finish times as per the participant timetable and [CLICK] [CLICK] </a:t>
            </a:r>
          </a:p>
          <a:p>
            <a:pPr lvl="0"/>
            <a:r>
              <a:rPr lang="en-GB" sz="1200" kern="1200" dirty="0">
                <a:solidFill>
                  <a:schemeClr val="tx1"/>
                </a:solidFill>
                <a:effectLst/>
                <a:latin typeface="+mn-lt"/>
                <a:ea typeface="+mn-ea"/>
                <a:cs typeface="+mn-cs"/>
              </a:rPr>
              <a:t>-Session titles [CLICK] as in the participant timetable[CLICK] [CLICK] [CLICK] </a:t>
            </a:r>
          </a:p>
          <a:p>
            <a:pPr marL="171450" lvl="0" indent="-171450">
              <a:buFontTx/>
              <a:buChar char="-"/>
            </a:pPr>
            <a:r>
              <a:rPr lang="en-GB" sz="1200" kern="1200" dirty="0">
                <a:solidFill>
                  <a:schemeClr val="tx1"/>
                </a:solidFill>
                <a:effectLst/>
                <a:latin typeface="+mn-lt"/>
                <a:ea typeface="+mn-ea"/>
                <a:cs typeface="+mn-cs"/>
              </a:rPr>
              <a:t>The Lesson plan [CLICK] [CLICK] to use for the session including the section number in the curriculum (circle ?) [CLICK] [CLICK] </a:t>
            </a:r>
          </a:p>
          <a:p>
            <a:pPr marL="171450" lvl="0" indent="-171450">
              <a:buFontTx/>
              <a:buChar char="-"/>
            </a:pPr>
            <a:r>
              <a:rPr lang="en-GB" sz="1200" kern="1200" dirty="0">
                <a:solidFill>
                  <a:schemeClr val="tx1"/>
                </a:solidFill>
                <a:effectLst/>
                <a:latin typeface="+mn-lt"/>
                <a:ea typeface="+mn-ea"/>
                <a:cs typeface="+mn-cs"/>
              </a:rPr>
              <a:t>The timing of the session CLICK] [CLICK as outlined in the lesson plan [CLICK] [CLICK]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Part of the educator role is to keep control of the pace of learning. Allow plenty of time for discussion and appropriate activities, and don’t forget to provide resources to meet the participants’ learning needs. [CLICK] [CLICK] </a:t>
            </a:r>
          </a:p>
          <a:p>
            <a:pPr lvl="0"/>
            <a:r>
              <a:rPr lang="en-GB" sz="1200" kern="1200" dirty="0">
                <a:solidFill>
                  <a:schemeClr val="tx1"/>
                </a:solidFill>
                <a:effectLst/>
                <a:latin typeface="+mn-lt"/>
                <a:ea typeface="+mn-ea"/>
                <a:cs typeface="+mn-cs"/>
              </a:rPr>
              <a:t>Use the group agreement appropriately to keep on track, including the importance of punctuality for both you and the course participants.</a:t>
            </a:r>
          </a:p>
          <a:p>
            <a:pPr lvl="0"/>
            <a:r>
              <a:rPr lang="en-GB" sz="1200" kern="1200" dirty="0">
                <a:solidFill>
                  <a:schemeClr val="tx1"/>
                </a:solidFill>
                <a:effectLst/>
                <a:latin typeface="+mn-lt"/>
                <a:ea typeface="+mn-ea"/>
                <a:cs typeface="+mn-cs"/>
              </a:rPr>
              <a:t>Before you deliver a course, make sure you have a thorough knowledge of the timetable and the content of the lesson plans for your sessions; this will help you to manage the group and keep to time.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Slide 3 title - Educator timetable</a:t>
            </a:r>
          </a:p>
          <a:p>
            <a:r>
              <a:rPr lang="en-GB" sz="1200" b="1" kern="1200" dirty="0">
                <a:solidFill>
                  <a:schemeClr val="tx1"/>
                </a:solidFill>
                <a:effectLst/>
                <a:latin typeface="+mn-lt"/>
                <a:ea typeface="+mn-ea"/>
                <a:cs typeface="+mn-cs"/>
              </a:rPr>
              <a:t>Image – </a:t>
            </a:r>
          </a:p>
          <a:p>
            <a:pPr marL="228600" indent="-228600">
              <a:buFont typeface="+mj-lt"/>
              <a:buAutoNum type="arabicPeriod"/>
            </a:pPr>
            <a:r>
              <a:rPr lang="en-GB" sz="1200" b="1" kern="1200" dirty="0">
                <a:solidFill>
                  <a:schemeClr val="tx1"/>
                </a:solidFill>
                <a:effectLst/>
                <a:latin typeface="+mn-lt"/>
                <a:ea typeface="+mn-ea"/>
                <a:cs typeface="+mn-cs"/>
              </a:rPr>
              <a:t>curriculum including navigation pane, section 2.1 from the curriculum (DAFNE timetable for Monday</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curriculum including navigation pane, section 2.2 from the curriculum (5x1 DAFNE timetable for Week 1)</a:t>
            </a: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Fade images of each timetable into view, (DAFNE timetable ; Monday, 5x1 DAFNE timetable Week 1) then out of view as next timetable fades in, so both timetables are viewed one at a time. (</a:t>
            </a:r>
            <a:r>
              <a:rPr lang="en-GB" sz="1200" b="1" i="1" kern="1200" dirty="0">
                <a:solidFill>
                  <a:schemeClr val="tx1"/>
                </a:solidFill>
                <a:effectLst/>
                <a:latin typeface="+mn-lt"/>
                <a:ea typeface="+mn-ea"/>
                <a:cs typeface="+mn-cs"/>
              </a:rPr>
              <a:t>If this isn’t possible, we may need an additional slide for the second timetable and not do the fancy animations! </a:t>
            </a:r>
            <a:r>
              <a:rPr lang="en-GB" sz="1200" b="1" i="1" kern="1200" dirty="0">
                <a:solidFill>
                  <a:schemeClr val="tx1"/>
                </a:solidFill>
                <a:effectLst/>
                <a:latin typeface="+mn-lt"/>
                <a:ea typeface="+mn-ea"/>
                <a:cs typeface="+mn-cs"/>
                <a:sym typeface="Wingdings" panose="05000000000000000000" pitchFamily="2" charset="2"/>
              </a:rPr>
              <a:t></a:t>
            </a:r>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E94A51C-22D4-49AD-BADA-5A8A32737FD3}" type="slidenum">
              <a:rPr lang="en-GB" smtClean="0"/>
              <a:t>3</a:t>
            </a:fld>
            <a:endParaRPr lang="en-GB"/>
          </a:p>
        </p:txBody>
      </p:sp>
    </p:spTree>
    <p:extLst>
      <p:ext uri="{BB962C8B-B14F-4D97-AF65-F5344CB8AC3E}">
        <p14:creationId xmlns:p14="http://schemas.microsoft.com/office/powerpoint/2010/main" val="24160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4 title Break time</a:t>
            </a:r>
          </a:p>
          <a:p>
            <a:r>
              <a:rPr lang="en-GB" sz="1200" b="1" kern="1200" dirty="0">
                <a:solidFill>
                  <a:schemeClr val="tx1"/>
                </a:solidFill>
                <a:effectLst/>
                <a:latin typeface="+mn-lt"/>
                <a:ea typeface="+mn-ea"/>
                <a:cs typeface="+mn-cs"/>
              </a:rPr>
              <a:t>Image - Group smiling and chatting over drinks around a refreshment area in set up 1 </a:t>
            </a:r>
          </a:p>
          <a:p>
            <a:r>
              <a:rPr lang="en-GB" sz="1200" kern="1200" dirty="0">
                <a:solidFill>
                  <a:schemeClr val="tx1"/>
                </a:solidFill>
                <a:effectLst/>
                <a:latin typeface="+mn-lt"/>
                <a:ea typeface="+mn-ea"/>
                <a:cs typeface="+mn-cs"/>
              </a:rPr>
              <a:t> </a:t>
            </a: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Time for morning and afternoon breaks is included in the timetables.</a:t>
            </a:r>
          </a:p>
          <a:p>
            <a:pPr lvl="0"/>
            <a:r>
              <a:rPr lang="en-GB" sz="1200" kern="1200" dirty="0">
                <a:solidFill>
                  <a:schemeClr val="tx1"/>
                </a:solidFill>
                <a:effectLst/>
                <a:latin typeface="+mn-lt"/>
                <a:ea typeface="+mn-ea"/>
                <a:cs typeface="+mn-cs"/>
              </a:rPr>
              <a:t>Break times are important to allow the group the opportunity to reflect, interact, share experiences and have a break from learning. </a:t>
            </a:r>
          </a:p>
          <a:p>
            <a:pPr lvl="0"/>
            <a:r>
              <a:rPr lang="en-GB" sz="1200" kern="1200" dirty="0">
                <a:solidFill>
                  <a:schemeClr val="tx1"/>
                </a:solidFill>
                <a:effectLst/>
                <a:latin typeface="+mn-lt"/>
                <a:ea typeface="+mn-ea"/>
                <a:cs typeface="+mn-cs"/>
              </a:rPr>
              <a:t>Don’t cut into break times. </a:t>
            </a:r>
          </a:p>
          <a:p>
            <a:endParaRPr lang="en-GB" dirty="0"/>
          </a:p>
        </p:txBody>
      </p:sp>
      <p:sp>
        <p:nvSpPr>
          <p:cNvPr id="4" name="Slide Number Placeholder 3"/>
          <p:cNvSpPr>
            <a:spLocks noGrp="1"/>
          </p:cNvSpPr>
          <p:nvPr>
            <p:ph type="sldNum" sz="quarter" idx="5"/>
          </p:nvPr>
        </p:nvSpPr>
        <p:spPr/>
        <p:txBody>
          <a:bodyPr/>
          <a:lstStyle/>
          <a:p>
            <a:fld id="{DE94A51C-22D4-49AD-BADA-5A8A32737FD3}" type="slidenum">
              <a:rPr lang="en-GB" smtClean="0"/>
              <a:t>4</a:t>
            </a:fld>
            <a:endParaRPr lang="en-GB"/>
          </a:p>
        </p:txBody>
      </p:sp>
    </p:spTree>
    <p:extLst>
      <p:ext uri="{BB962C8B-B14F-4D97-AF65-F5344CB8AC3E}">
        <p14:creationId xmlns:p14="http://schemas.microsoft.com/office/powerpoint/2010/main" val="115315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5 title – Lunch time</a:t>
            </a:r>
          </a:p>
          <a:p>
            <a:r>
              <a:rPr lang="en-GB" sz="1200" b="1" kern="1200" dirty="0">
                <a:solidFill>
                  <a:schemeClr val="tx1"/>
                </a:solidFill>
                <a:effectLst/>
                <a:latin typeface="+mn-lt"/>
                <a:ea typeface="+mn-ea"/>
                <a:cs typeface="+mn-cs"/>
              </a:rPr>
              <a:t>Image – still photo Group having lunch in set up 1 (8 participants 2 educators)</a:t>
            </a:r>
          </a:p>
          <a:p>
            <a:r>
              <a:rPr lang="en-GB" sz="1200" kern="1200" dirty="0">
                <a:solidFill>
                  <a:schemeClr val="tx1"/>
                </a:solidFill>
                <a:effectLst/>
                <a:latin typeface="+mn-lt"/>
                <a:ea typeface="+mn-ea"/>
                <a:cs typeface="+mn-cs"/>
              </a:rPr>
              <a:t> </a:t>
            </a:r>
          </a:p>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Having lunch as a group on each day of the course is an essential learning opportunity. </a:t>
            </a:r>
          </a:p>
          <a:p>
            <a:pPr lvl="0"/>
            <a:r>
              <a:rPr lang="en-GB" sz="1200" kern="1200" dirty="0">
                <a:solidFill>
                  <a:schemeClr val="tx1"/>
                </a:solidFill>
                <a:effectLst/>
                <a:latin typeface="+mn-lt"/>
                <a:ea typeface="+mn-ea"/>
                <a:cs typeface="+mn-cs"/>
              </a:rPr>
              <a:t>CP counting and insulin dose adjustment at lunch time allows participants the opportunity to practice their CP counting with guidance from both educators and to learn from the CP counting of other group members.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Lunchtime CP counting is an opportunity to weigh carb based food and count CPs accurately so that both educators and participants are confident in lunchtime CP counting. This helps in diary or CGM reviews when considering if an insulin dose needs to be adjusted.</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Participants will learn about a broader range of foods containing carbohydrates by sharing this CP counting experience with the rest of the group, than if they only count their own CPs each day.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Participants also need time alone as a group without educators present to share their thoughts about the course and gel as a group.</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pre-course appointment is an opportunity to highlight that:</a:t>
            </a:r>
          </a:p>
          <a:p>
            <a:pPr lvl="0"/>
            <a:r>
              <a:rPr lang="en-GB" sz="1200" kern="1200" dirty="0">
                <a:solidFill>
                  <a:schemeClr val="tx1"/>
                </a:solidFill>
                <a:effectLst/>
                <a:latin typeface="+mn-lt"/>
                <a:ea typeface="+mn-ea"/>
                <a:cs typeface="+mn-cs"/>
              </a:rPr>
              <a:t>lunchtime CP counting is part of the course but they will have a 30 minute lunch break after the CP counting session.</a:t>
            </a:r>
          </a:p>
          <a:p>
            <a:pPr lvl="0"/>
            <a:r>
              <a:rPr lang="en-GB" sz="1200" kern="1200" dirty="0">
                <a:solidFill>
                  <a:schemeClr val="tx1"/>
                </a:solidFill>
                <a:effectLst/>
                <a:latin typeface="+mn-lt"/>
                <a:ea typeface="+mn-ea"/>
                <a:cs typeface="+mn-cs"/>
              </a:rPr>
              <a:t>On the DAFNE course, Wednesday includes the option to delay lunch to check their daytime BI whereas on 5x1 DAFNE, this opportunity occurs in Week 3.</a:t>
            </a:r>
          </a:p>
          <a:p>
            <a:endParaRPr lang="en-GB" dirty="0"/>
          </a:p>
        </p:txBody>
      </p:sp>
      <p:sp>
        <p:nvSpPr>
          <p:cNvPr id="4" name="Slide Number Placeholder 3"/>
          <p:cNvSpPr>
            <a:spLocks noGrp="1"/>
          </p:cNvSpPr>
          <p:nvPr>
            <p:ph type="sldNum" sz="quarter" idx="5"/>
          </p:nvPr>
        </p:nvSpPr>
        <p:spPr/>
        <p:txBody>
          <a:bodyPr/>
          <a:lstStyle/>
          <a:p>
            <a:fld id="{DE94A51C-22D4-49AD-BADA-5A8A32737FD3}" type="slidenum">
              <a:rPr lang="en-GB" smtClean="0"/>
              <a:t>5</a:t>
            </a:fld>
            <a:endParaRPr lang="en-GB"/>
          </a:p>
        </p:txBody>
      </p:sp>
    </p:spTree>
    <p:extLst>
      <p:ext uri="{BB962C8B-B14F-4D97-AF65-F5344CB8AC3E}">
        <p14:creationId xmlns:p14="http://schemas.microsoft.com/office/powerpoint/2010/main" val="95536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3DDA-0B77-4E39-ACF5-2B130B0D0E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76D0E8-5E62-40C0-8E52-421C32620A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5909D7-928B-4581-945C-5F3747B053C9}"/>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5" name="Footer Placeholder 4">
            <a:extLst>
              <a:ext uri="{FF2B5EF4-FFF2-40B4-BE49-F238E27FC236}">
                <a16:creationId xmlns:a16="http://schemas.microsoft.com/office/drawing/2014/main" id="{8091F93C-8EDC-4532-8FC8-8A846ECD3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DCE23-F6B8-4AD9-8E4E-80472087FBBC}"/>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683504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9BB9-DEC0-447F-A81E-3D20172BF6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48473C-8230-443C-A552-D87FB1616B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9D86E6-E179-4FE3-8CCE-0E038DA21DEE}"/>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5" name="Footer Placeholder 4">
            <a:extLst>
              <a:ext uri="{FF2B5EF4-FFF2-40B4-BE49-F238E27FC236}">
                <a16:creationId xmlns:a16="http://schemas.microsoft.com/office/drawing/2014/main" id="{B7EFD0A3-C8E4-40D0-90EA-8D8F3E850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93D925-9E61-4059-A214-90D37887A884}"/>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328997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B7F2F4-17E4-469D-9E1B-FC4CE57D83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027C83-7F6A-4A1A-B127-AC5980E124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FF6F93-5F1E-4F01-8FB6-894CAC0B9CDD}"/>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5" name="Footer Placeholder 4">
            <a:extLst>
              <a:ext uri="{FF2B5EF4-FFF2-40B4-BE49-F238E27FC236}">
                <a16:creationId xmlns:a16="http://schemas.microsoft.com/office/drawing/2014/main" id="{F8EDD1B4-4C85-4712-B136-9ABD3C6593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9C85C-F196-43A3-B3AB-B1186C3F4D00}"/>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188010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E0C1-E992-48D5-8AC3-1B147BECB0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468E73-7785-4144-8A63-563B8C142A7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3367F-C119-4741-BE45-B708EDD84D1E}"/>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5" name="Footer Placeholder 4">
            <a:extLst>
              <a:ext uri="{FF2B5EF4-FFF2-40B4-BE49-F238E27FC236}">
                <a16:creationId xmlns:a16="http://schemas.microsoft.com/office/drawing/2014/main" id="{BEEF070B-3396-445E-A784-9A13139421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1B1FF9-81ED-4BA0-AB05-A7E00F25B260}"/>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193786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73C2-82E4-4426-95F7-5811BA7FA5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C4409BD-A7E7-448F-B826-A8B990887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52CCA4-F6DF-4529-8526-FCC5D5654E21}"/>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5" name="Footer Placeholder 4">
            <a:extLst>
              <a:ext uri="{FF2B5EF4-FFF2-40B4-BE49-F238E27FC236}">
                <a16:creationId xmlns:a16="http://schemas.microsoft.com/office/drawing/2014/main" id="{0F6B8861-38F0-424D-8AF8-D79FC4B1D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C49CD-C982-4488-9E98-C986977E63F0}"/>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370657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69D0-15CB-4358-BB09-83A63A3D4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3E8078-7667-4FBE-9775-E36968BE6BB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8FE111-514C-444B-8231-9666F268B6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F9D786-7FF2-4B97-88D8-6D9519F4FB9B}"/>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6" name="Footer Placeholder 5">
            <a:extLst>
              <a:ext uri="{FF2B5EF4-FFF2-40B4-BE49-F238E27FC236}">
                <a16:creationId xmlns:a16="http://schemas.microsoft.com/office/drawing/2014/main" id="{633D3CA3-C1BA-45BB-B797-BF85899EE9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2D4D10-AF0F-4A9F-A221-39CAA1E1D399}"/>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8596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C3EF-E49F-4E30-A5E8-7CCEF95FF5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0E441A-9EF2-4121-97F9-1F1EA8DE93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3985EF-9FBB-43A0-B5B7-D8C3005FDF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4825DE-443D-4B0E-8909-F96A7908C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DB0454-2200-4CB4-A9B6-F1182CDC5B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8FDCFD-BB81-4BE0-8827-4FBC4FA13EAB}"/>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8" name="Footer Placeholder 7">
            <a:extLst>
              <a:ext uri="{FF2B5EF4-FFF2-40B4-BE49-F238E27FC236}">
                <a16:creationId xmlns:a16="http://schemas.microsoft.com/office/drawing/2014/main" id="{304B7A8D-11D8-4D97-93EF-993BD95437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8DF219-B253-4174-B0DA-8F4ACBA7BE78}"/>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192738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B939-79F6-48EE-A0E1-CE9728005A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D6ADC62-3E0B-40AD-B2D2-718E18B69B19}"/>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4" name="Footer Placeholder 3">
            <a:extLst>
              <a:ext uri="{FF2B5EF4-FFF2-40B4-BE49-F238E27FC236}">
                <a16:creationId xmlns:a16="http://schemas.microsoft.com/office/drawing/2014/main" id="{2445CF43-A2FA-4050-9CAB-1DBF03974B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7AA742-B54E-4A95-AE43-80C382C4D3D7}"/>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39862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467A34-3BD8-4427-A1BE-E8F4BA0BE198}"/>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3" name="Footer Placeholder 2">
            <a:extLst>
              <a:ext uri="{FF2B5EF4-FFF2-40B4-BE49-F238E27FC236}">
                <a16:creationId xmlns:a16="http://schemas.microsoft.com/office/drawing/2014/main" id="{AD7CE04E-F98B-479A-969A-4684634691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4CC6B5-9F18-49D2-A3E1-4388D22CD6C5}"/>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228201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0324-6D99-45CD-8A20-D24937124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DC08DE-2370-467C-9C2B-391C51FECC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977C77-2D1C-4BA8-890B-AAC68501A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041E47-76BD-49D0-8E78-5EBE361F076F}"/>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6" name="Footer Placeholder 5">
            <a:extLst>
              <a:ext uri="{FF2B5EF4-FFF2-40B4-BE49-F238E27FC236}">
                <a16:creationId xmlns:a16="http://schemas.microsoft.com/office/drawing/2014/main" id="{06DF9395-D2F5-42DF-ABDC-9C2C021D8E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FB48FB-A18F-4D5F-B84C-46094923B0DA}"/>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150143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E9DE-B701-44F6-B74A-C798A7623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2D8A2D-5315-4BE2-A5A3-5E32D6B0D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9A0E90-286F-40A2-A698-0E7D3A16B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EDD72-5EC9-4C30-9FA8-EB42DA218377}"/>
              </a:ext>
            </a:extLst>
          </p:cNvPr>
          <p:cNvSpPr>
            <a:spLocks noGrp="1"/>
          </p:cNvSpPr>
          <p:nvPr>
            <p:ph type="dt" sz="half" idx="10"/>
          </p:nvPr>
        </p:nvSpPr>
        <p:spPr/>
        <p:txBody>
          <a:bodyPr/>
          <a:lstStyle/>
          <a:p>
            <a:fld id="{33E5204D-1E42-42DE-B447-BDAA178D9F73}" type="datetimeFigureOut">
              <a:rPr lang="en-GB" smtClean="0"/>
              <a:t>13/02/2023</a:t>
            </a:fld>
            <a:endParaRPr lang="en-GB"/>
          </a:p>
        </p:txBody>
      </p:sp>
      <p:sp>
        <p:nvSpPr>
          <p:cNvPr id="6" name="Footer Placeholder 5">
            <a:extLst>
              <a:ext uri="{FF2B5EF4-FFF2-40B4-BE49-F238E27FC236}">
                <a16:creationId xmlns:a16="http://schemas.microsoft.com/office/drawing/2014/main" id="{BBDF68DD-721C-4A2F-8009-A72BFC49F6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5C0F4D-3123-4B75-A495-581D5B87ADCC}"/>
              </a:ext>
            </a:extLst>
          </p:cNvPr>
          <p:cNvSpPr>
            <a:spLocks noGrp="1"/>
          </p:cNvSpPr>
          <p:nvPr>
            <p:ph type="sldNum" sz="quarter" idx="12"/>
          </p:nvPr>
        </p:nvSpPr>
        <p:spPr/>
        <p:txBody>
          <a:bodyPr/>
          <a:lstStyle/>
          <a:p>
            <a:fld id="{F2AC31C2-AF7D-4988-898F-C13700A72070}" type="slidenum">
              <a:rPr lang="en-GB" smtClean="0"/>
              <a:t>‹#›</a:t>
            </a:fld>
            <a:endParaRPr lang="en-GB"/>
          </a:p>
        </p:txBody>
      </p:sp>
    </p:spTree>
    <p:extLst>
      <p:ext uri="{BB962C8B-B14F-4D97-AF65-F5344CB8AC3E}">
        <p14:creationId xmlns:p14="http://schemas.microsoft.com/office/powerpoint/2010/main" val="174276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8EA9D-D7AE-44C7-B327-1E30DC02F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D41C42-C2DE-4343-BFCC-576D2AD1A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4BCF7F-E511-4E9C-8A52-EB737F835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5204D-1E42-42DE-B447-BDAA178D9F73}" type="datetimeFigureOut">
              <a:rPr lang="en-GB" smtClean="0"/>
              <a:t>13/02/2023</a:t>
            </a:fld>
            <a:endParaRPr lang="en-GB"/>
          </a:p>
        </p:txBody>
      </p:sp>
      <p:sp>
        <p:nvSpPr>
          <p:cNvPr id="5" name="Footer Placeholder 4">
            <a:extLst>
              <a:ext uri="{FF2B5EF4-FFF2-40B4-BE49-F238E27FC236}">
                <a16:creationId xmlns:a16="http://schemas.microsoft.com/office/drawing/2014/main" id="{38EEF578-C082-4B5E-BA0B-4B5CF07F22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C43576-0FE3-4BCA-A912-AB90EA4C0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C31C2-AF7D-4988-898F-C13700A72070}" type="slidenum">
              <a:rPr lang="en-GB" smtClean="0"/>
              <a:t>‹#›</a:t>
            </a:fld>
            <a:endParaRPr lang="en-GB"/>
          </a:p>
        </p:txBody>
      </p:sp>
    </p:spTree>
    <p:extLst>
      <p:ext uri="{BB962C8B-B14F-4D97-AF65-F5344CB8AC3E}">
        <p14:creationId xmlns:p14="http://schemas.microsoft.com/office/powerpoint/2010/main" val="1425659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EB9E-E53E-48AF-AE5E-0B7373189855}"/>
              </a:ext>
            </a:extLst>
          </p:cNvPr>
          <p:cNvSpPr>
            <a:spLocks noGrp="1"/>
          </p:cNvSpPr>
          <p:nvPr>
            <p:ph type="ctrTitle"/>
          </p:nvPr>
        </p:nvSpPr>
        <p:spPr>
          <a:xfrm>
            <a:off x="1435100" y="309563"/>
            <a:ext cx="9144000" cy="706437"/>
          </a:xfrm>
        </p:spPr>
        <p:txBody>
          <a:bodyPr>
            <a:noAutofit/>
          </a:bodyPr>
          <a:lstStyle/>
          <a:p>
            <a:r>
              <a:rPr lang="en-GB" sz="3600" b="1" dirty="0">
                <a:latin typeface="Arial" panose="020B0604020202020204" pitchFamily="34" charset="0"/>
                <a:cs typeface="Arial" panose="020B0604020202020204" pitchFamily="34" charset="0"/>
              </a:rPr>
              <a:t>The DAFNE course participant timetable</a:t>
            </a:r>
          </a:p>
        </p:txBody>
      </p:sp>
      <p:graphicFrame>
        <p:nvGraphicFramePr>
          <p:cNvPr id="18" name="Table 17">
            <a:extLst>
              <a:ext uri="{FF2B5EF4-FFF2-40B4-BE49-F238E27FC236}">
                <a16:creationId xmlns:a16="http://schemas.microsoft.com/office/drawing/2014/main" id="{C7B40B21-7F73-4A6A-A058-DFE4A34E93E7}"/>
              </a:ext>
            </a:extLst>
          </p:cNvPr>
          <p:cNvGraphicFramePr>
            <a:graphicFrameLocks noGrp="1"/>
          </p:cNvGraphicFramePr>
          <p:nvPr>
            <p:extLst>
              <p:ext uri="{D42A27DB-BD31-4B8C-83A1-F6EECF244321}">
                <p14:modId xmlns:p14="http://schemas.microsoft.com/office/powerpoint/2010/main" val="3820447361"/>
              </p:ext>
            </p:extLst>
          </p:nvPr>
        </p:nvGraphicFramePr>
        <p:xfrm>
          <a:off x="1612900" y="1016000"/>
          <a:ext cx="8775700" cy="5532439"/>
        </p:xfrm>
        <a:graphic>
          <a:graphicData uri="http://schemas.openxmlformats.org/drawingml/2006/table">
            <a:tbl>
              <a:tblPr firstRow="1" firstCol="1" bandRow="1">
                <a:tableStyleId>{72833802-FEF1-4C79-8D5D-14CF1EAF98D9}</a:tableStyleId>
              </a:tblPr>
              <a:tblGrid>
                <a:gridCol w="1755140">
                  <a:extLst>
                    <a:ext uri="{9D8B030D-6E8A-4147-A177-3AD203B41FA5}">
                      <a16:colId xmlns:a16="http://schemas.microsoft.com/office/drawing/2014/main" val="230346378"/>
                    </a:ext>
                  </a:extLst>
                </a:gridCol>
                <a:gridCol w="1755140">
                  <a:extLst>
                    <a:ext uri="{9D8B030D-6E8A-4147-A177-3AD203B41FA5}">
                      <a16:colId xmlns:a16="http://schemas.microsoft.com/office/drawing/2014/main" val="4108849893"/>
                    </a:ext>
                  </a:extLst>
                </a:gridCol>
                <a:gridCol w="1755140">
                  <a:extLst>
                    <a:ext uri="{9D8B030D-6E8A-4147-A177-3AD203B41FA5}">
                      <a16:colId xmlns:a16="http://schemas.microsoft.com/office/drawing/2014/main" val="1899428990"/>
                    </a:ext>
                  </a:extLst>
                </a:gridCol>
                <a:gridCol w="1755140">
                  <a:extLst>
                    <a:ext uri="{9D8B030D-6E8A-4147-A177-3AD203B41FA5}">
                      <a16:colId xmlns:a16="http://schemas.microsoft.com/office/drawing/2014/main" val="4176423459"/>
                    </a:ext>
                  </a:extLst>
                </a:gridCol>
                <a:gridCol w="1755140">
                  <a:extLst>
                    <a:ext uri="{9D8B030D-6E8A-4147-A177-3AD203B41FA5}">
                      <a16:colId xmlns:a16="http://schemas.microsoft.com/office/drawing/2014/main" val="493791246"/>
                    </a:ext>
                  </a:extLst>
                </a:gridCol>
              </a:tblGrid>
              <a:tr h="167839">
                <a:tc>
                  <a:txBody>
                    <a:bodyPr/>
                    <a:lstStyle/>
                    <a:p>
                      <a:pPr algn="ctr">
                        <a:lnSpc>
                          <a:spcPct val="115000"/>
                        </a:lnSpc>
                        <a:spcAft>
                          <a:spcPts val="0"/>
                        </a:spcAft>
                      </a:pPr>
                      <a:r>
                        <a:rPr lang="en-GB" sz="1000" dirty="0">
                          <a:effectLst/>
                          <a:latin typeface="Arial" panose="020B0604020202020204" pitchFamily="34" charset="0"/>
                          <a:cs typeface="Arial" panose="020B0604020202020204" pitchFamily="34" charset="0"/>
                        </a:rPr>
                        <a:t>Monday</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1000" dirty="0">
                          <a:effectLst/>
                          <a:latin typeface="Arial" panose="020B0604020202020204" pitchFamily="34" charset="0"/>
                          <a:cs typeface="Arial" panose="020B0604020202020204" pitchFamily="34" charset="0"/>
                        </a:rPr>
                        <a:t>Tuesday</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1000">
                          <a:effectLst/>
                          <a:latin typeface="Arial" panose="020B0604020202020204" pitchFamily="34" charset="0"/>
                          <a:cs typeface="Arial" panose="020B0604020202020204" pitchFamily="34" charset="0"/>
                        </a:rPr>
                        <a:t>Wednesday</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tc>
                  <a:txBody>
                    <a:bodyPr/>
                    <a:lstStyle/>
                    <a:p>
                      <a:pPr algn="ctr">
                        <a:lnSpc>
                          <a:spcPct val="115000"/>
                        </a:lnSpc>
                        <a:spcAft>
                          <a:spcPts val="0"/>
                        </a:spcAft>
                      </a:pPr>
                      <a:r>
                        <a:rPr lang="en-GB" sz="1000" dirty="0">
                          <a:effectLst/>
                          <a:latin typeface="Arial" panose="020B0604020202020204" pitchFamily="34" charset="0"/>
                          <a:cs typeface="Arial" panose="020B0604020202020204" pitchFamily="34" charset="0"/>
                        </a:rPr>
                        <a:t>Thursday</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1000" dirty="0">
                          <a:effectLst/>
                          <a:latin typeface="Arial" panose="020B0604020202020204" pitchFamily="34" charset="0"/>
                          <a:cs typeface="Arial" panose="020B0604020202020204" pitchFamily="34" charset="0"/>
                        </a:rPr>
                        <a:t>Friday</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566155249"/>
                  </a:ext>
                </a:extLst>
              </a:tr>
              <a:tr h="165768">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Start 09:00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Start 09:00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Start 09:00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Start 09:00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a:effectLst/>
                          <a:latin typeface="Arial" panose="020B0604020202020204" pitchFamily="34" charset="0"/>
                          <a:cs typeface="Arial" panose="020B0604020202020204" pitchFamily="34" charset="0"/>
                        </a:rPr>
                        <a:t>Start 09:00</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182087764"/>
                  </a:ext>
                </a:extLst>
              </a:tr>
              <a:tr h="342929">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Introduction to DAFNE</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diary / CGM discussion and action planning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diary / CGM discussion and action planning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diary / CGM discussion and action planning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a:effectLst/>
                          <a:latin typeface="Arial" panose="020B0604020202020204" pitchFamily="34" charset="0"/>
                          <a:cs typeface="Arial" panose="020B0604020202020204" pitchFamily="34" charset="0"/>
                        </a:rPr>
                        <a:t>Group diary / CGM discussion and action planning</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4125788242"/>
                  </a:ext>
                </a:extLst>
              </a:tr>
              <a:tr h="165768">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10:00 – 10:15</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10:15 – 10:30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10:15 – 10:30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10:15 – 10:30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gn="ctr">
                        <a:lnSpc>
                          <a:spcPct val="115000"/>
                        </a:lnSpc>
                        <a:spcAft>
                          <a:spcPts val="0"/>
                        </a:spcAft>
                      </a:pPr>
                      <a:r>
                        <a:rPr lang="en-GB" sz="900">
                          <a:effectLst/>
                          <a:latin typeface="Arial" panose="020B0604020202020204" pitchFamily="34" charset="0"/>
                          <a:cs typeface="Arial" panose="020B0604020202020204" pitchFamily="34" charset="0"/>
                        </a:rPr>
                        <a:t>Break 10:15 – 10:30</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896063513"/>
                  </a:ext>
                </a:extLst>
              </a:tr>
              <a:tr h="697253">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What is diabetes?</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Introduction to carbohydrate counting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How does insulin work?</a:t>
                      </a:r>
                    </a:p>
                    <a:p>
                      <a:pPr>
                        <a:lnSpc>
                          <a:spcPct val="115000"/>
                        </a:lnSpc>
                        <a:spcAft>
                          <a:spcPts val="0"/>
                        </a:spcAft>
                      </a:pPr>
                      <a:r>
                        <a:rPr lang="en-GB" sz="900" dirty="0">
                          <a:effectLst/>
                          <a:latin typeface="Arial" panose="020B0604020202020204" pitchFamily="34" charset="0"/>
                          <a:cs typeface="Arial" panose="020B0604020202020204" pitchFamily="34" charset="0"/>
                        </a:rPr>
                        <a:t>Insulin pumps</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rowSpan="2">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Dose adjustment practise: increasing your insulin </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Managing mild hypos yourself, rules and guidance when driving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Making plans</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Managing the effect of physical activity and exercise on Glucose</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Long term health and diabetes</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Questions for the doctor</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839985735"/>
                  </a:ext>
                </a:extLst>
              </a:tr>
              <a:tr h="353997">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lunchtime CP counting and insulin dose adjustment</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lunchtime CP counting and insulin dose adjustment</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endParaRPr lang="en-GB"/>
                    </a:p>
                  </a:txBody>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lunchtime CP counting and insulin dose adjustment</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lunchtime CP counting and insulin dose adjustment</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321563740"/>
                  </a:ext>
                </a:extLst>
              </a:tr>
              <a:tr h="342929">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Lunch break 13:00 – 13:30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solidFill>
                      <a:schemeClr val="accent2">
                        <a:lumMod val="40000"/>
                        <a:lumOff val="60000"/>
                      </a:schemeClr>
                    </a:solidFill>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Lunch break 12:45 – 13:15</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solidFill>
                      <a:schemeClr val="accent2">
                        <a:lumMod val="40000"/>
                        <a:lumOff val="60000"/>
                      </a:schemeClr>
                    </a:solidFill>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 optional delayed lunch daytime BI check 12:35 – 12:50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solidFill>
                      <a:schemeClr val="accent2">
                        <a:lumMod val="40000"/>
                        <a:lumOff val="60000"/>
                      </a:schemeClr>
                    </a:solidFill>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Lunch break 12:45 – 13:15</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40000"/>
                        <a:lumOff val="60000"/>
                      </a:schemeClr>
                    </a:solidFill>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Lunch break 12:30 – 13:00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solidFill>
                      <a:schemeClr val="accent2">
                        <a:lumMod val="40000"/>
                        <a:lumOff val="60000"/>
                      </a:schemeClr>
                    </a:solidFill>
                  </a:tcPr>
                </a:tc>
                <a:extLst>
                  <a:ext uri="{0D108BD9-81ED-4DB2-BD59-A6C34878D82A}">
                    <a16:rowId xmlns:a16="http://schemas.microsoft.com/office/drawing/2014/main" val="449549995"/>
                  </a:ext>
                </a:extLst>
              </a:tr>
              <a:tr h="1400920">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Sweeteners – do they affect Glucose?</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Glucose checks and targets</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How to correct out of target Glucose</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Carbohydrate counting practise</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How to manage snacks</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Carbohydrate counting using recipes</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*Severe hypos – when you need help</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Dose adjustment practise: decreasing your insulin</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Working out CPs from food labels and in everyday foods</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Managing eating out</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Alcohol: how does it affect Glucose?</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**Illness management and sick day rules</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a:effectLst/>
                          <a:latin typeface="Arial" panose="020B0604020202020204" pitchFamily="34" charset="0"/>
                          <a:cs typeface="Arial" panose="020B0604020202020204" pitchFamily="34" charset="0"/>
                        </a:rPr>
                        <a:t>The possible effect of fat and protein on Glucose</a:t>
                      </a:r>
                    </a:p>
                    <a:p>
                      <a:pPr>
                        <a:lnSpc>
                          <a:spcPct val="115000"/>
                        </a:lnSpc>
                        <a:spcAft>
                          <a:spcPts val="0"/>
                        </a:spcAft>
                      </a:pPr>
                      <a:r>
                        <a:rPr lang="en-GB" sz="900">
                          <a:effectLst/>
                          <a:latin typeface="Arial" panose="020B0604020202020204" pitchFamily="34" charset="0"/>
                          <a:cs typeface="Arial" panose="020B0604020202020204" pitchFamily="34" charset="0"/>
                        </a:rPr>
                        <a:t> </a:t>
                      </a:r>
                    </a:p>
                    <a:p>
                      <a:pPr>
                        <a:lnSpc>
                          <a:spcPct val="115000"/>
                        </a:lnSpc>
                        <a:spcAft>
                          <a:spcPts val="0"/>
                        </a:spcAft>
                      </a:pPr>
                      <a:r>
                        <a:rPr lang="en-GB" sz="900">
                          <a:effectLst/>
                          <a:latin typeface="Arial" panose="020B0604020202020204" pitchFamily="34" charset="0"/>
                          <a:cs typeface="Arial" panose="020B0604020202020204" pitchFamily="34" charset="0"/>
                        </a:rPr>
                        <a:t>Tips on work, travel and healthy pregnancy</a:t>
                      </a:r>
                    </a:p>
                    <a:p>
                      <a:pPr>
                        <a:lnSpc>
                          <a:spcPct val="115000"/>
                        </a:lnSpc>
                        <a:spcAft>
                          <a:spcPts val="0"/>
                        </a:spcAft>
                      </a:pPr>
                      <a:r>
                        <a:rPr lang="en-GB" sz="900">
                          <a:effectLst/>
                          <a:latin typeface="Arial" panose="020B0604020202020204" pitchFamily="34" charset="0"/>
                          <a:cs typeface="Arial" panose="020B0604020202020204" pitchFamily="34" charset="0"/>
                        </a:rPr>
                        <a:t> </a:t>
                      </a:r>
                    </a:p>
                    <a:p>
                      <a:pPr>
                        <a:lnSpc>
                          <a:spcPct val="115000"/>
                        </a:lnSpc>
                        <a:spcAft>
                          <a:spcPts val="0"/>
                        </a:spcAft>
                      </a:pPr>
                      <a:r>
                        <a:rPr lang="en-GB" sz="900">
                          <a:effectLst/>
                          <a:latin typeface="Arial" panose="020B0604020202020204" pitchFamily="34" charset="0"/>
                          <a:cs typeface="Arial" panose="020B0604020202020204" pitchFamily="34" charset="0"/>
                        </a:rPr>
                        <a:t>Your plan for the next 6 – 8 weeks</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4073690882"/>
                  </a:ext>
                </a:extLst>
              </a:tr>
              <a:tr h="515926">
                <a:tc rowSpan="2">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15:10 – 15:25</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solidFill>
                      <a:schemeClr val="accent2">
                        <a:lumMod val="40000"/>
                        <a:lumOff val="60000"/>
                      </a:schemeClr>
                    </a:solidFill>
                  </a:tcPr>
                </a:tc>
                <a:tc rowSpan="2">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15:15 – 15:30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Delayed group lunchtime CP counting and insulin dose adjustment </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rowSpan="2">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15:25 – 15:40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solidFill>
                      <a:schemeClr val="accent2">
                        <a:lumMod val="40000"/>
                        <a:lumOff val="60000"/>
                      </a:schemeClr>
                    </a:solidFill>
                  </a:tcPr>
                </a:tc>
                <a:tc rowSpan="2">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Break 14:50 – 15:05</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B w="12700" cap="flat" cmpd="sng" algn="ctr">
                      <a:solidFill>
                        <a:schemeClr val="accent2"/>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84806577"/>
                  </a:ext>
                </a:extLst>
              </a:tr>
              <a:tr h="338928">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Delayed lunch break 15:35 – 16:00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2">
                        <a:lumMod val="40000"/>
                        <a:lumOff val="60000"/>
                      </a:schemeClr>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94053868"/>
                  </a:ext>
                </a:extLst>
              </a:tr>
              <a:tr h="874414">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Introduction to insulin adjustment and action plans</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Goal setting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Introduction to the stepwise approach </a:t>
                      </a:r>
                    </a:p>
                    <a:p>
                      <a:pPr>
                        <a:lnSpc>
                          <a:spcPct val="115000"/>
                        </a:lnSpc>
                        <a:spcAft>
                          <a:spcPts val="0"/>
                        </a:spcAft>
                      </a:pPr>
                      <a:r>
                        <a:rPr lang="en-GB" sz="900" dirty="0">
                          <a:effectLst/>
                          <a:latin typeface="Arial" panose="020B0604020202020204" pitchFamily="34" charset="0"/>
                          <a:cs typeface="Arial" panose="020B0604020202020204" pitchFamily="34" charset="0"/>
                        </a:rPr>
                        <a:t> </a:t>
                      </a:r>
                    </a:p>
                    <a:p>
                      <a:pPr>
                        <a:lnSpc>
                          <a:spcPct val="115000"/>
                        </a:lnSpc>
                        <a:spcAft>
                          <a:spcPts val="0"/>
                        </a:spcAft>
                      </a:pPr>
                      <a:r>
                        <a:rPr lang="en-GB" sz="900" dirty="0">
                          <a:effectLst/>
                          <a:latin typeface="Arial" panose="020B0604020202020204" pitchFamily="34" charset="0"/>
                          <a:cs typeface="Arial" panose="020B0604020202020204" pitchFamily="34" charset="0"/>
                        </a:rPr>
                        <a:t>Group diary / CGM discussion and action planning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diary / CGM discussion and action planning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Group diary / CGM discussion and action planning</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pPr>
                        <a:lnSpc>
                          <a:spcPct val="115000"/>
                        </a:lnSpc>
                        <a:spcAft>
                          <a:spcPts val="0"/>
                        </a:spcAft>
                      </a:pPr>
                      <a:r>
                        <a:rPr lang="en-GB" sz="900" dirty="0">
                          <a:effectLst/>
                          <a:latin typeface="Arial" panose="020B0604020202020204" pitchFamily="34" charset="0"/>
                          <a:cs typeface="Arial" panose="020B0604020202020204" pitchFamily="34" charset="0"/>
                        </a:rPr>
                        <a:t>Quiz, evaluation and follow up arrangements</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2506773264"/>
                  </a:ext>
                </a:extLst>
              </a:tr>
              <a:tr h="165768">
                <a:tc>
                  <a:txBody>
                    <a:bodyPr/>
                    <a:lstStyle/>
                    <a:p>
                      <a:pPr algn="ctr">
                        <a:lnSpc>
                          <a:spcPct val="115000"/>
                        </a:lnSpc>
                        <a:spcAft>
                          <a:spcPts val="0"/>
                        </a:spcAft>
                      </a:pPr>
                      <a:r>
                        <a:rPr lang="en-GB" sz="900">
                          <a:effectLst/>
                          <a:latin typeface="Arial" panose="020B0604020202020204" pitchFamily="34" charset="0"/>
                          <a:cs typeface="Arial" panose="020B0604020202020204" pitchFamily="34" charset="0"/>
                        </a:rPr>
                        <a:t>Close 16:30</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Close 16:30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Close 16:30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Close 16:30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tc>
                <a:tc>
                  <a:txBody>
                    <a:bodyPr/>
                    <a:lstStyle/>
                    <a:p>
                      <a:pPr algn="ctr">
                        <a:lnSpc>
                          <a:spcPct val="115000"/>
                        </a:lnSpc>
                        <a:spcAft>
                          <a:spcPts val="0"/>
                        </a:spcAft>
                      </a:pPr>
                      <a:r>
                        <a:rPr lang="en-GB" sz="900" dirty="0">
                          <a:effectLst/>
                          <a:latin typeface="Arial" panose="020B0604020202020204" pitchFamily="34" charset="0"/>
                          <a:cs typeface="Arial" panose="020B0604020202020204" pitchFamily="34" charset="0"/>
                        </a:rPr>
                        <a:t>Close 16:00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4814" marR="54814" marT="0" marB="0" anchor="ctr"/>
                </a:tc>
                <a:extLst>
                  <a:ext uri="{0D108BD9-81ED-4DB2-BD59-A6C34878D82A}">
                    <a16:rowId xmlns:a16="http://schemas.microsoft.com/office/drawing/2014/main" val="3942923709"/>
                  </a:ext>
                </a:extLst>
              </a:tr>
            </a:tbl>
          </a:graphicData>
        </a:graphic>
      </p:graphicFrame>
      <p:sp>
        <p:nvSpPr>
          <p:cNvPr id="41" name="Oval 40">
            <a:extLst>
              <a:ext uri="{FF2B5EF4-FFF2-40B4-BE49-F238E27FC236}">
                <a16:creationId xmlns:a16="http://schemas.microsoft.com/office/drawing/2014/main" id="{C3715830-35BA-4D1E-BE2D-7E89EEADAC87}"/>
              </a:ext>
            </a:extLst>
          </p:cNvPr>
          <p:cNvSpPr/>
          <p:nvPr/>
        </p:nvSpPr>
        <p:spPr>
          <a:xfrm>
            <a:off x="1981200" y="1016000"/>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5A1D95BE-5E26-4C89-A47E-7A179D8A0CB4}"/>
              </a:ext>
            </a:extLst>
          </p:cNvPr>
          <p:cNvSpPr/>
          <p:nvPr/>
        </p:nvSpPr>
        <p:spPr>
          <a:xfrm>
            <a:off x="1981200" y="6184900"/>
            <a:ext cx="914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D6EFDEF3-6A94-4105-BDA2-C3D5459C8B54}"/>
              </a:ext>
            </a:extLst>
          </p:cNvPr>
          <p:cNvSpPr/>
          <p:nvPr/>
        </p:nvSpPr>
        <p:spPr>
          <a:xfrm>
            <a:off x="3441700" y="863363"/>
            <a:ext cx="1663700" cy="55324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0C812FA9-6FA1-4BC3-89F6-DEC604CF134B}"/>
              </a:ext>
            </a:extLst>
          </p:cNvPr>
          <p:cNvSpPr/>
          <p:nvPr/>
        </p:nvSpPr>
        <p:spPr>
          <a:xfrm>
            <a:off x="1727200" y="1625836"/>
            <a:ext cx="1600200" cy="4572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3FBBB020-0E45-4EF5-B024-96ACC5391B48}"/>
              </a:ext>
            </a:extLst>
          </p:cNvPr>
          <p:cNvSpPr/>
          <p:nvPr/>
        </p:nvSpPr>
        <p:spPr>
          <a:xfrm>
            <a:off x="1727200" y="2596117"/>
            <a:ext cx="15240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FD92CBA-D345-4B7C-A17A-3249894CFD42}"/>
              </a:ext>
            </a:extLst>
          </p:cNvPr>
          <p:cNvSpPr/>
          <p:nvPr/>
        </p:nvSpPr>
        <p:spPr>
          <a:xfrm rot="5400000">
            <a:off x="4696579" y="3004943"/>
            <a:ext cx="2631201" cy="18135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Audio 52">
            <a:hlinkClick r:id="" action="ppaction://media"/>
            <a:extLst>
              <a:ext uri="{FF2B5EF4-FFF2-40B4-BE49-F238E27FC236}">
                <a16:creationId xmlns:a16="http://schemas.microsoft.com/office/drawing/2014/main" id="{532DA12D-83D6-4251-B097-2F331A863B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04070760"/>
      </p:ext>
    </p:extLst>
  </p:cSld>
  <p:clrMapOvr>
    <a:masterClrMapping/>
  </p:clrMapOvr>
  <mc:AlternateContent xmlns:mc="http://schemas.openxmlformats.org/markup-compatibility/2006" xmlns:p14="http://schemas.microsoft.com/office/powerpoint/2010/main">
    <mc:Choice Requires="p14">
      <p:transition spd="slow" p14:dur="2000" advTm="36721"/>
    </mc:Choice>
    <mc:Fallback xmlns="">
      <p:transition spd="slow" advTm="3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3"/>
                </p:tgtEl>
              </p:cMediaNode>
            </p:audio>
          </p:childTnLst>
        </p:cTn>
      </p:par>
    </p:tnLst>
    <p:bldLst>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BFCE-2CEC-4C24-BFBC-FB18A51027C2}"/>
              </a:ext>
            </a:extLst>
          </p:cNvPr>
          <p:cNvSpPr>
            <a:spLocks noGrp="1"/>
          </p:cNvSpPr>
          <p:nvPr>
            <p:ph type="title"/>
          </p:nvPr>
        </p:nvSpPr>
        <p:spPr>
          <a:xfrm>
            <a:off x="838200" y="213361"/>
            <a:ext cx="10515600" cy="914399"/>
          </a:xfrm>
        </p:spPr>
        <p:txBody>
          <a:bodyPr>
            <a:normAutofit/>
          </a:bodyPr>
          <a:lstStyle/>
          <a:p>
            <a:pPr algn="ctr"/>
            <a:r>
              <a:rPr lang="en-GB" sz="3600" b="1" dirty="0">
                <a:latin typeface="Arial" panose="020B0604020202020204" pitchFamily="34" charset="0"/>
                <a:cs typeface="Arial" panose="020B0604020202020204" pitchFamily="34" charset="0"/>
              </a:rPr>
              <a:t>The 5x1 DAFNE course participant timetable</a:t>
            </a:r>
            <a:endParaRPr lang="en-GB" sz="3600" dirty="0"/>
          </a:p>
        </p:txBody>
      </p:sp>
      <p:graphicFrame>
        <p:nvGraphicFramePr>
          <p:cNvPr id="4" name="Content Placeholder 3">
            <a:extLst>
              <a:ext uri="{FF2B5EF4-FFF2-40B4-BE49-F238E27FC236}">
                <a16:creationId xmlns:a16="http://schemas.microsoft.com/office/drawing/2014/main" id="{BA980C8F-A8D3-47FB-83BC-4BB8237E0311}"/>
              </a:ext>
            </a:extLst>
          </p:cNvPr>
          <p:cNvGraphicFramePr>
            <a:graphicFrameLocks noGrp="1"/>
          </p:cNvGraphicFramePr>
          <p:nvPr>
            <p:ph idx="1"/>
            <p:extLst>
              <p:ext uri="{D42A27DB-BD31-4B8C-83A1-F6EECF244321}">
                <p14:modId xmlns:p14="http://schemas.microsoft.com/office/powerpoint/2010/main" val="3046916217"/>
              </p:ext>
            </p:extLst>
          </p:nvPr>
        </p:nvGraphicFramePr>
        <p:xfrm>
          <a:off x="1776950" y="868681"/>
          <a:ext cx="8638100" cy="5712432"/>
        </p:xfrm>
        <a:graphic>
          <a:graphicData uri="http://schemas.openxmlformats.org/drawingml/2006/table">
            <a:tbl>
              <a:tblPr firstRow="1" firstCol="1" bandRow="1">
                <a:tableStyleId>{72833802-FEF1-4C79-8D5D-14CF1EAF98D9}</a:tableStyleId>
              </a:tblPr>
              <a:tblGrid>
                <a:gridCol w="1731075">
                  <a:extLst>
                    <a:ext uri="{9D8B030D-6E8A-4147-A177-3AD203B41FA5}">
                      <a16:colId xmlns:a16="http://schemas.microsoft.com/office/drawing/2014/main" val="2387177102"/>
                    </a:ext>
                  </a:extLst>
                </a:gridCol>
                <a:gridCol w="1727620">
                  <a:extLst>
                    <a:ext uri="{9D8B030D-6E8A-4147-A177-3AD203B41FA5}">
                      <a16:colId xmlns:a16="http://schemas.microsoft.com/office/drawing/2014/main" val="1289320411"/>
                    </a:ext>
                  </a:extLst>
                </a:gridCol>
                <a:gridCol w="1727620">
                  <a:extLst>
                    <a:ext uri="{9D8B030D-6E8A-4147-A177-3AD203B41FA5}">
                      <a16:colId xmlns:a16="http://schemas.microsoft.com/office/drawing/2014/main" val="2282325080"/>
                    </a:ext>
                  </a:extLst>
                </a:gridCol>
                <a:gridCol w="1727620">
                  <a:extLst>
                    <a:ext uri="{9D8B030D-6E8A-4147-A177-3AD203B41FA5}">
                      <a16:colId xmlns:a16="http://schemas.microsoft.com/office/drawing/2014/main" val="3593719063"/>
                    </a:ext>
                  </a:extLst>
                </a:gridCol>
                <a:gridCol w="1724165">
                  <a:extLst>
                    <a:ext uri="{9D8B030D-6E8A-4147-A177-3AD203B41FA5}">
                      <a16:colId xmlns:a16="http://schemas.microsoft.com/office/drawing/2014/main" val="652682498"/>
                    </a:ext>
                  </a:extLst>
                </a:gridCol>
              </a:tblGrid>
              <a:tr h="154407">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Week 1</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Week 2</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Week 3</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Week 4</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1000" dirty="0">
                          <a:effectLst/>
                          <a:latin typeface="Arial" panose="020B0604020202020204" pitchFamily="34" charset="0"/>
                          <a:cs typeface="Arial" panose="020B0604020202020204" pitchFamily="34" charset="0"/>
                        </a:rPr>
                        <a:t>Week 5</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68973385"/>
                  </a:ext>
                </a:extLst>
              </a:tr>
              <a:tr h="148798">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Start 09:00</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Start 09:00</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Start 09:00</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Start 09:00</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Start 09:00</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84388641"/>
                  </a:ext>
                </a:extLst>
              </a:tr>
              <a:tr h="311414">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Introduction to DAFNE</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GB" sz="900" b="0">
                          <a:effectLst/>
                          <a:latin typeface="Arial" panose="020B0604020202020204" pitchFamily="34" charset="0"/>
                          <a:cs typeface="Arial" panose="020B0604020202020204" pitchFamily="34" charset="0"/>
                        </a:rPr>
                        <a:t>Group diary / CGM discussion and action planning</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GB" sz="900" b="0">
                          <a:effectLst/>
                          <a:latin typeface="Arial" panose="020B0604020202020204" pitchFamily="34" charset="0"/>
                          <a:cs typeface="Arial" panose="020B0604020202020204" pitchFamily="34" charset="0"/>
                        </a:rPr>
                        <a:t>Group diary / CGM discussion and action planning</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GB" sz="900" b="0">
                          <a:effectLst/>
                          <a:latin typeface="Arial" panose="020B0604020202020204" pitchFamily="34" charset="0"/>
                          <a:cs typeface="Arial" panose="020B0604020202020204" pitchFamily="34" charset="0"/>
                        </a:rPr>
                        <a:t>Group diary / CGM discussion and action planning</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GB" sz="900" b="0">
                          <a:effectLst/>
                          <a:latin typeface="Arial" panose="020B0604020202020204" pitchFamily="34" charset="0"/>
                          <a:cs typeface="Arial" panose="020B0604020202020204" pitchFamily="34" charset="0"/>
                        </a:rPr>
                        <a:t>Group diary / CGM discussion and action planning</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354129363"/>
                  </a:ext>
                </a:extLst>
              </a:tr>
              <a:tr h="311414">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09:45 – 09:55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10:30 – 10:45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10:30 – 10:45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10:30 – 10:45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10:30 – 10:45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38021664"/>
                  </a:ext>
                </a:extLst>
              </a:tr>
              <a:tr h="311414">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What is diabetes?</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How does insulin work?</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Managing eating out</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**Illness management and sick day rules</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Long term health and diabetes</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1147160"/>
                  </a:ext>
                </a:extLst>
              </a:tr>
              <a:tr h="311414">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Introduction to carbohydrate counting</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DAFNE Glucose targets and the DAFNE diary</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endParaRPr lang="en-GB"/>
                    </a:p>
                  </a:txBody>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The possible effect of fat and protein on Glucose</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Questions for the doctor</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654997090"/>
                  </a:ext>
                </a:extLst>
              </a:tr>
              <a:tr h="311414">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Group lunchtime CP counting and insulin dose adjustment</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How to correct out of target Glucose</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Alcohol, how does it affect Glucose?</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Group lunchtime CP counting and insulin dose adjustment</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Group lunchtime CP counting and insulin dose adjustment</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432717081"/>
                  </a:ext>
                </a:extLst>
              </a:tr>
              <a:tr h="311414">
                <a:tc vMerge="1">
                  <a:txBody>
                    <a:bodyPr/>
                    <a:lstStyle/>
                    <a:p>
                      <a:endParaRPr lang="en-GB"/>
                    </a:p>
                  </a:txBody>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Group lunchtime CP counting and insulin dose adjustment</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979544738"/>
                  </a:ext>
                </a:extLst>
              </a:tr>
              <a:tr h="474030">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Lunch</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12:55 – 13:25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Lunch</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13:10 – 13:40</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GB" sz="900" b="0" dirty="0">
                          <a:effectLst/>
                          <a:latin typeface="Arial" panose="020B0604020202020204" pitchFamily="34" charset="0"/>
                          <a:cs typeface="Arial" panose="020B0604020202020204" pitchFamily="34" charset="0"/>
                        </a:rPr>
                        <a:t>Break – optional delayed lunch daytime BI check</a:t>
                      </a:r>
                    </a:p>
                    <a:p>
                      <a:pPr algn="ctr">
                        <a:lnSpc>
                          <a:spcPct val="115000"/>
                        </a:lnSpc>
                        <a:spcAft>
                          <a:spcPts val="0"/>
                        </a:spcAft>
                      </a:pPr>
                      <a:r>
                        <a:rPr lang="en-US" sz="900" b="0" dirty="0">
                          <a:effectLst/>
                          <a:latin typeface="Arial" panose="020B0604020202020204" pitchFamily="34" charset="0"/>
                          <a:cs typeface="Arial" panose="020B0604020202020204" pitchFamily="34" charset="0"/>
                        </a:rPr>
                        <a:t>11:55 – 12:10</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Lunch</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12:45 – 13:15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Lunch</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12:45 – 13:15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91531312"/>
                  </a:ext>
                </a:extLst>
              </a:tr>
              <a:tr h="474030">
                <a:tc rowSpan="2">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Carbohydrate counting practise</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Introduction to the stepwise approach</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Managing the effect of physical activity and exercise on Glucose</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Carbohydrate counting using recipes</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Tips on work, travel and a healthy pregnancy</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66081103"/>
                  </a:ext>
                </a:extLst>
              </a:tr>
              <a:tr h="474030">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900" b="0" dirty="0">
                          <a:effectLst/>
                          <a:latin typeface="Arial" panose="020B0604020202020204" pitchFamily="34" charset="0"/>
                          <a:cs typeface="Arial" panose="020B0604020202020204" pitchFamily="34" charset="0"/>
                        </a:rPr>
                        <a:t>Managing mild hypos yourself, rules and guidance when driving</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Making plans</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Insulin pumps</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433884615"/>
                  </a:ext>
                </a:extLst>
              </a:tr>
              <a:tr h="311414">
                <a:tc rowSpan="3">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Counting CPs from labels and everyday foods</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3">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Dose adjustment practice: decreasing your insulin</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3">
                  <a:txBody>
                    <a:bodyPr/>
                    <a:lstStyle/>
                    <a:p>
                      <a:pPr algn="ctr">
                        <a:lnSpc>
                          <a:spcPct val="115000"/>
                        </a:lnSpc>
                        <a:spcAft>
                          <a:spcPts val="0"/>
                        </a:spcAft>
                      </a:pPr>
                      <a:r>
                        <a:rPr lang="en-GB" sz="900" b="0" dirty="0">
                          <a:effectLst/>
                          <a:latin typeface="Arial" panose="020B0604020202020204" pitchFamily="34" charset="0"/>
                          <a:cs typeface="Arial" panose="020B0604020202020204" pitchFamily="34" charset="0"/>
                        </a:rPr>
                        <a:t>Delayed group lunchtime CP counting and insulin dose adjustment</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rowSpan="3">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Glucose targets and glucose management</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Your plan for the next 6 – 8 weeks</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69049246"/>
                  </a:ext>
                </a:extLst>
              </a:tr>
              <a:tr h="309056">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Evaluation and follow up</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456032328"/>
                  </a:ext>
                </a:extLst>
              </a:tr>
              <a:tr h="220678">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Close 15:30</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091596336"/>
                  </a:ext>
                </a:extLst>
              </a:tr>
              <a:tr h="311414">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15:25 – 15:35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15:30 – 15:45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Lunch</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15:10 – 15:35</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Break</a:t>
                      </a:r>
                      <a:endParaRPr lang="en-GB" sz="900" b="0" dirty="0">
                        <a:effectLst/>
                        <a:latin typeface="Arial" panose="020B0604020202020204" pitchFamily="34" charset="0"/>
                        <a:cs typeface="Arial" panose="020B0604020202020204" pitchFamily="34" charset="0"/>
                      </a:endParaRPr>
                    </a:p>
                    <a:p>
                      <a:pPr algn="ctr">
                        <a:lnSpc>
                          <a:spcPct val="115000"/>
                        </a:lnSpc>
                        <a:spcAft>
                          <a:spcPts val="0"/>
                        </a:spcAft>
                      </a:pPr>
                      <a:r>
                        <a:rPr lang="en-US" sz="900" b="0" dirty="0">
                          <a:effectLst/>
                          <a:latin typeface="Arial" panose="020B0604020202020204" pitchFamily="34" charset="0"/>
                          <a:cs typeface="Arial" panose="020B0604020202020204" pitchFamily="34" charset="0"/>
                        </a:rPr>
                        <a:t>14:45 – 15:00</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1000"/>
                        </a:spcAft>
                      </a:pPr>
                      <a:r>
                        <a:rPr lang="en-GB" sz="900" b="0">
                          <a:effectLst/>
                          <a:latin typeface="Arial" panose="020B0604020202020204" pitchFamily="34" charset="0"/>
                          <a:cs typeface="Arial" panose="020B0604020202020204" pitchFamily="34" charset="0"/>
                        </a:rPr>
                        <a:t> </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993678017"/>
                  </a:ext>
                </a:extLst>
              </a:tr>
              <a:tr h="162348">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Glucose checks</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How to manage snacks</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*Severe hypos – when you need help</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DAFNE quiz</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ct val="115000"/>
                        </a:lnSpc>
                        <a:spcAft>
                          <a:spcPts val="1000"/>
                        </a:spcAft>
                      </a:pPr>
                      <a:r>
                        <a:rPr lang="en-GB" sz="900" b="0">
                          <a:effectLst/>
                          <a:latin typeface="Arial" panose="020B0604020202020204" pitchFamily="34" charset="0"/>
                          <a:cs typeface="Arial" panose="020B0604020202020204" pitchFamily="34" charset="0"/>
                        </a:rPr>
                        <a:t> </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992892629"/>
                  </a:ext>
                </a:extLst>
              </a:tr>
              <a:tr h="162348">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Insulin injections</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nSpc>
                          <a:spcPct val="115000"/>
                        </a:lnSpc>
                        <a:spcAft>
                          <a:spcPts val="1000"/>
                        </a:spcAft>
                      </a:pPr>
                      <a:r>
                        <a:rPr lang="en-GB" sz="900" b="0">
                          <a:effectLst/>
                          <a:latin typeface="Arial" panose="020B0604020202020204" pitchFamily="34" charset="0"/>
                          <a:cs typeface="Arial" panose="020B0604020202020204" pitchFamily="34" charset="0"/>
                        </a:rPr>
                        <a:t> </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34485224"/>
                  </a:ext>
                </a:extLst>
              </a:tr>
              <a:tr h="310768">
                <a:tc>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Insulin changes for next week</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Taster for next week, goal and action plan</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a:effectLst/>
                          <a:latin typeface="Arial" panose="020B0604020202020204" pitchFamily="34" charset="0"/>
                          <a:cs typeface="Arial" panose="020B0604020202020204" pitchFamily="34" charset="0"/>
                        </a:rPr>
                        <a:t>Taster for next week, goal and action plan</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Taster for next week, goal and action plan</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ct val="115000"/>
                        </a:lnSpc>
                        <a:spcAft>
                          <a:spcPts val="1000"/>
                        </a:spcAft>
                      </a:pPr>
                      <a:r>
                        <a:rPr lang="en-GB" sz="900" b="0">
                          <a:effectLst/>
                          <a:latin typeface="Arial" panose="020B0604020202020204" pitchFamily="34" charset="0"/>
                          <a:cs typeface="Arial" panose="020B0604020202020204" pitchFamily="34" charset="0"/>
                        </a:rPr>
                        <a:t> </a:t>
                      </a:r>
                      <a:endParaRPr lang="en-GB" sz="900" b="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540196233"/>
                  </a:ext>
                </a:extLst>
              </a:tr>
              <a:tr h="162348">
                <a:tc>
                  <a:txBody>
                    <a:bodyPr/>
                    <a:lstStyle/>
                    <a:p>
                      <a:pPr algn="ctr">
                        <a:lnSpc>
                          <a:spcPct val="115000"/>
                        </a:lnSpc>
                        <a:spcAft>
                          <a:spcPts val="0"/>
                        </a:spcAft>
                      </a:pPr>
                      <a:r>
                        <a:rPr lang="en-US" sz="900" b="0" dirty="0">
                          <a:effectLst/>
                          <a:latin typeface="Arial" panose="020B0604020202020204" pitchFamily="34" charset="0"/>
                          <a:cs typeface="Arial" panose="020B0604020202020204" pitchFamily="34" charset="0"/>
                        </a:rPr>
                        <a:t>Goal setting</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nSpc>
                          <a:spcPct val="115000"/>
                        </a:lnSpc>
                        <a:spcAft>
                          <a:spcPts val="1000"/>
                        </a:spcAft>
                      </a:pPr>
                      <a:r>
                        <a:rPr lang="en-GB" sz="900" b="0" dirty="0">
                          <a:effectLst/>
                          <a:latin typeface="Arial" panose="020B0604020202020204" pitchFamily="34" charset="0"/>
                          <a:cs typeface="Arial" panose="020B0604020202020204" pitchFamily="34" charset="0"/>
                        </a:rPr>
                        <a:t> </a:t>
                      </a:r>
                      <a:endParaRPr lang="en-GB" sz="9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17673356"/>
                  </a:ext>
                </a:extLst>
              </a:tr>
              <a:tr h="162348">
                <a:tc>
                  <a:txBody>
                    <a:bodyPr/>
                    <a:lstStyle/>
                    <a:p>
                      <a:pPr algn="ctr">
                        <a:lnSpc>
                          <a:spcPct val="115000"/>
                        </a:lnSpc>
                        <a:spcAft>
                          <a:spcPts val="0"/>
                        </a:spcAft>
                      </a:pPr>
                      <a:r>
                        <a:rPr lang="en-US" sz="900">
                          <a:effectLst/>
                          <a:latin typeface="Arial" panose="020B0604020202020204" pitchFamily="34" charset="0"/>
                          <a:cs typeface="Arial" panose="020B0604020202020204" pitchFamily="34" charset="0"/>
                        </a:rPr>
                        <a:t>Close 17:00</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a:effectLst/>
                          <a:latin typeface="Arial" panose="020B0604020202020204" pitchFamily="34" charset="0"/>
                          <a:cs typeface="Arial" panose="020B0604020202020204" pitchFamily="34" charset="0"/>
                        </a:rPr>
                        <a:t>Close 17:00</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a:effectLst/>
                          <a:latin typeface="Arial" panose="020B0604020202020204" pitchFamily="34" charset="0"/>
                          <a:cs typeface="Arial" panose="020B0604020202020204" pitchFamily="34" charset="0"/>
                        </a:rPr>
                        <a:t>Close 17:00</a:t>
                      </a:r>
                      <a:endParaRPr lang="en-GB" sz="90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15000"/>
                        </a:lnSpc>
                        <a:spcAft>
                          <a:spcPts val="0"/>
                        </a:spcAft>
                      </a:pPr>
                      <a:r>
                        <a:rPr lang="en-US" sz="900" dirty="0">
                          <a:effectLst/>
                          <a:latin typeface="Arial" panose="020B0604020202020204" pitchFamily="34" charset="0"/>
                          <a:cs typeface="Arial" panose="020B0604020202020204" pitchFamily="34" charset="0"/>
                        </a:rPr>
                        <a:t>Close 16:30</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56217" marR="56217"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nSpc>
                          <a:spcPct val="115000"/>
                        </a:lnSpc>
                        <a:spcAft>
                          <a:spcPts val="1000"/>
                        </a:spcAft>
                      </a:pPr>
                      <a:r>
                        <a:rPr lang="en-GB"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486215433"/>
                  </a:ext>
                </a:extLst>
              </a:tr>
            </a:tbl>
          </a:graphicData>
        </a:graphic>
      </p:graphicFrame>
      <p:sp>
        <p:nvSpPr>
          <p:cNvPr id="6" name="Oval 5">
            <a:extLst>
              <a:ext uri="{FF2B5EF4-FFF2-40B4-BE49-F238E27FC236}">
                <a16:creationId xmlns:a16="http://schemas.microsoft.com/office/drawing/2014/main" id="{87CA8A66-53E4-49D2-8E03-34E3DD81C6B1}"/>
              </a:ext>
            </a:extLst>
          </p:cNvPr>
          <p:cNvSpPr/>
          <p:nvPr/>
        </p:nvSpPr>
        <p:spPr>
          <a:xfrm>
            <a:off x="1608645" y="890258"/>
            <a:ext cx="1935480" cy="5928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E008B97-9011-45C7-9654-1ED43E92E247}"/>
              </a:ext>
            </a:extLst>
          </p:cNvPr>
          <p:cNvSpPr/>
          <p:nvPr/>
        </p:nvSpPr>
        <p:spPr>
          <a:xfrm>
            <a:off x="3427287" y="891543"/>
            <a:ext cx="1935480" cy="5928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76DDAEC-5782-479E-AED9-185EC723740A}"/>
              </a:ext>
            </a:extLst>
          </p:cNvPr>
          <p:cNvSpPr/>
          <p:nvPr/>
        </p:nvSpPr>
        <p:spPr>
          <a:xfrm>
            <a:off x="5194462" y="914405"/>
            <a:ext cx="1935480" cy="5928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799D3C55-2F8A-401B-B7C5-EEF1761CAF45}"/>
              </a:ext>
            </a:extLst>
          </p:cNvPr>
          <p:cNvSpPr/>
          <p:nvPr/>
        </p:nvSpPr>
        <p:spPr>
          <a:xfrm>
            <a:off x="6909690" y="890259"/>
            <a:ext cx="1935480" cy="5928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2E29FD0-89C7-4FDB-8A0D-11824DBE1DF0}"/>
              </a:ext>
            </a:extLst>
          </p:cNvPr>
          <p:cNvSpPr/>
          <p:nvPr/>
        </p:nvSpPr>
        <p:spPr>
          <a:xfrm>
            <a:off x="8647875" y="890258"/>
            <a:ext cx="1935480" cy="5928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B36B8A2-4DD0-4DFA-9F76-F5277BB73112}"/>
              </a:ext>
            </a:extLst>
          </p:cNvPr>
          <p:cNvSpPr/>
          <p:nvPr/>
        </p:nvSpPr>
        <p:spPr>
          <a:xfrm>
            <a:off x="4861561" y="2484119"/>
            <a:ext cx="2436686" cy="348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206DDB48-D5B1-4711-A8F9-7282E5C313CE}"/>
              </a:ext>
            </a:extLst>
          </p:cNvPr>
          <p:cNvSpPr/>
          <p:nvPr/>
        </p:nvSpPr>
        <p:spPr>
          <a:xfrm>
            <a:off x="5339810" y="5340338"/>
            <a:ext cx="1738185"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76418C0-79AF-42C8-BB4C-89DEF84B736F}"/>
              </a:ext>
            </a:extLst>
          </p:cNvPr>
          <p:cNvSpPr/>
          <p:nvPr/>
        </p:nvSpPr>
        <p:spPr>
          <a:xfrm>
            <a:off x="6996942" y="1412262"/>
            <a:ext cx="1738185"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Audio 27">
            <a:hlinkClick r:id="" action="ppaction://media"/>
            <a:extLst>
              <a:ext uri="{FF2B5EF4-FFF2-40B4-BE49-F238E27FC236}">
                <a16:creationId xmlns:a16="http://schemas.microsoft.com/office/drawing/2014/main" id="{578CEB21-9206-446D-9478-CB377E7FD0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12933760"/>
      </p:ext>
    </p:extLst>
  </p:cSld>
  <p:clrMapOvr>
    <a:masterClrMapping/>
  </p:clrMapOvr>
  <mc:AlternateContent xmlns:mc="http://schemas.openxmlformats.org/markup-compatibility/2006" xmlns:p14="http://schemas.microsoft.com/office/powerpoint/2010/main">
    <mc:Choice Requires="p14">
      <p:transition spd="slow" p14:dur="2000" advTm="71053"/>
    </mc:Choice>
    <mc:Fallback xmlns="">
      <p:transition spd="slow" advTm="7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28"/>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21" grpId="0" animBg="1"/>
      <p:bldP spid="21" grpId="1" animBg="1"/>
      <p:bldP spid="22" grpId="0" animBg="1"/>
      <p:bldP spid="22" grpId="1" animBg="1"/>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D75B-8986-4EDD-AEFC-11C886328705}"/>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The DAFNE course educator timetable</a:t>
            </a:r>
            <a:endParaRPr lang="en-GB" dirty="0">
              <a:latin typeface="Arial" panose="020B0604020202020204" pitchFamily="34" charset="0"/>
              <a:cs typeface="Arial" panose="020B0604020202020204" pitchFamily="34" charset="0"/>
            </a:endParaRPr>
          </a:p>
        </p:txBody>
      </p:sp>
      <p:pic>
        <p:nvPicPr>
          <p:cNvPr id="13" name="Content Placeholder 12">
            <a:extLst>
              <a:ext uri="{FF2B5EF4-FFF2-40B4-BE49-F238E27FC236}">
                <a16:creationId xmlns:a16="http://schemas.microsoft.com/office/drawing/2014/main" id="{3DF05640-0C2B-4B39-8CF3-B996725CEA1F}"/>
              </a:ext>
            </a:extLst>
          </p:cNvPr>
          <p:cNvPicPr>
            <a:picLocks noGrp="1" noChangeAspect="1"/>
          </p:cNvPicPr>
          <p:nvPr>
            <p:ph idx="1"/>
          </p:nvPr>
        </p:nvPicPr>
        <p:blipFill>
          <a:blip r:embed="rId6"/>
          <a:stretch>
            <a:fillRect/>
          </a:stretch>
        </p:blipFill>
        <p:spPr>
          <a:xfrm>
            <a:off x="979903" y="1472726"/>
            <a:ext cx="4956873" cy="4431144"/>
          </a:xfrm>
          <a:prstGeom prst="rect">
            <a:avLst/>
          </a:prstGeom>
        </p:spPr>
      </p:pic>
      <p:pic>
        <p:nvPicPr>
          <p:cNvPr id="15" name="Picture 14">
            <a:extLst>
              <a:ext uri="{FF2B5EF4-FFF2-40B4-BE49-F238E27FC236}">
                <a16:creationId xmlns:a16="http://schemas.microsoft.com/office/drawing/2014/main" id="{49D31858-0951-4222-95A2-D030A23FFF2C}"/>
              </a:ext>
            </a:extLst>
          </p:cNvPr>
          <p:cNvPicPr>
            <a:picLocks noChangeAspect="1"/>
          </p:cNvPicPr>
          <p:nvPr/>
        </p:nvPicPr>
        <p:blipFill>
          <a:blip r:embed="rId7"/>
          <a:stretch>
            <a:fillRect/>
          </a:stretch>
        </p:blipFill>
        <p:spPr>
          <a:xfrm>
            <a:off x="6928224" y="1472726"/>
            <a:ext cx="4283873" cy="4371448"/>
          </a:xfrm>
          <a:prstGeom prst="rect">
            <a:avLst/>
          </a:prstGeom>
        </p:spPr>
      </p:pic>
      <p:sp>
        <p:nvSpPr>
          <p:cNvPr id="16" name="Oval 15">
            <a:extLst>
              <a:ext uri="{FF2B5EF4-FFF2-40B4-BE49-F238E27FC236}">
                <a16:creationId xmlns:a16="http://schemas.microsoft.com/office/drawing/2014/main" id="{54B88606-4957-40BC-965E-072919C61711}"/>
              </a:ext>
            </a:extLst>
          </p:cNvPr>
          <p:cNvSpPr/>
          <p:nvPr/>
        </p:nvSpPr>
        <p:spPr>
          <a:xfrm>
            <a:off x="838198" y="1233488"/>
            <a:ext cx="3146947"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96D20628-7816-4AE6-AD63-12196B60043D}"/>
              </a:ext>
            </a:extLst>
          </p:cNvPr>
          <p:cNvPicPr>
            <a:picLocks noChangeAspect="1"/>
          </p:cNvPicPr>
          <p:nvPr/>
        </p:nvPicPr>
        <p:blipFill>
          <a:blip r:embed="rId8"/>
          <a:stretch>
            <a:fillRect/>
          </a:stretch>
        </p:blipFill>
        <p:spPr>
          <a:xfrm>
            <a:off x="6614491" y="1178540"/>
            <a:ext cx="3206774" cy="969348"/>
          </a:xfrm>
          <a:prstGeom prst="rect">
            <a:avLst/>
          </a:prstGeom>
        </p:spPr>
      </p:pic>
      <p:sp>
        <p:nvSpPr>
          <p:cNvPr id="22" name="Rectangle: Rounded Corners 21">
            <a:extLst>
              <a:ext uri="{FF2B5EF4-FFF2-40B4-BE49-F238E27FC236}">
                <a16:creationId xmlns:a16="http://schemas.microsoft.com/office/drawing/2014/main" id="{9BAE5CD6-6618-40A9-BF49-2B068E9F0FC7}"/>
              </a:ext>
            </a:extLst>
          </p:cNvPr>
          <p:cNvSpPr/>
          <p:nvPr/>
        </p:nvSpPr>
        <p:spPr>
          <a:xfrm>
            <a:off x="838198" y="1776044"/>
            <a:ext cx="1905002" cy="42127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A5BD3AD3-31E7-4937-BDF5-CE25C3639598}"/>
              </a:ext>
            </a:extLst>
          </p:cNvPr>
          <p:cNvPicPr>
            <a:picLocks noChangeAspect="1"/>
          </p:cNvPicPr>
          <p:nvPr/>
        </p:nvPicPr>
        <p:blipFill>
          <a:blip r:embed="rId9"/>
          <a:stretch>
            <a:fillRect/>
          </a:stretch>
        </p:blipFill>
        <p:spPr>
          <a:xfrm>
            <a:off x="2620959" y="1776044"/>
            <a:ext cx="1963082" cy="4267570"/>
          </a:xfrm>
          <a:prstGeom prst="rect">
            <a:avLst/>
          </a:prstGeom>
        </p:spPr>
      </p:pic>
      <p:pic>
        <p:nvPicPr>
          <p:cNvPr id="24" name="Picture 23">
            <a:extLst>
              <a:ext uri="{FF2B5EF4-FFF2-40B4-BE49-F238E27FC236}">
                <a16:creationId xmlns:a16="http://schemas.microsoft.com/office/drawing/2014/main" id="{A5C577A9-2D5E-411D-B033-237F48F69F01}"/>
              </a:ext>
            </a:extLst>
          </p:cNvPr>
          <p:cNvPicPr>
            <a:picLocks noChangeAspect="1"/>
          </p:cNvPicPr>
          <p:nvPr/>
        </p:nvPicPr>
        <p:blipFill>
          <a:blip r:embed="rId9"/>
          <a:stretch>
            <a:fillRect/>
          </a:stretch>
        </p:blipFill>
        <p:spPr>
          <a:xfrm>
            <a:off x="8161434" y="1764930"/>
            <a:ext cx="1963082" cy="4267570"/>
          </a:xfrm>
          <a:prstGeom prst="rect">
            <a:avLst/>
          </a:prstGeom>
        </p:spPr>
      </p:pic>
      <p:pic>
        <p:nvPicPr>
          <p:cNvPr id="25" name="Picture 24">
            <a:extLst>
              <a:ext uri="{FF2B5EF4-FFF2-40B4-BE49-F238E27FC236}">
                <a16:creationId xmlns:a16="http://schemas.microsoft.com/office/drawing/2014/main" id="{F5991407-A35B-4AA4-A66A-FDD4631E0DF2}"/>
              </a:ext>
            </a:extLst>
          </p:cNvPr>
          <p:cNvPicPr>
            <a:picLocks noChangeAspect="1"/>
          </p:cNvPicPr>
          <p:nvPr/>
        </p:nvPicPr>
        <p:blipFill>
          <a:blip r:embed="rId9"/>
          <a:stretch>
            <a:fillRect/>
          </a:stretch>
        </p:blipFill>
        <p:spPr>
          <a:xfrm>
            <a:off x="6693559" y="1776044"/>
            <a:ext cx="1963082" cy="4267570"/>
          </a:xfrm>
          <a:prstGeom prst="rect">
            <a:avLst/>
          </a:prstGeom>
        </p:spPr>
      </p:pic>
      <p:sp>
        <p:nvSpPr>
          <p:cNvPr id="43" name="Oval 42">
            <a:extLst>
              <a:ext uri="{FF2B5EF4-FFF2-40B4-BE49-F238E27FC236}">
                <a16:creationId xmlns:a16="http://schemas.microsoft.com/office/drawing/2014/main" id="{13A328CA-D893-4035-8BFA-77ED689B0EBB}"/>
              </a:ext>
            </a:extLst>
          </p:cNvPr>
          <p:cNvSpPr/>
          <p:nvPr/>
        </p:nvSpPr>
        <p:spPr>
          <a:xfrm>
            <a:off x="925323" y="1525272"/>
            <a:ext cx="1877706"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1718C889-D749-449D-AEAF-95FFC5051CAD}"/>
              </a:ext>
            </a:extLst>
          </p:cNvPr>
          <p:cNvSpPr/>
          <p:nvPr/>
        </p:nvSpPr>
        <p:spPr>
          <a:xfrm>
            <a:off x="6715985" y="1568264"/>
            <a:ext cx="1877706"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F6819989-A3B8-4421-9658-7C869243358F}"/>
              </a:ext>
            </a:extLst>
          </p:cNvPr>
          <p:cNvSpPr/>
          <p:nvPr/>
        </p:nvSpPr>
        <p:spPr>
          <a:xfrm>
            <a:off x="4384256" y="1776044"/>
            <a:ext cx="1666024" cy="42564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7055F47F-ED56-4EFF-A81B-9865343F4E14}"/>
              </a:ext>
            </a:extLst>
          </p:cNvPr>
          <p:cNvSpPr/>
          <p:nvPr/>
        </p:nvSpPr>
        <p:spPr>
          <a:xfrm>
            <a:off x="9889852" y="1690687"/>
            <a:ext cx="1322246" cy="42980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Audio 46">
            <a:hlinkClick r:id="" action="ppaction://media"/>
            <a:extLst>
              <a:ext uri="{FF2B5EF4-FFF2-40B4-BE49-F238E27FC236}">
                <a16:creationId xmlns:a16="http://schemas.microsoft.com/office/drawing/2014/main" id="{D2B3B032-0BCA-4055-ADB9-8C32E52827B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21135220"/>
      </p:ext>
    </p:extLst>
  </p:cSld>
  <p:clrMapOvr>
    <a:masterClrMapping/>
  </p:clrMapOvr>
  <mc:AlternateContent xmlns:mc="http://schemas.openxmlformats.org/markup-compatibility/2006">
    <mc:Choice xmlns:p14="http://schemas.microsoft.com/office/powerpoint/2010/main" Requires="p14">
      <p:transition spd="slow" p14:dur="2000" advTm="82234"/>
    </mc:Choice>
    <mc:Fallback>
      <p:transition spd="slow" advTm="8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47"/>
                </p:tgtEl>
              </p:cMediaNode>
            </p:audio>
          </p:childTnLst>
        </p:cTn>
      </p:par>
    </p:tnLst>
    <p:bldLst>
      <p:bldP spid="16" grpId="0" animBg="1"/>
      <p:bldP spid="16" grpId="1" animBg="1"/>
      <p:bldP spid="22" grpId="0" animBg="1"/>
      <p:bldP spid="2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558D-8313-48EE-84BA-413743CF3E19}"/>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Break times</a:t>
            </a:r>
          </a:p>
        </p:txBody>
      </p:sp>
      <p:pic>
        <p:nvPicPr>
          <p:cNvPr id="5" name="Content Placeholder 4">
            <a:extLst>
              <a:ext uri="{FF2B5EF4-FFF2-40B4-BE49-F238E27FC236}">
                <a16:creationId xmlns:a16="http://schemas.microsoft.com/office/drawing/2014/main" id="{4CF8F671-AB63-41FA-A7BD-EE0C57082AE6}"/>
              </a:ext>
            </a:extLst>
          </p:cNvPr>
          <p:cNvPicPr>
            <a:picLocks noGrp="1" noChangeAspect="1"/>
          </p:cNvPicPr>
          <p:nvPr>
            <p:ph idx="1"/>
          </p:nvPr>
        </p:nvPicPr>
        <p:blipFill>
          <a:blip r:embed="rId5"/>
          <a:stretch>
            <a:fillRect/>
          </a:stretch>
        </p:blipFill>
        <p:spPr>
          <a:xfrm>
            <a:off x="2505130" y="1255795"/>
            <a:ext cx="7181740" cy="5386305"/>
          </a:xfrm>
          <a:prstGeom prst="rect">
            <a:avLst/>
          </a:prstGeom>
        </p:spPr>
      </p:pic>
      <p:pic>
        <p:nvPicPr>
          <p:cNvPr id="11" name="Audio 10">
            <a:hlinkClick r:id="" action="ppaction://media"/>
            <a:extLst>
              <a:ext uri="{FF2B5EF4-FFF2-40B4-BE49-F238E27FC236}">
                <a16:creationId xmlns:a16="http://schemas.microsoft.com/office/drawing/2014/main" id="{D221D55D-5532-4EA9-B6C9-06FA3575DC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1070944"/>
      </p:ext>
    </p:extLst>
  </p:cSld>
  <p:clrMapOvr>
    <a:masterClrMapping/>
  </p:clrMapOvr>
  <mc:AlternateContent xmlns:mc="http://schemas.openxmlformats.org/markup-compatibility/2006">
    <mc:Choice xmlns:p14="http://schemas.microsoft.com/office/powerpoint/2010/main" Requires="p14">
      <p:transition spd="slow" p14:dur="2000" advTm="18024"/>
    </mc:Choice>
    <mc:Fallback>
      <p:transition spd="slow" advTm="1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AFA40-4E08-44CE-AD20-FF2548349A8E}"/>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Lunch times</a:t>
            </a:r>
          </a:p>
        </p:txBody>
      </p:sp>
      <p:pic>
        <p:nvPicPr>
          <p:cNvPr id="4" name="Content Placeholder 3">
            <a:extLst>
              <a:ext uri="{FF2B5EF4-FFF2-40B4-BE49-F238E27FC236}">
                <a16:creationId xmlns:a16="http://schemas.microsoft.com/office/drawing/2014/main" id="{DEF11822-2184-4904-A687-F3CB5EA9B21E}"/>
              </a:ext>
            </a:extLst>
          </p:cNvPr>
          <p:cNvPicPr>
            <a:picLocks noGrp="1" noChangeAspect="1"/>
          </p:cNvPicPr>
          <p:nvPr>
            <p:ph idx="1"/>
          </p:nvPr>
        </p:nvPicPr>
        <p:blipFill>
          <a:blip r:embed="rId5"/>
          <a:stretch>
            <a:fillRect/>
          </a:stretch>
        </p:blipFill>
        <p:spPr>
          <a:xfrm>
            <a:off x="561090" y="1401550"/>
            <a:ext cx="6817816" cy="5113362"/>
          </a:xfrm>
          <a:prstGeom prst="rect">
            <a:avLst/>
          </a:prstGeom>
        </p:spPr>
      </p:pic>
      <p:pic>
        <p:nvPicPr>
          <p:cNvPr id="5" name="Picture 4">
            <a:extLst>
              <a:ext uri="{FF2B5EF4-FFF2-40B4-BE49-F238E27FC236}">
                <a16:creationId xmlns:a16="http://schemas.microsoft.com/office/drawing/2014/main" id="{5D3AB12C-7FD8-4DA8-B8DA-24BFA0E12838}"/>
              </a:ext>
            </a:extLst>
          </p:cNvPr>
          <p:cNvPicPr>
            <a:picLocks noChangeAspect="1"/>
          </p:cNvPicPr>
          <p:nvPr/>
        </p:nvPicPr>
        <p:blipFill>
          <a:blip r:embed="rId6"/>
          <a:stretch>
            <a:fillRect/>
          </a:stretch>
        </p:blipFill>
        <p:spPr>
          <a:xfrm>
            <a:off x="7656016" y="1389987"/>
            <a:ext cx="3835022" cy="5113362"/>
          </a:xfrm>
          <a:prstGeom prst="rect">
            <a:avLst/>
          </a:prstGeom>
        </p:spPr>
      </p:pic>
      <p:pic>
        <p:nvPicPr>
          <p:cNvPr id="7" name="Audio 6">
            <a:hlinkClick r:id="" action="ppaction://media"/>
            <a:extLst>
              <a:ext uri="{FF2B5EF4-FFF2-40B4-BE49-F238E27FC236}">
                <a16:creationId xmlns:a16="http://schemas.microsoft.com/office/drawing/2014/main" id="{B0837134-B70A-466B-9AF9-D77E328930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351689"/>
      </p:ext>
    </p:extLst>
  </p:cSld>
  <p:clrMapOvr>
    <a:masterClrMapping/>
  </p:clrMapOvr>
  <mc:AlternateContent xmlns:mc="http://schemas.openxmlformats.org/markup-compatibility/2006">
    <mc:Choice xmlns:p14="http://schemas.microsoft.com/office/powerpoint/2010/main" Requires="p14">
      <p:transition spd="slow" p14:dur="2000" advTm="94403"/>
    </mc:Choice>
    <mc:Fallback>
      <p:transition spd="slow" advTm="9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0.8|1.9|3|1.1|1.5"/>
</p:tagLst>
</file>

<file path=ppt/tags/tag2.xml><?xml version="1.0" encoding="utf-8"?>
<p:tagLst xmlns:a="http://schemas.openxmlformats.org/drawingml/2006/main" xmlns:r="http://schemas.openxmlformats.org/officeDocument/2006/relationships" xmlns:p="http://schemas.openxmlformats.org/presentationml/2006/main">
  <p:tag name="TIMING" val="|11.2|1.9|2.1|1.8|1.8|3.4|0.6|0.7|0.7|0.7|3|6.5|14.9|3.2|15.6|0.9"/>
</p:tagLst>
</file>

<file path=ppt/tags/tag3.xml><?xml version="1.0" encoding="utf-8"?>
<p:tagLst xmlns:a="http://schemas.openxmlformats.org/drawingml/2006/main" xmlns:r="http://schemas.openxmlformats.org/officeDocument/2006/relationships" xmlns:p="http://schemas.openxmlformats.org/presentationml/2006/main">
  <p:tag name="TIMING" val="|5.7|1.5|4.6|0.7|2.3|1|1.6|0.5|2.2|1.7|1.3|1.2|1.4|1.2|5.1|1.1|1.7|1.2|7.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1861</Words>
  <Application>Microsoft Office PowerPoint</Application>
  <PresentationFormat>Widescreen</PresentationFormat>
  <Paragraphs>251</Paragraphs>
  <Slides>5</Slides>
  <Notes>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Times New Roman</vt:lpstr>
      <vt:lpstr>Wingdings</vt:lpstr>
      <vt:lpstr>Office Theme</vt:lpstr>
      <vt:lpstr>The DAFNE course participant timetable</vt:lpstr>
      <vt:lpstr>The 5x1 DAFNE course participant timetable</vt:lpstr>
      <vt:lpstr>The DAFNE course educator timetable</vt:lpstr>
      <vt:lpstr>Break times</vt:lpstr>
      <vt:lpstr>Lunch times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Timetable</dc:title>
  <dc:creator>Richardson Liesl (RTF) NHCT</dc:creator>
  <cp:lastModifiedBy>Richardson Liesl (RTF) NHCT</cp:lastModifiedBy>
  <cp:revision>49</cp:revision>
  <dcterms:created xsi:type="dcterms:W3CDTF">2022-11-09T14:37:52Z</dcterms:created>
  <dcterms:modified xsi:type="dcterms:W3CDTF">2023-02-13T12:23:26Z</dcterms:modified>
</cp:coreProperties>
</file>