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761150" cy="9856775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30525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29050" y="0"/>
            <a:ext cx="2930525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917575" y="739775"/>
            <a:ext cx="4926013" cy="36956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76275" y="4681537"/>
            <a:ext cx="5408612" cy="4435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9361488"/>
            <a:ext cx="2930525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29050" y="9361488"/>
            <a:ext cx="2930525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917575" y="739775"/>
            <a:ext cx="4926013" cy="36956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76275" y="4681537"/>
            <a:ext cx="5408612" cy="4435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3829050" y="9361488"/>
            <a:ext cx="2930525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76275" y="4681537"/>
            <a:ext cx="5408612" cy="4435474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917575" y="739775"/>
            <a:ext cx="4926013" cy="36956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2" type="sldNum"/>
          </p:nvPr>
        </p:nvSpPr>
        <p:spPr>
          <a:xfrm>
            <a:off x="3829050" y="9361488"/>
            <a:ext cx="2930525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917575" y="739775"/>
            <a:ext cx="4926013" cy="36956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76275" y="4681537"/>
            <a:ext cx="5408612" cy="4435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2" type="sldNum"/>
          </p:nvPr>
        </p:nvSpPr>
        <p:spPr>
          <a:xfrm>
            <a:off x="3829050" y="9361488"/>
            <a:ext cx="2930525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917575" y="739775"/>
            <a:ext cx="4926013" cy="36956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76275" y="4681537"/>
            <a:ext cx="5408612" cy="4435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jpg"/><Relationship Id="rId1" Type="http://schemas.openxmlformats.org/officeDocument/2006/relationships/slideMaster" Target="../slideMasters/slideMaster1.xml"/><Relationship Id="rId3" Type="http://schemas.openxmlformats.org/officeDocument/2006/relationships/image" Target="../media/image0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2" Type="http://schemas.openxmlformats.org/officeDocument/2006/relationships/image" Target="../media/image0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03.jpg"/><Relationship Id="rId3" Type="http://schemas.openxmlformats.org/officeDocument/2006/relationships/image" Target="../media/image04.jpg"/><Relationship Id="rId9" Type="http://schemas.openxmlformats.org/officeDocument/2006/relationships/image" Target="../media/image07.png"/><Relationship Id="rId6" Type="http://schemas.openxmlformats.org/officeDocument/2006/relationships/image" Target="../media/image01.jpg"/><Relationship Id="rId5" Type="http://schemas.openxmlformats.org/officeDocument/2006/relationships/image" Target="../media/image06.png"/><Relationship Id="rId8" Type="http://schemas.openxmlformats.org/officeDocument/2006/relationships/image" Target="../media/image00.png"/><Relationship Id="rId7" Type="http://schemas.openxmlformats.org/officeDocument/2006/relationships/image" Target="../media/image05.jpg"/></Relationships>
</file>

<file path=ppt/slideLayouts/_rels/slideLayout5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jpg"/><Relationship Id="rId1" Type="http://schemas.openxmlformats.org/officeDocument/2006/relationships/slideMaster" Target="../slideMasters/slideMaster1.xml"/><Relationship Id="rId3" Type="http://schemas.openxmlformats.org/officeDocument/2006/relationships/image" Target="../media/image00.png"/></Relationships>
</file>

<file path=ppt/slideLayouts/_rels/slideLayout6.xml.rels><?xml version="1.0" encoding="UTF-8" standalone="yes"?>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ESS Title and Conten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3211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3003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pic>
        <p:nvPicPr>
          <p:cNvPr id="21" name="Shape 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8771" y="473827"/>
            <a:ext cx="2381359" cy="5816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ESS Title Slid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x="430304" y="1908118"/>
            <a:ext cx="4598894" cy="19252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C84226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430304" y="3551980"/>
            <a:ext cx="4598894" cy="918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360"/>
              </a:spcBef>
              <a:buClr>
                <a:srgbClr val="595959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pic>
        <p:nvPicPr>
          <p:cNvPr id="38" name="Shape 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4176" y="2286614"/>
            <a:ext cx="2502063" cy="2530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7053" y="3833383"/>
            <a:ext cx="1970233" cy="1967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980197">
            <a:off x="5932484" y="4633513"/>
            <a:ext cx="1334213" cy="1211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821881" y="5760419"/>
            <a:ext cx="638471" cy="684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66239" y="1701173"/>
            <a:ext cx="2035537" cy="213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928548">
            <a:off x="6416074" y="1644157"/>
            <a:ext cx="943884" cy="94277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/>
          <p:nvPr/>
        </p:nvSpPr>
        <p:spPr>
          <a:xfrm>
            <a:off x="448950" y="4817344"/>
            <a:ext cx="2515433" cy="7659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GB" sz="1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Teacher Education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GB" sz="1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through School-based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GB" sz="1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Support in India</a:t>
            </a:r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9144000" cy="530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75845" y="745058"/>
            <a:ext cx="2755900" cy="673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40000" y="5760000"/>
            <a:ext cx="1004400" cy="704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ESS - Custom Layou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</a:p>
        </p:txBody>
      </p:sp>
      <p:pic>
        <p:nvPicPr>
          <p:cNvPr id="52" name="Shape 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3003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/>
        </p:nvSpPr>
        <p:spPr>
          <a:xfrm>
            <a:off x="457200" y="3211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C84226"/>
              </a:buClr>
              <a:buSzPct val="25000"/>
              <a:buFont typeface="Calibri"/>
              <a:buNone/>
            </a:pPr>
            <a:r>
              <a:rPr b="1" baseline="0" i="0" lang="en-GB" sz="3600" u="none" cap="none" strike="noStrike">
                <a:solidFill>
                  <a:srgbClr val="C84226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8771" y="473827"/>
            <a:ext cx="2381359" cy="5816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TESS Section 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2700"/>
            <a:ext cx="9144000" cy="6807758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>
            <p:ph type="title"/>
          </p:nvPr>
        </p:nvSpPr>
        <p:spPr>
          <a:xfrm>
            <a:off x="722312" y="231868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722312" y="3416578"/>
            <a:ext cx="7772400" cy="6982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8.jpg"/><Relationship Id="rId3" Type="http://schemas.openxmlformats.org/officeDocument/2006/relationships/image" Target="../media/image09.png"/><Relationship Id="rId5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09.png"/><Relationship Id="rId5" Type="http://schemas.openxmlformats.org/officeDocument/2006/relationships/image" Target="../media/image08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09.png"/><Relationship Id="rId3" Type="http://schemas.openxmlformats.org/officeDocument/2006/relationships/image" Target="../media/image08.jp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3211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C84226"/>
              </a:buClr>
              <a:buSzPct val="25000"/>
              <a:buFont typeface="Calibri"/>
              <a:buNone/>
            </a:pPr>
            <a:r>
              <a:rPr b="1" baseline="0" i="0" lang="en-GB" sz="3600" u="none" cap="none" strike="noStrike">
                <a:solidFill>
                  <a:srgbClr val="C84226"/>
                </a:solidFill>
                <a:latin typeface="Calibri"/>
                <a:ea typeface="Calibri"/>
                <a:cs typeface="Calibri"/>
                <a:sym typeface="Calibri"/>
              </a:rPr>
              <a:t>Use of TESS-India OER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1" baseline="0" i="0" lang="en-GB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Non –accredited in service teacher education including SSA and RMSA</a:t>
            </a:r>
          </a:p>
          <a:p>
            <a:pPr indent="0" lvl="0" marL="0" marR="0" rtl="0" algn="l">
              <a:spcBef>
                <a:spcPts val="56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0" baseline="0" i="0" lang="en-GB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Local activity at primary and secondary schools</a:t>
            </a:r>
          </a:p>
          <a:p>
            <a:pPr indent="0" lvl="0" marL="0" marR="0" rtl="0" algn="l">
              <a:spcBef>
                <a:spcPts val="56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0" baseline="0" i="0" lang="en-GB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Eg. Headteacher leading groups of teachers or the  whole school; BRCC/ CRCC working with teachers from the Cluster; NGO programmes and initiatives</a:t>
            </a:r>
          </a:p>
          <a:p>
            <a:pPr indent="0" lvl="0" marL="0" marR="0" rtl="0" algn="l">
              <a:spcBef>
                <a:spcPts val="56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1" baseline="0" i="0" lang="en-GB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Formal accredited programmes </a:t>
            </a:r>
          </a:p>
          <a:p>
            <a:pPr indent="0" lvl="0" marL="0" marR="0" rtl="0" algn="l">
              <a:spcBef>
                <a:spcPts val="56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0" baseline="0" i="0" lang="en-GB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Through DIETs, CTEs, IASEs and  Universities </a:t>
            </a:r>
          </a:p>
          <a:p>
            <a:pPr indent="0" lvl="0" marL="0" marR="0" rtl="0" algn="l">
              <a:spcBef>
                <a:spcPts val="56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0" baseline="0" i="0" lang="en-GB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Eg D. ED, D.El.Ed, B Ed, </a:t>
            </a:r>
          </a:p>
          <a:p>
            <a:pPr indent="0" lvl="0" marL="0" marR="0" rtl="0" algn="l">
              <a:spcBef>
                <a:spcPts val="560"/>
              </a:spcBef>
              <a:buClr>
                <a:srgbClr val="B72B0F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78882" y="5694362"/>
            <a:ext cx="774700" cy="1035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78691" y="6296844"/>
            <a:ext cx="1282700" cy="49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29442" y="5780087"/>
            <a:ext cx="960437" cy="86359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532958" y="5899592"/>
            <a:ext cx="3974165" cy="8925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document has been produced as part of the TESS-India project and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made available under a Creative Commons Attribution-ShareAlike licence.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www.TESS-India.edu.in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646112" y="6077764"/>
            <a:ext cx="184730" cy="9233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baseline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553143"/>
            <a:ext cx="8229600" cy="9071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C84226"/>
              </a:buClr>
              <a:buSzPct val="25000"/>
              <a:buFont typeface="Calibri"/>
              <a:buNone/>
            </a:pPr>
            <a:r>
              <a:rPr b="1" baseline="0" i="0" lang="en-GB" sz="2800" u="none" cap="none" strike="noStrike">
                <a:solidFill>
                  <a:srgbClr val="C84226"/>
                </a:solidFill>
                <a:latin typeface="Calibri"/>
                <a:ea typeface="Calibri"/>
                <a:cs typeface="Calibri"/>
                <a:sym typeface="Calibri"/>
              </a:rPr>
              <a:t>In-service professional development 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Key issues to consider:</a:t>
            </a:r>
          </a:p>
          <a:p>
            <a:pPr indent="0" lvl="0" marL="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1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Teachers’ learning needs: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97727"/>
              <a:buFont typeface="Arial"/>
              <a:buChar char="•"/>
            </a:pP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Clear objectives for use of TESS-India OER  to meet learning needs; define the learning needs</a:t>
            </a:r>
          </a:p>
          <a:p>
            <a:pPr indent="0" lvl="0" marL="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1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Selecting the OER: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97727"/>
              <a:buFont typeface="Arial"/>
              <a:buChar char="•"/>
            </a:pP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Who selects the OER?  </a:t>
            </a:r>
          </a:p>
          <a:p>
            <a:pPr indent="0" lvl="0" marL="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1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Partner to provide support </a:t>
            </a: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 regular visits/  coaching / mentoring)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97727"/>
              <a:buFont typeface="Arial"/>
              <a:buChar char="•"/>
            </a:pP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Who is the partner providing support for OER use?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97727"/>
              <a:buFont typeface="Arial"/>
              <a:buChar char="•"/>
            </a:pP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Who trains this partner?  </a:t>
            </a:r>
          </a:p>
          <a:p>
            <a:pPr indent="0" lvl="0" marL="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1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Access to TESS-India  OER: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97727"/>
              <a:buFont typeface="Arial"/>
              <a:buChar char="•"/>
            </a:pP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Online? Off line  eg  CD?  Print? Videos?  Key Resources? </a:t>
            </a:r>
          </a:p>
          <a:p>
            <a:pPr indent="0" lvl="0" marL="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25000"/>
              <a:buFont typeface="Arial"/>
              <a:buNone/>
            </a:pPr>
            <a:r>
              <a:rPr b="1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Evaluation of the use of the TESS-India OER</a:t>
            </a: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30"/>
              </a:spcBef>
              <a:buClr>
                <a:srgbClr val="B72B0F"/>
              </a:buClr>
              <a:buSzPct val="97727"/>
              <a:buFont typeface="Arial"/>
              <a:buChar char="•"/>
            </a:pPr>
            <a:r>
              <a:rPr b="0" baseline="0" i="0" lang="en-GB" sz="215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How will this be judged?  What data will you need? </a:t>
            </a:r>
          </a:p>
        </p:txBody>
      </p:sp>
      <p:sp>
        <p:nvSpPr>
          <p:cNvPr id="79" name="Shape 79"/>
          <p:cNvSpPr/>
          <p:nvPr/>
        </p:nvSpPr>
        <p:spPr>
          <a:xfrm>
            <a:off x="457200" y="5965448"/>
            <a:ext cx="3974165" cy="8925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document has been produced as part of the TESS-India project and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made available under a Creative Commons Attribution-ShareAlike licence.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www.TESS-India.edu.in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78882" y="5694362"/>
            <a:ext cx="774700" cy="1035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29442" y="5780087"/>
            <a:ext cx="960437" cy="86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878691" y="6296844"/>
            <a:ext cx="1282700" cy="49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8" name="Shape 88"/>
          <p:cNvSpPr/>
          <p:nvPr/>
        </p:nvSpPr>
        <p:spPr>
          <a:xfrm>
            <a:off x="684212" y="1412875"/>
            <a:ext cx="1584325" cy="3816349"/>
          </a:xfrm>
          <a:prstGeom prst="rect">
            <a:avLst/>
          </a:prstGeom>
          <a:solidFill>
            <a:srgbClr val="66FFCC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2484438" y="1412875"/>
            <a:ext cx="1584325" cy="3816349"/>
          </a:xfrm>
          <a:prstGeom prst="rect">
            <a:avLst/>
          </a:prstGeom>
          <a:solidFill>
            <a:srgbClr val="04CC34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4356100" y="1412875"/>
            <a:ext cx="1584325" cy="3816349"/>
          </a:xfrm>
          <a:prstGeom prst="rect">
            <a:avLst/>
          </a:prstGeom>
          <a:solidFill>
            <a:schemeClr val="accent1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6300787" y="1412875"/>
            <a:ext cx="1584325" cy="3816349"/>
          </a:xfrm>
          <a:prstGeom prst="rect">
            <a:avLst/>
          </a:prstGeom>
          <a:solidFill>
            <a:srgbClr val="FF9900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684212" y="5229225"/>
            <a:ext cx="7345361" cy="1008063"/>
          </a:xfrm>
          <a:prstGeom prst="rect">
            <a:avLst/>
          </a:prstGeom>
          <a:solidFill>
            <a:srgbClr val="FFFF00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4588637" y="696654"/>
            <a:ext cx="1296986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Area B: Curriculum Studies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2414934" y="707720"/>
            <a:ext cx="1721753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Area B: Pedagogic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Studies 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96418" y="788987"/>
            <a:ext cx="238212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Area A: Foundations of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Education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023146" y="788987"/>
            <a:ext cx="2047547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Area B: Assessment &amp;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Evaluation Studies </a:t>
            </a:r>
          </a:p>
        </p:txBody>
      </p:sp>
      <p:sp>
        <p:nvSpPr>
          <p:cNvPr id="97" name="Shape 97"/>
          <p:cNvSpPr/>
          <p:nvPr/>
        </p:nvSpPr>
        <p:spPr>
          <a:xfrm>
            <a:off x="827087" y="4797425"/>
            <a:ext cx="1584325" cy="431799"/>
          </a:xfrm>
          <a:prstGeom prst="rect">
            <a:avLst/>
          </a:prstGeom>
          <a:solidFill>
            <a:schemeClr val="lt1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2627313" y="2251882"/>
            <a:ext cx="1582737" cy="2977343"/>
          </a:xfrm>
          <a:prstGeom prst="rect">
            <a:avLst/>
          </a:prstGeom>
          <a:solidFill>
            <a:schemeClr val="lt1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4572000" y="4476464"/>
            <a:ext cx="1584325" cy="752759"/>
          </a:xfrm>
          <a:prstGeom prst="rect">
            <a:avLst/>
          </a:prstGeom>
          <a:solidFill>
            <a:schemeClr val="lt1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6732588" y="3985146"/>
            <a:ext cx="1368425" cy="1240642"/>
          </a:xfrm>
          <a:prstGeom prst="rect">
            <a:avLst/>
          </a:prstGeom>
          <a:solidFill>
            <a:schemeClr val="lt1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827087" y="5516562"/>
            <a:ext cx="7416800" cy="720724"/>
          </a:xfrm>
          <a:prstGeom prst="rect">
            <a:avLst/>
          </a:prstGeom>
          <a:solidFill>
            <a:schemeClr val="lt1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3276600" y="5253037"/>
            <a:ext cx="3970574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Area C:  Teaching Practice / School internship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684212" y="6308725"/>
            <a:ext cx="792162" cy="376238"/>
          </a:xfrm>
          <a:prstGeom prst="rect">
            <a:avLst/>
          </a:prstGeom>
          <a:solidFill>
            <a:schemeClr val="lt1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146050" y="188913"/>
            <a:ext cx="8330421" cy="369332"/>
          </a:xfrm>
          <a:prstGeom prst="rect">
            <a:avLst/>
          </a:prstGeom>
          <a:noFill/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Overlap between TESS-India  OER and components of a teacher education curriculum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403350" y="6308725"/>
            <a:ext cx="17020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TESS- India OER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827087" y="1125537"/>
            <a:ext cx="7918450" cy="4787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 rot="-8153709">
            <a:off x="3322638" y="4994275"/>
            <a:ext cx="507999" cy="171449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 flipH="1" rot="5400000">
            <a:off x="4773612" y="4984750"/>
            <a:ext cx="285749" cy="304799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 rot="-8153709">
            <a:off x="6400799" y="4248150"/>
            <a:ext cx="507999" cy="171449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/>
          <p:nvPr/>
        </p:nvSpPr>
        <p:spPr>
          <a:xfrm flipH="1" rot="8153709">
            <a:off x="2940050" y="4238625"/>
            <a:ext cx="507999" cy="171449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/>
          <p:nvPr/>
        </p:nvSpPr>
        <p:spPr>
          <a:xfrm flipH="1" rot="5400000">
            <a:off x="4676775" y="4229100"/>
            <a:ext cx="285749" cy="304799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2195513" y="3429000"/>
            <a:ext cx="4705349" cy="742949"/>
          </a:xfrm>
          <a:prstGeom prst="ellipse">
            <a:avLst/>
          </a:pr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8" name="Shape 118"/>
          <p:cNvGrpSpPr/>
          <p:nvPr/>
        </p:nvGrpSpPr>
        <p:grpSpPr>
          <a:xfrm>
            <a:off x="6084887" y="2276474"/>
            <a:ext cx="2232025" cy="914399"/>
            <a:chOff x="1679" y="2063"/>
            <a:chExt cx="1007" cy="767"/>
          </a:xfrm>
        </p:grpSpPr>
        <p:sp>
          <p:nvSpPr>
            <p:cNvPr id="119" name="Shape 119"/>
            <p:cNvSpPr/>
            <p:nvPr/>
          </p:nvSpPr>
          <p:spPr>
            <a:xfrm>
              <a:off x="1679" y="2063"/>
              <a:ext cx="1007" cy="767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Numbers of teachers 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 their distribution </a:t>
              </a:r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2178" y="2146"/>
              <a:ext cx="76" cy="1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21" name="Shape 121"/>
          <p:cNvGrpSpPr/>
          <p:nvPr/>
        </p:nvGrpSpPr>
        <p:grpSpPr>
          <a:xfrm>
            <a:off x="1116013" y="2276474"/>
            <a:ext cx="2149475" cy="865188"/>
            <a:chOff x="194" y="2063"/>
            <a:chExt cx="1152" cy="864"/>
          </a:xfrm>
        </p:grpSpPr>
        <p:sp>
          <p:nvSpPr>
            <p:cNvPr id="122" name="Shape 122"/>
            <p:cNvSpPr/>
            <p:nvPr/>
          </p:nvSpPr>
          <p:spPr>
            <a:xfrm>
              <a:off x="194" y="2063"/>
              <a:ext cx="1152" cy="864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123"/>
            <p:cNvSpPr txBox="1"/>
            <p:nvPr/>
          </p:nvSpPr>
          <p:spPr>
            <a:xfrm>
              <a:off x="730" y="2112"/>
              <a:ext cx="87" cy="6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1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1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Shape 124"/>
          <p:cNvGrpSpPr/>
          <p:nvPr/>
        </p:nvGrpSpPr>
        <p:grpSpPr>
          <a:xfrm>
            <a:off x="3516312" y="1269999"/>
            <a:ext cx="2427286" cy="914399"/>
            <a:chOff x="2976" y="2063"/>
            <a:chExt cx="1056" cy="767"/>
          </a:xfrm>
        </p:grpSpPr>
        <p:sp>
          <p:nvSpPr>
            <p:cNvPr id="125" name="Shape 125"/>
            <p:cNvSpPr/>
            <p:nvPr/>
          </p:nvSpPr>
          <p:spPr>
            <a:xfrm>
              <a:off x="2976" y="2063"/>
              <a:ext cx="1056" cy="767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3023" y="2160"/>
              <a:ext cx="305" cy="4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b="1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  </a:t>
              </a:r>
            </a:p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b="1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</a:t>
              </a:r>
            </a:p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1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7" name="Shape 127"/>
          <p:cNvSpPr txBox="1"/>
          <p:nvPr/>
        </p:nvSpPr>
        <p:spPr>
          <a:xfrm>
            <a:off x="3035300" y="3590925"/>
            <a:ext cx="3049587" cy="29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Shape 128"/>
          <p:cNvGrpSpPr/>
          <p:nvPr/>
        </p:nvGrpSpPr>
        <p:grpSpPr>
          <a:xfrm>
            <a:off x="1042988" y="4365625"/>
            <a:ext cx="2290761" cy="576263"/>
            <a:chOff x="576" y="3840"/>
            <a:chExt cx="911" cy="383"/>
          </a:xfrm>
        </p:grpSpPr>
        <p:sp>
          <p:nvSpPr>
            <p:cNvPr id="129" name="Shape 129"/>
            <p:cNvSpPr/>
            <p:nvPr/>
          </p:nvSpPr>
          <p:spPr>
            <a:xfrm>
              <a:off x="576" y="3840"/>
              <a:ext cx="911" cy="383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989" y="3904"/>
              <a:ext cx="67" cy="1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Shape 131"/>
          <p:cNvGrpSpPr/>
          <p:nvPr/>
        </p:nvGrpSpPr>
        <p:grpSpPr>
          <a:xfrm>
            <a:off x="3898900" y="4400550"/>
            <a:ext cx="1930399" cy="457199"/>
            <a:chOff x="1728" y="3840"/>
            <a:chExt cx="911" cy="383"/>
          </a:xfrm>
        </p:grpSpPr>
        <p:sp>
          <p:nvSpPr>
            <p:cNvPr id="132" name="Shape 132"/>
            <p:cNvSpPr/>
            <p:nvPr/>
          </p:nvSpPr>
          <p:spPr>
            <a:xfrm>
              <a:off x="1728" y="3840"/>
              <a:ext cx="911" cy="383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Nature and location 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of assessment </a:t>
              </a:r>
            </a:p>
          </p:txBody>
        </p:sp>
        <p:sp>
          <p:nvSpPr>
            <p:cNvPr id="133" name="Shape 133"/>
            <p:cNvSpPr txBox="1"/>
            <p:nvPr/>
          </p:nvSpPr>
          <p:spPr>
            <a:xfrm>
              <a:off x="2164" y="3904"/>
              <a:ext cx="115" cy="1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" name="Shape 134"/>
          <p:cNvGrpSpPr/>
          <p:nvPr/>
        </p:nvGrpSpPr>
        <p:grpSpPr>
          <a:xfrm>
            <a:off x="6516687" y="4437063"/>
            <a:ext cx="1727199" cy="431799"/>
            <a:chOff x="2976" y="3840"/>
            <a:chExt cx="911" cy="383"/>
          </a:xfrm>
        </p:grpSpPr>
        <p:sp>
          <p:nvSpPr>
            <p:cNvPr id="135" name="Shape 135"/>
            <p:cNvSpPr/>
            <p:nvPr/>
          </p:nvSpPr>
          <p:spPr>
            <a:xfrm>
              <a:off x="2976" y="3840"/>
              <a:ext cx="911" cy="383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Technology access </a:t>
              </a:r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3390" y="3904"/>
              <a:ext cx="97" cy="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7" name="Shape 137"/>
          <p:cNvGrpSpPr/>
          <p:nvPr/>
        </p:nvGrpSpPr>
        <p:grpSpPr>
          <a:xfrm>
            <a:off x="3708400" y="5157788"/>
            <a:ext cx="2336800" cy="514350"/>
            <a:chOff x="1631" y="4368"/>
            <a:chExt cx="1104" cy="432"/>
          </a:xfrm>
        </p:grpSpPr>
        <p:sp>
          <p:nvSpPr>
            <p:cNvPr id="138" name="Shape 138"/>
            <p:cNvSpPr/>
            <p:nvPr/>
          </p:nvSpPr>
          <p:spPr>
            <a:xfrm>
              <a:off x="1631" y="4368"/>
              <a:ext cx="1104" cy="432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Expertise of 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tutors/mentors/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supervisors</a:t>
              </a:r>
            </a:p>
          </p:txBody>
        </p:sp>
        <p:sp>
          <p:nvSpPr>
            <p:cNvPr id="139" name="Shape 139"/>
            <p:cNvSpPr txBox="1"/>
            <p:nvPr/>
          </p:nvSpPr>
          <p:spPr>
            <a:xfrm>
              <a:off x="2128" y="4384"/>
              <a:ext cx="115" cy="1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Shape 140"/>
          <p:cNvSpPr txBox="1"/>
          <p:nvPr/>
        </p:nvSpPr>
        <p:spPr>
          <a:xfrm>
            <a:off x="4884737" y="6096000"/>
            <a:ext cx="246062" cy="18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1422400" y="361950"/>
            <a:ext cx="246062" cy="18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251200" y="590550"/>
            <a:ext cx="246062" cy="18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5181600" y="590550"/>
            <a:ext cx="246062" cy="18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6604000" y="361950"/>
            <a:ext cx="246062" cy="18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1873501" y="600075"/>
            <a:ext cx="570021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GB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Factors that determine form and format of  TESS-India OER  use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1422400" y="4597400"/>
            <a:ext cx="2133599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GB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2843213" y="3644900"/>
            <a:ext cx="3600450" cy="2746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and format of TESS-India OER use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3941762" y="4654550"/>
            <a:ext cx="244474" cy="206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7123113" y="436562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611562" y="4400550"/>
            <a:ext cx="1844674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3635375" y="1341437"/>
            <a:ext cx="2209799" cy="6397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and intended outcomes of course/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436687" y="2420938"/>
            <a:ext cx="150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Learner profile and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 of learning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922337" y="4456112"/>
            <a:ext cx="2362200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and frequency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contact sessions</a:t>
            </a:r>
          </a:p>
        </p:txBody>
      </p:sp>
      <p:grpSp>
        <p:nvGrpSpPr>
          <p:cNvPr id="154" name="Shape 154"/>
          <p:cNvGrpSpPr/>
          <p:nvPr/>
        </p:nvGrpSpPr>
        <p:grpSpPr>
          <a:xfrm>
            <a:off x="3708400" y="2349499"/>
            <a:ext cx="2235200" cy="863599"/>
            <a:chOff x="2976" y="2063"/>
            <a:chExt cx="1056" cy="767"/>
          </a:xfrm>
        </p:grpSpPr>
        <p:sp>
          <p:nvSpPr>
            <p:cNvPr id="155" name="Shape 155"/>
            <p:cNvSpPr/>
            <p:nvPr/>
          </p:nvSpPr>
          <p:spPr>
            <a:xfrm>
              <a:off x="2976" y="2063"/>
              <a:ext cx="1056" cy="767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3023" y="2160"/>
              <a:ext cx="332" cy="5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b="1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  </a:t>
              </a:r>
            </a:p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b="1" baseline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</a:t>
              </a:r>
            </a:p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1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baseline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7" name="Shape 157"/>
          <p:cNvSpPr txBox="1"/>
          <p:nvPr/>
        </p:nvSpPr>
        <p:spPr>
          <a:xfrm>
            <a:off x="3611562" y="2403475"/>
            <a:ext cx="2235199" cy="752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and duration of identified programme/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8" name="Shape 158"/>
          <p:cNvCxnSpPr/>
          <p:nvPr/>
        </p:nvCxnSpPr>
        <p:spPr>
          <a:xfrm>
            <a:off x="3322637" y="2727325"/>
            <a:ext cx="385762" cy="0"/>
          </a:xfrm>
          <a:prstGeom prst="straightConnector1">
            <a:avLst/>
          </a:prstGeom>
          <a:noFill/>
          <a:ln cap="flat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159" name="Shape 159"/>
          <p:cNvCxnSpPr/>
          <p:nvPr/>
        </p:nvCxnSpPr>
        <p:spPr>
          <a:xfrm rot="10800000">
            <a:off x="5916612" y="2727325"/>
            <a:ext cx="192087" cy="0"/>
          </a:xfrm>
          <a:prstGeom prst="straightConnector1">
            <a:avLst/>
          </a:prstGeom>
          <a:noFill/>
          <a:ln cap="flat" w="952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160" name="Shape 160"/>
          <p:cNvSpPr/>
          <p:nvPr/>
        </p:nvSpPr>
        <p:spPr>
          <a:xfrm flipH="1" rot="8153709">
            <a:off x="5940424" y="4941887"/>
            <a:ext cx="507999" cy="171449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 flipH="1" rot="-10628687">
            <a:off x="3227388" y="2673349"/>
            <a:ext cx="508000" cy="171450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 flipH="1" rot="45936">
            <a:off x="5719763" y="2676524"/>
            <a:ext cx="508000" cy="171449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 flipH="1" rot="-5543156">
            <a:off x="4581525" y="2070100"/>
            <a:ext cx="285749" cy="304800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/>
          <p:nvPr/>
        </p:nvSpPr>
        <p:spPr>
          <a:xfrm flipH="1" rot="-5382348">
            <a:off x="4524376" y="3203575"/>
            <a:ext cx="379411" cy="287336"/>
          </a:xfrm>
          <a:custGeom>
            <a:pathLst>
              <a:path extrusionOk="0" h="21600" w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extrusionOk="0" h="21600" w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extrusionOk="0" h="21600" w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cap="flat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6280150"/>
            <a:ext cx="1282700" cy="495299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/>
          <p:nvPr/>
        </p:nvSpPr>
        <p:spPr>
          <a:xfrm>
            <a:off x="355840" y="5983694"/>
            <a:ext cx="3974165" cy="8925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document has been produced as part of the TESS-India project and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1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made available under a Creative Commons Attribution-ShareAlike licence.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www.TESS-India.edu.in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 b="9450" l="0" r="0" t="5045"/>
          <a:stretch/>
        </p:blipFill>
        <p:spPr>
          <a:xfrm>
            <a:off x="7971860" y="6023187"/>
            <a:ext cx="678978" cy="775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22421" y="6023187"/>
            <a:ext cx="862649" cy="775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