
<file path=[Content_Types].xml><?xml version="1.0" encoding="utf-8"?>
<Types xmlns="http://schemas.openxmlformats.org/package/2006/content-types">
  <Default ContentType="image/jpeg" Extension="jpg"/>
  <Default ContentType="application/vnd.openxmlformats-package.relationships+xml" Extension="rels"/>
  <Default ContentType="image/png" Extension="png"/>
  <Default ContentType="application/xml" Extension="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4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6858000" cx="9144000"/>
  <p:notesSz cx="6761150" cy="9856775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2" Type="http://schemas.openxmlformats.org/officeDocument/2006/relationships/presProps" Target="presProps.xml"/><Relationship Id="rId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3" Type="http://schemas.openxmlformats.org/officeDocument/2006/relationships/tableStyles" Target="tableStyles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noFill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x="0" y="0"/>
            <a:ext cx="2930525" cy="492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x="3829050" y="0"/>
            <a:ext cx="2930525" cy="4921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x="917575" y="739775"/>
            <a:ext cx="4926013" cy="3695699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x="676275" y="4681537"/>
            <a:ext cx="5408612" cy="4435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x="0" y="9361488"/>
            <a:ext cx="2930525" cy="49371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3829050" y="9361488"/>
            <a:ext cx="2930525" cy="4937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>
            <a:lvl1pPr indent="0" marL="0" marR="0" rtl="0" algn="r">
              <a:spcBef>
                <a:spcPts val="0"/>
              </a:spcBef>
              <a:buNone/>
              <a:defRPr b="0" baseline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>
            <p:ph idx="2" type="sldImg"/>
          </p:nvPr>
        </p:nvSpPr>
        <p:spPr>
          <a:xfrm>
            <a:off x="917575" y="739775"/>
            <a:ext cx="4926013" cy="3695699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676275" y="4681537"/>
            <a:ext cx="5408612" cy="4435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Shape 75"/>
          <p:cNvSpPr txBox="1"/>
          <p:nvPr>
            <p:ph idx="12" type="sldNum"/>
          </p:nvPr>
        </p:nvSpPr>
        <p:spPr>
          <a:xfrm>
            <a:off x="3829050" y="9361488"/>
            <a:ext cx="2930525" cy="4937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idx="1" type="body"/>
          </p:nvPr>
        </p:nvSpPr>
        <p:spPr>
          <a:xfrm>
            <a:off x="676275" y="4681537"/>
            <a:ext cx="5408612" cy="4435474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5" name="Shape 85"/>
          <p:cNvSpPr/>
          <p:nvPr>
            <p:ph idx="2" type="sldImg"/>
          </p:nvPr>
        </p:nvSpPr>
        <p:spPr>
          <a:xfrm>
            <a:off x="917575" y="739775"/>
            <a:ext cx="4926013" cy="3695699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idx="12" type="sldNum"/>
          </p:nvPr>
        </p:nvSpPr>
        <p:spPr>
          <a:xfrm>
            <a:off x="3829050" y="9361488"/>
            <a:ext cx="2930525" cy="4937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GB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sp>
        <p:nvSpPr>
          <p:cNvPr id="108" name="Shape 108"/>
          <p:cNvSpPr/>
          <p:nvPr>
            <p:ph idx="2" type="sldImg"/>
          </p:nvPr>
        </p:nvSpPr>
        <p:spPr>
          <a:xfrm>
            <a:off x="917575" y="739775"/>
            <a:ext cx="4926013" cy="3695699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676275" y="4681537"/>
            <a:ext cx="5408612" cy="4435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/>
          <p:nvPr>
            <p:ph idx="12" type="sldNum"/>
          </p:nvPr>
        </p:nvSpPr>
        <p:spPr>
          <a:xfrm>
            <a:off x="3829050" y="9361488"/>
            <a:ext cx="2930525" cy="4937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sp>
        <p:nvSpPr>
          <p:cNvPr id="171" name="Shape 171"/>
          <p:cNvSpPr/>
          <p:nvPr>
            <p:ph idx="2" type="sldImg"/>
          </p:nvPr>
        </p:nvSpPr>
        <p:spPr>
          <a:xfrm>
            <a:off x="917575" y="739775"/>
            <a:ext cx="4926013" cy="3695699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2" name="Shape 172"/>
          <p:cNvSpPr txBox="1"/>
          <p:nvPr>
            <p:ph idx="1" type="body"/>
          </p:nvPr>
        </p:nvSpPr>
        <p:spPr>
          <a:xfrm>
            <a:off x="676275" y="4681537"/>
            <a:ext cx="5408612" cy="4435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2" Type="http://schemas.openxmlformats.org/officeDocument/2006/relationships/image" Target="../media/image05.jpg"/><Relationship Id="rId1" Type="http://schemas.openxmlformats.org/officeDocument/2006/relationships/slideMaster" Target="../slideMasters/slideMaster1.xml"/><Relationship Id="rId3" Type="http://schemas.openxmlformats.org/officeDocument/2006/relationships/image" Target="../media/image00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2" Type="http://schemas.openxmlformats.org/officeDocument/2006/relationships/image" Target="../media/image0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03.jpg"/><Relationship Id="rId3" Type="http://schemas.openxmlformats.org/officeDocument/2006/relationships/image" Target="../media/image04.jpg"/><Relationship Id="rId9" Type="http://schemas.openxmlformats.org/officeDocument/2006/relationships/image" Target="../media/image07.png"/><Relationship Id="rId6" Type="http://schemas.openxmlformats.org/officeDocument/2006/relationships/image" Target="../media/image01.jpg"/><Relationship Id="rId5" Type="http://schemas.openxmlformats.org/officeDocument/2006/relationships/image" Target="../media/image06.png"/><Relationship Id="rId8" Type="http://schemas.openxmlformats.org/officeDocument/2006/relationships/image" Target="../media/image00.png"/><Relationship Id="rId7" Type="http://schemas.openxmlformats.org/officeDocument/2006/relationships/image" Target="../media/image05.jpg"/></Relationships>
</file>

<file path=ppt/slideLayouts/_rels/slideLayout5.xml.rels><?xml version="1.0" encoding="UTF-8" standalone="yes"?><Relationships xmlns="http://schemas.openxmlformats.org/package/2006/relationships"><Relationship Id="rId2" Type="http://schemas.openxmlformats.org/officeDocument/2006/relationships/image" Target="../media/image05.jpg"/><Relationship Id="rId1" Type="http://schemas.openxmlformats.org/officeDocument/2006/relationships/slideMaster" Target="../slideMasters/slideMaster1.xml"/><Relationship Id="rId3" Type="http://schemas.openxmlformats.org/officeDocument/2006/relationships/image" Target="../media/image00.png"/></Relationships>
</file>

<file path=ppt/slideLayouts/_rels/slideLayout6.xml.rels><?xml version="1.0" encoding="UTF-8" standalone="yes"?>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ESS Title and Conten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/>
          <p:nvPr>
            <p:ph type="title"/>
          </p:nvPr>
        </p:nvSpPr>
        <p:spPr>
          <a:xfrm>
            <a:off x="457200" y="32113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7" name="Shape 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r">
              <a:spcBef>
                <a:spcPts val="0"/>
              </a:spcBef>
              <a:buNone/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/>
              <a:t>‹#›</a:t>
            </a:fld>
          </a:p>
        </p:txBody>
      </p:sp>
      <p:pic>
        <p:nvPicPr>
          <p:cNvPr id="19" name="Shape 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530039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Shape 2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pic>
        <p:nvPicPr>
          <p:cNvPr id="21" name="Shape 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48771" y="473827"/>
            <a:ext cx="2381359" cy="5816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rtl="0" algn="l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indent="-107950" marL="742950" rtl="0" algn="l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indent="-76200" marL="1143000" rtl="0" algn="l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indent="-101600" marL="1600200" rtl="0" algn="l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indent="-101600" marL="2057400" rtl="0" algn="l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indent="-101600" marL="25146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indent="-101600" marL="29718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indent="-101600" marL="34290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indent="-101600" marL="388620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r">
              <a:spcBef>
                <a:spcPts val="0"/>
              </a:spcBef>
              <a:buNone/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r">
              <a:spcBef>
                <a:spcPts val="0"/>
              </a:spcBef>
              <a:buNone/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ESS Title Slide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ctrTitle"/>
          </p:nvPr>
        </p:nvSpPr>
        <p:spPr>
          <a:xfrm>
            <a:off x="430304" y="1908118"/>
            <a:ext cx="4598894" cy="192526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buClr>
                <a:srgbClr val="C84226"/>
              </a:buClr>
              <a:buFont typeface="Calibri"/>
              <a:buNone/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1" type="subTitle"/>
          </p:nvPr>
        </p:nvSpPr>
        <p:spPr>
          <a:xfrm>
            <a:off x="430304" y="3551980"/>
            <a:ext cx="4598894" cy="918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360"/>
              </a:spcBef>
              <a:buClr>
                <a:srgbClr val="595959"/>
              </a:buClr>
              <a:buFont typeface="Arial"/>
              <a:buNone/>
              <a:defRPr/>
            </a:lvl1pPr>
            <a:lvl2pPr indent="0" marL="457200" marR="0" rtl="0" algn="ctr">
              <a:spcBef>
                <a:spcPts val="560"/>
              </a:spcBef>
              <a:buClr>
                <a:srgbClr val="888888"/>
              </a:buClr>
              <a:buFont typeface="Arial"/>
              <a:buNone/>
              <a:defRPr/>
            </a:lvl2pPr>
            <a:lvl3pPr indent="0" marL="914400" marR="0" rtl="0" algn="ctr">
              <a:spcBef>
                <a:spcPts val="480"/>
              </a:spcBef>
              <a:buClr>
                <a:srgbClr val="888888"/>
              </a:buClr>
              <a:buFont typeface="Arial"/>
              <a:buNone/>
              <a:defRPr/>
            </a:lvl3pPr>
            <a:lvl4pPr indent="0" marL="13716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4pPr>
            <a:lvl5pPr indent="0" marL="18288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5pPr>
            <a:lvl6pPr indent="0" marL="22860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6pPr>
            <a:lvl7pPr indent="0" marL="27432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7pPr>
            <a:lvl8pPr indent="0" marL="32004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8pPr>
            <a:lvl9pPr indent="0" marL="3657600" marR="0" rtl="0" algn="ctr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r">
              <a:spcBef>
                <a:spcPts val="0"/>
              </a:spcBef>
              <a:buNone/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/>
              <a:t>‹#›</a:t>
            </a:fld>
          </a:p>
        </p:txBody>
      </p:sp>
      <p:pic>
        <p:nvPicPr>
          <p:cNvPr id="38" name="Shape 3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764176" y="2286614"/>
            <a:ext cx="2502063" cy="253073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Shape 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57053" y="3833383"/>
            <a:ext cx="1970233" cy="1967919"/>
          </a:xfrm>
          <a:prstGeom prst="rect">
            <a:avLst/>
          </a:prstGeom>
          <a:noFill/>
          <a:ln>
            <a:noFill/>
          </a:ln>
        </p:spPr>
      </p:pic>
      <p:pic>
        <p:nvPicPr>
          <p:cNvPr id="40" name="Shape 4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980197">
            <a:off x="5932484" y="4633513"/>
            <a:ext cx="1334213" cy="1211031"/>
          </a:xfrm>
          <a:prstGeom prst="rect">
            <a:avLst/>
          </a:prstGeom>
          <a:noFill/>
          <a:ln>
            <a:noFill/>
          </a:ln>
        </p:spPr>
      </p:pic>
      <p:pic>
        <p:nvPicPr>
          <p:cNvPr id="41" name="Shape 4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821881" y="5760419"/>
            <a:ext cx="638471" cy="684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Shape 4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266239" y="1701173"/>
            <a:ext cx="2035537" cy="2132210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Shape 4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1928548">
            <a:off x="6416074" y="1644157"/>
            <a:ext cx="943884" cy="94277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Shape 44"/>
          <p:cNvSpPr txBox="1"/>
          <p:nvPr/>
        </p:nvSpPr>
        <p:spPr>
          <a:xfrm>
            <a:off x="448950" y="4817344"/>
            <a:ext cx="2515433" cy="7659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GB" sz="14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Teacher Education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GB" sz="14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through School-based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GB" sz="14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Support in India</a:t>
            </a:r>
          </a:p>
        </p:txBody>
      </p:sp>
      <p:pic>
        <p:nvPicPr>
          <p:cNvPr id="45" name="Shape 4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0" y="0"/>
            <a:ext cx="9144000" cy="530039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Shape 4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75845" y="745058"/>
            <a:ext cx="2755900" cy="673099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Shape 4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40000" y="5760000"/>
            <a:ext cx="1004400" cy="704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ESS - Custom Layou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r">
              <a:spcBef>
                <a:spcPts val="0"/>
              </a:spcBef>
              <a:buNone/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/>
              <a:t>‹#›</a:t>
            </a:fld>
          </a:p>
        </p:txBody>
      </p:sp>
      <p:pic>
        <p:nvPicPr>
          <p:cNvPr id="52" name="Shape 5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530039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Shape 5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4" name="Shape 54"/>
          <p:cNvSpPr txBox="1"/>
          <p:nvPr/>
        </p:nvSpPr>
        <p:spPr>
          <a:xfrm>
            <a:off x="457200" y="32113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rgbClr val="C84226"/>
              </a:buClr>
              <a:buSzPct val="25000"/>
              <a:buFont typeface="Calibri"/>
              <a:buNone/>
            </a:pPr>
            <a:r>
              <a:rPr b="1" baseline="0" i="0" lang="en-GB" sz="3600" u="none" cap="none" strike="noStrike">
                <a:solidFill>
                  <a:srgbClr val="C84226"/>
                </a:solidFill>
                <a:latin typeface="Calibri"/>
                <a:ea typeface="Calibri"/>
                <a:cs typeface="Calibri"/>
                <a:sym typeface="Calibri"/>
              </a:rPr>
              <a:t>Click to edit Master title style</a:t>
            </a:r>
          </a:p>
        </p:txBody>
      </p:sp>
      <p:pic>
        <p:nvPicPr>
          <p:cNvPr id="55" name="Shape 5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48771" y="473827"/>
            <a:ext cx="2381359" cy="5816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TESS Section Header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Shape 5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2700"/>
            <a:ext cx="9144000" cy="6807758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Shape 58"/>
          <p:cNvSpPr txBox="1"/>
          <p:nvPr>
            <p:ph type="title"/>
          </p:nvPr>
        </p:nvSpPr>
        <p:spPr>
          <a:xfrm>
            <a:off x="722312" y="2318683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722312" y="3416578"/>
            <a:ext cx="7772400" cy="6982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1" name="Shape 6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2" name="Shape 62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r">
              <a:spcBef>
                <a:spcPts val="0"/>
              </a:spcBef>
              <a:buNone/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" name="Shape 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marR="0" rtl="0" algn="l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indent="-107950" marL="742950" marR="0" rtl="0" algn="l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indent="-76200" marL="1143000" marR="0" rtl="0" algn="l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indent="-101600" marL="16002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indent="-101600" marL="20574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indent="-101600" marL="25146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indent="-101600" marL="29718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indent="-101600" marL="34290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indent="-101600" marL="3886200" marR="0" rtl="0" algn="l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11" name="Shape 11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r">
              <a:spcBef>
                <a:spcPts val="0"/>
              </a:spcBef>
              <a:buNone/>
              <a:defRPr b="0" baseline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08.jpg"/><Relationship Id="rId3" Type="http://schemas.openxmlformats.org/officeDocument/2006/relationships/image" Target="../media/image09.png"/><Relationship Id="rId5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Relationship Id="rId3" Type="http://schemas.openxmlformats.org/officeDocument/2006/relationships/image" Target="../media/image09.png"/><Relationship Id="rId5" Type="http://schemas.openxmlformats.org/officeDocument/2006/relationships/image" Target="../media/image08.jpg"/></Relationships>
</file>

<file path=ppt/slides/_rels/slide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09.png"/><Relationship Id="rId3" Type="http://schemas.openxmlformats.org/officeDocument/2006/relationships/image" Target="../media/image08.jpg"/><Relationship Id="rId5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/>
          <p:nvPr>
            <p:ph type="title"/>
          </p:nvPr>
        </p:nvSpPr>
        <p:spPr>
          <a:xfrm>
            <a:off x="457200" y="32113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rgbClr val="C84226"/>
              </a:buClr>
              <a:buSzPct val="25000"/>
              <a:buFont typeface="Calibri"/>
              <a:buNone/>
            </a:pPr>
            <a:r>
              <a:rPr b="1" baseline="0" i="0" lang="en-GB" sz="3600" u="none" cap="none" strike="noStrike">
                <a:solidFill>
                  <a:srgbClr val="C84226"/>
                </a:solidFill>
                <a:latin typeface="Calibri"/>
                <a:ea typeface="Calibri"/>
                <a:cs typeface="Calibri"/>
                <a:sym typeface="Calibri"/>
              </a:rPr>
              <a:t>Use of TESS-India OER</a:t>
            </a:r>
          </a:p>
        </p:txBody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rgbClr val="B72B0F"/>
              </a:buClr>
              <a:buSzPct val="25000"/>
              <a:buFont typeface="Arial"/>
              <a:buNone/>
            </a:pPr>
            <a:r>
              <a:rPr b="1" baseline="0" i="0" lang="en-GB" sz="28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Non –accredited in service teacher education including SSA and RMSA</a:t>
            </a:r>
          </a:p>
          <a:p>
            <a:pPr indent="0" lvl="0" marL="0" marR="0" rtl="0" algn="l">
              <a:spcBef>
                <a:spcPts val="560"/>
              </a:spcBef>
              <a:buClr>
                <a:srgbClr val="B72B0F"/>
              </a:buClr>
              <a:buSzPct val="25000"/>
              <a:buFont typeface="Arial"/>
              <a:buNone/>
            </a:pPr>
            <a:r>
              <a:rPr b="0" baseline="0" i="0" lang="en-GB" sz="28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Local activity at primary and secondary schools</a:t>
            </a:r>
          </a:p>
          <a:p>
            <a:pPr indent="0" lvl="0" marL="0" marR="0" rtl="0" algn="l">
              <a:spcBef>
                <a:spcPts val="560"/>
              </a:spcBef>
              <a:buClr>
                <a:srgbClr val="B72B0F"/>
              </a:buClr>
              <a:buSzPct val="25000"/>
              <a:buFont typeface="Arial"/>
              <a:buNone/>
            </a:pPr>
            <a:r>
              <a:rPr b="0" baseline="0" i="0" lang="en-GB" sz="28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Eg. Headteacher leading groups of teachers or the  whole school; BRCC/ CRCC working with teachers from the Cluster; NGO programmes and initiatives</a:t>
            </a:r>
          </a:p>
          <a:p>
            <a:pPr indent="0" lvl="0" marL="0" marR="0" rtl="0" algn="l">
              <a:spcBef>
                <a:spcPts val="560"/>
              </a:spcBef>
              <a:buClr>
                <a:srgbClr val="B72B0F"/>
              </a:buClr>
              <a:buSzPct val="25000"/>
              <a:buFont typeface="Arial"/>
              <a:buNone/>
            </a:pPr>
            <a:r>
              <a:rPr b="1" baseline="0" i="0" lang="en-GB" sz="28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Formal accredited programmes </a:t>
            </a:r>
          </a:p>
          <a:p>
            <a:pPr indent="0" lvl="0" marL="0" marR="0" rtl="0" algn="l">
              <a:spcBef>
                <a:spcPts val="560"/>
              </a:spcBef>
              <a:buClr>
                <a:srgbClr val="B72B0F"/>
              </a:buClr>
              <a:buSzPct val="25000"/>
              <a:buFont typeface="Arial"/>
              <a:buNone/>
            </a:pPr>
            <a:r>
              <a:rPr b="0" baseline="0" i="0" lang="en-GB" sz="28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Through DIETs, CTEs, IASEs and  Universities </a:t>
            </a:r>
          </a:p>
          <a:p>
            <a:pPr indent="0" lvl="0" marL="0" marR="0" rtl="0" algn="l">
              <a:spcBef>
                <a:spcPts val="560"/>
              </a:spcBef>
              <a:buClr>
                <a:srgbClr val="B72B0F"/>
              </a:buClr>
              <a:buSzPct val="25000"/>
              <a:buFont typeface="Arial"/>
              <a:buNone/>
            </a:pPr>
            <a:r>
              <a:rPr b="0" baseline="0" i="0" lang="en-GB" sz="280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Eg D. ED, D.El.Ed, B Ed, </a:t>
            </a:r>
          </a:p>
          <a:p>
            <a:pPr indent="0" lvl="0" marL="0" marR="0" rtl="0" algn="l">
              <a:spcBef>
                <a:spcPts val="560"/>
              </a:spcBef>
              <a:buClr>
                <a:srgbClr val="B72B0F"/>
              </a:buClr>
              <a:buFont typeface="Arial"/>
              <a:buNone/>
            </a:pPr>
            <a:r>
              <a:t/>
            </a:r>
            <a:endParaRPr b="0" baseline="0" i="0" sz="2800" u="none" cap="none" strike="noStrik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6" name="Shape 6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78882" y="5694362"/>
            <a:ext cx="774700" cy="1035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Shape 6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78691" y="6296844"/>
            <a:ext cx="1282700" cy="495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Shape 6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829442" y="5780087"/>
            <a:ext cx="960437" cy="863599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Shape 69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Shape 70"/>
          <p:cNvSpPr/>
          <p:nvPr/>
        </p:nvSpPr>
        <p:spPr>
          <a:xfrm>
            <a:off x="532958" y="5899592"/>
            <a:ext cx="3974165" cy="8925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1" lang="en-GB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document has been produced as part of the TESS-India project and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1" lang="en-GB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made available under a Creative Commons Attribution-ShareAlike licence.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baseline="0" i="1" lang="en-GB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www.TESS-India.edu.in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Shape 71"/>
          <p:cNvSpPr/>
          <p:nvPr/>
        </p:nvSpPr>
        <p:spPr>
          <a:xfrm>
            <a:off x="646112" y="6077764"/>
            <a:ext cx="184730" cy="9233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br>
              <a:rPr b="0" baseline="0" i="0" lang="en-GB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x="457200" y="553143"/>
            <a:ext cx="8229600" cy="9071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rgbClr val="C84226"/>
              </a:buClr>
              <a:buSzPct val="25000"/>
              <a:buFont typeface="Calibri"/>
              <a:buNone/>
            </a:pPr>
            <a:r>
              <a:rPr b="1" baseline="0" i="0" lang="en-GB" sz="2800" u="none" cap="none" strike="noStrike">
                <a:solidFill>
                  <a:srgbClr val="C84226"/>
                </a:solidFill>
                <a:latin typeface="Calibri"/>
                <a:ea typeface="Calibri"/>
                <a:cs typeface="Calibri"/>
                <a:sym typeface="Calibri"/>
              </a:rPr>
              <a:t>In-service professional development </a:t>
            </a:r>
          </a:p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buClr>
                <a:srgbClr val="B72B0F"/>
              </a:buClr>
              <a:buSzPct val="25000"/>
              <a:buFont typeface="Arial"/>
              <a:buNone/>
            </a:pPr>
            <a:r>
              <a:rPr b="0" baseline="0" i="0" lang="en-GB" sz="215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Key issues to consider:</a:t>
            </a:r>
          </a:p>
          <a:p>
            <a:pPr indent="0" lvl="0" marL="0" marR="0" rtl="0" algn="l">
              <a:lnSpc>
                <a:spcPct val="80000"/>
              </a:lnSpc>
              <a:spcBef>
                <a:spcPts val="430"/>
              </a:spcBef>
              <a:buClr>
                <a:srgbClr val="B72B0F"/>
              </a:buClr>
              <a:buSzPct val="25000"/>
              <a:buFont typeface="Arial"/>
              <a:buNone/>
            </a:pPr>
            <a:r>
              <a:rPr b="1" baseline="0" i="0" lang="en-GB" sz="215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Teachers’ learning needs:  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30"/>
              </a:spcBef>
              <a:buClr>
                <a:srgbClr val="B72B0F"/>
              </a:buClr>
              <a:buSzPct val="97727"/>
              <a:buFont typeface="Arial"/>
              <a:buChar char="•"/>
            </a:pPr>
            <a:r>
              <a:rPr b="0" baseline="0" i="0" lang="en-GB" sz="215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Clear objectives for use of TESS-India OER  to meet learning needs; define the learning needs</a:t>
            </a:r>
          </a:p>
          <a:p>
            <a:pPr indent="0" lvl="0" marL="0" marR="0" rtl="0" algn="l">
              <a:lnSpc>
                <a:spcPct val="80000"/>
              </a:lnSpc>
              <a:spcBef>
                <a:spcPts val="430"/>
              </a:spcBef>
              <a:buClr>
                <a:srgbClr val="B72B0F"/>
              </a:buClr>
              <a:buSzPct val="25000"/>
              <a:buFont typeface="Arial"/>
              <a:buNone/>
            </a:pPr>
            <a:r>
              <a:rPr b="1" baseline="0" i="0" lang="en-GB" sz="215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Selecting the OER: 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30"/>
              </a:spcBef>
              <a:buClr>
                <a:srgbClr val="B72B0F"/>
              </a:buClr>
              <a:buSzPct val="97727"/>
              <a:buFont typeface="Arial"/>
              <a:buChar char="•"/>
            </a:pPr>
            <a:r>
              <a:rPr b="0" baseline="0" i="0" lang="en-GB" sz="215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Who selects the OER?  </a:t>
            </a:r>
          </a:p>
          <a:p>
            <a:pPr indent="0" lvl="0" marL="0" marR="0" rtl="0" algn="l">
              <a:lnSpc>
                <a:spcPct val="80000"/>
              </a:lnSpc>
              <a:spcBef>
                <a:spcPts val="430"/>
              </a:spcBef>
              <a:buClr>
                <a:srgbClr val="B72B0F"/>
              </a:buClr>
              <a:buSzPct val="25000"/>
              <a:buFont typeface="Arial"/>
              <a:buNone/>
            </a:pPr>
            <a:r>
              <a:rPr b="1" baseline="0" i="0" lang="en-GB" sz="215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Partner to provide support </a:t>
            </a:r>
            <a:r>
              <a:rPr b="0" baseline="0" i="0" lang="en-GB" sz="215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( regular visits/  coaching / mentoring) 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30"/>
              </a:spcBef>
              <a:buClr>
                <a:srgbClr val="B72B0F"/>
              </a:buClr>
              <a:buSzPct val="97727"/>
              <a:buFont typeface="Arial"/>
              <a:buChar char="•"/>
            </a:pPr>
            <a:r>
              <a:rPr b="0" baseline="0" i="0" lang="en-GB" sz="215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Who is the partner providing support for OER use? 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30"/>
              </a:spcBef>
              <a:buClr>
                <a:srgbClr val="B72B0F"/>
              </a:buClr>
              <a:buSzPct val="97727"/>
              <a:buFont typeface="Arial"/>
              <a:buChar char="•"/>
            </a:pPr>
            <a:r>
              <a:rPr b="0" baseline="0" i="0" lang="en-GB" sz="215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Who trains this partner?  </a:t>
            </a:r>
          </a:p>
          <a:p>
            <a:pPr indent="0" lvl="0" marL="0" marR="0" rtl="0" algn="l">
              <a:lnSpc>
                <a:spcPct val="80000"/>
              </a:lnSpc>
              <a:spcBef>
                <a:spcPts val="430"/>
              </a:spcBef>
              <a:buClr>
                <a:srgbClr val="B72B0F"/>
              </a:buClr>
              <a:buSzPct val="25000"/>
              <a:buFont typeface="Arial"/>
              <a:buNone/>
            </a:pPr>
            <a:r>
              <a:rPr b="1" baseline="0" i="0" lang="en-GB" sz="215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Access to TESS-India  OER:  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30"/>
              </a:spcBef>
              <a:buClr>
                <a:srgbClr val="B72B0F"/>
              </a:buClr>
              <a:buSzPct val="97727"/>
              <a:buFont typeface="Arial"/>
              <a:buChar char="•"/>
            </a:pPr>
            <a:r>
              <a:rPr b="0" baseline="0" i="0" lang="en-GB" sz="215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Online? Off line  eg  CD?  Print? Videos?  Key Resources? </a:t>
            </a:r>
          </a:p>
          <a:p>
            <a:pPr indent="0" lvl="0" marL="0" marR="0" rtl="0" algn="l">
              <a:lnSpc>
                <a:spcPct val="80000"/>
              </a:lnSpc>
              <a:spcBef>
                <a:spcPts val="430"/>
              </a:spcBef>
              <a:buClr>
                <a:srgbClr val="B72B0F"/>
              </a:buClr>
              <a:buSzPct val="25000"/>
              <a:buFont typeface="Arial"/>
              <a:buNone/>
            </a:pPr>
            <a:r>
              <a:rPr b="1" baseline="0" i="0" lang="en-GB" sz="215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Evaluation of the use of the TESS-India OER</a:t>
            </a:r>
            <a:r>
              <a:rPr b="0" baseline="0" i="0" lang="en-GB" sz="215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30"/>
              </a:spcBef>
              <a:buClr>
                <a:srgbClr val="B72B0F"/>
              </a:buClr>
              <a:buSzPct val="97727"/>
              <a:buFont typeface="Arial"/>
              <a:buChar char="•"/>
            </a:pPr>
            <a:r>
              <a:rPr b="0" baseline="0" i="0" lang="en-GB" sz="2150" u="none" cap="none" strike="noStrik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 How will this be judged?  What data will you need? </a:t>
            </a:r>
          </a:p>
        </p:txBody>
      </p:sp>
      <p:sp>
        <p:nvSpPr>
          <p:cNvPr id="79" name="Shape 79"/>
          <p:cNvSpPr/>
          <p:nvPr/>
        </p:nvSpPr>
        <p:spPr>
          <a:xfrm>
            <a:off x="457200" y="5965448"/>
            <a:ext cx="3974165" cy="8925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1" lang="en-GB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document has been produced as part of the TESS-India project and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1" lang="en-GB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made available under a Creative Commons Attribution-ShareAlike licence.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baseline="0" i="1" lang="en-GB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www.TESS-India.edu.in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0" name="Shape 8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78882" y="5694362"/>
            <a:ext cx="774700" cy="1035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Shape 8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829442" y="5780087"/>
            <a:ext cx="960437" cy="863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Shape 8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878691" y="6296844"/>
            <a:ext cx="1282700" cy="495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7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7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7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7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7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7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7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7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7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78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78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78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GB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88" name="Shape 88"/>
          <p:cNvSpPr/>
          <p:nvPr/>
        </p:nvSpPr>
        <p:spPr>
          <a:xfrm>
            <a:off x="684212" y="1412875"/>
            <a:ext cx="1584325" cy="3816349"/>
          </a:xfrm>
          <a:prstGeom prst="rect">
            <a:avLst/>
          </a:prstGeom>
          <a:solidFill>
            <a:srgbClr val="66FFCC"/>
          </a:solidFill>
          <a:ln cap="flat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Shape 89"/>
          <p:cNvSpPr/>
          <p:nvPr/>
        </p:nvSpPr>
        <p:spPr>
          <a:xfrm>
            <a:off x="2484438" y="1412875"/>
            <a:ext cx="1584325" cy="3816349"/>
          </a:xfrm>
          <a:prstGeom prst="rect">
            <a:avLst/>
          </a:prstGeom>
          <a:solidFill>
            <a:srgbClr val="04CC34"/>
          </a:solidFill>
          <a:ln cap="flat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Shape 90"/>
          <p:cNvSpPr/>
          <p:nvPr/>
        </p:nvSpPr>
        <p:spPr>
          <a:xfrm>
            <a:off x="4356100" y="1412875"/>
            <a:ext cx="1584325" cy="3816349"/>
          </a:xfrm>
          <a:prstGeom prst="rect">
            <a:avLst/>
          </a:prstGeom>
          <a:solidFill>
            <a:schemeClr val="accent1"/>
          </a:solidFill>
          <a:ln cap="flat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Shape 91"/>
          <p:cNvSpPr/>
          <p:nvPr/>
        </p:nvSpPr>
        <p:spPr>
          <a:xfrm>
            <a:off x="6300787" y="1412875"/>
            <a:ext cx="1584325" cy="3816349"/>
          </a:xfrm>
          <a:prstGeom prst="rect">
            <a:avLst/>
          </a:prstGeom>
          <a:solidFill>
            <a:srgbClr val="FF9900"/>
          </a:solidFill>
          <a:ln cap="flat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Shape 92"/>
          <p:cNvSpPr/>
          <p:nvPr/>
        </p:nvSpPr>
        <p:spPr>
          <a:xfrm>
            <a:off x="684212" y="5229225"/>
            <a:ext cx="7345361" cy="1008063"/>
          </a:xfrm>
          <a:prstGeom prst="rect">
            <a:avLst/>
          </a:prstGeom>
          <a:solidFill>
            <a:srgbClr val="FFFF00"/>
          </a:solidFill>
          <a:ln cap="flat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Shape 93"/>
          <p:cNvSpPr txBox="1"/>
          <p:nvPr/>
        </p:nvSpPr>
        <p:spPr>
          <a:xfrm>
            <a:off x="4588637" y="696654"/>
            <a:ext cx="1296986" cy="830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GB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Area B: Curriculum Studies </a:t>
            </a:r>
          </a:p>
        </p:txBody>
      </p:sp>
      <p:sp>
        <p:nvSpPr>
          <p:cNvPr id="94" name="Shape 94"/>
          <p:cNvSpPr txBox="1"/>
          <p:nvPr/>
        </p:nvSpPr>
        <p:spPr>
          <a:xfrm>
            <a:off x="2414934" y="707720"/>
            <a:ext cx="1721753" cy="584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GB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Area B: Pedagogic 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GB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Studies </a:t>
            </a:r>
          </a:p>
        </p:txBody>
      </p:sp>
      <p:sp>
        <p:nvSpPr>
          <p:cNvPr id="95" name="Shape 95"/>
          <p:cNvSpPr txBox="1"/>
          <p:nvPr/>
        </p:nvSpPr>
        <p:spPr>
          <a:xfrm>
            <a:off x="196418" y="788987"/>
            <a:ext cx="238212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GB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Area A: Foundations of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GB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Education </a:t>
            </a:r>
          </a:p>
        </p:txBody>
      </p:sp>
      <p:sp>
        <p:nvSpPr>
          <p:cNvPr id="96" name="Shape 96"/>
          <p:cNvSpPr txBox="1"/>
          <p:nvPr/>
        </p:nvSpPr>
        <p:spPr>
          <a:xfrm>
            <a:off x="6023146" y="788987"/>
            <a:ext cx="2047547" cy="584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GB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Area B: Assessment &amp; 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GB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Evaluation Studies </a:t>
            </a:r>
          </a:p>
        </p:txBody>
      </p:sp>
      <p:sp>
        <p:nvSpPr>
          <p:cNvPr id="97" name="Shape 97"/>
          <p:cNvSpPr/>
          <p:nvPr/>
        </p:nvSpPr>
        <p:spPr>
          <a:xfrm>
            <a:off x="827087" y="4797425"/>
            <a:ext cx="1584325" cy="431799"/>
          </a:xfrm>
          <a:prstGeom prst="rect">
            <a:avLst/>
          </a:prstGeom>
          <a:solidFill>
            <a:schemeClr val="lt1"/>
          </a:solidFill>
          <a:ln cap="flat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Shape 98"/>
          <p:cNvSpPr/>
          <p:nvPr/>
        </p:nvSpPr>
        <p:spPr>
          <a:xfrm>
            <a:off x="2627313" y="2251882"/>
            <a:ext cx="1582737" cy="2977343"/>
          </a:xfrm>
          <a:prstGeom prst="rect">
            <a:avLst/>
          </a:prstGeom>
          <a:solidFill>
            <a:schemeClr val="lt1"/>
          </a:solidFill>
          <a:ln cap="flat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Shape 99"/>
          <p:cNvSpPr/>
          <p:nvPr/>
        </p:nvSpPr>
        <p:spPr>
          <a:xfrm>
            <a:off x="4572000" y="4476464"/>
            <a:ext cx="1584325" cy="752759"/>
          </a:xfrm>
          <a:prstGeom prst="rect">
            <a:avLst/>
          </a:prstGeom>
          <a:solidFill>
            <a:schemeClr val="lt1"/>
          </a:solidFill>
          <a:ln cap="flat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Shape 100"/>
          <p:cNvSpPr/>
          <p:nvPr/>
        </p:nvSpPr>
        <p:spPr>
          <a:xfrm>
            <a:off x="6732588" y="3985146"/>
            <a:ext cx="1368425" cy="1240642"/>
          </a:xfrm>
          <a:prstGeom prst="rect">
            <a:avLst/>
          </a:prstGeom>
          <a:solidFill>
            <a:schemeClr val="lt1"/>
          </a:solidFill>
          <a:ln cap="flat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Shape 101"/>
          <p:cNvSpPr/>
          <p:nvPr/>
        </p:nvSpPr>
        <p:spPr>
          <a:xfrm>
            <a:off x="827087" y="5516562"/>
            <a:ext cx="7416800" cy="720724"/>
          </a:xfrm>
          <a:prstGeom prst="rect">
            <a:avLst/>
          </a:prstGeom>
          <a:solidFill>
            <a:schemeClr val="lt1"/>
          </a:solidFill>
          <a:ln cap="flat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Shape 102"/>
          <p:cNvSpPr txBox="1"/>
          <p:nvPr/>
        </p:nvSpPr>
        <p:spPr>
          <a:xfrm>
            <a:off x="3276600" y="5253037"/>
            <a:ext cx="3970574" cy="584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GB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Area C:  Teaching Practice / School internship 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Shape 103"/>
          <p:cNvSpPr txBox="1"/>
          <p:nvPr/>
        </p:nvSpPr>
        <p:spPr>
          <a:xfrm>
            <a:off x="684212" y="6308725"/>
            <a:ext cx="792162" cy="376238"/>
          </a:xfrm>
          <a:prstGeom prst="rect">
            <a:avLst/>
          </a:prstGeom>
          <a:solidFill>
            <a:schemeClr val="lt1"/>
          </a:solidFill>
          <a:ln cap="flat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Shape 104"/>
          <p:cNvSpPr txBox="1"/>
          <p:nvPr/>
        </p:nvSpPr>
        <p:spPr>
          <a:xfrm>
            <a:off x="146050" y="188913"/>
            <a:ext cx="8330421" cy="369332"/>
          </a:xfrm>
          <a:prstGeom prst="rect">
            <a:avLst/>
          </a:prstGeom>
          <a:noFill/>
          <a:ln cap="flat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GB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Overlap between TESS-India  OER and components of a teacher education curriculum </a:t>
            </a:r>
          </a:p>
        </p:txBody>
      </p:sp>
      <p:sp>
        <p:nvSpPr>
          <p:cNvPr id="105" name="Shape 105"/>
          <p:cNvSpPr txBox="1"/>
          <p:nvPr/>
        </p:nvSpPr>
        <p:spPr>
          <a:xfrm>
            <a:off x="1403350" y="6308725"/>
            <a:ext cx="170206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GB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TESS- India OER 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/>
          <p:nvPr/>
        </p:nvSpPr>
        <p:spPr>
          <a:xfrm>
            <a:off x="827087" y="1125537"/>
            <a:ext cx="7918450" cy="47879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Shape 112"/>
          <p:cNvSpPr/>
          <p:nvPr/>
        </p:nvSpPr>
        <p:spPr>
          <a:xfrm rot="-8153709">
            <a:off x="3322638" y="4994275"/>
            <a:ext cx="507999" cy="171449"/>
          </a:xfrm>
          <a:custGeom>
            <a:pathLst>
              <a:path extrusionOk="0" h="21600" w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extrusionOk="0" h="21600" w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extrusionOk="0" h="21600" w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folHlink"/>
          </a:solidFill>
          <a:ln cap="flat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Shape 113"/>
          <p:cNvSpPr/>
          <p:nvPr/>
        </p:nvSpPr>
        <p:spPr>
          <a:xfrm flipH="1" rot="5400000">
            <a:off x="4773612" y="4984750"/>
            <a:ext cx="285749" cy="304799"/>
          </a:xfrm>
          <a:custGeom>
            <a:pathLst>
              <a:path extrusionOk="0" h="21600" w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extrusionOk="0" h="21600" w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extrusionOk="0" h="21600" w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folHlink"/>
          </a:solidFill>
          <a:ln cap="flat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Shape 114"/>
          <p:cNvSpPr/>
          <p:nvPr/>
        </p:nvSpPr>
        <p:spPr>
          <a:xfrm rot="-8153709">
            <a:off x="6400799" y="4248150"/>
            <a:ext cx="507999" cy="171449"/>
          </a:xfrm>
          <a:custGeom>
            <a:pathLst>
              <a:path extrusionOk="0" h="21600" w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extrusionOk="0" h="21600" w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extrusionOk="0" h="21600" w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folHlink"/>
          </a:solidFill>
          <a:ln cap="flat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Shape 115"/>
          <p:cNvSpPr/>
          <p:nvPr/>
        </p:nvSpPr>
        <p:spPr>
          <a:xfrm flipH="1" rot="8153709">
            <a:off x="2940050" y="4238625"/>
            <a:ext cx="507999" cy="171449"/>
          </a:xfrm>
          <a:custGeom>
            <a:pathLst>
              <a:path extrusionOk="0" h="21600" w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extrusionOk="0" h="21600" w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extrusionOk="0" h="21600" w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folHlink"/>
          </a:solidFill>
          <a:ln cap="flat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Shape 116"/>
          <p:cNvSpPr/>
          <p:nvPr/>
        </p:nvSpPr>
        <p:spPr>
          <a:xfrm flipH="1" rot="5400000">
            <a:off x="4676775" y="4229100"/>
            <a:ext cx="285749" cy="304799"/>
          </a:xfrm>
          <a:custGeom>
            <a:pathLst>
              <a:path extrusionOk="0" h="21600" w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extrusionOk="0" h="21600" w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extrusionOk="0" h="21600" w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folHlink"/>
          </a:solidFill>
          <a:ln cap="flat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Shape 117"/>
          <p:cNvSpPr/>
          <p:nvPr/>
        </p:nvSpPr>
        <p:spPr>
          <a:xfrm>
            <a:off x="2195513" y="3429000"/>
            <a:ext cx="4705349" cy="742949"/>
          </a:xfrm>
          <a:prstGeom prst="ellipse">
            <a:avLst/>
          </a:prstGeom>
          <a:solidFill>
            <a:schemeClr val="folHlink"/>
          </a:solidFill>
          <a:ln cap="flat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8" name="Shape 118"/>
          <p:cNvGrpSpPr/>
          <p:nvPr/>
        </p:nvGrpSpPr>
        <p:grpSpPr>
          <a:xfrm>
            <a:off x="6084887" y="2276474"/>
            <a:ext cx="2232025" cy="914399"/>
            <a:chOff x="1679" y="2063"/>
            <a:chExt cx="1007" cy="767"/>
          </a:xfrm>
        </p:grpSpPr>
        <p:sp>
          <p:nvSpPr>
            <p:cNvPr id="119" name="Shape 119"/>
            <p:cNvSpPr/>
            <p:nvPr/>
          </p:nvSpPr>
          <p:spPr>
            <a:xfrm>
              <a:off x="1679" y="2063"/>
              <a:ext cx="1007" cy="767"/>
            </a:xfrm>
            <a:prstGeom prst="rect">
              <a:avLst/>
            </a:prstGeom>
            <a:solidFill>
              <a:schemeClr val="lt1"/>
            </a:solidFill>
            <a:ln cap="flat" w="9525">
              <a:solidFill>
                <a:schemeClr val="dk1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None/>
              </a:pPr>
              <a:r>
                <a:rPr b="0" baseline="0" i="0" lang="en-GB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Numbers of teachers </a:t>
              </a:r>
            </a:p>
            <a:p>
              <a:pPr indent="0" lvl="0" marL="0" marR="0" rtl="0" algn="ctr">
                <a:spcBef>
                  <a:spcPts val="0"/>
                </a:spcBef>
                <a:buSzPct val="25000"/>
                <a:buNone/>
              </a:pPr>
              <a:r>
                <a:rPr b="0" baseline="0" i="0" lang="en-GB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and their distribution </a:t>
              </a:r>
            </a:p>
          </p:txBody>
        </p:sp>
        <p:sp>
          <p:nvSpPr>
            <p:cNvPr id="120" name="Shape 120"/>
            <p:cNvSpPr txBox="1"/>
            <p:nvPr/>
          </p:nvSpPr>
          <p:spPr>
            <a:xfrm>
              <a:off x="2178" y="2146"/>
              <a:ext cx="76" cy="1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9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121" name="Shape 121"/>
          <p:cNvGrpSpPr/>
          <p:nvPr/>
        </p:nvGrpSpPr>
        <p:grpSpPr>
          <a:xfrm>
            <a:off x="1116013" y="2276474"/>
            <a:ext cx="2149475" cy="865188"/>
            <a:chOff x="194" y="2063"/>
            <a:chExt cx="1152" cy="864"/>
          </a:xfrm>
        </p:grpSpPr>
        <p:sp>
          <p:nvSpPr>
            <p:cNvPr id="122" name="Shape 122"/>
            <p:cNvSpPr/>
            <p:nvPr/>
          </p:nvSpPr>
          <p:spPr>
            <a:xfrm>
              <a:off x="194" y="2063"/>
              <a:ext cx="1152" cy="864"/>
            </a:xfrm>
            <a:prstGeom prst="rect">
              <a:avLst/>
            </a:prstGeom>
            <a:solidFill>
              <a:schemeClr val="lt1"/>
            </a:solidFill>
            <a:ln cap="flat" w="9525">
              <a:solidFill>
                <a:schemeClr val="dk1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Shape 123"/>
            <p:cNvSpPr txBox="1"/>
            <p:nvPr/>
          </p:nvSpPr>
          <p:spPr>
            <a:xfrm>
              <a:off x="730" y="2112"/>
              <a:ext cx="87" cy="60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1" baseline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1" baseline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4" name="Shape 124"/>
          <p:cNvGrpSpPr/>
          <p:nvPr/>
        </p:nvGrpSpPr>
        <p:grpSpPr>
          <a:xfrm>
            <a:off x="3516312" y="1269999"/>
            <a:ext cx="2427286" cy="914399"/>
            <a:chOff x="2976" y="2063"/>
            <a:chExt cx="1056" cy="767"/>
          </a:xfrm>
        </p:grpSpPr>
        <p:sp>
          <p:nvSpPr>
            <p:cNvPr id="125" name="Shape 125"/>
            <p:cNvSpPr/>
            <p:nvPr/>
          </p:nvSpPr>
          <p:spPr>
            <a:xfrm>
              <a:off x="2976" y="2063"/>
              <a:ext cx="1056" cy="767"/>
            </a:xfrm>
            <a:prstGeom prst="rect">
              <a:avLst/>
            </a:prstGeom>
            <a:solidFill>
              <a:schemeClr val="lt1"/>
            </a:solidFill>
            <a:ln cap="flat" w="9525">
              <a:solidFill>
                <a:schemeClr val="dk1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Shape 126"/>
            <p:cNvSpPr txBox="1"/>
            <p:nvPr/>
          </p:nvSpPr>
          <p:spPr>
            <a:xfrm>
              <a:off x="3023" y="2160"/>
              <a:ext cx="305" cy="4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None/>
              </a:pPr>
              <a:r>
                <a:rPr b="1" baseline="0" i="0" lang="en-GB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       </a:t>
              </a:r>
            </a:p>
            <a:p>
              <a:pPr indent="0" lvl="0" marL="0" marR="0" rtl="0" algn="l">
                <a:spcBef>
                  <a:spcPts val="0"/>
                </a:spcBef>
                <a:buSzPct val="25000"/>
                <a:buNone/>
              </a:pPr>
              <a:r>
                <a:rPr b="1" baseline="0" i="0" lang="en-GB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     </a:t>
              </a:r>
            </a:p>
            <a:p>
              <a:pPr indent="0" lvl="0" marL="0" marR="0" rtl="0" algn="l">
                <a:spcBef>
                  <a:spcPts val="0"/>
                </a:spcBef>
                <a:buNone/>
              </a:pPr>
              <a:r>
                <a:t/>
              </a:r>
              <a:endParaRPr b="1" baseline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spcBef>
                  <a:spcPts val="0"/>
                </a:spcBef>
                <a:buNone/>
              </a:pPr>
              <a:r>
                <a:t/>
              </a:r>
              <a:endParaRPr b="0" baseline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7" name="Shape 127"/>
          <p:cNvSpPr txBox="1"/>
          <p:nvPr/>
        </p:nvSpPr>
        <p:spPr>
          <a:xfrm>
            <a:off x="3035300" y="3590925"/>
            <a:ext cx="3049587" cy="298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1" baseline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8" name="Shape 128"/>
          <p:cNvGrpSpPr/>
          <p:nvPr/>
        </p:nvGrpSpPr>
        <p:grpSpPr>
          <a:xfrm>
            <a:off x="1042988" y="4365625"/>
            <a:ext cx="2290761" cy="576263"/>
            <a:chOff x="576" y="3840"/>
            <a:chExt cx="911" cy="383"/>
          </a:xfrm>
        </p:grpSpPr>
        <p:sp>
          <p:nvSpPr>
            <p:cNvPr id="129" name="Shape 129"/>
            <p:cNvSpPr/>
            <p:nvPr/>
          </p:nvSpPr>
          <p:spPr>
            <a:xfrm>
              <a:off x="576" y="3840"/>
              <a:ext cx="911" cy="383"/>
            </a:xfrm>
            <a:prstGeom prst="rect">
              <a:avLst/>
            </a:prstGeom>
            <a:solidFill>
              <a:schemeClr val="lt1"/>
            </a:solidFill>
            <a:ln cap="flat" w="9525">
              <a:solidFill>
                <a:schemeClr val="dk1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Shape 130"/>
            <p:cNvSpPr txBox="1"/>
            <p:nvPr/>
          </p:nvSpPr>
          <p:spPr>
            <a:xfrm>
              <a:off x="989" y="3904"/>
              <a:ext cx="67" cy="1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1" name="Shape 131"/>
          <p:cNvGrpSpPr/>
          <p:nvPr/>
        </p:nvGrpSpPr>
        <p:grpSpPr>
          <a:xfrm>
            <a:off x="3898900" y="4400550"/>
            <a:ext cx="1930399" cy="457199"/>
            <a:chOff x="1728" y="3840"/>
            <a:chExt cx="911" cy="383"/>
          </a:xfrm>
        </p:grpSpPr>
        <p:sp>
          <p:nvSpPr>
            <p:cNvPr id="132" name="Shape 132"/>
            <p:cNvSpPr/>
            <p:nvPr/>
          </p:nvSpPr>
          <p:spPr>
            <a:xfrm>
              <a:off x="1728" y="3840"/>
              <a:ext cx="911" cy="383"/>
            </a:xfrm>
            <a:prstGeom prst="rect">
              <a:avLst/>
            </a:prstGeom>
            <a:solidFill>
              <a:schemeClr val="lt1"/>
            </a:solidFill>
            <a:ln cap="flat" w="9525">
              <a:solidFill>
                <a:schemeClr val="dk1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None/>
              </a:pPr>
              <a:r>
                <a:rPr b="0" baseline="0" i="0" lang="en-GB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Nature and location </a:t>
              </a:r>
            </a:p>
            <a:p>
              <a:pPr indent="0" lvl="0" marL="0" marR="0" rtl="0" algn="ctr">
                <a:spcBef>
                  <a:spcPts val="0"/>
                </a:spcBef>
                <a:buSzPct val="25000"/>
                <a:buNone/>
              </a:pPr>
              <a:r>
                <a:rPr b="0" baseline="0" i="0" lang="en-GB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of assessment </a:t>
              </a:r>
            </a:p>
          </p:txBody>
        </p:sp>
        <p:sp>
          <p:nvSpPr>
            <p:cNvPr id="133" name="Shape 133"/>
            <p:cNvSpPr txBox="1"/>
            <p:nvPr/>
          </p:nvSpPr>
          <p:spPr>
            <a:xfrm>
              <a:off x="2164" y="3904"/>
              <a:ext cx="115" cy="1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4" name="Shape 134"/>
          <p:cNvGrpSpPr/>
          <p:nvPr/>
        </p:nvGrpSpPr>
        <p:grpSpPr>
          <a:xfrm>
            <a:off x="6516687" y="4437063"/>
            <a:ext cx="1727199" cy="431799"/>
            <a:chOff x="2976" y="3840"/>
            <a:chExt cx="911" cy="383"/>
          </a:xfrm>
        </p:grpSpPr>
        <p:sp>
          <p:nvSpPr>
            <p:cNvPr id="135" name="Shape 135"/>
            <p:cNvSpPr/>
            <p:nvPr/>
          </p:nvSpPr>
          <p:spPr>
            <a:xfrm>
              <a:off x="2976" y="3840"/>
              <a:ext cx="911" cy="383"/>
            </a:xfrm>
            <a:prstGeom prst="rect">
              <a:avLst/>
            </a:prstGeom>
            <a:solidFill>
              <a:schemeClr val="lt1"/>
            </a:solidFill>
            <a:ln cap="flat" w="9525">
              <a:solidFill>
                <a:schemeClr val="dk1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spcBef>
                  <a:spcPts val="0"/>
                </a:spcBef>
                <a:buSzPct val="25000"/>
                <a:buNone/>
              </a:pPr>
              <a:r>
                <a:rPr b="0" baseline="0" i="0" lang="en-GB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Technology access </a:t>
              </a:r>
            </a:p>
          </p:txBody>
        </p:sp>
        <p:sp>
          <p:nvSpPr>
            <p:cNvPr id="136" name="Shape 136"/>
            <p:cNvSpPr txBox="1"/>
            <p:nvPr/>
          </p:nvSpPr>
          <p:spPr>
            <a:xfrm>
              <a:off x="3390" y="3904"/>
              <a:ext cx="97" cy="21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7" name="Shape 137"/>
          <p:cNvGrpSpPr/>
          <p:nvPr/>
        </p:nvGrpSpPr>
        <p:grpSpPr>
          <a:xfrm>
            <a:off x="3708400" y="5157788"/>
            <a:ext cx="2336800" cy="514350"/>
            <a:chOff x="1631" y="4368"/>
            <a:chExt cx="1104" cy="432"/>
          </a:xfrm>
        </p:grpSpPr>
        <p:sp>
          <p:nvSpPr>
            <p:cNvPr id="138" name="Shape 138"/>
            <p:cNvSpPr/>
            <p:nvPr/>
          </p:nvSpPr>
          <p:spPr>
            <a:xfrm>
              <a:off x="1631" y="4368"/>
              <a:ext cx="1104" cy="432"/>
            </a:xfrm>
            <a:prstGeom prst="rect">
              <a:avLst/>
            </a:prstGeom>
            <a:solidFill>
              <a:schemeClr val="lt1"/>
            </a:solidFill>
            <a:ln cap="flat" w="9525">
              <a:solidFill>
                <a:schemeClr val="dk1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None/>
              </a:pPr>
              <a:r>
                <a:rPr b="0" baseline="0" i="0" lang="en-GB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Expertise of </a:t>
              </a:r>
            </a:p>
            <a:p>
              <a:pPr indent="0" lvl="0" marL="0" marR="0" rtl="0" algn="ctr">
                <a:spcBef>
                  <a:spcPts val="0"/>
                </a:spcBef>
                <a:buSzPct val="25000"/>
                <a:buNone/>
              </a:pPr>
              <a:r>
                <a:rPr b="0" baseline="0" i="0" lang="en-GB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tutors/mentors/</a:t>
              </a:r>
            </a:p>
            <a:p>
              <a:pPr indent="0" lvl="0" marL="0" marR="0" rtl="0" algn="ctr">
                <a:spcBef>
                  <a:spcPts val="0"/>
                </a:spcBef>
                <a:buSzPct val="25000"/>
                <a:buNone/>
              </a:pPr>
              <a:r>
                <a:rPr b="0" baseline="0" i="0" lang="en-GB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supervisors</a:t>
              </a:r>
            </a:p>
          </p:txBody>
        </p:sp>
        <p:sp>
          <p:nvSpPr>
            <p:cNvPr id="139" name="Shape 139"/>
            <p:cNvSpPr txBox="1"/>
            <p:nvPr/>
          </p:nvSpPr>
          <p:spPr>
            <a:xfrm>
              <a:off x="2128" y="4384"/>
              <a:ext cx="115" cy="1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None/>
              </a:pPr>
              <a:r>
                <a:t/>
              </a:r>
              <a:endParaRPr b="0" baseline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0" name="Shape 140"/>
          <p:cNvSpPr txBox="1"/>
          <p:nvPr/>
        </p:nvSpPr>
        <p:spPr>
          <a:xfrm>
            <a:off x="4884737" y="6096000"/>
            <a:ext cx="246062" cy="1841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Shape 141"/>
          <p:cNvSpPr txBox="1"/>
          <p:nvPr/>
        </p:nvSpPr>
        <p:spPr>
          <a:xfrm>
            <a:off x="1422400" y="361950"/>
            <a:ext cx="246062" cy="1841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Shape 142"/>
          <p:cNvSpPr txBox="1"/>
          <p:nvPr/>
        </p:nvSpPr>
        <p:spPr>
          <a:xfrm>
            <a:off x="3251200" y="590550"/>
            <a:ext cx="246062" cy="1841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Shape 143"/>
          <p:cNvSpPr txBox="1"/>
          <p:nvPr/>
        </p:nvSpPr>
        <p:spPr>
          <a:xfrm>
            <a:off x="5181600" y="590550"/>
            <a:ext cx="246062" cy="1841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Shape 144"/>
          <p:cNvSpPr txBox="1"/>
          <p:nvPr/>
        </p:nvSpPr>
        <p:spPr>
          <a:xfrm>
            <a:off x="6604000" y="361950"/>
            <a:ext cx="246062" cy="1841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Shape 145"/>
          <p:cNvSpPr txBox="1"/>
          <p:nvPr/>
        </p:nvSpPr>
        <p:spPr>
          <a:xfrm>
            <a:off x="1873501" y="600075"/>
            <a:ext cx="570021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1" baseline="0" i="0" lang="en-GB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Factors that determine form and format of  TESS-India OER  use</a:t>
            </a:r>
          </a:p>
        </p:txBody>
      </p:sp>
      <p:sp>
        <p:nvSpPr>
          <p:cNvPr id="146" name="Shape 146"/>
          <p:cNvSpPr txBox="1"/>
          <p:nvPr/>
        </p:nvSpPr>
        <p:spPr>
          <a:xfrm>
            <a:off x="1422400" y="4597400"/>
            <a:ext cx="2133599" cy="479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baseline="0" i="0" lang="en-GB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Shape 147"/>
          <p:cNvSpPr txBox="1"/>
          <p:nvPr/>
        </p:nvSpPr>
        <p:spPr>
          <a:xfrm>
            <a:off x="2843213" y="3644900"/>
            <a:ext cx="3600450" cy="2746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1" baseline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 and format of TESS-India OER use</a:t>
            </a:r>
          </a:p>
        </p:txBody>
      </p:sp>
      <p:sp>
        <p:nvSpPr>
          <p:cNvPr id="148" name="Shape 148"/>
          <p:cNvSpPr txBox="1"/>
          <p:nvPr/>
        </p:nvSpPr>
        <p:spPr>
          <a:xfrm>
            <a:off x="3941762" y="4654550"/>
            <a:ext cx="244474" cy="2063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Shape 149"/>
          <p:cNvSpPr txBox="1"/>
          <p:nvPr/>
        </p:nvSpPr>
        <p:spPr>
          <a:xfrm>
            <a:off x="7123113" y="4365625"/>
            <a:ext cx="18414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Shape 150"/>
          <p:cNvSpPr txBox="1"/>
          <p:nvPr/>
        </p:nvSpPr>
        <p:spPr>
          <a:xfrm>
            <a:off x="3611562" y="4400550"/>
            <a:ext cx="1844674" cy="342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Shape 151"/>
          <p:cNvSpPr txBox="1"/>
          <p:nvPr/>
        </p:nvSpPr>
        <p:spPr>
          <a:xfrm>
            <a:off x="3635375" y="1341437"/>
            <a:ext cx="2209799" cy="63976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Purpose and intended outcomes of course/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programme</a:t>
            </a:r>
          </a:p>
        </p:txBody>
      </p:sp>
      <p:sp>
        <p:nvSpPr>
          <p:cNvPr id="152" name="Shape 152"/>
          <p:cNvSpPr txBox="1"/>
          <p:nvPr/>
        </p:nvSpPr>
        <p:spPr>
          <a:xfrm>
            <a:off x="1436687" y="2420938"/>
            <a:ext cx="150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Learner profile and 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context of learning 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environment</a:t>
            </a:r>
          </a:p>
        </p:txBody>
      </p:sp>
      <p:sp>
        <p:nvSpPr>
          <p:cNvPr id="153" name="Shape 153"/>
          <p:cNvSpPr txBox="1"/>
          <p:nvPr/>
        </p:nvSpPr>
        <p:spPr>
          <a:xfrm>
            <a:off x="922337" y="4456112"/>
            <a:ext cx="2362200" cy="342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and frequency 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 contact sessions</a:t>
            </a:r>
          </a:p>
        </p:txBody>
      </p:sp>
      <p:grpSp>
        <p:nvGrpSpPr>
          <p:cNvPr id="154" name="Shape 154"/>
          <p:cNvGrpSpPr/>
          <p:nvPr/>
        </p:nvGrpSpPr>
        <p:grpSpPr>
          <a:xfrm>
            <a:off x="3708400" y="2349499"/>
            <a:ext cx="2235200" cy="863599"/>
            <a:chOff x="2976" y="2063"/>
            <a:chExt cx="1056" cy="767"/>
          </a:xfrm>
        </p:grpSpPr>
        <p:sp>
          <p:nvSpPr>
            <p:cNvPr id="155" name="Shape 155"/>
            <p:cNvSpPr/>
            <p:nvPr/>
          </p:nvSpPr>
          <p:spPr>
            <a:xfrm>
              <a:off x="2976" y="2063"/>
              <a:ext cx="1056" cy="767"/>
            </a:xfrm>
            <a:prstGeom prst="rect">
              <a:avLst/>
            </a:prstGeom>
            <a:solidFill>
              <a:schemeClr val="lt1"/>
            </a:solidFill>
            <a:ln cap="flat" w="9525">
              <a:solidFill>
                <a:schemeClr val="dk1"/>
              </a:solidFill>
              <a:prstDash val="solid"/>
              <a:miter/>
              <a:headEnd len="med" w="med" type="none"/>
              <a:tailEnd len="med" w="med" type="none"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None/>
              </a:pPr>
              <a:r>
                <a:t/>
              </a:r>
              <a:endParaRPr b="0" baseline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Shape 156"/>
            <p:cNvSpPr txBox="1"/>
            <p:nvPr/>
          </p:nvSpPr>
          <p:spPr>
            <a:xfrm>
              <a:off x="3023" y="2160"/>
              <a:ext cx="332" cy="52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None/>
              </a:pPr>
              <a:r>
                <a:rPr b="1" baseline="0" i="0" lang="en-GB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       </a:t>
              </a:r>
            </a:p>
            <a:p>
              <a:pPr indent="0" lvl="0" marL="0" marR="0" rtl="0" algn="l">
                <a:spcBef>
                  <a:spcPts val="0"/>
                </a:spcBef>
                <a:buSzPct val="25000"/>
                <a:buNone/>
              </a:pPr>
              <a:r>
                <a:rPr b="1" baseline="0" i="0" lang="en-GB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     </a:t>
              </a:r>
            </a:p>
            <a:p>
              <a:pPr indent="0" lvl="0" marL="0" marR="0" rtl="0" algn="l">
                <a:spcBef>
                  <a:spcPts val="0"/>
                </a:spcBef>
                <a:buNone/>
              </a:pPr>
              <a:r>
                <a:t/>
              </a:r>
              <a:endParaRPr b="1" baseline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spcBef>
                  <a:spcPts val="0"/>
                </a:spcBef>
                <a:buNone/>
              </a:pPr>
              <a:r>
                <a:t/>
              </a:r>
              <a:endParaRPr b="0" baseline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7" name="Shape 157"/>
          <p:cNvSpPr txBox="1"/>
          <p:nvPr/>
        </p:nvSpPr>
        <p:spPr>
          <a:xfrm>
            <a:off x="3611562" y="2403475"/>
            <a:ext cx="2235199" cy="752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Structure and duration of identified programme/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baseline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course</a:t>
            </a:r>
          </a:p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8" name="Shape 158"/>
          <p:cNvCxnSpPr/>
          <p:nvPr/>
        </p:nvCxnSpPr>
        <p:spPr>
          <a:xfrm>
            <a:off x="3322637" y="2727325"/>
            <a:ext cx="385762" cy="0"/>
          </a:xfrm>
          <a:prstGeom prst="straightConnector1">
            <a:avLst/>
          </a:prstGeom>
          <a:noFill/>
          <a:ln cap="flat" w="9525">
            <a:solidFill>
              <a:schemeClr val="dk1"/>
            </a:solidFill>
            <a:prstDash val="solid"/>
            <a:round/>
            <a:headEnd len="med" w="med" type="none"/>
            <a:tailEnd len="lg" w="lg" type="triangle"/>
          </a:ln>
        </p:spPr>
      </p:cxnSp>
      <p:cxnSp>
        <p:nvCxnSpPr>
          <p:cNvPr id="159" name="Shape 159"/>
          <p:cNvCxnSpPr/>
          <p:nvPr/>
        </p:nvCxnSpPr>
        <p:spPr>
          <a:xfrm rot="10800000">
            <a:off x="5916612" y="2727325"/>
            <a:ext cx="192087" cy="0"/>
          </a:xfrm>
          <a:prstGeom prst="straightConnector1">
            <a:avLst/>
          </a:prstGeom>
          <a:noFill/>
          <a:ln cap="flat" w="9525">
            <a:solidFill>
              <a:schemeClr val="dk1"/>
            </a:solidFill>
            <a:prstDash val="solid"/>
            <a:round/>
            <a:headEnd len="med" w="med" type="none"/>
            <a:tailEnd len="lg" w="lg" type="triangle"/>
          </a:ln>
        </p:spPr>
      </p:cxnSp>
      <p:sp>
        <p:nvSpPr>
          <p:cNvPr id="160" name="Shape 160"/>
          <p:cNvSpPr/>
          <p:nvPr/>
        </p:nvSpPr>
        <p:spPr>
          <a:xfrm flipH="1" rot="8153709">
            <a:off x="5940424" y="4941887"/>
            <a:ext cx="507999" cy="171449"/>
          </a:xfrm>
          <a:custGeom>
            <a:pathLst>
              <a:path extrusionOk="0" h="21600" w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extrusionOk="0" h="21600" w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extrusionOk="0" h="21600" w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folHlink"/>
          </a:solidFill>
          <a:ln cap="flat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Shape 161"/>
          <p:cNvSpPr/>
          <p:nvPr/>
        </p:nvSpPr>
        <p:spPr>
          <a:xfrm flipH="1" rot="-10628687">
            <a:off x="3227388" y="2673349"/>
            <a:ext cx="508000" cy="171450"/>
          </a:xfrm>
          <a:custGeom>
            <a:pathLst>
              <a:path extrusionOk="0" h="21600" w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extrusionOk="0" h="21600" w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extrusionOk="0" h="21600" w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folHlink"/>
          </a:solidFill>
          <a:ln cap="flat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Shape 162"/>
          <p:cNvSpPr/>
          <p:nvPr/>
        </p:nvSpPr>
        <p:spPr>
          <a:xfrm flipH="1" rot="45936">
            <a:off x="5719763" y="2676524"/>
            <a:ext cx="508000" cy="171449"/>
          </a:xfrm>
          <a:custGeom>
            <a:pathLst>
              <a:path extrusionOk="0" h="21600" w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extrusionOk="0" h="21600" w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extrusionOk="0" h="21600" w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folHlink"/>
          </a:solidFill>
          <a:ln cap="flat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Shape 163"/>
          <p:cNvSpPr/>
          <p:nvPr/>
        </p:nvSpPr>
        <p:spPr>
          <a:xfrm flipH="1" rot="-5543156">
            <a:off x="4581525" y="2070100"/>
            <a:ext cx="285749" cy="304800"/>
          </a:xfrm>
          <a:custGeom>
            <a:pathLst>
              <a:path extrusionOk="0" h="21600" w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extrusionOk="0" h="21600" w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extrusionOk="0" h="21600" w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folHlink"/>
          </a:solidFill>
          <a:ln cap="flat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Shape 164"/>
          <p:cNvSpPr/>
          <p:nvPr/>
        </p:nvSpPr>
        <p:spPr>
          <a:xfrm flipH="1" rot="-5382348">
            <a:off x="4524376" y="3203575"/>
            <a:ext cx="379411" cy="287336"/>
          </a:xfrm>
          <a:custGeom>
            <a:pathLst>
              <a:path extrusionOk="0" h="21600" w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extrusionOk="0" h="21600" w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extrusionOk="0" h="21600" w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folHlink"/>
          </a:solidFill>
          <a:ln cap="flat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5" name="Shape 16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52600" y="6280150"/>
            <a:ext cx="1282700" cy="495299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Shape 166"/>
          <p:cNvSpPr/>
          <p:nvPr/>
        </p:nvSpPr>
        <p:spPr>
          <a:xfrm>
            <a:off x="355840" y="5983694"/>
            <a:ext cx="3974165" cy="8925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1" lang="en-GB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document has been produced as part of the TESS-India project and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1" lang="en-GB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made available under a Creative Commons Attribution-ShareAlike licence.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baseline="0" i="1" lang="en-GB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www.TESS-India.edu.in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7" name="Shape 167"/>
          <p:cNvPicPr preferRelativeResize="0"/>
          <p:nvPr/>
        </p:nvPicPr>
        <p:blipFill rotWithShape="1">
          <a:blip r:embed="rId4">
            <a:alphaModFix/>
          </a:blip>
          <a:srcRect b="9450" l="0" r="0" t="5045"/>
          <a:stretch/>
        </p:blipFill>
        <p:spPr>
          <a:xfrm>
            <a:off x="7971860" y="6023187"/>
            <a:ext cx="678978" cy="7756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Shape 16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822421" y="6023187"/>
            <a:ext cx="862649" cy="7756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