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257" r:id="rId3"/>
    <p:sldId id="258"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6" autoAdjust="0"/>
    <p:restoredTop sz="69712" autoAdjust="0"/>
  </p:normalViewPr>
  <p:slideViewPr>
    <p:cSldViewPr snapToGrid="0">
      <p:cViewPr varScale="1">
        <p:scale>
          <a:sx n="74" d="100"/>
          <a:sy n="74" d="100"/>
        </p:scale>
        <p:origin x="16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6993C5-632D-461B-848E-817318B6C8EC}" type="datetimeFigureOut">
              <a:rPr lang="en-GB" smtClean="0"/>
              <a:t>13/02/2023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2FA722-88FC-4090-A00E-C5C0385E6B82}" type="slidenum">
              <a:rPr lang="en-GB" smtClean="0"/>
              <a:t>‹#›</a:t>
            </a:fld>
            <a:endParaRPr lang="en-GB"/>
          </a:p>
        </p:txBody>
      </p:sp>
    </p:spTree>
    <p:extLst>
      <p:ext uri="{BB962C8B-B14F-4D97-AF65-F5344CB8AC3E}">
        <p14:creationId xmlns:p14="http://schemas.microsoft.com/office/powerpoint/2010/main" val="51760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Teach back, also known as the show me technique, is a key element in the session ‘managing hypo’s yourself’ because it enables the participants to achieve one of their main learning outcomes – to show you that </a:t>
            </a:r>
            <a:r>
              <a:rPr lang="en-GB" sz="1200" b="1" kern="1200" dirty="0">
                <a:solidFill>
                  <a:schemeClr val="tx1"/>
                </a:solidFill>
                <a:effectLst/>
                <a:latin typeface="+mn-lt"/>
                <a:ea typeface="+mn-ea"/>
                <a:cs typeface="+mn-cs"/>
              </a:rPr>
              <a:t>they</a:t>
            </a:r>
            <a:r>
              <a:rPr lang="en-GB" sz="1200" kern="1200" dirty="0">
                <a:solidFill>
                  <a:schemeClr val="tx1"/>
                </a:solidFill>
                <a:effectLst/>
                <a:latin typeface="+mn-lt"/>
                <a:ea typeface="+mn-ea"/>
                <a:cs typeface="+mn-cs"/>
              </a:rPr>
              <a:t> can measure out the correct amount of an appropriate hypo treatment. The learning outcome does not relate to you demonstrating this as an educator.</a:t>
            </a:r>
          </a:p>
          <a:p>
            <a:pPr lvl="0"/>
            <a:r>
              <a:rPr lang="en-GB" sz="1200" kern="1200" dirty="0">
                <a:solidFill>
                  <a:schemeClr val="tx1"/>
                </a:solidFill>
                <a:effectLst/>
                <a:latin typeface="+mn-lt"/>
                <a:ea typeface="+mn-ea"/>
                <a:cs typeface="+mn-cs"/>
              </a:rPr>
              <a:t>Provide scales, measuring jugs and calculators for the participants to use and choose a variety of different hypo treatments for them to weigh and measure.</a:t>
            </a:r>
          </a:p>
          <a:p>
            <a:pPr lvl="0"/>
            <a:r>
              <a:rPr lang="en-GB" sz="1200" kern="1200" dirty="0">
                <a:solidFill>
                  <a:schemeClr val="tx1"/>
                </a:solidFill>
                <a:effectLst/>
                <a:latin typeface="+mn-lt"/>
                <a:ea typeface="+mn-ea"/>
                <a:cs typeface="+mn-cs"/>
              </a:rPr>
              <a:t>Ask participants to use their Carb portion list or the food label to work out the weight / volume of 1 ½ CPs then measure this out for each hypo treatment.</a:t>
            </a:r>
          </a:p>
          <a:p>
            <a:pPr lvl="0"/>
            <a:r>
              <a:rPr lang="en-GB" sz="1200" kern="1200" dirty="0">
                <a:solidFill>
                  <a:schemeClr val="tx1"/>
                </a:solidFill>
                <a:effectLst/>
                <a:latin typeface="+mn-lt"/>
                <a:ea typeface="+mn-ea"/>
                <a:cs typeface="+mn-cs"/>
              </a:rPr>
              <a:t>If you’re using liquid hypo treatments such as orange juice or cola, provide different sized gups, glasses and mugs so the group can visualise the required quantity in something they might use at home.</a:t>
            </a:r>
          </a:p>
          <a:p>
            <a:r>
              <a:rPr lang="en-GB" sz="1200" b="1" kern="1200" dirty="0">
                <a:solidFill>
                  <a:schemeClr val="tx1"/>
                </a:solidFill>
                <a:effectLst/>
                <a:latin typeface="+mn-lt"/>
                <a:ea typeface="+mn-ea"/>
                <a:cs typeface="+mn-cs"/>
              </a:rPr>
              <a:t>Slide 1 title - Teach back or show me technique – measuring hypo treatments</a:t>
            </a:r>
          </a:p>
          <a:p>
            <a:r>
              <a:rPr lang="en-GB" sz="1200" b="1" kern="1200" dirty="0">
                <a:solidFill>
                  <a:schemeClr val="tx1"/>
                </a:solidFill>
                <a:effectLst/>
                <a:latin typeface="+mn-lt"/>
                <a:ea typeface="+mn-ea"/>
                <a:cs typeface="+mn-cs"/>
              </a:rPr>
              <a:t>Image – x3</a:t>
            </a:r>
          </a:p>
          <a:p>
            <a:pPr marL="228600" lvl="0" indent="-228600">
              <a:buFont typeface="+mj-lt"/>
              <a:buAutoNum type="arabicPeriod"/>
            </a:pPr>
            <a:r>
              <a:rPr lang="en-GB" sz="1200" b="1" kern="1200" dirty="0">
                <a:solidFill>
                  <a:schemeClr val="tx1"/>
                </a:solidFill>
                <a:effectLst/>
                <a:latin typeface="+mn-lt"/>
                <a:ea typeface="+mn-ea"/>
                <a:cs typeface="+mn-cs"/>
              </a:rPr>
              <a:t>Screen shot curriculum lesson plan 3.19 hypoglycaemia: mild hypos and driving 1</a:t>
            </a:r>
            <a:r>
              <a:rPr lang="en-GB" sz="1200" b="1" kern="1200" baseline="30000" dirty="0">
                <a:solidFill>
                  <a:schemeClr val="tx1"/>
                </a:solidFill>
                <a:effectLst/>
                <a:latin typeface="+mn-lt"/>
                <a:ea typeface="+mn-ea"/>
                <a:cs typeface="+mn-cs"/>
              </a:rPr>
              <a:t>st</a:t>
            </a:r>
            <a:r>
              <a:rPr lang="en-GB" sz="1200" b="1" kern="1200" dirty="0">
                <a:solidFill>
                  <a:schemeClr val="tx1"/>
                </a:solidFill>
                <a:effectLst/>
                <a:latin typeface="+mn-lt"/>
                <a:ea typeface="+mn-ea"/>
                <a:cs typeface="+mn-cs"/>
              </a:rPr>
              <a:t> page showing resources for the session and LO 2 demonstrate the ability to measure out appropriate hypo treatments ringed</a:t>
            </a:r>
          </a:p>
          <a:p>
            <a:pPr marL="228600" lvl="0" indent="-228600">
              <a:buFont typeface="+mj-lt"/>
              <a:buAutoNum type="arabicPeriod"/>
            </a:pPr>
            <a:r>
              <a:rPr lang="en-GB" sz="1200" b="1" kern="1200" dirty="0">
                <a:solidFill>
                  <a:schemeClr val="tx1"/>
                </a:solidFill>
                <a:effectLst/>
                <a:latin typeface="+mn-lt"/>
                <a:ea typeface="+mn-ea"/>
                <a:cs typeface="+mn-cs"/>
              </a:rPr>
              <a:t>still photo of selection of hypo treatments</a:t>
            </a:r>
          </a:p>
          <a:p>
            <a:pPr marL="228600" lvl="0" indent="-228600">
              <a:buFont typeface="+mj-lt"/>
              <a:buAutoNum type="arabicPeriod"/>
            </a:pPr>
            <a:r>
              <a:rPr lang="en-GB" sz="1200" b="1" kern="1200" dirty="0">
                <a:solidFill>
                  <a:schemeClr val="tx1"/>
                </a:solidFill>
                <a:effectLst/>
                <a:latin typeface="+mn-lt"/>
                <a:ea typeface="+mn-ea"/>
                <a:cs typeface="+mn-cs"/>
              </a:rPr>
              <a:t>still photo of scales measuring jugs different sized glasses</a:t>
            </a:r>
          </a:p>
          <a:p>
            <a:endParaRPr lang="en-GB" dirty="0"/>
          </a:p>
        </p:txBody>
      </p:sp>
      <p:sp>
        <p:nvSpPr>
          <p:cNvPr id="4" name="Slide Number Placeholder 3"/>
          <p:cNvSpPr>
            <a:spLocks noGrp="1"/>
          </p:cNvSpPr>
          <p:nvPr>
            <p:ph type="sldNum" sz="quarter" idx="5"/>
          </p:nvPr>
        </p:nvSpPr>
        <p:spPr/>
        <p:txBody>
          <a:bodyPr/>
          <a:lstStyle/>
          <a:p>
            <a:fld id="{922FA722-88FC-4090-A00E-C5C0385E6B82}" type="slidenum">
              <a:rPr lang="en-GB" smtClean="0"/>
              <a:t>1</a:t>
            </a:fld>
            <a:endParaRPr lang="en-GB"/>
          </a:p>
        </p:txBody>
      </p:sp>
    </p:spTree>
    <p:extLst>
      <p:ext uri="{BB962C8B-B14F-4D97-AF65-F5344CB8AC3E}">
        <p14:creationId xmlns:p14="http://schemas.microsoft.com/office/powerpoint/2010/main" val="36134609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u="sng" dirty="0"/>
              <a:t>Narration</a:t>
            </a:r>
          </a:p>
          <a:p>
            <a:r>
              <a:rPr lang="en-GB" u="none" dirty="0"/>
              <a:t>You can see an excerpt of the lesson plan for this session here. The lesson plan outlines the relevant activities for your participants to complete in order to achieve their learning outcomes. It also includes suggested resources as well as the relevant DAFNE flipcharts you may wish to use to support the group’s learning. </a:t>
            </a:r>
          </a:p>
          <a:p>
            <a:r>
              <a:rPr lang="en-GB" sz="1200" b="1" kern="1200" dirty="0">
                <a:solidFill>
                  <a:schemeClr val="tx1"/>
                </a:solidFill>
                <a:effectLst/>
                <a:latin typeface="+mn-lt"/>
                <a:ea typeface="+mn-ea"/>
                <a:cs typeface="+mn-cs"/>
              </a:rPr>
              <a:t>Slide 2 – lesson plan activity</a:t>
            </a:r>
          </a:p>
          <a:p>
            <a:r>
              <a:rPr lang="en-GB" sz="1200" b="1" kern="1200" dirty="0">
                <a:solidFill>
                  <a:schemeClr val="tx1"/>
                </a:solidFill>
                <a:effectLst/>
                <a:latin typeface="+mn-lt"/>
                <a:ea typeface="+mn-ea"/>
                <a:cs typeface="+mn-cs"/>
              </a:rPr>
              <a:t>Image x2 animation</a:t>
            </a:r>
          </a:p>
          <a:p>
            <a:pPr marL="228600" lvl="0" indent="-228600">
              <a:buFont typeface="+mj-lt"/>
              <a:buAutoNum type="arabicPeriod"/>
            </a:pPr>
            <a:r>
              <a:rPr lang="en-GB" sz="1200" b="1" kern="1200" dirty="0">
                <a:solidFill>
                  <a:schemeClr val="tx1"/>
                </a:solidFill>
                <a:effectLst/>
                <a:latin typeface="+mn-lt"/>
                <a:ea typeface="+mn-ea"/>
                <a:cs typeface="+mn-cs"/>
              </a:rPr>
              <a:t>Screen shot of relevant part of mild hypos lesson plan NEED FINAL VERSION FROM POTTS – this is a guide to what it will look like.</a:t>
            </a:r>
          </a:p>
          <a:p>
            <a:pPr marL="228600" lvl="0" indent="-228600">
              <a:buFont typeface="+mj-lt"/>
              <a:buAutoNum type="arabicPeriod"/>
            </a:pPr>
            <a:r>
              <a:rPr lang="en-GB" sz="1200" b="1" kern="1200" dirty="0">
                <a:solidFill>
                  <a:schemeClr val="tx1"/>
                </a:solidFill>
                <a:effectLst/>
                <a:latin typeface="+mn-lt"/>
                <a:ea typeface="+mn-ea"/>
                <a:cs typeface="+mn-cs"/>
              </a:rPr>
              <a:t>video of a group member weighing out a hypo treatment and measuring out a hypo treatment using a measuring jug and tipping it into 2 different sized glasses.</a:t>
            </a:r>
          </a:p>
          <a:p>
            <a:endParaRPr lang="en-GB" u="none" dirty="0"/>
          </a:p>
        </p:txBody>
      </p:sp>
      <p:sp>
        <p:nvSpPr>
          <p:cNvPr id="4" name="Slide Number Placeholder 3"/>
          <p:cNvSpPr>
            <a:spLocks noGrp="1"/>
          </p:cNvSpPr>
          <p:nvPr>
            <p:ph type="sldNum" sz="quarter" idx="5"/>
          </p:nvPr>
        </p:nvSpPr>
        <p:spPr/>
        <p:txBody>
          <a:bodyPr/>
          <a:lstStyle/>
          <a:p>
            <a:fld id="{922FA722-88FC-4090-A00E-C5C0385E6B82}" type="slidenum">
              <a:rPr lang="en-GB" smtClean="0"/>
              <a:t>2</a:t>
            </a:fld>
            <a:endParaRPr lang="en-GB"/>
          </a:p>
        </p:txBody>
      </p:sp>
    </p:spTree>
    <p:extLst>
      <p:ext uri="{BB962C8B-B14F-4D97-AF65-F5344CB8AC3E}">
        <p14:creationId xmlns:p14="http://schemas.microsoft.com/office/powerpoint/2010/main" val="114370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u="sng" kern="1200" dirty="0">
                <a:solidFill>
                  <a:schemeClr val="tx1"/>
                </a:solidFill>
                <a:effectLst/>
                <a:latin typeface="+mn-lt"/>
                <a:ea typeface="+mn-ea"/>
                <a:cs typeface="+mn-cs"/>
              </a:rPr>
              <a:t>Narration</a:t>
            </a:r>
            <a:r>
              <a:rPr lang="en-GB" sz="1200" b="1"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is from lesson plan)</a:t>
            </a:r>
          </a:p>
          <a:p>
            <a:r>
              <a:rPr lang="en-GB" sz="1200" b="0" kern="1200" dirty="0">
                <a:solidFill>
                  <a:schemeClr val="tx1"/>
                </a:solidFill>
                <a:effectLst/>
                <a:latin typeface="+mn-lt"/>
                <a:ea typeface="+mn-ea"/>
                <a:cs typeface="+mn-cs"/>
              </a:rPr>
              <a:t>When facilitating this activity, your participants can use a number of different resources</a:t>
            </a:r>
          </a:p>
          <a:p>
            <a:r>
              <a:rPr lang="en-GB" sz="1200" b="0" kern="1200" dirty="0">
                <a:solidFill>
                  <a:schemeClr val="tx1"/>
                </a:solidFill>
                <a:effectLst/>
                <a:latin typeface="+mn-lt"/>
                <a:ea typeface="+mn-ea"/>
                <a:cs typeface="+mn-cs"/>
              </a:rPr>
              <a:t>Firstly, they’re going to measure out the amount of hypo treatments available to them on the course. [CLICK] Encourage </a:t>
            </a:r>
            <a:r>
              <a:rPr lang="en-GB" sz="1200" kern="1200" dirty="0">
                <a:solidFill>
                  <a:schemeClr val="tx1"/>
                </a:solidFill>
                <a:effectLst/>
                <a:latin typeface="+mn-lt"/>
                <a:ea typeface="+mn-ea"/>
                <a:cs typeface="+mn-cs"/>
              </a:rPr>
              <a:t>the participants to record the correct amount needed for orange juice, jelly babies, dextrose tablets and cola </a:t>
            </a:r>
            <a:r>
              <a:rPr lang="en-US" sz="1200" kern="1200" dirty="0">
                <a:solidFill>
                  <a:schemeClr val="tx1"/>
                </a:solidFill>
                <a:effectLst/>
                <a:latin typeface="+mn-lt"/>
                <a:ea typeface="+mn-ea"/>
                <a:cs typeface="+mn-cs"/>
              </a:rPr>
              <a:t>in activity 35 in the activities book. </a:t>
            </a:r>
            <a:endParaRPr lang="en-GB" sz="120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[CLICK] Refer to note 9 in the activities book when they discuss the need to keep </a:t>
            </a:r>
            <a:r>
              <a:rPr lang="en-GB" sz="1200" b="1" kern="1200" dirty="0">
                <a:solidFill>
                  <a:schemeClr val="tx1"/>
                </a:solidFill>
                <a:effectLst/>
                <a:latin typeface="+mn-lt"/>
                <a:ea typeface="+mn-ea"/>
                <a:cs typeface="+mn-cs"/>
              </a:rPr>
              <a:t>hypo treatments with them all the time. After looking at the options, </a:t>
            </a:r>
            <a:r>
              <a:rPr lang="en-GB" sz="1200" b="0" kern="1200" dirty="0">
                <a:solidFill>
                  <a:schemeClr val="tx1"/>
                </a:solidFill>
                <a:effectLst/>
                <a:latin typeface="+mn-lt"/>
                <a:ea typeface="+mn-ea"/>
                <a:cs typeface="+mn-cs"/>
              </a:rPr>
              <a:t>Ask them to record in note 9 which ones they would </a:t>
            </a:r>
            <a:r>
              <a:rPr lang="en-GB" sz="1200" b="1" kern="1200" dirty="0">
                <a:solidFill>
                  <a:schemeClr val="tx1"/>
                </a:solidFill>
                <a:effectLst/>
                <a:latin typeface="+mn-lt"/>
                <a:ea typeface="+mn-ea"/>
                <a:cs typeface="+mn-cs"/>
              </a:rPr>
              <a:t>prefer to keep with them, in their bag or pocket, at work, in the car and when they’re exercising? </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Allow</a:t>
            </a:r>
            <a:r>
              <a:rPr lang="en-GB" sz="1200" kern="1200" dirty="0">
                <a:solidFill>
                  <a:schemeClr val="tx1"/>
                </a:solidFill>
                <a:effectLst/>
                <a:latin typeface="+mn-lt"/>
                <a:ea typeface="+mn-ea"/>
                <a:cs typeface="+mn-cs"/>
              </a:rPr>
              <a:t> time for feedback and </a:t>
            </a:r>
            <a:r>
              <a:rPr lang="en-GB" sz="1200" b="1" kern="1200" dirty="0">
                <a:solidFill>
                  <a:schemeClr val="tx1"/>
                </a:solidFill>
                <a:effectLst/>
                <a:latin typeface="+mn-lt"/>
                <a:ea typeface="+mn-ea"/>
                <a:cs typeface="+mn-cs"/>
              </a:rPr>
              <a:t>reflect</a:t>
            </a:r>
            <a:r>
              <a:rPr lang="en-GB" sz="1200" kern="1200" dirty="0">
                <a:solidFill>
                  <a:schemeClr val="tx1"/>
                </a:solidFill>
                <a:effectLst/>
                <a:latin typeface="+mn-lt"/>
                <a:ea typeface="+mn-ea"/>
                <a:cs typeface="+mn-cs"/>
              </a:rPr>
              <a:t> responses back to the group verbally.[CLICK]</a:t>
            </a:r>
          </a:p>
          <a:p>
            <a:r>
              <a:rPr lang="en-GB" sz="1200" b="1" kern="1200" dirty="0">
                <a:solidFill>
                  <a:schemeClr val="tx1"/>
                </a:solidFill>
                <a:effectLst/>
                <a:latin typeface="+mn-lt"/>
                <a:ea typeface="+mn-ea"/>
                <a:cs typeface="+mn-cs"/>
              </a:rPr>
              <a:t>[CLICK] Recap</a:t>
            </a:r>
            <a:r>
              <a:rPr lang="en-GB" sz="1200" kern="1200" dirty="0">
                <a:solidFill>
                  <a:schemeClr val="tx1"/>
                </a:solidFill>
                <a:effectLst/>
                <a:latin typeface="+mn-lt"/>
                <a:ea typeface="+mn-ea"/>
                <a:cs typeface="+mn-cs"/>
              </a:rPr>
              <a:t> the DAFNE guidelines using Hypo flowchart figure 31 if necessary.</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Slide 3 – no title 	ADD ANIMATION ONCE GROUP IMAGE AVAILABLE TO ADD TO THE BEGINNING THEN RE-DO NARRATION</a:t>
            </a:r>
          </a:p>
          <a:p>
            <a:r>
              <a:rPr lang="en-GB" sz="1200" b="1" kern="1200" dirty="0">
                <a:solidFill>
                  <a:schemeClr val="tx1"/>
                </a:solidFill>
                <a:effectLst/>
                <a:latin typeface="+mn-lt"/>
                <a:ea typeface="+mn-ea"/>
                <a:cs typeface="+mn-cs"/>
              </a:rPr>
              <a:t>Image x4 fading in to replace </a:t>
            </a:r>
            <a:r>
              <a:rPr lang="en-GB" sz="1200" b="0" kern="1200" dirty="0">
                <a:solidFill>
                  <a:schemeClr val="tx1"/>
                </a:solidFill>
                <a:effectLst/>
                <a:latin typeface="+mn-lt"/>
                <a:ea typeface="+mn-ea"/>
                <a:cs typeface="+mn-cs"/>
              </a:rPr>
              <a:t> </a:t>
            </a:r>
            <a:r>
              <a:rPr lang="en-GB" sz="1200" b="1" kern="1200" dirty="0">
                <a:solidFill>
                  <a:schemeClr val="tx1"/>
                </a:solidFill>
                <a:effectLst/>
                <a:latin typeface="+mn-lt"/>
                <a:ea typeface="+mn-ea"/>
                <a:cs typeface="+mn-cs"/>
              </a:rPr>
              <a:t>each other Animation</a:t>
            </a:r>
          </a:p>
          <a:p>
            <a:pPr marL="228600" lvl="0" indent="-228600">
              <a:buFont typeface="+mj-lt"/>
              <a:buAutoNum type="arabicPeriod"/>
            </a:pPr>
            <a:r>
              <a:rPr lang="en-GB" sz="1200" b="1" kern="1200" dirty="0">
                <a:solidFill>
                  <a:schemeClr val="tx1"/>
                </a:solidFill>
                <a:effectLst/>
                <a:latin typeface="+mn-lt"/>
                <a:ea typeface="+mn-ea"/>
                <a:cs typeface="+mn-cs"/>
              </a:rPr>
              <a:t>still picture of all the group involved in the activity educator at front of room with flip chart page hypos and hypo alerts FADES OUT TO:</a:t>
            </a:r>
          </a:p>
          <a:p>
            <a:pPr marL="228600" lvl="0" indent="-228600">
              <a:buFont typeface="+mj-lt"/>
              <a:buAutoNum type="arabicPeriod"/>
            </a:pPr>
            <a:r>
              <a:rPr lang="en-GB" sz="1200" b="1" kern="1200" dirty="0">
                <a:solidFill>
                  <a:schemeClr val="tx1"/>
                </a:solidFill>
                <a:effectLst/>
                <a:latin typeface="+mn-lt"/>
                <a:ea typeface="+mn-ea"/>
                <a:cs typeface="+mn-cs"/>
              </a:rPr>
              <a:t>screen shot of activity 35 in activities book</a:t>
            </a:r>
          </a:p>
          <a:p>
            <a:pPr marL="228600" lvl="0" indent="-228600">
              <a:buFont typeface="+mj-lt"/>
              <a:buAutoNum type="arabicPeriod"/>
            </a:pPr>
            <a:r>
              <a:rPr lang="en-GB" sz="1200" b="1" kern="1200" dirty="0">
                <a:solidFill>
                  <a:schemeClr val="tx1"/>
                </a:solidFill>
                <a:effectLst/>
                <a:latin typeface="+mn-lt"/>
                <a:ea typeface="+mn-ea"/>
                <a:cs typeface="+mn-cs"/>
              </a:rPr>
              <a:t>screen shot of note 9 in activities book</a:t>
            </a:r>
          </a:p>
          <a:p>
            <a:pPr marL="228600" lvl="0" indent="-228600">
              <a:buFont typeface="+mj-lt"/>
              <a:buAutoNum type="arabicPeriod"/>
            </a:pPr>
            <a:r>
              <a:rPr lang="en-GB" sz="1200" b="1" kern="1200" dirty="0">
                <a:solidFill>
                  <a:schemeClr val="tx1"/>
                </a:solidFill>
                <a:effectLst/>
                <a:latin typeface="+mn-lt"/>
                <a:ea typeface="+mn-ea"/>
                <a:cs typeface="+mn-cs"/>
              </a:rPr>
              <a:t>screen shot of figure 31 in the course book</a:t>
            </a:r>
          </a:p>
          <a:p>
            <a:endParaRPr lang="en-GB" dirty="0"/>
          </a:p>
        </p:txBody>
      </p:sp>
      <p:sp>
        <p:nvSpPr>
          <p:cNvPr id="4" name="Slide Number Placeholder 3"/>
          <p:cNvSpPr>
            <a:spLocks noGrp="1"/>
          </p:cNvSpPr>
          <p:nvPr>
            <p:ph type="sldNum" sz="quarter" idx="5"/>
          </p:nvPr>
        </p:nvSpPr>
        <p:spPr/>
        <p:txBody>
          <a:bodyPr/>
          <a:lstStyle/>
          <a:p>
            <a:fld id="{922FA722-88FC-4090-A00E-C5C0385E6B82}" type="slidenum">
              <a:rPr lang="en-GB" smtClean="0"/>
              <a:t>3</a:t>
            </a:fld>
            <a:endParaRPr lang="en-GB"/>
          </a:p>
        </p:txBody>
      </p:sp>
    </p:spTree>
    <p:extLst>
      <p:ext uri="{BB962C8B-B14F-4D97-AF65-F5344CB8AC3E}">
        <p14:creationId xmlns:p14="http://schemas.microsoft.com/office/powerpoint/2010/main" val="3157110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149F1-F4FA-44A6-96F9-6CCDCCF6E03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1DFA860-B90B-4BCB-824B-BC7E3CF7A7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0F09848-311D-4419-BB04-0CF531C24B45}"/>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5" name="Footer Placeholder 4">
            <a:extLst>
              <a:ext uri="{FF2B5EF4-FFF2-40B4-BE49-F238E27FC236}">
                <a16:creationId xmlns:a16="http://schemas.microsoft.com/office/drawing/2014/main" id="{6A7DF69F-0CDB-42F1-BB04-019CE13DFA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39319A-60F5-4A0B-A3F4-4A2498A2BFE1}"/>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1368407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023A7-398E-4AAD-BE2E-C6796D79CA9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65ECA99-2BBE-4E9A-BC5E-A9BF25C237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2D8E31-1677-4161-9D3A-6D5BC974D116}"/>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5" name="Footer Placeholder 4">
            <a:extLst>
              <a:ext uri="{FF2B5EF4-FFF2-40B4-BE49-F238E27FC236}">
                <a16:creationId xmlns:a16="http://schemas.microsoft.com/office/drawing/2014/main" id="{D34FBDC7-9D75-430F-8696-64BDD4A173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1186F2-4D16-44C6-913B-B0CC4E4842FB}"/>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469080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15E5BD0-85CF-483F-939D-796BB88EECA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D44EDDF-9486-40B7-8B9D-A6F2CEB0F6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792B8C2-8865-4C6C-9901-02915022B863}"/>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5" name="Footer Placeholder 4">
            <a:extLst>
              <a:ext uri="{FF2B5EF4-FFF2-40B4-BE49-F238E27FC236}">
                <a16:creationId xmlns:a16="http://schemas.microsoft.com/office/drawing/2014/main" id="{6120ADC1-4B35-4282-AA21-31B464BCD66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23914A-AA1A-47C3-8450-2C7D4FFD2E7A}"/>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39714150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9DDC-6220-467D-BFA3-4E419390E2F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B44B1AB-F7C3-405D-949D-56B2B73D3CD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3568F00-3CF8-4558-9FBE-70DA982D02B3}"/>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5" name="Footer Placeholder 4">
            <a:extLst>
              <a:ext uri="{FF2B5EF4-FFF2-40B4-BE49-F238E27FC236}">
                <a16:creationId xmlns:a16="http://schemas.microsoft.com/office/drawing/2014/main" id="{FE191D57-B0BC-4EC9-88FD-A94270E41C0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09137-9EC3-4B98-9895-FDE0EE5E915E}"/>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2448820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715F9-4E31-4406-B70D-301F9A241C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4C74CDD-5A21-4185-8132-5892477F360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DBCE0CA-8F84-49E6-889E-DA1005940AE1}"/>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5" name="Footer Placeholder 4">
            <a:extLst>
              <a:ext uri="{FF2B5EF4-FFF2-40B4-BE49-F238E27FC236}">
                <a16:creationId xmlns:a16="http://schemas.microsoft.com/office/drawing/2014/main" id="{F783EB30-BE6A-40AA-B562-FA6326F8354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479FD7-07F2-48CC-A317-33ED378CA48A}"/>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33875411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9F5FB-94BA-497B-985E-F43B4C82F5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89FC28-4B50-4AD1-A4B0-F34110C13C4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C5454F1-2B6B-4E58-AFAA-211B4FC89B8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0D4FAD5-A8CD-4345-BD62-A541ED8FCF93}"/>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6" name="Footer Placeholder 5">
            <a:extLst>
              <a:ext uri="{FF2B5EF4-FFF2-40B4-BE49-F238E27FC236}">
                <a16:creationId xmlns:a16="http://schemas.microsoft.com/office/drawing/2014/main" id="{D73B8A59-AA8B-4C52-A876-C763E8FEA0F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91F1E7-55B2-4EC7-9F42-1DB89E504389}"/>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40850209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F553C-D53B-43FD-9B00-68EBF6BD4A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6EA15E-88EC-4D5E-9437-848F157AA1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42F35C8-0EEE-4066-B219-7E7A2FCFD3C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D9F49EC-91FD-4592-B19A-45F85E2ECA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7781930-70FE-4204-B748-7BB9DCAA227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0A45DE-DC0D-492E-BB8E-AF0C64EA04FA}"/>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8" name="Footer Placeholder 7">
            <a:extLst>
              <a:ext uri="{FF2B5EF4-FFF2-40B4-BE49-F238E27FC236}">
                <a16:creationId xmlns:a16="http://schemas.microsoft.com/office/drawing/2014/main" id="{FBCD971C-2FE8-41A0-8CAC-74AC1EA157D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EB49844-14BA-47E3-AC34-CF47A110FB99}"/>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3484215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567B0-0DFB-420D-B7C4-977F09795E1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A8B13E6-B058-4244-BC4B-7A6C8FC6313B}"/>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4" name="Footer Placeholder 3">
            <a:extLst>
              <a:ext uri="{FF2B5EF4-FFF2-40B4-BE49-F238E27FC236}">
                <a16:creationId xmlns:a16="http://schemas.microsoft.com/office/drawing/2014/main" id="{DCF171C2-C72D-4C2D-8477-B381C42C423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DEF77-F6BB-4C55-A4E5-535EE3F8EDAB}"/>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2583474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9D9C5B-0A70-4CE9-A94D-7015FE30313D}"/>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3" name="Footer Placeholder 2">
            <a:extLst>
              <a:ext uri="{FF2B5EF4-FFF2-40B4-BE49-F238E27FC236}">
                <a16:creationId xmlns:a16="http://schemas.microsoft.com/office/drawing/2014/main" id="{086352EF-763F-4E93-A93A-1400734C930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756264E-F732-4F2B-A47C-366AD6B7A5B6}"/>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115946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23F11-7E4E-4626-B2FC-D735ACF615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79C9740-0EE3-4BE7-866C-567C46F3FE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D143F03-75E8-49C8-99BA-9902D61F99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F732833-709C-431C-A7F3-B01E3848F22E}"/>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6" name="Footer Placeholder 5">
            <a:extLst>
              <a:ext uri="{FF2B5EF4-FFF2-40B4-BE49-F238E27FC236}">
                <a16:creationId xmlns:a16="http://schemas.microsoft.com/office/drawing/2014/main" id="{D20B4DC6-1D84-4C8C-A4DD-7ABF0C19D9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BD7499-022A-4F78-8018-9A205FC310C8}"/>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3463356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80E31-C140-4763-92B5-A72C2A843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1C3CA2-0852-44C6-9049-D847A5BF01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0970798-6AFF-4526-8B2A-55A7E4F85F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4B0C33-C095-4A16-9262-2B303804D13D}"/>
              </a:ext>
            </a:extLst>
          </p:cNvPr>
          <p:cNvSpPr>
            <a:spLocks noGrp="1"/>
          </p:cNvSpPr>
          <p:nvPr>
            <p:ph type="dt" sz="half" idx="10"/>
          </p:nvPr>
        </p:nvSpPr>
        <p:spPr/>
        <p:txBody>
          <a:bodyPr/>
          <a:lstStyle/>
          <a:p>
            <a:fld id="{94D930AD-7856-4DD6-86FC-AB4E23101AEB}" type="datetimeFigureOut">
              <a:rPr lang="en-GB" smtClean="0"/>
              <a:t>13/02/2023</a:t>
            </a:fld>
            <a:endParaRPr lang="en-GB"/>
          </a:p>
        </p:txBody>
      </p:sp>
      <p:sp>
        <p:nvSpPr>
          <p:cNvPr id="6" name="Footer Placeholder 5">
            <a:extLst>
              <a:ext uri="{FF2B5EF4-FFF2-40B4-BE49-F238E27FC236}">
                <a16:creationId xmlns:a16="http://schemas.microsoft.com/office/drawing/2014/main" id="{AB3D3C74-FB65-47A4-B2F6-D24861E6143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F88E39-4656-41D7-8C58-F3C876B0A5D0}"/>
              </a:ext>
            </a:extLst>
          </p:cNvPr>
          <p:cNvSpPr>
            <a:spLocks noGrp="1"/>
          </p:cNvSpPr>
          <p:nvPr>
            <p:ph type="sldNum" sz="quarter" idx="12"/>
          </p:nvPr>
        </p:nvSpPr>
        <p:spPr/>
        <p:txBody>
          <a:bodyPr/>
          <a:lstStyle/>
          <a:p>
            <a:fld id="{93B67737-E65A-485D-B65B-8AC6AD4F2DC4}" type="slidenum">
              <a:rPr lang="en-GB" smtClean="0"/>
              <a:t>‹#›</a:t>
            </a:fld>
            <a:endParaRPr lang="en-GB"/>
          </a:p>
        </p:txBody>
      </p:sp>
    </p:spTree>
    <p:extLst>
      <p:ext uri="{BB962C8B-B14F-4D97-AF65-F5344CB8AC3E}">
        <p14:creationId xmlns:p14="http://schemas.microsoft.com/office/powerpoint/2010/main" val="1005660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2915BB-3E29-4D55-B813-DD3F0281C5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7BDB06C-304D-45A5-B553-BAB3ED5FFC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DD49B1-3966-4030-959E-E35978250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D930AD-7856-4DD6-86FC-AB4E23101AEB}" type="datetimeFigureOut">
              <a:rPr lang="en-GB" smtClean="0"/>
              <a:t>13/02/2023</a:t>
            </a:fld>
            <a:endParaRPr lang="en-GB"/>
          </a:p>
        </p:txBody>
      </p:sp>
      <p:sp>
        <p:nvSpPr>
          <p:cNvPr id="5" name="Footer Placeholder 4">
            <a:extLst>
              <a:ext uri="{FF2B5EF4-FFF2-40B4-BE49-F238E27FC236}">
                <a16:creationId xmlns:a16="http://schemas.microsoft.com/office/drawing/2014/main" id="{E2F1324F-7BEB-4BBB-9A9B-FF4583F0E0E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B3ADA6-0A35-48CC-A73F-0D374611F5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B67737-E65A-485D-B65B-8AC6AD4F2DC4}" type="slidenum">
              <a:rPr lang="en-GB" smtClean="0"/>
              <a:t>‹#›</a:t>
            </a:fld>
            <a:endParaRPr lang="en-GB"/>
          </a:p>
        </p:txBody>
      </p:sp>
    </p:spTree>
    <p:extLst>
      <p:ext uri="{BB962C8B-B14F-4D97-AF65-F5344CB8AC3E}">
        <p14:creationId xmlns:p14="http://schemas.microsoft.com/office/powerpoint/2010/main" val="3936492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4a"/><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audio" Target="../media/media3.m4a"/><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7.png"/><Relationship Id="rId5" Type="http://schemas.openxmlformats.org/officeDocument/2006/relationships/notesSlide" Target="../notesSlides/notesSlide3.xml"/><Relationship Id="rId10" Type="http://schemas.openxmlformats.org/officeDocument/2006/relationships/image" Target="../media/image4.png"/><Relationship Id="rId4" Type="http://schemas.openxmlformats.org/officeDocument/2006/relationships/slideLayout" Target="../slideLayouts/slideLayout2.xml"/><Relationship Id="rId9"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F30-AF23-4428-93DE-902CD996978D}"/>
              </a:ext>
            </a:extLst>
          </p:cNvPr>
          <p:cNvSpPr>
            <a:spLocks noGrp="1"/>
          </p:cNvSpPr>
          <p:nvPr>
            <p:ph type="ctrTitle"/>
          </p:nvPr>
        </p:nvSpPr>
        <p:spPr>
          <a:xfrm>
            <a:off x="1408090" y="0"/>
            <a:ext cx="9144000" cy="1685231"/>
          </a:xfrm>
        </p:spPr>
        <p:txBody>
          <a:bodyPr>
            <a:normAutofit/>
          </a:bodyPr>
          <a:lstStyle/>
          <a:p>
            <a:r>
              <a:rPr lang="en-GB" sz="4000" b="1" dirty="0">
                <a:latin typeface="Arial" panose="020B0604020202020204" pitchFamily="34" charset="0"/>
                <a:cs typeface="Arial" panose="020B0604020202020204" pitchFamily="34" charset="0"/>
              </a:rPr>
              <a:t>Teach back or show me technique – measuring hypo treatments</a:t>
            </a:r>
            <a:endParaRPr lang="en-GB" sz="4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EC8A7C3-994C-4326-94C8-169C4F480EDA}"/>
              </a:ext>
            </a:extLst>
          </p:cNvPr>
          <p:cNvPicPr>
            <a:picLocks noChangeAspect="1"/>
          </p:cNvPicPr>
          <p:nvPr/>
        </p:nvPicPr>
        <p:blipFill>
          <a:blip r:embed="rId6"/>
          <a:stretch>
            <a:fillRect/>
          </a:stretch>
        </p:blipFill>
        <p:spPr>
          <a:xfrm>
            <a:off x="1569932" y="2399940"/>
            <a:ext cx="9052135" cy="2996307"/>
          </a:xfrm>
          <a:prstGeom prst="rect">
            <a:avLst/>
          </a:prstGeom>
          <a:ln w="38100">
            <a:solidFill>
              <a:schemeClr val="accent2"/>
            </a:solidFill>
          </a:ln>
        </p:spPr>
      </p:pic>
      <p:sp>
        <p:nvSpPr>
          <p:cNvPr id="13" name="Oval 12">
            <a:extLst>
              <a:ext uri="{FF2B5EF4-FFF2-40B4-BE49-F238E27FC236}">
                <a16:creationId xmlns:a16="http://schemas.microsoft.com/office/drawing/2014/main" id="{03F430B5-9128-47F5-B9A9-8BCE403518E6}"/>
              </a:ext>
            </a:extLst>
          </p:cNvPr>
          <p:cNvSpPr/>
          <p:nvPr/>
        </p:nvSpPr>
        <p:spPr>
          <a:xfrm>
            <a:off x="1926706" y="3262826"/>
            <a:ext cx="7925632" cy="4849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a:extLst>
              <a:ext uri="{FF2B5EF4-FFF2-40B4-BE49-F238E27FC236}">
                <a16:creationId xmlns:a16="http://schemas.microsoft.com/office/drawing/2014/main" id="{4A7F8994-820B-4DDC-9A8F-F81B304652BF}"/>
              </a:ext>
            </a:extLst>
          </p:cNvPr>
          <p:cNvPicPr>
            <a:picLocks noChangeAspect="1"/>
          </p:cNvPicPr>
          <p:nvPr/>
        </p:nvPicPr>
        <p:blipFill>
          <a:blip r:embed="rId7"/>
          <a:stretch>
            <a:fillRect/>
          </a:stretch>
        </p:blipFill>
        <p:spPr>
          <a:xfrm>
            <a:off x="275427" y="1685231"/>
            <a:ext cx="5806614" cy="4354961"/>
          </a:xfrm>
          <a:prstGeom prst="rect">
            <a:avLst/>
          </a:prstGeom>
          <a:ln>
            <a:solidFill>
              <a:srgbClr val="0070C0"/>
            </a:solidFill>
          </a:ln>
        </p:spPr>
      </p:pic>
      <p:pic>
        <p:nvPicPr>
          <p:cNvPr id="18" name="Picture 17">
            <a:extLst>
              <a:ext uri="{FF2B5EF4-FFF2-40B4-BE49-F238E27FC236}">
                <a16:creationId xmlns:a16="http://schemas.microsoft.com/office/drawing/2014/main" id="{17FF248F-B5DF-4CC6-9D82-A1F88B4A53DC}"/>
              </a:ext>
            </a:extLst>
          </p:cNvPr>
          <p:cNvPicPr>
            <a:picLocks noChangeAspect="1"/>
          </p:cNvPicPr>
          <p:nvPr/>
        </p:nvPicPr>
        <p:blipFill>
          <a:blip r:embed="rId8"/>
          <a:stretch>
            <a:fillRect/>
          </a:stretch>
        </p:blipFill>
        <p:spPr>
          <a:xfrm>
            <a:off x="5605522" y="3262826"/>
            <a:ext cx="5834531" cy="3267337"/>
          </a:xfrm>
          <a:prstGeom prst="rect">
            <a:avLst/>
          </a:prstGeom>
          <a:ln>
            <a:solidFill>
              <a:srgbClr val="0070C0"/>
            </a:solidFill>
          </a:ln>
        </p:spPr>
      </p:pic>
      <p:pic>
        <p:nvPicPr>
          <p:cNvPr id="25" name="Audio 24">
            <a:hlinkClick r:id="" action="ppaction://media"/>
            <a:extLst>
              <a:ext uri="{FF2B5EF4-FFF2-40B4-BE49-F238E27FC236}">
                <a16:creationId xmlns:a16="http://schemas.microsoft.com/office/drawing/2014/main" id="{110086A9-4A71-43DD-B1DA-E16212B5856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235133588"/>
      </p:ext>
    </p:extLst>
  </p:cSld>
  <p:clrMapOvr>
    <a:masterClrMapping/>
  </p:clrMapOvr>
  <mc:AlternateContent xmlns:mc="http://schemas.openxmlformats.org/markup-compatibility/2006" xmlns:p14="http://schemas.microsoft.com/office/powerpoint/2010/main">
    <mc:Choice Requires="p14">
      <p:transition spd="slow" p14:dur="2000" advTm="69413"/>
    </mc:Choice>
    <mc:Fallback xmlns="">
      <p:transition spd="slow" advTm="69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5"/>
                </p:tgtEl>
              </p:cMediaNode>
            </p:audio>
          </p:childTnLst>
        </p:cTn>
      </p:par>
    </p:tnLst>
    <p:bldLst>
      <p:bldP spid="13" grpId="0" animBg="1"/>
      <p:bldP spid="13"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094E7-B4C6-49A8-B12B-B617BAAD52D2}"/>
              </a:ext>
            </a:extLst>
          </p:cNvPr>
          <p:cNvSpPr>
            <a:spLocks noGrp="1"/>
          </p:cNvSpPr>
          <p:nvPr>
            <p:ph type="title"/>
          </p:nvPr>
        </p:nvSpPr>
        <p:spPr>
          <a:xfrm>
            <a:off x="683654" y="432417"/>
            <a:ext cx="10515600" cy="1325563"/>
          </a:xfrm>
        </p:spPr>
        <p:txBody>
          <a:bodyPr/>
          <a:lstStyle/>
          <a:p>
            <a:pPr algn="ctr"/>
            <a:r>
              <a:rPr lang="en-GB" b="1" dirty="0">
                <a:latin typeface="Arial" panose="020B0604020202020204" pitchFamily="34" charset="0"/>
                <a:cs typeface="Arial" panose="020B0604020202020204" pitchFamily="34" charset="0"/>
              </a:rPr>
              <a:t>Lesson plan activity</a:t>
            </a:r>
            <a:endParaRPr lang="en-GB" dirty="0">
              <a:latin typeface="Arial" panose="020B0604020202020204" pitchFamily="34" charset="0"/>
              <a:cs typeface="Arial" panose="020B0604020202020204" pitchFamily="34" charset="0"/>
            </a:endParaRPr>
          </a:p>
        </p:txBody>
      </p:sp>
      <p:pic>
        <p:nvPicPr>
          <p:cNvPr id="3" name="Participant measuring orange juice">
            <a:hlinkClick r:id="" action="ppaction://media"/>
            <a:extLst>
              <a:ext uri="{FF2B5EF4-FFF2-40B4-BE49-F238E27FC236}">
                <a16:creationId xmlns:a16="http://schemas.microsoft.com/office/drawing/2014/main" id="{266D5804-A640-4ACD-9DBE-5809FC34CC9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7"/>
          <a:stretch>
            <a:fillRect/>
          </a:stretch>
        </p:blipFill>
        <p:spPr>
          <a:xfrm>
            <a:off x="5737898" y="2089933"/>
            <a:ext cx="6175678" cy="3473740"/>
          </a:xfrm>
          <a:ln w="57150">
            <a:solidFill>
              <a:schemeClr val="accent2"/>
            </a:solidFill>
          </a:ln>
        </p:spPr>
      </p:pic>
      <p:pic>
        <p:nvPicPr>
          <p:cNvPr id="4" name="Picture 3">
            <a:extLst>
              <a:ext uri="{FF2B5EF4-FFF2-40B4-BE49-F238E27FC236}">
                <a16:creationId xmlns:a16="http://schemas.microsoft.com/office/drawing/2014/main" id="{BB86A002-B0CB-4497-9AD9-CC0A33F3D436}"/>
              </a:ext>
            </a:extLst>
          </p:cNvPr>
          <p:cNvPicPr>
            <a:picLocks noChangeAspect="1"/>
          </p:cNvPicPr>
          <p:nvPr/>
        </p:nvPicPr>
        <p:blipFill>
          <a:blip r:embed="rId8"/>
          <a:stretch>
            <a:fillRect/>
          </a:stretch>
        </p:blipFill>
        <p:spPr>
          <a:xfrm>
            <a:off x="278424" y="1547703"/>
            <a:ext cx="5233543" cy="3500815"/>
          </a:xfrm>
          <a:prstGeom prst="rect">
            <a:avLst/>
          </a:prstGeom>
          <a:ln w="57150">
            <a:solidFill>
              <a:schemeClr val="accent2"/>
            </a:solidFill>
          </a:ln>
        </p:spPr>
      </p:pic>
      <p:pic>
        <p:nvPicPr>
          <p:cNvPr id="5" name="Audio 4">
            <a:hlinkClick r:id="" action="ppaction://media"/>
            <a:extLst>
              <a:ext uri="{FF2B5EF4-FFF2-40B4-BE49-F238E27FC236}">
                <a16:creationId xmlns:a16="http://schemas.microsoft.com/office/drawing/2014/main" id="{AE8BB2EE-5D59-4E25-876B-84DF866524D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2268394878"/>
      </p:ext>
    </p:extLst>
  </p:cSld>
  <p:clrMapOvr>
    <a:masterClrMapping/>
  </p:clrMapOvr>
  <mc:AlternateContent xmlns:mc="http://schemas.openxmlformats.org/markup-compatibility/2006">
    <mc:Choice xmlns:p14="http://schemas.microsoft.com/office/powerpoint/2010/main" Requires="p14">
      <p:transition spd="slow" p14:dur="2000" advTm="23334"/>
    </mc:Choice>
    <mc:Fallback>
      <p:transition spd="slow" advTm="23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13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9A51-533B-4B8A-B65D-D009190B7133}"/>
              </a:ext>
            </a:extLst>
          </p:cNvPr>
          <p:cNvSpPr>
            <a:spLocks noGrp="1"/>
          </p:cNvSpPr>
          <p:nvPr>
            <p:ph type="title"/>
          </p:nvPr>
        </p:nvSpPr>
        <p:spPr/>
        <p:txBody>
          <a:bodyPr/>
          <a:lstStyle/>
          <a:p>
            <a:pPr algn="ctr"/>
            <a:r>
              <a:rPr lang="en-GB" b="1" dirty="0">
                <a:latin typeface="Arial" panose="020B0604020202020204" pitchFamily="34" charset="0"/>
                <a:cs typeface="Arial" panose="020B0604020202020204" pitchFamily="34" charset="0"/>
              </a:rPr>
              <a:t>Facilitating a lesson plan activity</a:t>
            </a:r>
          </a:p>
        </p:txBody>
      </p:sp>
      <p:pic>
        <p:nvPicPr>
          <p:cNvPr id="3" name="Picture 2">
            <a:extLst>
              <a:ext uri="{FF2B5EF4-FFF2-40B4-BE49-F238E27FC236}">
                <a16:creationId xmlns:a16="http://schemas.microsoft.com/office/drawing/2014/main" id="{AF83B4C8-FCB6-4A42-A4CD-9E6851470367}"/>
              </a:ext>
            </a:extLst>
          </p:cNvPr>
          <p:cNvPicPr>
            <a:picLocks noChangeAspect="1"/>
          </p:cNvPicPr>
          <p:nvPr/>
        </p:nvPicPr>
        <p:blipFill>
          <a:blip r:embed="rId6"/>
          <a:stretch>
            <a:fillRect/>
          </a:stretch>
        </p:blipFill>
        <p:spPr>
          <a:xfrm>
            <a:off x="2543697" y="1426487"/>
            <a:ext cx="7104606" cy="5328455"/>
          </a:xfrm>
          <a:prstGeom prst="rect">
            <a:avLst/>
          </a:prstGeom>
        </p:spPr>
      </p:pic>
      <p:pic>
        <p:nvPicPr>
          <p:cNvPr id="9" name="Content Placeholder 3">
            <a:extLst>
              <a:ext uri="{FF2B5EF4-FFF2-40B4-BE49-F238E27FC236}">
                <a16:creationId xmlns:a16="http://schemas.microsoft.com/office/drawing/2014/main" id="{E0D0ED61-B4EF-4FA9-845B-66F4C0A4EF21}"/>
              </a:ext>
            </a:extLst>
          </p:cNvPr>
          <p:cNvPicPr>
            <a:picLocks noChangeAspect="1"/>
          </p:cNvPicPr>
          <p:nvPr/>
        </p:nvPicPr>
        <p:blipFill>
          <a:blip r:embed="rId7"/>
          <a:stretch>
            <a:fillRect/>
          </a:stretch>
        </p:blipFill>
        <p:spPr>
          <a:xfrm>
            <a:off x="490650" y="1430041"/>
            <a:ext cx="8191827" cy="4351338"/>
          </a:xfrm>
          <a:prstGeom prst="rect">
            <a:avLst/>
          </a:prstGeom>
          <a:ln>
            <a:solidFill>
              <a:schemeClr val="accent2"/>
            </a:solidFill>
          </a:ln>
        </p:spPr>
      </p:pic>
      <p:pic>
        <p:nvPicPr>
          <p:cNvPr id="10" name="Picture 9">
            <a:extLst>
              <a:ext uri="{FF2B5EF4-FFF2-40B4-BE49-F238E27FC236}">
                <a16:creationId xmlns:a16="http://schemas.microsoft.com/office/drawing/2014/main" id="{909C02B7-6AF4-4D53-91C8-069ABD8F9115}"/>
              </a:ext>
            </a:extLst>
          </p:cNvPr>
          <p:cNvPicPr>
            <a:picLocks noChangeAspect="1"/>
          </p:cNvPicPr>
          <p:nvPr/>
        </p:nvPicPr>
        <p:blipFill>
          <a:blip r:embed="rId8"/>
          <a:stretch>
            <a:fillRect/>
          </a:stretch>
        </p:blipFill>
        <p:spPr>
          <a:xfrm>
            <a:off x="2717439" y="1662313"/>
            <a:ext cx="7104606" cy="4370187"/>
          </a:xfrm>
          <a:prstGeom prst="rect">
            <a:avLst/>
          </a:prstGeom>
          <a:ln>
            <a:solidFill>
              <a:schemeClr val="accent6">
                <a:lumMod val="60000"/>
                <a:lumOff val="40000"/>
              </a:schemeClr>
            </a:solidFill>
          </a:ln>
        </p:spPr>
      </p:pic>
      <p:pic>
        <p:nvPicPr>
          <p:cNvPr id="11" name="Picture 10">
            <a:extLst>
              <a:ext uri="{FF2B5EF4-FFF2-40B4-BE49-F238E27FC236}">
                <a16:creationId xmlns:a16="http://schemas.microsoft.com/office/drawing/2014/main" id="{C7B1BF33-D872-4A31-86A6-982D43270FB7}"/>
              </a:ext>
            </a:extLst>
          </p:cNvPr>
          <p:cNvPicPr>
            <a:picLocks noChangeAspect="1"/>
          </p:cNvPicPr>
          <p:nvPr/>
        </p:nvPicPr>
        <p:blipFill>
          <a:blip r:embed="rId9"/>
          <a:stretch>
            <a:fillRect/>
          </a:stretch>
        </p:blipFill>
        <p:spPr>
          <a:xfrm>
            <a:off x="4405141" y="1996879"/>
            <a:ext cx="6961359" cy="4370187"/>
          </a:xfrm>
          <a:prstGeom prst="rect">
            <a:avLst/>
          </a:prstGeom>
          <a:ln>
            <a:solidFill>
              <a:schemeClr val="accent2"/>
            </a:solidFill>
          </a:ln>
        </p:spPr>
      </p:pic>
      <p:pic>
        <p:nvPicPr>
          <p:cNvPr id="17" name="Audio 16">
            <a:hlinkClick r:id="" action="ppaction://media"/>
            <a:extLst>
              <a:ext uri="{FF2B5EF4-FFF2-40B4-BE49-F238E27FC236}">
                <a16:creationId xmlns:a16="http://schemas.microsoft.com/office/drawing/2014/main" id="{D9164DC0-1ABA-492C-8744-22FE91F4F2BC}"/>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941852"/>
      </p:ext>
    </p:extLst>
  </p:cSld>
  <p:clrMapOvr>
    <a:masterClrMapping/>
  </p:clrMapOvr>
  <mc:AlternateContent xmlns:mc="http://schemas.openxmlformats.org/markup-compatibility/2006">
    <mc:Choice xmlns:p14="http://schemas.microsoft.com/office/powerpoint/2010/main" Requires="p14">
      <p:transition spd="slow" p14:dur="2000" advTm="66501"/>
    </mc:Choice>
    <mc:Fallback>
      <p:transition spd="slow" advTm="66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1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7|12.8|1|1|10.4"/>
</p:tagLst>
</file>

<file path=ppt/tags/tag2.xml><?xml version="1.0" encoding="utf-8"?>
<p:tagLst xmlns:a="http://schemas.openxmlformats.org/drawingml/2006/main" xmlns:r="http://schemas.openxmlformats.org/officeDocument/2006/relationships" xmlns:p="http://schemas.openxmlformats.org/presentationml/2006/main">
  <p:tag name="TIMING" val="|14.9|2.6|11.1|1.2|27.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616</TotalTime>
  <Words>624</Words>
  <Application>Microsoft Office PowerPoint</Application>
  <PresentationFormat>Widescreen</PresentationFormat>
  <Paragraphs>36</Paragraphs>
  <Slides>3</Slides>
  <Notes>3</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vt:i4>
      </vt:variant>
    </vt:vector>
  </HeadingPairs>
  <TitlesOfParts>
    <vt:vector size="7" baseType="lpstr">
      <vt:lpstr>Arial</vt:lpstr>
      <vt:lpstr>Calibri</vt:lpstr>
      <vt:lpstr>Calibri Light</vt:lpstr>
      <vt:lpstr>Office Theme</vt:lpstr>
      <vt:lpstr>Teach back or show me technique – measuring hypo treatments</vt:lpstr>
      <vt:lpstr>Lesson plan activity</vt:lpstr>
      <vt:lpstr>Facilitating a lesson plan activity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Liesl (RTF) NHCT</dc:creator>
  <cp:lastModifiedBy>Richardson Liesl (RTF) NHCT</cp:lastModifiedBy>
  <cp:revision>20</cp:revision>
  <dcterms:created xsi:type="dcterms:W3CDTF">2022-11-11T16:20:32Z</dcterms:created>
  <dcterms:modified xsi:type="dcterms:W3CDTF">2023-02-13T15:47:01Z</dcterms:modified>
</cp:coreProperties>
</file>