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" r:id="rId5"/>
    <p:sldId id="606" r:id="rId6"/>
    <p:sldId id="607" r:id="rId7"/>
    <p:sldId id="609" r:id="rId8"/>
    <p:sldId id="610" r:id="rId9"/>
    <p:sldId id="61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E113CE-1FCD-4591-BD37-95A78D365190}" v="45" dt="2020-12-03T07:43:33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701F1-CBE0-452E-9A97-5909481B2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AA5BF6-EEBE-4737-9525-969235BAB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61503-2181-4BEE-87A4-C3508D314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07B3C-A4AC-4265-BA40-2ACC94C2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90327-8C7F-4A06-AA4E-E40F4D081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10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6CE33-6411-44D8-B42D-009ED4513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271729-BC97-441E-A7FB-6A8056D54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D99E8-1427-4724-A92D-65DB5194A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0A8F2-82BD-4EC2-8C0C-04E22D96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5DAF8-F6CB-44DE-95F4-4F3C3E9F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9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EF96F6-B54B-4033-B51A-2F813BCC5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D2336-E16B-40B2-A915-A0D004946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E832B-80A6-43D6-98D4-3D477B038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48B06-2702-4575-9B0A-41630100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5C94F-D897-49C1-9E93-D7EFB92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87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E9825-0A4B-47D2-B1C5-45F1C8434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EE64-3F36-4D60-B8D0-E25ED80C0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30E81-8050-4A73-B3C2-FC7B95A82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3DCEF-50FA-403D-A881-A3E83EE7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0F941-4744-48E0-A0FE-EEE61B434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36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D293-9F98-45B8-8CF1-B10242B54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10C3E-8105-483D-B243-06C2FA0EB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B956E-AE8C-4E38-B6DF-116EC70CD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C5D17-4380-436A-97A3-5606B7C3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22C3C-0AB0-421E-981D-E05CC761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97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CC337-5703-4D69-9FA6-EF4DE602C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01032-5A65-4E3B-95D6-471EAE620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F7B3B-78A1-4AD3-B37D-DB2E7D541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5CE0F-D668-4A2F-B4EB-426D8556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75E29-39DF-49A0-B7B8-D0E1F9FB3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BE803-B67A-44EB-A9FC-27D85FD7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13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62291-856D-4014-9D30-DEA72C30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9ECDB-EA8C-4742-9CF2-5E592757F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B7175-572F-47D9-BBFA-17166AA50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DB8E77-61F3-48A1-8334-2FDEBD03DA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6EEF4-5FA5-40EE-B028-BA1DFC4A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BD07B-3A82-40E9-B8B3-E4D4284C6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95A156-A5FA-4887-9673-17B6D1E27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62A82A-229B-4204-AB9E-50E48B0F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45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5F3B1-951D-44C2-BD54-AF0B9B1C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0F824-3C57-414C-B042-51944F9C3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CAA77-4A8E-42E5-8CB9-15B9049C7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24521B-AA4C-4278-B9FC-A2763A887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15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7A2620-2C86-4A15-B040-351944148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F7801D-485A-4158-B948-91BE8B27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85AA9-37B1-4ED4-A710-5F7D9DDC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6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B6291-8FE2-41C8-B82F-E789CC10C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29400-BA66-4B55-B7C4-B5DA8AE15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FA3AC-3C38-40D6-8527-57C3094B5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EBB19-41E9-4D59-9FF4-E82CD0AF4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2683E-5ED3-42A3-A096-F1E9F151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9B289-0BD2-42BB-B1EC-988771D5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50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1F9C-895A-4EDB-B027-662928CE8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553167-1D6D-4A52-8044-69D5F1F33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5C6E1-E392-45CF-B391-DDA5D2B71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ACC9A4-F0B3-4B4F-8770-43162ED6A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6F44F-4F99-4BAA-8E4F-5C638BED1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4B1BB-227D-4542-BC68-2AE8E1127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701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9C5187-879A-420A-9748-71018F368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D17A2-7ED1-4ABD-81AB-756CD41EB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ECD67-BD26-421A-98C8-36500ECC4D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C0438-1579-4457-BCC8-43D9AC3A59B4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951C5-A23E-44C7-A66C-9D4BFA944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C3850-64F8-41E7-A2F8-36A48096FF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7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/>
          <a:ea typeface="Tahoma"/>
          <a:cs typeface="Tahoma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/>
          <a:ea typeface="Tahoma"/>
          <a:cs typeface="Tahoma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/>
          <a:ea typeface="Tahoma"/>
          <a:cs typeface="Tahoma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/>
          <a:ea typeface="Tahoma"/>
          <a:cs typeface="Tahoma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800475"/>
            <a:ext cx="3599815" cy="26003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20603050405020304" pitchFamily="18" charset="0"/>
              </a:rPr>
              <a:t>التوقعات المتعلقة بدورة كلية التعليم المستمر</a:t>
            </a:r>
            <a:endParaRPr lang="ar-JO" b="1" dirty="0">
              <a:ea typeface="Tahoma" panose="020F0502020204030204" pitchFamily="34" charset="0"/>
              <a:cs typeface="Tahoma" panose="02020603050405020304" pitchFamily="18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20603050405020304" pitchFamily="18" charset="0"/>
              </a:rPr>
              <a:t>يذهب أطفالها إلى المدرسة، حتى تتمكن من العمل أثناء ساعات الدوام المدرسي، لكنها ترغب في الراحة أثناء العطلات المدرسية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20603050405020304" pitchFamily="18" charset="0"/>
              </a:rPr>
              <a:t>تحتاج إلى دعم بسبب شعورها بالقلق أثناء الدراسة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effectLst/>
              <a:ea typeface="Tahoma" panose="020F0502020204030204" pitchFamily="34" charset="0"/>
              <a:cs typeface="Tahoma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B0604020202020204" pitchFamily="34" charset="0"/>
              </a:rPr>
              <a:t>الدافع نحو الدراسة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التقدم الوظيفي - العثور على وظيفة في مجال رعاية الأطفال قد تجعل المرأة تشعر بمزيد من الاستقرار والأمان</a:t>
            </a:r>
            <a:endParaRPr lang="ar-JO" sz="1400" dirty="0">
              <a:effectLst/>
              <a:ea typeface="Tahoma" panose="020F0502020204030204" pitchFamily="34" charset="0"/>
              <a:cs typeface="Tahoma" panose="020B0604020202020204" pitchFamily="34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الثقة في التقدم للحصول على وظيفة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ffectLst/>
                <a:ea typeface="Tahoma" panose="020F0502020204030204" pitchFamily="34" charset="0"/>
                <a:cs typeface="Tahoma" panose="020B0604020202020204" pitchFamily="34" charset="0"/>
              </a:rPr>
              <a:t>تعتقد أن التدريب المناسب قد يساعدها في التقدم للحصول على </a:t>
            </a: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وظيفة والحفاظ عليها</a:t>
            </a:r>
            <a:endParaRPr lang="ar-JO" sz="1400" dirty="0">
              <a:effectLst/>
              <a:ea typeface="Tahoma" panose="020F0502020204030204" pitchFamily="34" charset="0"/>
              <a:cs typeface="Tahoma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دراسة مهارات تحديد نقاط القوة والضعف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تشعر بقلق شديد في معظم الأوقات بسبب الاضطرابات في سوريا، وبعد قضاء تسعة أشهر في مخيم للاجئين في سوريا قبل الانتقال إلى أستراليا.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يمكن أن تستغرق وقتًا أطول لإكمال العمل بسبب القلق</a:t>
            </a: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686175"/>
            <a:ext cx="3713533" cy="281942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الخلفية التعليمية والخبرات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تعلم اللغة الإنجليزية من خلال "برنامج تعلم اللغة الإنجليزية للمهاجرين البالغين" 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عملت سابقًا في محل لبيع الملابس العائلية في حلب بسوريا لكنها توقفت بعد الزواج وإنجاب الأطفال (عمرهم حاليًا 7 و5 سنوات)</a:t>
            </a:r>
          </a:p>
          <a:p>
            <a:pPr marL="171450" indent="-1714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sz="1100" b="1" dirty="0">
              <a:latin typeface="Tahoma" panose="020F0502020204030204" pitchFamily="34" charset="0"/>
              <a:ea typeface="Tahoma" panose="020F0502020204030204" pitchFamily="34" charset="0"/>
              <a:cs typeface="Tahoma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الاسم:</a:t>
            </a:r>
            <a:r>
              <a:rPr lang="ar-JO" b="0" i="0" u="none" baseline="0"/>
              <a:t> فاطمة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السن:</a:t>
            </a:r>
            <a:r>
              <a:rPr lang="ar-JO" b="0" i="0" u="none" baseline="0"/>
              <a:t> 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المهنة:</a:t>
            </a:r>
            <a:r>
              <a:rPr lang="ar-JO" b="0" i="0" u="none" baseline="0"/>
              <a:t> باحثة عن عمل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518847" y="2264066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اللغة الأم:</a:t>
            </a:r>
            <a:r>
              <a:rPr lang="ar-JO" b="0" i="0" u="none" baseline="0"/>
              <a:t> العربية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347765" y="147228"/>
            <a:ext cx="349647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>
              <a:lnSpc>
                <a:spcPct val="90000"/>
              </a:lnSpc>
              <a:spcBef>
                <a:spcPts val="1000"/>
              </a:spcBef>
            </a:pPr>
            <a:r>
              <a:rPr lang="ar-JO" sz="3000" b="0" i="0" u="none" baseline="0" dirty="0">
                <a:solidFill>
                  <a:srgbClr val="009999"/>
                </a:solidFill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ملف تعريف المتعلم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800475"/>
            <a:ext cx="3599815" cy="2554545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JO" b="1" i="0" u="none" baseline="0" dirty="0"/>
              <a:t>دراسة ما يفضل كلٌ منا وما لا يفضل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تتمتع بالاتصال المباشر كما أنها تفضل العمل مع الأطفال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تستمتع بقراءة النصوص ومشاهدة مقاطع الفيديو أو الاستماع إلى الصوت متى أتيحت لها الفرصة</a:t>
            </a:r>
          </a:p>
          <a:p>
            <a:endParaRPr lang="ar-JO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790365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موقع السكن:</a:t>
            </a:r>
            <a:r>
              <a:rPr lang="ar-JO" b="0" i="0" u="none" baseline="0"/>
              <a:t> مخيم للاجئين في شمال ملبورن، أستراليا</a:t>
            </a:r>
          </a:p>
        </p:txBody>
      </p:sp>
    </p:spTree>
    <p:extLst>
      <p:ext uri="{BB962C8B-B14F-4D97-AF65-F5344CB8AC3E}">
        <p14:creationId xmlns:p14="http://schemas.microsoft.com/office/powerpoint/2010/main" val="217234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517548"/>
            <a:ext cx="3599815" cy="2988048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20603050405020304" pitchFamily="18" charset="0"/>
              </a:rPr>
              <a:t>التوقعات المتعلقة بدورة كلية التعليم المستمر</a:t>
            </a:r>
            <a:endParaRPr lang="ar-JO" b="1" dirty="0">
              <a:ea typeface="Tahoma" panose="020F0502020204030204" pitchFamily="34" charset="0"/>
              <a:cs typeface="Tahoma" panose="02020603050405020304" pitchFamily="18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ffectLst/>
                <a:ea typeface="Tahoma" panose="020F0502020204030204" pitchFamily="34" charset="0"/>
                <a:cs typeface="Tahoma" panose="02020603050405020304" pitchFamily="18" charset="0"/>
              </a:rPr>
              <a:t>يجب أن تتسم ساعات الدراسة بالمرونة بسبب مسؤوليات العمل ورعاية الأطفال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20603050405020304" pitchFamily="18" charset="0"/>
              </a:rPr>
              <a:t>تتقن اللغة الإنجليزية إلى حد ما ويمكنها الحساب لأنها استمتعت بدراسة هذه المواد في المدرسة الثانوية؛ كما يمكنها الدراسة باللغتين الفرنسية والإنجليزية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effectLst/>
              <a:ea typeface="Tahoma" panose="020F0502020204030204" pitchFamily="34" charset="0"/>
              <a:cs typeface="Tahoma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8"/>
            <a:ext cx="3740721" cy="2988047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B0604020202020204" pitchFamily="34" charset="0"/>
              </a:rPr>
              <a:t>الدافع نحو الدراسة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الدافع للإندماج في العمل الحر. 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الثقة بالنفس في بدء تنفيذ وتشغيل أعمالها الخاصة في قطاع الخدمات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القصص التي تتحدث عن سوء معاملة أصحاب العمل للنساء تجعلهن يرغبن في أن يكُنَّ أكثر استقلالية</a:t>
            </a:r>
            <a:endParaRPr lang="ar-JO" sz="1400" dirty="0">
              <a:effectLst/>
              <a:ea typeface="Tahoma" panose="020F0502020204030204" pitchFamily="34" charset="0"/>
              <a:cs typeface="Tahoma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دراسة مهارات تحديد نقاط القوة والضعف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إنها تكافح من أجل اتخاذ قرار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بشأن الزواج المبكر يعني أنها اضطرت إلى الاعتماد على زوجها وأفراد أسرتها لمساعدتها في اتخاذ القرارات الخاصة بها وتقديم الدعم الاجتماعي لها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sz="1400" dirty="0">
              <a:cs typeface="Tahoma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ar-JO" dirty="0">
              <a:cs typeface="Tahoma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الخلفية التعليمية والخبرات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القيود الثقافية على تحركات المرأة حينما لا تكون برفقة قريب ذكر. 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تسربت من التعليم الثانوي بعد الوصول إلى النموذج 4. 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تزوجت في السادسة عشرة من عمرها وحملت بعد ذلك بوقت قصير. 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sz="1100" dirty="0">
              <a:latin typeface="Tahoma" panose="020F0502020204030204" pitchFamily="34" charset="0"/>
              <a:ea typeface="Tahoma" panose="020F0502020204030204" pitchFamily="34" charset="0"/>
              <a:cs typeface="Tahoma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الاسم:</a:t>
            </a:r>
            <a:r>
              <a:rPr lang="ar-JO" b="0" i="0" u="none" baseline="0"/>
              <a:t> أداما</a:t>
            </a:r>
            <a:endParaRPr lang="ar-JO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السن:</a:t>
            </a:r>
            <a:r>
              <a:rPr lang="ar-JO" b="0" i="0" u="none" baseline="0"/>
              <a:t> 19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المهنة:</a:t>
            </a:r>
            <a:r>
              <a:rPr lang="ar-JO" b="0" i="0" u="none" baseline="0"/>
              <a:t> تساعد أختها الكبرى وزوج أختها في أعمالهم المتعلقة بالمخبوزات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92882" y="256852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اللغة الأم:</a:t>
            </a:r>
            <a:r>
              <a:rPr lang="ar-JO" b="0" i="0" u="none" baseline="0"/>
              <a:t> الفرنسية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5263969" y="196460"/>
            <a:ext cx="267733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>
              <a:lnSpc>
                <a:spcPct val="90000"/>
              </a:lnSpc>
              <a:spcBef>
                <a:spcPts val="1000"/>
              </a:spcBef>
            </a:pPr>
            <a:r>
              <a:rPr lang="ar-JO" sz="3000" b="0" i="0" u="none" baseline="0" dirty="0">
                <a:solidFill>
                  <a:srgbClr val="009999"/>
                </a:solidFill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بيانات المتعلم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27754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JO" b="1" i="0" u="none" baseline="0" dirty="0"/>
              <a:t>دراسة ما يفضل كلٌ منا وما لا يفضل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تتمتع بالاتصال المباشر ولكنها تواجه قيود تتعلق بالسفر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تحب قراءة ومشاهدة مقاطع الفيديو التي تجعلها على دراية بالأحداث التي تمثل أهمية بالنسبة لها ولمجتمعها</a:t>
            </a:r>
          </a:p>
          <a:p>
            <a:endParaRPr lang="ar-JO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171041" y="2991292"/>
            <a:ext cx="3476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 dirty="0"/>
              <a:t>موقع السكن:</a:t>
            </a:r>
            <a:r>
              <a:rPr lang="ar-JO" b="0" i="0" u="none" baseline="0" dirty="0"/>
              <a:t> بيرتوا، الكاميرون</a:t>
            </a:r>
          </a:p>
        </p:txBody>
      </p:sp>
    </p:spTree>
    <p:extLst>
      <p:ext uri="{BB962C8B-B14F-4D97-AF65-F5344CB8AC3E}">
        <p14:creationId xmlns:p14="http://schemas.microsoft.com/office/powerpoint/2010/main" val="179528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8645" y="3517546"/>
            <a:ext cx="3599815" cy="2988049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20603050405020304" pitchFamily="18" charset="0"/>
              </a:rPr>
              <a:t>التوقعات المتعلقة </a:t>
            </a:r>
            <a:r>
              <a:rPr lang="ar-JO" b="1" i="0" u="none" baseline="0" dirty="0">
                <a:ea typeface="Tahoma" panose="020F0502020204030204" pitchFamily="34" charset="0"/>
                <a:cs typeface="Tahoma" panose="02020603050405020304" pitchFamily="18" charset="0"/>
              </a:rPr>
              <a:t>بدورة كلية التعليم المستمر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20603050405020304" pitchFamily="18" charset="0"/>
              </a:rPr>
              <a:t>دورة توفر مزيدًا من المرونة فيما يتعلق بالترتيبات الدراسية، فالوقت المخصص للدورة غير محدد بسبب احتياجات العمل بدوام جزئي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تطوير الإدارة الأساسية والمهارات الرقمية، لا سيما في قطاع البيع وخدمات العملاء ومهارات إدارة النقد.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13533" cy="2801783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B0604020202020204" pitchFamily="34" charset="0"/>
              </a:rPr>
              <a:t>الدافع نحو الدراسة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الرغبة في الحصول على وظيفة بدوام كامل في قطاع البيع بالتجزئة (مثل مندوب مبيعات مركز تسوق)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ffectLst/>
                <a:ea typeface="Tahoma" panose="020F0502020204030204" pitchFamily="34" charset="0"/>
                <a:cs typeface="Tahoma" panose="020B0604020202020204" pitchFamily="34" charset="0"/>
              </a:rPr>
              <a:t>"المهارات الشخصية"، محو الأمية الرقمية (عمليات البيع الآلي)، والعلاقات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التدريب المقدم من قبل مؤسسة مرموقة</a:t>
            </a:r>
            <a:endParaRPr lang="ar-JO" sz="1400" dirty="0">
              <a:effectLst/>
              <a:ea typeface="Tahoma" panose="020F0502020204030204" pitchFamily="34" charset="0"/>
              <a:cs typeface="Tahoma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052789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دراسة مهارات تحديد نقاط القوة / الضعف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التميز بسرعة التعلم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الحاجة إلى دعم في الدراسة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ضيق الوقت - يقلل من الالتزام المطلوب وأعباء العمل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قلق من الدراسة للعمل بدوام كامل بسبب تغيير نمط العمل في قطاع البيع بالتجزئة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cs typeface="Tahoma" panose="020B0604020202020204" pitchFamily="34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cs typeface="Tahoma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ar-JO" dirty="0">
              <a:cs typeface="Tahoma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الخلفية التعليمية والخبرات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حاصلة على دبلوم ثانوي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لقد مضى وقت طويل منذ أن أجرت أي دراسة رسمية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ليست معتادة على الدراسة عبر الإنترنت، لكنها تحب وسائل التواصل الاجتماعي </a:t>
            </a:r>
          </a:p>
          <a:p>
            <a:pPr marL="171450" indent="-1714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sz="1100" b="1" dirty="0">
              <a:latin typeface="Tahoma" panose="020F0502020204030204" pitchFamily="34" charset="0"/>
              <a:ea typeface="Tahoma" panose="020F0502020204030204" pitchFamily="34" charset="0"/>
              <a:cs typeface="Tahoma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451251" y="858731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الاسم:</a:t>
            </a:r>
            <a:r>
              <a:rPr lang="ar-JO" b="0" i="0" u="none" baseline="0"/>
              <a:t> مارسيلا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451251" y="1222547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السن:</a:t>
            </a:r>
            <a:r>
              <a:rPr lang="ar-JO" b="0" i="0" u="none" baseline="0"/>
              <a:t> 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51250" y="1656504"/>
            <a:ext cx="3417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المهنة:</a:t>
            </a:r>
            <a:r>
              <a:rPr lang="ar-JO" b="0" i="0" u="none" baseline="0"/>
              <a:t> نادلة بدوام جزئي في مطعم صغير وبائعة متجولة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51250" y="2342669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اللغة الأم:</a:t>
            </a:r>
            <a:r>
              <a:rPr lang="ar-JO" b="0" i="0" u="none" baseline="0"/>
              <a:t> الإسبانية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589755" y="242932"/>
            <a:ext cx="31909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90000"/>
              </a:lnSpc>
              <a:spcBef>
                <a:spcPts val="1000"/>
              </a:spcBef>
            </a:pPr>
            <a:r>
              <a:rPr lang="ar-JO" sz="3000" b="0" i="0" u="none" baseline="0" dirty="0">
                <a:solidFill>
                  <a:srgbClr val="009999"/>
                </a:solidFill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بيانات المتعلم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232363" y="3812037"/>
            <a:ext cx="3599815" cy="2132443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 dirty="0"/>
              <a:t>معرفة ما يفضل كلٌ منا وما لا يفضل</a:t>
            </a:r>
          </a:p>
          <a:p>
            <a:endParaRPr lang="ar-JO" b="1" dirty="0"/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تفضل الدراسة عبر الإنترنت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تحب المواد جيدة التنظيم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تسعى للالتزام بالمواعيد النهائية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تحب الاستفادة من خبرات الآخرين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5C740-380B-4CD9-9AFC-57E7C75DD2A4}"/>
              </a:ext>
            </a:extLst>
          </p:cNvPr>
          <p:cNvSpPr txBox="1"/>
          <p:nvPr/>
        </p:nvSpPr>
        <p:spPr>
          <a:xfrm>
            <a:off x="4461422" y="2827880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موقع السكن:</a:t>
            </a:r>
            <a:r>
              <a:rPr lang="ar-JO" b="0" i="0" u="none" baseline="0"/>
              <a:t> سانتياجو، شيلي</a:t>
            </a:r>
          </a:p>
        </p:txBody>
      </p:sp>
    </p:spTree>
    <p:extLst>
      <p:ext uri="{BB962C8B-B14F-4D97-AF65-F5344CB8AC3E}">
        <p14:creationId xmlns:p14="http://schemas.microsoft.com/office/powerpoint/2010/main" val="74049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674670"/>
            <a:ext cx="3599815" cy="28309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20603050405020304" pitchFamily="18" charset="0"/>
              </a:rPr>
              <a:t>التوقعات المتعلقة بدورة كلية التعليم المستمر</a:t>
            </a:r>
            <a:endParaRPr lang="ar-JO" b="1" dirty="0">
              <a:ea typeface="Tahoma" panose="020F0502020204030204" pitchFamily="34" charset="0"/>
              <a:cs typeface="Tahoma" panose="02020603050405020304" pitchFamily="18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ffectLst/>
                <a:ea typeface="Tahoma" panose="020F0502020204030204" pitchFamily="34" charset="0"/>
                <a:cs typeface="Tahoma" panose="02020603050405020304" pitchFamily="18" charset="0"/>
              </a:rPr>
              <a:t>يجب أن تكون ساعات الدراسة مرنة بسبب واجبات العمل والرعاية (متزوجة من كهربائي يعمل لحسابه الخاص ولديها طفل واحد)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20603050405020304" pitchFamily="18" charset="0"/>
              </a:rPr>
              <a:t>الوصول إلى المشاركين الآخرين في الدراسة للتواصل بهدف المساعدة في تعزيز ثقتها بنفسها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970310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B0604020202020204" pitchFamily="34" charset="0"/>
              </a:rPr>
              <a:t>الدافع نحو الدراسة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تولي منصب مديرة للمساعدة في الإعداد على طول الخطوط التجارية الرسمية للتمكن من كسب المزيد من الدخل</a:t>
            </a:r>
            <a:endParaRPr lang="ar-JO" sz="1400" dirty="0">
              <a:effectLst/>
              <a:ea typeface="Tahoma" panose="020F0502020204030204" pitchFamily="34" charset="0"/>
              <a:cs typeface="Tahoma" panose="020B0604020202020204" pitchFamily="34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كيفية التفاوض مع "الوسطاء" وتنظيم الجولات في غضون مهلة قصيرة وإدارة شركة عائلية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ffectLst/>
                <a:ea typeface="Tahoma" panose="020F0502020204030204" pitchFamily="34" charset="0"/>
                <a:cs typeface="Tahoma" panose="020B0604020202020204" pitchFamily="34" charset="0"/>
              </a:rPr>
              <a:t>الثقة في إدارة العلاقات الأسرية</a:t>
            </a: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255635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دراسة مهارات تحديد نقاط القوة والضعف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الشعور بالقلق عند اتخاذ القرارات، ويرجع ذلك جزئيًا إلى أن الزوج يمكن أن يسيء إليها.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إنها مميزة في تولي مهام متعددة، لكنها تتحمل الكثير من المسؤوليات لإكمال المهام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لا تستطيع القراءة أو الكتابة بشكل جيد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cs typeface="Tahoma" panose="020B0604020202020204" pitchFamily="34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cs typeface="Tahoma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ar-JO" dirty="0">
              <a:cs typeface="Tahoma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الخلفية التعليمية والخبرات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تسربت من المدرسة في وقت مبكر للغاية، لذا لا يمكنها القراءة أو الكتابة. 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تعمل مع أمها وشقيقتها على إنتاج وبيع سلع Dhokra للسياح الذين يزورون دينكانال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من حين لآخر تقود مركبة خفيفة بعجلتين لتكملة الدخل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sz="1100" b="1" dirty="0">
              <a:latin typeface="Tahoma" panose="020F0502020204030204" pitchFamily="34" charset="0"/>
              <a:ea typeface="Tahoma" panose="020F0502020204030204" pitchFamily="34" charset="0"/>
              <a:cs typeface="Tahoma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823399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الاسم:</a:t>
            </a:r>
            <a:r>
              <a:rPr lang="ar-JO" b="0" i="0" u="none" baseline="0"/>
              <a:t> أنوبريا</a:t>
            </a:r>
            <a:endParaRPr lang="ar-JO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229778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السن:</a:t>
            </a:r>
            <a:r>
              <a:rPr lang="ar-JO" b="0" i="0" u="none" baseline="0"/>
              <a:t> 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614160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المهنة:</a:t>
            </a:r>
            <a:r>
              <a:rPr lang="ar-JO" b="0" i="0" u="none" baseline="0"/>
              <a:t> صناعة وبيع تصميمات Dhokra للسياح في دينكانال</a:t>
            </a:r>
            <a:endParaRPr lang="ar-JO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72575" y="2367850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اللغة الأم:</a:t>
            </a:r>
            <a:r>
              <a:rPr lang="ar-JO" b="0" i="0" u="none" baseline="0"/>
              <a:t> اللغة الأودية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906062" y="217470"/>
            <a:ext cx="306265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90000"/>
              </a:lnSpc>
              <a:spcBef>
                <a:spcPts val="1000"/>
              </a:spcBef>
            </a:pPr>
            <a:r>
              <a:rPr lang="ar-JO" sz="3000" b="0" i="0" u="none" baseline="0" dirty="0">
                <a:solidFill>
                  <a:srgbClr val="009999"/>
                </a:solidFill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بيانات المتعلم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4005219"/>
            <a:ext cx="3599815" cy="227754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JO" b="1" i="0" u="none" baseline="0" dirty="0"/>
              <a:t>دراسة ما يفضل كلٌ منا وما لا يفضل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تستمتع بالتواصل المباشر والتحدث من خلال الأنشطة الدراسية بدلاً من إضاعة الوقت في القراءة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تفضل مشاهدة مقاطع الفيديو أو الاستماع إلى الصوت</a:t>
            </a:r>
          </a:p>
          <a:p>
            <a:endParaRPr lang="ar-JO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576278" y="2809870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موقع السكن:</a:t>
            </a:r>
            <a:r>
              <a:rPr lang="ar-JO" b="0" i="0" u="none" baseline="0"/>
              <a:t> منطقة دينكانال الريفية في الهند</a:t>
            </a:r>
          </a:p>
        </p:txBody>
      </p:sp>
    </p:spTree>
    <p:extLst>
      <p:ext uri="{BB962C8B-B14F-4D97-AF65-F5344CB8AC3E}">
        <p14:creationId xmlns:p14="http://schemas.microsoft.com/office/powerpoint/2010/main" val="3451457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674670"/>
            <a:ext cx="3599815" cy="28309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20603050405020304" pitchFamily="18" charset="0"/>
              </a:rPr>
              <a:t>التوقعات المتعلقة بدورة كلية التعليم المستمر</a:t>
            </a:r>
            <a:endParaRPr lang="ar-JO" b="1" dirty="0">
              <a:ea typeface="Tahoma" panose="020F0502020204030204" pitchFamily="34" charset="0"/>
              <a:cs typeface="Tahoma" panose="02020603050405020304" pitchFamily="18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ffectLst/>
                <a:ea typeface="Tahoma" panose="020F0502020204030204" pitchFamily="34" charset="0"/>
                <a:cs typeface="Tahoma" panose="02020603050405020304" pitchFamily="18" charset="0"/>
              </a:rPr>
              <a:t>يجب أن تتسم ساعات الدراسة بالمرونة بسبب مسؤوليات العمل ورعاية الأطفال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20603050405020304" pitchFamily="18" charset="0"/>
              </a:rPr>
              <a:t>الوصول إلى المشاركين الآخرين في الدراسة لعمل علاقات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20603050405020304" pitchFamily="18" charset="0"/>
              </a:rPr>
              <a:t>دعم متخصص يراعي مخاوفها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effectLst/>
              <a:ea typeface="Tahoma" panose="020F0502020204030204" pitchFamily="34" charset="0"/>
              <a:cs typeface="Tahoma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B0604020202020204" pitchFamily="34" charset="0"/>
              </a:rPr>
              <a:t>الدافع نحو الدراسة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التقدم الوظيفي - أن تصبح مالكة ومديرة ناجحة</a:t>
            </a:r>
            <a:endParaRPr lang="ar-JO" sz="1400" dirty="0">
              <a:effectLst/>
              <a:ea typeface="Tahoma" panose="020F0502020204030204" pitchFamily="34" charset="0"/>
              <a:cs typeface="Tahoma" panose="020B0604020202020204" pitchFamily="34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التواصل مع السوق الوطني لمستحضرات التجميل، والتعامل مع صالونات توفر منتجات "مصنوعة في الأردن، والوصول إلى رأس المال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ffectLst/>
                <a:ea typeface="Tahoma" panose="020F0502020204030204" pitchFamily="34" charset="0"/>
                <a:cs typeface="Tahoma" panose="020B0604020202020204" pitchFamily="34" charset="0"/>
              </a:rPr>
              <a:t>العلاقات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ar-JO" dirty="0">
              <a:effectLst/>
              <a:ea typeface="Tahoma" panose="020F0502020204030204" pitchFamily="34" charset="0"/>
              <a:cs typeface="Tahoma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دراسة مهارات تحديد نقاط القوة والضعف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الانضباط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حُسن التنظيم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يمكن أن تستغرق وقتًا أطول لإكمال العمل بسبب القلق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تميل إلى تحمل الكثير من المسؤوليات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cs typeface="Tahoma" panose="020B0604020202020204" pitchFamily="34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cs typeface="Tahoma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ar-JO" dirty="0">
              <a:cs typeface="Tahoma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الخلفية التعليمية والخبرات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أكملت دراستها الثانوية وعملت بدوام جزئي في صالون تجميل قبل أن تنشئ صالونها الخاص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تعمل من المنزل في تصفيف الشعر ووضع المكياج الأنيق</a:t>
            </a:r>
          </a:p>
          <a:p>
            <a:pPr marL="171450" indent="-1714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sz="1100" b="1" dirty="0">
              <a:latin typeface="Tahoma" panose="020F0502020204030204" pitchFamily="34" charset="0"/>
              <a:ea typeface="Tahoma" panose="020F0502020204030204" pitchFamily="34" charset="0"/>
              <a:cs typeface="Tahoma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الاسم:</a:t>
            </a:r>
            <a:r>
              <a:rPr lang="ar-JO" b="0" i="0" u="none" baseline="0"/>
              <a:t> خلدة</a:t>
            </a:r>
            <a:endParaRPr lang="ar-JO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السن:</a:t>
            </a:r>
            <a:r>
              <a:rPr lang="ar-JO" b="0" i="0" u="none" baseline="0"/>
              <a:t> 37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 dirty="0"/>
              <a:t>المهنة:</a:t>
            </a:r>
            <a:r>
              <a:rPr lang="ar-JO" b="0" i="0" u="none" baseline="0" dirty="0"/>
              <a:t> مصففة شعر وعاملة في صالون تجميل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517666" y="2482204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اللغة الأم:</a:t>
            </a:r>
            <a:r>
              <a:rPr lang="ar-JO" b="0" i="0" u="none" baseline="0"/>
              <a:t> العربية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169383" y="224628"/>
            <a:ext cx="37135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90000"/>
              </a:lnSpc>
              <a:spcBef>
                <a:spcPts val="1000"/>
              </a:spcBef>
            </a:pPr>
            <a:r>
              <a:rPr lang="ar-JO" sz="3000" b="0" i="0" u="none" baseline="0" dirty="0">
                <a:solidFill>
                  <a:srgbClr val="009999"/>
                </a:solidFill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ملف تعريف المتعلم 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169825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 dirty="0"/>
              <a:t>دراسة ما يفضل كلٌ منا وما لا يفضل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تتمتع بالاتصال المباشر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لا تفضل المواد النظرية وكل ما من شأنه إضاعة الوقت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تُفضل قراءة النص بدلاً من مشاهدة مقاطع الفيديو أو الاستماع إلى الصوت</a:t>
            </a:r>
          </a:p>
          <a:p>
            <a:endParaRPr lang="ar-JO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91292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موقع السكن:</a:t>
            </a:r>
            <a:r>
              <a:rPr lang="ar-JO" b="0" i="0" u="none" baseline="0"/>
              <a:t> الكرك، الأردن</a:t>
            </a:r>
          </a:p>
        </p:txBody>
      </p:sp>
    </p:spTree>
    <p:extLst>
      <p:ext uri="{BB962C8B-B14F-4D97-AF65-F5344CB8AC3E}">
        <p14:creationId xmlns:p14="http://schemas.microsoft.com/office/powerpoint/2010/main" val="546922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781772"/>
            <a:ext cx="3599815" cy="2723823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20603050405020304" pitchFamily="18" charset="0"/>
              </a:rPr>
              <a:t>التوقعات المتعلقة بدورة كلية التعليم المستمر</a:t>
            </a:r>
            <a:endParaRPr lang="ar-JO" b="1" dirty="0">
              <a:ea typeface="Tahoma" panose="020F0502020204030204" pitchFamily="34" charset="0"/>
              <a:cs typeface="Tahoma" panose="02020603050405020304" pitchFamily="18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ffectLst/>
                <a:ea typeface="Tahoma" panose="020F0502020204030204" pitchFamily="34" charset="0"/>
                <a:cs typeface="Tahoma" panose="02020603050405020304" pitchFamily="18" charset="0"/>
              </a:rPr>
              <a:t>يجب أن تتسم ساعات الدراسة بالمرونة بسبب مسؤوليات العمل ورعاية الأطفال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20603050405020304" pitchFamily="18" charset="0"/>
              </a:rPr>
              <a:t>ثمة حاجة إلى الدعم الدراسي لأنها لم تذهب إلى المدرسة بانتظام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effectLst/>
                <a:ea typeface="Tahoma" panose="020F0502020204030204" pitchFamily="34" charset="0"/>
                <a:cs typeface="Tahoma" panose="020B0604020202020204" pitchFamily="34" charset="0"/>
              </a:rPr>
              <a:t>الدافع نحو الدراسة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بدء وإدارة عمل تجاري يسمح لها بجني المزيد من الأرباح التي يمكنها ادخارها</a:t>
            </a:r>
            <a:endParaRPr lang="ar-JO" sz="1400" dirty="0">
              <a:effectLst/>
              <a:ea typeface="Tahoma" panose="020F0502020204030204" pitchFamily="34" charset="0"/>
              <a:cs typeface="Tahoma" panose="020B0604020202020204" pitchFamily="34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ea typeface="Tahoma" panose="020F0502020204030204" pitchFamily="34" charset="0"/>
                <a:cs typeface="Tahoma" panose="020B0604020202020204" pitchFamily="34" charset="0"/>
              </a:rPr>
              <a:t>ترغب في معرفة المزيد عن تربية الدجاج أو زراعة النباتات الطبية، ولكنها تريد أيضًا الحصول على مساعدة في أفكار أخرى بشأن ممارسة الأعمال التجارية</a:t>
            </a:r>
            <a:endParaRPr lang="ar-JO" sz="1400" dirty="0">
              <a:effectLst/>
              <a:ea typeface="Tahoma" panose="020F0502020204030204" pitchFamily="34" charset="0"/>
              <a:cs typeface="Tahoma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ar-JO" dirty="0">
              <a:effectLst/>
              <a:ea typeface="Tahoma" panose="020F0502020204030204" pitchFamily="34" charset="0"/>
              <a:cs typeface="Tahoma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دراسة مهارات تحديد نقاط القوة والضعف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حسن التنظيم، وهو ما يلزمها مراعاته بسبب قيامها بالعديد من المهام كل يوم (رعاية الأطفال، والعمل في المزرعة، وصناعة القبعات وبيعها)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تتحمل الكثير من المسؤوليات في سبيل إكمال العمل لأنها تُفضل القيام بالمهام بشكل فعال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cs typeface="Tahoma" panose="020B0604020202020204" pitchFamily="34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ar-JO" dirty="0">
              <a:cs typeface="Tahoma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ar-JO" dirty="0">
              <a:cs typeface="Tahoma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JO" b="1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الخلفية التعليمية والخبرات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لم تذهب إلى المدرسة بانتظام ولم تحصل على تعليم رسمي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JO" sz="1400" b="0" i="0" u="none" baseline="0" dirty="0"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تتمتع بخبرة في العمل في مزرعة عائلية وتدير شركة صغيرة تصنع وتبيع قبعات مصنوعة من النخيل للسياح في المدن</a:t>
            </a:r>
            <a:endParaRPr lang="ar-JO" sz="1400" b="1" dirty="0">
              <a:latin typeface="Tahoma" panose="020F0502020204030204" pitchFamily="34" charset="0"/>
              <a:ea typeface="Tahoma" panose="020F0502020204030204" pitchFamily="34" charset="0"/>
              <a:cs typeface="Tahoma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الاسم:</a:t>
            </a:r>
            <a:r>
              <a:rPr lang="ar-JO" b="0" i="0" u="none" baseline="0"/>
              <a:t> ماريا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248102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السن:</a:t>
            </a:r>
            <a:r>
              <a:rPr lang="ar-JO" b="0" i="0" u="none" baseline="0"/>
              <a:t> 45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615449"/>
            <a:ext cx="339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المهنة:</a:t>
            </a:r>
            <a:r>
              <a:rPr lang="ar-JO" b="0" i="0" u="none" baseline="0"/>
              <a:t> تعمل مع الزوج في مزرعة العائلة وتصنع قبعات مصنوعة من النخيل وتبيعها للسياح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65157" y="2568659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اللغة الأم:</a:t>
            </a:r>
            <a:r>
              <a:rPr lang="ar-JO" b="0" i="0" u="none" baseline="0"/>
              <a:t> الإسبانية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513440" y="236371"/>
            <a:ext cx="341471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>
              <a:lnSpc>
                <a:spcPct val="90000"/>
              </a:lnSpc>
              <a:spcBef>
                <a:spcPts val="1000"/>
              </a:spcBef>
            </a:pPr>
            <a:r>
              <a:rPr lang="ar-JO" sz="3000" b="0" i="0" u="none" baseline="0" dirty="0">
                <a:solidFill>
                  <a:srgbClr val="009999"/>
                </a:solidFill>
                <a:latin typeface="Tahoma" panose="020B0604020202020204" pitchFamily="34" charset="0"/>
                <a:ea typeface="Tahoma" panose="020B0604020202020204" pitchFamily="34" charset="0"/>
                <a:cs typeface="Tahoma" panose="020B0604020202020204" pitchFamily="34" charset="0"/>
                <a:sym typeface="Tahoma" panose="020B0604020202020204" pitchFamily="34" charset="0"/>
              </a:rPr>
              <a:t>ملف تعليم المتعلم 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154436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 dirty="0"/>
              <a:t>دراسة ما يفضل كلٌ منا وما لا يفضل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تستمتع بالتواصل المباشر، كما أنها تستخدم وسائل التواصل الاجتماعي مؤخرًا للتمكن من التواصل مع الآخرين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1400" b="0" i="0" u="none" baseline="0" dirty="0"/>
              <a:t>تُفضل التدريب الذي لا يعتمد على قراءة الكثير من المواد لأنها لم تحضر المدرسة بانتظام؛ تستمتع بمشاهدة الصور ومقاطع الفيديو والاستماع إلى الصوتيات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67871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b="1" i="0" u="none" baseline="0"/>
              <a:t>موقع السكن:</a:t>
            </a:r>
            <a:r>
              <a:rPr lang="ar-JO" b="0" i="0" u="none" baseline="0"/>
              <a:t> منطقة كالتابيك في بويبلا، المكسيك</a:t>
            </a:r>
          </a:p>
        </p:txBody>
      </p:sp>
    </p:spTree>
    <p:extLst>
      <p:ext uri="{BB962C8B-B14F-4D97-AF65-F5344CB8AC3E}">
        <p14:creationId xmlns:p14="http://schemas.microsoft.com/office/powerpoint/2010/main" val="953486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Tahoma" panose="020F030202020403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  <a:font script="Armn" typeface="Tahoma"/>
        <a:font script="Bugi" typeface="Tahoma"/>
        <a:font script="Bopo" typeface="Tahoma"/>
        <a:font script="Java" typeface="Tahoma"/>
        <a:font script="Lisu" typeface="Tahoma"/>
        <a:font script="Mymr" typeface="Tahoma"/>
        <a:font script="Nkoo" typeface="Tahoma"/>
        <a:font script="Olck" typeface="Tahoma"/>
        <a:font script="Osma" typeface="Tahoma"/>
        <a:font script="Phag" typeface="Tahoma"/>
        <a:font script="Syrn" typeface="Tahoma"/>
        <a:font script="Syrj" typeface="Tahoma"/>
        <a:font script="Syre" typeface="Tahoma"/>
        <a:font script="Sora" typeface="Tahoma"/>
        <a:font script="Tale" typeface="Tahoma"/>
        <a:font script="Talu" typeface="Tahoma"/>
        <a:font script="Tfng" typeface="Tahoma"/>
      </a:majorFont>
      <a:minorFont>
        <a:latin typeface="Tahoma" panose="020F050202020403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  <a:font script="Armn" typeface="Tahoma"/>
        <a:font script="Bugi" typeface="Tahoma"/>
        <a:font script="Bopo" typeface="Tahoma"/>
        <a:font script="Java" typeface="Tahoma"/>
        <a:font script="Lisu" typeface="Tahoma"/>
        <a:font script="Mymr" typeface="Tahoma"/>
        <a:font script="Nkoo" typeface="Tahoma"/>
        <a:font script="Olck" typeface="Tahoma"/>
        <a:font script="Osma" typeface="Tahoma"/>
        <a:font script="Phag" typeface="Tahoma"/>
        <a:font script="Syrn" typeface="Tahoma"/>
        <a:font script="Syrj" typeface="Tahoma"/>
        <a:font script="Syre" typeface="Tahoma"/>
        <a:font script="Sora" typeface="Tahoma"/>
        <a:font script="Tale" typeface="Tahoma"/>
        <a:font script="Talu" typeface="Tahoma"/>
        <a:font script="Tfng"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226EA64481C040A1FE7E8F6959F50F" ma:contentTypeVersion="13" ma:contentTypeDescription="Create a new document." ma:contentTypeScope="" ma:versionID="2891b130ea53c6fbd85f7af3377c9963">
  <xs:schema xmlns:xsd="http://www.w3.org/2001/XMLSchema" xmlns:xs="http://www.w3.org/2001/XMLSchema" xmlns:p="http://schemas.microsoft.com/office/2006/metadata/properties" xmlns:ns3="ed9d2163-4fb3-4947-8bfd-454e8e6d4998" xmlns:ns4="66faaa41-a150-45c6-8224-a9a307be60d1" targetNamespace="http://schemas.microsoft.com/office/2006/metadata/properties" ma:root="true" ma:fieldsID="3bb2b76b4c33562c9a54d4ed1eb7617c" ns3:_="" ns4:_="">
    <xs:import namespace="ed9d2163-4fb3-4947-8bfd-454e8e6d4998"/>
    <xs:import namespace="66faaa41-a150-45c6-8224-a9a307be60d1"/>
    <xs:element name="properties">
      <xs:complexType>
        <xs:sequence>
          <xs:element name="documentManagement">
            <xs:complexType>
              <xs:all>
                <xs:element ref="ns3:MediaServiceMetadata" minOccurs="0"/>
                <xs:element ref="ns3:MediaServiceFastMetadata" minOccurs="0"/>
                <xs:element ref="ns3:MediaServiceDateTaken" minOccurs="0"/>
                <xs:element ref="ns3:MediaServiceLocation" minOccurs="0"/>
                <xs:element ref="ns3:MediaServiceAutoTags" minOccurs="0"/>
                <xs:element ref="ns3:MediaServiceOCR" minOccurs="0"/>
                <xs:element ref="ns3:MediaServiceEventHashCode" minOccurs="0"/>
                <xs:element ref="ns3:MediaServiceGenerationTime" minOccurs="0"/>
                <xs:element ref="ns3:MediaServiceAutoKeyPoints" minOccurs="0"/>
                <xs:element ref="ns3:MediaServiceKeyPoints" minOccurs="0"/>
                <xs:element ref="ns4:SharedWithUsers" minOccurs="0"/>
                <xs:element ref="ns4:SharedWithDetails" minOccurs="0"/>
                <xs:element ref="ns4:SharingHintHash" minOccurs="0"/>
              </xs:all>
            </xs:complexType>
          </xs:element>
        </xs:sequence>
      </xs:complexType>
    </xs:element>
  </xs:schema>
  <xs:schema xmlns:xsd="http://www.w3.org/2001/XMLSchema" xmlns:xs="http://www.w3.org/2001/XMLSchema" xmlns:dms="http://schemas.microsoft.com/office/2006/documentManagement/types" xmlns:pc="http://schemas.microsoft.com/office/infopath/2007/PartnerControls" targetNamespace="ed9d2163-4fb3-4947-8bfd-454e8e6d4998" elementFormDefault="qualified">
    <xs:import namespace="http://schemas.microsoft.com/office/2006/documentManagement/types"/>
    <xs:import namespace="http://schemas.microsoft.com/office/infopath/2007/PartnerControls"/>
    <xs:element name="MediaServiceMetadata" ma:index="8" nillable="true" ma:displayName="MediaServiceMetadata" ma:hidden="true" ma:internalName="MediaServiceMetadata" ma:readOnly="true">
      <xs:simpleType>
        <xs:restriction base="dms:Note"/>
      </xs:simpleType>
    </xs:element>
    <xs:element name="MediaServiceFastMetadata" ma:index="9" nillable="true" ma:displayName="MediaServiceFastMetadata" ma:hidden="true" ma:internalName="MediaServiceFastMetadata" ma:readOnly="true">
      <xs:simpleType>
        <xs:restriction base="dms:Note"/>
      </xs:simpleType>
    </xs:element>
    <xs:element name="MediaServiceDateTaken" ma:index="10" nillable="true" ma:displayName="MediaServiceDateTaken" ma:hidden="true" ma:internalName="MediaServiceDateTaken" ma:readOnly="true">
      <xs:simpleType>
        <xs:restriction base="dms:Text"/>
      </xs:simpleType>
    </xs:element>
    <xs:element name="MediaServiceLocation" ma:index="11" nillable="true" ma:displayName="MediaServiceLocation" ma:internalName="MediaServiceLocation" ma:readOnly="true">
      <xs:simpleType>
        <xs:restriction base="dms:Text"/>
      </xs:simpleType>
    </xs:element>
    <xs:element name="MediaServiceAutoTags" ma:index="12" nillable="true" ma:displayName="MediaServiceAutoTags" ma:internalName="MediaServiceAutoTags" ma:readOnly="true">
      <xs:simpleType>
        <xs:restriction base="dms:Text"/>
      </xs:simpleType>
    </xs:element>
    <xs:element name="MediaServiceOCR" ma:index="13" nillable="true" ma:displayName="MediaServiceOCR" ma:internalName="MediaServiceOCR" ma:readOnly="true">
      <xs:simpleType>
        <xs:restriction base="dms:Note">
          <xs:maxLength value="255"/>
        </xs:restriction>
      </xs:simpleType>
    </xs:element>
    <xs:element name="MediaServiceEventHashCode" ma:index="14" nillable="true" ma:displayName="MediaServiceEventHashCode" ma:hidden="true" ma:internalName="MediaServiceEventHashCode" ma:readOnly="true">
      <xs:simpleType>
        <xs:restriction base="dms:Text"/>
      </xs:simpleType>
    </xs:element>
    <xs:element name="MediaServiceGenerationTime" ma:index="15" nillable="true" ma:displayName="MediaServiceGenerationTime" ma:hidden="true" ma:internalName="MediaServiceGenerationTime" ma:readOnly="true">
      <xs:simpleType>
        <xs:restriction base="dms:Text"/>
      </xs:simpleType>
    </xs:element>
    <xs:element name="MediaServiceAutoKeyPoints" ma:index="16" nillable="true" ma:displayName="MediaServiceAutoKeyPoints" ma:hidden="true" ma:internalName="MediaServiceAutoKeyPoints" ma:readOnly="true">
      <xs:simpleType>
        <xs:restriction base="dms:Note"/>
      </xs:simpleType>
    </xs:element>
    <xs:element name="MediaServiceKeyPoints" ma:index="17" nillable="true" ma:displayName="KeyPoints" ma:internalName="MediaServiceKeyPoints" ma:readOnly="true">
      <xs:simpleType>
        <xs:restriction base="dms:Note">
          <xs:maxLength value="255"/>
        </xs:restriction>
      </xs:simpleType>
    </xs:element>
  </xs:schema>
  <xs:schema xmlns:xsd="http://www.w3.org/2001/XMLSchema" xmlns:xs="http://www.w3.org/2001/XMLSchema" xmlns:dms="http://schemas.microsoft.com/office/2006/documentManagement/types" xmlns:pc="http://schemas.microsoft.com/office/infopath/2007/PartnerControls" targetNamespace="66faaa41-a150-45c6-8224-a9a307be60d1" elementFormDefault="qualified">
    <xs:import namespace="http://schemas.microsoft.com/office/2006/documentManagement/types"/>
    <xs:import namespace="http://schemas.microsoft.com/office/infopath/2007/PartnerControls"/>
    <xs:element name="SharedWithUsers" ma:index="18" nillable="true" ma:displayName="Shared With" ma:internalName="SharedWithUsers" ma:readOnly="true">
      <xs:complexType>
        <xs:complexContent>
          <xs:extension base="dms:UserMulti">
            <xs:sequence>
              <xs:element name="UserInfo" minOccurs="0" maxOccurs="unbounded">
                <xs:complexType>
                  <xs:sequence>
                    <xs:element name="DisplayName" type="xsd:string" minOccurs="0"/>
                    <xs:element name="AccountId" type="dms:UserId" minOccurs="0" nillable="true"/>
                    <xs:element name="AccountType" type="xsd:string" minOccurs="0"/>
                  </xs:sequence>
                </xs:complexType>
              </xs:element>
            </xs:sequence>
          </xs:extension>
        </xs:complexContent>
      </xs:complexType>
    </xs:element>
    <xs:element name="SharedWithDetails" ma:index="19" nillable="true" ma:displayName="Shared With Details" ma:internalName="SharedWithDetails" ma:readOnly="true">
      <xs:simpleType>
        <xs:restriction base="dms:Note">
          <xs:maxLength value="255"/>
        </xs:restriction>
      </xs:simpleType>
    </xs:element>
    <xs:element name="SharingHintHash" ma:index="20" nillable="true" ma:displayName="Sharing Hint Hash" ma:hidden="true" ma:internalName="SharingHintHash" ma:readOnly="true">
      <xs:simpleType>
        <xs:restriction base="dms:Text"/>
      </xs:simpleType>
    </xs:element>
  </xs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47D36D-4987-46E8-82EE-E6A14183DC6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7549635-7C3C-492D-BDDB-6D0A1CEC69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2DBEB7-05C3-4CDE-AC9C-88E9F908D4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9d2163-4fb3-4947-8bfd-454e8e6d4998"/>
    <ds:schemaRef ds:uri="66faaa41-a150-45c6-8224-a9a307be60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1258</Words>
  <Application>Microsoft Office PowerPoint</Application>
  <PresentationFormat>Widescreen</PresentationFormat>
  <Paragraphs>148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Ngoasong</dc:creator>
  <cp:lastModifiedBy>Claire Rafferty</cp:lastModifiedBy>
  <cp:revision>5</cp:revision>
  <dcterms:created xsi:type="dcterms:W3CDTF">2020-09-14T14:15:37Z</dcterms:created>
  <dcterms:modified xsi:type="dcterms:W3CDTF">2021-10-14T10:27:05Z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0x010100A7226EA64481C040A1FE7E8F6959F50F</vt:lpwstr>
  </property>
  <property fmtid="{D5CDD505-2E9C-101B-9397-08002B2CF9AE}" pid="3" name="TaxKeyword">
    <vt:lpwstr/>
  </property>
</Properties>
</file>