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9"/>
  </p:notesMasterIdLst>
  <p:sldIdLst>
    <p:sldId id="256" r:id="rId2"/>
    <p:sldId id="257" r:id="rId3"/>
    <p:sldId id="258" r:id="rId4"/>
    <p:sldId id="276" r:id="rId5"/>
    <p:sldId id="260" r:id="rId6"/>
    <p:sldId id="275" r:id="rId7"/>
    <p:sldId id="270" r:id="rId8"/>
    <p:sldId id="271" r:id="rId9"/>
    <p:sldId id="277" r:id="rId10"/>
    <p:sldId id="262" r:id="rId11"/>
    <p:sldId id="263" r:id="rId12"/>
    <p:sldId id="278" r:id="rId13"/>
    <p:sldId id="265" r:id="rId14"/>
    <p:sldId id="264" r:id="rId15"/>
    <p:sldId id="269" r:id="rId16"/>
    <p:sldId id="267"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35EC0C9-AACF-4B8E-BB91-A8102C5557BC}" v="1" dt="2021-09-15T07:32:29.5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53" autoAdjust="0"/>
    <p:restoredTop sz="94660"/>
  </p:normalViewPr>
  <p:slideViewPr>
    <p:cSldViewPr snapToGrid="0">
      <p:cViewPr varScale="1">
        <p:scale>
          <a:sx n="68" d="100"/>
          <a:sy n="68" d="100"/>
        </p:scale>
        <p:origin x="78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B1809FF-8FFD-4EC3-A2D1-7A1BBFD47664}" type="doc">
      <dgm:prSet loTypeId="urn:microsoft.com/office/officeart/2005/8/layout/venn1" loCatId="relationship" qsTypeId="urn:microsoft.com/office/officeart/2005/8/quickstyle/simple1" qsCatId="simple" csTypeId="urn:microsoft.com/office/officeart/2005/8/colors/colorful2" csCatId="colorful" phldr="1"/>
      <dgm:spPr/>
    </dgm:pt>
    <dgm:pt modelId="{708AB809-7694-45F4-8FD2-5B445525EEE7}">
      <dgm:prSet phldrT="[Text]"/>
      <dgm:spPr>
        <a:ln>
          <a:solidFill>
            <a:schemeClr val="tx1"/>
          </a:solidFill>
        </a:ln>
      </dgm:spPr>
      <dgm:t>
        <a:bodyPr/>
        <a:lstStyle/>
        <a:p>
          <a:r>
            <a:rPr lang="en-GB" dirty="0"/>
            <a:t>Means</a:t>
          </a:r>
        </a:p>
      </dgm:t>
    </dgm:pt>
    <dgm:pt modelId="{2EED9BE1-F8C2-4C1A-BC53-6B97D57A6CEF}" type="parTrans" cxnId="{1FA85986-CB5F-49DF-A922-3192ED39F65D}">
      <dgm:prSet/>
      <dgm:spPr/>
      <dgm:t>
        <a:bodyPr/>
        <a:lstStyle/>
        <a:p>
          <a:endParaRPr lang="en-GB"/>
        </a:p>
      </dgm:t>
    </dgm:pt>
    <dgm:pt modelId="{2CE1F11A-8F89-43DE-9056-6F2E2F803D34}" type="sibTrans" cxnId="{1FA85986-CB5F-49DF-A922-3192ED39F65D}">
      <dgm:prSet/>
      <dgm:spPr/>
      <dgm:t>
        <a:bodyPr/>
        <a:lstStyle/>
        <a:p>
          <a:endParaRPr lang="en-GB"/>
        </a:p>
      </dgm:t>
    </dgm:pt>
    <dgm:pt modelId="{98CDAEA1-1189-4DD0-BCD9-710BF577489D}">
      <dgm:prSet phldrT="[Text]"/>
      <dgm:spPr>
        <a:ln>
          <a:solidFill>
            <a:schemeClr val="tx1"/>
          </a:solidFill>
        </a:ln>
      </dgm:spPr>
      <dgm:t>
        <a:bodyPr/>
        <a:lstStyle/>
        <a:p>
          <a:r>
            <a:rPr lang="en-GB" dirty="0"/>
            <a:t>Reasons </a:t>
          </a:r>
        </a:p>
      </dgm:t>
    </dgm:pt>
    <dgm:pt modelId="{CE2AAB72-5E45-4B2F-88D1-FEC414E2008E}" type="parTrans" cxnId="{4D13733D-1682-494B-B9E8-1FB0F685C043}">
      <dgm:prSet/>
      <dgm:spPr/>
      <dgm:t>
        <a:bodyPr/>
        <a:lstStyle/>
        <a:p>
          <a:endParaRPr lang="en-GB"/>
        </a:p>
      </dgm:t>
    </dgm:pt>
    <dgm:pt modelId="{8622F181-65B4-47EE-9C38-2D446A1AEDAB}" type="sibTrans" cxnId="{4D13733D-1682-494B-B9E8-1FB0F685C043}">
      <dgm:prSet/>
      <dgm:spPr/>
      <dgm:t>
        <a:bodyPr/>
        <a:lstStyle/>
        <a:p>
          <a:endParaRPr lang="en-GB"/>
        </a:p>
      </dgm:t>
    </dgm:pt>
    <dgm:pt modelId="{DA83FA9A-C982-4A9F-8723-0C8AE9910475}">
      <dgm:prSet phldrT="[Text]"/>
      <dgm:spPr>
        <a:ln>
          <a:solidFill>
            <a:schemeClr val="tx1"/>
          </a:solidFill>
        </a:ln>
      </dgm:spPr>
      <dgm:t>
        <a:bodyPr/>
        <a:lstStyle/>
        <a:p>
          <a:r>
            <a:rPr lang="en-GB" dirty="0"/>
            <a:t>Opportunities </a:t>
          </a:r>
        </a:p>
      </dgm:t>
    </dgm:pt>
    <dgm:pt modelId="{01D00B12-7111-427D-AC4B-3DA6AA75D94D}" type="parTrans" cxnId="{F0A20E7F-596C-4D95-A025-ACA2854B2401}">
      <dgm:prSet/>
      <dgm:spPr/>
      <dgm:t>
        <a:bodyPr/>
        <a:lstStyle/>
        <a:p>
          <a:endParaRPr lang="en-GB"/>
        </a:p>
      </dgm:t>
    </dgm:pt>
    <dgm:pt modelId="{772CC9BA-137D-46F2-9135-121B2E6DF75F}" type="sibTrans" cxnId="{F0A20E7F-596C-4D95-A025-ACA2854B2401}">
      <dgm:prSet/>
      <dgm:spPr/>
      <dgm:t>
        <a:bodyPr/>
        <a:lstStyle/>
        <a:p>
          <a:endParaRPr lang="en-GB"/>
        </a:p>
      </dgm:t>
    </dgm:pt>
    <dgm:pt modelId="{DEEFDCFF-275A-4F0F-A1FA-4EB033F2C296}" type="pres">
      <dgm:prSet presAssocID="{6B1809FF-8FFD-4EC3-A2D1-7A1BBFD47664}" presName="compositeShape" presStyleCnt="0">
        <dgm:presLayoutVars>
          <dgm:chMax val="7"/>
          <dgm:dir/>
          <dgm:resizeHandles val="exact"/>
        </dgm:presLayoutVars>
      </dgm:prSet>
      <dgm:spPr/>
    </dgm:pt>
    <dgm:pt modelId="{FEB8D014-C646-43E9-B96A-6A7151AF0B43}" type="pres">
      <dgm:prSet presAssocID="{708AB809-7694-45F4-8FD2-5B445525EEE7}" presName="circ1" presStyleLbl="vennNode1" presStyleIdx="0" presStyleCnt="3"/>
      <dgm:spPr/>
    </dgm:pt>
    <dgm:pt modelId="{959B00BF-54D6-4B1D-9A20-12416A76A667}" type="pres">
      <dgm:prSet presAssocID="{708AB809-7694-45F4-8FD2-5B445525EEE7}" presName="circ1Tx" presStyleLbl="revTx" presStyleIdx="0" presStyleCnt="0">
        <dgm:presLayoutVars>
          <dgm:chMax val="0"/>
          <dgm:chPref val="0"/>
          <dgm:bulletEnabled val="1"/>
        </dgm:presLayoutVars>
      </dgm:prSet>
      <dgm:spPr/>
    </dgm:pt>
    <dgm:pt modelId="{3B242A1F-5441-4833-B7CF-4E4A1565DD3F}" type="pres">
      <dgm:prSet presAssocID="{98CDAEA1-1189-4DD0-BCD9-710BF577489D}" presName="circ2" presStyleLbl="vennNode1" presStyleIdx="1" presStyleCnt="3"/>
      <dgm:spPr/>
    </dgm:pt>
    <dgm:pt modelId="{04E31F36-998C-45FF-A800-F98456AA6410}" type="pres">
      <dgm:prSet presAssocID="{98CDAEA1-1189-4DD0-BCD9-710BF577489D}" presName="circ2Tx" presStyleLbl="revTx" presStyleIdx="0" presStyleCnt="0">
        <dgm:presLayoutVars>
          <dgm:chMax val="0"/>
          <dgm:chPref val="0"/>
          <dgm:bulletEnabled val="1"/>
        </dgm:presLayoutVars>
      </dgm:prSet>
      <dgm:spPr/>
    </dgm:pt>
    <dgm:pt modelId="{DFCB5285-978E-4993-BAAE-9166E55EF6D3}" type="pres">
      <dgm:prSet presAssocID="{DA83FA9A-C982-4A9F-8723-0C8AE9910475}" presName="circ3" presStyleLbl="vennNode1" presStyleIdx="2" presStyleCnt="3"/>
      <dgm:spPr/>
    </dgm:pt>
    <dgm:pt modelId="{F37B9B98-7F13-44C3-AB98-55813D43C76B}" type="pres">
      <dgm:prSet presAssocID="{DA83FA9A-C982-4A9F-8723-0C8AE9910475}" presName="circ3Tx" presStyleLbl="revTx" presStyleIdx="0" presStyleCnt="0">
        <dgm:presLayoutVars>
          <dgm:chMax val="0"/>
          <dgm:chPref val="0"/>
          <dgm:bulletEnabled val="1"/>
        </dgm:presLayoutVars>
      </dgm:prSet>
      <dgm:spPr/>
    </dgm:pt>
  </dgm:ptLst>
  <dgm:cxnLst>
    <dgm:cxn modelId="{3C2A7A12-9B7C-42B5-B28E-FE5E3AE5A056}" type="presOf" srcId="{98CDAEA1-1189-4DD0-BCD9-710BF577489D}" destId="{04E31F36-998C-45FF-A800-F98456AA6410}" srcOrd="1" destOrd="0" presId="urn:microsoft.com/office/officeart/2005/8/layout/venn1"/>
    <dgm:cxn modelId="{4D13733D-1682-494B-B9E8-1FB0F685C043}" srcId="{6B1809FF-8FFD-4EC3-A2D1-7A1BBFD47664}" destId="{98CDAEA1-1189-4DD0-BCD9-710BF577489D}" srcOrd="1" destOrd="0" parTransId="{CE2AAB72-5E45-4B2F-88D1-FEC414E2008E}" sibTransId="{8622F181-65B4-47EE-9C38-2D446A1AEDAB}"/>
    <dgm:cxn modelId="{9BA95964-CA2F-475F-8951-672AE46964A8}" type="presOf" srcId="{DA83FA9A-C982-4A9F-8723-0C8AE9910475}" destId="{F37B9B98-7F13-44C3-AB98-55813D43C76B}" srcOrd="1" destOrd="0" presId="urn:microsoft.com/office/officeart/2005/8/layout/venn1"/>
    <dgm:cxn modelId="{F0A20E7F-596C-4D95-A025-ACA2854B2401}" srcId="{6B1809FF-8FFD-4EC3-A2D1-7A1BBFD47664}" destId="{DA83FA9A-C982-4A9F-8723-0C8AE9910475}" srcOrd="2" destOrd="0" parTransId="{01D00B12-7111-427D-AC4B-3DA6AA75D94D}" sibTransId="{772CC9BA-137D-46F2-9135-121B2E6DF75F}"/>
    <dgm:cxn modelId="{1FA85986-CB5F-49DF-A922-3192ED39F65D}" srcId="{6B1809FF-8FFD-4EC3-A2D1-7A1BBFD47664}" destId="{708AB809-7694-45F4-8FD2-5B445525EEE7}" srcOrd="0" destOrd="0" parTransId="{2EED9BE1-F8C2-4C1A-BC53-6B97D57A6CEF}" sibTransId="{2CE1F11A-8F89-43DE-9056-6F2E2F803D34}"/>
    <dgm:cxn modelId="{AC7B1889-761C-4701-B795-9CF17C125FEB}" type="presOf" srcId="{708AB809-7694-45F4-8FD2-5B445525EEE7}" destId="{959B00BF-54D6-4B1D-9A20-12416A76A667}" srcOrd="1" destOrd="0" presId="urn:microsoft.com/office/officeart/2005/8/layout/venn1"/>
    <dgm:cxn modelId="{DCFA819B-EFAE-43E5-890B-30E58B0E6874}" type="presOf" srcId="{98CDAEA1-1189-4DD0-BCD9-710BF577489D}" destId="{3B242A1F-5441-4833-B7CF-4E4A1565DD3F}" srcOrd="0" destOrd="0" presId="urn:microsoft.com/office/officeart/2005/8/layout/venn1"/>
    <dgm:cxn modelId="{3697D5B1-27DC-4833-8F4F-2EBE8128AB52}" type="presOf" srcId="{6B1809FF-8FFD-4EC3-A2D1-7A1BBFD47664}" destId="{DEEFDCFF-275A-4F0F-A1FA-4EB033F2C296}" srcOrd="0" destOrd="0" presId="urn:microsoft.com/office/officeart/2005/8/layout/venn1"/>
    <dgm:cxn modelId="{C38FEDCE-3849-4955-9DDB-32FFBACFEDCA}" type="presOf" srcId="{DA83FA9A-C982-4A9F-8723-0C8AE9910475}" destId="{DFCB5285-978E-4993-BAAE-9166E55EF6D3}" srcOrd="0" destOrd="0" presId="urn:microsoft.com/office/officeart/2005/8/layout/venn1"/>
    <dgm:cxn modelId="{1B1E1EE4-DA61-4EAF-A34F-003FC4DF9EF1}" type="presOf" srcId="{708AB809-7694-45F4-8FD2-5B445525EEE7}" destId="{FEB8D014-C646-43E9-B96A-6A7151AF0B43}" srcOrd="0" destOrd="0" presId="urn:microsoft.com/office/officeart/2005/8/layout/venn1"/>
    <dgm:cxn modelId="{B2827331-02BF-418B-8691-E5B978B0F40D}" type="presParOf" srcId="{DEEFDCFF-275A-4F0F-A1FA-4EB033F2C296}" destId="{FEB8D014-C646-43E9-B96A-6A7151AF0B43}" srcOrd="0" destOrd="0" presId="urn:microsoft.com/office/officeart/2005/8/layout/venn1"/>
    <dgm:cxn modelId="{0122638A-9DB2-447F-8DAD-8D3BF47F733D}" type="presParOf" srcId="{DEEFDCFF-275A-4F0F-A1FA-4EB033F2C296}" destId="{959B00BF-54D6-4B1D-9A20-12416A76A667}" srcOrd="1" destOrd="0" presId="urn:microsoft.com/office/officeart/2005/8/layout/venn1"/>
    <dgm:cxn modelId="{C284B64D-DADD-4AC1-BE98-2A095F95EFB5}" type="presParOf" srcId="{DEEFDCFF-275A-4F0F-A1FA-4EB033F2C296}" destId="{3B242A1F-5441-4833-B7CF-4E4A1565DD3F}" srcOrd="2" destOrd="0" presId="urn:microsoft.com/office/officeart/2005/8/layout/venn1"/>
    <dgm:cxn modelId="{7B2B64E9-F04A-41DD-8378-BA98BF86CC7F}" type="presParOf" srcId="{DEEFDCFF-275A-4F0F-A1FA-4EB033F2C296}" destId="{04E31F36-998C-45FF-A800-F98456AA6410}" srcOrd="3" destOrd="0" presId="urn:microsoft.com/office/officeart/2005/8/layout/venn1"/>
    <dgm:cxn modelId="{C74ABC7C-4C12-4233-977A-1B9DFDD4CC70}" type="presParOf" srcId="{DEEFDCFF-275A-4F0F-A1FA-4EB033F2C296}" destId="{DFCB5285-978E-4993-BAAE-9166E55EF6D3}" srcOrd="4" destOrd="0" presId="urn:microsoft.com/office/officeart/2005/8/layout/venn1"/>
    <dgm:cxn modelId="{CE6D143B-2068-472A-8E32-0A7A16787018}" type="presParOf" srcId="{DEEFDCFF-275A-4F0F-A1FA-4EB033F2C296}" destId="{F37B9B98-7F13-44C3-AB98-55813D43C76B}" srcOrd="5"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9E22135-B257-4D5F-B547-D8C2A35DBC28}"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GB"/>
        </a:p>
      </dgm:t>
    </dgm:pt>
    <dgm:pt modelId="{EA2C4687-753A-4A36-9410-8C63DB2D09BE}">
      <dgm:prSet phldrT="[Text]"/>
      <dgm:spPr/>
      <dgm:t>
        <a:bodyPr/>
        <a:lstStyle/>
        <a:p>
          <a:r>
            <a:rPr lang="en-GB" dirty="0"/>
            <a:t>Environmental adaptations </a:t>
          </a:r>
        </a:p>
      </dgm:t>
    </dgm:pt>
    <dgm:pt modelId="{672A9F76-DA0C-47CD-8D44-E67D2929FD21}" type="parTrans" cxnId="{8392083C-B44F-4684-8EFD-4789C09C85F8}">
      <dgm:prSet/>
      <dgm:spPr/>
      <dgm:t>
        <a:bodyPr/>
        <a:lstStyle/>
        <a:p>
          <a:endParaRPr lang="en-GB"/>
        </a:p>
      </dgm:t>
    </dgm:pt>
    <dgm:pt modelId="{0B8E06B4-7E11-4C28-A4F9-0FD7733314DA}" type="sibTrans" cxnId="{8392083C-B44F-4684-8EFD-4789C09C85F8}">
      <dgm:prSet/>
      <dgm:spPr/>
      <dgm:t>
        <a:bodyPr/>
        <a:lstStyle/>
        <a:p>
          <a:endParaRPr lang="en-GB"/>
        </a:p>
      </dgm:t>
    </dgm:pt>
    <dgm:pt modelId="{73C7F1DA-C15C-4068-8AAA-CCBB0633F674}">
      <dgm:prSet phldrT="[Text]"/>
      <dgm:spPr/>
      <dgm:t>
        <a:bodyPr/>
        <a:lstStyle/>
        <a:p>
          <a:r>
            <a:rPr lang="en-GB" dirty="0"/>
            <a:t>Early identification</a:t>
          </a:r>
        </a:p>
      </dgm:t>
    </dgm:pt>
    <dgm:pt modelId="{1879B550-A52F-4B71-8E5A-915C97C70443}" type="parTrans" cxnId="{3C010B56-CC88-42CE-BBE4-42D9560EB084}">
      <dgm:prSet/>
      <dgm:spPr/>
      <dgm:t>
        <a:bodyPr/>
        <a:lstStyle/>
        <a:p>
          <a:endParaRPr lang="en-GB"/>
        </a:p>
      </dgm:t>
    </dgm:pt>
    <dgm:pt modelId="{1AE1F2DA-B2F9-42D2-92FA-BE7A718D50E9}" type="sibTrans" cxnId="{3C010B56-CC88-42CE-BBE4-42D9560EB084}">
      <dgm:prSet/>
      <dgm:spPr/>
      <dgm:t>
        <a:bodyPr/>
        <a:lstStyle/>
        <a:p>
          <a:endParaRPr lang="en-GB"/>
        </a:p>
      </dgm:t>
    </dgm:pt>
    <dgm:pt modelId="{20FE2F47-6939-455D-AF4D-1C4A220E83DA}">
      <dgm:prSet phldrT="[Text]"/>
      <dgm:spPr/>
      <dgm:t>
        <a:bodyPr/>
        <a:lstStyle/>
        <a:p>
          <a:r>
            <a:rPr lang="en-GB" dirty="0"/>
            <a:t>Targeted Interventions</a:t>
          </a:r>
        </a:p>
      </dgm:t>
    </dgm:pt>
    <dgm:pt modelId="{4CF9B420-1C70-4CF4-BE2F-44C7ED61E77C}" type="parTrans" cxnId="{6082E0E9-2549-41FC-9EE8-26C924AD50F4}">
      <dgm:prSet/>
      <dgm:spPr/>
      <dgm:t>
        <a:bodyPr/>
        <a:lstStyle/>
        <a:p>
          <a:endParaRPr lang="en-GB"/>
        </a:p>
      </dgm:t>
    </dgm:pt>
    <dgm:pt modelId="{F372FA25-84A5-44F4-88EF-129C4E599DA4}" type="sibTrans" cxnId="{6082E0E9-2549-41FC-9EE8-26C924AD50F4}">
      <dgm:prSet/>
      <dgm:spPr/>
      <dgm:t>
        <a:bodyPr/>
        <a:lstStyle/>
        <a:p>
          <a:endParaRPr lang="en-GB"/>
        </a:p>
      </dgm:t>
    </dgm:pt>
    <dgm:pt modelId="{AA0B3338-62F0-42AE-892F-ED9BD8ACE792}">
      <dgm:prSet phldrT="[Text]"/>
      <dgm:spPr/>
      <dgm:t>
        <a:bodyPr/>
        <a:lstStyle/>
        <a:p>
          <a:r>
            <a:rPr lang="en-GB" dirty="0"/>
            <a:t>Responsive Interactions </a:t>
          </a:r>
        </a:p>
      </dgm:t>
    </dgm:pt>
    <dgm:pt modelId="{24F8954A-0C7A-40A1-B48B-0F5723C5D590}" type="parTrans" cxnId="{A5597505-216D-4382-8FB7-DDEE6231333C}">
      <dgm:prSet/>
      <dgm:spPr/>
      <dgm:t>
        <a:bodyPr/>
        <a:lstStyle/>
        <a:p>
          <a:endParaRPr lang="en-GB"/>
        </a:p>
      </dgm:t>
    </dgm:pt>
    <dgm:pt modelId="{9F7495E7-46B4-4ECB-9458-EB55919D5716}" type="sibTrans" cxnId="{A5597505-216D-4382-8FB7-DDEE6231333C}">
      <dgm:prSet/>
      <dgm:spPr/>
      <dgm:t>
        <a:bodyPr/>
        <a:lstStyle/>
        <a:p>
          <a:endParaRPr lang="en-GB"/>
        </a:p>
      </dgm:t>
    </dgm:pt>
    <dgm:pt modelId="{30690ABD-B143-4672-B557-0EF5EBDA9545}">
      <dgm:prSet phldrT="[Text]"/>
      <dgm:spPr/>
      <dgm:t>
        <a:bodyPr/>
        <a:lstStyle/>
        <a:p>
          <a:r>
            <a:rPr lang="en-GB" dirty="0"/>
            <a:t>Parental Engagement </a:t>
          </a:r>
        </a:p>
      </dgm:t>
    </dgm:pt>
    <dgm:pt modelId="{D661D5BD-D15F-4872-9EAC-89B1E9F27731}" type="parTrans" cxnId="{DFB0DEEB-52BC-4768-932D-AE235EFC00FF}">
      <dgm:prSet/>
      <dgm:spPr/>
      <dgm:t>
        <a:bodyPr/>
        <a:lstStyle/>
        <a:p>
          <a:endParaRPr lang="en-GB"/>
        </a:p>
      </dgm:t>
    </dgm:pt>
    <dgm:pt modelId="{697D2FBE-52EC-4F27-8AEB-EEAFDD2CEB78}" type="sibTrans" cxnId="{DFB0DEEB-52BC-4768-932D-AE235EFC00FF}">
      <dgm:prSet/>
      <dgm:spPr/>
      <dgm:t>
        <a:bodyPr/>
        <a:lstStyle/>
        <a:p>
          <a:endParaRPr lang="en-GB"/>
        </a:p>
      </dgm:t>
    </dgm:pt>
    <dgm:pt modelId="{013867E2-D9A3-4056-BA83-581B9EA2AE67}">
      <dgm:prSet phldrT="[Text]"/>
      <dgm:spPr/>
      <dgm:t>
        <a:bodyPr/>
        <a:lstStyle/>
        <a:p>
          <a:r>
            <a:rPr lang="en-GB" dirty="0"/>
            <a:t>Collaborative Working </a:t>
          </a:r>
        </a:p>
      </dgm:t>
    </dgm:pt>
    <dgm:pt modelId="{39173682-D0A3-4A6E-B678-1985EFC810DB}" type="parTrans" cxnId="{FB9E2706-7369-474B-BA8E-622EC0442D64}">
      <dgm:prSet/>
      <dgm:spPr/>
      <dgm:t>
        <a:bodyPr/>
        <a:lstStyle/>
        <a:p>
          <a:endParaRPr lang="en-GB"/>
        </a:p>
      </dgm:t>
    </dgm:pt>
    <dgm:pt modelId="{1697A0B2-EEFB-47C8-8311-FC8D6B4273AD}" type="sibTrans" cxnId="{FB9E2706-7369-474B-BA8E-622EC0442D64}">
      <dgm:prSet/>
      <dgm:spPr/>
      <dgm:t>
        <a:bodyPr/>
        <a:lstStyle/>
        <a:p>
          <a:endParaRPr lang="en-GB"/>
        </a:p>
      </dgm:t>
    </dgm:pt>
    <dgm:pt modelId="{7CEF11D7-48CB-4A40-A8F0-640A307E6582}" type="pres">
      <dgm:prSet presAssocID="{69E22135-B257-4D5F-B547-D8C2A35DBC28}" presName="diagram" presStyleCnt="0">
        <dgm:presLayoutVars>
          <dgm:dir/>
          <dgm:resizeHandles val="exact"/>
        </dgm:presLayoutVars>
      </dgm:prSet>
      <dgm:spPr/>
    </dgm:pt>
    <dgm:pt modelId="{262A2539-EE77-4135-B408-81613992D317}" type="pres">
      <dgm:prSet presAssocID="{EA2C4687-753A-4A36-9410-8C63DB2D09BE}" presName="node" presStyleLbl="node1" presStyleIdx="0" presStyleCnt="6">
        <dgm:presLayoutVars>
          <dgm:bulletEnabled val="1"/>
        </dgm:presLayoutVars>
      </dgm:prSet>
      <dgm:spPr/>
    </dgm:pt>
    <dgm:pt modelId="{D1B02D5A-9FF9-46F8-BF38-326ECCBA4C9E}" type="pres">
      <dgm:prSet presAssocID="{0B8E06B4-7E11-4C28-A4F9-0FD7733314DA}" presName="sibTrans" presStyleCnt="0"/>
      <dgm:spPr/>
    </dgm:pt>
    <dgm:pt modelId="{40DB35DC-70B6-4214-9315-88A17C55EA70}" type="pres">
      <dgm:prSet presAssocID="{73C7F1DA-C15C-4068-8AAA-CCBB0633F674}" presName="node" presStyleLbl="node1" presStyleIdx="1" presStyleCnt="6">
        <dgm:presLayoutVars>
          <dgm:bulletEnabled val="1"/>
        </dgm:presLayoutVars>
      </dgm:prSet>
      <dgm:spPr/>
    </dgm:pt>
    <dgm:pt modelId="{F4752950-DA08-43FE-BEC5-CEC34EC40783}" type="pres">
      <dgm:prSet presAssocID="{1AE1F2DA-B2F9-42D2-92FA-BE7A718D50E9}" presName="sibTrans" presStyleCnt="0"/>
      <dgm:spPr/>
    </dgm:pt>
    <dgm:pt modelId="{3FF4416A-A87D-4A99-8429-12390499EA66}" type="pres">
      <dgm:prSet presAssocID="{20FE2F47-6939-455D-AF4D-1C4A220E83DA}" presName="node" presStyleLbl="node1" presStyleIdx="2" presStyleCnt="6">
        <dgm:presLayoutVars>
          <dgm:bulletEnabled val="1"/>
        </dgm:presLayoutVars>
      </dgm:prSet>
      <dgm:spPr/>
    </dgm:pt>
    <dgm:pt modelId="{D50C98E9-3E01-49F5-9006-BDC383C5C81B}" type="pres">
      <dgm:prSet presAssocID="{F372FA25-84A5-44F4-88EF-129C4E599DA4}" presName="sibTrans" presStyleCnt="0"/>
      <dgm:spPr/>
    </dgm:pt>
    <dgm:pt modelId="{C5277613-8C78-451A-BED1-873CCC37A0C3}" type="pres">
      <dgm:prSet presAssocID="{AA0B3338-62F0-42AE-892F-ED9BD8ACE792}" presName="node" presStyleLbl="node1" presStyleIdx="3" presStyleCnt="6">
        <dgm:presLayoutVars>
          <dgm:bulletEnabled val="1"/>
        </dgm:presLayoutVars>
      </dgm:prSet>
      <dgm:spPr/>
    </dgm:pt>
    <dgm:pt modelId="{AC66686D-B19B-4E8F-A8BB-21701AC0E175}" type="pres">
      <dgm:prSet presAssocID="{9F7495E7-46B4-4ECB-9458-EB55919D5716}" presName="sibTrans" presStyleCnt="0"/>
      <dgm:spPr/>
    </dgm:pt>
    <dgm:pt modelId="{86328CF1-35CB-4211-80B5-CC8D5CEB2344}" type="pres">
      <dgm:prSet presAssocID="{30690ABD-B143-4672-B557-0EF5EBDA9545}" presName="node" presStyleLbl="node1" presStyleIdx="4" presStyleCnt="6">
        <dgm:presLayoutVars>
          <dgm:bulletEnabled val="1"/>
        </dgm:presLayoutVars>
      </dgm:prSet>
      <dgm:spPr/>
    </dgm:pt>
    <dgm:pt modelId="{BDDC2226-C7A5-441C-AFAF-4131C55BB120}" type="pres">
      <dgm:prSet presAssocID="{697D2FBE-52EC-4F27-8AEB-EEAFDD2CEB78}" presName="sibTrans" presStyleCnt="0"/>
      <dgm:spPr/>
    </dgm:pt>
    <dgm:pt modelId="{1FD82A56-A0C9-460F-BC20-095315872963}" type="pres">
      <dgm:prSet presAssocID="{013867E2-D9A3-4056-BA83-581B9EA2AE67}" presName="node" presStyleLbl="node1" presStyleIdx="5" presStyleCnt="6">
        <dgm:presLayoutVars>
          <dgm:bulletEnabled val="1"/>
        </dgm:presLayoutVars>
      </dgm:prSet>
      <dgm:spPr/>
    </dgm:pt>
  </dgm:ptLst>
  <dgm:cxnLst>
    <dgm:cxn modelId="{A5597505-216D-4382-8FB7-DDEE6231333C}" srcId="{69E22135-B257-4D5F-B547-D8C2A35DBC28}" destId="{AA0B3338-62F0-42AE-892F-ED9BD8ACE792}" srcOrd="3" destOrd="0" parTransId="{24F8954A-0C7A-40A1-B48B-0F5723C5D590}" sibTransId="{9F7495E7-46B4-4ECB-9458-EB55919D5716}"/>
    <dgm:cxn modelId="{FB9E2706-7369-474B-BA8E-622EC0442D64}" srcId="{69E22135-B257-4D5F-B547-D8C2A35DBC28}" destId="{013867E2-D9A3-4056-BA83-581B9EA2AE67}" srcOrd="5" destOrd="0" parTransId="{39173682-D0A3-4A6E-B678-1985EFC810DB}" sibTransId="{1697A0B2-EEFB-47C8-8311-FC8D6B4273AD}"/>
    <dgm:cxn modelId="{BD818E29-92D1-429D-B56C-A4E07041C2B8}" type="presOf" srcId="{013867E2-D9A3-4056-BA83-581B9EA2AE67}" destId="{1FD82A56-A0C9-460F-BC20-095315872963}" srcOrd="0" destOrd="0" presId="urn:microsoft.com/office/officeart/2005/8/layout/default"/>
    <dgm:cxn modelId="{8392083C-B44F-4684-8EFD-4789C09C85F8}" srcId="{69E22135-B257-4D5F-B547-D8C2A35DBC28}" destId="{EA2C4687-753A-4A36-9410-8C63DB2D09BE}" srcOrd="0" destOrd="0" parTransId="{672A9F76-DA0C-47CD-8D44-E67D2929FD21}" sibTransId="{0B8E06B4-7E11-4C28-A4F9-0FD7733314DA}"/>
    <dgm:cxn modelId="{FC07F569-7BA1-4217-8912-7EBB6800D254}" type="presOf" srcId="{73C7F1DA-C15C-4068-8AAA-CCBB0633F674}" destId="{40DB35DC-70B6-4214-9315-88A17C55EA70}" srcOrd="0" destOrd="0" presId="urn:microsoft.com/office/officeart/2005/8/layout/default"/>
    <dgm:cxn modelId="{05E5386F-DB30-40CD-829C-DCE1E8729A37}" type="presOf" srcId="{30690ABD-B143-4672-B557-0EF5EBDA9545}" destId="{86328CF1-35CB-4211-80B5-CC8D5CEB2344}" srcOrd="0" destOrd="0" presId="urn:microsoft.com/office/officeart/2005/8/layout/default"/>
    <dgm:cxn modelId="{3C010B56-CC88-42CE-BBE4-42D9560EB084}" srcId="{69E22135-B257-4D5F-B547-D8C2A35DBC28}" destId="{73C7F1DA-C15C-4068-8AAA-CCBB0633F674}" srcOrd="1" destOrd="0" parTransId="{1879B550-A52F-4B71-8E5A-915C97C70443}" sibTransId="{1AE1F2DA-B2F9-42D2-92FA-BE7A718D50E9}"/>
    <dgm:cxn modelId="{1F63A08E-CF2F-4660-9C2B-70E5934F28CB}" type="presOf" srcId="{EA2C4687-753A-4A36-9410-8C63DB2D09BE}" destId="{262A2539-EE77-4135-B408-81613992D317}" srcOrd="0" destOrd="0" presId="urn:microsoft.com/office/officeart/2005/8/layout/default"/>
    <dgm:cxn modelId="{1A2BA9AF-8C0C-465E-8654-12D846D1B81D}" type="presOf" srcId="{69E22135-B257-4D5F-B547-D8C2A35DBC28}" destId="{7CEF11D7-48CB-4A40-A8F0-640A307E6582}" srcOrd="0" destOrd="0" presId="urn:microsoft.com/office/officeart/2005/8/layout/default"/>
    <dgm:cxn modelId="{D2A2AEB3-3E88-4E55-B87C-C10628D24233}" type="presOf" srcId="{20FE2F47-6939-455D-AF4D-1C4A220E83DA}" destId="{3FF4416A-A87D-4A99-8429-12390499EA66}" srcOrd="0" destOrd="0" presId="urn:microsoft.com/office/officeart/2005/8/layout/default"/>
    <dgm:cxn modelId="{E71E03D4-C76A-47E8-BD49-0A2ABBCB6AB7}" type="presOf" srcId="{AA0B3338-62F0-42AE-892F-ED9BD8ACE792}" destId="{C5277613-8C78-451A-BED1-873CCC37A0C3}" srcOrd="0" destOrd="0" presId="urn:microsoft.com/office/officeart/2005/8/layout/default"/>
    <dgm:cxn modelId="{6082E0E9-2549-41FC-9EE8-26C924AD50F4}" srcId="{69E22135-B257-4D5F-B547-D8C2A35DBC28}" destId="{20FE2F47-6939-455D-AF4D-1C4A220E83DA}" srcOrd="2" destOrd="0" parTransId="{4CF9B420-1C70-4CF4-BE2F-44C7ED61E77C}" sibTransId="{F372FA25-84A5-44F4-88EF-129C4E599DA4}"/>
    <dgm:cxn modelId="{DFB0DEEB-52BC-4768-932D-AE235EFC00FF}" srcId="{69E22135-B257-4D5F-B547-D8C2A35DBC28}" destId="{30690ABD-B143-4672-B557-0EF5EBDA9545}" srcOrd="4" destOrd="0" parTransId="{D661D5BD-D15F-4872-9EAC-89B1E9F27731}" sibTransId="{697D2FBE-52EC-4F27-8AEB-EEAFDD2CEB78}"/>
    <dgm:cxn modelId="{47ECAA1E-F13F-42D6-88AC-6FD3A7C27557}" type="presParOf" srcId="{7CEF11D7-48CB-4A40-A8F0-640A307E6582}" destId="{262A2539-EE77-4135-B408-81613992D317}" srcOrd="0" destOrd="0" presId="urn:microsoft.com/office/officeart/2005/8/layout/default"/>
    <dgm:cxn modelId="{897D202D-2794-4BC0-8519-10ACFE70B69E}" type="presParOf" srcId="{7CEF11D7-48CB-4A40-A8F0-640A307E6582}" destId="{D1B02D5A-9FF9-46F8-BF38-326ECCBA4C9E}" srcOrd="1" destOrd="0" presId="urn:microsoft.com/office/officeart/2005/8/layout/default"/>
    <dgm:cxn modelId="{C97945A5-4DF7-4DA1-813E-AE9B193DF24F}" type="presParOf" srcId="{7CEF11D7-48CB-4A40-A8F0-640A307E6582}" destId="{40DB35DC-70B6-4214-9315-88A17C55EA70}" srcOrd="2" destOrd="0" presId="urn:microsoft.com/office/officeart/2005/8/layout/default"/>
    <dgm:cxn modelId="{1B3AF100-8364-467C-A6CD-A0CEC3AD56E9}" type="presParOf" srcId="{7CEF11D7-48CB-4A40-A8F0-640A307E6582}" destId="{F4752950-DA08-43FE-BEC5-CEC34EC40783}" srcOrd="3" destOrd="0" presId="urn:microsoft.com/office/officeart/2005/8/layout/default"/>
    <dgm:cxn modelId="{BDA6E74F-FC4D-4D4A-BC30-0657AC7B8FCD}" type="presParOf" srcId="{7CEF11D7-48CB-4A40-A8F0-640A307E6582}" destId="{3FF4416A-A87D-4A99-8429-12390499EA66}" srcOrd="4" destOrd="0" presId="urn:microsoft.com/office/officeart/2005/8/layout/default"/>
    <dgm:cxn modelId="{72B0E3AE-A237-4E90-A031-020EAC581DC1}" type="presParOf" srcId="{7CEF11D7-48CB-4A40-A8F0-640A307E6582}" destId="{D50C98E9-3E01-49F5-9006-BDC383C5C81B}" srcOrd="5" destOrd="0" presId="urn:microsoft.com/office/officeart/2005/8/layout/default"/>
    <dgm:cxn modelId="{0F86DFE1-8862-45A2-A607-A5381CD94F5E}" type="presParOf" srcId="{7CEF11D7-48CB-4A40-A8F0-640A307E6582}" destId="{C5277613-8C78-451A-BED1-873CCC37A0C3}" srcOrd="6" destOrd="0" presId="urn:microsoft.com/office/officeart/2005/8/layout/default"/>
    <dgm:cxn modelId="{3B71E683-BF71-4FC9-A714-A99765C6D35E}" type="presParOf" srcId="{7CEF11D7-48CB-4A40-A8F0-640A307E6582}" destId="{AC66686D-B19B-4E8F-A8BB-21701AC0E175}" srcOrd="7" destOrd="0" presId="urn:microsoft.com/office/officeart/2005/8/layout/default"/>
    <dgm:cxn modelId="{427B8FF5-E9AB-4FDE-BAAB-C2735A1494F7}" type="presParOf" srcId="{7CEF11D7-48CB-4A40-A8F0-640A307E6582}" destId="{86328CF1-35CB-4211-80B5-CC8D5CEB2344}" srcOrd="8" destOrd="0" presId="urn:microsoft.com/office/officeart/2005/8/layout/default"/>
    <dgm:cxn modelId="{A36BA564-483E-483E-BD34-E668E5F0F9FB}" type="presParOf" srcId="{7CEF11D7-48CB-4A40-A8F0-640A307E6582}" destId="{BDDC2226-C7A5-441C-AFAF-4131C55BB120}" srcOrd="9" destOrd="0" presId="urn:microsoft.com/office/officeart/2005/8/layout/default"/>
    <dgm:cxn modelId="{57CFEB29-FBA9-4385-AA4E-900B073758FF}" type="presParOf" srcId="{7CEF11D7-48CB-4A40-A8F0-640A307E6582}" destId="{1FD82A56-A0C9-460F-BC20-095315872963}"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0AA199F-7BB1-4A29-B58D-2C97F08D7D7A}"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en-GB"/>
        </a:p>
      </dgm:t>
    </dgm:pt>
    <dgm:pt modelId="{C4E67D17-A455-4FE1-BF1E-30CB6F1384BB}">
      <dgm:prSet phldrT="[Text]"/>
      <dgm:spPr/>
      <dgm:t>
        <a:bodyPr/>
        <a:lstStyle/>
        <a:p>
          <a:r>
            <a:rPr lang="en-GB" b="1" dirty="0">
              <a:solidFill>
                <a:schemeClr val="tx1"/>
              </a:solidFill>
            </a:rPr>
            <a:t>Reflecting on setting and practice</a:t>
          </a:r>
        </a:p>
      </dgm:t>
    </dgm:pt>
    <dgm:pt modelId="{83C31DA0-0141-4AF5-937B-3E88E6EABAB6}" type="parTrans" cxnId="{30B18A57-D648-4F32-BC41-B4813435B6DC}">
      <dgm:prSet/>
      <dgm:spPr/>
      <dgm:t>
        <a:bodyPr/>
        <a:lstStyle/>
        <a:p>
          <a:endParaRPr lang="en-GB"/>
        </a:p>
      </dgm:t>
    </dgm:pt>
    <dgm:pt modelId="{6B9EEBFD-2FB1-4CDB-916E-6C1F2846686A}" type="sibTrans" cxnId="{30B18A57-D648-4F32-BC41-B4813435B6DC}">
      <dgm:prSet/>
      <dgm:spPr/>
      <dgm:t>
        <a:bodyPr/>
        <a:lstStyle/>
        <a:p>
          <a:endParaRPr lang="en-GB"/>
        </a:p>
      </dgm:t>
    </dgm:pt>
    <dgm:pt modelId="{EC00693F-37C9-45DB-8FEB-52ECF9B961B4}">
      <dgm:prSet phldrT="[Text]"/>
      <dgm:spPr/>
      <dgm:t>
        <a:bodyPr/>
        <a:lstStyle/>
        <a:p>
          <a:r>
            <a:rPr lang="en-GB" dirty="0"/>
            <a:t>Do we support children to communicate in a variety of ways </a:t>
          </a:r>
          <a:r>
            <a:rPr lang="en-GB" dirty="0" err="1"/>
            <a:t>eg</a:t>
          </a:r>
          <a:r>
            <a:rPr lang="en-GB" dirty="0"/>
            <a:t> signs, pictures, gestures</a:t>
          </a:r>
        </a:p>
      </dgm:t>
    </dgm:pt>
    <dgm:pt modelId="{FC5FB68A-DC63-4EF5-865F-19BE720D6556}" type="parTrans" cxnId="{45DE6928-3444-4574-9C8C-44FC98F4799C}">
      <dgm:prSet/>
      <dgm:spPr/>
      <dgm:t>
        <a:bodyPr/>
        <a:lstStyle/>
        <a:p>
          <a:endParaRPr lang="en-GB"/>
        </a:p>
      </dgm:t>
    </dgm:pt>
    <dgm:pt modelId="{B4EB09E5-074E-4B67-98A2-B620D5472137}" type="sibTrans" cxnId="{45DE6928-3444-4574-9C8C-44FC98F4799C}">
      <dgm:prSet/>
      <dgm:spPr/>
      <dgm:t>
        <a:bodyPr/>
        <a:lstStyle/>
        <a:p>
          <a:endParaRPr lang="en-GB"/>
        </a:p>
      </dgm:t>
    </dgm:pt>
    <dgm:pt modelId="{5714350E-C545-4A0B-8BC7-1F3980774617}">
      <dgm:prSet phldrT="[Text]"/>
      <dgm:spPr/>
      <dgm:t>
        <a:bodyPr/>
        <a:lstStyle/>
        <a:p>
          <a:r>
            <a:rPr lang="en-GB" dirty="0"/>
            <a:t>Visual supports are used throughout the setting</a:t>
          </a:r>
        </a:p>
      </dgm:t>
    </dgm:pt>
    <dgm:pt modelId="{5501543A-6CDD-4A09-AABF-84BCA17F816C}" type="parTrans" cxnId="{F033B870-F064-440E-9ECC-10D3B42D9DCE}">
      <dgm:prSet/>
      <dgm:spPr/>
      <dgm:t>
        <a:bodyPr/>
        <a:lstStyle/>
        <a:p>
          <a:endParaRPr lang="en-GB"/>
        </a:p>
      </dgm:t>
    </dgm:pt>
    <dgm:pt modelId="{F6B30BE0-35F5-4696-920F-D8E6869BE645}" type="sibTrans" cxnId="{F033B870-F064-440E-9ECC-10D3B42D9DCE}">
      <dgm:prSet/>
      <dgm:spPr/>
      <dgm:t>
        <a:bodyPr/>
        <a:lstStyle/>
        <a:p>
          <a:endParaRPr lang="en-GB"/>
        </a:p>
      </dgm:t>
    </dgm:pt>
    <dgm:pt modelId="{06114B81-B67A-4AB9-8CA9-2DE320B2BE53}">
      <dgm:prSet phldrT="[Text]"/>
      <dgm:spPr/>
      <dgm:t>
        <a:bodyPr/>
        <a:lstStyle/>
        <a:p>
          <a:r>
            <a:rPr lang="en-GB" dirty="0"/>
            <a:t>Practitioners engage in high  quality interactions</a:t>
          </a:r>
        </a:p>
      </dgm:t>
    </dgm:pt>
    <dgm:pt modelId="{DAD89ED6-EF31-420B-A655-D90A178DEEFD}" type="parTrans" cxnId="{CFE289BB-8D1D-480F-9B9B-2518072B1C87}">
      <dgm:prSet/>
      <dgm:spPr/>
      <dgm:t>
        <a:bodyPr/>
        <a:lstStyle/>
        <a:p>
          <a:endParaRPr lang="en-GB"/>
        </a:p>
      </dgm:t>
    </dgm:pt>
    <dgm:pt modelId="{C941BE16-B4D0-42C6-9ABF-45C10793BB9F}" type="sibTrans" cxnId="{CFE289BB-8D1D-480F-9B9B-2518072B1C87}">
      <dgm:prSet/>
      <dgm:spPr/>
      <dgm:t>
        <a:bodyPr/>
        <a:lstStyle/>
        <a:p>
          <a:endParaRPr lang="en-GB"/>
        </a:p>
      </dgm:t>
    </dgm:pt>
    <dgm:pt modelId="{D999D681-BFF5-4DB0-9DDD-6560F1028F55}">
      <dgm:prSet phldrT="[Text]"/>
      <dgm:spPr/>
      <dgm:t>
        <a:bodyPr/>
        <a:lstStyle/>
        <a:p>
          <a:r>
            <a:rPr lang="en-GB" dirty="0"/>
            <a:t>Practitioners use a range of strategies to support children’s communication across the setting</a:t>
          </a:r>
        </a:p>
      </dgm:t>
    </dgm:pt>
    <dgm:pt modelId="{B4FAA224-0526-47AC-8FA4-A87B5B821ED0}" type="parTrans" cxnId="{156B6734-8EA0-4DC1-AF47-8595C2C0F6A7}">
      <dgm:prSet/>
      <dgm:spPr/>
      <dgm:t>
        <a:bodyPr/>
        <a:lstStyle/>
        <a:p>
          <a:endParaRPr lang="en-GB"/>
        </a:p>
      </dgm:t>
    </dgm:pt>
    <dgm:pt modelId="{49A89B1E-F81A-4E85-A7C9-929E8EF56418}" type="sibTrans" cxnId="{156B6734-8EA0-4DC1-AF47-8595C2C0F6A7}">
      <dgm:prSet/>
      <dgm:spPr/>
      <dgm:t>
        <a:bodyPr/>
        <a:lstStyle/>
        <a:p>
          <a:endParaRPr lang="en-GB"/>
        </a:p>
      </dgm:t>
    </dgm:pt>
    <dgm:pt modelId="{C062B4E6-C7CD-4585-A221-541579B7F94A}">
      <dgm:prSet phldrT="[Text]"/>
      <dgm:spPr/>
      <dgm:t>
        <a:bodyPr/>
        <a:lstStyle/>
        <a:p>
          <a:r>
            <a:rPr lang="en-GB" dirty="0"/>
            <a:t>Evidence based packages of support are used to support children’s SLCN</a:t>
          </a:r>
        </a:p>
      </dgm:t>
    </dgm:pt>
    <dgm:pt modelId="{B574027B-9A31-4432-81F1-183CDA7BCDFE}" type="parTrans" cxnId="{D9A9D604-33E9-4AC3-96DC-25A23E4A2F29}">
      <dgm:prSet/>
      <dgm:spPr/>
      <dgm:t>
        <a:bodyPr/>
        <a:lstStyle/>
        <a:p>
          <a:endParaRPr lang="en-GB"/>
        </a:p>
      </dgm:t>
    </dgm:pt>
    <dgm:pt modelId="{7D961249-122F-4F84-A27C-013E21AF891C}" type="sibTrans" cxnId="{D9A9D604-33E9-4AC3-96DC-25A23E4A2F29}">
      <dgm:prSet/>
      <dgm:spPr/>
      <dgm:t>
        <a:bodyPr/>
        <a:lstStyle/>
        <a:p>
          <a:endParaRPr lang="en-GB"/>
        </a:p>
      </dgm:t>
    </dgm:pt>
    <dgm:pt modelId="{DB52A85D-D094-4734-9FC7-DBE4321C727B}">
      <dgm:prSet phldrT="[Text]"/>
      <dgm:spPr/>
      <dgm:t>
        <a:bodyPr/>
        <a:lstStyle/>
        <a:p>
          <a:r>
            <a:rPr lang="en-GB" dirty="0"/>
            <a:t>Clearly planned/defined opportunities for communication throughout the day</a:t>
          </a:r>
        </a:p>
      </dgm:t>
    </dgm:pt>
    <dgm:pt modelId="{83B12779-1C94-4CA6-915C-A7C53DA5E383}" type="parTrans" cxnId="{E2AB6BDB-A2EB-482E-8F18-D9165E46BCFC}">
      <dgm:prSet/>
      <dgm:spPr/>
      <dgm:t>
        <a:bodyPr/>
        <a:lstStyle/>
        <a:p>
          <a:endParaRPr lang="en-GB"/>
        </a:p>
      </dgm:t>
    </dgm:pt>
    <dgm:pt modelId="{E5428EE4-5346-47BE-AF34-1C26BE1B4885}" type="sibTrans" cxnId="{E2AB6BDB-A2EB-482E-8F18-D9165E46BCFC}">
      <dgm:prSet/>
      <dgm:spPr/>
      <dgm:t>
        <a:bodyPr/>
        <a:lstStyle/>
        <a:p>
          <a:endParaRPr lang="en-GB"/>
        </a:p>
      </dgm:t>
    </dgm:pt>
    <dgm:pt modelId="{0C95A62A-751E-4EEE-BDE4-7B882BC2944E}" type="pres">
      <dgm:prSet presAssocID="{A0AA199F-7BB1-4A29-B58D-2C97F08D7D7A}" presName="cycle" presStyleCnt="0">
        <dgm:presLayoutVars>
          <dgm:chMax val="1"/>
          <dgm:dir/>
          <dgm:animLvl val="ctr"/>
          <dgm:resizeHandles val="exact"/>
        </dgm:presLayoutVars>
      </dgm:prSet>
      <dgm:spPr/>
    </dgm:pt>
    <dgm:pt modelId="{8992C7D0-124D-45F5-A4F1-CB4A632F2A38}" type="pres">
      <dgm:prSet presAssocID="{C4E67D17-A455-4FE1-BF1E-30CB6F1384BB}" presName="centerShape" presStyleLbl="node0" presStyleIdx="0" presStyleCnt="1"/>
      <dgm:spPr/>
    </dgm:pt>
    <dgm:pt modelId="{F583BC2E-0867-4DAE-A208-818729AA9052}" type="pres">
      <dgm:prSet presAssocID="{FC5FB68A-DC63-4EF5-865F-19BE720D6556}" presName="Name9" presStyleLbl="parChTrans1D2" presStyleIdx="0" presStyleCnt="6"/>
      <dgm:spPr/>
    </dgm:pt>
    <dgm:pt modelId="{E9C1C89D-64DF-4DD1-8B5B-779726EB7375}" type="pres">
      <dgm:prSet presAssocID="{FC5FB68A-DC63-4EF5-865F-19BE720D6556}" presName="connTx" presStyleLbl="parChTrans1D2" presStyleIdx="0" presStyleCnt="6"/>
      <dgm:spPr/>
    </dgm:pt>
    <dgm:pt modelId="{41ED620A-DEB6-4F88-9F6D-139DD02676C6}" type="pres">
      <dgm:prSet presAssocID="{EC00693F-37C9-45DB-8FEB-52ECF9B961B4}" presName="node" presStyleLbl="node1" presStyleIdx="0" presStyleCnt="6">
        <dgm:presLayoutVars>
          <dgm:bulletEnabled val="1"/>
        </dgm:presLayoutVars>
      </dgm:prSet>
      <dgm:spPr/>
    </dgm:pt>
    <dgm:pt modelId="{41723D54-A4BD-4C4C-86CC-63C658DEA7A1}" type="pres">
      <dgm:prSet presAssocID="{5501543A-6CDD-4A09-AABF-84BCA17F816C}" presName="Name9" presStyleLbl="parChTrans1D2" presStyleIdx="1" presStyleCnt="6"/>
      <dgm:spPr/>
    </dgm:pt>
    <dgm:pt modelId="{C413FEE1-CB25-4840-B6A8-9A1764A360A5}" type="pres">
      <dgm:prSet presAssocID="{5501543A-6CDD-4A09-AABF-84BCA17F816C}" presName="connTx" presStyleLbl="parChTrans1D2" presStyleIdx="1" presStyleCnt="6"/>
      <dgm:spPr/>
    </dgm:pt>
    <dgm:pt modelId="{44C5ED32-28E1-4536-9183-748B9AB7854E}" type="pres">
      <dgm:prSet presAssocID="{5714350E-C545-4A0B-8BC7-1F3980774617}" presName="node" presStyleLbl="node1" presStyleIdx="1" presStyleCnt="6">
        <dgm:presLayoutVars>
          <dgm:bulletEnabled val="1"/>
        </dgm:presLayoutVars>
      </dgm:prSet>
      <dgm:spPr/>
    </dgm:pt>
    <dgm:pt modelId="{91AAE947-0C19-4E16-80FD-116A0E08ED80}" type="pres">
      <dgm:prSet presAssocID="{DAD89ED6-EF31-420B-A655-D90A178DEEFD}" presName="Name9" presStyleLbl="parChTrans1D2" presStyleIdx="2" presStyleCnt="6"/>
      <dgm:spPr/>
    </dgm:pt>
    <dgm:pt modelId="{30E77EF4-06C9-4450-8FD4-3902BB84D53D}" type="pres">
      <dgm:prSet presAssocID="{DAD89ED6-EF31-420B-A655-D90A178DEEFD}" presName="connTx" presStyleLbl="parChTrans1D2" presStyleIdx="2" presStyleCnt="6"/>
      <dgm:spPr/>
    </dgm:pt>
    <dgm:pt modelId="{CF9E14C7-8CFD-4807-91C3-83731F89026D}" type="pres">
      <dgm:prSet presAssocID="{06114B81-B67A-4AB9-8CA9-2DE320B2BE53}" presName="node" presStyleLbl="node1" presStyleIdx="2" presStyleCnt="6">
        <dgm:presLayoutVars>
          <dgm:bulletEnabled val="1"/>
        </dgm:presLayoutVars>
      </dgm:prSet>
      <dgm:spPr/>
    </dgm:pt>
    <dgm:pt modelId="{D3CDD749-1D94-4B36-A089-7FD0BABC9CC3}" type="pres">
      <dgm:prSet presAssocID="{B4FAA224-0526-47AC-8FA4-A87B5B821ED0}" presName="Name9" presStyleLbl="parChTrans1D2" presStyleIdx="3" presStyleCnt="6"/>
      <dgm:spPr/>
    </dgm:pt>
    <dgm:pt modelId="{91176E60-A8EA-46DF-9D06-1D71F897763A}" type="pres">
      <dgm:prSet presAssocID="{B4FAA224-0526-47AC-8FA4-A87B5B821ED0}" presName="connTx" presStyleLbl="parChTrans1D2" presStyleIdx="3" presStyleCnt="6"/>
      <dgm:spPr/>
    </dgm:pt>
    <dgm:pt modelId="{812D949C-B0A3-461C-901D-1EC816C6373A}" type="pres">
      <dgm:prSet presAssocID="{D999D681-BFF5-4DB0-9DDD-6560F1028F55}" presName="node" presStyleLbl="node1" presStyleIdx="3" presStyleCnt="6">
        <dgm:presLayoutVars>
          <dgm:bulletEnabled val="1"/>
        </dgm:presLayoutVars>
      </dgm:prSet>
      <dgm:spPr/>
    </dgm:pt>
    <dgm:pt modelId="{F26AE130-235F-49BA-8178-1AB062566226}" type="pres">
      <dgm:prSet presAssocID="{B574027B-9A31-4432-81F1-183CDA7BCDFE}" presName="Name9" presStyleLbl="parChTrans1D2" presStyleIdx="4" presStyleCnt="6"/>
      <dgm:spPr/>
    </dgm:pt>
    <dgm:pt modelId="{EB4B9FB9-16A5-4722-89FE-7B75B67C2A53}" type="pres">
      <dgm:prSet presAssocID="{B574027B-9A31-4432-81F1-183CDA7BCDFE}" presName="connTx" presStyleLbl="parChTrans1D2" presStyleIdx="4" presStyleCnt="6"/>
      <dgm:spPr/>
    </dgm:pt>
    <dgm:pt modelId="{33D2351B-9551-4EC5-A3ED-7B1EFD921A70}" type="pres">
      <dgm:prSet presAssocID="{C062B4E6-C7CD-4585-A221-541579B7F94A}" presName="node" presStyleLbl="node1" presStyleIdx="4" presStyleCnt="6">
        <dgm:presLayoutVars>
          <dgm:bulletEnabled val="1"/>
        </dgm:presLayoutVars>
      </dgm:prSet>
      <dgm:spPr/>
    </dgm:pt>
    <dgm:pt modelId="{05AC3476-9C51-47F2-868A-4FBACDA470D2}" type="pres">
      <dgm:prSet presAssocID="{83B12779-1C94-4CA6-915C-A7C53DA5E383}" presName="Name9" presStyleLbl="parChTrans1D2" presStyleIdx="5" presStyleCnt="6"/>
      <dgm:spPr/>
    </dgm:pt>
    <dgm:pt modelId="{94C7A1FD-E168-4830-AB02-D9360E08FAAF}" type="pres">
      <dgm:prSet presAssocID="{83B12779-1C94-4CA6-915C-A7C53DA5E383}" presName="connTx" presStyleLbl="parChTrans1D2" presStyleIdx="5" presStyleCnt="6"/>
      <dgm:spPr/>
    </dgm:pt>
    <dgm:pt modelId="{0F3E2FF6-2E3D-4947-B437-3BD5B7F26219}" type="pres">
      <dgm:prSet presAssocID="{DB52A85D-D094-4734-9FC7-DBE4321C727B}" presName="node" presStyleLbl="node1" presStyleIdx="5" presStyleCnt="6">
        <dgm:presLayoutVars>
          <dgm:bulletEnabled val="1"/>
        </dgm:presLayoutVars>
      </dgm:prSet>
      <dgm:spPr/>
    </dgm:pt>
  </dgm:ptLst>
  <dgm:cxnLst>
    <dgm:cxn modelId="{D9A9D604-33E9-4AC3-96DC-25A23E4A2F29}" srcId="{C4E67D17-A455-4FE1-BF1E-30CB6F1384BB}" destId="{C062B4E6-C7CD-4585-A221-541579B7F94A}" srcOrd="4" destOrd="0" parTransId="{B574027B-9A31-4432-81F1-183CDA7BCDFE}" sibTransId="{7D961249-122F-4F84-A27C-013E21AF891C}"/>
    <dgm:cxn modelId="{87D5A012-9965-49CB-8C3B-337999894F70}" type="presOf" srcId="{A0AA199F-7BB1-4A29-B58D-2C97F08D7D7A}" destId="{0C95A62A-751E-4EEE-BDE4-7B882BC2944E}" srcOrd="0" destOrd="0" presId="urn:microsoft.com/office/officeart/2005/8/layout/radial1"/>
    <dgm:cxn modelId="{B4119B13-1938-4137-BAAF-84D88F017A8A}" type="presOf" srcId="{FC5FB68A-DC63-4EF5-865F-19BE720D6556}" destId="{E9C1C89D-64DF-4DD1-8B5B-779726EB7375}" srcOrd="1" destOrd="0" presId="urn:microsoft.com/office/officeart/2005/8/layout/radial1"/>
    <dgm:cxn modelId="{0FE3CF13-0F5A-4A89-A9A4-DBC407F54F54}" type="presOf" srcId="{D999D681-BFF5-4DB0-9DDD-6560F1028F55}" destId="{812D949C-B0A3-461C-901D-1EC816C6373A}" srcOrd="0" destOrd="0" presId="urn:microsoft.com/office/officeart/2005/8/layout/radial1"/>
    <dgm:cxn modelId="{3024F816-0203-4EE9-AC80-48EA3CDEB8BE}" type="presOf" srcId="{DAD89ED6-EF31-420B-A655-D90A178DEEFD}" destId="{91AAE947-0C19-4E16-80FD-116A0E08ED80}" srcOrd="0" destOrd="0" presId="urn:microsoft.com/office/officeart/2005/8/layout/radial1"/>
    <dgm:cxn modelId="{45DE6928-3444-4574-9C8C-44FC98F4799C}" srcId="{C4E67D17-A455-4FE1-BF1E-30CB6F1384BB}" destId="{EC00693F-37C9-45DB-8FEB-52ECF9B961B4}" srcOrd="0" destOrd="0" parTransId="{FC5FB68A-DC63-4EF5-865F-19BE720D6556}" sibTransId="{B4EB09E5-074E-4B67-98A2-B620D5472137}"/>
    <dgm:cxn modelId="{65E03431-3403-4CB9-9C14-C611DAB6E675}" type="presOf" srcId="{06114B81-B67A-4AB9-8CA9-2DE320B2BE53}" destId="{CF9E14C7-8CFD-4807-91C3-83731F89026D}" srcOrd="0" destOrd="0" presId="urn:microsoft.com/office/officeart/2005/8/layout/radial1"/>
    <dgm:cxn modelId="{156B6734-8EA0-4DC1-AF47-8595C2C0F6A7}" srcId="{C4E67D17-A455-4FE1-BF1E-30CB6F1384BB}" destId="{D999D681-BFF5-4DB0-9DDD-6560F1028F55}" srcOrd="3" destOrd="0" parTransId="{B4FAA224-0526-47AC-8FA4-A87B5B821ED0}" sibTransId="{49A89B1E-F81A-4E85-A7C9-929E8EF56418}"/>
    <dgm:cxn modelId="{FE224338-E875-49CC-8778-A9955606EF20}" type="presOf" srcId="{EC00693F-37C9-45DB-8FEB-52ECF9B961B4}" destId="{41ED620A-DEB6-4F88-9F6D-139DD02676C6}" srcOrd="0" destOrd="0" presId="urn:microsoft.com/office/officeart/2005/8/layout/radial1"/>
    <dgm:cxn modelId="{C5621A6F-F781-4273-8F70-F42363E0A513}" type="presOf" srcId="{83B12779-1C94-4CA6-915C-A7C53DA5E383}" destId="{05AC3476-9C51-47F2-868A-4FBACDA470D2}" srcOrd="0" destOrd="0" presId="urn:microsoft.com/office/officeart/2005/8/layout/radial1"/>
    <dgm:cxn modelId="{D735994F-2612-462F-BD8D-7A29B825A518}" type="presOf" srcId="{83B12779-1C94-4CA6-915C-A7C53DA5E383}" destId="{94C7A1FD-E168-4830-AB02-D9360E08FAAF}" srcOrd="1" destOrd="0" presId="urn:microsoft.com/office/officeart/2005/8/layout/radial1"/>
    <dgm:cxn modelId="{FD10C04F-5671-40EC-A27E-F3B55E55001B}" type="presOf" srcId="{5501543A-6CDD-4A09-AABF-84BCA17F816C}" destId="{C413FEE1-CB25-4840-B6A8-9A1764A360A5}" srcOrd="1" destOrd="0" presId="urn:microsoft.com/office/officeart/2005/8/layout/radial1"/>
    <dgm:cxn modelId="{F033B870-F064-440E-9ECC-10D3B42D9DCE}" srcId="{C4E67D17-A455-4FE1-BF1E-30CB6F1384BB}" destId="{5714350E-C545-4A0B-8BC7-1F3980774617}" srcOrd="1" destOrd="0" parTransId="{5501543A-6CDD-4A09-AABF-84BCA17F816C}" sibTransId="{F6B30BE0-35F5-4696-920F-D8E6869BE645}"/>
    <dgm:cxn modelId="{79D0D056-B502-4FB6-BD9B-82B56C2891E0}" type="presOf" srcId="{B4FAA224-0526-47AC-8FA4-A87B5B821ED0}" destId="{D3CDD749-1D94-4B36-A089-7FD0BABC9CC3}" srcOrd="0" destOrd="0" presId="urn:microsoft.com/office/officeart/2005/8/layout/radial1"/>
    <dgm:cxn modelId="{30B18A57-D648-4F32-BC41-B4813435B6DC}" srcId="{A0AA199F-7BB1-4A29-B58D-2C97F08D7D7A}" destId="{C4E67D17-A455-4FE1-BF1E-30CB6F1384BB}" srcOrd="0" destOrd="0" parTransId="{83C31DA0-0141-4AF5-937B-3E88E6EABAB6}" sibTransId="{6B9EEBFD-2FB1-4CDB-916E-6C1F2846686A}"/>
    <dgm:cxn modelId="{EF511C99-560A-4575-BA07-10DF0F64B004}" type="presOf" srcId="{C4E67D17-A455-4FE1-BF1E-30CB6F1384BB}" destId="{8992C7D0-124D-45F5-A4F1-CB4A632F2A38}" srcOrd="0" destOrd="0" presId="urn:microsoft.com/office/officeart/2005/8/layout/radial1"/>
    <dgm:cxn modelId="{9C401F9D-B497-426D-8582-DF02A04302D8}" type="presOf" srcId="{FC5FB68A-DC63-4EF5-865F-19BE720D6556}" destId="{F583BC2E-0867-4DAE-A208-818729AA9052}" srcOrd="0" destOrd="0" presId="urn:microsoft.com/office/officeart/2005/8/layout/radial1"/>
    <dgm:cxn modelId="{981A5B9E-7750-4E4B-8ECF-CB1F316EBDD8}" type="presOf" srcId="{DB52A85D-D094-4734-9FC7-DBE4321C727B}" destId="{0F3E2FF6-2E3D-4947-B437-3BD5B7F26219}" srcOrd="0" destOrd="0" presId="urn:microsoft.com/office/officeart/2005/8/layout/radial1"/>
    <dgm:cxn modelId="{2B2E92AB-4C13-45DE-835A-22356B123C84}" type="presOf" srcId="{5501543A-6CDD-4A09-AABF-84BCA17F816C}" destId="{41723D54-A4BD-4C4C-86CC-63C658DEA7A1}" srcOrd="0" destOrd="0" presId="urn:microsoft.com/office/officeart/2005/8/layout/radial1"/>
    <dgm:cxn modelId="{617403B2-1FBB-480B-939E-FFBBEC28714E}" type="presOf" srcId="{B4FAA224-0526-47AC-8FA4-A87B5B821ED0}" destId="{91176E60-A8EA-46DF-9D06-1D71F897763A}" srcOrd="1" destOrd="0" presId="urn:microsoft.com/office/officeart/2005/8/layout/radial1"/>
    <dgm:cxn modelId="{CFE289BB-8D1D-480F-9B9B-2518072B1C87}" srcId="{C4E67D17-A455-4FE1-BF1E-30CB6F1384BB}" destId="{06114B81-B67A-4AB9-8CA9-2DE320B2BE53}" srcOrd="2" destOrd="0" parTransId="{DAD89ED6-EF31-420B-A655-D90A178DEEFD}" sibTransId="{C941BE16-B4D0-42C6-9ABF-45C10793BB9F}"/>
    <dgm:cxn modelId="{3680BBBF-91A0-4521-B121-CB0CF6503611}" type="presOf" srcId="{C062B4E6-C7CD-4585-A221-541579B7F94A}" destId="{33D2351B-9551-4EC5-A3ED-7B1EFD921A70}" srcOrd="0" destOrd="0" presId="urn:microsoft.com/office/officeart/2005/8/layout/radial1"/>
    <dgm:cxn modelId="{DB2935CB-11D5-43DE-8C0E-0FE0B1EC6895}" type="presOf" srcId="{5714350E-C545-4A0B-8BC7-1F3980774617}" destId="{44C5ED32-28E1-4536-9183-748B9AB7854E}" srcOrd="0" destOrd="0" presId="urn:microsoft.com/office/officeart/2005/8/layout/radial1"/>
    <dgm:cxn modelId="{B8F53FD4-C7CB-407F-AA57-385C7AD8BD56}" type="presOf" srcId="{DAD89ED6-EF31-420B-A655-D90A178DEEFD}" destId="{30E77EF4-06C9-4450-8FD4-3902BB84D53D}" srcOrd="1" destOrd="0" presId="urn:microsoft.com/office/officeart/2005/8/layout/radial1"/>
    <dgm:cxn modelId="{E2AB6BDB-A2EB-482E-8F18-D9165E46BCFC}" srcId="{C4E67D17-A455-4FE1-BF1E-30CB6F1384BB}" destId="{DB52A85D-D094-4734-9FC7-DBE4321C727B}" srcOrd="5" destOrd="0" parTransId="{83B12779-1C94-4CA6-915C-A7C53DA5E383}" sibTransId="{E5428EE4-5346-47BE-AF34-1C26BE1B4885}"/>
    <dgm:cxn modelId="{1CA3E7EF-7547-421A-907C-5496ACA6AB71}" type="presOf" srcId="{B574027B-9A31-4432-81F1-183CDA7BCDFE}" destId="{EB4B9FB9-16A5-4722-89FE-7B75B67C2A53}" srcOrd="1" destOrd="0" presId="urn:microsoft.com/office/officeart/2005/8/layout/radial1"/>
    <dgm:cxn modelId="{79225AFA-F107-4449-AC8E-B3EDE9135BED}" type="presOf" srcId="{B574027B-9A31-4432-81F1-183CDA7BCDFE}" destId="{F26AE130-235F-49BA-8178-1AB062566226}" srcOrd="0" destOrd="0" presId="urn:microsoft.com/office/officeart/2005/8/layout/radial1"/>
    <dgm:cxn modelId="{EEBF4B2A-2EDD-4612-9217-DED3090067D0}" type="presParOf" srcId="{0C95A62A-751E-4EEE-BDE4-7B882BC2944E}" destId="{8992C7D0-124D-45F5-A4F1-CB4A632F2A38}" srcOrd="0" destOrd="0" presId="urn:microsoft.com/office/officeart/2005/8/layout/radial1"/>
    <dgm:cxn modelId="{56D3B93D-D7F5-4766-A6A3-35552FE568BB}" type="presParOf" srcId="{0C95A62A-751E-4EEE-BDE4-7B882BC2944E}" destId="{F583BC2E-0867-4DAE-A208-818729AA9052}" srcOrd="1" destOrd="0" presId="urn:microsoft.com/office/officeart/2005/8/layout/radial1"/>
    <dgm:cxn modelId="{26D5256F-0C60-43F2-921B-568203052334}" type="presParOf" srcId="{F583BC2E-0867-4DAE-A208-818729AA9052}" destId="{E9C1C89D-64DF-4DD1-8B5B-779726EB7375}" srcOrd="0" destOrd="0" presId="urn:microsoft.com/office/officeart/2005/8/layout/radial1"/>
    <dgm:cxn modelId="{F6DE2225-A27D-4A60-BED9-074F1112C722}" type="presParOf" srcId="{0C95A62A-751E-4EEE-BDE4-7B882BC2944E}" destId="{41ED620A-DEB6-4F88-9F6D-139DD02676C6}" srcOrd="2" destOrd="0" presId="urn:microsoft.com/office/officeart/2005/8/layout/radial1"/>
    <dgm:cxn modelId="{A938DCD7-8BC4-4018-99E9-279BB1EACD97}" type="presParOf" srcId="{0C95A62A-751E-4EEE-BDE4-7B882BC2944E}" destId="{41723D54-A4BD-4C4C-86CC-63C658DEA7A1}" srcOrd="3" destOrd="0" presId="urn:microsoft.com/office/officeart/2005/8/layout/radial1"/>
    <dgm:cxn modelId="{54948A0C-DA5A-4181-B251-AF23972A8C1C}" type="presParOf" srcId="{41723D54-A4BD-4C4C-86CC-63C658DEA7A1}" destId="{C413FEE1-CB25-4840-B6A8-9A1764A360A5}" srcOrd="0" destOrd="0" presId="urn:microsoft.com/office/officeart/2005/8/layout/radial1"/>
    <dgm:cxn modelId="{A350BD55-6404-4302-B984-4BDCBE532554}" type="presParOf" srcId="{0C95A62A-751E-4EEE-BDE4-7B882BC2944E}" destId="{44C5ED32-28E1-4536-9183-748B9AB7854E}" srcOrd="4" destOrd="0" presId="urn:microsoft.com/office/officeart/2005/8/layout/radial1"/>
    <dgm:cxn modelId="{7937207B-9631-4EF8-98AB-1B268ECA50AB}" type="presParOf" srcId="{0C95A62A-751E-4EEE-BDE4-7B882BC2944E}" destId="{91AAE947-0C19-4E16-80FD-116A0E08ED80}" srcOrd="5" destOrd="0" presId="urn:microsoft.com/office/officeart/2005/8/layout/radial1"/>
    <dgm:cxn modelId="{D5D6D763-33E2-4E30-B393-39B964BF8081}" type="presParOf" srcId="{91AAE947-0C19-4E16-80FD-116A0E08ED80}" destId="{30E77EF4-06C9-4450-8FD4-3902BB84D53D}" srcOrd="0" destOrd="0" presId="urn:microsoft.com/office/officeart/2005/8/layout/radial1"/>
    <dgm:cxn modelId="{D2535089-E0C3-4A7A-BAD2-D9D139C0744A}" type="presParOf" srcId="{0C95A62A-751E-4EEE-BDE4-7B882BC2944E}" destId="{CF9E14C7-8CFD-4807-91C3-83731F89026D}" srcOrd="6" destOrd="0" presId="urn:microsoft.com/office/officeart/2005/8/layout/radial1"/>
    <dgm:cxn modelId="{D4917406-D274-40DA-9948-90AB5F735C82}" type="presParOf" srcId="{0C95A62A-751E-4EEE-BDE4-7B882BC2944E}" destId="{D3CDD749-1D94-4B36-A089-7FD0BABC9CC3}" srcOrd="7" destOrd="0" presId="urn:microsoft.com/office/officeart/2005/8/layout/radial1"/>
    <dgm:cxn modelId="{E0043F6C-5559-425A-822D-411DB48741B4}" type="presParOf" srcId="{D3CDD749-1D94-4B36-A089-7FD0BABC9CC3}" destId="{91176E60-A8EA-46DF-9D06-1D71F897763A}" srcOrd="0" destOrd="0" presId="urn:microsoft.com/office/officeart/2005/8/layout/radial1"/>
    <dgm:cxn modelId="{7C6BD835-7BC1-46B7-A778-C5741424722D}" type="presParOf" srcId="{0C95A62A-751E-4EEE-BDE4-7B882BC2944E}" destId="{812D949C-B0A3-461C-901D-1EC816C6373A}" srcOrd="8" destOrd="0" presId="urn:microsoft.com/office/officeart/2005/8/layout/radial1"/>
    <dgm:cxn modelId="{B7733923-0D39-4DB8-B312-BA48C90728EB}" type="presParOf" srcId="{0C95A62A-751E-4EEE-BDE4-7B882BC2944E}" destId="{F26AE130-235F-49BA-8178-1AB062566226}" srcOrd="9" destOrd="0" presId="urn:microsoft.com/office/officeart/2005/8/layout/radial1"/>
    <dgm:cxn modelId="{DC4B7AB5-08FA-4164-9973-A2AA7090B9DF}" type="presParOf" srcId="{F26AE130-235F-49BA-8178-1AB062566226}" destId="{EB4B9FB9-16A5-4722-89FE-7B75B67C2A53}" srcOrd="0" destOrd="0" presId="urn:microsoft.com/office/officeart/2005/8/layout/radial1"/>
    <dgm:cxn modelId="{88DC3153-255D-478D-97DA-2EC70EF36D7A}" type="presParOf" srcId="{0C95A62A-751E-4EEE-BDE4-7B882BC2944E}" destId="{33D2351B-9551-4EC5-A3ED-7B1EFD921A70}" srcOrd="10" destOrd="0" presId="urn:microsoft.com/office/officeart/2005/8/layout/radial1"/>
    <dgm:cxn modelId="{C670AE49-B82F-45DA-A29E-D4AAA0280683}" type="presParOf" srcId="{0C95A62A-751E-4EEE-BDE4-7B882BC2944E}" destId="{05AC3476-9C51-47F2-868A-4FBACDA470D2}" srcOrd="11" destOrd="0" presId="urn:microsoft.com/office/officeart/2005/8/layout/radial1"/>
    <dgm:cxn modelId="{E97AD7E6-DAC1-468F-B1B9-79AEEF362CAA}" type="presParOf" srcId="{05AC3476-9C51-47F2-868A-4FBACDA470D2}" destId="{94C7A1FD-E168-4830-AB02-D9360E08FAAF}" srcOrd="0" destOrd="0" presId="urn:microsoft.com/office/officeart/2005/8/layout/radial1"/>
    <dgm:cxn modelId="{F7B2D263-53D4-40DE-AAB3-563CEC4F0A6B}" type="presParOf" srcId="{0C95A62A-751E-4EEE-BDE4-7B882BC2944E}" destId="{0F3E2FF6-2E3D-4947-B437-3BD5B7F26219}" srcOrd="12" destOrd="0" presId="urn:microsoft.com/office/officeart/2005/8/layout/radial1"/>
  </dgm:cxnLst>
  <dgm:bg/>
  <dgm:whole>
    <a:ln>
      <a:solidFill>
        <a:schemeClr val="tx1"/>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9434909-BE37-4A7F-BB67-E742A145F3B8}" type="doc">
      <dgm:prSet loTypeId="urn:microsoft.com/office/officeart/2005/8/layout/pyramid2" loCatId="pyramid" qsTypeId="urn:microsoft.com/office/officeart/2005/8/quickstyle/simple1" qsCatId="simple" csTypeId="urn:microsoft.com/office/officeart/2005/8/colors/accent1_2" csCatId="accent1" phldr="1"/>
      <dgm:spPr/>
    </dgm:pt>
    <dgm:pt modelId="{B90BF872-1A28-4505-86D0-96BD98BE464F}">
      <dgm:prSet phldrT="[Text]"/>
      <dgm:spPr/>
      <dgm:t>
        <a:bodyPr/>
        <a:lstStyle/>
        <a:p>
          <a:r>
            <a:rPr lang="en-GB" dirty="0"/>
            <a:t>Individual Support </a:t>
          </a:r>
        </a:p>
      </dgm:t>
    </dgm:pt>
    <dgm:pt modelId="{CE033D34-1320-4B80-BC13-2431E9526688}" type="parTrans" cxnId="{5FC9B4CE-54CB-4EB2-BF21-0B72A3FBEEAE}">
      <dgm:prSet/>
      <dgm:spPr/>
      <dgm:t>
        <a:bodyPr/>
        <a:lstStyle/>
        <a:p>
          <a:endParaRPr lang="en-GB"/>
        </a:p>
      </dgm:t>
    </dgm:pt>
    <dgm:pt modelId="{E55D9294-E03B-4C22-8FD1-D802FA886D28}" type="sibTrans" cxnId="{5FC9B4CE-54CB-4EB2-BF21-0B72A3FBEEAE}">
      <dgm:prSet/>
      <dgm:spPr/>
      <dgm:t>
        <a:bodyPr/>
        <a:lstStyle/>
        <a:p>
          <a:endParaRPr lang="en-GB"/>
        </a:p>
      </dgm:t>
    </dgm:pt>
    <dgm:pt modelId="{E54316E6-12E7-41FF-A82D-5E255EF7350C}">
      <dgm:prSet phldrT="[Text]"/>
      <dgm:spPr/>
      <dgm:t>
        <a:bodyPr/>
        <a:lstStyle/>
        <a:p>
          <a:r>
            <a:rPr lang="en-GB" dirty="0"/>
            <a:t>Targeted Support</a:t>
          </a:r>
        </a:p>
      </dgm:t>
    </dgm:pt>
    <dgm:pt modelId="{0FBEA4ED-A6DF-4029-BA49-1EE5F99D9253}" type="parTrans" cxnId="{AE91A277-51FD-4012-A1F2-E843582F49CE}">
      <dgm:prSet/>
      <dgm:spPr/>
      <dgm:t>
        <a:bodyPr/>
        <a:lstStyle/>
        <a:p>
          <a:endParaRPr lang="en-GB"/>
        </a:p>
      </dgm:t>
    </dgm:pt>
    <dgm:pt modelId="{4BADA49D-FA5B-4160-A4E6-6FCD818E21BF}" type="sibTrans" cxnId="{AE91A277-51FD-4012-A1F2-E843582F49CE}">
      <dgm:prSet/>
      <dgm:spPr/>
      <dgm:t>
        <a:bodyPr/>
        <a:lstStyle/>
        <a:p>
          <a:endParaRPr lang="en-GB"/>
        </a:p>
      </dgm:t>
    </dgm:pt>
    <dgm:pt modelId="{98A23D4C-3EE6-48D1-827E-0829D16C2981}">
      <dgm:prSet phldrT="[Text]"/>
      <dgm:spPr/>
      <dgm:t>
        <a:bodyPr/>
        <a:lstStyle/>
        <a:p>
          <a:r>
            <a:rPr lang="en-GB" dirty="0"/>
            <a:t>Universal Support</a:t>
          </a:r>
        </a:p>
      </dgm:t>
    </dgm:pt>
    <dgm:pt modelId="{2987B1AF-E41E-4772-8A48-9DDC6F99B920}" type="parTrans" cxnId="{4BB4CE45-B230-4334-85D3-765537528C99}">
      <dgm:prSet/>
      <dgm:spPr/>
      <dgm:t>
        <a:bodyPr/>
        <a:lstStyle/>
        <a:p>
          <a:endParaRPr lang="en-GB"/>
        </a:p>
      </dgm:t>
    </dgm:pt>
    <dgm:pt modelId="{7457052C-54F2-483B-805D-B6C3B4263FF2}" type="sibTrans" cxnId="{4BB4CE45-B230-4334-85D3-765537528C99}">
      <dgm:prSet/>
      <dgm:spPr/>
      <dgm:t>
        <a:bodyPr/>
        <a:lstStyle/>
        <a:p>
          <a:endParaRPr lang="en-GB"/>
        </a:p>
      </dgm:t>
    </dgm:pt>
    <dgm:pt modelId="{3C2C7DDB-B843-4F15-8370-BCE26B65FF55}" type="pres">
      <dgm:prSet presAssocID="{09434909-BE37-4A7F-BB67-E742A145F3B8}" presName="compositeShape" presStyleCnt="0">
        <dgm:presLayoutVars>
          <dgm:dir/>
          <dgm:resizeHandles/>
        </dgm:presLayoutVars>
      </dgm:prSet>
      <dgm:spPr/>
    </dgm:pt>
    <dgm:pt modelId="{EA175F60-EE1E-4A2E-8116-05BC8BE03583}" type="pres">
      <dgm:prSet presAssocID="{09434909-BE37-4A7F-BB67-E742A145F3B8}" presName="pyramid" presStyleLbl="node1" presStyleIdx="0" presStyleCnt="1"/>
      <dgm:spPr/>
    </dgm:pt>
    <dgm:pt modelId="{2B1AB28D-53B4-43AC-8435-751D3614D9A5}" type="pres">
      <dgm:prSet presAssocID="{09434909-BE37-4A7F-BB67-E742A145F3B8}" presName="theList" presStyleCnt="0"/>
      <dgm:spPr/>
    </dgm:pt>
    <dgm:pt modelId="{70C63222-1263-46A3-A9BF-800DFFBC8F0F}" type="pres">
      <dgm:prSet presAssocID="{B90BF872-1A28-4505-86D0-96BD98BE464F}" presName="aNode" presStyleLbl="fgAcc1" presStyleIdx="0" presStyleCnt="3">
        <dgm:presLayoutVars>
          <dgm:bulletEnabled val="1"/>
        </dgm:presLayoutVars>
      </dgm:prSet>
      <dgm:spPr/>
    </dgm:pt>
    <dgm:pt modelId="{899B85DE-1F8A-4168-BCEC-C678D36547D0}" type="pres">
      <dgm:prSet presAssocID="{B90BF872-1A28-4505-86D0-96BD98BE464F}" presName="aSpace" presStyleCnt="0"/>
      <dgm:spPr/>
    </dgm:pt>
    <dgm:pt modelId="{34BC4C0D-6E48-4646-978A-17AEBBE25BF9}" type="pres">
      <dgm:prSet presAssocID="{E54316E6-12E7-41FF-A82D-5E255EF7350C}" presName="aNode" presStyleLbl="fgAcc1" presStyleIdx="1" presStyleCnt="3" custAng="0">
        <dgm:presLayoutVars>
          <dgm:bulletEnabled val="1"/>
        </dgm:presLayoutVars>
      </dgm:prSet>
      <dgm:spPr/>
    </dgm:pt>
    <dgm:pt modelId="{B402F4CC-1F21-4BBF-8AAB-ABA27DC55CA0}" type="pres">
      <dgm:prSet presAssocID="{E54316E6-12E7-41FF-A82D-5E255EF7350C}" presName="aSpace" presStyleCnt="0"/>
      <dgm:spPr/>
    </dgm:pt>
    <dgm:pt modelId="{6CB2F657-650E-4E1E-85FF-0A1FBE1F78CC}" type="pres">
      <dgm:prSet presAssocID="{98A23D4C-3EE6-48D1-827E-0829D16C2981}" presName="aNode" presStyleLbl="fgAcc1" presStyleIdx="2" presStyleCnt="3">
        <dgm:presLayoutVars>
          <dgm:bulletEnabled val="1"/>
        </dgm:presLayoutVars>
      </dgm:prSet>
      <dgm:spPr/>
    </dgm:pt>
    <dgm:pt modelId="{528625E6-BB27-4E11-9266-5682F0E75D46}" type="pres">
      <dgm:prSet presAssocID="{98A23D4C-3EE6-48D1-827E-0829D16C2981}" presName="aSpace" presStyleCnt="0"/>
      <dgm:spPr/>
    </dgm:pt>
  </dgm:ptLst>
  <dgm:cxnLst>
    <dgm:cxn modelId="{4BB4CE45-B230-4334-85D3-765537528C99}" srcId="{09434909-BE37-4A7F-BB67-E742A145F3B8}" destId="{98A23D4C-3EE6-48D1-827E-0829D16C2981}" srcOrd="2" destOrd="0" parTransId="{2987B1AF-E41E-4772-8A48-9DDC6F99B920}" sibTransId="{7457052C-54F2-483B-805D-B6C3B4263FF2}"/>
    <dgm:cxn modelId="{AE91A277-51FD-4012-A1F2-E843582F49CE}" srcId="{09434909-BE37-4A7F-BB67-E742A145F3B8}" destId="{E54316E6-12E7-41FF-A82D-5E255EF7350C}" srcOrd="1" destOrd="0" parTransId="{0FBEA4ED-A6DF-4029-BA49-1EE5F99D9253}" sibTransId="{4BADA49D-FA5B-4160-A4E6-6FCD818E21BF}"/>
    <dgm:cxn modelId="{8C5FF479-51A4-48F7-B8C2-89A4E5C9E1F4}" type="presOf" srcId="{98A23D4C-3EE6-48D1-827E-0829D16C2981}" destId="{6CB2F657-650E-4E1E-85FF-0A1FBE1F78CC}" srcOrd="0" destOrd="0" presId="urn:microsoft.com/office/officeart/2005/8/layout/pyramid2"/>
    <dgm:cxn modelId="{F77D61AA-EBB0-4D32-84B9-A4081877F91A}" type="presOf" srcId="{E54316E6-12E7-41FF-A82D-5E255EF7350C}" destId="{34BC4C0D-6E48-4646-978A-17AEBBE25BF9}" srcOrd="0" destOrd="0" presId="urn:microsoft.com/office/officeart/2005/8/layout/pyramid2"/>
    <dgm:cxn modelId="{E03379B7-867C-4FB6-B1B9-0B96ED2331EB}" type="presOf" srcId="{09434909-BE37-4A7F-BB67-E742A145F3B8}" destId="{3C2C7DDB-B843-4F15-8370-BCE26B65FF55}" srcOrd="0" destOrd="0" presId="urn:microsoft.com/office/officeart/2005/8/layout/pyramid2"/>
    <dgm:cxn modelId="{5FC9B4CE-54CB-4EB2-BF21-0B72A3FBEEAE}" srcId="{09434909-BE37-4A7F-BB67-E742A145F3B8}" destId="{B90BF872-1A28-4505-86D0-96BD98BE464F}" srcOrd="0" destOrd="0" parTransId="{CE033D34-1320-4B80-BC13-2431E9526688}" sibTransId="{E55D9294-E03B-4C22-8FD1-D802FA886D28}"/>
    <dgm:cxn modelId="{ECDEE6DA-732F-4E7F-B4D1-30BE14E434E9}" type="presOf" srcId="{B90BF872-1A28-4505-86D0-96BD98BE464F}" destId="{70C63222-1263-46A3-A9BF-800DFFBC8F0F}" srcOrd="0" destOrd="0" presId="urn:microsoft.com/office/officeart/2005/8/layout/pyramid2"/>
    <dgm:cxn modelId="{5D1949C0-9EBE-40E4-8D5D-5A57ABEDF420}" type="presParOf" srcId="{3C2C7DDB-B843-4F15-8370-BCE26B65FF55}" destId="{EA175F60-EE1E-4A2E-8116-05BC8BE03583}" srcOrd="0" destOrd="0" presId="urn:microsoft.com/office/officeart/2005/8/layout/pyramid2"/>
    <dgm:cxn modelId="{36DE818C-3749-4441-A66F-FA18811D787B}" type="presParOf" srcId="{3C2C7DDB-B843-4F15-8370-BCE26B65FF55}" destId="{2B1AB28D-53B4-43AC-8435-751D3614D9A5}" srcOrd="1" destOrd="0" presId="urn:microsoft.com/office/officeart/2005/8/layout/pyramid2"/>
    <dgm:cxn modelId="{A7F4E7E6-15FE-4FC3-BF5B-00466FAD5424}" type="presParOf" srcId="{2B1AB28D-53B4-43AC-8435-751D3614D9A5}" destId="{70C63222-1263-46A3-A9BF-800DFFBC8F0F}" srcOrd="0" destOrd="0" presId="urn:microsoft.com/office/officeart/2005/8/layout/pyramid2"/>
    <dgm:cxn modelId="{F154C6F9-C6E7-46F4-BC79-9A8A692E36C7}" type="presParOf" srcId="{2B1AB28D-53B4-43AC-8435-751D3614D9A5}" destId="{899B85DE-1F8A-4168-BCEC-C678D36547D0}" srcOrd="1" destOrd="0" presId="urn:microsoft.com/office/officeart/2005/8/layout/pyramid2"/>
    <dgm:cxn modelId="{4381813A-0C01-40D2-A8AF-EBF5A458C164}" type="presParOf" srcId="{2B1AB28D-53B4-43AC-8435-751D3614D9A5}" destId="{34BC4C0D-6E48-4646-978A-17AEBBE25BF9}" srcOrd="2" destOrd="0" presId="urn:microsoft.com/office/officeart/2005/8/layout/pyramid2"/>
    <dgm:cxn modelId="{011F3371-4EE9-43F1-B0E3-E33235F8587B}" type="presParOf" srcId="{2B1AB28D-53B4-43AC-8435-751D3614D9A5}" destId="{B402F4CC-1F21-4BBF-8AAB-ABA27DC55CA0}" srcOrd="3" destOrd="0" presId="urn:microsoft.com/office/officeart/2005/8/layout/pyramid2"/>
    <dgm:cxn modelId="{50E35530-7F19-4A50-BF3C-AEE0EBE86157}" type="presParOf" srcId="{2B1AB28D-53B4-43AC-8435-751D3614D9A5}" destId="{6CB2F657-650E-4E1E-85FF-0A1FBE1F78CC}" srcOrd="4" destOrd="0" presId="urn:microsoft.com/office/officeart/2005/8/layout/pyramid2"/>
    <dgm:cxn modelId="{24A3904D-870B-4132-B2C4-622298418D93}" type="presParOf" srcId="{2B1AB28D-53B4-43AC-8435-751D3614D9A5}" destId="{528625E6-BB27-4E11-9266-5682F0E75D46}"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B8D014-C646-43E9-B96A-6A7151AF0B43}">
      <dsp:nvSpPr>
        <dsp:cNvPr id="0" name=""/>
        <dsp:cNvSpPr/>
      </dsp:nvSpPr>
      <dsp:spPr>
        <a:xfrm>
          <a:off x="3822382" y="50284"/>
          <a:ext cx="2413635" cy="2413635"/>
        </a:xfrm>
        <a:prstGeom prst="ellipse">
          <a:avLst/>
        </a:prstGeom>
        <a:solidFill>
          <a:schemeClr val="accent2">
            <a:alpha val="50000"/>
            <a:hueOff val="0"/>
            <a:satOff val="0"/>
            <a:lumOff val="0"/>
            <a:alphaOff val="0"/>
          </a:schemeClr>
        </a:solidFill>
        <a:ln w="15875" cap="flat" cmpd="sng" algn="ctr">
          <a:solidFill>
            <a:schemeClr val="tx1"/>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r>
            <a:rPr lang="en-GB" sz="2000" kern="1200" dirty="0"/>
            <a:t>Means</a:t>
          </a:r>
        </a:p>
      </dsp:txBody>
      <dsp:txXfrm>
        <a:off x="4144200" y="472670"/>
        <a:ext cx="1769999" cy="1086135"/>
      </dsp:txXfrm>
    </dsp:sp>
    <dsp:sp modelId="{3B242A1F-5441-4833-B7CF-4E4A1565DD3F}">
      <dsp:nvSpPr>
        <dsp:cNvPr id="0" name=""/>
        <dsp:cNvSpPr/>
      </dsp:nvSpPr>
      <dsp:spPr>
        <a:xfrm>
          <a:off x="4693302" y="1558805"/>
          <a:ext cx="2413635" cy="2413635"/>
        </a:xfrm>
        <a:prstGeom prst="ellipse">
          <a:avLst/>
        </a:prstGeom>
        <a:solidFill>
          <a:schemeClr val="accent2">
            <a:alpha val="50000"/>
            <a:hueOff val="-665912"/>
            <a:satOff val="-293"/>
            <a:lumOff val="784"/>
            <a:alphaOff val="0"/>
          </a:schemeClr>
        </a:solidFill>
        <a:ln w="15875" cap="flat" cmpd="sng" algn="ctr">
          <a:solidFill>
            <a:schemeClr val="tx1"/>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r>
            <a:rPr lang="en-GB" sz="2000" kern="1200" dirty="0"/>
            <a:t>Reasons </a:t>
          </a:r>
        </a:p>
      </dsp:txBody>
      <dsp:txXfrm>
        <a:off x="5431472" y="2182328"/>
        <a:ext cx="1448181" cy="1327499"/>
      </dsp:txXfrm>
    </dsp:sp>
    <dsp:sp modelId="{DFCB5285-978E-4993-BAAE-9166E55EF6D3}">
      <dsp:nvSpPr>
        <dsp:cNvPr id="0" name=""/>
        <dsp:cNvSpPr/>
      </dsp:nvSpPr>
      <dsp:spPr>
        <a:xfrm>
          <a:off x="2951462" y="1558805"/>
          <a:ext cx="2413635" cy="2413635"/>
        </a:xfrm>
        <a:prstGeom prst="ellipse">
          <a:avLst/>
        </a:prstGeom>
        <a:solidFill>
          <a:schemeClr val="accent2">
            <a:alpha val="50000"/>
            <a:hueOff val="-1331824"/>
            <a:satOff val="-586"/>
            <a:lumOff val="1569"/>
            <a:alphaOff val="0"/>
          </a:schemeClr>
        </a:solidFill>
        <a:ln w="15875" cap="flat" cmpd="sng" algn="ctr">
          <a:solidFill>
            <a:schemeClr val="tx1"/>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r>
            <a:rPr lang="en-GB" sz="2000" kern="1200" dirty="0"/>
            <a:t>Opportunities </a:t>
          </a:r>
        </a:p>
      </dsp:txBody>
      <dsp:txXfrm>
        <a:off x="3178746" y="2182328"/>
        <a:ext cx="1448181" cy="132749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2A2539-EE77-4135-B408-81613992D317}">
      <dsp:nvSpPr>
        <dsp:cNvPr id="0" name=""/>
        <dsp:cNvSpPr/>
      </dsp:nvSpPr>
      <dsp:spPr>
        <a:xfrm>
          <a:off x="78581" y="173"/>
          <a:ext cx="3094136" cy="185648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GB" sz="3700" kern="1200" dirty="0"/>
            <a:t>Environmental adaptations </a:t>
          </a:r>
        </a:p>
      </dsp:txBody>
      <dsp:txXfrm>
        <a:off x="78581" y="173"/>
        <a:ext cx="3094136" cy="1856482"/>
      </dsp:txXfrm>
    </dsp:sp>
    <dsp:sp modelId="{40DB35DC-70B6-4214-9315-88A17C55EA70}">
      <dsp:nvSpPr>
        <dsp:cNvPr id="0" name=""/>
        <dsp:cNvSpPr/>
      </dsp:nvSpPr>
      <dsp:spPr>
        <a:xfrm>
          <a:off x="3482131" y="173"/>
          <a:ext cx="3094136" cy="185648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GB" sz="3700" kern="1200" dirty="0"/>
            <a:t>Early identification</a:t>
          </a:r>
        </a:p>
      </dsp:txBody>
      <dsp:txXfrm>
        <a:off x="3482131" y="173"/>
        <a:ext cx="3094136" cy="1856482"/>
      </dsp:txXfrm>
    </dsp:sp>
    <dsp:sp modelId="{3FF4416A-A87D-4A99-8429-12390499EA66}">
      <dsp:nvSpPr>
        <dsp:cNvPr id="0" name=""/>
        <dsp:cNvSpPr/>
      </dsp:nvSpPr>
      <dsp:spPr>
        <a:xfrm>
          <a:off x="6885682" y="173"/>
          <a:ext cx="3094136" cy="185648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GB" sz="3700" kern="1200" dirty="0"/>
            <a:t>Targeted Interventions</a:t>
          </a:r>
        </a:p>
      </dsp:txBody>
      <dsp:txXfrm>
        <a:off x="6885682" y="173"/>
        <a:ext cx="3094136" cy="1856482"/>
      </dsp:txXfrm>
    </dsp:sp>
    <dsp:sp modelId="{C5277613-8C78-451A-BED1-873CCC37A0C3}">
      <dsp:nvSpPr>
        <dsp:cNvPr id="0" name=""/>
        <dsp:cNvSpPr/>
      </dsp:nvSpPr>
      <dsp:spPr>
        <a:xfrm>
          <a:off x="78581" y="2166069"/>
          <a:ext cx="3094136" cy="185648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GB" sz="3700" kern="1200" dirty="0"/>
            <a:t>Responsive Interactions </a:t>
          </a:r>
        </a:p>
      </dsp:txBody>
      <dsp:txXfrm>
        <a:off x="78581" y="2166069"/>
        <a:ext cx="3094136" cy="1856482"/>
      </dsp:txXfrm>
    </dsp:sp>
    <dsp:sp modelId="{86328CF1-35CB-4211-80B5-CC8D5CEB2344}">
      <dsp:nvSpPr>
        <dsp:cNvPr id="0" name=""/>
        <dsp:cNvSpPr/>
      </dsp:nvSpPr>
      <dsp:spPr>
        <a:xfrm>
          <a:off x="3482131" y="2166069"/>
          <a:ext cx="3094136" cy="185648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GB" sz="3700" kern="1200" dirty="0"/>
            <a:t>Parental Engagement </a:t>
          </a:r>
        </a:p>
      </dsp:txBody>
      <dsp:txXfrm>
        <a:off x="3482131" y="2166069"/>
        <a:ext cx="3094136" cy="1856482"/>
      </dsp:txXfrm>
    </dsp:sp>
    <dsp:sp modelId="{1FD82A56-A0C9-460F-BC20-095315872963}">
      <dsp:nvSpPr>
        <dsp:cNvPr id="0" name=""/>
        <dsp:cNvSpPr/>
      </dsp:nvSpPr>
      <dsp:spPr>
        <a:xfrm>
          <a:off x="6885682" y="2166069"/>
          <a:ext cx="3094136" cy="185648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GB" sz="3700" kern="1200" dirty="0"/>
            <a:t>Collaborative Working </a:t>
          </a:r>
        </a:p>
      </dsp:txBody>
      <dsp:txXfrm>
        <a:off x="6885682" y="2166069"/>
        <a:ext cx="3094136" cy="185648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92C7D0-124D-45F5-A4F1-CB4A632F2A38}">
      <dsp:nvSpPr>
        <dsp:cNvPr id="0" name=""/>
        <dsp:cNvSpPr/>
      </dsp:nvSpPr>
      <dsp:spPr>
        <a:xfrm>
          <a:off x="5079267" y="2485004"/>
          <a:ext cx="1887990" cy="1887990"/>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n-GB" sz="2300" b="1" kern="1200" dirty="0">
              <a:solidFill>
                <a:schemeClr val="tx1"/>
              </a:solidFill>
            </a:rPr>
            <a:t>Reflecting on setting and practice</a:t>
          </a:r>
        </a:p>
      </dsp:txBody>
      <dsp:txXfrm>
        <a:off x="5355757" y="2761494"/>
        <a:ext cx="1335010" cy="1335010"/>
      </dsp:txXfrm>
    </dsp:sp>
    <dsp:sp modelId="{F583BC2E-0867-4DAE-A208-818729AA9052}">
      <dsp:nvSpPr>
        <dsp:cNvPr id="0" name=""/>
        <dsp:cNvSpPr/>
      </dsp:nvSpPr>
      <dsp:spPr>
        <a:xfrm rot="16200000">
          <a:off x="5738042" y="2185678"/>
          <a:ext cx="570440" cy="28210"/>
        </a:xfrm>
        <a:custGeom>
          <a:avLst/>
          <a:gdLst/>
          <a:ahLst/>
          <a:cxnLst/>
          <a:rect l="0" t="0" r="0" b="0"/>
          <a:pathLst>
            <a:path>
              <a:moveTo>
                <a:pt x="0" y="14105"/>
              </a:moveTo>
              <a:lnTo>
                <a:pt x="570440" y="14105"/>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6009001" y="2185523"/>
        <a:ext cx="28522" cy="28522"/>
      </dsp:txXfrm>
    </dsp:sp>
    <dsp:sp modelId="{41ED620A-DEB6-4F88-9F6D-139DD02676C6}">
      <dsp:nvSpPr>
        <dsp:cNvPr id="0" name=""/>
        <dsp:cNvSpPr/>
      </dsp:nvSpPr>
      <dsp:spPr>
        <a:xfrm>
          <a:off x="5079267" y="26572"/>
          <a:ext cx="1887990" cy="1887990"/>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Do we support children to communicate in a variety of ways </a:t>
          </a:r>
          <a:r>
            <a:rPr lang="en-GB" sz="1400" kern="1200" dirty="0" err="1"/>
            <a:t>eg</a:t>
          </a:r>
          <a:r>
            <a:rPr lang="en-GB" sz="1400" kern="1200" dirty="0"/>
            <a:t> signs, pictures, gestures</a:t>
          </a:r>
        </a:p>
      </dsp:txBody>
      <dsp:txXfrm>
        <a:off x="5355757" y="303062"/>
        <a:ext cx="1335010" cy="1335010"/>
      </dsp:txXfrm>
    </dsp:sp>
    <dsp:sp modelId="{41723D54-A4BD-4C4C-86CC-63C658DEA7A1}">
      <dsp:nvSpPr>
        <dsp:cNvPr id="0" name=""/>
        <dsp:cNvSpPr/>
      </dsp:nvSpPr>
      <dsp:spPr>
        <a:xfrm rot="19800000">
          <a:off x="6802574" y="2800286"/>
          <a:ext cx="570440" cy="28210"/>
        </a:xfrm>
        <a:custGeom>
          <a:avLst/>
          <a:gdLst/>
          <a:ahLst/>
          <a:cxnLst/>
          <a:rect l="0" t="0" r="0" b="0"/>
          <a:pathLst>
            <a:path>
              <a:moveTo>
                <a:pt x="0" y="14105"/>
              </a:moveTo>
              <a:lnTo>
                <a:pt x="570440" y="14105"/>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7073534" y="2800131"/>
        <a:ext cx="28522" cy="28522"/>
      </dsp:txXfrm>
    </dsp:sp>
    <dsp:sp modelId="{44C5ED32-28E1-4536-9183-748B9AB7854E}">
      <dsp:nvSpPr>
        <dsp:cNvPr id="0" name=""/>
        <dsp:cNvSpPr/>
      </dsp:nvSpPr>
      <dsp:spPr>
        <a:xfrm>
          <a:off x="7208331" y="1255788"/>
          <a:ext cx="1887990" cy="1887990"/>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Visual supports are used throughout the setting</a:t>
          </a:r>
        </a:p>
      </dsp:txBody>
      <dsp:txXfrm>
        <a:off x="7484821" y="1532278"/>
        <a:ext cx="1335010" cy="1335010"/>
      </dsp:txXfrm>
    </dsp:sp>
    <dsp:sp modelId="{91AAE947-0C19-4E16-80FD-116A0E08ED80}">
      <dsp:nvSpPr>
        <dsp:cNvPr id="0" name=""/>
        <dsp:cNvSpPr/>
      </dsp:nvSpPr>
      <dsp:spPr>
        <a:xfrm rot="1800000">
          <a:off x="6802574" y="4029502"/>
          <a:ext cx="570440" cy="28210"/>
        </a:xfrm>
        <a:custGeom>
          <a:avLst/>
          <a:gdLst/>
          <a:ahLst/>
          <a:cxnLst/>
          <a:rect l="0" t="0" r="0" b="0"/>
          <a:pathLst>
            <a:path>
              <a:moveTo>
                <a:pt x="0" y="14105"/>
              </a:moveTo>
              <a:lnTo>
                <a:pt x="570440" y="14105"/>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7073534" y="4029346"/>
        <a:ext cx="28522" cy="28522"/>
      </dsp:txXfrm>
    </dsp:sp>
    <dsp:sp modelId="{CF9E14C7-8CFD-4807-91C3-83731F89026D}">
      <dsp:nvSpPr>
        <dsp:cNvPr id="0" name=""/>
        <dsp:cNvSpPr/>
      </dsp:nvSpPr>
      <dsp:spPr>
        <a:xfrm>
          <a:off x="7208331" y="3714220"/>
          <a:ext cx="1887990" cy="1887990"/>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Practitioners engage in high  quality interactions</a:t>
          </a:r>
        </a:p>
      </dsp:txBody>
      <dsp:txXfrm>
        <a:off x="7484821" y="3990710"/>
        <a:ext cx="1335010" cy="1335010"/>
      </dsp:txXfrm>
    </dsp:sp>
    <dsp:sp modelId="{D3CDD749-1D94-4B36-A089-7FD0BABC9CC3}">
      <dsp:nvSpPr>
        <dsp:cNvPr id="0" name=""/>
        <dsp:cNvSpPr/>
      </dsp:nvSpPr>
      <dsp:spPr>
        <a:xfrm rot="5400000">
          <a:off x="5738042" y="4644110"/>
          <a:ext cx="570440" cy="28210"/>
        </a:xfrm>
        <a:custGeom>
          <a:avLst/>
          <a:gdLst/>
          <a:ahLst/>
          <a:cxnLst/>
          <a:rect l="0" t="0" r="0" b="0"/>
          <a:pathLst>
            <a:path>
              <a:moveTo>
                <a:pt x="0" y="14105"/>
              </a:moveTo>
              <a:lnTo>
                <a:pt x="570440" y="14105"/>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6009001" y="4643954"/>
        <a:ext cx="28522" cy="28522"/>
      </dsp:txXfrm>
    </dsp:sp>
    <dsp:sp modelId="{812D949C-B0A3-461C-901D-1EC816C6373A}">
      <dsp:nvSpPr>
        <dsp:cNvPr id="0" name=""/>
        <dsp:cNvSpPr/>
      </dsp:nvSpPr>
      <dsp:spPr>
        <a:xfrm>
          <a:off x="5079267" y="4943436"/>
          <a:ext cx="1887990" cy="1887990"/>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Practitioners use a range of strategies to support children’s communication across the setting</a:t>
          </a:r>
        </a:p>
      </dsp:txBody>
      <dsp:txXfrm>
        <a:off x="5355757" y="5219926"/>
        <a:ext cx="1335010" cy="1335010"/>
      </dsp:txXfrm>
    </dsp:sp>
    <dsp:sp modelId="{F26AE130-235F-49BA-8178-1AB062566226}">
      <dsp:nvSpPr>
        <dsp:cNvPr id="0" name=""/>
        <dsp:cNvSpPr/>
      </dsp:nvSpPr>
      <dsp:spPr>
        <a:xfrm rot="9000000">
          <a:off x="4673510" y="4029502"/>
          <a:ext cx="570440" cy="28210"/>
        </a:xfrm>
        <a:custGeom>
          <a:avLst/>
          <a:gdLst/>
          <a:ahLst/>
          <a:cxnLst/>
          <a:rect l="0" t="0" r="0" b="0"/>
          <a:pathLst>
            <a:path>
              <a:moveTo>
                <a:pt x="0" y="14105"/>
              </a:moveTo>
              <a:lnTo>
                <a:pt x="570440" y="14105"/>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4944469" y="4029346"/>
        <a:ext cx="28522" cy="28522"/>
      </dsp:txXfrm>
    </dsp:sp>
    <dsp:sp modelId="{33D2351B-9551-4EC5-A3ED-7B1EFD921A70}">
      <dsp:nvSpPr>
        <dsp:cNvPr id="0" name=""/>
        <dsp:cNvSpPr/>
      </dsp:nvSpPr>
      <dsp:spPr>
        <a:xfrm>
          <a:off x="2950203" y="3714220"/>
          <a:ext cx="1887990" cy="1887990"/>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Evidence based packages of support are used to support children’s SLCN</a:t>
          </a:r>
        </a:p>
      </dsp:txBody>
      <dsp:txXfrm>
        <a:off x="3226693" y="3990710"/>
        <a:ext cx="1335010" cy="1335010"/>
      </dsp:txXfrm>
    </dsp:sp>
    <dsp:sp modelId="{05AC3476-9C51-47F2-868A-4FBACDA470D2}">
      <dsp:nvSpPr>
        <dsp:cNvPr id="0" name=""/>
        <dsp:cNvSpPr/>
      </dsp:nvSpPr>
      <dsp:spPr>
        <a:xfrm rot="12600000">
          <a:off x="4673510" y="2800286"/>
          <a:ext cx="570440" cy="28210"/>
        </a:xfrm>
        <a:custGeom>
          <a:avLst/>
          <a:gdLst/>
          <a:ahLst/>
          <a:cxnLst/>
          <a:rect l="0" t="0" r="0" b="0"/>
          <a:pathLst>
            <a:path>
              <a:moveTo>
                <a:pt x="0" y="14105"/>
              </a:moveTo>
              <a:lnTo>
                <a:pt x="570440" y="14105"/>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4944469" y="2800131"/>
        <a:ext cx="28522" cy="28522"/>
      </dsp:txXfrm>
    </dsp:sp>
    <dsp:sp modelId="{0F3E2FF6-2E3D-4947-B437-3BD5B7F26219}">
      <dsp:nvSpPr>
        <dsp:cNvPr id="0" name=""/>
        <dsp:cNvSpPr/>
      </dsp:nvSpPr>
      <dsp:spPr>
        <a:xfrm>
          <a:off x="2950203" y="1255788"/>
          <a:ext cx="1887990" cy="1887990"/>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Clearly planned/defined opportunities for communication throughout the day</a:t>
          </a:r>
        </a:p>
      </dsp:txBody>
      <dsp:txXfrm>
        <a:off x="3226693" y="1532278"/>
        <a:ext cx="1335010" cy="133501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175F60-EE1E-4A2E-8116-05BC8BE03583}">
      <dsp:nvSpPr>
        <dsp:cNvPr id="0" name=""/>
        <dsp:cNvSpPr/>
      </dsp:nvSpPr>
      <dsp:spPr>
        <a:xfrm>
          <a:off x="2716133" y="0"/>
          <a:ext cx="4022725" cy="4022725"/>
        </a:xfrm>
        <a:prstGeom prst="triangl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0C63222-1263-46A3-A9BF-800DFFBC8F0F}">
      <dsp:nvSpPr>
        <dsp:cNvPr id="0" name=""/>
        <dsp:cNvSpPr/>
      </dsp:nvSpPr>
      <dsp:spPr>
        <a:xfrm>
          <a:off x="4727495" y="404433"/>
          <a:ext cx="2614771" cy="952254"/>
        </a:xfrm>
        <a:prstGeom prst="round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Individual Support </a:t>
          </a:r>
        </a:p>
      </dsp:txBody>
      <dsp:txXfrm>
        <a:off x="4773980" y="450918"/>
        <a:ext cx="2521801" cy="859284"/>
      </dsp:txXfrm>
    </dsp:sp>
    <dsp:sp modelId="{34BC4C0D-6E48-4646-978A-17AEBBE25BF9}">
      <dsp:nvSpPr>
        <dsp:cNvPr id="0" name=""/>
        <dsp:cNvSpPr/>
      </dsp:nvSpPr>
      <dsp:spPr>
        <a:xfrm>
          <a:off x="4727495" y="1475719"/>
          <a:ext cx="2614771" cy="952254"/>
        </a:xfrm>
        <a:prstGeom prst="round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Targeted Support</a:t>
          </a:r>
        </a:p>
      </dsp:txBody>
      <dsp:txXfrm>
        <a:off x="4773980" y="1522204"/>
        <a:ext cx="2521801" cy="859284"/>
      </dsp:txXfrm>
    </dsp:sp>
    <dsp:sp modelId="{6CB2F657-650E-4E1E-85FF-0A1FBE1F78CC}">
      <dsp:nvSpPr>
        <dsp:cNvPr id="0" name=""/>
        <dsp:cNvSpPr/>
      </dsp:nvSpPr>
      <dsp:spPr>
        <a:xfrm>
          <a:off x="4727495" y="2547005"/>
          <a:ext cx="2614771" cy="952254"/>
        </a:xfrm>
        <a:prstGeom prst="round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Universal Support</a:t>
          </a:r>
        </a:p>
      </dsp:txBody>
      <dsp:txXfrm>
        <a:off x="4773980" y="2593490"/>
        <a:ext cx="2521801" cy="859284"/>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08CC66-71B4-4D6D-AF3D-4E2C6A12D1EA}" type="datetimeFigureOut">
              <a:rPr lang="en-GB" smtClean="0"/>
              <a:t>15/09/2021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5B6128-AD36-4812-AD80-11DAA191AFFA}" type="slidenum">
              <a:rPr lang="en-GB" smtClean="0"/>
              <a:t>‹#›</a:t>
            </a:fld>
            <a:endParaRPr lang="en-GB"/>
          </a:p>
        </p:txBody>
      </p:sp>
    </p:spTree>
    <p:extLst>
      <p:ext uri="{BB962C8B-B14F-4D97-AF65-F5344CB8AC3E}">
        <p14:creationId xmlns:p14="http://schemas.microsoft.com/office/powerpoint/2010/main" val="34250593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Speech,</a:t>
            </a:r>
            <a:r>
              <a:rPr lang="en-GB" baseline="0" dirty="0"/>
              <a:t> language and communication skills underpin children’s learning.</a:t>
            </a:r>
          </a:p>
          <a:p>
            <a:r>
              <a:rPr lang="en-GB" baseline="0" dirty="0"/>
              <a:t>This diagram represents the language pyramid which is sometimes used to represent the skills children require in order to communicate successfully. The visual represents the building blocks for language development and how the skills at the bottom provide a foundation for the later skills to develop. All of these skills are also essential for children to develop effective literacy skills. </a:t>
            </a:r>
          </a:p>
          <a:p>
            <a:r>
              <a:rPr lang="en-GB" baseline="0" dirty="0"/>
              <a:t>So what role does an adult play in an early years setting? – Well we know that children need to hear words to develop language skills.  But it is not just the quantity of words which is important, it is the quality of the interaction that they are taking part in. Studies show children who take part in more back and forth turns in an interaction with a caregiver have better vocabulary scores. Therefore the more opportunities that children can have for quality interaction and communication with their adults, the better their language and communication skills will develop. </a:t>
            </a:r>
            <a:endParaRPr lang="en-GB" dirty="0"/>
          </a:p>
        </p:txBody>
      </p:sp>
      <p:sp>
        <p:nvSpPr>
          <p:cNvPr id="4" name="Slide Number Placeholder 3"/>
          <p:cNvSpPr>
            <a:spLocks noGrp="1"/>
          </p:cNvSpPr>
          <p:nvPr>
            <p:ph type="sldNum" sz="quarter" idx="10"/>
          </p:nvPr>
        </p:nvSpPr>
        <p:spPr/>
        <p:txBody>
          <a:bodyPr/>
          <a:lstStyle/>
          <a:p>
            <a:fld id="{2F5B6128-AD36-4812-AD80-11DAA191AFFA}" type="slidenum">
              <a:rPr lang="en-GB" smtClean="0"/>
              <a:t>4</a:t>
            </a:fld>
            <a:endParaRPr lang="en-GB"/>
          </a:p>
        </p:txBody>
      </p:sp>
    </p:spTree>
    <p:extLst>
      <p:ext uri="{BB962C8B-B14F-4D97-AF65-F5344CB8AC3E}">
        <p14:creationId xmlns:p14="http://schemas.microsoft.com/office/powerpoint/2010/main" val="28782082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1" u="none" strike="noStrike" kern="1200" baseline="0" dirty="0">
                <a:solidFill>
                  <a:schemeClr val="tx1"/>
                </a:solidFill>
                <a:latin typeface="+mn-lt"/>
                <a:ea typeface="+mn-ea"/>
                <a:cs typeface="+mn-cs"/>
              </a:rPr>
              <a:t>Children and young people with SLCN have difficulty in</a:t>
            </a:r>
          </a:p>
          <a:p>
            <a:r>
              <a:rPr lang="en-GB" sz="1200" b="0" i="1" u="none" strike="noStrike" kern="1200" baseline="0" dirty="0">
                <a:solidFill>
                  <a:schemeClr val="tx1"/>
                </a:solidFill>
                <a:latin typeface="+mn-lt"/>
                <a:ea typeface="+mn-ea"/>
                <a:cs typeface="+mn-cs"/>
              </a:rPr>
              <a:t>communicating with others. This may be because they</a:t>
            </a:r>
          </a:p>
          <a:p>
            <a:r>
              <a:rPr lang="en-GB" sz="1200" b="0" i="1" u="none" strike="noStrike" kern="1200" baseline="0" dirty="0">
                <a:solidFill>
                  <a:schemeClr val="tx1"/>
                </a:solidFill>
                <a:latin typeface="+mn-lt"/>
                <a:ea typeface="+mn-ea"/>
                <a:cs typeface="+mn-cs"/>
              </a:rPr>
              <a:t>have difficulty saying what they want to, understanding</a:t>
            </a:r>
          </a:p>
          <a:p>
            <a:r>
              <a:rPr lang="en-GB" sz="1200" b="0" i="1" u="none" strike="noStrike" kern="1200" baseline="0" dirty="0">
                <a:solidFill>
                  <a:schemeClr val="tx1"/>
                </a:solidFill>
                <a:latin typeface="+mn-lt"/>
                <a:ea typeface="+mn-ea"/>
                <a:cs typeface="+mn-cs"/>
              </a:rPr>
              <a:t>what is being said to them or they do not understand or</a:t>
            </a:r>
          </a:p>
          <a:p>
            <a:r>
              <a:rPr lang="en-GB" sz="1200" b="0" i="1" u="none" strike="noStrike" kern="1200" baseline="0" dirty="0">
                <a:solidFill>
                  <a:schemeClr val="tx1"/>
                </a:solidFill>
                <a:latin typeface="+mn-lt"/>
                <a:ea typeface="+mn-ea"/>
                <a:cs typeface="+mn-cs"/>
              </a:rPr>
              <a:t>use social rules of communication. The profile for every</a:t>
            </a:r>
          </a:p>
          <a:p>
            <a:r>
              <a:rPr lang="en-GB" sz="1200" b="0" i="1" u="none" strike="noStrike" kern="1200" baseline="0" dirty="0">
                <a:solidFill>
                  <a:schemeClr val="tx1"/>
                </a:solidFill>
                <a:latin typeface="+mn-lt"/>
                <a:ea typeface="+mn-ea"/>
                <a:cs typeface="+mn-cs"/>
              </a:rPr>
              <a:t>child with SLCN is different and their needs may change</a:t>
            </a:r>
          </a:p>
          <a:p>
            <a:r>
              <a:rPr lang="en-GB" sz="1200" b="0" i="1" u="none" strike="noStrike" kern="1200" baseline="0" dirty="0">
                <a:solidFill>
                  <a:schemeClr val="tx1"/>
                </a:solidFill>
                <a:latin typeface="+mn-lt"/>
                <a:ea typeface="+mn-ea"/>
                <a:cs typeface="+mn-cs"/>
              </a:rPr>
              <a:t>over time. They may have difficulty with one, some or</a:t>
            </a:r>
          </a:p>
          <a:p>
            <a:r>
              <a:rPr lang="en-GB" sz="1200" b="0" i="1" u="none" strike="noStrike" kern="1200" baseline="0" dirty="0">
                <a:solidFill>
                  <a:schemeClr val="tx1"/>
                </a:solidFill>
                <a:latin typeface="+mn-lt"/>
                <a:ea typeface="+mn-ea"/>
                <a:cs typeface="+mn-cs"/>
              </a:rPr>
              <a:t>all of the different aspects of speech, language or social</a:t>
            </a:r>
          </a:p>
          <a:p>
            <a:r>
              <a:rPr lang="en-GB" sz="1200" b="0" i="1" u="none" strike="noStrike" kern="1200" baseline="0" dirty="0">
                <a:solidFill>
                  <a:schemeClr val="tx1"/>
                </a:solidFill>
                <a:latin typeface="+mn-lt"/>
                <a:ea typeface="+mn-ea"/>
                <a:cs typeface="+mn-cs"/>
              </a:rPr>
              <a:t>communication at different times of their lives.’</a:t>
            </a:r>
          </a:p>
          <a:p>
            <a:endParaRPr lang="en-GB" sz="1200" b="0" i="1" u="none" strike="noStrike" kern="1200" baseline="0" dirty="0">
              <a:solidFill>
                <a:schemeClr val="tx1"/>
              </a:solidFill>
              <a:latin typeface="+mn-lt"/>
              <a:ea typeface="+mn-ea"/>
              <a:cs typeface="+mn-cs"/>
            </a:endParaRPr>
          </a:p>
          <a:p>
            <a:r>
              <a:rPr lang="en-GB" sz="1200" b="0" i="0" u="none" strike="noStrike" kern="1200" baseline="0" dirty="0">
                <a:solidFill>
                  <a:schemeClr val="tx1"/>
                </a:solidFill>
                <a:latin typeface="+mn-lt"/>
                <a:ea typeface="+mn-ea"/>
                <a:cs typeface="+mn-cs"/>
              </a:rPr>
              <a:t>In the acronym SLCN, the ‘needs’ refers both to the needs</a:t>
            </a:r>
          </a:p>
          <a:p>
            <a:r>
              <a:rPr lang="en-GB" sz="1200" b="0" i="0" u="none" strike="noStrike" kern="1200" baseline="0" dirty="0">
                <a:solidFill>
                  <a:schemeClr val="tx1"/>
                </a:solidFill>
                <a:latin typeface="+mn-lt"/>
                <a:ea typeface="+mn-ea"/>
                <a:cs typeface="+mn-cs"/>
              </a:rPr>
              <a:t>of the individual and to what society needs to do to support</a:t>
            </a:r>
          </a:p>
          <a:p>
            <a:r>
              <a:rPr lang="en-GB" sz="1200" b="0" i="0" u="none" strike="noStrike" kern="1200" baseline="0" dirty="0">
                <a:solidFill>
                  <a:schemeClr val="tx1"/>
                </a:solidFill>
                <a:latin typeface="+mn-lt"/>
                <a:ea typeface="+mn-ea"/>
                <a:cs typeface="+mn-cs"/>
              </a:rPr>
              <a:t>their inclusion. It implicitly looks both at the individual and</a:t>
            </a:r>
          </a:p>
          <a:p>
            <a:r>
              <a:rPr lang="en-GB" sz="1200" b="0" i="0" u="none" strike="noStrike" kern="1200" baseline="0" dirty="0">
                <a:solidFill>
                  <a:schemeClr val="tx1"/>
                </a:solidFill>
                <a:latin typeface="+mn-lt"/>
                <a:ea typeface="+mn-ea"/>
                <a:cs typeface="+mn-cs"/>
              </a:rPr>
              <a:t>the environments in which children and young people</a:t>
            </a:r>
          </a:p>
          <a:p>
            <a:r>
              <a:rPr lang="en-GB" sz="1200" b="0" i="0" u="none" strike="noStrike" kern="1200" baseline="0" dirty="0">
                <a:solidFill>
                  <a:schemeClr val="tx1"/>
                </a:solidFill>
                <a:latin typeface="+mn-lt"/>
                <a:ea typeface="+mn-ea"/>
                <a:cs typeface="+mn-cs"/>
              </a:rPr>
              <a:t>play, learn, communicate and live</a:t>
            </a:r>
          </a:p>
          <a:p>
            <a:endParaRPr lang="en-GB" sz="1200" b="0" i="0" u="none" strike="noStrike" kern="1200" baseline="0" dirty="0">
              <a:solidFill>
                <a:schemeClr val="tx1"/>
              </a:solidFill>
              <a:latin typeface="+mn-lt"/>
              <a:ea typeface="+mn-ea"/>
              <a:cs typeface="+mn-cs"/>
            </a:endParaRPr>
          </a:p>
          <a:p>
            <a:r>
              <a:rPr lang="en-GB" sz="1200" b="0" i="0" u="none" strike="noStrike" kern="1200" baseline="0" dirty="0">
                <a:solidFill>
                  <a:schemeClr val="tx1"/>
                </a:solidFill>
                <a:latin typeface="+mn-lt"/>
                <a:ea typeface="+mn-ea"/>
                <a:cs typeface="+mn-cs"/>
              </a:rPr>
              <a:t>D approximately </a:t>
            </a:r>
            <a:r>
              <a:rPr lang="en-GB" sz="1200" b="1" i="0" u="none" strike="noStrike" kern="1200" baseline="0" dirty="0">
                <a:solidFill>
                  <a:schemeClr val="tx1"/>
                </a:solidFill>
                <a:latin typeface="+mn-lt"/>
                <a:ea typeface="+mn-ea"/>
                <a:cs typeface="+mn-cs"/>
              </a:rPr>
              <a:t>10% </a:t>
            </a:r>
            <a:r>
              <a:rPr lang="en-GB" sz="1200" b="0" i="0" u="none" strike="noStrike" kern="1200" baseline="0" dirty="0">
                <a:solidFill>
                  <a:schemeClr val="tx1"/>
                </a:solidFill>
                <a:latin typeface="+mn-lt"/>
                <a:ea typeface="+mn-ea"/>
                <a:cs typeface="+mn-cs"/>
              </a:rPr>
              <a:t>or </a:t>
            </a:r>
            <a:r>
              <a:rPr lang="en-GB" sz="1200" b="1" i="0" u="none" strike="noStrike" kern="1200" baseline="0" dirty="0">
                <a:solidFill>
                  <a:schemeClr val="tx1"/>
                </a:solidFill>
                <a:latin typeface="+mn-lt"/>
                <a:ea typeface="+mn-ea"/>
                <a:cs typeface="+mn-cs"/>
              </a:rPr>
              <a:t>1.2 million children </a:t>
            </a:r>
            <a:r>
              <a:rPr lang="en-GB" sz="1200" b="0" i="0" u="none" strike="noStrike" kern="1200" baseline="0" dirty="0">
                <a:solidFill>
                  <a:schemeClr val="tx1"/>
                </a:solidFill>
                <a:latin typeface="+mn-lt"/>
                <a:ea typeface="+mn-ea"/>
                <a:cs typeface="+mn-cs"/>
              </a:rPr>
              <a:t>in the</a:t>
            </a:r>
          </a:p>
          <a:p>
            <a:r>
              <a:rPr lang="en-GB" sz="1200" b="0" i="0" u="none" strike="noStrike" kern="1200" baseline="0" dirty="0">
                <a:solidFill>
                  <a:schemeClr val="tx1"/>
                </a:solidFill>
                <a:latin typeface="+mn-lt"/>
                <a:ea typeface="+mn-ea"/>
                <a:cs typeface="+mn-cs"/>
              </a:rPr>
              <a:t>UK have long term, persistent SLCN</a:t>
            </a:r>
            <a:endParaRPr lang="en-GB" dirty="0"/>
          </a:p>
        </p:txBody>
      </p:sp>
      <p:sp>
        <p:nvSpPr>
          <p:cNvPr id="4" name="Slide Number Placeholder 3"/>
          <p:cNvSpPr>
            <a:spLocks noGrp="1"/>
          </p:cNvSpPr>
          <p:nvPr>
            <p:ph type="sldNum" sz="quarter" idx="10"/>
          </p:nvPr>
        </p:nvSpPr>
        <p:spPr/>
        <p:txBody>
          <a:bodyPr/>
          <a:lstStyle/>
          <a:p>
            <a:fld id="{2F5B6128-AD36-4812-AD80-11DAA191AFFA}" type="slidenum">
              <a:rPr lang="en-GB" smtClean="0"/>
              <a:t>5</a:t>
            </a:fld>
            <a:endParaRPr lang="en-GB"/>
          </a:p>
        </p:txBody>
      </p:sp>
    </p:spTree>
    <p:extLst>
      <p:ext uri="{BB962C8B-B14F-4D97-AF65-F5344CB8AC3E}">
        <p14:creationId xmlns:p14="http://schemas.microsoft.com/office/powerpoint/2010/main" val="34838111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SLCN is an umbrella term relating This is not a comprehensive</a:t>
            </a:r>
            <a:r>
              <a:rPr lang="en-GB" baseline="0" dirty="0"/>
              <a:t> list but highlights a few of the commonly associated risk factors of Speech, Language and Communication Needs.</a:t>
            </a:r>
          </a:p>
          <a:p>
            <a:r>
              <a:rPr lang="en-GB" sz="1200" b="0" i="0" u="none" strike="noStrike" kern="1200" baseline="0" dirty="0">
                <a:solidFill>
                  <a:schemeClr val="tx1"/>
                </a:solidFill>
                <a:latin typeface="+mn-lt"/>
                <a:ea typeface="+mn-ea"/>
                <a:cs typeface="+mn-cs"/>
              </a:rPr>
              <a:t>There is no definitive evidence about what causes</a:t>
            </a:r>
          </a:p>
          <a:p>
            <a:r>
              <a:rPr lang="en-GB" sz="1200" b="0" i="0" u="none" strike="noStrike" kern="1200" baseline="0" dirty="0">
                <a:solidFill>
                  <a:schemeClr val="tx1"/>
                </a:solidFill>
                <a:latin typeface="+mn-lt"/>
                <a:ea typeface="+mn-ea"/>
                <a:cs typeface="+mn-cs"/>
              </a:rPr>
              <a:t>SLCN and it is likely that the needs or difficulties of</a:t>
            </a:r>
          </a:p>
          <a:p>
            <a:r>
              <a:rPr lang="en-GB" sz="1200" b="0" i="0" u="none" strike="noStrike" kern="1200" baseline="0" dirty="0">
                <a:solidFill>
                  <a:schemeClr val="tx1"/>
                </a:solidFill>
                <a:latin typeface="+mn-lt"/>
                <a:ea typeface="+mn-ea"/>
                <a:cs typeface="+mn-cs"/>
              </a:rPr>
              <a:t>each individual child can result from a range of factors.</a:t>
            </a:r>
            <a:endParaRPr lang="en-GB" dirty="0"/>
          </a:p>
        </p:txBody>
      </p:sp>
      <p:sp>
        <p:nvSpPr>
          <p:cNvPr id="4" name="Slide Number Placeholder 3"/>
          <p:cNvSpPr>
            <a:spLocks noGrp="1"/>
          </p:cNvSpPr>
          <p:nvPr>
            <p:ph type="sldNum" sz="quarter" idx="10"/>
          </p:nvPr>
        </p:nvSpPr>
        <p:spPr/>
        <p:txBody>
          <a:bodyPr/>
          <a:lstStyle/>
          <a:p>
            <a:fld id="{2F5B6128-AD36-4812-AD80-11DAA191AFFA}" type="slidenum">
              <a:rPr lang="en-GB" smtClean="0"/>
              <a:t>6</a:t>
            </a:fld>
            <a:endParaRPr lang="en-GB"/>
          </a:p>
        </p:txBody>
      </p:sp>
    </p:spTree>
    <p:extLst>
      <p:ext uri="{BB962C8B-B14F-4D97-AF65-F5344CB8AC3E}">
        <p14:creationId xmlns:p14="http://schemas.microsoft.com/office/powerpoint/2010/main" val="24298887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Money and Thurman’s work states that, without the means of communication you cannot express yourself, without reasons for communication, there is no point or need to communicate and without the opportunities, there cannot be any communication. Central to this is a responsive adult who is able</a:t>
            </a:r>
            <a:r>
              <a:rPr lang="en-GB" baseline="0" dirty="0"/>
              <a:t> to respond to a child’s attempts at communication and provide these reasons and opportunities for communication.  Effective communication only happens when all three things are in place.</a:t>
            </a:r>
          </a:p>
          <a:p>
            <a:r>
              <a:rPr lang="en-GB" baseline="0" dirty="0"/>
              <a:t>Means: HOW we communicate</a:t>
            </a:r>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a:t>Reasons: WHY we communicate </a:t>
            </a:r>
            <a:r>
              <a:rPr lang="en-GB" baseline="0" dirty="0" err="1"/>
              <a:t>eg</a:t>
            </a:r>
            <a:r>
              <a:rPr lang="en-GB" baseline="0" dirty="0"/>
              <a:t> </a:t>
            </a:r>
            <a:r>
              <a:rPr lang="en-GB" sz="1200" b="1" i="0" u="none" strike="noStrike" kern="1200" baseline="0" dirty="0">
                <a:solidFill>
                  <a:schemeClr val="tx1"/>
                </a:solidFill>
                <a:latin typeface="+mn-lt"/>
                <a:ea typeface="+mn-ea"/>
                <a:cs typeface="+mn-cs"/>
              </a:rPr>
              <a:t>greeting wants/needs request information give information protest/deny feelings choices preferences </a:t>
            </a:r>
            <a:endParaRPr lang="en-GB" sz="1200" b="0" i="0" u="none" strike="noStrike" kern="1200" baseline="0" dirty="0">
              <a:solidFill>
                <a:schemeClr val="tx1"/>
              </a:solidFill>
              <a:latin typeface="+mn-lt"/>
              <a:ea typeface="+mn-ea"/>
              <a:cs typeface="+mn-cs"/>
            </a:endParaRPr>
          </a:p>
          <a:p>
            <a:r>
              <a:rPr lang="en-GB" dirty="0"/>
              <a:t>Opportunities:</a:t>
            </a:r>
            <a:r>
              <a:rPr lang="en-GB" baseline="0" dirty="0"/>
              <a:t>  WHERE, WHEN AND WITH WHOM we communicate.</a:t>
            </a:r>
            <a:endParaRPr lang="en-GB" dirty="0"/>
          </a:p>
        </p:txBody>
      </p:sp>
      <p:sp>
        <p:nvSpPr>
          <p:cNvPr id="4" name="Slide Number Placeholder 3"/>
          <p:cNvSpPr>
            <a:spLocks noGrp="1"/>
          </p:cNvSpPr>
          <p:nvPr>
            <p:ph type="sldNum" sz="quarter" idx="10"/>
          </p:nvPr>
        </p:nvSpPr>
        <p:spPr/>
        <p:txBody>
          <a:bodyPr/>
          <a:lstStyle/>
          <a:p>
            <a:fld id="{2F5B6128-AD36-4812-AD80-11DAA191AFFA}" type="slidenum">
              <a:rPr lang="en-GB" smtClean="0"/>
              <a:t>7</a:t>
            </a:fld>
            <a:endParaRPr lang="en-GB"/>
          </a:p>
        </p:txBody>
      </p:sp>
    </p:spTree>
    <p:extLst>
      <p:ext uri="{BB962C8B-B14F-4D97-AF65-F5344CB8AC3E}">
        <p14:creationId xmlns:p14="http://schemas.microsoft.com/office/powerpoint/2010/main" val="25540857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 are many audit</a:t>
            </a:r>
            <a:r>
              <a:rPr lang="en-GB" baseline="0" dirty="0"/>
              <a:t> tools and resources which are available to Early Years settings which allow you to reflect on your setting and your own practice to ensure you are creating communication rich environments. </a:t>
            </a:r>
            <a:endParaRPr lang="en-GB" dirty="0"/>
          </a:p>
        </p:txBody>
      </p:sp>
      <p:sp>
        <p:nvSpPr>
          <p:cNvPr id="4" name="Slide Number Placeholder 3"/>
          <p:cNvSpPr>
            <a:spLocks noGrp="1"/>
          </p:cNvSpPr>
          <p:nvPr>
            <p:ph type="sldNum" sz="quarter" idx="10"/>
          </p:nvPr>
        </p:nvSpPr>
        <p:spPr/>
        <p:txBody>
          <a:bodyPr/>
          <a:lstStyle/>
          <a:p>
            <a:fld id="{2F5B6128-AD36-4812-AD80-11DAA191AFFA}" type="slidenum">
              <a:rPr lang="en-GB" smtClean="0"/>
              <a:t>9</a:t>
            </a:fld>
            <a:endParaRPr lang="en-GB"/>
          </a:p>
        </p:txBody>
      </p:sp>
    </p:spTree>
    <p:extLst>
      <p:ext uri="{BB962C8B-B14F-4D97-AF65-F5344CB8AC3E}">
        <p14:creationId xmlns:p14="http://schemas.microsoft.com/office/powerpoint/2010/main" val="23811024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Aim for </a:t>
            </a:r>
            <a:r>
              <a:rPr lang="en-GB" dirty="0" err="1"/>
              <a:t>Maisie</a:t>
            </a:r>
            <a:r>
              <a:rPr lang="en-GB" dirty="0"/>
              <a:t> was for</a:t>
            </a:r>
            <a:r>
              <a:rPr lang="en-GB" baseline="0" dirty="0"/>
              <a:t> her to communicate her needs in the nursery environment.</a:t>
            </a:r>
          </a:p>
          <a:p>
            <a:r>
              <a:rPr lang="en-GB" dirty="0"/>
              <a:t>Means</a:t>
            </a:r>
            <a:r>
              <a:rPr lang="en-GB" baseline="0" dirty="0"/>
              <a:t>: PECS (picture exchange communication system) so with support from Speech and Language Therapy the nursery began to implement this in the nursery setting. Initially this took place at snack time and </a:t>
            </a:r>
            <a:r>
              <a:rPr lang="en-GB" baseline="0" dirty="0" err="1"/>
              <a:t>Maisie</a:t>
            </a:r>
            <a:r>
              <a:rPr lang="en-GB" baseline="0" dirty="0"/>
              <a:t> was encouraged to request a drink and then certain snack items.  </a:t>
            </a:r>
          </a:p>
          <a:p>
            <a:r>
              <a:rPr lang="en-GB" baseline="0" dirty="0"/>
              <a:t>Reasons: Aim was to encourage </a:t>
            </a:r>
            <a:r>
              <a:rPr lang="en-GB" baseline="0" dirty="0" err="1"/>
              <a:t>Maisie</a:t>
            </a:r>
            <a:r>
              <a:rPr lang="en-GB" baseline="0" dirty="0"/>
              <a:t> to make more requests. We looked at what else </a:t>
            </a:r>
            <a:r>
              <a:rPr lang="en-GB" baseline="0" dirty="0" err="1"/>
              <a:t>Maisie</a:t>
            </a:r>
            <a:r>
              <a:rPr lang="en-GB" baseline="0" dirty="0"/>
              <a:t> could request (ask for) in the nursery day. So as well as juice and snack we selected some of </a:t>
            </a:r>
            <a:r>
              <a:rPr lang="en-GB" baseline="0" dirty="0" err="1"/>
              <a:t>Maisie’s</a:t>
            </a:r>
            <a:r>
              <a:rPr lang="en-GB" baseline="0" dirty="0"/>
              <a:t> favourite items in the nursery (highly motivating) toys.</a:t>
            </a:r>
          </a:p>
          <a:p>
            <a:r>
              <a:rPr lang="en-GB" baseline="0" dirty="0"/>
              <a:t>Opportunities – nursery had to create opportunities as part of </a:t>
            </a:r>
            <a:r>
              <a:rPr lang="en-GB" baseline="0" dirty="0" err="1"/>
              <a:t>Maisie’s</a:t>
            </a:r>
            <a:r>
              <a:rPr lang="en-GB" baseline="0" dirty="0"/>
              <a:t> day for her to communicate. They began to offer </a:t>
            </a:r>
            <a:r>
              <a:rPr lang="en-GB" baseline="0" dirty="0" err="1"/>
              <a:t>Maisie</a:t>
            </a:r>
            <a:r>
              <a:rPr lang="en-GB" baseline="0" dirty="0"/>
              <a:t> choices, they would offer her a little of something at a time, they would place objects within her view but out of her reach, they would ensure there was one to one time for </a:t>
            </a:r>
            <a:r>
              <a:rPr lang="en-GB" baseline="0" dirty="0" err="1"/>
              <a:t>Maisie</a:t>
            </a:r>
            <a:r>
              <a:rPr lang="en-GB" baseline="0" dirty="0"/>
              <a:t> to interact with an adult where an adult was on the floor, face to face with </a:t>
            </a:r>
            <a:r>
              <a:rPr lang="en-GB" baseline="0" dirty="0" err="1"/>
              <a:t>Maisie</a:t>
            </a:r>
            <a:r>
              <a:rPr lang="en-GB" baseline="0" dirty="0"/>
              <a:t> and responsive to her communication.</a:t>
            </a:r>
          </a:p>
          <a:p>
            <a:endParaRPr lang="en-GB" baseline="0" dirty="0"/>
          </a:p>
          <a:p>
            <a:r>
              <a:rPr lang="en-GB" baseline="0" dirty="0"/>
              <a:t>The nursery considered how they could use visual supports to help </a:t>
            </a:r>
            <a:r>
              <a:rPr lang="en-GB" baseline="0" dirty="0" err="1"/>
              <a:t>Maisie</a:t>
            </a:r>
            <a:r>
              <a:rPr lang="en-GB" baseline="0" dirty="0"/>
              <a:t> respond to instructions and help her transition between activities. They developed a now and next board for </a:t>
            </a:r>
            <a:r>
              <a:rPr lang="en-GB" baseline="0" dirty="0" err="1"/>
              <a:t>Masie</a:t>
            </a:r>
            <a:r>
              <a:rPr lang="en-GB" baseline="0" dirty="0"/>
              <a:t>. Each member of staff had a selection of visuals that they could use when giving </a:t>
            </a:r>
            <a:r>
              <a:rPr lang="en-GB" baseline="0" dirty="0" err="1"/>
              <a:t>Maisie</a:t>
            </a:r>
            <a:r>
              <a:rPr lang="en-GB" baseline="0" dirty="0"/>
              <a:t> an instruction to re-enforce the language they were using. The staff also considered their own use of language – for example ensuring their instructions were short, clear and the key words were emphasised with a visual picture or gesture to support this.</a:t>
            </a:r>
          </a:p>
          <a:p>
            <a:r>
              <a:rPr lang="en-GB" baseline="0" dirty="0"/>
              <a:t>This approach involved working closely with </a:t>
            </a:r>
            <a:r>
              <a:rPr lang="en-GB" baseline="0" dirty="0" err="1"/>
              <a:t>Maisie’s</a:t>
            </a:r>
            <a:r>
              <a:rPr lang="en-GB" baseline="0" dirty="0"/>
              <a:t> parents at home and having one PECS book that </a:t>
            </a:r>
            <a:r>
              <a:rPr lang="en-GB" baseline="0" dirty="0" err="1"/>
              <a:t>Maisie</a:t>
            </a:r>
            <a:r>
              <a:rPr lang="en-GB" baseline="0" dirty="0"/>
              <a:t> could use both at home and nursery. The nursery looked at how they could ensure </a:t>
            </a:r>
            <a:r>
              <a:rPr lang="en-GB" baseline="0" dirty="0" err="1"/>
              <a:t>Maisie</a:t>
            </a:r>
            <a:r>
              <a:rPr lang="en-GB" baseline="0" dirty="0"/>
              <a:t> always had access to this book and visuals throughout the day.</a:t>
            </a:r>
          </a:p>
          <a:p>
            <a:endParaRPr lang="en-GB" baseline="0" dirty="0"/>
          </a:p>
          <a:p>
            <a:r>
              <a:rPr lang="en-GB" baseline="0" dirty="0"/>
              <a:t>The nursery began to encourage </a:t>
            </a:r>
            <a:r>
              <a:rPr lang="en-GB" baseline="0" dirty="0" err="1"/>
              <a:t>Maisie</a:t>
            </a:r>
            <a:r>
              <a:rPr lang="en-GB" baseline="0" dirty="0"/>
              <a:t> to take part in interactions with other children in the nursery. At first an adult and </a:t>
            </a:r>
            <a:r>
              <a:rPr lang="en-GB" baseline="0" dirty="0" err="1"/>
              <a:t>Maisie</a:t>
            </a:r>
            <a:r>
              <a:rPr lang="en-GB" baseline="0" dirty="0"/>
              <a:t> and one other child would take part in a simple turn taking activity such as rolling a ball back and forth. </a:t>
            </a:r>
            <a:endParaRPr lang="en-GB" dirty="0"/>
          </a:p>
        </p:txBody>
      </p:sp>
      <p:sp>
        <p:nvSpPr>
          <p:cNvPr id="4" name="Slide Number Placeholder 3"/>
          <p:cNvSpPr>
            <a:spLocks noGrp="1"/>
          </p:cNvSpPr>
          <p:nvPr>
            <p:ph type="sldNum" sz="quarter" idx="10"/>
          </p:nvPr>
        </p:nvSpPr>
        <p:spPr/>
        <p:txBody>
          <a:bodyPr/>
          <a:lstStyle/>
          <a:p>
            <a:fld id="{2F5B6128-AD36-4812-AD80-11DAA191AFFA}" type="slidenum">
              <a:rPr lang="en-GB" smtClean="0"/>
              <a:t>11</a:t>
            </a:fld>
            <a:endParaRPr lang="en-GB"/>
          </a:p>
        </p:txBody>
      </p:sp>
    </p:spTree>
    <p:extLst>
      <p:ext uri="{BB962C8B-B14F-4D97-AF65-F5344CB8AC3E}">
        <p14:creationId xmlns:p14="http://schemas.microsoft.com/office/powerpoint/2010/main" val="22918027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Aim for Cameron was</a:t>
            </a:r>
            <a:r>
              <a:rPr lang="en-GB" baseline="0" dirty="0"/>
              <a:t> to extend his expressive language and vocabulary. </a:t>
            </a:r>
          </a:p>
          <a:p>
            <a:endParaRPr lang="en-GB" baseline="0" dirty="0"/>
          </a:p>
          <a:p>
            <a:endParaRPr lang="en-GB" baseline="0" dirty="0"/>
          </a:p>
          <a:p>
            <a:r>
              <a:rPr lang="en-GB" baseline="0" dirty="0"/>
              <a:t>Scaffolding- adult’s responding to Cameron’s communication and adding a word/idea </a:t>
            </a:r>
            <a:r>
              <a:rPr lang="en-GB" baseline="0" dirty="0" err="1"/>
              <a:t>eg</a:t>
            </a:r>
            <a:r>
              <a:rPr lang="en-GB" baseline="0" dirty="0"/>
              <a:t> if Cameron says ‘car’ they would say ‘big car’ or ‘red car’ </a:t>
            </a:r>
          </a:p>
          <a:p>
            <a:r>
              <a:rPr lang="en-GB" baseline="0" dirty="0"/>
              <a:t>Opportunities to develop vocabulary – </a:t>
            </a:r>
          </a:p>
          <a:p>
            <a:r>
              <a:rPr lang="en-GB" baseline="0" dirty="0"/>
              <a:t>Interactive book reading</a:t>
            </a:r>
          </a:p>
          <a:p>
            <a:r>
              <a:rPr lang="en-GB" baseline="0" dirty="0"/>
              <a:t>Picture books</a:t>
            </a:r>
          </a:p>
          <a:p>
            <a:r>
              <a:rPr lang="en-GB" baseline="0" dirty="0"/>
              <a:t>Repeat </a:t>
            </a:r>
            <a:r>
              <a:rPr lang="en-GB" baseline="0" dirty="0" err="1"/>
              <a:t>Repeat</a:t>
            </a:r>
            <a:endParaRPr lang="en-GB" baseline="0" dirty="0"/>
          </a:p>
          <a:p>
            <a:r>
              <a:rPr lang="en-GB" baseline="0" dirty="0"/>
              <a:t>Target vocabulary</a:t>
            </a:r>
          </a:p>
          <a:p>
            <a:r>
              <a:rPr lang="en-GB" baseline="0" dirty="0"/>
              <a:t>Introducing visual supports </a:t>
            </a:r>
          </a:p>
          <a:p>
            <a:r>
              <a:rPr lang="en-GB" baseline="0" dirty="0"/>
              <a:t>Word bags</a:t>
            </a:r>
          </a:p>
          <a:p>
            <a:endParaRPr lang="en-GB" baseline="0" dirty="0"/>
          </a:p>
          <a:p>
            <a:r>
              <a:rPr lang="en-GB" baseline="0" dirty="0"/>
              <a:t>Working together with the family – the nursery worked with the family to discuss other opportunities available in the local area such as </a:t>
            </a:r>
            <a:r>
              <a:rPr lang="en-GB" baseline="0" dirty="0" err="1"/>
              <a:t>bookbug</a:t>
            </a:r>
            <a:r>
              <a:rPr lang="en-GB" baseline="0" dirty="0"/>
              <a:t> groups that the family could attend. They ran a small workshop for parents called ‘chatter matters’ and they gave the parents home ideas and activities for games at home. They discussed with Mum how the importance </a:t>
            </a:r>
            <a:r>
              <a:rPr lang="en-GB" baseline="0" dirty="0" err="1"/>
              <a:t>es</a:t>
            </a:r>
            <a:r>
              <a:rPr lang="en-GB" baseline="0" dirty="0"/>
              <a:t> for Cameron to communicate at home. </a:t>
            </a:r>
            <a:endParaRPr lang="en-GB" dirty="0"/>
          </a:p>
        </p:txBody>
      </p:sp>
      <p:sp>
        <p:nvSpPr>
          <p:cNvPr id="4" name="Slide Number Placeholder 3"/>
          <p:cNvSpPr>
            <a:spLocks noGrp="1"/>
          </p:cNvSpPr>
          <p:nvPr>
            <p:ph type="sldNum" sz="quarter" idx="10"/>
          </p:nvPr>
        </p:nvSpPr>
        <p:spPr/>
        <p:txBody>
          <a:bodyPr/>
          <a:lstStyle/>
          <a:p>
            <a:fld id="{2F5B6128-AD36-4812-AD80-11DAA191AFFA}" type="slidenum">
              <a:rPr lang="en-GB" smtClean="0"/>
              <a:t>12</a:t>
            </a:fld>
            <a:endParaRPr lang="en-GB"/>
          </a:p>
        </p:txBody>
      </p:sp>
    </p:spTree>
    <p:extLst>
      <p:ext uri="{BB962C8B-B14F-4D97-AF65-F5344CB8AC3E}">
        <p14:creationId xmlns:p14="http://schemas.microsoft.com/office/powerpoint/2010/main" val="11461564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Aim for </a:t>
            </a:r>
            <a:r>
              <a:rPr lang="en-GB" dirty="0" err="1"/>
              <a:t>Aabir</a:t>
            </a:r>
            <a:r>
              <a:rPr lang="en-GB" dirty="0"/>
              <a:t> is to reduce his frustrations and increase his success in communicating with others</a:t>
            </a:r>
          </a:p>
          <a:p>
            <a:r>
              <a:rPr lang="en-GB" dirty="0"/>
              <a:t>RFA- SLT</a:t>
            </a:r>
          </a:p>
          <a:p>
            <a:r>
              <a:rPr lang="en-GB" dirty="0"/>
              <a:t>Used</a:t>
            </a:r>
            <a:r>
              <a:rPr lang="en-GB" baseline="0" dirty="0"/>
              <a:t> visual supports to help </a:t>
            </a:r>
            <a:r>
              <a:rPr lang="en-GB" baseline="0" dirty="0" err="1"/>
              <a:t>Aabir</a:t>
            </a:r>
            <a:r>
              <a:rPr lang="en-GB" baseline="0" dirty="0"/>
              <a:t> express himself – for example every Monday his parents wrote down what </a:t>
            </a:r>
            <a:r>
              <a:rPr lang="en-GB" baseline="0" dirty="0" err="1"/>
              <a:t>Aabir</a:t>
            </a:r>
            <a:r>
              <a:rPr lang="en-GB" baseline="0" dirty="0"/>
              <a:t> did at the weekend and tried to bring in a photograph or picture. </a:t>
            </a:r>
            <a:r>
              <a:rPr lang="en-GB" baseline="0" dirty="0" err="1"/>
              <a:t>Aabir</a:t>
            </a:r>
            <a:r>
              <a:rPr lang="en-GB" baseline="0" dirty="0"/>
              <a:t> could tell the nursery what he did but the nursery had the information from the parents to help them </a:t>
            </a:r>
            <a:r>
              <a:rPr lang="en-GB" baseline="0" dirty="0" err="1"/>
              <a:t>incase</a:t>
            </a:r>
            <a:r>
              <a:rPr lang="en-GB" baseline="0" dirty="0"/>
              <a:t> there was any breakdown.</a:t>
            </a:r>
          </a:p>
          <a:p>
            <a:r>
              <a:rPr lang="en-GB" baseline="0" dirty="0"/>
              <a:t>Reduce frustrations – encouraging </a:t>
            </a:r>
            <a:r>
              <a:rPr lang="en-GB" baseline="0" dirty="0" err="1"/>
              <a:t>Aabir</a:t>
            </a:r>
            <a:r>
              <a:rPr lang="en-GB" baseline="0" dirty="0"/>
              <a:t> to draw, point to, write down what he is saying if any frustrations</a:t>
            </a:r>
          </a:p>
          <a:p>
            <a:r>
              <a:rPr lang="en-GB" baseline="0" dirty="0"/>
              <a:t>Build his confidence interacting with other children – firstly with ‘low </a:t>
            </a:r>
            <a:r>
              <a:rPr lang="en-GB" baseline="0" dirty="0" err="1"/>
              <a:t>threat’activities</a:t>
            </a:r>
            <a:r>
              <a:rPr lang="en-GB" baseline="0" dirty="0"/>
              <a:t> and setting up small interactive activities with the adult to facilitate.</a:t>
            </a:r>
          </a:p>
          <a:p>
            <a:r>
              <a:rPr lang="en-GB" baseline="0" dirty="0"/>
              <a:t>The nursery also carried out a ‘speech screen’ prior to the RFA so they could identify particular sounds that </a:t>
            </a:r>
            <a:r>
              <a:rPr lang="en-GB" baseline="0" dirty="0" err="1"/>
              <a:t>Aabir</a:t>
            </a:r>
            <a:r>
              <a:rPr lang="en-GB" baseline="0" dirty="0"/>
              <a:t> was struggling with.</a:t>
            </a:r>
          </a:p>
          <a:p>
            <a:r>
              <a:rPr lang="en-GB" baseline="0" dirty="0"/>
              <a:t>The nursery looked at how they were supporting phonological awareness. They tried to highlight particular sounds in the environment and encouraged the children to make up ‘sound boxes’ and to fill the box with things beginning with the sound in their name. They had a ‘sound of the week’ and used songs and rhymes to help develop phonological </a:t>
            </a:r>
            <a:r>
              <a:rPr lang="en-GB" baseline="0"/>
              <a:t>awareness skills.</a:t>
            </a:r>
            <a:endParaRPr lang="en-GB" dirty="0"/>
          </a:p>
        </p:txBody>
      </p:sp>
      <p:sp>
        <p:nvSpPr>
          <p:cNvPr id="4" name="Slide Number Placeholder 3"/>
          <p:cNvSpPr>
            <a:spLocks noGrp="1"/>
          </p:cNvSpPr>
          <p:nvPr>
            <p:ph type="sldNum" sz="quarter" idx="10"/>
          </p:nvPr>
        </p:nvSpPr>
        <p:spPr/>
        <p:txBody>
          <a:bodyPr/>
          <a:lstStyle/>
          <a:p>
            <a:fld id="{2F5B6128-AD36-4812-AD80-11DAA191AFFA}" type="slidenum">
              <a:rPr lang="en-GB" smtClean="0"/>
              <a:t>13</a:t>
            </a:fld>
            <a:endParaRPr lang="en-GB"/>
          </a:p>
        </p:txBody>
      </p:sp>
    </p:spTree>
    <p:extLst>
      <p:ext uri="{BB962C8B-B14F-4D97-AF65-F5344CB8AC3E}">
        <p14:creationId xmlns:p14="http://schemas.microsoft.com/office/powerpoint/2010/main" val="12181069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Aim for Cameron was</a:t>
            </a:r>
            <a:r>
              <a:rPr lang="en-GB" baseline="0" dirty="0"/>
              <a:t> to extend his expressive language and vocabulary. </a:t>
            </a:r>
          </a:p>
          <a:p>
            <a:endParaRPr lang="en-GB" baseline="0" dirty="0"/>
          </a:p>
          <a:p>
            <a:endParaRPr lang="en-GB" baseline="0" dirty="0"/>
          </a:p>
          <a:p>
            <a:r>
              <a:rPr lang="en-GB" baseline="0" dirty="0"/>
              <a:t>Scaffolding- adult’s responding to Cameron’s communication and adding a word/idea </a:t>
            </a:r>
            <a:r>
              <a:rPr lang="en-GB" baseline="0" dirty="0" err="1"/>
              <a:t>eg</a:t>
            </a:r>
            <a:r>
              <a:rPr lang="en-GB" baseline="0" dirty="0"/>
              <a:t> if Cameron says ‘car’ they would say ‘big car’ or ‘red car’ </a:t>
            </a:r>
          </a:p>
          <a:p>
            <a:r>
              <a:rPr lang="en-GB" baseline="0" dirty="0"/>
              <a:t>Opportunities to develop vocabulary – </a:t>
            </a:r>
          </a:p>
          <a:p>
            <a:r>
              <a:rPr lang="en-GB" baseline="0" dirty="0"/>
              <a:t>Interactive book reading</a:t>
            </a:r>
          </a:p>
          <a:p>
            <a:r>
              <a:rPr lang="en-GB" baseline="0" dirty="0"/>
              <a:t>Picture books</a:t>
            </a:r>
          </a:p>
          <a:p>
            <a:r>
              <a:rPr lang="en-GB" baseline="0" dirty="0"/>
              <a:t>Repeat </a:t>
            </a:r>
            <a:r>
              <a:rPr lang="en-GB" baseline="0" dirty="0" err="1"/>
              <a:t>Repeat</a:t>
            </a:r>
            <a:endParaRPr lang="en-GB" baseline="0" dirty="0"/>
          </a:p>
          <a:p>
            <a:r>
              <a:rPr lang="en-GB" baseline="0" dirty="0"/>
              <a:t>Target vocabulary</a:t>
            </a:r>
          </a:p>
          <a:p>
            <a:r>
              <a:rPr lang="en-GB" baseline="0" dirty="0"/>
              <a:t>Introducing visual supports </a:t>
            </a:r>
          </a:p>
          <a:p>
            <a:r>
              <a:rPr lang="en-GB" baseline="0" dirty="0"/>
              <a:t>Word bags</a:t>
            </a:r>
          </a:p>
          <a:p>
            <a:endParaRPr lang="en-GB" baseline="0" dirty="0"/>
          </a:p>
          <a:p>
            <a:r>
              <a:rPr lang="en-GB" baseline="0" dirty="0"/>
              <a:t>Working together with the family – the nursery worked with the family to discuss other opportunities available in the local area such as </a:t>
            </a:r>
            <a:r>
              <a:rPr lang="en-GB" baseline="0" dirty="0" err="1"/>
              <a:t>bookbug</a:t>
            </a:r>
            <a:r>
              <a:rPr lang="en-GB" baseline="0" dirty="0"/>
              <a:t> groups that the family could attend. They ran a small workshop for parents called ‘chatter matters’ and they gave the parents home ideas and activities for games at home. They discussed with Mum how the importance </a:t>
            </a:r>
            <a:r>
              <a:rPr lang="en-GB" baseline="0" dirty="0" err="1"/>
              <a:t>es</a:t>
            </a:r>
            <a:r>
              <a:rPr lang="en-GB" baseline="0" dirty="0"/>
              <a:t> for Cameron to communicate at home. </a:t>
            </a: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F5B6128-AD36-4812-AD80-11DAA191AFFA}"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966567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306E6F5-56CB-4E5F-B08F-D0B7CA315E62}" type="datetimeFigureOut">
              <a:rPr lang="en-GB" smtClean="0"/>
              <a:t>15/09/2021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CFD765-3ECE-4C85-A3F1-202867904B0F}"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9289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06E6F5-56CB-4E5F-B08F-D0B7CA315E62}" type="datetimeFigureOut">
              <a:rPr lang="en-GB" smtClean="0"/>
              <a:t>15/09/2021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CFD765-3ECE-4C85-A3F1-202867904B0F}" type="slidenum">
              <a:rPr lang="en-GB" smtClean="0"/>
              <a:t>‹#›</a:t>
            </a:fld>
            <a:endParaRPr lang="en-GB"/>
          </a:p>
        </p:txBody>
      </p:sp>
    </p:spTree>
    <p:extLst>
      <p:ext uri="{BB962C8B-B14F-4D97-AF65-F5344CB8AC3E}">
        <p14:creationId xmlns:p14="http://schemas.microsoft.com/office/powerpoint/2010/main" val="2478035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06E6F5-56CB-4E5F-B08F-D0B7CA315E62}" type="datetimeFigureOut">
              <a:rPr lang="en-GB" smtClean="0"/>
              <a:t>15/09/2021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CFD765-3ECE-4C85-A3F1-202867904B0F}" type="slidenum">
              <a:rPr lang="en-GB" smtClean="0"/>
              <a:t>‹#›</a:t>
            </a:fld>
            <a:endParaRPr lang="en-GB"/>
          </a:p>
        </p:txBody>
      </p:sp>
    </p:spTree>
    <p:extLst>
      <p:ext uri="{BB962C8B-B14F-4D97-AF65-F5344CB8AC3E}">
        <p14:creationId xmlns:p14="http://schemas.microsoft.com/office/powerpoint/2010/main" val="2901354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06E6F5-56CB-4E5F-B08F-D0B7CA315E62}" type="datetimeFigureOut">
              <a:rPr lang="en-GB" smtClean="0"/>
              <a:t>15/09/2021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CFD765-3ECE-4C85-A3F1-202867904B0F}" type="slidenum">
              <a:rPr lang="en-GB" smtClean="0"/>
              <a:t>‹#›</a:t>
            </a:fld>
            <a:endParaRPr lang="en-GB"/>
          </a:p>
        </p:txBody>
      </p:sp>
    </p:spTree>
    <p:extLst>
      <p:ext uri="{BB962C8B-B14F-4D97-AF65-F5344CB8AC3E}">
        <p14:creationId xmlns:p14="http://schemas.microsoft.com/office/powerpoint/2010/main" val="1289941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6E6F5-56CB-4E5F-B08F-D0B7CA315E62}" type="datetimeFigureOut">
              <a:rPr lang="en-GB" smtClean="0"/>
              <a:t>15/09/2021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CFD765-3ECE-4C85-A3F1-202867904B0F}"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2773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306E6F5-56CB-4E5F-B08F-D0B7CA315E62}" type="datetimeFigureOut">
              <a:rPr lang="en-GB" smtClean="0"/>
              <a:t>15/09/2021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ACFD765-3ECE-4C85-A3F1-202867904B0F}" type="slidenum">
              <a:rPr lang="en-GB" smtClean="0"/>
              <a:t>‹#›</a:t>
            </a:fld>
            <a:endParaRPr lang="en-GB"/>
          </a:p>
        </p:txBody>
      </p:sp>
    </p:spTree>
    <p:extLst>
      <p:ext uri="{BB962C8B-B14F-4D97-AF65-F5344CB8AC3E}">
        <p14:creationId xmlns:p14="http://schemas.microsoft.com/office/powerpoint/2010/main" val="715815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306E6F5-56CB-4E5F-B08F-D0B7CA315E62}" type="datetimeFigureOut">
              <a:rPr lang="en-GB" smtClean="0"/>
              <a:t>15/09/2021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ACFD765-3ECE-4C85-A3F1-202867904B0F}" type="slidenum">
              <a:rPr lang="en-GB" smtClean="0"/>
              <a:t>‹#›</a:t>
            </a:fld>
            <a:endParaRPr lang="en-GB"/>
          </a:p>
        </p:txBody>
      </p:sp>
    </p:spTree>
    <p:extLst>
      <p:ext uri="{BB962C8B-B14F-4D97-AF65-F5344CB8AC3E}">
        <p14:creationId xmlns:p14="http://schemas.microsoft.com/office/powerpoint/2010/main" val="238771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306E6F5-56CB-4E5F-B08F-D0B7CA315E62}" type="datetimeFigureOut">
              <a:rPr lang="en-GB" smtClean="0"/>
              <a:t>15/09/2021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ACFD765-3ECE-4C85-A3F1-202867904B0F}" type="slidenum">
              <a:rPr lang="en-GB" smtClean="0"/>
              <a:t>‹#›</a:t>
            </a:fld>
            <a:endParaRPr lang="en-GB"/>
          </a:p>
        </p:txBody>
      </p:sp>
    </p:spTree>
    <p:extLst>
      <p:ext uri="{BB962C8B-B14F-4D97-AF65-F5344CB8AC3E}">
        <p14:creationId xmlns:p14="http://schemas.microsoft.com/office/powerpoint/2010/main" val="11097092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306E6F5-56CB-4E5F-B08F-D0B7CA315E62}" type="datetimeFigureOut">
              <a:rPr lang="en-GB" smtClean="0"/>
              <a:t>15/09/2021</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0ACFD765-3ECE-4C85-A3F1-202867904B0F}" type="slidenum">
              <a:rPr lang="en-GB" smtClean="0"/>
              <a:t>‹#›</a:t>
            </a:fld>
            <a:endParaRPr lang="en-GB"/>
          </a:p>
        </p:txBody>
      </p:sp>
    </p:spTree>
    <p:extLst>
      <p:ext uri="{BB962C8B-B14F-4D97-AF65-F5344CB8AC3E}">
        <p14:creationId xmlns:p14="http://schemas.microsoft.com/office/powerpoint/2010/main" val="2435882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5306E6F5-56CB-4E5F-B08F-D0B7CA315E62}" type="datetimeFigureOut">
              <a:rPr lang="en-GB" smtClean="0"/>
              <a:t>15/09/2021</a:t>
            </a:fld>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ACFD765-3ECE-4C85-A3F1-202867904B0F}" type="slidenum">
              <a:rPr lang="en-GB" smtClean="0"/>
              <a:t>‹#›</a:t>
            </a:fld>
            <a:endParaRPr lang="en-GB"/>
          </a:p>
        </p:txBody>
      </p:sp>
    </p:spTree>
    <p:extLst>
      <p:ext uri="{BB962C8B-B14F-4D97-AF65-F5344CB8AC3E}">
        <p14:creationId xmlns:p14="http://schemas.microsoft.com/office/powerpoint/2010/main" val="862894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6E6F5-56CB-4E5F-B08F-D0B7CA315E62}" type="datetimeFigureOut">
              <a:rPr lang="en-GB" smtClean="0"/>
              <a:t>15/09/2021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ACFD765-3ECE-4C85-A3F1-202867904B0F}" type="slidenum">
              <a:rPr lang="en-GB" smtClean="0"/>
              <a:t>‹#›</a:t>
            </a:fld>
            <a:endParaRPr lang="en-GB"/>
          </a:p>
        </p:txBody>
      </p:sp>
    </p:spTree>
    <p:extLst>
      <p:ext uri="{BB962C8B-B14F-4D97-AF65-F5344CB8AC3E}">
        <p14:creationId xmlns:p14="http://schemas.microsoft.com/office/powerpoint/2010/main" val="339194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306E6F5-56CB-4E5F-B08F-D0B7CA315E62}" type="datetimeFigureOut">
              <a:rPr lang="en-GB" smtClean="0"/>
              <a:t>15/09/2021</a:t>
            </a:fld>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ACFD765-3ECE-4C85-A3F1-202867904B0F}" type="slidenum">
              <a:rPr lang="en-GB" smtClean="0"/>
              <a:t>‹#›</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0622481"/>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ican.org.uk/i-cans-talking-point/cpd-short-course/" TargetMode="External"/><Relationship Id="rId2" Type="http://schemas.openxmlformats.org/officeDocument/2006/relationships/hyperlink" Target="https://www.youtube.com/watch?v=55-SIwjXngI" TargetMode="External"/><Relationship Id="rId1" Type="http://schemas.openxmlformats.org/officeDocument/2006/relationships/slideLayout" Target="../slideLayouts/slideLayout2.xml"/><Relationship Id="rId5" Type="http://schemas.openxmlformats.org/officeDocument/2006/relationships/hyperlink" Target="https://www.youtube.com/watch?v=joqVklnnPoY" TargetMode="External"/><Relationship Id="rId4" Type="http://schemas.openxmlformats.org/officeDocument/2006/relationships/hyperlink" Target="https://slctoolforhv.nes.digita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B6377-17E8-4997-9FED-4CFE192E18FC}"/>
              </a:ext>
            </a:extLst>
          </p:cNvPr>
          <p:cNvSpPr>
            <a:spLocks noGrp="1"/>
          </p:cNvSpPr>
          <p:nvPr>
            <p:ph type="ctrTitle"/>
          </p:nvPr>
        </p:nvSpPr>
        <p:spPr/>
        <p:txBody>
          <a:bodyPr>
            <a:normAutofit/>
          </a:bodyPr>
          <a:lstStyle/>
          <a:p>
            <a:r>
              <a:rPr lang="en-GB" sz="6000" dirty="0"/>
              <a:t>Module 6:</a:t>
            </a:r>
            <a:br>
              <a:rPr lang="en-GB" sz="6000" dirty="0"/>
            </a:br>
            <a:r>
              <a:rPr lang="en-GB" sz="6000" dirty="0"/>
              <a:t>Building confidence in identifying and responding to additional support needs</a:t>
            </a:r>
          </a:p>
        </p:txBody>
      </p:sp>
      <p:sp>
        <p:nvSpPr>
          <p:cNvPr id="3" name="Subtitle 2">
            <a:extLst>
              <a:ext uri="{FF2B5EF4-FFF2-40B4-BE49-F238E27FC236}">
                <a16:creationId xmlns:a16="http://schemas.microsoft.com/office/drawing/2014/main" id="{2E626EF0-42D6-4E8C-8952-DCEBABF6480A}"/>
              </a:ext>
            </a:extLst>
          </p:cNvPr>
          <p:cNvSpPr>
            <a:spLocks noGrp="1"/>
          </p:cNvSpPr>
          <p:nvPr>
            <p:ph type="subTitle" idx="1"/>
          </p:nvPr>
        </p:nvSpPr>
        <p:spPr/>
        <p:txBody>
          <a:bodyPr>
            <a:normAutofit fontScale="70000" lnSpcReduction="20000"/>
          </a:bodyPr>
          <a:lstStyle/>
          <a:p>
            <a:r>
              <a:rPr lang="en-GB" dirty="0"/>
              <a:t>WEBINAR</a:t>
            </a:r>
          </a:p>
          <a:p>
            <a:r>
              <a:rPr lang="en-GB" dirty="0"/>
              <a:t>Supporting children with Speech, Language and Communications Needs (SLCN).</a:t>
            </a:r>
          </a:p>
          <a:p>
            <a:r>
              <a:rPr lang="en-GB" dirty="0"/>
              <a:t>Joanne Gibson: Early Years speech and language therapist </a:t>
            </a:r>
          </a:p>
        </p:txBody>
      </p:sp>
    </p:spTree>
    <p:extLst>
      <p:ext uri="{BB962C8B-B14F-4D97-AF65-F5344CB8AC3E}">
        <p14:creationId xmlns:p14="http://schemas.microsoft.com/office/powerpoint/2010/main" val="8359488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68DA0-E38D-4354-90B8-353409D418AB}"/>
              </a:ext>
            </a:extLst>
          </p:cNvPr>
          <p:cNvSpPr>
            <a:spLocks noGrp="1"/>
          </p:cNvSpPr>
          <p:nvPr>
            <p:ph type="title"/>
          </p:nvPr>
        </p:nvSpPr>
        <p:spPr/>
        <p:txBody>
          <a:bodyPr/>
          <a:lstStyle/>
          <a:p>
            <a:r>
              <a:rPr lang="en-GB" b="1" dirty="0"/>
              <a:t>Cases studies</a:t>
            </a:r>
          </a:p>
        </p:txBody>
      </p:sp>
      <p:sp>
        <p:nvSpPr>
          <p:cNvPr id="3" name="Content Placeholder 2">
            <a:extLst>
              <a:ext uri="{FF2B5EF4-FFF2-40B4-BE49-F238E27FC236}">
                <a16:creationId xmlns:a16="http://schemas.microsoft.com/office/drawing/2014/main" id="{000C9ECF-64AA-4F3C-8FF2-D30D4ECAEEC5}"/>
              </a:ext>
            </a:extLst>
          </p:cNvPr>
          <p:cNvSpPr>
            <a:spLocks noGrp="1"/>
          </p:cNvSpPr>
          <p:nvPr>
            <p:ph idx="1"/>
          </p:nvPr>
        </p:nvSpPr>
        <p:spPr/>
        <p:txBody>
          <a:bodyPr/>
          <a:lstStyle/>
          <a:p>
            <a:r>
              <a:rPr lang="en-GB" dirty="0"/>
              <a:t>Here are 3 case studies based on children presenting with Speech, Language and Communication Needs</a:t>
            </a:r>
          </a:p>
          <a:p>
            <a:pPr>
              <a:buFont typeface="Wingdings" panose="05000000000000000000" pitchFamily="2" charset="2"/>
              <a:buChar char="§"/>
            </a:pPr>
            <a:r>
              <a:rPr lang="en-GB" dirty="0"/>
              <a:t>Consider the child’s communication needs and the impact this may have on them in an Early Years Settings</a:t>
            </a:r>
          </a:p>
          <a:p>
            <a:pPr>
              <a:buFont typeface="Wingdings" panose="05000000000000000000" pitchFamily="2" charset="2"/>
              <a:buChar char="§"/>
            </a:pPr>
            <a:r>
              <a:rPr lang="en-GB" dirty="0"/>
              <a:t>Consider what strategies and resources you think that practitioners can use in an Early Years setting to support the children </a:t>
            </a:r>
          </a:p>
          <a:p>
            <a:pPr>
              <a:buFont typeface="Wingdings" panose="05000000000000000000" pitchFamily="2" charset="2"/>
              <a:buChar char="§"/>
            </a:pPr>
            <a:r>
              <a:rPr lang="en-GB" dirty="0"/>
              <a:t>How can practitioners work in partnership with their families/carers/other services</a:t>
            </a:r>
          </a:p>
          <a:p>
            <a:pPr>
              <a:buFont typeface="Wingdings" panose="05000000000000000000" pitchFamily="2" charset="2"/>
              <a:buChar char="§"/>
            </a:pPr>
            <a:r>
              <a:rPr lang="en-GB" dirty="0"/>
              <a:t>Referring </a:t>
            </a:r>
            <a:r>
              <a:rPr lang="en-GB"/>
              <a:t>to discussion on  slide 7-  </a:t>
            </a:r>
            <a:r>
              <a:rPr lang="en-GB" dirty="0"/>
              <a:t>how can we support the child’s means, reasons and opportunities for the child’s communication within a </a:t>
            </a:r>
            <a:r>
              <a:rPr lang="en-GB"/>
              <a:t>responsive relationship.</a:t>
            </a:r>
            <a:endParaRPr lang="en-GB" dirty="0"/>
          </a:p>
          <a:p>
            <a:pPr marL="0" indent="0">
              <a:buNone/>
            </a:pPr>
            <a:endParaRPr lang="en-GB" dirty="0"/>
          </a:p>
        </p:txBody>
      </p:sp>
    </p:spTree>
    <p:extLst>
      <p:ext uri="{BB962C8B-B14F-4D97-AF65-F5344CB8AC3E}">
        <p14:creationId xmlns:p14="http://schemas.microsoft.com/office/powerpoint/2010/main" val="16290087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A57AE-5975-4745-9D07-BADE5D80688D}"/>
              </a:ext>
            </a:extLst>
          </p:cNvPr>
          <p:cNvSpPr>
            <a:spLocks noGrp="1"/>
          </p:cNvSpPr>
          <p:nvPr>
            <p:ph type="title"/>
          </p:nvPr>
        </p:nvSpPr>
        <p:spPr/>
        <p:txBody>
          <a:bodyPr/>
          <a:lstStyle/>
          <a:p>
            <a:r>
              <a:rPr lang="en-GB" dirty="0"/>
              <a:t>Maisie: a child with communication difficulties</a:t>
            </a:r>
          </a:p>
        </p:txBody>
      </p:sp>
      <p:sp>
        <p:nvSpPr>
          <p:cNvPr id="3" name="Content Placeholder 2">
            <a:extLst>
              <a:ext uri="{FF2B5EF4-FFF2-40B4-BE49-F238E27FC236}">
                <a16:creationId xmlns:a16="http://schemas.microsoft.com/office/drawing/2014/main" id="{233D4C9D-DA3D-46AE-93ED-E131FF64F675}"/>
              </a:ext>
            </a:extLst>
          </p:cNvPr>
          <p:cNvSpPr>
            <a:spLocks noGrp="1"/>
          </p:cNvSpPr>
          <p:nvPr>
            <p:ph idx="1"/>
          </p:nvPr>
        </p:nvSpPr>
        <p:spPr/>
        <p:txBody>
          <a:bodyPr>
            <a:normAutofit/>
          </a:bodyPr>
          <a:lstStyle/>
          <a:p>
            <a:r>
              <a:rPr lang="en-GB" sz="2400" dirty="0"/>
              <a:t>Maisie is  3 years old. She has recently had a diagnosis of Autistic Spectrum Disorder. </a:t>
            </a:r>
            <a:r>
              <a:rPr lang="en-GB" sz="2400" dirty="0" err="1"/>
              <a:t>Maisie</a:t>
            </a:r>
            <a:r>
              <a:rPr lang="en-GB" sz="2400" dirty="0"/>
              <a:t> is non verbal and therefore does not use any verbal communication. She tends to take adults by the hand to lead them to what she wants.  She does not always respond to verbal instructions. </a:t>
            </a:r>
            <a:r>
              <a:rPr lang="en-GB" sz="2400" dirty="0" err="1"/>
              <a:t>Maisie</a:t>
            </a:r>
            <a:r>
              <a:rPr lang="en-GB" sz="2400" dirty="0"/>
              <a:t> finds transitions difficult and can become frustrated or upset when moving between activities. </a:t>
            </a:r>
            <a:r>
              <a:rPr lang="en-GB" sz="2400" dirty="0" err="1"/>
              <a:t>Maisie</a:t>
            </a:r>
            <a:r>
              <a:rPr lang="en-GB" sz="2400" dirty="0"/>
              <a:t> does not communicate with other children in the nursery. She plays alongside other children but can become upset if another child touches the toys she is playing with. </a:t>
            </a:r>
            <a:r>
              <a:rPr lang="en-GB" sz="2400" dirty="0" err="1"/>
              <a:t>Maisie’s</a:t>
            </a:r>
            <a:r>
              <a:rPr lang="en-GB" sz="2400" dirty="0"/>
              <a:t> parents have been trying to implement PECS (Picture Exchange System) with </a:t>
            </a:r>
            <a:r>
              <a:rPr lang="en-GB" sz="2400" dirty="0" err="1"/>
              <a:t>Maisie</a:t>
            </a:r>
            <a:r>
              <a:rPr lang="en-GB" sz="2400" dirty="0"/>
              <a:t> at home with support from Speech and Language Therapy. They feel </a:t>
            </a:r>
            <a:r>
              <a:rPr lang="en-GB" sz="2400" dirty="0" err="1"/>
              <a:t>Maisie</a:t>
            </a:r>
            <a:r>
              <a:rPr lang="en-GB" sz="2400" dirty="0"/>
              <a:t> is beginning to respond to this and that she can use a picture to ask for juice at home. </a:t>
            </a:r>
          </a:p>
        </p:txBody>
      </p:sp>
    </p:spTree>
    <p:extLst>
      <p:ext uri="{BB962C8B-B14F-4D97-AF65-F5344CB8AC3E}">
        <p14:creationId xmlns:p14="http://schemas.microsoft.com/office/powerpoint/2010/main" val="17746787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CB19D-042D-4F39-9CDA-F94B080CD3E7}"/>
              </a:ext>
            </a:extLst>
          </p:cNvPr>
          <p:cNvSpPr>
            <a:spLocks noGrp="1"/>
          </p:cNvSpPr>
          <p:nvPr>
            <p:ph type="title"/>
          </p:nvPr>
        </p:nvSpPr>
        <p:spPr/>
        <p:txBody>
          <a:bodyPr/>
          <a:lstStyle/>
          <a:p>
            <a:r>
              <a:rPr lang="en-GB" dirty="0"/>
              <a:t>Jamie: a profoundly deaf child with cochlear implants</a:t>
            </a:r>
          </a:p>
        </p:txBody>
      </p:sp>
      <p:sp>
        <p:nvSpPr>
          <p:cNvPr id="3" name="Content Placeholder 2">
            <a:extLst>
              <a:ext uri="{FF2B5EF4-FFF2-40B4-BE49-F238E27FC236}">
                <a16:creationId xmlns:a16="http://schemas.microsoft.com/office/drawing/2014/main" id="{07B9D2D4-E0CA-43DC-9934-C938A85949F6}"/>
              </a:ext>
            </a:extLst>
          </p:cNvPr>
          <p:cNvSpPr>
            <a:spLocks noGrp="1"/>
          </p:cNvSpPr>
          <p:nvPr>
            <p:ph idx="1"/>
          </p:nvPr>
        </p:nvSpPr>
        <p:spPr/>
        <p:txBody>
          <a:bodyPr>
            <a:normAutofit/>
          </a:bodyPr>
          <a:lstStyle/>
          <a:p>
            <a:r>
              <a:rPr lang="en-US" sz="2400" b="0" i="0" dirty="0">
                <a:solidFill>
                  <a:srgbClr val="000000"/>
                </a:solidFill>
                <a:effectLst/>
              </a:rPr>
              <a:t>Jamie is 2 and a half years old and has recently started nursery. Jamie was born profoundly Deaf in both ears and had his cochlear implants switched on last month. Jamie's parents have been using BSL with Jamie up to this point and are continuing to use it alongside spoken language - Jamie knows a number of single word signs and mum and dad report that he uses these at home. Jamie is quite isolated from other children in the nursery - he is not currently attempting to initiate interactions and it can be difficult to get his attention and involve him in group activities. Jamie rarely approaches an adult if he needs something or something is wrong and will often stand and cry instead.</a:t>
            </a:r>
            <a:endParaRPr lang="en-GB" sz="2400" dirty="0"/>
          </a:p>
        </p:txBody>
      </p:sp>
    </p:spTree>
    <p:extLst>
      <p:ext uri="{BB962C8B-B14F-4D97-AF65-F5344CB8AC3E}">
        <p14:creationId xmlns:p14="http://schemas.microsoft.com/office/powerpoint/2010/main" val="23540893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8E42A-F5DA-44A0-947E-62369E28268C}"/>
              </a:ext>
            </a:extLst>
          </p:cNvPr>
          <p:cNvSpPr>
            <a:spLocks noGrp="1"/>
          </p:cNvSpPr>
          <p:nvPr>
            <p:ph type="title"/>
          </p:nvPr>
        </p:nvSpPr>
        <p:spPr/>
        <p:txBody>
          <a:bodyPr/>
          <a:lstStyle/>
          <a:p>
            <a:r>
              <a:rPr lang="en-GB" dirty="0" err="1"/>
              <a:t>Aabir</a:t>
            </a:r>
            <a:r>
              <a:rPr lang="en-GB" dirty="0"/>
              <a:t>: a child with speech sound difficulties</a:t>
            </a:r>
          </a:p>
        </p:txBody>
      </p:sp>
      <p:sp>
        <p:nvSpPr>
          <p:cNvPr id="3" name="Content Placeholder 2">
            <a:extLst>
              <a:ext uri="{FF2B5EF4-FFF2-40B4-BE49-F238E27FC236}">
                <a16:creationId xmlns:a16="http://schemas.microsoft.com/office/drawing/2014/main" id="{C3FB4F33-3975-4C8C-A750-0C47736928DA}"/>
              </a:ext>
            </a:extLst>
          </p:cNvPr>
          <p:cNvSpPr>
            <a:spLocks noGrp="1"/>
          </p:cNvSpPr>
          <p:nvPr>
            <p:ph idx="1"/>
          </p:nvPr>
        </p:nvSpPr>
        <p:spPr/>
        <p:txBody>
          <a:bodyPr>
            <a:normAutofit/>
          </a:bodyPr>
          <a:lstStyle/>
          <a:p>
            <a:r>
              <a:rPr lang="en-GB" sz="2400" dirty="0" err="1"/>
              <a:t>Aabir</a:t>
            </a:r>
            <a:r>
              <a:rPr lang="en-GB" sz="2400" dirty="0"/>
              <a:t> is four years old and  currently in his pre-school year. He attempts to communicate with both adults and children in nursery, however it can be very difficult to understand what he is saying. He appears to use full sentences, however interactions often breakdown as other children and adults cannot understand </a:t>
            </a:r>
            <a:r>
              <a:rPr lang="en-GB" sz="2400" dirty="0" err="1"/>
              <a:t>Aabir</a:t>
            </a:r>
            <a:r>
              <a:rPr lang="en-GB" sz="2400" dirty="0"/>
              <a:t>.  </a:t>
            </a:r>
            <a:r>
              <a:rPr lang="en-GB" sz="2400" dirty="0" err="1"/>
              <a:t>Aabir</a:t>
            </a:r>
            <a:r>
              <a:rPr lang="en-GB" sz="2400" dirty="0"/>
              <a:t> is starting to get frustrated that he cannot always communicate his message successfully and has started to withdraw from social situations in nursery.  </a:t>
            </a:r>
            <a:r>
              <a:rPr lang="en-GB" sz="2400" dirty="0" err="1"/>
              <a:t>Aabir</a:t>
            </a:r>
            <a:r>
              <a:rPr lang="en-GB" sz="2400" dirty="0"/>
              <a:t> substitutes a number of speech sounds. His parents say that he has a good vocabulary and that they can understand </a:t>
            </a:r>
            <a:r>
              <a:rPr lang="en-GB" sz="2400" dirty="0" err="1"/>
              <a:t>Aabir</a:t>
            </a:r>
            <a:r>
              <a:rPr lang="en-GB" sz="2400" dirty="0"/>
              <a:t> at home but that other family members struggle to understand him. They feel that he is starting to become reluctant to interact with others and gets very frustrated at home. </a:t>
            </a:r>
          </a:p>
        </p:txBody>
      </p:sp>
    </p:spTree>
    <p:extLst>
      <p:ext uri="{BB962C8B-B14F-4D97-AF65-F5344CB8AC3E}">
        <p14:creationId xmlns:p14="http://schemas.microsoft.com/office/powerpoint/2010/main" val="1003205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CB19D-042D-4F39-9CDA-F94B080CD3E7}"/>
              </a:ext>
            </a:extLst>
          </p:cNvPr>
          <p:cNvSpPr>
            <a:spLocks noGrp="1"/>
          </p:cNvSpPr>
          <p:nvPr>
            <p:ph type="title"/>
          </p:nvPr>
        </p:nvSpPr>
        <p:spPr/>
        <p:txBody>
          <a:bodyPr/>
          <a:lstStyle/>
          <a:p>
            <a:r>
              <a:rPr lang="en-GB" dirty="0"/>
              <a:t>Cameron: a child with delayed language development</a:t>
            </a:r>
          </a:p>
        </p:txBody>
      </p:sp>
      <p:sp>
        <p:nvSpPr>
          <p:cNvPr id="3" name="Content Placeholder 2">
            <a:extLst>
              <a:ext uri="{FF2B5EF4-FFF2-40B4-BE49-F238E27FC236}">
                <a16:creationId xmlns:a16="http://schemas.microsoft.com/office/drawing/2014/main" id="{07B9D2D4-E0CA-43DC-9934-C938A85949F6}"/>
              </a:ext>
            </a:extLst>
          </p:cNvPr>
          <p:cNvSpPr>
            <a:spLocks noGrp="1"/>
          </p:cNvSpPr>
          <p:nvPr>
            <p:ph idx="1"/>
          </p:nvPr>
        </p:nvSpPr>
        <p:spPr/>
        <p:txBody>
          <a:bodyPr>
            <a:normAutofit/>
          </a:bodyPr>
          <a:lstStyle/>
          <a:p>
            <a:r>
              <a:rPr lang="en-GB" sz="2400" dirty="0"/>
              <a:t>Cameron is two and a half years old and  has recently started nursery.  Cameron has around 20 single words which he uses but is not yet joining any words together. Cameron is able to follow simple instructions. He enjoys interacting with other children and adults and will communicate his needs by pointing, using gestures and a few single words. Cameron’s family are new to the area and living in temporary accommodation. They feel that Cameron is very good at amusing himself at home. He particularly enjoys watching TV and  playing with his I-pad. </a:t>
            </a:r>
          </a:p>
        </p:txBody>
      </p:sp>
    </p:spTree>
    <p:extLst>
      <p:ext uri="{BB962C8B-B14F-4D97-AF65-F5344CB8AC3E}">
        <p14:creationId xmlns:p14="http://schemas.microsoft.com/office/powerpoint/2010/main" val="42904218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Role of the Speech and Language Therapist</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044236090"/>
              </p:ext>
            </p:extLst>
          </p:nvPr>
        </p:nvGraphicFramePr>
        <p:xfrm>
          <a:off x="1096963" y="1846263"/>
          <a:ext cx="10058400"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423931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C5598-A7BC-462D-89E3-20215516A056}"/>
              </a:ext>
            </a:extLst>
          </p:cNvPr>
          <p:cNvSpPr>
            <a:spLocks noGrp="1"/>
          </p:cNvSpPr>
          <p:nvPr>
            <p:ph type="title"/>
          </p:nvPr>
        </p:nvSpPr>
        <p:spPr/>
        <p:txBody>
          <a:bodyPr/>
          <a:lstStyle/>
          <a:p>
            <a:r>
              <a:rPr lang="en-GB" b="1" dirty="0"/>
              <a:t>Collaborative Working with Speech and Language Therapists</a:t>
            </a:r>
          </a:p>
        </p:txBody>
      </p:sp>
      <p:sp>
        <p:nvSpPr>
          <p:cNvPr id="3" name="Content Placeholder 2">
            <a:extLst>
              <a:ext uri="{FF2B5EF4-FFF2-40B4-BE49-F238E27FC236}">
                <a16:creationId xmlns:a16="http://schemas.microsoft.com/office/drawing/2014/main" id="{7DBB108D-7C51-4459-AD06-48D5E85A3C4E}"/>
              </a:ext>
            </a:extLst>
          </p:cNvPr>
          <p:cNvSpPr>
            <a:spLocks noGrp="1"/>
          </p:cNvSpPr>
          <p:nvPr>
            <p:ph idx="1"/>
          </p:nvPr>
        </p:nvSpPr>
        <p:spPr/>
        <p:txBody>
          <a:bodyPr>
            <a:normAutofit lnSpcReduction="10000"/>
          </a:bodyPr>
          <a:lstStyle/>
          <a:p>
            <a:pPr lvl="0">
              <a:buFont typeface="Wingdings" panose="05000000000000000000" pitchFamily="2" charset="2"/>
              <a:buChar char="§"/>
            </a:pPr>
            <a:r>
              <a:rPr lang="en-GB" sz="2400" dirty="0"/>
              <a:t>We are aware of how to contact our local Speech and Language Therapy Department</a:t>
            </a:r>
          </a:p>
          <a:p>
            <a:pPr lvl="0">
              <a:buFont typeface="Wingdings" panose="05000000000000000000" pitchFamily="2" charset="2"/>
              <a:buChar char="§"/>
            </a:pPr>
            <a:r>
              <a:rPr lang="en-GB" sz="2400" dirty="0"/>
              <a:t>We are aware of the services available in our local area and can signpost families to them </a:t>
            </a:r>
            <a:r>
              <a:rPr lang="en-GB" sz="2400" dirty="0" err="1"/>
              <a:t>eg</a:t>
            </a:r>
            <a:r>
              <a:rPr lang="en-GB" sz="2400" dirty="0"/>
              <a:t> drop in clinics, telephone advice line, social media</a:t>
            </a:r>
          </a:p>
          <a:p>
            <a:pPr lvl="0">
              <a:buFont typeface="Wingdings" panose="05000000000000000000" pitchFamily="2" charset="2"/>
              <a:buChar char="§"/>
            </a:pPr>
            <a:r>
              <a:rPr lang="en-GB" sz="2400" dirty="0"/>
              <a:t>We work in partnership with Speech and Language Therapy for children with identified SLCN e.g., joint target settings, multiagency meetings, joint delivery of interventions.</a:t>
            </a:r>
          </a:p>
          <a:p>
            <a:pPr lvl="0">
              <a:buFont typeface="Wingdings" panose="05000000000000000000" pitchFamily="2" charset="2"/>
              <a:buChar char="§"/>
            </a:pPr>
            <a:r>
              <a:rPr lang="en-GB" sz="2400" dirty="0"/>
              <a:t>We are aware of when and how to make high quality requests for assistance</a:t>
            </a:r>
          </a:p>
          <a:p>
            <a:pPr lvl="0">
              <a:buFont typeface="Wingdings" panose="05000000000000000000" pitchFamily="2" charset="2"/>
              <a:buChar char="q"/>
            </a:pPr>
            <a:r>
              <a:rPr lang="en-GB" sz="2400" dirty="0">
                <a:solidFill>
                  <a:schemeClr val="tx2"/>
                </a:solidFill>
              </a:rPr>
              <a:t>How do you work in partnership with Speech and Language Therapy Services in your setting?</a:t>
            </a:r>
          </a:p>
          <a:p>
            <a:pPr>
              <a:buFont typeface="Wingdings" panose="05000000000000000000" pitchFamily="2" charset="2"/>
              <a:buChar char="§"/>
            </a:pPr>
            <a:endParaRPr lang="en-GB" sz="2400" dirty="0"/>
          </a:p>
        </p:txBody>
      </p:sp>
    </p:spTree>
    <p:extLst>
      <p:ext uri="{BB962C8B-B14F-4D97-AF65-F5344CB8AC3E}">
        <p14:creationId xmlns:p14="http://schemas.microsoft.com/office/powerpoint/2010/main" val="2111555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Further resources to support your learning and development</a:t>
            </a:r>
          </a:p>
        </p:txBody>
      </p:sp>
      <p:sp>
        <p:nvSpPr>
          <p:cNvPr id="3" name="Content Placeholder 2"/>
          <p:cNvSpPr>
            <a:spLocks noGrp="1"/>
          </p:cNvSpPr>
          <p:nvPr>
            <p:ph idx="1"/>
          </p:nvPr>
        </p:nvSpPr>
        <p:spPr/>
        <p:txBody>
          <a:bodyPr>
            <a:noAutofit/>
          </a:bodyPr>
          <a:lstStyle/>
          <a:p>
            <a:r>
              <a:rPr lang="en-GB" sz="1600" b="1" dirty="0"/>
              <a:t>Communication Trust Videos: Scaffolding</a:t>
            </a:r>
            <a:r>
              <a:rPr lang="en-GB" sz="1600" dirty="0"/>
              <a:t>: </a:t>
            </a:r>
            <a:r>
              <a:rPr lang="en-GB" sz="1600" u="sng" dirty="0">
                <a:hlinkClick r:id="rId2"/>
              </a:rPr>
              <a:t>https://www.youtube.com/watch?v=55-SIwjXngI</a:t>
            </a:r>
            <a:endParaRPr lang="en-GB" sz="1600" dirty="0"/>
          </a:p>
          <a:p>
            <a:r>
              <a:rPr lang="en-GB" sz="1600" b="1" dirty="0"/>
              <a:t>Speech, Language &amp; Communication Framework </a:t>
            </a:r>
            <a:r>
              <a:rPr lang="en-GB" sz="1600" dirty="0"/>
              <a:t>is a free online professional development tool </a:t>
            </a:r>
            <a:r>
              <a:rPr lang="en-GB" sz="1600" u="sng" dirty="0">
                <a:solidFill>
                  <a:srgbClr val="92D050"/>
                </a:solidFill>
              </a:rPr>
              <a:t>https://www.slcframework.org.uk/</a:t>
            </a:r>
            <a:endParaRPr lang="en-GB" sz="1600" dirty="0">
              <a:solidFill>
                <a:srgbClr val="92D050"/>
              </a:solidFill>
            </a:endParaRPr>
          </a:p>
          <a:p>
            <a:r>
              <a:rPr lang="en-GB" sz="1600" b="1" dirty="0"/>
              <a:t>Communication Trust online module ½ day module-</a:t>
            </a:r>
            <a:r>
              <a:rPr lang="en-GB" sz="1600" dirty="0"/>
              <a:t> Introducing Supporting Children’s Speech, Language &amp; Communication </a:t>
            </a:r>
            <a:r>
              <a:rPr lang="en-GB" sz="1600" b="0" i="0" dirty="0">
                <a:effectLst/>
                <a:hlinkClick r:id="rId3"/>
              </a:rPr>
              <a:t>https://ican.org.uk/i-cans-talking-point/cpd-short-course/</a:t>
            </a:r>
            <a:endParaRPr lang="en-GB" sz="1600" b="0" i="0" dirty="0">
              <a:effectLst/>
            </a:endParaRPr>
          </a:p>
          <a:p>
            <a:r>
              <a:rPr lang="en-GB" sz="1600" b="1" dirty="0"/>
              <a:t>The Hanen Centre</a:t>
            </a:r>
            <a:r>
              <a:rPr lang="en-GB" sz="1600" dirty="0"/>
              <a:t> has a range of useful articles and information </a:t>
            </a:r>
            <a:r>
              <a:rPr lang="en-GB" sz="1600" u="sng" dirty="0">
                <a:solidFill>
                  <a:srgbClr val="92D050"/>
                </a:solidFill>
              </a:rPr>
              <a:t>http://www.hanen.org/Home.aspx</a:t>
            </a:r>
            <a:endParaRPr lang="en-GB" sz="1600" dirty="0">
              <a:solidFill>
                <a:srgbClr val="92D050"/>
              </a:solidFill>
            </a:endParaRPr>
          </a:p>
          <a:p>
            <a:r>
              <a:rPr lang="en-GB" sz="1600" b="1" dirty="0"/>
              <a:t>Resources and Further Reading for Staff Development:</a:t>
            </a:r>
            <a:r>
              <a:rPr lang="en-GB" sz="1600" dirty="0"/>
              <a:t> </a:t>
            </a:r>
            <a:r>
              <a:rPr lang="en-GB" sz="1600" b="0" i="0" u="sng" dirty="0">
                <a:solidFill>
                  <a:srgbClr val="0000FF"/>
                </a:solidFill>
                <a:effectLst/>
                <a:hlinkClick r:id="rId4"/>
              </a:rPr>
              <a:t>https://slctoolforhv.nes.digital/</a:t>
            </a:r>
            <a:endParaRPr lang="en-GB" sz="1600" b="0" i="0" u="sng" dirty="0">
              <a:solidFill>
                <a:srgbClr val="0000FF"/>
              </a:solidFill>
              <a:effectLst/>
            </a:endParaRPr>
          </a:p>
          <a:p>
            <a:r>
              <a:rPr lang="en-GB" sz="1600" b="1" dirty="0"/>
              <a:t>Top Tips For Early Years Practitioners: DVD clips available at </a:t>
            </a:r>
            <a:r>
              <a:rPr lang="en-GB" sz="1600" u="sng" dirty="0">
                <a:hlinkClick r:id="rId5"/>
              </a:rPr>
              <a:t>https://www.youtube.com/watch?v=joqVklnnPoY</a:t>
            </a:r>
            <a:endParaRPr lang="en-GB" sz="1600" dirty="0"/>
          </a:p>
        </p:txBody>
      </p:sp>
    </p:spTree>
    <p:extLst>
      <p:ext uri="{BB962C8B-B14F-4D97-AF65-F5344CB8AC3E}">
        <p14:creationId xmlns:p14="http://schemas.microsoft.com/office/powerpoint/2010/main" val="37431193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B282A-8E08-43F0-A773-7C5BCF7A11F3}"/>
              </a:ext>
            </a:extLst>
          </p:cNvPr>
          <p:cNvSpPr>
            <a:spLocks noGrp="1"/>
          </p:cNvSpPr>
          <p:nvPr>
            <p:ph type="title"/>
          </p:nvPr>
        </p:nvSpPr>
        <p:spPr/>
        <p:txBody>
          <a:bodyPr>
            <a:normAutofit/>
          </a:bodyPr>
          <a:lstStyle/>
          <a:p>
            <a:r>
              <a:rPr lang="en-GB" b="1" dirty="0"/>
              <a:t>Learning Outcomes</a:t>
            </a:r>
          </a:p>
        </p:txBody>
      </p:sp>
      <p:sp>
        <p:nvSpPr>
          <p:cNvPr id="3" name="Content Placeholder 2">
            <a:extLst>
              <a:ext uri="{FF2B5EF4-FFF2-40B4-BE49-F238E27FC236}">
                <a16:creationId xmlns:a16="http://schemas.microsoft.com/office/drawing/2014/main" id="{231600E9-53D2-49AB-87E0-BC6C3620469D}"/>
              </a:ext>
            </a:extLst>
          </p:cNvPr>
          <p:cNvSpPr>
            <a:spLocks noGrp="1"/>
          </p:cNvSpPr>
          <p:nvPr>
            <p:ph idx="1"/>
          </p:nvPr>
        </p:nvSpPr>
        <p:spPr/>
        <p:txBody>
          <a:bodyPr/>
          <a:lstStyle/>
          <a:p>
            <a:pPr marL="0" indent="0">
              <a:buNone/>
            </a:pPr>
            <a:endParaRPr lang="en-GB" dirty="0"/>
          </a:p>
          <a:p>
            <a:pPr>
              <a:buFont typeface="Wingdings" panose="05000000000000000000" pitchFamily="2" charset="2"/>
              <a:buChar char="§"/>
            </a:pPr>
            <a:r>
              <a:rPr lang="en-GB" dirty="0"/>
              <a:t>To discuss  the presentation and impact of speech, language and communication needs of children in ELC settings</a:t>
            </a:r>
          </a:p>
          <a:p>
            <a:pPr>
              <a:buFont typeface="Wingdings" panose="05000000000000000000" pitchFamily="2" charset="2"/>
              <a:buChar char="§"/>
            </a:pPr>
            <a:r>
              <a:rPr lang="en-GB" dirty="0"/>
              <a:t>To identify ways to create a communication supportive environment for children with speech, language and communication needs</a:t>
            </a:r>
          </a:p>
          <a:p>
            <a:pPr>
              <a:buFont typeface="Wingdings" panose="05000000000000000000" pitchFamily="2" charset="2"/>
              <a:buChar char="§"/>
            </a:pPr>
            <a:r>
              <a:rPr lang="en-GB" dirty="0"/>
              <a:t>To increase knowledge and empower ELC practitioners to be able to support children with speech, language and communication needs</a:t>
            </a:r>
          </a:p>
          <a:p>
            <a:pPr>
              <a:buFont typeface="Wingdings" panose="05000000000000000000" pitchFamily="2" charset="2"/>
              <a:buChar char="§"/>
            </a:pPr>
            <a:r>
              <a:rPr lang="en-GB" dirty="0"/>
              <a:t>To reflect on practice relating to working with children, families and other professionals</a:t>
            </a:r>
          </a:p>
        </p:txBody>
      </p:sp>
    </p:spTree>
    <p:extLst>
      <p:ext uri="{BB962C8B-B14F-4D97-AF65-F5344CB8AC3E}">
        <p14:creationId xmlns:p14="http://schemas.microsoft.com/office/powerpoint/2010/main" val="2444733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4985F-7D3E-4074-9C16-44C00B78CA3C}"/>
              </a:ext>
            </a:extLst>
          </p:cNvPr>
          <p:cNvSpPr>
            <a:spLocks noGrp="1"/>
          </p:cNvSpPr>
          <p:nvPr>
            <p:ph type="title"/>
          </p:nvPr>
        </p:nvSpPr>
        <p:spPr/>
        <p:txBody>
          <a:bodyPr/>
          <a:lstStyle/>
          <a:p>
            <a:r>
              <a:rPr lang="en-GB" b="1" dirty="0"/>
              <a:t>Introduction to the session</a:t>
            </a:r>
          </a:p>
        </p:txBody>
      </p:sp>
      <p:sp>
        <p:nvSpPr>
          <p:cNvPr id="3" name="Content Placeholder 2">
            <a:extLst>
              <a:ext uri="{FF2B5EF4-FFF2-40B4-BE49-F238E27FC236}">
                <a16:creationId xmlns:a16="http://schemas.microsoft.com/office/drawing/2014/main" id="{E94ECE16-899B-4965-A1F1-4FB4C50B4216}"/>
              </a:ext>
            </a:extLst>
          </p:cNvPr>
          <p:cNvSpPr>
            <a:spLocks noGrp="1"/>
          </p:cNvSpPr>
          <p:nvPr>
            <p:ph idx="1"/>
          </p:nvPr>
        </p:nvSpPr>
        <p:spPr/>
        <p:txBody>
          <a:bodyPr/>
          <a:lstStyle/>
          <a:p>
            <a:pPr>
              <a:buFont typeface="Wingdings" panose="05000000000000000000" pitchFamily="2" charset="2"/>
              <a:buChar char="§"/>
            </a:pPr>
            <a:r>
              <a:rPr lang="en-GB" dirty="0"/>
              <a:t>Interactive and reflective </a:t>
            </a:r>
          </a:p>
          <a:p>
            <a:pPr>
              <a:buFont typeface="Wingdings" panose="05000000000000000000" pitchFamily="2" charset="2"/>
              <a:buChar char="§"/>
            </a:pPr>
            <a:r>
              <a:rPr lang="en-GB" dirty="0"/>
              <a:t>Explore  speech, language and communication needs in relation to the care and education of young children in an holistic way</a:t>
            </a:r>
          </a:p>
          <a:p>
            <a:pPr>
              <a:buFont typeface="Wingdings" panose="05000000000000000000" pitchFamily="2" charset="2"/>
              <a:buChar char="§"/>
            </a:pPr>
            <a:r>
              <a:rPr lang="en-GB" dirty="0"/>
              <a:t>Explore ways of supporting children with speech, language and communication needs in early years settings</a:t>
            </a:r>
          </a:p>
          <a:p>
            <a:pPr>
              <a:buFont typeface="Wingdings" panose="05000000000000000000" pitchFamily="2" charset="2"/>
              <a:buChar char="§"/>
            </a:pPr>
            <a:r>
              <a:rPr lang="en-GB" sz="2800" dirty="0"/>
              <a:t>!</a:t>
            </a:r>
            <a:r>
              <a:rPr lang="en-GB" dirty="0"/>
              <a:t>Remember, as discussed in week 1, you are the most important tool  in the toolkit – you can make a real difference to children who require additional support with speech, language and communication</a:t>
            </a:r>
          </a:p>
        </p:txBody>
      </p:sp>
    </p:spTree>
    <p:extLst>
      <p:ext uri="{BB962C8B-B14F-4D97-AF65-F5344CB8AC3E}">
        <p14:creationId xmlns:p14="http://schemas.microsoft.com/office/powerpoint/2010/main" val="2051102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00051" y="4455621"/>
            <a:ext cx="10058400" cy="1882834"/>
          </a:xfrm>
        </p:spPr>
        <p:txBody>
          <a:bodyPr>
            <a:normAutofit fontScale="70000" lnSpcReduction="20000"/>
          </a:bodyPr>
          <a:lstStyle/>
          <a:p>
            <a:r>
              <a:rPr lang="en-GB" sz="6500" b="1" cap="none" dirty="0">
                <a:solidFill>
                  <a:schemeClr val="tx1"/>
                </a:solidFill>
              </a:rPr>
              <a:t>How Do Children’s Speech, Language And Communication Skills Develop?</a:t>
            </a:r>
          </a:p>
          <a:p>
            <a:pPr marL="342900" indent="-342900">
              <a:buFont typeface="Wingdings" panose="05000000000000000000" pitchFamily="2" charset="2"/>
              <a:buChar char="§"/>
            </a:pPr>
            <a:r>
              <a:rPr lang="en-GB" sz="3600" cap="none" dirty="0"/>
              <a:t>What role does an adult play in supporting children’s communication skills in an Early Years setting?</a:t>
            </a:r>
            <a:endParaRPr lang="en-GB" cap="none" dirty="0"/>
          </a:p>
        </p:txBody>
      </p:sp>
      <p:pic>
        <p:nvPicPr>
          <p:cNvPr id="4" name="Content Placeholder 3"/>
          <p:cNvPicPr>
            <a:picLocks/>
          </p:cNvPicPr>
          <p:nvPr/>
        </p:nvPicPr>
        <p:blipFill>
          <a:blip r:embed="rId3">
            <a:extLst>
              <a:ext uri="{28A0092B-C50C-407E-A947-70E740481C1C}">
                <a14:useLocalDpi xmlns:a14="http://schemas.microsoft.com/office/drawing/2010/main" val="0"/>
              </a:ext>
            </a:extLst>
          </a:blip>
          <a:srcRect/>
          <a:stretch>
            <a:fillRect/>
          </a:stretch>
        </p:blipFill>
        <p:spPr bwMode="auto">
          <a:xfrm>
            <a:off x="2182090" y="145473"/>
            <a:ext cx="6181177" cy="4110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66142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39AA8-AC76-4A97-B94B-1D0E800AAE1D}"/>
              </a:ext>
            </a:extLst>
          </p:cNvPr>
          <p:cNvSpPr>
            <a:spLocks noGrp="1"/>
          </p:cNvSpPr>
          <p:nvPr>
            <p:ph type="title"/>
          </p:nvPr>
        </p:nvSpPr>
        <p:spPr/>
        <p:txBody>
          <a:bodyPr/>
          <a:lstStyle/>
          <a:p>
            <a:r>
              <a:rPr lang="en-GB" b="1" dirty="0"/>
              <a:t>What are Speech, Language and Communication Needs (SLCN)?</a:t>
            </a:r>
          </a:p>
        </p:txBody>
      </p:sp>
      <p:sp>
        <p:nvSpPr>
          <p:cNvPr id="3" name="Content Placeholder 2">
            <a:extLst>
              <a:ext uri="{FF2B5EF4-FFF2-40B4-BE49-F238E27FC236}">
                <a16:creationId xmlns:a16="http://schemas.microsoft.com/office/drawing/2014/main" id="{7C63D11E-2C4E-485C-B2F0-79547E9A5A76}"/>
              </a:ext>
            </a:extLst>
          </p:cNvPr>
          <p:cNvSpPr>
            <a:spLocks noGrp="1"/>
          </p:cNvSpPr>
          <p:nvPr>
            <p:ph idx="1"/>
          </p:nvPr>
        </p:nvSpPr>
        <p:spPr/>
        <p:txBody>
          <a:bodyPr>
            <a:normAutofit fontScale="77500" lnSpcReduction="20000"/>
          </a:bodyPr>
          <a:lstStyle/>
          <a:p>
            <a:r>
              <a:rPr lang="en-GB" sz="2400" dirty="0"/>
              <a:t>Describes difficulties across one or more area of communication </a:t>
            </a:r>
            <a:r>
              <a:rPr lang="en-GB" sz="2400" dirty="0" err="1"/>
              <a:t>eg</a:t>
            </a:r>
            <a:r>
              <a:rPr lang="en-GB" sz="2400" dirty="0"/>
              <a:t>:</a:t>
            </a:r>
          </a:p>
          <a:p>
            <a:r>
              <a:rPr lang="en-GB" sz="2400" dirty="0"/>
              <a:t> ☛ problems with producing speech sounds accurately</a:t>
            </a:r>
          </a:p>
          <a:p>
            <a:r>
              <a:rPr lang="en-GB" sz="2400" dirty="0"/>
              <a:t>☛ stammering </a:t>
            </a:r>
          </a:p>
          <a:p>
            <a:r>
              <a:rPr lang="en-GB" sz="2400" dirty="0"/>
              <a:t>☛ voice problems, such as hoarseness and loss of voice</a:t>
            </a:r>
          </a:p>
          <a:p>
            <a:r>
              <a:rPr lang="en-GB" sz="2400" dirty="0"/>
              <a:t>☛ problems understanding language (making sense of what people say)</a:t>
            </a:r>
          </a:p>
          <a:p>
            <a:r>
              <a:rPr lang="en-GB" sz="2400" dirty="0"/>
              <a:t>☛ problems using language (words and sentences)</a:t>
            </a:r>
          </a:p>
          <a:p>
            <a:r>
              <a:rPr lang="en-GB" sz="2400" dirty="0"/>
              <a:t>☛ problems interacting with others. For example, difficulties understanding the non-verbal rules of good communication or using language in different ways to question, clarify or describe things </a:t>
            </a:r>
          </a:p>
          <a:p>
            <a:endParaRPr lang="en-GB" dirty="0"/>
          </a:p>
          <a:p>
            <a:pPr>
              <a:buFont typeface="Wingdings" panose="05000000000000000000" pitchFamily="2" charset="2"/>
              <a:buChar char="q"/>
            </a:pPr>
            <a:r>
              <a:rPr lang="en-GB" dirty="0"/>
              <a:t> </a:t>
            </a:r>
            <a:r>
              <a:rPr lang="en-GB" sz="3000" dirty="0">
                <a:solidFill>
                  <a:schemeClr val="tx2"/>
                </a:solidFill>
              </a:rPr>
              <a:t>How does this compare with your experience of SLCN?</a:t>
            </a:r>
          </a:p>
          <a:p>
            <a:pPr>
              <a:buFont typeface="Wingdings" panose="05000000000000000000" pitchFamily="2" charset="2"/>
              <a:buChar char="q"/>
            </a:pPr>
            <a:r>
              <a:rPr lang="en-GB" sz="3000" dirty="0">
                <a:solidFill>
                  <a:schemeClr val="tx2"/>
                </a:solidFill>
              </a:rPr>
              <a:t>What impact might this have on children in an Early Years setting?</a:t>
            </a:r>
          </a:p>
        </p:txBody>
      </p:sp>
    </p:spTree>
    <p:extLst>
      <p:ext uri="{BB962C8B-B14F-4D97-AF65-F5344CB8AC3E}">
        <p14:creationId xmlns:p14="http://schemas.microsoft.com/office/powerpoint/2010/main" val="2554100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Risk factors: Speech, Language and Communication Needs (SLCN)</a:t>
            </a:r>
          </a:p>
        </p:txBody>
      </p:sp>
      <p:sp>
        <p:nvSpPr>
          <p:cNvPr id="3" name="Content Placeholder 2"/>
          <p:cNvSpPr>
            <a:spLocks noGrp="1"/>
          </p:cNvSpPr>
          <p:nvPr>
            <p:ph sz="half" idx="1"/>
          </p:nvPr>
        </p:nvSpPr>
        <p:spPr>
          <a:xfrm>
            <a:off x="1097279" y="1845736"/>
            <a:ext cx="9813175" cy="4097863"/>
          </a:xfrm>
        </p:spPr>
        <p:txBody>
          <a:bodyPr>
            <a:normAutofit/>
          </a:bodyPr>
          <a:lstStyle/>
          <a:p>
            <a:pPr>
              <a:buFont typeface="Wingdings" panose="05000000000000000000" pitchFamily="2" charset="2"/>
              <a:buChar char="§"/>
              <a:tabLst>
                <a:tab pos="266700" algn="l"/>
              </a:tabLst>
            </a:pPr>
            <a:r>
              <a:rPr lang="en-GB" sz="2000" dirty="0"/>
              <a:t> Family history of speech, language and communication needs (SLCN)</a:t>
            </a:r>
          </a:p>
          <a:p>
            <a:pPr>
              <a:buFont typeface="Wingdings" panose="05000000000000000000" pitchFamily="2" charset="2"/>
              <a:buChar char="§"/>
              <a:tabLst>
                <a:tab pos="266700" algn="l"/>
              </a:tabLst>
            </a:pPr>
            <a:r>
              <a:rPr lang="en-GB" dirty="0"/>
              <a:t> Hearing loss </a:t>
            </a:r>
          </a:p>
          <a:p>
            <a:pPr>
              <a:buFont typeface="Wingdings" panose="05000000000000000000" pitchFamily="2" charset="2"/>
              <a:buChar char="§"/>
              <a:tabLst>
                <a:tab pos="266700" algn="l"/>
              </a:tabLst>
            </a:pPr>
            <a:r>
              <a:rPr lang="en-GB" dirty="0"/>
              <a:t> Home learning environment </a:t>
            </a:r>
          </a:p>
          <a:p>
            <a:pPr>
              <a:buFont typeface="Wingdings" panose="05000000000000000000" pitchFamily="2" charset="2"/>
              <a:buChar char="§"/>
              <a:tabLst>
                <a:tab pos="266700" algn="l"/>
              </a:tabLst>
            </a:pPr>
            <a:r>
              <a:rPr lang="en-GB" dirty="0"/>
              <a:t> Parenting practices (high levels of screen use, prolonged bottle/dummy use)</a:t>
            </a:r>
          </a:p>
          <a:p>
            <a:pPr>
              <a:buFont typeface="Wingdings" panose="05000000000000000000" pitchFamily="2" charset="2"/>
              <a:buChar char="§"/>
              <a:tabLst>
                <a:tab pos="266700" algn="l"/>
              </a:tabLst>
            </a:pPr>
            <a:r>
              <a:rPr lang="en-GB" dirty="0"/>
              <a:t>Gender </a:t>
            </a:r>
          </a:p>
          <a:p>
            <a:pPr>
              <a:buFont typeface="Wingdings" panose="05000000000000000000" pitchFamily="2" charset="2"/>
              <a:buChar char="§"/>
              <a:tabLst>
                <a:tab pos="266700" algn="l"/>
              </a:tabLst>
            </a:pPr>
            <a:endParaRPr lang="en-GB" dirty="0"/>
          </a:p>
          <a:p>
            <a:pPr>
              <a:buFont typeface="Wingdings" panose="05000000000000000000" pitchFamily="2" charset="2"/>
              <a:buChar char="§"/>
              <a:tabLst>
                <a:tab pos="266700" algn="l"/>
              </a:tabLst>
            </a:pPr>
            <a:endParaRPr lang="en-GB" dirty="0"/>
          </a:p>
          <a:p>
            <a:pPr>
              <a:buFont typeface="Wingdings" panose="05000000000000000000" pitchFamily="2" charset="2"/>
              <a:buChar char="§"/>
              <a:tabLst>
                <a:tab pos="266700" algn="l"/>
              </a:tabLst>
            </a:pPr>
            <a:r>
              <a:rPr lang="en-GB" dirty="0">
                <a:solidFill>
                  <a:schemeClr val="tx2"/>
                </a:solidFill>
              </a:rPr>
              <a:t>How do these compare to your own experience, are there other risk factors you can think of that would impact on how a child develops their communication skills? </a:t>
            </a:r>
          </a:p>
          <a:p>
            <a:pPr>
              <a:buFont typeface="Wingdings" panose="05000000000000000000" pitchFamily="2" charset="2"/>
              <a:buChar char="§"/>
              <a:tabLst>
                <a:tab pos="266700" algn="l"/>
              </a:tabLst>
            </a:pPr>
            <a:endParaRPr lang="en-GB" dirty="0"/>
          </a:p>
          <a:p>
            <a:pPr>
              <a:buFont typeface="Wingdings" panose="05000000000000000000" pitchFamily="2" charset="2"/>
              <a:buChar char="§"/>
              <a:tabLst>
                <a:tab pos="266700" algn="l"/>
              </a:tabLst>
            </a:pPr>
            <a:endParaRPr lang="en-GB" dirty="0">
              <a:solidFill>
                <a:srgbClr val="002060"/>
              </a:solidFill>
            </a:endParaRPr>
          </a:p>
        </p:txBody>
      </p:sp>
    </p:spTree>
    <p:extLst>
      <p:ext uri="{BB962C8B-B14F-4D97-AF65-F5344CB8AC3E}">
        <p14:creationId xmlns:p14="http://schemas.microsoft.com/office/powerpoint/2010/main" val="2713983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24258"/>
            <a:ext cx="10058400" cy="1450757"/>
          </a:xfrm>
        </p:spPr>
        <p:txBody>
          <a:bodyPr/>
          <a:lstStyle/>
          <a:p>
            <a:r>
              <a:rPr lang="en-GB" b="1" dirty="0"/>
              <a:t>What do children need to communicate?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97824585"/>
              </p:ext>
            </p:extLst>
          </p:nvPr>
        </p:nvGraphicFramePr>
        <p:xfrm>
          <a:off x="1096963" y="1846263"/>
          <a:ext cx="10058400" cy="4022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Flowchart: Connector 4"/>
          <p:cNvSpPr/>
          <p:nvPr/>
        </p:nvSpPr>
        <p:spPr>
          <a:xfrm>
            <a:off x="5212080" y="3325090"/>
            <a:ext cx="1828799" cy="1226127"/>
          </a:xfrm>
          <a:prstGeom prst="flowChartConnector">
            <a:avLst/>
          </a:prstGeom>
          <a:solidFill>
            <a:schemeClr val="bg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Responsive  adult </a:t>
            </a:r>
          </a:p>
        </p:txBody>
      </p:sp>
      <p:sp>
        <p:nvSpPr>
          <p:cNvPr id="7" name="TextBox 6"/>
          <p:cNvSpPr txBox="1"/>
          <p:nvPr/>
        </p:nvSpPr>
        <p:spPr>
          <a:xfrm>
            <a:off x="9414164" y="5507182"/>
            <a:ext cx="2389909" cy="646331"/>
          </a:xfrm>
          <a:prstGeom prst="rect">
            <a:avLst/>
          </a:prstGeom>
          <a:noFill/>
        </p:spPr>
        <p:txBody>
          <a:bodyPr wrap="square" rtlCol="0">
            <a:spAutoFit/>
          </a:bodyPr>
          <a:lstStyle/>
          <a:p>
            <a:r>
              <a:rPr lang="en-GB" dirty="0"/>
              <a:t>Based on Money and </a:t>
            </a:r>
            <a:r>
              <a:rPr lang="en-GB" dirty="0" err="1"/>
              <a:t>Thurmford</a:t>
            </a:r>
            <a:r>
              <a:rPr lang="en-GB" dirty="0"/>
              <a:t> (1994)</a:t>
            </a:r>
          </a:p>
        </p:txBody>
      </p:sp>
    </p:spTree>
    <p:extLst>
      <p:ext uri="{BB962C8B-B14F-4D97-AF65-F5344CB8AC3E}">
        <p14:creationId xmlns:p14="http://schemas.microsoft.com/office/powerpoint/2010/main" val="32106531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How do I create a communication supportive environment?</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035679621"/>
              </p:ext>
            </p:extLst>
          </p:nvPr>
        </p:nvGraphicFramePr>
        <p:xfrm>
          <a:off x="1096963" y="1846263"/>
          <a:ext cx="10058400"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1317567" y="5922819"/>
            <a:ext cx="9617825" cy="707886"/>
          </a:xfrm>
          <a:prstGeom prst="rect">
            <a:avLst/>
          </a:prstGeom>
          <a:noFill/>
        </p:spPr>
        <p:txBody>
          <a:bodyPr wrap="square" rtlCol="0">
            <a:spAutoFit/>
          </a:bodyPr>
          <a:lstStyle/>
          <a:p>
            <a:pPr marL="285750" indent="-285750">
              <a:buFont typeface="Wingdings" panose="05000000000000000000" pitchFamily="2" charset="2"/>
              <a:buChar char="§"/>
            </a:pPr>
            <a:r>
              <a:rPr lang="en-GB" sz="2000" b="1" dirty="0">
                <a:solidFill>
                  <a:schemeClr val="tx2"/>
                </a:solidFill>
              </a:rPr>
              <a:t>What does a Communication Friendly Setting look like: within the physical environment and within the Practitioner?</a:t>
            </a:r>
            <a:r>
              <a:rPr lang="en-GB" b="1" dirty="0">
                <a:solidFill>
                  <a:schemeClr val="tx2"/>
                </a:solidFill>
              </a:rPr>
              <a:t> </a:t>
            </a:r>
          </a:p>
        </p:txBody>
      </p:sp>
    </p:spTree>
    <p:extLst>
      <p:ext uri="{BB962C8B-B14F-4D97-AF65-F5344CB8AC3E}">
        <p14:creationId xmlns:p14="http://schemas.microsoft.com/office/powerpoint/2010/main" val="228968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3"/>
          <p:cNvGraphicFramePr>
            <a:graphicFrameLocks/>
          </p:cNvGraphicFramePr>
          <p:nvPr>
            <p:extLst>
              <p:ext uri="{D42A27DB-BD31-4B8C-83A1-F6EECF244321}">
                <p14:modId xmlns:p14="http://schemas.microsoft.com/office/powerpoint/2010/main" val="222548325"/>
              </p:ext>
            </p:extLst>
          </p:nvPr>
        </p:nvGraphicFramePr>
        <p:xfrm>
          <a:off x="145474" y="1"/>
          <a:ext cx="12046526"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32656025"/>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275</TotalTime>
  <Words>2873</Words>
  <Application>Microsoft Office PowerPoint</Application>
  <PresentationFormat>Widescreen</PresentationFormat>
  <Paragraphs>170</Paragraphs>
  <Slides>17</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Calibri</vt:lpstr>
      <vt:lpstr>Calibri Light</vt:lpstr>
      <vt:lpstr>Wingdings</vt:lpstr>
      <vt:lpstr>Retrospect</vt:lpstr>
      <vt:lpstr>Module 6: Building confidence in identifying and responding to additional support needs</vt:lpstr>
      <vt:lpstr>Learning Outcomes</vt:lpstr>
      <vt:lpstr>Introduction to the session</vt:lpstr>
      <vt:lpstr>PowerPoint Presentation</vt:lpstr>
      <vt:lpstr>What are Speech, Language and Communication Needs (SLCN)?</vt:lpstr>
      <vt:lpstr>Risk factors: Speech, Language and Communication Needs (SLCN)</vt:lpstr>
      <vt:lpstr>What do children need to communicate? </vt:lpstr>
      <vt:lpstr>How do I create a communication supportive environment?</vt:lpstr>
      <vt:lpstr>PowerPoint Presentation</vt:lpstr>
      <vt:lpstr>Cases studies</vt:lpstr>
      <vt:lpstr>Maisie: a child with communication difficulties</vt:lpstr>
      <vt:lpstr>Jamie: a profoundly deaf child with cochlear implants</vt:lpstr>
      <vt:lpstr>Aabir: a child with speech sound difficulties</vt:lpstr>
      <vt:lpstr>Cameron: a child with delayed language development</vt:lpstr>
      <vt:lpstr>Role of the Speech and Language Therapist</vt:lpstr>
      <vt:lpstr>Collaborative Working with Speech and Language Therapists</vt:lpstr>
      <vt:lpstr>Further resources to support your learning and development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6: Building confidence in identifying and responding to additional support needs</dc:title>
  <dc:creator>Jackie.Musgrave</dc:creator>
  <cp:lastModifiedBy>Sarah Burton</cp:lastModifiedBy>
  <cp:revision>33</cp:revision>
  <dcterms:created xsi:type="dcterms:W3CDTF">2019-12-02T14:13:18Z</dcterms:created>
  <dcterms:modified xsi:type="dcterms:W3CDTF">2021-09-15T07:32:56Z</dcterms:modified>
</cp:coreProperties>
</file>