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9" r:id="rId4"/>
    <p:sldId id="260" r:id="rId5"/>
    <p:sldId id="261" r:id="rId6"/>
    <p:sldId id="262" r:id="rId7"/>
    <p:sldId id="265" r:id="rId8"/>
    <p:sldId id="267" r:id="rId9"/>
    <p:sldId id="268" r:id="rId10"/>
    <p:sldId id="269" r:id="rId11"/>
    <p:sldId id="270" r:id="rId12"/>
    <p:sldId id="272"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512"/>
    <p:restoredTop sz="94701"/>
  </p:normalViewPr>
  <p:slideViewPr>
    <p:cSldViewPr snapToGrid="0">
      <p:cViewPr varScale="1">
        <p:scale>
          <a:sx n="67" d="100"/>
          <a:sy n="67" d="100"/>
        </p:scale>
        <p:origin x="208" y="19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F8C425-6E21-A74C-921D-97CB37248015}" type="datetimeFigureOut">
              <a:rPr lang="en-US" smtClean="0"/>
              <a:t>5/10/23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FDF34-5135-4B45-83FD-CD10C86D7C67}" type="slidenum">
              <a:rPr lang="en-US" smtClean="0"/>
              <a:t>‹#›</a:t>
            </a:fld>
            <a:endParaRPr lang="en-US"/>
          </a:p>
        </p:txBody>
      </p:sp>
    </p:spTree>
    <p:extLst>
      <p:ext uri="{BB962C8B-B14F-4D97-AF65-F5344CB8AC3E}">
        <p14:creationId xmlns:p14="http://schemas.microsoft.com/office/powerpoint/2010/main" val="2654180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A280C-2087-21E9-F1E8-8D725359C4C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7F1B79C-A58F-CB26-FF7C-CD856655C8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FB779FE-1A04-4B11-5C4B-789A48CF4FC4}"/>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5" name="Footer Placeholder 4">
            <a:extLst>
              <a:ext uri="{FF2B5EF4-FFF2-40B4-BE49-F238E27FC236}">
                <a16:creationId xmlns:a16="http://schemas.microsoft.com/office/drawing/2014/main" id="{AF529D15-F3A0-B49B-9360-381B2FC64F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882B4-5F30-AC47-766C-93037F63AF2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39728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D63A6-B878-57D3-0F46-044F5FB94D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DCD4B29-847B-6471-07B1-1B7D594B8D8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32F7-F35D-FF2C-25C3-334EB90D0F90}"/>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5" name="Footer Placeholder 4">
            <a:extLst>
              <a:ext uri="{FF2B5EF4-FFF2-40B4-BE49-F238E27FC236}">
                <a16:creationId xmlns:a16="http://schemas.microsoft.com/office/drawing/2014/main" id="{0A47A6C1-A76E-689A-99D9-CA4D23B24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C4ADC3-6950-23AF-414D-97E3DB60DD46}"/>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13648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C89FB9-11DA-4838-D6ED-63EC2277972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8D0B431-6A39-05C8-813B-89E09BA3572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EBCC673-4A86-37C1-D647-36B14F04E64C}"/>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5" name="Footer Placeholder 4">
            <a:extLst>
              <a:ext uri="{FF2B5EF4-FFF2-40B4-BE49-F238E27FC236}">
                <a16:creationId xmlns:a16="http://schemas.microsoft.com/office/drawing/2014/main" id="{BC838CC4-DFE5-1A1D-6680-72C87DEDC8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A9375-864B-DFE9-A51F-01EB237F1371}"/>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4261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0D84-877D-5CA0-19A3-B97A6DB689E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1C31768-3DA5-533B-7D0B-6B1A04E8E47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C4172C-0C45-18E5-3957-D1464C1E4831}"/>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5" name="Footer Placeholder 4">
            <a:extLst>
              <a:ext uri="{FF2B5EF4-FFF2-40B4-BE49-F238E27FC236}">
                <a16:creationId xmlns:a16="http://schemas.microsoft.com/office/drawing/2014/main" id="{93AE977C-F5D5-C424-BB71-4CC31E307E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4A8A45-408C-F6CA-F9AB-F63F47F9FF94}"/>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170702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D2B6F-C18B-1450-3590-9AFCF9A9EC8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525D06F-AC93-FE3F-C843-F84A7677FA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724ED8F-F1A4-1AAD-18CF-78CDD8E7DC6C}"/>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5" name="Footer Placeholder 4">
            <a:extLst>
              <a:ext uri="{FF2B5EF4-FFF2-40B4-BE49-F238E27FC236}">
                <a16:creationId xmlns:a16="http://schemas.microsoft.com/office/drawing/2014/main" id="{9231961C-2473-3C51-8809-1E3BC69FA3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1D3258-9D0D-F440-4F25-E0618EFCCEEC}"/>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52276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30273-9F09-B76D-EB49-B0ADFAA39CB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A9BB922-B36F-4215-2938-850578565CC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E9B2ACF-94CC-B46E-21F1-946DA7B1D33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4250E5D-6002-1759-222C-EEB76843598F}"/>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6" name="Footer Placeholder 5">
            <a:extLst>
              <a:ext uri="{FF2B5EF4-FFF2-40B4-BE49-F238E27FC236}">
                <a16:creationId xmlns:a16="http://schemas.microsoft.com/office/drawing/2014/main" id="{66E58898-46E4-C8D1-9E92-407188DAF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52C0D-889A-822A-AA3E-15379477F099}"/>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2803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835C5-6787-61DF-3C28-0333279F473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4BD3704-BECC-AA85-392D-32121C9DD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BF858B2-83E8-D666-19AD-7EA2ED202DE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E06C1B2-FA4B-B00C-B1AC-1512525B56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AC02303-4C63-49F3-109C-BD2154D923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6BEAF0C-8023-7B5F-D61E-B7335F4FFA6E}"/>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8" name="Footer Placeholder 7">
            <a:extLst>
              <a:ext uri="{FF2B5EF4-FFF2-40B4-BE49-F238E27FC236}">
                <a16:creationId xmlns:a16="http://schemas.microsoft.com/office/drawing/2014/main" id="{75A2243C-0F1D-6F4D-E653-C1620476AB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E17CC2-4AEB-493C-08E4-CF606EEFDDC5}"/>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937099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3F514-CF22-7804-B3C9-288CC4E5131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924E9D9-1167-52D8-ACEF-92405C77B7C9}"/>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4" name="Footer Placeholder 3">
            <a:extLst>
              <a:ext uri="{FF2B5EF4-FFF2-40B4-BE49-F238E27FC236}">
                <a16:creationId xmlns:a16="http://schemas.microsoft.com/office/drawing/2014/main" id="{65113127-E717-A17E-9D05-B73D79B9AD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71A332-15E4-CD78-CECC-694D7E45DCCA}"/>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13008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0BCDB7-701E-8EA7-DDAF-1CD9451FDB87}"/>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3" name="Footer Placeholder 2">
            <a:extLst>
              <a:ext uri="{FF2B5EF4-FFF2-40B4-BE49-F238E27FC236}">
                <a16:creationId xmlns:a16="http://schemas.microsoft.com/office/drawing/2014/main" id="{D9636FDC-17F5-6FA8-1332-2E13A75A7D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CA69AE-A07C-22CC-46DD-0E3050B3574B}"/>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7311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B8A74-21C9-DC06-642B-899C5EA796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7884CFF-4E0C-6094-931A-86B5662C8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F0104D6-1CF1-B713-FDC0-B82A8120DA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E28363-3771-4555-2E8B-533D494EF0CA}"/>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6" name="Footer Placeholder 5">
            <a:extLst>
              <a:ext uri="{FF2B5EF4-FFF2-40B4-BE49-F238E27FC236}">
                <a16:creationId xmlns:a16="http://schemas.microsoft.com/office/drawing/2014/main" id="{3B55266B-8408-879C-0412-3EEDD276E4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27F734-7104-F330-0544-64B5CD172AB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051625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5F75-8B83-1349-332F-1CD296A811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82071D9-436E-93D4-FAA6-F4A211909A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5F4E9A-72D7-88E7-172A-993415A9B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70EB5A-4964-09EA-6D26-A0075CFCF8F4}"/>
              </a:ext>
            </a:extLst>
          </p:cNvPr>
          <p:cNvSpPr>
            <a:spLocks noGrp="1"/>
          </p:cNvSpPr>
          <p:nvPr>
            <p:ph type="dt" sz="half" idx="10"/>
          </p:nvPr>
        </p:nvSpPr>
        <p:spPr/>
        <p:txBody>
          <a:bodyPr/>
          <a:lstStyle/>
          <a:p>
            <a:fld id="{B39B0492-6271-7D4C-A832-28799B600BE1}" type="datetimeFigureOut">
              <a:rPr lang="en-US" smtClean="0"/>
              <a:t>5/10/23</a:t>
            </a:fld>
            <a:endParaRPr lang="en-US"/>
          </a:p>
        </p:txBody>
      </p:sp>
      <p:sp>
        <p:nvSpPr>
          <p:cNvPr id="6" name="Footer Placeholder 5">
            <a:extLst>
              <a:ext uri="{FF2B5EF4-FFF2-40B4-BE49-F238E27FC236}">
                <a16:creationId xmlns:a16="http://schemas.microsoft.com/office/drawing/2014/main" id="{F4C9CB1B-086B-E10A-2214-0E2516FB5C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DB68F-0D02-FE5A-C5B3-2FBC04EB11F3}"/>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1105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121EE9-A254-B572-9933-B7BAE59FFF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67EE21A-FD93-A001-6B6D-A9604FC099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312AC63-0A63-20A1-BBC3-E421B535E4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B0492-6271-7D4C-A832-28799B600BE1}" type="datetimeFigureOut">
              <a:rPr lang="en-US" smtClean="0"/>
              <a:t>5/10/23</a:t>
            </a:fld>
            <a:endParaRPr lang="en-US"/>
          </a:p>
        </p:txBody>
      </p:sp>
      <p:sp>
        <p:nvSpPr>
          <p:cNvPr id="5" name="Footer Placeholder 4">
            <a:extLst>
              <a:ext uri="{FF2B5EF4-FFF2-40B4-BE49-F238E27FC236}">
                <a16:creationId xmlns:a16="http://schemas.microsoft.com/office/drawing/2014/main" id="{6399777A-1BB6-9A14-5AA4-8F5BA5B00B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768F7A-2208-AF15-44A6-BB8E8567AF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59392-A180-0141-A0B3-554E8958FE97}" type="slidenum">
              <a:rPr lang="en-US" smtClean="0"/>
              <a:t>‹#›</a:t>
            </a:fld>
            <a:endParaRPr lang="en-US"/>
          </a:p>
        </p:txBody>
      </p:sp>
    </p:spTree>
    <p:extLst>
      <p:ext uri="{BB962C8B-B14F-4D97-AF65-F5344CB8AC3E}">
        <p14:creationId xmlns:p14="http://schemas.microsoft.com/office/powerpoint/2010/main" val="2903467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comstudy.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B37DE-5AD4-0D42-D395-3D463B40FE84}"/>
              </a:ext>
            </a:extLst>
          </p:cNvPr>
          <p:cNvSpPr>
            <a:spLocks noGrp="1"/>
          </p:cNvSpPr>
          <p:nvPr>
            <p:ph type="ctrTitle"/>
          </p:nvPr>
        </p:nvSpPr>
        <p:spPr>
          <a:xfrm>
            <a:off x="650255" y="400300"/>
            <a:ext cx="5583936" cy="3503026"/>
          </a:xfrm>
        </p:spPr>
        <p:txBody>
          <a:bodyPr>
            <a:normAutofit/>
          </a:bodyPr>
          <a:lstStyle/>
          <a:p>
            <a: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Practising with care in mind: Learning from professionals and Unaccompanied Asylum-Seeking Children</a:t>
            </a:r>
            <a:b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3600" dirty="0"/>
          </a:p>
        </p:txBody>
      </p:sp>
      <p:sp>
        <p:nvSpPr>
          <p:cNvPr id="3" name="Subtitle 2">
            <a:extLst>
              <a:ext uri="{FF2B5EF4-FFF2-40B4-BE49-F238E27FC236}">
                <a16:creationId xmlns:a16="http://schemas.microsoft.com/office/drawing/2014/main" id="{4D95D452-E58C-81AD-B404-323EAF8AA162}"/>
              </a:ext>
            </a:extLst>
          </p:cNvPr>
          <p:cNvSpPr>
            <a:spLocks noGrp="1"/>
          </p:cNvSpPr>
          <p:nvPr>
            <p:ph type="subTitle" idx="1"/>
          </p:nvPr>
        </p:nvSpPr>
        <p:spPr>
          <a:xfrm>
            <a:off x="834610" y="4054206"/>
            <a:ext cx="5583936" cy="1655762"/>
          </a:xfrm>
        </p:spPr>
        <p:txBody>
          <a:bodyPr/>
          <a:lstStyle/>
          <a:p>
            <a:r>
              <a:rPr lang="en-GB" sz="2800" b="1" dirty="0">
                <a:effectLst/>
                <a:latin typeface="Calibri" panose="020F0502020204030204" pitchFamily="34" charset="0"/>
                <a:ea typeface="Calibri" panose="020F0502020204030204" pitchFamily="34" charset="0"/>
                <a:cs typeface="Calibri" panose="020F0502020204030204" pitchFamily="34" charset="0"/>
              </a:rPr>
              <a:t>Training 4: </a:t>
            </a:r>
            <a:r>
              <a:rPr lang="en-GB" sz="2800" b="1" dirty="0">
                <a:effectLst/>
                <a:latin typeface="Calibri" panose="020F0502020204030204" pitchFamily="34" charset="0"/>
                <a:ea typeface="Calibri" panose="020F0502020204030204" pitchFamily="34" charset="0"/>
              </a:rPr>
              <a:t>UASC’s perspectives on care</a:t>
            </a:r>
            <a:r>
              <a:rPr lang="en-GB" sz="2800" dirty="0">
                <a:effectLst/>
              </a:rPr>
              <a:t> </a:t>
            </a:r>
            <a:endParaRPr lang="en-US" sz="2800" dirty="0"/>
          </a:p>
        </p:txBody>
      </p:sp>
      <p:pic>
        <p:nvPicPr>
          <p:cNvPr id="4" name="Picture 3" descr="Icon&#10;&#10;Description automatically generated">
            <a:extLst>
              <a:ext uri="{FF2B5EF4-FFF2-40B4-BE49-F238E27FC236}">
                <a16:creationId xmlns:a16="http://schemas.microsoft.com/office/drawing/2014/main" id="{3BC2DD7A-F1B0-4530-0FE4-FC4FC1096B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8538" y="2460858"/>
            <a:ext cx="758556" cy="1274101"/>
          </a:xfrm>
          <a:prstGeom prst="rect">
            <a:avLst/>
          </a:prstGeom>
        </p:spPr>
      </p:pic>
      <p:pic>
        <p:nvPicPr>
          <p:cNvPr id="5" name="Picture 4" descr="A screenshot of a video game&#10;&#10;Description automatically generated with medium confidence">
            <a:extLst>
              <a:ext uri="{FF2B5EF4-FFF2-40B4-BE49-F238E27FC236}">
                <a16:creationId xmlns:a16="http://schemas.microsoft.com/office/drawing/2014/main" id="{F4DBF774-3D88-985B-B4B0-70218AF460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8602" y="518746"/>
            <a:ext cx="3336198" cy="1377781"/>
          </a:xfrm>
          <a:prstGeom prst="rect">
            <a:avLst/>
          </a:prstGeom>
        </p:spPr>
      </p:pic>
      <p:pic>
        <p:nvPicPr>
          <p:cNvPr id="6" name="Picture 5" descr="Text&#10;&#10;Description automatically generated with medium confidence">
            <a:extLst>
              <a:ext uri="{FF2B5EF4-FFF2-40B4-BE49-F238E27FC236}">
                <a16:creationId xmlns:a16="http://schemas.microsoft.com/office/drawing/2014/main" id="{98C12BE6-5182-3BAC-EA7E-22F41A72BE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76701" y="2151813"/>
            <a:ext cx="2114271" cy="1495223"/>
          </a:xfrm>
          <a:prstGeom prst="rect">
            <a:avLst/>
          </a:prstGeom>
        </p:spPr>
      </p:pic>
      <p:pic>
        <p:nvPicPr>
          <p:cNvPr id="7" name="Picture 6" descr="A picture containing text&#10;&#10;Description automatically generated">
            <a:extLst>
              <a:ext uri="{FF2B5EF4-FFF2-40B4-BE49-F238E27FC236}">
                <a16:creationId xmlns:a16="http://schemas.microsoft.com/office/drawing/2014/main" id="{4A56CBB3-7C4F-F9CE-3CF1-C7ABE6A5FB2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06873" y="4310905"/>
            <a:ext cx="1374441" cy="1142365"/>
          </a:xfrm>
          <a:prstGeom prst="rect">
            <a:avLst/>
          </a:prstGeom>
        </p:spPr>
      </p:pic>
    </p:spTree>
    <p:extLst>
      <p:ext uri="{BB962C8B-B14F-4D97-AF65-F5344CB8AC3E}">
        <p14:creationId xmlns:p14="http://schemas.microsoft.com/office/powerpoint/2010/main" val="1009573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B7A87-DE8A-138E-6CB5-1EC2BE25096A}"/>
              </a:ext>
            </a:extLst>
          </p:cNvPr>
          <p:cNvSpPr>
            <a:spLocks noGrp="1"/>
          </p:cNvSpPr>
          <p:nvPr>
            <p:ph type="title"/>
          </p:nvPr>
        </p:nvSpPr>
        <p:spPr/>
        <p:txBody>
          <a:bodyPr/>
          <a:lstStyle/>
          <a:p>
            <a:r>
              <a:rPr lang="en-US" dirty="0"/>
              <a:t>Activity 3 – UASC’s perspectives on care ‘Seeing you’</a:t>
            </a:r>
          </a:p>
        </p:txBody>
      </p:sp>
      <p:sp>
        <p:nvSpPr>
          <p:cNvPr id="3" name="Content Placeholder 2">
            <a:extLst>
              <a:ext uri="{FF2B5EF4-FFF2-40B4-BE49-F238E27FC236}">
                <a16:creationId xmlns:a16="http://schemas.microsoft.com/office/drawing/2014/main" id="{D8A242E3-2EE6-17E5-1835-A549E0EDABE6}"/>
              </a:ext>
            </a:extLst>
          </p:cNvPr>
          <p:cNvSpPr>
            <a:spLocks noGrp="1"/>
          </p:cNvSpPr>
          <p:nvPr>
            <p:ph idx="1"/>
          </p:nvPr>
        </p:nvSpPr>
        <p:spPr>
          <a:solidFill>
            <a:schemeClr val="accent6">
              <a:lumMod val="40000"/>
              <a:lumOff val="60000"/>
            </a:schemeClr>
          </a:solidFill>
        </p:spPr>
        <p:txBody>
          <a:bodyPr/>
          <a:lstStyle/>
          <a:p>
            <a:pPr marL="0" indent="0">
              <a:buNone/>
            </a:pPr>
            <a:endParaRPr lang="en-GB"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en-GB" b="1" dirty="0">
                <a:effectLst/>
                <a:latin typeface="Calibri" panose="020F0502020204030204" pitchFamily="34" charset="0"/>
                <a:ea typeface="Times New Roman" panose="02020603050405020304" pitchFamily="18" charset="0"/>
                <a:cs typeface="Calibri" panose="020F0502020204030204" pitchFamily="34" charset="0"/>
              </a:rPr>
              <a:t>After watching the second part of the video, draw a mind map on a piece of paper, depicting the relationships with significant others these young people talk about and reflect on the following: </a:t>
            </a:r>
            <a:endParaRPr lang="en-GB"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dirty="0">
                <a:effectLst/>
                <a:latin typeface="Calibri" panose="020F0502020204030204" pitchFamily="34" charset="0"/>
                <a:ea typeface="Times New Roman" panose="02020603050405020304" pitchFamily="18" charset="0"/>
                <a:cs typeface="Calibri" panose="020F0502020204030204" pitchFamily="34" charset="0"/>
              </a:rPr>
              <a:t>What made them important?</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dirty="0">
                <a:effectLst/>
                <a:latin typeface="Calibri" panose="020F0502020204030204" pitchFamily="34" charset="0"/>
                <a:ea typeface="Times New Roman" panose="02020603050405020304" pitchFamily="18" charset="0"/>
                <a:cs typeface="Calibri" panose="020F0502020204030204" pitchFamily="34" charset="0"/>
              </a:rPr>
              <a:t>What do you think young people value as caring in these relationships?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15854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A81EF-D8F1-EE7D-0026-94CFB740A87F}"/>
              </a:ext>
            </a:extLst>
          </p:cNvPr>
          <p:cNvSpPr>
            <a:spLocks noGrp="1"/>
          </p:cNvSpPr>
          <p:nvPr>
            <p:ph type="title"/>
          </p:nvPr>
        </p:nvSpPr>
        <p:spPr/>
        <p:txBody>
          <a:bodyPr>
            <a:normAutofit/>
          </a:bodyPr>
          <a:lstStyle/>
          <a:p>
            <a:r>
              <a:rPr lang="en-GB" sz="3200" dirty="0">
                <a:effectLst/>
                <a:latin typeface="Calibri" panose="020F0502020204030204" pitchFamily="34" charset="0"/>
                <a:ea typeface="Calibri" panose="020F0502020204030204" pitchFamily="34" charset="0"/>
                <a:cs typeface="Times New Roman" panose="02020603050405020304" pitchFamily="18" charset="0"/>
              </a:rPr>
              <a:t>Activity 4 - UASC’s perspectives on care: Dreaming of change </a:t>
            </a:r>
            <a:endParaRPr lang="en-US" sz="3200" dirty="0"/>
          </a:p>
        </p:txBody>
      </p:sp>
      <p:sp>
        <p:nvSpPr>
          <p:cNvPr id="4" name="Content Placeholder 3">
            <a:extLst>
              <a:ext uri="{FF2B5EF4-FFF2-40B4-BE49-F238E27FC236}">
                <a16:creationId xmlns:a16="http://schemas.microsoft.com/office/drawing/2014/main" id="{C8CFD96C-644E-FDF6-36E8-498709FFA3F9}"/>
              </a:ext>
            </a:extLst>
          </p:cNvPr>
          <p:cNvSpPr>
            <a:spLocks noGrp="1"/>
          </p:cNvSpPr>
          <p:nvPr>
            <p:ph sz="half" idx="1"/>
          </p:nvPr>
        </p:nvSpPr>
        <p:spPr/>
        <p:txBody>
          <a:bodyPr>
            <a:normAutofit fontScale="92500" lnSpcReduction="10000"/>
          </a:bodyPr>
          <a:lstStyle/>
          <a:p>
            <a:pPr marL="0" indent="0">
              <a:buNone/>
            </a:pPr>
            <a:r>
              <a:rPr lang="en-GB" b="1" dirty="0">
                <a:effectLst/>
                <a:latin typeface="Calibri" panose="020F0502020204030204" pitchFamily="34" charset="0"/>
                <a:ea typeface="Calibri" panose="020F0502020204030204" pitchFamily="34" charset="0"/>
                <a:cs typeface="Times New Roman" panose="02020603050405020304" pitchFamily="18" charset="0"/>
              </a:rPr>
              <a:t>As before, listen to the young people talking about their desire for change. Think about the following questions and make notes:</a:t>
            </a:r>
          </a:p>
          <a:p>
            <a:pPr marL="0" indent="0">
              <a:buNone/>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dirty="0">
                <a:effectLst/>
                <a:latin typeface="Calibri" panose="020F0502020204030204" pitchFamily="34" charset="0"/>
                <a:ea typeface="Calibri" panose="020F0502020204030204" pitchFamily="34" charset="0"/>
                <a:cs typeface="Calibri" panose="020F0502020204030204" pitchFamily="34" charset="0"/>
              </a:rPr>
              <a:t>If you could change three things in the system for young people what would these be?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dirty="0">
                <a:effectLst/>
                <a:latin typeface="Calibri" panose="020F0502020204030204" pitchFamily="34" charset="0"/>
                <a:ea typeface="Times New Roman" panose="02020603050405020304" pitchFamily="18" charset="0"/>
                <a:cs typeface="Calibri" panose="020F0502020204030204" pitchFamily="34" charset="0"/>
              </a:rPr>
              <a:t>What kind of changes in the system could you make to support the professional-young person relationship?</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Content Placeholder 4">
            <a:extLst>
              <a:ext uri="{FF2B5EF4-FFF2-40B4-BE49-F238E27FC236}">
                <a16:creationId xmlns:a16="http://schemas.microsoft.com/office/drawing/2014/main" id="{5607DADC-EC43-23AF-AF8D-15467B20F353}"/>
              </a:ext>
            </a:extLst>
          </p:cNvPr>
          <p:cNvSpPr>
            <a:spLocks noGrp="1"/>
          </p:cNvSpPr>
          <p:nvPr>
            <p:ph sz="half" idx="2"/>
          </p:nvPr>
        </p:nvSpPr>
        <p:spPr/>
        <p:txBody>
          <a:bodyPr>
            <a:normAutofit fontScale="92500" lnSpcReduction="10000"/>
          </a:bodyPr>
          <a:lstStyle/>
          <a:p>
            <a:pPr marL="0" indent="0">
              <a:buNone/>
            </a:pPr>
            <a:r>
              <a:rPr lang="en-GB" sz="3000" b="1" dirty="0">
                <a:effectLst/>
                <a:latin typeface="Calibri" panose="020F0502020204030204" pitchFamily="34" charset="0"/>
                <a:ea typeface="Times New Roman" panose="02020603050405020304" pitchFamily="18" charset="0"/>
                <a:cs typeface="Calibri" panose="020F0502020204030204" pitchFamily="34" charset="0"/>
              </a:rPr>
              <a:t>After listening to these young people’s needs and desires for change, imagine and briefly describe a future session with a young person. </a:t>
            </a:r>
            <a:endParaRPr lang="en-GB" sz="3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endParaRPr lang="en-GB" sz="30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itchFamily="2" charset="2"/>
              <a:buChar char=""/>
            </a:pPr>
            <a:r>
              <a:rPr lang="en-GB" sz="3000" dirty="0">
                <a:effectLst/>
                <a:latin typeface="Calibri" panose="020F0502020204030204" pitchFamily="34" charset="0"/>
                <a:ea typeface="Times New Roman" panose="02020603050405020304" pitchFamily="18" charset="0"/>
                <a:cs typeface="Calibri" panose="020F0502020204030204" pitchFamily="34" charset="0"/>
              </a:rPr>
              <a:t>What would you keep doing?</a:t>
            </a:r>
            <a:endParaRPr lang="en-GB"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3000" dirty="0">
                <a:effectLst/>
                <a:latin typeface="Calibri" panose="020F0502020204030204" pitchFamily="34" charset="0"/>
                <a:ea typeface="Times New Roman" panose="02020603050405020304" pitchFamily="18" charset="0"/>
                <a:cs typeface="Calibri" panose="020F0502020204030204" pitchFamily="34" charset="0"/>
              </a:rPr>
              <a:t>What would you consider changing? </a:t>
            </a:r>
            <a:endParaRPr lang="en-GB" sz="3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78245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B7A87-DE8A-138E-6CB5-1EC2BE25096A}"/>
              </a:ext>
            </a:extLst>
          </p:cNvPr>
          <p:cNvSpPr>
            <a:spLocks noGrp="1"/>
          </p:cNvSpPr>
          <p:nvPr>
            <p:ph type="title"/>
          </p:nvPr>
        </p:nvSpPr>
        <p:spPr/>
        <p:txBody>
          <a:bodyPr/>
          <a:lstStyle/>
          <a:p>
            <a:r>
              <a:rPr lang="en-US" dirty="0"/>
              <a:t>Pause for thought…</a:t>
            </a:r>
          </a:p>
        </p:txBody>
      </p:sp>
      <p:sp>
        <p:nvSpPr>
          <p:cNvPr id="3" name="Content Placeholder 2">
            <a:extLst>
              <a:ext uri="{FF2B5EF4-FFF2-40B4-BE49-F238E27FC236}">
                <a16:creationId xmlns:a16="http://schemas.microsoft.com/office/drawing/2014/main" id="{D8A242E3-2EE6-17E5-1835-A549E0EDABE6}"/>
              </a:ext>
            </a:extLst>
          </p:cNvPr>
          <p:cNvSpPr>
            <a:spLocks noGrp="1"/>
          </p:cNvSpPr>
          <p:nvPr>
            <p:ph idx="1"/>
          </p:nvPr>
        </p:nvSpPr>
        <p:spPr>
          <a:solidFill>
            <a:schemeClr val="accent5">
              <a:lumMod val="40000"/>
              <a:lumOff val="60000"/>
            </a:schemeClr>
          </a:solidFill>
        </p:spPr>
        <p:txBody>
          <a:bodyPr/>
          <a:lstStyle/>
          <a:p>
            <a:pPr marL="0" indent="0">
              <a:buNone/>
            </a:pPr>
            <a:endParaRPr lang="en-GB"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r>
              <a:rPr lang="en-GB" sz="2400" dirty="0">
                <a:effectLst/>
                <a:latin typeface="Calibri" panose="020F0502020204030204" pitchFamily="34" charset="0"/>
                <a:ea typeface="Calibri" panose="020F0502020204030204" pitchFamily="34" charset="0"/>
                <a:cs typeface="Calibri" panose="020F0502020204030204" pitchFamily="34" charset="0"/>
              </a:rPr>
              <a:t>As you reflect on these discussions, what care practices do you engage in? What are the limitations or boundaries that you set and why? Have these stories may have affected the way you see and work with UASC?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87827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E276C01-A16B-A887-DF47-F79E251BC563}"/>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8ACCCACE-333F-6138-3698-22EDD96F540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18467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7BA38-89AC-E5FE-7F02-3778B9D10558}"/>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What is the broader aim of this course? </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BE06E4B-AADB-D7F2-2C3C-179B07E1A053}"/>
              </a:ext>
            </a:extLst>
          </p:cNvPr>
          <p:cNvSpPr>
            <a:spLocks noGrp="1"/>
          </p:cNvSpPr>
          <p:nvPr>
            <p:ph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The purpose of this course is to help qualified and differently qualified practitioners and professionals to think about their reflexive practice in relation to care with Unaccompanied Asylum-Seeking Children (UASC) and separated/lone migrant young people.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capacity to reflect is a core part of professional competence and helps social care professionals think about their own practice, their approach to their work and to learn from the process.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course recognises that working in any kind of social care capacity with vulnerable young people is extremely tough, dynamic, and an often emotionally draining job, so it is useful to think about what shapes practice and why.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attendees of this course will be introduced to the thoughts and opinions of practitioners and professionals who work with UASC and young people who are themselves, unaccompanied migrant young people. </a:t>
            </a:r>
          </a:p>
          <a:p>
            <a:endParaRPr lang="en-US" dirty="0"/>
          </a:p>
        </p:txBody>
      </p:sp>
    </p:spTree>
    <p:extLst>
      <p:ext uri="{BB962C8B-B14F-4D97-AF65-F5344CB8AC3E}">
        <p14:creationId xmlns:p14="http://schemas.microsoft.com/office/powerpoint/2010/main" val="150368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77EAD-049C-19C2-7852-275302A19353}"/>
              </a:ext>
            </a:extLst>
          </p:cNvPr>
          <p:cNvSpPr>
            <a:spLocks noGrp="1"/>
          </p:cNvSpPr>
          <p:nvPr>
            <p:ph type="title"/>
          </p:nvPr>
        </p:nvSpPr>
        <p:spPr/>
        <p:txBody>
          <a:bodyPr>
            <a:normAutofit/>
          </a:bodyPr>
          <a:lstStyle/>
          <a:p>
            <a:pPr>
              <a:spcBef>
                <a:spcPts val="200"/>
              </a:spcBef>
            </a:pPr>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Learning outcomes</a:t>
            </a:r>
          </a:p>
        </p:txBody>
      </p:sp>
      <p:sp>
        <p:nvSpPr>
          <p:cNvPr id="3" name="Content Placeholder 2">
            <a:extLst>
              <a:ext uri="{FF2B5EF4-FFF2-40B4-BE49-F238E27FC236}">
                <a16:creationId xmlns:a16="http://schemas.microsoft.com/office/drawing/2014/main" id="{854CD796-A4CF-DCF3-4648-E47B759342D3}"/>
              </a:ext>
            </a:extLst>
          </p:cNvPr>
          <p:cNvSpPr>
            <a:spLocks noGrp="1"/>
          </p:cNvSpPr>
          <p:nvPr>
            <p:ph idx="1"/>
          </p:nvPr>
        </p:nvSpPr>
        <p:spPr/>
        <p:txBody>
          <a:bodyPr/>
          <a:lstStyle/>
          <a:p>
            <a:r>
              <a:rPr lang="en-GB" sz="3200" dirty="0">
                <a:effectLst/>
                <a:latin typeface="Calibri" panose="020F0502020204030204" pitchFamily="34" charset="0"/>
                <a:ea typeface="Calibri" panose="020F0502020204030204" pitchFamily="34" charset="0"/>
                <a:cs typeface="Times New Roman" panose="02020603050405020304" pitchFamily="18" charset="0"/>
              </a:rPr>
              <a:t>By the end of this course you will: </a:t>
            </a:r>
          </a:p>
          <a:p>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Been introduced to evidenced-based training and the Children Caring on the Move project</a:t>
            </a:r>
          </a:p>
          <a:p>
            <a:pPr marL="342900" marR="495300" lvl="0" indent="-342900">
              <a:lnSpc>
                <a:spcPct val="150000"/>
              </a:lnSpc>
              <a:buFont typeface="Symbol" pitchFamily="2" charset="2"/>
              <a:buChar char=""/>
            </a:pPr>
            <a:r>
              <a:rPr lang="en-GB" sz="2400" dirty="0">
                <a:effectLst/>
                <a:latin typeface="Calibri" panose="020F0502020204030204" pitchFamily="34" charset="0"/>
                <a:ea typeface="Times New Roman" panose="02020603050405020304" pitchFamily="18" charset="0"/>
                <a:cs typeface="Times New Roman" panose="02020603050405020304" pitchFamily="18" charset="0"/>
              </a:rPr>
              <a:t>Have been introduced to young people’s perspectives on care within the asylum system</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495300" lvl="0" indent="-342900">
              <a:lnSpc>
                <a:spcPct val="150000"/>
              </a:lnSpc>
              <a:buFont typeface="Symbol" pitchFamily="2" charset="2"/>
              <a:buChar char=""/>
            </a:pPr>
            <a:r>
              <a:rPr lang="en-GB" sz="2400" dirty="0">
                <a:effectLst/>
                <a:latin typeface="Calibri" panose="020F0502020204030204" pitchFamily="34" charset="0"/>
                <a:ea typeface="Times New Roman" panose="02020603050405020304" pitchFamily="18" charset="0"/>
                <a:cs typeface="Times New Roman" panose="02020603050405020304" pitchFamily="18" charset="0"/>
              </a:rPr>
              <a:t>Critically reflected how perspectives from professionals and young people may be similar or different.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39224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CE8F9-0679-87DC-3B55-20130402F373}"/>
              </a:ext>
            </a:extLst>
          </p:cNvPr>
          <p:cNvSpPr>
            <a:spLocks noGrp="1"/>
          </p:cNvSpPr>
          <p:nvPr>
            <p:ph type="title"/>
          </p:nvPr>
        </p:nvSpPr>
        <p:spPr/>
        <p:txBody>
          <a:bodyPr>
            <a:normAutofit/>
          </a:bodyPr>
          <a:lstStyle/>
          <a:p>
            <a: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Using evidence-based training</a:t>
            </a:r>
            <a:b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4000" dirty="0"/>
          </a:p>
        </p:txBody>
      </p:sp>
      <p:sp>
        <p:nvSpPr>
          <p:cNvPr id="3" name="Content Placeholder 2">
            <a:extLst>
              <a:ext uri="{FF2B5EF4-FFF2-40B4-BE49-F238E27FC236}">
                <a16:creationId xmlns:a16="http://schemas.microsoft.com/office/drawing/2014/main" id="{7D4EA17D-DE7A-52CC-A3A0-B7C666980E9A}"/>
              </a:ext>
            </a:extLst>
          </p:cNvPr>
          <p:cNvSpPr>
            <a:spLocks noGrp="1"/>
          </p:cNvSpPr>
          <p:nvPr>
            <p:ph idx="1"/>
          </p:nvPr>
        </p:nvSpPr>
        <p:spPr>
          <a:xfrm>
            <a:off x="838200" y="1520825"/>
            <a:ext cx="10515600" cy="4351338"/>
          </a:xfrm>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A core feature of this course is that it is evidence-informed – in other words, the core content is based on research findings as opposed to anecdotes or opinion.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In this training you will be drawing on both academic literature and data evidence from a research project called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Children Caring on the Move</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data provided comes from what young people, professionals and social care practitioners have told the research team about their lives, their working practices and a key element of our study: young people’s care of each other. The wider course provides both young people’s and adults’ data so that you can explore some of the synergies and differences in their perspectives. </a:t>
            </a:r>
          </a:p>
          <a:p>
            <a:pPr mar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At times you may agree or disagree with what the participants in the study say. That is ok! A key component of the course is to encourage you to reflect on where your own views relate or diverge and why that might be the case.</a:t>
            </a:r>
          </a:p>
          <a:p>
            <a:endParaRPr lang="en-US" dirty="0"/>
          </a:p>
        </p:txBody>
      </p:sp>
    </p:spTree>
    <p:extLst>
      <p:ext uri="{BB962C8B-B14F-4D97-AF65-F5344CB8AC3E}">
        <p14:creationId xmlns:p14="http://schemas.microsoft.com/office/powerpoint/2010/main" val="3101216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B16F-16FD-CA09-CF02-A91A371ED135}"/>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The Children Caring on the Move project</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451951-84C6-F38C-E384-ABFB65C8CAB5}"/>
              </a:ext>
            </a:extLst>
          </p:cNvPr>
          <p:cNvSpPr>
            <a:spLocks noGrp="1"/>
          </p:cNvSpPr>
          <p:nvPr>
            <p:ph idx="1"/>
          </p:nvPr>
        </p:nvSpPr>
        <p:spPr/>
        <p:txBody>
          <a:bodyPr>
            <a:normAutofit lnSpcReduction="10000"/>
          </a:bodyPr>
          <a:lstStyle/>
          <a:p>
            <a:pPr marL="0" indent="0">
              <a:buNone/>
            </a:pPr>
            <a:r>
              <a:rPr lang="en-GB" sz="2000" b="1" dirty="0">
                <a:effectLst/>
                <a:latin typeface="Calibri" panose="020F0502020204030204" pitchFamily="34" charset="0"/>
                <a:ea typeface="Calibri" panose="020F0502020204030204" pitchFamily="34" charset="0"/>
                <a:cs typeface="Times New Roman" panose="02020603050405020304" pitchFamily="18" charset="0"/>
              </a:rPr>
              <a:t>The Children Caring on the Move project set out to examine Unaccompanied Asylum-Seeking Children’s (UASC) experiences of care, and caring for others, as they navigated asylum and welfare systems in England. </a:t>
            </a:r>
          </a:p>
          <a:p>
            <a:pPr marL="0" indent="0">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research team started with the premise that care is not necessarily limited to what adults (or the state) provide for young people.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The</a:t>
            </a:r>
            <a:r>
              <a:rPr lang="en-GB" sz="1800" dirty="0">
                <a:effectLst/>
                <a:latin typeface="Calibri" panose="020F0502020204030204" pitchFamily="34" charset="0"/>
                <a:ea typeface="Calibri" panose="020F0502020204030204" pitchFamily="34" charset="0"/>
                <a:cs typeface="Times New Roman" panose="02020603050405020304" pitchFamily="18" charset="0"/>
              </a:rPr>
              <a:t> work has shown that young people provide a lot of care for each other, but we wanted to understand what that care looks like. They also wanted to explore how professionals and practitioners who work with UASC and other separated child migrants thought about young people’s care of each other.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On the one hand, the duty to care is a central tenet of any practice when working with vulnerable children such as UASC and other separated child migrants. On the other hand, stringent immigration practices, policies, bureaucracy and structural challenges undoubtedly present personal tensions and professional constraints for those whose role is meant to foreground ‘care.’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904845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953C8-A908-5EDF-52B9-DD9F6D552F4D}"/>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Who took part in our study?</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4" name="Content Placeholder 3">
            <a:extLst>
              <a:ext uri="{FF2B5EF4-FFF2-40B4-BE49-F238E27FC236}">
                <a16:creationId xmlns:a16="http://schemas.microsoft.com/office/drawing/2014/main" id="{296B95D0-8A90-360E-CDB6-BFA12526EF37}"/>
              </a:ext>
            </a:extLst>
          </p:cNvPr>
          <p:cNvSpPr>
            <a:spLocks noGrp="1"/>
          </p:cNvSpPr>
          <p:nvPr>
            <p:ph sz="half" idx="1"/>
          </p:nvPr>
        </p:nvSpPr>
        <p:spPr>
          <a:xfrm>
            <a:off x="350520" y="1150684"/>
            <a:ext cx="3587496" cy="5184775"/>
          </a:xfrm>
        </p:spPr>
        <p:txBody>
          <a:bodyPr>
            <a:normAutofit fontScale="77500" lnSpcReduction="20000"/>
          </a:bodyPr>
          <a:lstStyle/>
          <a:p>
            <a:pPr marL="0" indent="0">
              <a:buNone/>
            </a:pPr>
            <a:r>
              <a:rPr lang="en-US" sz="1800" b="1" dirty="0"/>
              <a:t>COLLECTING DATA FROM YOUNG PEOPLE</a:t>
            </a:r>
          </a:p>
          <a:p>
            <a:r>
              <a:rPr lang="en-US" sz="2100" dirty="0"/>
              <a:t>The team trained a small group of </a:t>
            </a:r>
            <a:r>
              <a:rPr lang="en-GB" sz="2100" dirty="0">
                <a:effectLst/>
                <a:latin typeface="Calibri" panose="020F0502020204030204" pitchFamily="34" charset="0"/>
                <a:ea typeface="Calibri" panose="020F0502020204030204" pitchFamily="34" charset="0"/>
                <a:cs typeface="Times New Roman" panose="02020603050405020304" pitchFamily="18" charset="0"/>
              </a:rPr>
              <a:t>unaccompanied young people as Young Researchers. The Young Researchers then conducted interviews with other UASC with the support of the University researchers. They collected:</a:t>
            </a:r>
          </a:p>
          <a:p>
            <a:r>
              <a:rPr lang="en-GB" sz="2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 interviews with 38 unaccompanied young people </a:t>
            </a:r>
            <a:r>
              <a:rPr lang="en-GB" sz="2100" dirty="0">
                <a:effectLst/>
                <a:latin typeface="Roboto" panose="02000000000000000000" pitchFamily="2" charset="0"/>
                <a:ea typeface="Times New Roman" panose="02020603050405020304" pitchFamily="18" charset="0"/>
                <a:cs typeface="Times New Roman" panose="02020603050405020304" pitchFamily="18" charset="0"/>
              </a:rPr>
              <a:t>in two major cities. Each young person was invited to 2-3 interviews over a 6-12 month period. </a:t>
            </a:r>
            <a:endParaRPr lang="en-GB" sz="2100" dirty="0">
              <a:latin typeface="Calibri" panose="020F0502020204030204" pitchFamily="34" charset="0"/>
              <a:ea typeface="Times New Roman" panose="02020603050405020304" pitchFamily="18" charset="0"/>
              <a:cs typeface="Times New Roman" panose="02020603050405020304" pitchFamily="18" charset="0"/>
            </a:endParaRPr>
          </a:p>
          <a:p>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These included (</a:t>
            </a:r>
            <a:r>
              <a:rPr lang="en-GB" sz="2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object-based interviews where participants were asked to bring an object that represents care; (ii) photo elicitation focused on a ‘day in the life’ of the participant; and (iii) walking interviews to see places of (un)caring.</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
        <p:nvSpPr>
          <p:cNvPr id="5" name="Content Placeholder 4">
            <a:extLst>
              <a:ext uri="{FF2B5EF4-FFF2-40B4-BE49-F238E27FC236}">
                <a16:creationId xmlns:a16="http://schemas.microsoft.com/office/drawing/2014/main" id="{261EDF98-42ED-43C5-F871-7FC4E2D599C3}"/>
              </a:ext>
            </a:extLst>
          </p:cNvPr>
          <p:cNvSpPr>
            <a:spLocks noGrp="1"/>
          </p:cNvSpPr>
          <p:nvPr>
            <p:ph sz="half" idx="2"/>
          </p:nvPr>
        </p:nvSpPr>
        <p:spPr>
          <a:xfrm>
            <a:off x="4925568" y="1150684"/>
            <a:ext cx="6915912" cy="5184775"/>
          </a:xfrm>
        </p:spPr>
        <p:txBody>
          <a:bodyPr>
            <a:normAutofit fontScale="77500" lnSpcReduction="20000"/>
          </a:bodyPr>
          <a:lstStyle/>
          <a:p>
            <a:r>
              <a:rPr lang="en-US" sz="1800" b="1" dirty="0"/>
              <a:t>COLLECTING DATA FROM ADULTS:</a:t>
            </a:r>
          </a:p>
          <a:p>
            <a:r>
              <a:rPr lang="en-GB" sz="2100" dirty="0">
                <a:effectLst/>
                <a:latin typeface="Calibri" panose="020F0502020204030204" pitchFamily="34" charset="0"/>
                <a:ea typeface="Times New Roman" panose="02020603050405020304" pitchFamily="18" charset="0"/>
                <a:cs typeface="Calibri" panose="020F0502020204030204" pitchFamily="34" charset="0"/>
              </a:rPr>
              <a:t>64 semi-structured interviews </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with adult participants about their understandings and perspectives on care were collected.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For ethical reasons the team developed a broad set of descriptions for the range of adult stakeholders that were interviewed. They include: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Coordinators (in Education/Charity) who oversee multiple projects in their settings.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Managers (in Education/Charity, State Social Work, Arts in Charity, NGO sectors) who tend to line mange those who work directly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‘Direct workers’ (e.g., Charity advocates, state and independent social workers, foster carers, educators, paediatricians and educators), who are those who have direct and regular contact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Other stakeholders covered areas such as mental health/therapy (working in NGO settings), interpreters, immigration lawyers and border force.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The interview questions focused on examining the interviewee’s background, their broad experience of caring for separated child migrants and their role in their lives; the interviewee’s own understandings of care, care relationships and caring practices; how care changes over time; their views on the wider economic, social and political priorities and challenges that influences their ‘care’ and support practices.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7514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CDC92F4-8D3F-9594-217A-D3CEEEA298A8}"/>
              </a:ext>
            </a:extLst>
          </p:cNvPr>
          <p:cNvSpPr>
            <a:spLocks noGrp="1"/>
          </p:cNvSpPr>
          <p:nvPr>
            <p:ph type="title"/>
          </p:nvPr>
        </p:nvSpPr>
        <p:spPr/>
        <p:txBody>
          <a:bodyPr/>
          <a:lstStyle/>
          <a:p>
            <a:r>
              <a:rPr lang="en-US" dirty="0"/>
              <a:t>Activity 1 – the unique challenges of working with UASC</a:t>
            </a:r>
          </a:p>
        </p:txBody>
      </p:sp>
      <p:sp>
        <p:nvSpPr>
          <p:cNvPr id="6" name="Content Placeholder 5">
            <a:extLst>
              <a:ext uri="{FF2B5EF4-FFF2-40B4-BE49-F238E27FC236}">
                <a16:creationId xmlns:a16="http://schemas.microsoft.com/office/drawing/2014/main" id="{6E5E73FA-343B-12B4-E180-E50475063F23}"/>
              </a:ext>
            </a:extLst>
          </p:cNvPr>
          <p:cNvSpPr>
            <a:spLocks noGrp="1"/>
          </p:cNvSpPr>
          <p:nvPr>
            <p:ph idx="1"/>
          </p:nvPr>
        </p:nvSpPr>
        <p:spPr>
          <a:xfrm>
            <a:off x="838200" y="1889759"/>
            <a:ext cx="10515600" cy="4067747"/>
          </a:xfrm>
          <a:solidFill>
            <a:schemeClr val="accent1">
              <a:lumMod val="60000"/>
              <a:lumOff val="40000"/>
            </a:schemeClr>
          </a:solidFill>
        </p:spPr>
        <p:txBody>
          <a:bodyPr>
            <a:normAutofit/>
          </a:bodyPr>
          <a:lstStyle/>
          <a:p>
            <a:pPr marL="0" indent="0" algn="ctr">
              <a:buNone/>
            </a:pPr>
            <a:endParaRPr lang="en-US" sz="4000" dirty="0"/>
          </a:p>
          <a:p>
            <a:pPr marL="0" indent="0" algn="ctr">
              <a:buNone/>
            </a:pPr>
            <a:endParaRPr lang="en-US" sz="4000" dirty="0"/>
          </a:p>
          <a:p>
            <a:pPr marL="0" lvl="0" indent="0" algn="ctr">
              <a:buNone/>
            </a:pPr>
            <a:r>
              <a:rPr lang="en-GB" sz="3200" dirty="0">
                <a:effectLst/>
                <a:latin typeface="Calibri" panose="020F0502020204030204" pitchFamily="34" charset="0"/>
                <a:ea typeface="Calibri" panose="020F0502020204030204" pitchFamily="34" charset="0"/>
                <a:cs typeface="Times New Roman" panose="02020603050405020304" pitchFamily="18" charset="0"/>
              </a:rPr>
              <a:t>What challenges do you think are unique in working with UASC compared to ‘citizen’ look-after children? What are the similarities?</a:t>
            </a:r>
          </a:p>
        </p:txBody>
      </p:sp>
    </p:spTree>
    <p:extLst>
      <p:ext uri="{BB962C8B-B14F-4D97-AF65-F5344CB8AC3E}">
        <p14:creationId xmlns:p14="http://schemas.microsoft.com/office/powerpoint/2010/main" val="1408057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BE22-9AE9-E35B-A096-17EE8D5C3CC6}"/>
              </a:ext>
            </a:extLst>
          </p:cNvPr>
          <p:cNvSpPr>
            <a:spLocks noGrp="1"/>
          </p:cNvSpPr>
          <p:nvPr>
            <p:ph type="title"/>
          </p:nvPr>
        </p:nvSpPr>
        <p:spPr/>
        <p:txBody>
          <a:bodyPr/>
          <a:lstStyle/>
          <a:p>
            <a:r>
              <a:rPr lang="en-US" dirty="0"/>
              <a:t>Activity 2 – UASC’s perspectives on care ‘Seeing me’</a:t>
            </a:r>
          </a:p>
        </p:txBody>
      </p:sp>
      <p:sp>
        <p:nvSpPr>
          <p:cNvPr id="3" name="Content Placeholder 2">
            <a:extLst>
              <a:ext uri="{FF2B5EF4-FFF2-40B4-BE49-F238E27FC236}">
                <a16:creationId xmlns:a16="http://schemas.microsoft.com/office/drawing/2014/main" id="{D063AC06-7D3D-44F8-72C0-0BE48CFB23BF}"/>
              </a:ext>
            </a:extLst>
          </p:cNvPr>
          <p:cNvSpPr>
            <a:spLocks noGrp="1"/>
          </p:cNvSpPr>
          <p:nvPr>
            <p:ph idx="1"/>
          </p:nvPr>
        </p:nvSpPr>
        <p:spPr>
          <a:xfrm>
            <a:off x="451756" y="1825625"/>
            <a:ext cx="11402787" cy="4787446"/>
          </a:xfrm>
          <a:solidFill>
            <a:schemeClr val="accent4">
              <a:lumMod val="40000"/>
              <a:lumOff val="60000"/>
            </a:schemeClr>
          </a:solidFill>
        </p:spPr>
        <p:txBody>
          <a:bodyPr>
            <a:normAutofit/>
          </a:bodyPr>
          <a:lstStyle/>
          <a:p>
            <a:pPr marL="0" indent="0" algn="ctr">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GB" sz="3200" dirty="0">
                <a:effectLst/>
                <a:latin typeface="Calibri" panose="020F0502020204030204" pitchFamily="34" charset="0"/>
                <a:ea typeface="Calibri" panose="020F0502020204030204" pitchFamily="34" charset="0"/>
                <a:cs typeface="Times New Roman" panose="02020603050405020304" pitchFamily="18" charset="0"/>
              </a:rPr>
              <a:t>As you watch, make a note of some of the key themes or issues discussed and think how they might relate to the young person’s identity. Make a note of some key quotes or words used by the young people. </a:t>
            </a:r>
          </a:p>
          <a:p>
            <a:pPr marL="0" lvl="0" indent="0">
              <a:buNone/>
            </a:pPr>
            <a:endParaRPr lang="en-US" sz="2000" dirty="0"/>
          </a:p>
        </p:txBody>
      </p:sp>
    </p:spTree>
    <p:extLst>
      <p:ext uri="{BB962C8B-B14F-4D97-AF65-F5344CB8AC3E}">
        <p14:creationId xmlns:p14="http://schemas.microsoft.com/office/powerpoint/2010/main" val="953551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BE22-9AE9-E35B-A096-17EE8D5C3CC6}"/>
              </a:ext>
            </a:extLst>
          </p:cNvPr>
          <p:cNvSpPr>
            <a:spLocks noGrp="1"/>
          </p:cNvSpPr>
          <p:nvPr>
            <p:ph type="title"/>
          </p:nvPr>
        </p:nvSpPr>
        <p:spPr/>
        <p:txBody>
          <a:bodyPr/>
          <a:lstStyle/>
          <a:p>
            <a:r>
              <a:rPr lang="en-US" dirty="0"/>
              <a:t>Activity 2 – UASC’s perspectives on care ‘Seeing me’</a:t>
            </a:r>
          </a:p>
        </p:txBody>
      </p:sp>
      <p:sp>
        <p:nvSpPr>
          <p:cNvPr id="3" name="Content Placeholder 2">
            <a:extLst>
              <a:ext uri="{FF2B5EF4-FFF2-40B4-BE49-F238E27FC236}">
                <a16:creationId xmlns:a16="http://schemas.microsoft.com/office/drawing/2014/main" id="{D063AC06-7D3D-44F8-72C0-0BE48CFB23BF}"/>
              </a:ext>
            </a:extLst>
          </p:cNvPr>
          <p:cNvSpPr>
            <a:spLocks noGrp="1"/>
          </p:cNvSpPr>
          <p:nvPr>
            <p:ph idx="1"/>
          </p:nvPr>
        </p:nvSpPr>
        <p:spPr>
          <a:xfrm>
            <a:off x="451756" y="1825625"/>
            <a:ext cx="11402787" cy="4787446"/>
          </a:xfrm>
          <a:solidFill>
            <a:schemeClr val="accent4">
              <a:lumMod val="40000"/>
              <a:lumOff val="60000"/>
            </a:schemeClr>
          </a:solidFill>
        </p:spPr>
        <p:txBody>
          <a:bodyPr>
            <a:normAutofit/>
          </a:bodyPr>
          <a:lstStyle/>
          <a:p>
            <a:pPr marL="0" indent="0" algn="ctr">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3200" b="1" dirty="0">
                <a:effectLst/>
                <a:latin typeface="Calibri" panose="020F0502020204030204" pitchFamily="34" charset="0"/>
                <a:ea typeface="Times New Roman" panose="02020603050405020304" pitchFamily="18" charset="0"/>
                <a:cs typeface="Calibri" panose="020F0502020204030204" pitchFamily="34" charset="0"/>
              </a:rPr>
              <a:t>After listening to these young people’s descriptions of their identity and how the challenges of being as UASC impacts their sense of self:</a:t>
            </a:r>
            <a:endParaRPr lang="en-GB" sz="3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3200" dirty="0">
                <a:effectLst/>
                <a:latin typeface="Calibri" panose="020F0502020204030204" pitchFamily="34" charset="0"/>
                <a:ea typeface="Times New Roman" panose="02020603050405020304" pitchFamily="18" charset="0"/>
                <a:cs typeface="Calibri" panose="020F0502020204030204" pitchFamily="34" charset="0"/>
              </a:rPr>
              <a:t>What practices do you engage in to support young people through difficult processes?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3200" dirty="0">
                <a:effectLst/>
                <a:latin typeface="Calibri" panose="020F0502020204030204" pitchFamily="34" charset="0"/>
                <a:ea typeface="Times New Roman" panose="02020603050405020304" pitchFamily="18" charset="0"/>
                <a:cs typeface="Calibri" panose="020F0502020204030204" pitchFamily="34" charset="0"/>
              </a:rPr>
              <a:t>In your experience, have there been any particular activities that have worked well when supporting young people?</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buNone/>
            </a:pPr>
            <a:endParaRPr lang="en-US" sz="2000" dirty="0"/>
          </a:p>
        </p:txBody>
      </p:sp>
    </p:spTree>
    <p:extLst>
      <p:ext uri="{BB962C8B-B14F-4D97-AF65-F5344CB8AC3E}">
        <p14:creationId xmlns:p14="http://schemas.microsoft.com/office/powerpoint/2010/main" val="685004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TotalTime>
  <Words>1316</Words>
  <Application>Microsoft Macintosh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Roboto</vt:lpstr>
      <vt:lpstr>Symbol</vt:lpstr>
      <vt:lpstr>Office Theme</vt:lpstr>
      <vt:lpstr>Practising with care in mind: Learning from professionals and Unaccompanied Asylum-Seeking Children </vt:lpstr>
      <vt:lpstr>What is the broader aim of this course?  </vt:lpstr>
      <vt:lpstr>Learning outcomes</vt:lpstr>
      <vt:lpstr>Using evidence-based training </vt:lpstr>
      <vt:lpstr>The Children Caring on the Move project </vt:lpstr>
      <vt:lpstr>Who took part in our study? </vt:lpstr>
      <vt:lpstr>Activity 1 – the unique challenges of working with UASC</vt:lpstr>
      <vt:lpstr>Activity 2 – UASC’s perspectives on care ‘Seeing me’</vt:lpstr>
      <vt:lpstr>Activity 2 – UASC’s perspectives on care ‘Seeing me’</vt:lpstr>
      <vt:lpstr>Activity 3 – UASC’s perspectives on care ‘Seeing you’</vt:lpstr>
      <vt:lpstr>Activity 4 - UASC’s perspectives on care: Dreaming of change </vt:lpstr>
      <vt:lpstr>Pause for thought…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Practising with care in mind: Learning from professionals and Unaccompanied Asylum-Seeking Children </dc:title>
  <dc:creator>Sarah.Crafter</dc:creator>
  <cp:lastModifiedBy>Sarah.Crafter</cp:lastModifiedBy>
  <cp:revision>14</cp:revision>
  <dcterms:created xsi:type="dcterms:W3CDTF">2023-04-11T10:08:46Z</dcterms:created>
  <dcterms:modified xsi:type="dcterms:W3CDTF">2023-05-10T10:01:52Z</dcterms:modified>
</cp:coreProperties>
</file>