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" r:id="rId5"/>
    <p:sldId id="606" r:id="rId6"/>
    <p:sldId id="607" r:id="rId7"/>
    <p:sldId id="609" r:id="rId8"/>
    <p:sldId id="610" r:id="rId9"/>
    <p:sldId id="61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Nirmala UI"/>
        <a:ea typeface="Nirmala UI"/>
        <a:cs typeface="Nirmala U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E113CE-1FCD-4591-BD37-95A78D365190}" v="45" dt="2020-12-03T07:43:33.9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701F1-CBE0-452E-9A97-5909481B2D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AA5BF6-EEBE-4737-9525-969235BAB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61503-2181-4BEE-87A4-C3508D314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07B3C-A4AC-4265-BA40-2ACC94C28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90327-8C7F-4A06-AA4E-E40F4D081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102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6CE33-6411-44D8-B42D-009ED4513D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271729-BC97-441E-A7FB-6A8056D54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8D99E8-1427-4724-A92D-65DB5194A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90A8F2-82BD-4EC2-8C0C-04E22D961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55DAF8-F6CB-44DE-95F4-4F3C3E9F2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0898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EF96F6-B54B-4033-B51A-2F813BCC5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3D2336-E16B-40B2-A915-A0D0049460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E832B-80A6-43D6-98D4-3D477B038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648B06-2702-4575-9B0A-41630100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F5C94F-D897-49C1-9E93-D7EFB9214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876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5E9825-0A4B-47D2-B1C5-45F1C8434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5EE64-3F36-4D60-B8D0-E25ED80C0F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30E81-8050-4A73-B3C2-FC7B95A82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DCEF-50FA-403D-A881-A3E83EE70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0F941-4744-48E0-A0FE-EEE61B434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365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0D293-9F98-45B8-8CF1-B10242B54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10C3E-8105-483D-B243-06C2FA0EB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B956E-AE8C-4E38-B6DF-116EC70CD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1C5D17-4380-436A-97A3-5606B7C3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22C3C-0AB0-421E-981D-E05CC7619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2497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C337-5703-4D69-9FA6-EF4DE602C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101032-5A65-4E3B-95D6-471EAE620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8F7B3B-78A1-4AD3-B37D-DB2E7D541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F5CE0F-D668-4A2F-B4EB-426D85568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75E29-39DF-49A0-B7B8-D0E1F9FB3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BE803-B67A-44EB-A9FC-27D85FD77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3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62291-856D-4014-9D30-DEA72C30E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D9ECDB-EA8C-4742-9CF2-5E592757F2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4B7175-572F-47D9-BBFA-17166AA505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DB8E77-61F3-48A1-8334-2FDEBD03DAA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6EEF4-5FA5-40EE-B028-BA1DFC4A34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3BD07B-3A82-40E9-B8B3-E4D4284C6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95A156-A5FA-4887-9673-17B6D1E27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62A82A-229B-4204-AB9E-50E48B0F1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45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5F3B1-951D-44C2-BD54-AF0B9B1CB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20F824-3C57-414C-B042-51944F9C34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0CAA77-4A8E-42E5-8CB9-15B9049C7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24521B-AA4C-4278-B9FC-A2763A887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0153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7A2620-2C86-4A15-B040-351944148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F7801D-485A-4158-B948-91BE8B27E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485AA9-37B1-4ED4-A710-5F7D9DDCE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764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B6291-8FE2-41C8-B82F-E789CC10C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429400-BA66-4B55-B7C4-B5DA8AE15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FA3AC-3C38-40D6-8527-57C3094B5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9EBB19-41E9-4D59-9FF4-E82CD0AF49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2683E-5ED3-42A3-A096-F1E9F151E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C9B289-0BD2-42BB-B1EC-988771D5B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7507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F1F9C-895A-4EDB-B027-662928CE8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53167-1D6D-4A52-8044-69D5F1F33D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55C6E1-E392-45CF-B391-DDA5D2B71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ACC9A4-F0B3-4B4F-8770-43162ED6A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76F44F-4F99-4BAA-8E4F-5C638BED1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4B1BB-227D-4542-BC68-2AE8E1127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701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9C5187-879A-420A-9748-71018F368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4D17A2-7ED1-4ABD-81AB-756CD41EB3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BECD67-BD26-421A-98C8-36500ECC4D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C0438-1579-4457-BCC8-43D9AC3A59B4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951C5-A23E-44C7-A66C-9D4BFA9449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C3850-64F8-41E7-A2F8-36A48096FF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B2E91-2D50-40B5-9EBD-600A739A4E7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3576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Nirmala UI"/>
          <a:ea typeface="Nirmala UI"/>
          <a:cs typeface="Nirmala UI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Nirmala UI"/>
          <a:ea typeface="Nirmala UI"/>
          <a:cs typeface="Nirmala U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Nirmala UI"/>
          <a:ea typeface="Nirmala UI"/>
          <a:cs typeface="Nirmala UI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Nirmala UI"/>
          <a:ea typeface="Nirmala UI"/>
          <a:cs typeface="Nirmala UI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Nirmala UI"/>
          <a:ea typeface="Nirmala UI"/>
          <a:cs typeface="Nirmala U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800475"/>
            <a:ext cx="3599815" cy="26003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से अपेक्षाएं</a:t>
            </a:r>
            <a:endParaRPr lang="hi" b="1" dirty="0">
              <a:ea typeface="Nirmala UI" panose="020F0502020204030204" pitchFamily="34" charset="0"/>
              <a:cs typeface="Nirmala UI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उनके बच्चे स्कूल जाते हैं, इसलिए वे स्कूल के घंटों के दौरान काम कर सकती हैं लेकिन स्कूल की छुट्टियों के दौरान वे काम नहीं करना चाहती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अध्ययन के दौरान उनकी चिंता और व्यग्रता के लिए उन्हें सहायता की ज़रूरत होगी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effectLst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करियर में आगे बढ़ना - चाइल्डकेयर में काम ढूँढना जो उसे अधिक स्थिर और सुरक्षित महसूस करवा सकता है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काम के लिए आवेदन करने में आत्म-विश्वास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उनका यह मानना है कि प्रासंगिक प्रशिक्षण शायद उसे आवेदन करने </a:t>
            </a: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और काम हासिल करने में मदद कर सकता है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 और 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सिरिया में चल रही परेशानियों के कारण और ऑस्ट्रेलिया आने से पहले सिरिया के किसी रेफ्यूजी कैम्प में नौ महीने बिताने के बाद ज़्यादातर समय बहुत चिंतित महसूस करती हैं।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चिंता और व्याकुलता के कारण काम को पूरा करने में अधिक लंबा समय लग सकता है</a:t>
            </a: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686175"/>
            <a:ext cx="3713533" cy="2819420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'प्रौढ़ प्रवासी अंग्रेज़ी कार्यक्रम' के ज़रिए अंग्रेज़ी सीख रही हैं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पहले अलेप्पो, सिरिया में परिवार के कपड़ों की दुकान में काम किया करती थीं, लेकिन शादी और बच्चों (वर्तमान उम्र 7 और 5 साल) के बाद बंद कर दिया था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sz="1100" b="1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फ़ातिमा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बेरोज़गार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8847" y="2264066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अरबी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19917" y="197791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800475"/>
            <a:ext cx="3599815" cy="1785104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200000"/>
              </a:lnSpc>
            </a:pPr>
            <a:r>
              <a:rPr lang="hi" b="1" i="0" u="none" baseline="0" dirty="0"/>
              <a:t>अध्ययन संबंधी पसंद और नापसंद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आमने-सामने संपर्क उन्हें पसंद हैं क्योंकि उन्हें बच्चों के साथ काम करना अच्छा लगता है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अगर मौका मिले तो उन्हें टेक्स्ट पढ़ना, वीडियो देखना या ऑडियो सुनना पसंद है</a:t>
            </a:r>
          </a:p>
          <a:p>
            <a:endParaRPr lang="hi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79036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स्थान:</a:t>
            </a:r>
            <a:r>
              <a:rPr lang="hi" b="0" i="0" u="none" baseline="0"/>
              <a:t> नॉर्दर्न मेलबोर्न, ऑस्ट्रेलिया में स्थित रेफ्यूजी कैम्प</a:t>
            </a:r>
          </a:p>
        </p:txBody>
      </p:sp>
    </p:spTree>
    <p:extLst>
      <p:ext uri="{BB962C8B-B14F-4D97-AF65-F5344CB8AC3E}">
        <p14:creationId xmlns:p14="http://schemas.microsoft.com/office/powerpoint/2010/main" val="217234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517548"/>
            <a:ext cx="3599815" cy="2988048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से अपेक्षाएं</a:t>
            </a:r>
            <a:endParaRPr lang="hi" b="1" dirty="0">
              <a:ea typeface="Nirmala UI" panose="020F0502020204030204" pitchFamily="34" charset="0"/>
              <a:cs typeface="Nirmala UI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व्यवसाय और बच्चों की देखभाल की ज़रूरतों के कारण अध्ययन के घंटों को लचीला होना होगा।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उन्हें काफ़ी हद तक अंग्रेज़ी आती है और गिनती भी आती है क्योंकि माध्यमिक स्कूल में उन्हें यह विषय पढ़ना पसंद था: फ्रेंच और अंग्रेज़ी में पढ़ सकती हैं।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effectLst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8"/>
            <a:ext cx="3740721" cy="2988047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स्व-नियोजन के लिए प्रेरणा।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सर्विस सेक्टर में खुद का व्यवसाय शुरू करने और चलाने में आत्म-विश्वास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नियोक्ताओं के द्वारा महिलाओं के साथ किए गए ख़राब बर्ताव की कहानियों को सुनने के बाद से वे अधिक स्वतंत्र बनना चाहती है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 और 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निर्णय-लेने में उन्हें कठिनाई होती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इतनी कम उम्र में शादी होने का मतलब यह है कि उनके निर्णय लेने और सामाजिक सहायता के लिए वे अपने पति और परिवार के सदस्यों पर निर्भर रही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cs typeface="Nirmala UI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किसी पुरुष रिश्तेदार की अनुपस्थिति में महिलाओं की गतिविधियों पर सांस्कृतिक प्रतिबंध।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फॉर्म 4 में पहुँचने के बाद माध्यमिक स्कूल की शिक्षा छोड़ दी।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16 साल की उम्र में उनकी शादी हो गई और कुछ ही समय बाद उन्होंने गर्भधारण किया।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sz="1100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अदामा</a:t>
            </a:r>
            <a:endParaRPr lang="h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19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अपनी बड़ी बहन और बहनोई के बेगनेट व्यवसाय में उनकी मदद करती हैं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92882" y="2568525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फ्रेंच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78305" y="196460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186204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hi" b="1" i="0" u="none" baseline="0" dirty="0"/>
              <a:t>अध्ययन संबंधी पसंद और नापसंद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आमने-सामने संपर्क उन्हें पसंद हैं लेकिन उन्हें यात्रा संबंधी प्रतिबंधों का सामना करना पड़ता है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उन्हें पढ़ना और वह वीडियो देखना पसंद है जो उन्हें उन चीज़ों के बारे में अवगत करवाते हैं जो उनके और उनके समुदाय के लिए महत्वपूर्ण हैं</a:t>
            </a:r>
          </a:p>
          <a:p>
            <a:endParaRPr lang="hi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स्थान:</a:t>
            </a:r>
            <a:r>
              <a:rPr lang="hi" b="0" i="0" u="none" baseline="0"/>
              <a:t> बर्टौआ, कैमरून</a:t>
            </a:r>
          </a:p>
        </p:txBody>
      </p:sp>
    </p:spTree>
    <p:extLst>
      <p:ext uri="{BB962C8B-B14F-4D97-AF65-F5344CB8AC3E}">
        <p14:creationId xmlns:p14="http://schemas.microsoft.com/office/powerpoint/2010/main" val="1795285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645" y="3517546"/>
            <a:ext cx="3599815" cy="2988049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</a:t>
            </a:r>
            <a:r>
              <a:rPr lang="hi" b="1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से अपेक्षाएं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एक ऐसा कोर्स जो अध्ययन व्यवस्था में लचीलापन प्रदान करता है, क्योंकि पार्ट-टाइम काम के कारण उनके घंटे अप्रत्याशित हो सकते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मूलभूत प्रबंधन और डिजिटल कौशल विकसित करना, ख़ास तौर पर बिक्री, कस्टमर सर्विस, नकद प्रबंधक कौशलों में।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13533" cy="2801783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रीटेल में एक फुल-टाइम नौकरी पाने की इच्छा (उदा., शॉपिंग सेंटर में सेल्सपर्सन)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"सॉफ्ट स्किल्स", डिजिटल साक्षरता (स्वचालित बिक्री टिल्स), नेटवर्किंग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एक प्रतिष्ठित संस्थान द्वारा प्रशिक्षण प्रदान किया गया है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052789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गुण/कमज़ोरियां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जल्द सीखती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संबंधी सहायता की ज़रूरत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समय की पाबंदियां - आवश्यक प्रतिबद्धता और कार्यभार की कम समझ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रीटेल में शिफ़्ट-वर्किंग पैटर्न के कारण एक फुल-टाइम नौकरी के लिए पढ़ाई को लेकर चिंतित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cs typeface="Nirmala UI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सेकेंडरी डिप्लोमा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काफ़ी समय पहले औपचारिक अध्ययन किया था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ऑनलाइन पढ़ने की आदत नहीं है, लेकिन सोशल मीडिया बहुत पसंद है 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sz="1100" b="1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451251" y="858731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मार्सेला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451251" y="1222547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51250" y="1656504"/>
            <a:ext cx="34172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छोटे रेस्तरां में पार्ट-टाइम वेटर और सड़क विक्रेता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51250" y="234266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स्पैनिश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317689" y="242932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232363" y="3812037"/>
            <a:ext cx="3599815" cy="185922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 dirty="0"/>
              <a:t>ट्यूशन संबंधी पसंद और नापसंद</a:t>
            </a:r>
          </a:p>
          <a:p>
            <a:endParaRPr lang="hi" b="1" dirty="0"/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ऑनलाइन अध्ययन ज़्यादा पसंद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सु-व्यवस्थित सामग्री पसंद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डेडलाइन को पूरा करने में दिक्कत होती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दूसरों के अनुभवों से सीखना पसंद है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E5C740-380B-4CD9-9AFC-57E7C75DD2A4}"/>
              </a:ext>
            </a:extLst>
          </p:cNvPr>
          <p:cNvSpPr txBox="1"/>
          <p:nvPr/>
        </p:nvSpPr>
        <p:spPr>
          <a:xfrm>
            <a:off x="4461422" y="282788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सेंटिआगो, चिली</a:t>
            </a:r>
          </a:p>
        </p:txBody>
      </p:sp>
    </p:spTree>
    <p:extLst>
      <p:ext uri="{BB962C8B-B14F-4D97-AF65-F5344CB8AC3E}">
        <p14:creationId xmlns:p14="http://schemas.microsoft.com/office/powerpoint/2010/main" val="740490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से अपेक्षाएं</a:t>
            </a:r>
            <a:endParaRPr lang="hi" b="1" dirty="0">
              <a:ea typeface="Nirmala UI" panose="020F0502020204030204" pitchFamily="34" charset="0"/>
              <a:cs typeface="Nirmala UI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काम और देखभाल के दायित्वों के कारण (एक स्व-नियोजित बिजली मिस्त्री से शादी की है और उनका एक बच्चा है) अध्ययन के घंटों को लचीला होना होगा।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उनके अत्म-विश्वास को बढ़ाने के लिए अध्ययन के अन्य सहभागियों के साथ मिलने-जुलने और बातचीत करने की सुविधा तक पहुँच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970310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औपचारिक वाणिज्यिक लाइनों को व्यवस्थित करने में मदद के लिए प्रबंधक बनना ताकि अधिक आय कमा सकें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'बिचौलियों' के साथ मोल-भाव और बातचीत कैसे करना चाहिए, अल्प समय के नोटिस में टूअर व्यवस्थित करना और पारिवारिक व्यवसाय को संभालना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पारिवारिक संबंधों को संभालने का विश्वास</a:t>
            </a: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1"/>
            <a:ext cx="3713533" cy="3255635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 और 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निर्णय लेने के समय बहुत चिंतित और व्याकुल महसूस करती है, आंशिक रूप से इसका कारण यह है कि उनके प्रति उनके पति का व्यवहार हिंसक हो सकता है।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एक ही समय पर वे एकाधिक कार्य अच्छी तरह से कर सकती हैं, लेकिन कार्यों को पूरा करने के लिए उनमें बहुत ज़्यादा कार्यभार को अपने कंधों पर लेने की प्रवृत्ति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अच्छी तरह से पढ़ या लिख नहीं पाती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cs typeface="Nirmala UI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बहुत ही कम उम्र में स्कूल छोड़ दिया था, इसलिए पढ़ या लिख नहीं पाती हैं। 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ढेंकानाल आने वाले पर्यटकों को ढोकरा सामान बना कर बेचने के लिए अपनी माँ और बहन के साथ काम करती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आय में कमी को पूरा करने के लिए कभी-कभार ऑटो-रिक्शा चलाती हैं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sz="1100" b="1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823399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अनुप्रिया</a:t>
            </a:r>
            <a:endParaRPr lang="h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29778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416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ढेंकानाल में ढोकरा बना कर पर्यटकों को बेचती हैं</a:t>
            </a:r>
            <a:endParaRPr lang="hi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72575" y="2367850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उड़िया भाषा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505714" y="217470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4005219"/>
            <a:ext cx="3599815" cy="1862048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hi" b="1" i="0" u="none" baseline="0" dirty="0"/>
              <a:t>अध्ययन संबंधी पसंद और नापसंद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पढ़ने में समय बरबाद करने के बदले उन्हें अध्ययन की गतिविधियों के ज़रिए आमने-सामने संपर्क और बात करना ज़्यादा पसंद है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वीडियो देखना या ऑडियो सुनना ज़्यादा पसंद है</a:t>
            </a:r>
          </a:p>
          <a:p>
            <a:endParaRPr lang="hi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576278" y="2809870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स्थान:</a:t>
            </a:r>
            <a:r>
              <a:rPr lang="hi" b="0" i="0" u="none" baseline="0"/>
              <a:t> ढेंकानाल का ग्रामीण क्षेत्र, भारत</a:t>
            </a:r>
          </a:p>
        </p:txBody>
      </p:sp>
    </p:spTree>
    <p:extLst>
      <p:ext uri="{BB962C8B-B14F-4D97-AF65-F5344CB8AC3E}">
        <p14:creationId xmlns:p14="http://schemas.microsoft.com/office/powerpoint/2010/main" val="3451457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674670"/>
            <a:ext cx="3599815" cy="2830925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से अपेक्षाएं</a:t>
            </a:r>
            <a:endParaRPr lang="hi" b="1" dirty="0">
              <a:ea typeface="Nirmala UI" panose="020F0502020204030204" pitchFamily="34" charset="0"/>
              <a:cs typeface="Nirmala UI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व्यवसाय और बच्चों की देखभाल की ज़रूरतों के कारण अध्ययन के घंटों को लचीला होना होगा।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नेटवर्किंग के लिए अध्ययन के अन्य सहभागियों के साथ मिलने-जुलने और बातचीत करने की सुविधा तक पहुँच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उनकी चिंता और व्याकुलता के लिए विशेषज्ञ सहायता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effectLst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करियर में आगे बढ़ना - एक मान्यता-प्राप्त मालिक-प्रबंधक बनना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राष्ट्रीय कॉस्मेटोलॉजी बाज़ार से जुड़ना, "जॉर्डन में बने" उत्पाद सप्लाई करने वाले सैलून से लिंक स्थापित करना, मूलधन तक पहुँच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नेटवर्किंग</a:t>
            </a: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 और 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अनुशासित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सु-व्यवस्थित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चिंता और व्याकुलता के कारण काम को पूरा करने में अधिक लंबा समय लग सकता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अपने कंधों पर बहुत ज़्यादा कार्यभार लेने की प्रवृत्ति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cs typeface="Nirmala UI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माध्यमिक स्कूल पूरा किया है और अपना खुद का सैलून स्थापित करने से पहले एक ब्यूटी सैलून में पार्ट-टाइम काम कर रही थीं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घर से काम करना और बालों के आधुनिक हेयर-स्टाइल और मेक-अप प्रदान करना</a:t>
            </a:r>
          </a:p>
          <a:p>
            <a:pPr marL="171450" indent="-1714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sz="1100" b="1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खालदाह</a:t>
            </a:r>
            <a:endParaRPr lang="h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333824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37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701305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हेयरड्रेसर और ब्यूटीशियन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517666" y="2482204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अरबी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19917" y="224628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5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1831271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 dirty="0"/>
              <a:t>अध्ययन संबंधी पसंद और नापसंद</a:t>
            </a:r>
          </a:p>
          <a:p>
            <a:pPr marL="285750" indent="-285750" algn="l" rtl="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आमने-सामने संपर्क उन्हें पसंद हैं 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सैद्धांतिक सामग्री और समय बरबाद करने वाली कोई चीज़ नापसंद है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वीडियो देखना या ऑडियो सुनने के बदले टेक्स्ट पढ़ना ज़्यादा पसंद है</a:t>
            </a:r>
          </a:p>
          <a:p>
            <a:endParaRPr lang="hi" b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91292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स्थान:</a:t>
            </a:r>
            <a:r>
              <a:rPr lang="hi" b="0" i="0" u="none" baseline="0"/>
              <a:t> करक, जॉर्डन</a:t>
            </a:r>
          </a:p>
        </p:txBody>
      </p:sp>
    </p:spTree>
    <p:extLst>
      <p:ext uri="{BB962C8B-B14F-4D97-AF65-F5344CB8AC3E}">
        <p14:creationId xmlns:p14="http://schemas.microsoft.com/office/powerpoint/2010/main" val="5469224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Box 2">
            <a:extLst>
              <a:ext uri="{FF2B5EF4-FFF2-40B4-BE49-F238E27FC236}">
                <a16:creationId xmlns:a16="http://schemas.microsoft.com/office/drawing/2014/main" id="{988826B4-4116-4321-9909-182822009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0128" y="3781772"/>
            <a:ext cx="3599815" cy="2723823"/>
          </a:xfrm>
          <a:prstGeom prst="rect">
            <a:avLst/>
          </a:prstGeom>
          <a:solidFill>
            <a:srgbClr val="FFFFFF"/>
          </a:solidFill>
          <a:ln w="38100">
            <a:solidFill>
              <a:srgbClr val="0070C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SCE कोर्स से अपेक्षाएं</a:t>
            </a:r>
            <a:endParaRPr lang="hi" b="1" dirty="0">
              <a:ea typeface="Nirmala UI" panose="020F0502020204030204" pitchFamily="34" charset="0"/>
              <a:cs typeface="Nirmala UI" panose="02020603050405020304" pitchFamily="18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ffectLst/>
                <a:ea typeface="Nirmala UI" panose="020F0502020204030204" pitchFamily="34" charset="0"/>
                <a:cs typeface="Nirmala UI" panose="02020603050405020304" pitchFamily="18" charset="0"/>
              </a:rPr>
              <a:t>व्यवसाय और बच्चों की देखभाल की ज़रूरतों के कारण अध्ययन के घंटों को लचीला होना होगा।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20603050405020304" pitchFamily="18" charset="0"/>
              </a:rPr>
              <a:t>चूंकि वे नियमित रूप से स्कूल नहीं गईं इसलिए उनके अध्ययन के मामले में उन्हें सहायता की ज़रूरत है</a:t>
            </a:r>
          </a:p>
        </p:txBody>
      </p:sp>
      <p:sp>
        <p:nvSpPr>
          <p:cNvPr id="33" name="Text Box 2">
            <a:extLst>
              <a:ext uri="{FF2B5EF4-FFF2-40B4-BE49-F238E27FC236}">
                <a16:creationId xmlns:a16="http://schemas.microsoft.com/office/drawing/2014/main" id="{2AC26424-F3A8-42EA-BE8B-1BCF928544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979" y="325239"/>
            <a:ext cx="3740721" cy="3052788"/>
          </a:xfrm>
          <a:prstGeom prst="rect">
            <a:avLst/>
          </a:prstGeom>
          <a:solidFill>
            <a:srgbClr val="FFFFFF"/>
          </a:solidFill>
          <a:ln w="38100">
            <a:solidFill>
              <a:schemeClr val="accent5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effectLst/>
                <a:ea typeface="Nirmala UI" panose="020F0502020204030204" pitchFamily="34" charset="0"/>
                <a:cs typeface="Nirmala UI" panose="020B0604020202020204" pitchFamily="34" charset="0"/>
              </a:rPr>
              <a:t>अध्ययन की प्रेरणाएं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एक ऐसा व्यवसाय शुरू करना और चलाना जो उन्हें अधिक मुनाफ़ा बनाने देता है जो वे अपने पास रख सकती हैं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ea typeface="Nirmala UI" panose="020F0502020204030204" pitchFamily="34" charset="0"/>
                <a:cs typeface="Nirmala UI" panose="020B0604020202020204" pitchFamily="34" charset="0"/>
              </a:rPr>
              <a:t>मुर्गी पालन या औषधीय पौधे उगाने के बारे में अधिक जानना चाहती हैं, लेकिन मदद के तौर पर व्यवसाय करने के बारे में अन्य विचारों में भी मदद चाहेंगी</a:t>
            </a:r>
            <a:endParaRPr lang="hi" sz="1400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effectLst/>
              <a:ea typeface="Nirmala UI" panose="020F0502020204030204" pitchFamily="34" charset="0"/>
              <a:cs typeface="Nirmala UI" panose="020B0604020202020204" pitchFamily="34" charset="0"/>
            </a:endParaRPr>
          </a:p>
        </p:txBody>
      </p:sp>
      <p:sp>
        <p:nvSpPr>
          <p:cNvPr id="35" name="Text Box 2">
            <a:extLst>
              <a:ext uri="{FF2B5EF4-FFF2-40B4-BE49-F238E27FC236}">
                <a16:creationId xmlns:a16="http://schemas.microsoft.com/office/drawing/2014/main" id="{4E291C86-CCBD-4510-89D7-96A50985EE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8645" y="261912"/>
            <a:ext cx="3713533" cy="3052788"/>
          </a:xfrm>
          <a:prstGeom prst="rect">
            <a:avLst/>
          </a:prstGeom>
          <a:solidFill>
            <a:srgbClr val="FFFFFF"/>
          </a:solidFill>
          <a:ln w="38100">
            <a:solidFill>
              <a:srgbClr val="92D05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अध्ययन के कौशलों से जुड़े गुण और कमज़ोरियां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सु-व्यवस्थित, और उनका मानना है कि हर रोज़ कई चीजें करने के कारण वह यह कर पाती हैं (बच्चों की देखभाल, खेती का काम, और टोपियां बनाना और बेचना)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चूंकि उन्हें चीज़ों को प्रभावी रूप से करना पसंद है इसलिए अपने कंधों पर बहुत ज़्यादा कार्यभार लेने की प्रवृत्ति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hi" dirty="0">
              <a:cs typeface="Nirmala UI" panose="020B0604020202020204" pitchFamily="34" charset="0"/>
            </a:endParaRPr>
          </a:p>
          <a:p>
            <a:pPr algn="l" rtl="0">
              <a:lnSpc>
                <a:spcPct val="107000"/>
              </a:lnSpc>
              <a:spcAft>
                <a:spcPts val="800"/>
              </a:spcAft>
            </a:pPr>
            <a:endParaRPr lang="hi" dirty="0">
              <a:cs typeface="Nirmala UI" panose="020B0604020202020204" pitchFamily="34" charset="0"/>
            </a:endParaRPr>
          </a:p>
        </p:txBody>
      </p:sp>
      <p:sp>
        <p:nvSpPr>
          <p:cNvPr id="36" name="Text Box 2">
            <a:extLst>
              <a:ext uri="{FF2B5EF4-FFF2-40B4-BE49-F238E27FC236}">
                <a16:creationId xmlns:a16="http://schemas.microsoft.com/office/drawing/2014/main" id="{3F212F6F-E527-44E3-B203-7B9DEB786E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972" y="3517547"/>
            <a:ext cx="3713533" cy="2988048"/>
          </a:xfrm>
          <a:prstGeom prst="rect">
            <a:avLst/>
          </a:prstGeom>
          <a:solidFill>
            <a:srgbClr val="FFFFFF"/>
          </a:solidFill>
          <a:ln w="38100">
            <a:solidFill>
              <a:schemeClr val="tx2">
                <a:lumMod val="40000"/>
                <a:lumOff val="60000"/>
              </a:schemeClr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l" rtl="0">
              <a:lnSpc>
                <a:spcPct val="107000"/>
              </a:lnSpc>
              <a:spcAft>
                <a:spcPts val="800"/>
              </a:spcAft>
            </a:pPr>
            <a:r>
              <a:rPr lang="hi" b="1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शैक्षिक पृष्ठभूमि और अनुभव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वे नियमित रूप से स्कूल नहीं गईं और उन्होंने कोई औपचारिक शिक्षा प्राप्त नहीं की है</a:t>
            </a:r>
          </a:p>
          <a:p>
            <a:pPr marL="285750" indent="-285750" algn="l" rt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hi" sz="1400" b="0" i="0" u="none" baseline="0" dirty="0"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पारिवारिक फ़ार्म पर काम करने और ख़जूर के पत्तों से टोपियां बना कर उन्हें शहरों में पर्यटकों को बेचने वाले एक छोटे व्यवसाय को चलाने का अनुभव है।</a:t>
            </a:r>
            <a:endParaRPr lang="hi" sz="1400" b="1" dirty="0">
              <a:latin typeface="Nirmala UI" panose="020F0502020204030204" pitchFamily="34" charset="0"/>
              <a:ea typeface="Nirmala UI" panose="020F0502020204030204" pitchFamily="34" charset="0"/>
              <a:cs typeface="Nirmala UI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5E9835-820A-45A0-8E2C-B3262F0ED6B0}"/>
              </a:ext>
            </a:extLst>
          </p:cNvPr>
          <p:cNvSpPr txBox="1"/>
          <p:nvPr/>
        </p:nvSpPr>
        <p:spPr>
          <a:xfrm>
            <a:off x="4535566" y="913137"/>
            <a:ext cx="3442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नाम:</a:t>
            </a:r>
            <a:r>
              <a:rPr lang="hi" b="0" i="0" u="none" baseline="0"/>
              <a:t> मारिया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7DE1FB4-B5BC-4894-A6A3-B22734CA683D}"/>
              </a:ext>
            </a:extLst>
          </p:cNvPr>
          <p:cNvSpPr txBox="1"/>
          <p:nvPr/>
        </p:nvSpPr>
        <p:spPr>
          <a:xfrm>
            <a:off x="4535566" y="1248102"/>
            <a:ext cx="2900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उम्र:</a:t>
            </a:r>
            <a:r>
              <a:rPr lang="hi" b="0" i="0" u="none" baseline="0"/>
              <a:t> 45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0DE995-0BC8-4369-94C3-7E877782EBC1}"/>
              </a:ext>
            </a:extLst>
          </p:cNvPr>
          <p:cNvSpPr txBox="1"/>
          <p:nvPr/>
        </p:nvSpPr>
        <p:spPr>
          <a:xfrm>
            <a:off x="4472575" y="1615449"/>
            <a:ext cx="3396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पेशा:</a:t>
            </a:r>
            <a:r>
              <a:rPr lang="hi" b="0" i="0" u="none" baseline="0"/>
              <a:t> पारिवारिक फ़ार्म में अपने पति के साथ काम करती हैं और ख़जूर के पत्तों से टोपियां बना कर उन्हें पर्यटकों को बेचती हैं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FB4F065-8595-47C2-9125-09B5F3F6B824}"/>
              </a:ext>
            </a:extLst>
          </p:cNvPr>
          <p:cNvSpPr txBox="1"/>
          <p:nvPr/>
        </p:nvSpPr>
        <p:spPr>
          <a:xfrm>
            <a:off x="4465157" y="2568659"/>
            <a:ext cx="31543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प्रथम भाषा:</a:t>
            </a:r>
            <a:r>
              <a:rPr lang="hi" b="0" i="0" u="none" baseline="0"/>
              <a:t> स्पैनिश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4FD3D28-26CE-40F5-888E-0A83B24716F7}"/>
              </a:ext>
            </a:extLst>
          </p:cNvPr>
          <p:cNvSpPr/>
          <p:nvPr/>
        </p:nvSpPr>
        <p:spPr>
          <a:xfrm>
            <a:off x="4465157" y="236371"/>
            <a:ext cx="3462999" cy="6186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l" rtl="0">
              <a:lnSpc>
                <a:spcPct val="90000"/>
              </a:lnSpc>
              <a:spcBef>
                <a:spcPts val="1000"/>
              </a:spcBef>
            </a:pPr>
            <a:r>
              <a:rPr lang="hi" sz="3800" b="0" i="0" u="none" baseline="0">
                <a:solidFill>
                  <a:srgbClr val="009999"/>
                </a:solidFill>
                <a:latin typeface="Nirmala UI" panose="020B0604020202020204" pitchFamily="34" charset="0"/>
                <a:ea typeface="Nirmala UI" panose="020B0604020202020204" pitchFamily="34" charset="0"/>
                <a:cs typeface="Nirmala UI" panose="020B0604020202020204" pitchFamily="34" charset="0"/>
                <a:sym typeface="Nirmala UI" panose="020B0604020202020204" pitchFamily="34" charset="0"/>
              </a:rPr>
              <a:t>शिक्षार्थी प्रोफाइल 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8504EEB-FDF4-4F4E-9636-124015CF0453}"/>
              </a:ext>
            </a:extLst>
          </p:cNvPr>
          <p:cNvSpPr txBox="1"/>
          <p:nvPr/>
        </p:nvSpPr>
        <p:spPr>
          <a:xfrm>
            <a:off x="8175503" y="3674670"/>
            <a:ext cx="3599815" cy="1877437"/>
          </a:xfrm>
          <a:prstGeom prst="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 dirty="0"/>
              <a:t>अध्ययन संबंधी पसंद और नापसंद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आमने-सामने संपर्क पसंद है, लेकिन हाल ही में नेटवर्क करने के लिए सोशल मीडिया का उपयोग कर रही हैं</a:t>
            </a:r>
          </a:p>
          <a:p>
            <a:pPr marL="285750" indent="-285750" algn="l" rtl="0">
              <a:buFont typeface="Arial" panose="020B0604020202020204" pitchFamily="34" charset="0"/>
              <a:buChar char="•"/>
            </a:pPr>
            <a:r>
              <a:rPr lang="hi" sz="1400" b="0" i="0" u="none" baseline="0" dirty="0"/>
              <a:t>ऐसा प्रशिक्षण पसंद है जो बहुत ज़्यादा सामग्री को पढ़ने पर निर्भर ना हो चूंकि वे नियमित रूप से स्कूल नहीं गई हैं; छवि, वीडियो देखना और ऑडियो सुनना पसंद है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76C97-FA08-4B02-BD97-E38FC6A3BD6F}"/>
              </a:ext>
            </a:extLst>
          </p:cNvPr>
          <p:cNvSpPr txBox="1"/>
          <p:nvPr/>
        </p:nvSpPr>
        <p:spPr>
          <a:xfrm>
            <a:off x="4492882" y="2967871"/>
            <a:ext cx="3154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hi" b="1" i="0" u="none" baseline="0"/>
              <a:t>स्थान:</a:t>
            </a:r>
            <a:r>
              <a:rPr lang="hi" b="0" i="0" u="none" baseline="0"/>
              <a:t> पुएब्ला, मेक्सिको का कैल्टापेक क्षेत्र</a:t>
            </a:r>
          </a:p>
        </p:txBody>
      </p:sp>
    </p:spTree>
    <p:extLst>
      <p:ext uri="{BB962C8B-B14F-4D97-AF65-F5344CB8AC3E}">
        <p14:creationId xmlns:p14="http://schemas.microsoft.com/office/powerpoint/2010/main" val="95348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irmala UI" panose="020F0302020204030204"/>
        <a:ea typeface="Nirmala UI"/>
        <a:cs typeface="Nirmala UI"/>
        <a:font script="Jpan" typeface="Nirmala UI"/>
        <a:font script="Hang" typeface="Nirmala UI"/>
        <a:font script="Hans" typeface="Nirmala UI"/>
        <a:font script="Hant" typeface="Nirmala UI"/>
        <a:font script="Arab" typeface="Nirmala UI"/>
        <a:font script="Hebr" typeface="Nirmala UI"/>
        <a:font script="Thai" typeface="Nirmala UI"/>
        <a:font script="Ethi" typeface="Nirmala UI"/>
        <a:font script="Beng" typeface="Nirmala UI"/>
        <a:font script="Gujr" typeface="Nirmala UI"/>
        <a:font script="Khmr" typeface="Nirmala UI"/>
        <a:font script="Knda" typeface="Nirmala UI"/>
        <a:font script="Guru" typeface="Nirmala UI"/>
        <a:font script="Cans" typeface="Nirmala UI"/>
        <a:font script="Cher" typeface="Nirmala UI"/>
        <a:font script="Yiii" typeface="Nirmala UI"/>
        <a:font script="Tibt" typeface="Nirmala UI"/>
        <a:font script="Thaa" typeface="Nirmala UI"/>
        <a:font script="Deva" typeface="Nirmala UI"/>
        <a:font script="Telu" typeface="Nirmala UI"/>
        <a:font script="Taml" typeface="Nirmala UI"/>
        <a:font script="Syrc" typeface="Nirmala UI"/>
        <a:font script="Orya" typeface="Nirmala UI"/>
        <a:font script="Mlym" typeface="Nirmala UI"/>
        <a:font script="Laoo" typeface="Nirmala UI"/>
        <a:font script="Sinh" typeface="Nirmala UI"/>
        <a:font script="Mong" typeface="Nirmala UI"/>
        <a:font script="Viet" typeface="Nirmala UI"/>
        <a:font script="Uigh" typeface="Nirmala UI"/>
        <a:font script="Geor" typeface="Nirmala UI"/>
        <a:font script="Armn" typeface="Nirmala UI"/>
        <a:font script="Bugi" typeface="Nirmala UI"/>
        <a:font script="Bopo" typeface="Nirmala UI"/>
        <a:font script="Java" typeface="Nirmala UI"/>
        <a:font script="Lisu" typeface="Nirmala UI"/>
        <a:font script="Mymr" typeface="Nirmala UI"/>
        <a:font script="Nkoo" typeface="Nirmala UI"/>
        <a:font script="Olck" typeface="Nirmala UI"/>
        <a:font script="Osma" typeface="Nirmala UI"/>
        <a:font script="Phag" typeface="Nirmala UI"/>
        <a:font script="Syrn" typeface="Nirmala UI"/>
        <a:font script="Syrj" typeface="Nirmala UI"/>
        <a:font script="Syre" typeface="Nirmala UI"/>
        <a:font script="Sora" typeface="Nirmala UI"/>
        <a:font script="Tale" typeface="Nirmala UI"/>
        <a:font script="Talu" typeface="Nirmala UI"/>
        <a:font script="Tfng" typeface="Nirmala UI"/>
      </a:majorFont>
      <a:minorFont>
        <a:latin typeface="Nirmala UI" panose="020F0502020204030204"/>
        <a:ea typeface="Nirmala UI"/>
        <a:cs typeface="Nirmala UI"/>
        <a:font script="Jpan" typeface="Nirmala UI"/>
        <a:font script="Hang" typeface="Nirmala UI"/>
        <a:font script="Hans" typeface="Nirmala UI"/>
        <a:font script="Hant" typeface="Nirmala UI"/>
        <a:font script="Arab" typeface="Nirmala UI"/>
        <a:font script="Hebr" typeface="Nirmala UI"/>
        <a:font script="Thai" typeface="Nirmala UI"/>
        <a:font script="Ethi" typeface="Nirmala UI"/>
        <a:font script="Beng" typeface="Nirmala UI"/>
        <a:font script="Gujr" typeface="Nirmala UI"/>
        <a:font script="Khmr" typeface="Nirmala UI"/>
        <a:font script="Knda" typeface="Nirmala UI"/>
        <a:font script="Guru" typeface="Nirmala UI"/>
        <a:font script="Cans" typeface="Nirmala UI"/>
        <a:font script="Cher" typeface="Nirmala UI"/>
        <a:font script="Yiii" typeface="Nirmala UI"/>
        <a:font script="Tibt" typeface="Nirmala UI"/>
        <a:font script="Thaa" typeface="Nirmala UI"/>
        <a:font script="Deva" typeface="Nirmala UI"/>
        <a:font script="Telu" typeface="Nirmala UI"/>
        <a:font script="Taml" typeface="Nirmala UI"/>
        <a:font script="Syrc" typeface="Nirmala UI"/>
        <a:font script="Orya" typeface="Nirmala UI"/>
        <a:font script="Mlym" typeface="Nirmala UI"/>
        <a:font script="Laoo" typeface="Nirmala UI"/>
        <a:font script="Sinh" typeface="Nirmala UI"/>
        <a:font script="Mong" typeface="Nirmala UI"/>
        <a:font script="Viet" typeface="Nirmala UI"/>
        <a:font script="Uigh" typeface="Nirmala UI"/>
        <a:font script="Geor" typeface="Nirmala UI"/>
        <a:font script="Armn" typeface="Nirmala UI"/>
        <a:font script="Bugi" typeface="Nirmala UI"/>
        <a:font script="Bopo" typeface="Nirmala UI"/>
        <a:font script="Java" typeface="Nirmala UI"/>
        <a:font script="Lisu" typeface="Nirmala UI"/>
        <a:font script="Mymr" typeface="Nirmala UI"/>
        <a:font script="Nkoo" typeface="Nirmala UI"/>
        <a:font script="Olck" typeface="Nirmala UI"/>
        <a:font script="Osma" typeface="Nirmala UI"/>
        <a:font script="Phag" typeface="Nirmala UI"/>
        <a:font script="Syrn" typeface="Nirmala UI"/>
        <a:font script="Syrj" typeface="Nirmala UI"/>
        <a:font script="Syre" typeface="Nirmala UI"/>
        <a:font script="Sora" typeface="Nirmala UI"/>
        <a:font script="Tale" typeface="Nirmala UI"/>
        <a:font script="Talu" typeface="Nirmala UI"/>
        <a:font script="Tfng" typeface="Nirmala U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226EA64481C040A1FE7E8F6959F50F" ma:contentTypeVersion="13" ma:contentTypeDescription="Create a new document." ma:contentTypeScope="" ma:versionID="2891b130ea53c6fbd85f7af3377c9963">
  <xs:schema xmlns:xsd="http://www.w3.org/2001/XMLSchema" xmlns:xs="http://www.w3.org/2001/XMLSchema" xmlns:p="http://schemas.microsoft.com/office/2006/metadata/properties" xmlns:ns3="ed9d2163-4fb3-4947-8bfd-454e8e6d4998" xmlns:ns4="66faaa41-a150-45c6-8224-a9a307be60d1" targetNamespace="http://schemas.microsoft.com/office/2006/metadata/properties" ma:root="true" ma:fieldsID="3bb2b76b4c33562c9a54d4ed1eb7617c" ns3:_="" ns4:_="">
    <xs:import namespace="ed9d2163-4fb3-4947-8bfd-454e8e6d4998"/>
    <xs:import namespace="66faaa41-a150-45c6-8224-a9a307be60d1"/>
    <xs:element name="properties">
      <xs:complexType>
        <xs:sequence>
          <xs:element name="documentManagement">
            <xs:complexType>
              <xs:all>
                <xs:element ref="ns3:MediaServiceMetadata" minOccurs="0"/>
                <xs:element ref="ns3:MediaServiceFastMetadata" minOccurs="0"/>
                <xs:element ref="ns3:MediaServiceDateTaken" minOccurs="0"/>
                <xs:element ref="ns3:MediaServiceLocation" minOccurs="0"/>
                <xs:element ref="ns3:MediaServiceAutoTags" minOccurs="0"/>
                <xs:element ref="ns3:MediaServiceOCR" minOccurs="0"/>
                <xs:element ref="ns3:MediaServiceEventHashCode" minOccurs="0"/>
                <xs:element ref="ns3:MediaServiceGenerationTime" minOccurs="0"/>
                <xs:element ref="ns3:MediaServiceAutoKeyPoints" minOccurs="0"/>
                <xs:element ref="ns3:MediaServiceKeyPoints" minOccurs="0"/>
                <xs:element ref="ns4:SharedWithUsers" minOccurs="0"/>
                <xs:element ref="ns4:SharedWithDetails" minOccurs="0"/>
                <xs:element ref="ns4:SharingHintHash" minOccurs="0"/>
              </xs:all>
            </xs:complexType>
          </xs:element>
        </xs:sequence>
      </xs:complex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ed9d2163-4fb3-4947-8bfd-454e8e6d4998" elementFormDefault="qualified">
    <xs:import namespace="http://schemas.microsoft.com/office/2006/documentManagement/types"/>
    <xs:import namespace="http://schemas.microsoft.com/office/infopath/2007/PartnerControls"/>
    <xs:element name="MediaServiceMetadata" ma:index="8" nillable="true" ma:displayName="MediaServiceMetadata" ma:hidden="true" ma:internalName="MediaServiceMetadata" ma:readOnly="true">
      <xs:simpleType>
        <xs:restriction base="dms:Note"/>
      </xs:simpleType>
    </xs:element>
    <xs:element name="MediaServiceFastMetadata" ma:index="9" nillable="true" ma:displayName="MediaServiceFastMetadata" ma:hidden="true" ma:internalName="MediaServiceFastMetadata" ma:readOnly="true">
      <xs:simpleType>
        <xs:restriction base="dms:Note"/>
      </xs:simpleType>
    </xs:element>
    <xs:element name="MediaServiceDateTaken" ma:index="10" nillable="true" ma:displayName="MediaServiceDateTaken" ma:hidden="true" ma:internalName="MediaServiceDateTaken" ma:readOnly="true">
      <xs:simpleType>
        <xs:restriction base="dms:Text"/>
      </xs:simpleType>
    </xs:element>
    <xs:element name="MediaServiceLocation" ma:index="11" nillable="true" ma:displayName="MediaServiceLocation" ma:internalName="MediaServiceLocation" ma:readOnly="true">
      <xs:simpleType>
        <xs:restriction base="dms:Text"/>
      </xs:simpleType>
    </xs:element>
    <xs:element name="MediaServiceAutoTags" ma:index="12" nillable="true" ma:displayName="MediaServiceAutoTags" ma:internalName="MediaServiceAutoTags" ma:readOnly="true">
      <xs:simpleType>
        <xs:restriction base="dms:Text"/>
      </xs:simpleType>
    </xs:element>
    <xs:element name="MediaServiceOCR" ma:index="13" nillable="true" ma:displayName="MediaServiceOCR" ma:internalName="MediaServiceOCR" ma:readOnly="true">
      <xs:simpleType>
        <xs:restriction base="dms:Note">
          <xs:maxLength value="255"/>
        </xs:restriction>
      </xs:simpleType>
    </xs:element>
    <xs:element name="MediaServiceEventHashCode" ma:index="14" nillable="true" ma:displayName="MediaServiceEventHashCode" ma:hidden="true" ma:internalName="MediaServiceEventHashCode" ma:readOnly="true">
      <xs:simpleType>
        <xs:restriction base="dms:Text"/>
      </xs:simpleType>
    </xs:element>
    <xs:element name="MediaServiceGenerationTime" ma:index="15" nillable="true" ma:displayName="MediaServiceGenerationTime" ma:hidden="true" ma:internalName="MediaServiceGenerationTime" ma:readOnly="true">
      <xs:simpleType>
        <xs:restriction base="dms:Text"/>
      </xs:simpleType>
    </xs:element>
    <xs:element name="MediaServiceAutoKeyPoints" ma:index="16" nillable="true" ma:displayName="MediaServiceAutoKeyPoints" ma:hidden="true" ma:internalName="MediaServiceAutoKeyPoints" ma:readOnly="true">
      <xs:simpleType>
        <xs:restriction base="dms:Note"/>
      </xs:simpleType>
    </xs:element>
    <xs:element name="MediaServiceKeyPoints" ma:index="17" nillable="true" ma:displayName="KeyPoints" ma:internalName="MediaServiceKeyPoints" ma:readOnly="true">
      <xs:simpleType>
        <xs:restriction base="dms:Note">
          <xs:maxLength value="255"/>
        </xs:restriction>
      </xs:simpleType>
    </xs:element>
  </xs:schema>
  <xs:schema xmlns:xsd="http://www.w3.org/2001/XMLSchema" xmlns:xs="http://www.w3.org/2001/XMLSchema" xmlns:dms="http://schemas.microsoft.com/office/2006/documentManagement/types" xmlns:pc="http://schemas.microsoft.com/office/infopath/2007/PartnerControls" targetNamespace="66faaa41-a150-45c6-8224-a9a307be60d1" elementFormDefault="qualified">
    <xs:import namespace="http://schemas.microsoft.com/office/2006/documentManagement/types"/>
    <xs:import namespace="http://schemas.microsoft.com/office/infopath/2007/PartnerControls"/>
    <xs:element name="SharedWithUsers" ma:index="18" nillable="true" ma:displayName="Shared With" ma:internalName="SharedWithUsers" ma:readOnly="true">
      <xs:complexType>
        <xs:complexContent>
          <xs:extension base="dms:UserMulti">
            <xs:sequence>
              <xs:element name="UserInfo" minOccurs="0" maxOccurs="unbounded">
                <xs:complexType>
                  <xs:sequence>
                    <xs:element name="DisplayName" type="xsd:string" minOccurs="0"/>
                    <xs:element name="AccountId" type="dms:UserId" minOccurs="0" nillable="true"/>
                    <xs:element name="AccountType" type="xsd:string" minOccurs="0"/>
                  </xs:sequence>
                </xs:complexType>
              </xs:element>
            </xs:sequence>
          </xs:extension>
        </xs:complexContent>
      </xs:complexType>
    </xs:element>
    <xs:element name="SharedWithDetails" ma:index="19" nillable="true" ma:displayName="Shared With Details" ma:internalName="SharedWithDetails" ma:readOnly="true">
      <xs:simpleType>
        <xs:restriction base="dms:Note">
          <xs:maxLength value="255"/>
        </xs:restriction>
      </xs:simpleType>
    </xs:element>
    <xs:element name="SharingHintHash" ma:index="20" nillable="true" ma:displayName="Sharing Hint Hash" ma:hidden="true" ma:internalName="SharingHintHash" ma:readOnly="true">
      <xs:simpleType>
        <xs:restriction base="dms:Text"/>
      </xs:simpleType>
    </xs:element>
  </xs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47D36D-4987-46E8-82EE-E6A14183DC6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7549635-7C3C-492D-BDDB-6D0A1CEC69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A2DBEB7-05C3-4CDE-AC9C-88E9F908D4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9d2163-4fb3-4947-8bfd-454e8e6d4998"/>
    <ds:schemaRef ds:uri="66faaa41-a150-45c6-8224-a9a307be60d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1576</Words>
  <Application>Microsoft Office PowerPoint</Application>
  <PresentationFormat>Widescreen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Nirmala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Ngoasong</dc:creator>
  <cp:lastModifiedBy>Claire Rafferty</cp:lastModifiedBy>
  <cp:revision>5</cp:revision>
  <dcterms:created xsi:type="dcterms:W3CDTF">2020-09-14T14:15:37Z</dcterms:created>
  <dcterms:modified xsi:type="dcterms:W3CDTF">2021-10-12T13:18:45Z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0x010100A7226EA64481C040A1FE7E8F6959F50F</vt:lpwstr>
  </property>
  <property fmtid="{D5CDD505-2E9C-101B-9397-08002B2CF9AE}" pid="3" name="TaxKeyword">
    <vt:lpwstr/>
  </property>
</Properties>
</file>