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2172" y="-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ES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305" y="1908119"/>
            <a:ext cx="4598895" cy="1925265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C84226"/>
                </a:solidFill>
                <a:latin typeface="+mj-lt"/>
                <a:cs typeface="Helvetica" pitchFamily="34" charset="0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305" y="3551980"/>
            <a:ext cx="4598895" cy="91833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E27-7D59-2C48-8A20-298029AD6C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3BD1-F35B-5D43-BDCE-9598D1549F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pebble image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176" y="2286614"/>
            <a:ext cx="2502064" cy="2530730"/>
          </a:xfrm>
          <a:prstGeom prst="rect">
            <a:avLst/>
          </a:prstGeom>
        </p:spPr>
      </p:pic>
      <p:pic>
        <p:nvPicPr>
          <p:cNvPr id="8" name="Picture 7" descr="pebble red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054" y="3833384"/>
            <a:ext cx="1970233" cy="1967920"/>
          </a:xfrm>
          <a:prstGeom prst="rect">
            <a:avLst/>
          </a:prstGeom>
        </p:spPr>
      </p:pic>
      <p:pic>
        <p:nvPicPr>
          <p:cNvPr id="9" name="Picture 8" descr="pebbel grey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9802">
            <a:off x="5932485" y="4633514"/>
            <a:ext cx="1334213" cy="1211032"/>
          </a:xfrm>
          <a:prstGeom prst="rect">
            <a:avLst/>
          </a:prstGeom>
        </p:spPr>
      </p:pic>
      <p:pic>
        <p:nvPicPr>
          <p:cNvPr id="10" name="Picture 9" descr="UK aid logo.ai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881" y="5760420"/>
            <a:ext cx="638471" cy="684942"/>
          </a:xfrm>
          <a:prstGeom prst="rect">
            <a:avLst/>
          </a:prstGeom>
        </p:spPr>
      </p:pic>
      <p:pic>
        <p:nvPicPr>
          <p:cNvPr id="12" name="Picture 11" descr="pebble image 2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40" y="1701173"/>
            <a:ext cx="2035537" cy="2132211"/>
          </a:xfrm>
          <a:prstGeom prst="rect">
            <a:avLst/>
          </a:prstGeom>
        </p:spPr>
      </p:pic>
      <p:pic>
        <p:nvPicPr>
          <p:cNvPr id="13" name="Picture 12" descr="pebble red.jp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8549">
            <a:off x="6416074" y="1644157"/>
            <a:ext cx="943884" cy="942776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448951" y="4817344"/>
            <a:ext cx="2515433" cy="765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pexSansBookT"/>
                <a:cs typeface="ApexSansBookT"/>
              </a:rPr>
              <a:t>Teacher Education</a:t>
            </a:r>
          </a:p>
          <a:p>
            <a:pPr defTabSz="457200"/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pexSansBookT"/>
                <a:cs typeface="ApexSansBookT"/>
              </a:rPr>
              <a:t>through School-based</a:t>
            </a:r>
          </a:p>
          <a:p>
            <a:pPr defTabSz="457200"/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pexSansBookT"/>
                <a:cs typeface="ApexSansBookT"/>
              </a:rPr>
              <a:t>Support in India</a:t>
            </a:r>
          </a:p>
        </p:txBody>
      </p:sp>
      <p:pic>
        <p:nvPicPr>
          <p:cNvPr id="15" name="Picture 14" descr="red strip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0039"/>
          </a:xfrm>
          <a:prstGeom prst="rect">
            <a:avLst/>
          </a:prstGeom>
        </p:spPr>
      </p:pic>
      <p:pic>
        <p:nvPicPr>
          <p:cNvPr id="16" name="Picture 15" descr="TESS INDIA_Landscape Logo.ai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45" y="745059"/>
            <a:ext cx="2755900" cy="6731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760000"/>
            <a:ext cx="1004400" cy="70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32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S - 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E27-7D59-2C48-8A20-298029AD6C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3BD1-F35B-5D43-BDCE-9598D1549F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0039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buClr>
                <a:srgbClr val="B72B0F"/>
              </a:buClr>
              <a:defRPr lang="en-GB" sz="28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Helvetica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buClr>
                <a:srgbClr val="B72B0F"/>
              </a:buCl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57200" y="321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b="1" kern="1200" dirty="0">
                <a:solidFill>
                  <a:srgbClr val="C84226"/>
                </a:solidFill>
                <a:latin typeface="+mj-lt"/>
                <a:ea typeface="+mj-ea"/>
                <a:cs typeface="Helvetica" pitchFamily="34" charset="0"/>
              </a:defRPr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pic>
        <p:nvPicPr>
          <p:cNvPr id="10" name="Picture 9" descr="TESS INDIA_Landscape Logo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772" y="473828"/>
            <a:ext cx="2381359" cy="58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04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S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1132"/>
            <a:ext cx="8229600" cy="1143000"/>
          </a:xfrm>
        </p:spPr>
        <p:txBody>
          <a:bodyPr>
            <a:normAutofit/>
          </a:bodyPr>
          <a:lstStyle>
            <a:lvl1pPr algn="l">
              <a:defRPr lang="en-US" sz="3600" b="1" kern="1200" dirty="0">
                <a:solidFill>
                  <a:srgbClr val="C84226"/>
                </a:solidFill>
                <a:latin typeface="+mj-lt"/>
                <a:ea typeface="+mj-ea"/>
                <a:cs typeface="Helvetica" pitchFamily="34" charset="0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E27-7D59-2C48-8A20-298029AD6C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3BD1-F35B-5D43-BDCE-9598D1549F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0039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buClr>
                <a:srgbClr val="B72B0F"/>
              </a:buClr>
              <a:defRPr lang="en-GB" sz="2800" b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Helvetica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buClr>
                <a:srgbClr val="B72B0F"/>
              </a:buCl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</p:txBody>
      </p:sp>
      <p:pic>
        <p:nvPicPr>
          <p:cNvPr id="11" name="Picture 10" descr="TESS INDIA_Landscape Logo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772" y="473828"/>
            <a:ext cx="2381359" cy="58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20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ES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ig bloc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077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18684"/>
            <a:ext cx="7772400" cy="1362075"/>
          </a:xfrm>
        </p:spPr>
        <p:txBody>
          <a:bodyPr anchor="ctr"/>
          <a:lstStyle>
            <a:lvl1pPr algn="l">
              <a:defRPr lang="en-GB" sz="3600" b="1" kern="1200" dirty="0" smtClean="0">
                <a:solidFill>
                  <a:schemeClr val="bg1"/>
                </a:solidFill>
                <a:latin typeface="+mj-lt"/>
                <a:ea typeface="+mj-ea"/>
                <a:cs typeface="Helvetica" pitchFamily="34" charset="0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416579"/>
            <a:ext cx="7772400" cy="698221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E27-7D59-2C48-8A20-298029AD6C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3BD1-F35B-5D43-BDCE-9598D1549F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750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156F3-7841-42C3-B712-89636734189B}" type="slidenum">
              <a:rPr lang="en-GB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89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1ED079-A006-433F-960C-5FB152D4DB9D}" type="slidenum">
              <a:rPr lang="en-GB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06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FA0FE27-7D59-2C48-8A20-298029AD6C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5/13/2015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F53BD1-F35B-5D43-BDCE-9598D1549F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379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514" y="620688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Enhancing teacher education through </a:t>
            </a:r>
            <a:r>
              <a:rPr lang="en-US" sz="2800" dirty="0" err="1"/>
              <a:t>OER</a:t>
            </a:r>
            <a:r>
              <a:rPr lang="en-US" sz="2800" dirty="0" smtClean="0"/>
              <a:t>:</a:t>
            </a:r>
            <a:br>
              <a:rPr lang="en-US" sz="2800" dirty="0" smtClean="0"/>
            </a:br>
            <a:r>
              <a:rPr lang="en-GB" sz="2800" dirty="0" smtClean="0"/>
              <a:t>The </a:t>
            </a:r>
            <a:r>
              <a:rPr lang="en-GB" sz="2800" dirty="0" smtClean="0"/>
              <a:t>TESS-India OER:</a:t>
            </a:r>
            <a:br>
              <a:rPr lang="en-GB" sz="2800" dirty="0" smtClean="0"/>
            </a:br>
            <a:r>
              <a:rPr lang="en-GB" sz="2800" dirty="0" smtClean="0"/>
              <a:t>addressing these problems….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303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‘</a:t>
            </a:r>
            <a:r>
              <a:rPr lang="en-GB" sz="2200" dirty="0" smtClean="0"/>
              <a:t>Knowledge is treated as given’</a:t>
            </a:r>
          </a:p>
          <a:p>
            <a:pPr marL="0" indent="0">
              <a:buNone/>
            </a:pPr>
            <a:r>
              <a:rPr lang="en-GB" sz="2200" dirty="0" smtClean="0"/>
              <a:t>‘Disciplinary knowledge is viewed as independent of professional training in pedagogy’</a:t>
            </a:r>
          </a:p>
          <a:p>
            <a:pPr marL="0" indent="0">
              <a:buNone/>
            </a:pPr>
            <a:r>
              <a:rPr lang="en-GB" sz="2200" dirty="0" smtClean="0"/>
              <a:t>‘Assumption that links between learning theories and models and teaching methods are automatically formed in the minds of student teachers’</a:t>
            </a:r>
          </a:p>
          <a:p>
            <a:pPr marL="0" indent="0">
              <a:buNone/>
            </a:pPr>
            <a:r>
              <a:rPr lang="en-GB" sz="2200" dirty="0" smtClean="0"/>
              <a:t>‘theory courses have no clear links with practical work’ </a:t>
            </a:r>
          </a:p>
          <a:p>
            <a:pPr marL="0" indent="0">
              <a:buNone/>
            </a:pPr>
            <a:r>
              <a:rPr lang="en-GB" sz="2200" dirty="0" smtClean="0"/>
              <a:t>‘no opportunity for teachers to examine their own biases and beliefs and to reflect on their experiences’ </a:t>
            </a:r>
          </a:p>
          <a:p>
            <a:pPr marL="0" indent="0">
              <a:buNone/>
            </a:pPr>
            <a:r>
              <a:rPr lang="en-GB" sz="2200" dirty="0"/>
              <a:t>(1.6 NCF Teacher Education 2009)</a:t>
            </a:r>
          </a:p>
          <a:p>
            <a:pPr marL="0" indent="0">
              <a:buNone/>
            </a:pPr>
            <a:r>
              <a:rPr lang="en-GB" sz="2200" dirty="0" smtClean="0">
                <a:solidFill>
                  <a:schemeClr val="accent2"/>
                </a:solidFill>
              </a:rPr>
              <a:t>Integrating </a:t>
            </a:r>
            <a:r>
              <a:rPr lang="en-GB" sz="2200" dirty="0" smtClean="0">
                <a:solidFill>
                  <a:schemeClr val="accent2"/>
                </a:solidFill>
              </a:rPr>
              <a:t>professional learning and academic knowledge...</a:t>
            </a:r>
            <a:endParaRPr lang="en-GB" sz="2200" dirty="0"/>
          </a:p>
        </p:txBody>
      </p:sp>
      <p:pic>
        <p:nvPicPr>
          <p:cNvPr id="2050" name="Picture 4" descr="UK ai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3764" y="5836617"/>
            <a:ext cx="774700" cy="103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873" y="6333050"/>
            <a:ext cx="12827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the-open-universit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664" y="5922342"/>
            <a:ext cx="960438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35141" y="5965448"/>
            <a:ext cx="3974165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This document has been produced as part of the TESS-India project and</a:t>
            </a:r>
            <a:endParaRPr kumimoji="0" lang="en-GB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made available under a Creative Commons Attribution-</a:t>
            </a:r>
            <a:r>
              <a:rPr kumimoji="0" lang="en-GB" altLang="en-US" sz="9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ShareAlike</a:t>
            </a:r>
            <a:r>
              <a:rPr kumimoji="0" lang="en-GB" altLang="en-US" sz="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licence.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en-GB" altLang="en-US" sz="900" i="1" dirty="0" err="1">
                <a:solidFill>
                  <a:prstClr val="black"/>
                </a:solidFill>
                <a:ea typeface="Times New Roman" pitchFamily="18" charset="0"/>
              </a:rPr>
              <a:t>www.TESS-India.edu.in</a:t>
            </a:r>
            <a:endParaRPr lang="en-GB" altLang="en-US" sz="700" dirty="0">
              <a:solidFill>
                <a:prstClr val="black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1643" y="6016823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865438" algn="ctr"/>
                <a:tab pos="57308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5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2F388BCE385F46844DD5D649D6A177" ma:contentTypeVersion="0" ma:contentTypeDescription="Create a new document." ma:contentTypeScope="" ma:versionID="0317718f7f84861f7e338a21a42a4c85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b79f72cb7fe772cc48d6e4c336eb69a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9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8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B243E9F-2C03-4CEB-870A-68CB91BE9E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942C1B-8404-47F9-BC14-76CA21BE23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5068EC-19C7-456B-89D6-5B69A92EF196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114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Enhancing teacher education through OER: The TESS-India OER: addressing these problems…. </vt:lpstr>
    </vt:vector>
  </TitlesOfParts>
  <Company>The Open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TESS-India OER: addressing these problems….</dc:title>
  <dc:creator>Freda.Wolfenden</dc:creator>
  <cp:lastModifiedBy>Samantha.Dorrington</cp:lastModifiedBy>
  <cp:revision>5</cp:revision>
  <dcterms:created xsi:type="dcterms:W3CDTF">2015-03-23T21:39:11Z</dcterms:created>
  <dcterms:modified xsi:type="dcterms:W3CDTF">2015-05-13T08:39:44Z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0x010100CE2F388BCE385F46844DD5D649D6A177</vt:lpwstr>
  </property>
</Properties>
</file>