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17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S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305" y="1908119"/>
            <a:ext cx="4598895" cy="192526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C84226"/>
                </a:solidFill>
                <a:latin typeface="+mj-lt"/>
                <a:cs typeface="Helvetica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305" y="3551980"/>
            <a:ext cx="4598895" cy="9183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E27-7D59-2C48-8A20-298029AD6C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3BD1-F35B-5D43-BDCE-9598D1549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ebble imag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76" y="2286614"/>
            <a:ext cx="2502064" cy="2530730"/>
          </a:xfrm>
          <a:prstGeom prst="rect">
            <a:avLst/>
          </a:prstGeom>
        </p:spPr>
      </p:pic>
      <p:pic>
        <p:nvPicPr>
          <p:cNvPr id="8" name="Picture 7" descr="pebble red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54" y="3833384"/>
            <a:ext cx="1970233" cy="1967920"/>
          </a:xfrm>
          <a:prstGeom prst="rect">
            <a:avLst/>
          </a:prstGeom>
        </p:spPr>
      </p:pic>
      <p:pic>
        <p:nvPicPr>
          <p:cNvPr id="9" name="Picture 8" descr="pebbel gre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802">
            <a:off x="5932485" y="4633514"/>
            <a:ext cx="1334213" cy="1211032"/>
          </a:xfrm>
          <a:prstGeom prst="rect">
            <a:avLst/>
          </a:prstGeom>
        </p:spPr>
      </p:pic>
      <p:pic>
        <p:nvPicPr>
          <p:cNvPr id="10" name="Picture 9" descr="UK aid logo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81" y="5760420"/>
            <a:ext cx="638471" cy="684942"/>
          </a:xfrm>
          <a:prstGeom prst="rect">
            <a:avLst/>
          </a:prstGeom>
        </p:spPr>
      </p:pic>
      <p:pic>
        <p:nvPicPr>
          <p:cNvPr id="12" name="Picture 11" descr="pebble image 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40" y="1701173"/>
            <a:ext cx="2035537" cy="2132211"/>
          </a:xfrm>
          <a:prstGeom prst="rect">
            <a:avLst/>
          </a:prstGeom>
        </p:spPr>
      </p:pic>
      <p:pic>
        <p:nvPicPr>
          <p:cNvPr id="13" name="Picture 12" descr="pebble red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49">
            <a:off x="6416074" y="1644157"/>
            <a:ext cx="943884" cy="94277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48951" y="4817344"/>
            <a:ext cx="2515433" cy="76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pexSansBookT"/>
                <a:cs typeface="ApexSansBookT"/>
              </a:rPr>
              <a:t>Teacher Education</a:t>
            </a:r>
          </a:p>
          <a:p>
            <a:pPr defTabSz="4572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pexSansBookT"/>
                <a:cs typeface="ApexSansBookT"/>
              </a:rPr>
              <a:t>through School-based</a:t>
            </a:r>
          </a:p>
          <a:p>
            <a:pPr defTabSz="4572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pexSansBookT"/>
                <a:cs typeface="ApexSansBookT"/>
              </a:rPr>
              <a:t>Support in India</a:t>
            </a:r>
          </a:p>
        </p:txBody>
      </p:sp>
      <p:pic>
        <p:nvPicPr>
          <p:cNvPr id="15" name="Picture 14" descr="red strip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039"/>
          </a:xfrm>
          <a:prstGeom prst="rect">
            <a:avLst/>
          </a:prstGeom>
        </p:spPr>
      </p:pic>
      <p:pic>
        <p:nvPicPr>
          <p:cNvPr id="16" name="Picture 15" descr="TESS INDIA_Landscape Logo.ai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5" y="745059"/>
            <a:ext cx="2755900" cy="673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760000"/>
            <a:ext cx="1004400" cy="7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2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S -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E27-7D59-2C48-8A20-298029AD6C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3BD1-F35B-5D43-BDCE-9598D1549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03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>
                <a:srgbClr val="B72B0F"/>
              </a:buClr>
              <a:defRPr lang="en-GB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Helvetica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B72B0F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21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rgbClr val="C84226"/>
                </a:solidFill>
                <a:latin typeface="+mj-lt"/>
                <a:ea typeface="+mj-ea"/>
                <a:cs typeface="Helvetica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pic>
        <p:nvPicPr>
          <p:cNvPr id="10" name="Picture 9" descr="TESS INDIA_Landscape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72" y="473828"/>
            <a:ext cx="2381359" cy="5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0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132"/>
            <a:ext cx="8229600" cy="1143000"/>
          </a:xfr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rgbClr val="C84226"/>
                </a:solidFill>
                <a:latin typeface="+mj-lt"/>
                <a:ea typeface="+mj-ea"/>
                <a:cs typeface="Helvetica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E27-7D59-2C48-8A20-298029AD6C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3BD1-F35B-5D43-BDCE-9598D1549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03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>
                <a:srgbClr val="B72B0F"/>
              </a:buClr>
              <a:defRPr lang="en-GB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Helvetica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B72B0F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pic>
        <p:nvPicPr>
          <p:cNvPr id="11" name="Picture 10" descr="TESS INDIA_Landscape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72" y="473828"/>
            <a:ext cx="2381359" cy="5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S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blo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07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18684"/>
            <a:ext cx="7772400" cy="1362075"/>
          </a:xfrm>
        </p:spPr>
        <p:txBody>
          <a:bodyPr anchor="ctr"/>
          <a:lstStyle>
            <a:lvl1pPr algn="l">
              <a:defRPr lang="en-GB" sz="3600" b="1" kern="1200" dirty="0" smtClean="0">
                <a:solidFill>
                  <a:schemeClr val="bg1"/>
                </a:solidFill>
                <a:latin typeface="+mj-lt"/>
                <a:ea typeface="+mj-ea"/>
                <a:cs typeface="Helvetica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16579"/>
            <a:ext cx="7772400" cy="6982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E27-7D59-2C48-8A20-298029AD6C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3BD1-F35B-5D43-BDCE-9598D1549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156F3-7841-42C3-B712-89636734189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8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ED079-A006-433F-960C-5FB152D4DB9D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6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A0FE27-7D59-2C48-8A20-298029AD6C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F53BD1-F35B-5D43-BDCE-9598D1549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7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14" y="62068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Enhancing teacher education through </a:t>
            </a:r>
            <a:r>
              <a:rPr lang="en-US" sz="2800" dirty="0" err="1"/>
              <a:t>OER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GB" sz="2800" dirty="0" smtClean="0"/>
              <a:t>The </a:t>
            </a:r>
            <a:r>
              <a:rPr lang="en-GB" sz="2800" dirty="0" smtClean="0"/>
              <a:t>TESS-India OER:</a:t>
            </a:r>
            <a:br>
              <a:rPr lang="en-GB" sz="2800" dirty="0" smtClean="0"/>
            </a:br>
            <a:r>
              <a:rPr lang="en-GB" sz="2800" dirty="0" smtClean="0"/>
              <a:t>addressing these problems….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‘</a:t>
            </a:r>
            <a:r>
              <a:rPr lang="en-GB" sz="2200" dirty="0" smtClean="0"/>
              <a:t>Knowledge is treated as given’</a:t>
            </a:r>
          </a:p>
          <a:p>
            <a:pPr marL="0" indent="0">
              <a:buNone/>
            </a:pPr>
            <a:r>
              <a:rPr lang="en-GB" sz="2200" dirty="0" smtClean="0"/>
              <a:t>‘Disciplinary knowledge is viewed as independent of professional training in pedagogy’</a:t>
            </a:r>
          </a:p>
          <a:p>
            <a:pPr marL="0" indent="0">
              <a:buNone/>
            </a:pPr>
            <a:r>
              <a:rPr lang="en-GB" sz="2200" dirty="0" smtClean="0"/>
              <a:t>‘Assumption that links between learning theories and models and teaching methods are automatically formed in the minds of student teachers’</a:t>
            </a:r>
          </a:p>
          <a:p>
            <a:pPr marL="0" indent="0">
              <a:buNone/>
            </a:pPr>
            <a:r>
              <a:rPr lang="en-GB" sz="2200" dirty="0" smtClean="0"/>
              <a:t>‘theory courses have no clear links with practical work’ </a:t>
            </a:r>
          </a:p>
          <a:p>
            <a:pPr marL="0" indent="0">
              <a:buNone/>
            </a:pPr>
            <a:r>
              <a:rPr lang="en-GB" sz="2200" dirty="0" smtClean="0"/>
              <a:t>‘no opportunity for teachers to examine their own biases and beliefs and to reflect on their experiences’ </a:t>
            </a:r>
          </a:p>
          <a:p>
            <a:pPr marL="0" indent="0">
              <a:buNone/>
            </a:pPr>
            <a:r>
              <a:rPr lang="en-GB" sz="2200" dirty="0"/>
              <a:t>(1.6 NCF Teacher Education 2009)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chemeClr val="accent2"/>
                </a:solidFill>
              </a:rPr>
              <a:t>Integrating </a:t>
            </a:r>
            <a:r>
              <a:rPr lang="en-GB" sz="2200" dirty="0" smtClean="0">
                <a:solidFill>
                  <a:schemeClr val="accent2"/>
                </a:solidFill>
              </a:rPr>
              <a:t>professional learning and academic knowledge...</a:t>
            </a:r>
            <a:endParaRPr lang="en-GB" sz="2200" dirty="0"/>
          </a:p>
        </p:txBody>
      </p:sp>
      <p:pic>
        <p:nvPicPr>
          <p:cNvPr id="2050" name="Picture 4" descr="UK a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64" y="5836617"/>
            <a:ext cx="7747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73" y="6333050"/>
            <a:ext cx="1282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he-open-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64" y="5922342"/>
            <a:ext cx="9604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5141" y="5965448"/>
            <a:ext cx="397416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document has been produced as part of the TESS-India project and</a:t>
            </a: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made available under a Creative Commons Attribution-</a:t>
            </a:r>
            <a:r>
              <a:rPr kumimoji="0" lang="en-GB" altLang="en-US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ShareAlike</a:t>
            </a:r>
            <a:r>
              <a:rPr kumimoji="0" lang="en-GB" alt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licence.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altLang="en-US" sz="900" i="1" dirty="0" err="1">
                <a:solidFill>
                  <a:prstClr val="black"/>
                </a:solidFill>
                <a:ea typeface="Times New Roman" pitchFamily="18" charset="0"/>
              </a:rPr>
              <a:t>www.TESS-India.edu.in</a:t>
            </a:r>
            <a:endParaRPr lang="en-GB" altLang="en-US" sz="700" dirty="0">
              <a:solidFill>
                <a:prstClr val="black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1643" y="6016823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F388BCE385F46844DD5D649D6A177" ma:contentTypeVersion="0" ma:contentTypeDescription="Create a new document." ma:contentTypeScope="" ma:versionID="0317718f7f84861f7e338a21a42a4c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b79f72cb7fe772cc48d6e4c336eb69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9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243E9F-2C03-4CEB-870A-68CB91BE9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42C1B-8404-47F9-BC14-76CA21BE23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068EC-19C7-456B-89D6-5B69A92EF196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114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Enhancing teacher education through OER: The TESS-India OER: addressing these problems…. 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TESS-India OER: addressing these problems….</dc:title>
  <dc:creator>Freda.Wolfenden</dc:creator>
  <cp:lastModifiedBy>Samantha.Dorrington</cp:lastModifiedBy>
  <cp:revision>5</cp:revision>
  <dcterms:created xsi:type="dcterms:W3CDTF">2015-03-23T21:39:11Z</dcterms:created>
  <dcterms:modified xsi:type="dcterms:W3CDTF">2015-05-13T08:39:44Z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0x010100CE2F388BCE385F46844DD5D649D6A177</vt:lpwstr>
  </property>
</Properties>
</file>