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87" r:id="rId5"/>
  </p:sldMasterIdLst>
  <p:notesMasterIdLst>
    <p:notesMasterId r:id="rId11"/>
  </p:notesMasterIdLst>
  <p:sldIdLst>
    <p:sldId id="281" r:id="rId6"/>
    <p:sldId id="289" r:id="rId7"/>
    <p:sldId id="288" r:id="rId8"/>
    <p:sldId id="290" r:id="rId9"/>
    <p:sldId id="291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1050" y="-24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53BD6-9970-44A8-8294-7DB13D08F1A2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58569-61BF-4B2B-9277-671CA050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91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08408-CD35-4C8B-81DB-5A8B9796368C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91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83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s-es" b="0" i="0" u="none" baseline="0"/>
              <a:t>NB: los dos primeros puntos se refieren a la asistencia y la presentación</a:t>
            </a:r>
          </a:p>
          <a:p>
            <a:endParaRPr lang="es-es" baseline="0" dirty="0"/>
          </a:p>
          <a:p>
            <a:pPr algn="l" rtl="0"/>
            <a:r>
              <a:rPr lang="es-es" b="0" i="0" u="none" baseline="0"/>
              <a:t>Descanso a más tardar a las 14:00</a:t>
            </a:r>
          </a:p>
          <a:p>
            <a:endParaRPr lang="es-e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Muchos de ustedes ya habrán tenido experiencia con los temas discutidos y, sobre esa base, les alentamos a que realicen comentarios, que serán sumamente apreciados. 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306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s-es" b="0" i="0" u="none" baseline="0"/>
              <a:t>NB: los dos primeros puntos se refieren a la asistencia y la presentación</a:t>
            </a:r>
          </a:p>
          <a:p>
            <a:endParaRPr lang="es-es" baseline="0" dirty="0"/>
          </a:p>
          <a:p>
            <a:pPr algn="l" rtl="0"/>
            <a:r>
              <a:rPr lang="es-es" b="0" i="0" u="none" baseline="0"/>
              <a:t>Descanso a más tardar a las 14:00</a:t>
            </a:r>
          </a:p>
          <a:p>
            <a:endParaRPr lang="es-e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b="0" i="0" u="non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Muchos de ustedes ya habrán tenido experiencia con los temas discutidos y, sobre esa base, les alentamos a que realicen comentarios, que serán sumamente apreciados. 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343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44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61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141BD-28B5-48EC-935E-93F684254C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325" y="5136425"/>
            <a:ext cx="1590332" cy="14670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4D4F168-E78F-4E3F-959C-987449341B35}"/>
              </a:ext>
            </a:extLst>
          </p:cNvPr>
          <p:cNvGrpSpPr/>
          <p:nvPr userDrawn="1"/>
        </p:nvGrpSpPr>
        <p:grpSpPr>
          <a:xfrm>
            <a:off x="515861" y="5727940"/>
            <a:ext cx="2765232" cy="513635"/>
            <a:chOff x="4226505" y="4313542"/>
            <a:chExt cx="3119245" cy="57939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4193EFD-25D1-4B81-9F42-6F288D7E6E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057687" y="4514025"/>
              <a:ext cx="1288063" cy="378909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1BC5913-26FD-4955-9190-EA1E9C484A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4993074" y="4331903"/>
              <a:ext cx="780101" cy="561031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735A45D-C47D-4871-A188-62707C70E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226505" y="4313542"/>
              <a:ext cx="413195" cy="579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13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510191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C80A92C-9FD4-45D3-8E86-D280BD6B606C}" type="datetimeFigureOut">
              <a:rPr lang="en-GB" smtClean="0"/>
              <a:t>12/10/2021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A95BC52E-1C6A-4978-BE83-80ED88EEC5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52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30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837243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353933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37188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915227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80644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44851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35777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0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EA5FE2-F561-4BE9-9E47-E59DD1346EDB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658" y="213858"/>
            <a:ext cx="846963" cy="7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618" y="1467591"/>
            <a:ext cx="8119838" cy="1052596"/>
          </a:xfrm>
        </p:spPr>
        <p:txBody>
          <a:bodyPr/>
          <a:lstStyle/>
          <a:p>
            <a:pPr algn="l" rtl="0"/>
            <a:r>
              <a:rPr lang="es-es" sz="4000" b="1" i="0" u="none" baseline="0"/>
              <a:t>Desarrollo de objetivos de aprendizaje</a:t>
            </a:r>
            <a:r>
              <a:rPr lang="es-es" b="0" i="0" u="none" baseline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618" y="2827153"/>
            <a:ext cx="7920774" cy="3353739"/>
          </a:xfrm>
        </p:spPr>
        <p:txBody>
          <a:bodyPr/>
          <a:lstStyle/>
          <a:p>
            <a:pPr algn="l" rtl="0">
              <a:lnSpc>
                <a:spcPct val="100000"/>
              </a:lnSpc>
              <a:spcBef>
                <a:spcPts val="0"/>
              </a:spcBef>
            </a:pPr>
            <a:endParaRPr lang="es-es" sz="32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endParaRPr lang="es-es" sz="32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3200" b="1" i="0" u="none" baseline="0"/>
              <a:t>Catedrática Elizabeth Daniel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3200" b="1" i="0" u="none" baseline="0"/>
              <a:t>Escuela Empresarial de Open University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3200" b="0" i="0" u="none" baseline="0"/>
              <a:t>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endParaRPr lang="es-es" sz="28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660"/>
    </mc:Choice>
    <mc:Fallback xmlns="">
      <p:transition spd="slow" advTm="2866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8208912" cy="1143000"/>
          </a:xfrm>
        </p:spPr>
        <p:txBody>
          <a:bodyPr/>
          <a:lstStyle/>
          <a:p>
            <a:pPr algn="l" rtl="0"/>
            <a:r>
              <a:rPr lang="es-es" sz="3600" b="1" i="0" u="none" baseline="0" dirty="0">
                <a:solidFill>
                  <a:schemeClr val="tx1"/>
                </a:solidFill>
              </a:rPr>
              <a:t>¿Qué son los objetivos de aprendizaje y por qué son importantes?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  <a:p>
            <a:pPr marL="0" algn="l" rtl="0">
              <a:lnSpc>
                <a:spcPct val="100000"/>
              </a:lnSpc>
              <a:spcBef>
                <a:spcPts val="0"/>
              </a:spcBef>
            </a:pPr>
            <a:endParaRPr lang="es-e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5B1F77-45A9-4ABE-9061-A4A8B9383082}"/>
              </a:ext>
            </a:extLst>
          </p:cNvPr>
          <p:cNvSpPr txBox="1"/>
          <p:nvPr/>
        </p:nvSpPr>
        <p:spPr>
          <a:xfrm>
            <a:off x="287524" y="1484784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pPr algn="ctr" rtl="0"/>
            <a:r>
              <a:rPr lang="es-es" sz="1600" b="0" i="0" u="none" baseline="0" dirty="0"/>
              <a:t>Un objetivo de aprendizaje es una declaración de lo que se espera que un estudiante sepa, comprenda y pueda hacer al final de un módulo, curso o una cualificación.</a:t>
            </a:r>
          </a:p>
          <a:p>
            <a:endParaRPr lang="es-es" sz="1600" dirty="0"/>
          </a:p>
          <a:p>
            <a:pPr algn="l" rtl="0"/>
            <a:r>
              <a:rPr lang="es-es" sz="1600" b="0" i="0" u="none" baseline="0" dirty="0"/>
              <a:t>Son importantes porque: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Trasladan el énfasis del tutor al alumno y de la enseñanza al aprendizaje.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Ayudan a los </a:t>
            </a:r>
            <a:r>
              <a:rPr lang="es-es" sz="1600" b="1" i="0" u="none" baseline="0" dirty="0"/>
              <a:t>estudiantes</a:t>
            </a:r>
            <a:r>
              <a:rPr lang="es-es" sz="1600" b="0" i="0" u="none" baseline="0" dirty="0"/>
              <a:t> a ser conscientes de qué deben esperar de sus estudios, para que puedan elegir el curso que sea adecuado para ellos y para que puedan monitorizar su progreso a medida que estudian el curso y cuando lo hayan completado.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Son importantes para los </a:t>
            </a:r>
            <a:r>
              <a:rPr lang="es-es" sz="1600" b="1" i="0" u="none" baseline="0" dirty="0"/>
              <a:t>tutores</a:t>
            </a:r>
            <a:r>
              <a:rPr lang="es-es" sz="1600" b="0" i="0" u="none" baseline="0" dirty="0"/>
              <a:t> que crean cursos, especialmente si trabajan en equipo o crean cursos que se complementan.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Son importantes para los </a:t>
            </a:r>
            <a:r>
              <a:rPr lang="es-es" sz="1600" b="1" i="0" u="none" baseline="0" dirty="0"/>
              <a:t>empleadores</a:t>
            </a:r>
            <a:r>
              <a:rPr lang="es-es" sz="1600" b="0" i="0" u="none" baseline="0" dirty="0"/>
              <a:t>, los </a:t>
            </a:r>
            <a:r>
              <a:rPr lang="es-es" sz="1600" b="1" i="0" u="none" baseline="0" dirty="0"/>
              <a:t>organismos profesionales</a:t>
            </a:r>
            <a:r>
              <a:rPr lang="es-es" sz="1600" b="0" i="0" u="none" baseline="0" dirty="0"/>
              <a:t>, las </a:t>
            </a:r>
            <a:r>
              <a:rPr lang="es-es" sz="1600" b="1" i="0" u="none" baseline="0" dirty="0"/>
              <a:t>agencias de formación</a:t>
            </a:r>
            <a:r>
              <a:rPr lang="es-es" sz="1600" b="0" i="0" u="none" baseline="0" dirty="0"/>
              <a:t> o los </a:t>
            </a:r>
            <a:r>
              <a:rPr lang="es-es" sz="1600" b="1" i="0" u="none" baseline="0" dirty="0"/>
              <a:t>patrocinadores</a:t>
            </a:r>
            <a:r>
              <a:rPr lang="es-es" sz="1600" b="0" i="0" u="none" baseline="0" dirty="0"/>
              <a:t>, para que sepan qué aprenderán sus empleados o sus clientes.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es-es" sz="1600" b="0" i="0" u="none" baseline="0" dirty="0"/>
              <a:t>Son una parte importante de la garantía de calidad, especialmente de la garantía del aprendizaje.</a:t>
            </a:r>
          </a:p>
          <a:p>
            <a:endParaRPr lang="es-es" sz="1600" dirty="0"/>
          </a:p>
          <a:p>
            <a:pPr algn="l" rtl="0"/>
            <a:r>
              <a:rPr lang="es-es" sz="1600" b="0" i="0" u="none" baseline="0" dirty="0"/>
              <a:t>Fuente: Utilización de los objetivos de aprendizaje en la Open </a:t>
            </a:r>
            <a:r>
              <a:rPr lang="es-es" sz="1600" b="0" i="0" u="none" baseline="0" dirty="0" err="1"/>
              <a:t>University</a:t>
            </a:r>
            <a:r>
              <a:rPr lang="es-es" sz="1600" b="0" i="0" u="none" baseline="0" dirty="0"/>
              <a:t>, marzo de 2015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033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266"/>
    </mc:Choice>
    <mc:Fallback xmlns="">
      <p:transition spd="slow" advTm="1182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l" rtl="0"/>
            <a:r>
              <a:rPr lang="es-es" sz="3600" b="1" i="0" u="none" baseline="0">
                <a:solidFill>
                  <a:schemeClr val="tx1"/>
                </a:solidFill>
              </a:rPr>
              <a:t>¿Cómo redactar los objetivos de aprendizaje?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208912" cy="5328592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Los objetivos de aprendizaje deben describirse de acuerdo a las cuatro categorías siguientes: 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conocimiento y comprensión</a:t>
            </a:r>
            <a:r>
              <a:rPr lang="es-es" sz="1600" b="0" i="0" u="none" baseline="0"/>
              <a:t>: el tema y el detalle con que se trata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cognitivas</a:t>
            </a:r>
            <a:r>
              <a:rPr lang="es-es" sz="1600" b="0" i="0" u="none" baseline="0"/>
              <a:t>: las capacidades de razonamiento necesarias para procesar el tema, como la capacidad de análisis o de síntesis</a:t>
            </a:r>
            <a:br>
              <a:rPr lang="es-es" sz="1600"/>
            </a:br>
            <a:endParaRPr lang="es-es" sz="16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clave</a:t>
            </a:r>
            <a:r>
              <a:rPr lang="es-es" sz="1600" b="0" i="0" u="none" baseline="0"/>
              <a:t>: habilidades como: ser capaz de comunicarse de manera eficaz; manejar trabajo numérico y gráfico, así como herramientas de TI; utilizar fuentes en línea para buscar y recuperar información</a:t>
            </a:r>
            <a:br>
              <a:rPr lang="es-es" sz="1600"/>
            </a:br>
            <a:endParaRPr lang="es-es" sz="16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profesionales y prácticas</a:t>
            </a:r>
            <a:r>
              <a:rPr lang="es-es" sz="1600" b="0" i="0" u="none" baseline="0"/>
              <a:t>: habilidades específicas para un área temática en particular, como el trabajo de laboratorio o de campo, o los requisitos de un organismo profesional o de regulación específico. </a:t>
            </a:r>
            <a:endParaRPr lang="es-es" sz="1600" b="1" dirty="0"/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endParaRPr lang="es-es" sz="2400" dirty="0"/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Usar estas categorías enfatiza que tanto el desarrollo de conocimientos como el desarrollo de habilidades son partes importantes de casi todos los cursos.</a:t>
            </a:r>
          </a:p>
        </p:txBody>
      </p:sp>
    </p:spTree>
    <p:extLst>
      <p:ext uri="{BB962C8B-B14F-4D97-AF65-F5344CB8AC3E}">
        <p14:creationId xmlns:p14="http://schemas.microsoft.com/office/powerpoint/2010/main" val="222381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179"/>
    </mc:Choice>
    <mc:Fallback xmlns="">
      <p:transition spd="slow" advTm="10917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l" rtl="0"/>
            <a:r>
              <a:rPr lang="es-es" sz="3600" b="1" i="0" u="none" baseline="0">
                <a:solidFill>
                  <a:schemeClr val="tx1"/>
                </a:solidFill>
              </a:rPr>
              <a:t>¿Cuándo redactar objetivos de aprendizaje y cuántos redactar?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Los objetivos de aprendizaje deben escribirse antes de producir los materiales del curso, ya que proporcionan orientación sobre qué materiales deben desarrollarse y a qué nivel.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No existe un «mejor número» de objetivos de aprendizaje, p. ej., es probable que un curso más corto tenga menos que un curso más largo.  Sugeriríamos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 unos </a:t>
            </a:r>
            <a:r>
              <a:rPr lang="es-es" sz="2000" b="1" i="0" u="none" baseline="0"/>
              <a:t>4</a:t>
            </a:r>
            <a:r>
              <a:rPr lang="es-es" sz="1600" b="0" i="0" u="none" baseline="0"/>
              <a:t> objetivos de aprendizaje para un curso corto de unas horas </a:t>
            </a:r>
            <a:br>
              <a:rPr lang="es-es" sz="1600"/>
            </a:br>
            <a:endParaRPr lang="es-es" sz="1600" dirty="0"/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unos </a:t>
            </a:r>
            <a:r>
              <a:rPr lang="es-es" sz="2400" b="1" i="0" u="none" baseline="0"/>
              <a:t>12 -14 </a:t>
            </a:r>
            <a:r>
              <a:rPr lang="es-es" sz="1600" b="0" i="0" u="none" baseline="0"/>
              <a:t>para un curso de 100 horas o más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endParaRPr lang="es-es" sz="1600" dirty="0"/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0" i="0" u="none" baseline="0"/>
              <a:t>Los objetivos de aprendizaje deben distribuirse en las cuatro categorías: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conocimiento y comprensión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cognitivas 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clave</a:t>
            </a:r>
          </a:p>
          <a:p>
            <a:pPr algn="l" rtl="0">
              <a:lnSpc>
                <a:spcPct val="100000"/>
              </a:lnSpc>
              <a:spcBef>
                <a:spcPts val="0"/>
              </a:spcBef>
            </a:pPr>
            <a:r>
              <a:rPr lang="es-es" sz="1600" b="1" i="0" u="none" baseline="0"/>
              <a:t>habilidades profesionales y prácticas</a:t>
            </a:r>
            <a:endParaRPr lang="es-es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679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256"/>
    </mc:Choice>
    <mc:Fallback xmlns="">
      <p:transition spd="slow" advTm="1072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l" rtl="0"/>
            <a:r>
              <a:rPr lang="es-es" sz="3600" b="1" i="0" u="none" baseline="0">
                <a:solidFill>
                  <a:schemeClr val="tx1"/>
                </a:solidFill>
              </a:rPr>
              <a:t>Ejemplo de objetivos de aprendizaje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130" y="1608707"/>
            <a:ext cx="8208912" cy="4968552"/>
          </a:xfrm>
        </p:spPr>
        <p:txBody>
          <a:bodyPr>
            <a:normAutofit lnSpcReduction="10000"/>
          </a:bodyPr>
          <a:lstStyle/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0" i="0" u="none" baseline="0" dirty="0"/>
              <a:t>A continuación, se muestran ejemplos de objetivos de aprendizaje de un curso corto creado para ayudar a las mujeres a desarrollar habilidades de alfabetización digital.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  <a:p>
            <a:pPr marL="0" indent="0" algn="l" rtl="0" fontAlgn="base">
              <a:buNone/>
            </a:pP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Al finalizar el curso, será capaz de: </a:t>
            </a:r>
            <a:br>
              <a:rPr lang="es-e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br>
              <a:rPr lang="es-e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s-es" sz="16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aprender cómo las mujeres utilizan la alfabetización digital para alcanzar sus intereses en los estudios, el trabajo y la vida</a:t>
            </a:r>
            <a:br>
              <a:rPr lang="es-e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s-e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comprender y comenzar a tener confianza en sus habilidades de alfabetización digital </a:t>
            </a:r>
            <a:br>
              <a:rPr lang="es-e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elegir y utilizar las habilidades y herramientas digitales adecuadas para la tarea adecuada </a:t>
            </a:r>
            <a:br>
              <a:rPr lang="es-e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es-e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s-es" sz="1800" b="0" i="0" u="none" baseline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identificar los pasos que puede seguir para desarrollar aún más su alfabetización digital </a:t>
            </a:r>
          </a:p>
          <a:p>
            <a:pPr mar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lang="es-es" sz="2400" dirty="0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CB064F41-DFCD-4D0C-9B49-970565C38637}"/>
              </a:ext>
            </a:extLst>
          </p:cNvPr>
          <p:cNvSpPr/>
          <p:nvPr/>
        </p:nvSpPr>
        <p:spPr>
          <a:xfrm>
            <a:off x="7123121" y="2251980"/>
            <a:ext cx="1584176" cy="504056"/>
          </a:xfrm>
          <a:prstGeom prst="wedgeRoundRectCallout">
            <a:avLst>
              <a:gd name="adj1" fmla="val -70034"/>
              <a:gd name="adj2" fmla="val 18694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s-es" sz="1400" b="0" i="0" u="none" baseline="0"/>
              <a:t>Conocimiento y </a:t>
            </a:r>
          </a:p>
          <a:p>
            <a:pPr algn="ctr" rtl="0"/>
            <a:r>
              <a:rPr lang="es-es" sz="1400" b="0" i="0" u="none" baseline="0"/>
              <a:t>comprensión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C6513A5-BFEF-4771-A7C7-885D0A4D055B}"/>
              </a:ext>
            </a:extLst>
          </p:cNvPr>
          <p:cNvSpPr/>
          <p:nvPr/>
        </p:nvSpPr>
        <p:spPr>
          <a:xfrm>
            <a:off x="7326376" y="6339011"/>
            <a:ext cx="1584176" cy="396044"/>
          </a:xfrm>
          <a:prstGeom prst="wedgeRoundRectCallout">
            <a:avLst>
              <a:gd name="adj1" fmla="val -87975"/>
              <a:gd name="adj2" fmla="val -5555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s-es" sz="1400" b="0" i="0" u="none" baseline="0"/>
              <a:t>Habilidades prácticas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6049AF3-97EC-4EBE-848E-0F668D661A19}"/>
              </a:ext>
            </a:extLst>
          </p:cNvPr>
          <p:cNvSpPr/>
          <p:nvPr/>
        </p:nvSpPr>
        <p:spPr>
          <a:xfrm>
            <a:off x="7490474" y="5436421"/>
            <a:ext cx="1584176" cy="470740"/>
          </a:xfrm>
          <a:prstGeom prst="wedgeRoundRectCallout">
            <a:avLst>
              <a:gd name="adj1" fmla="val -73107"/>
              <a:gd name="adj2" fmla="val -6063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s-es" sz="1400" b="0" i="0" u="none" baseline="0" dirty="0"/>
              <a:t>Habilidades</a:t>
            </a:r>
            <a:r>
              <a:rPr lang="es-es" b="0" i="0" u="none" baseline="0" dirty="0"/>
              <a:t> </a:t>
            </a:r>
            <a:r>
              <a:rPr lang="es-es" sz="1400" b="0" i="0" u="none" baseline="0" dirty="0"/>
              <a:t>clave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F96BED3-75A1-47E4-8E3E-038F422BFF42}"/>
              </a:ext>
            </a:extLst>
          </p:cNvPr>
          <p:cNvSpPr/>
          <p:nvPr/>
        </p:nvSpPr>
        <p:spPr>
          <a:xfrm>
            <a:off x="7489055" y="4666899"/>
            <a:ext cx="1512168" cy="396044"/>
          </a:xfrm>
          <a:prstGeom prst="wedgeRoundRectCallout">
            <a:avLst>
              <a:gd name="adj1" fmla="val -82513"/>
              <a:gd name="adj2" fmla="val -683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s-es" sz="1400" b="0" i="0" u="none" baseline="0"/>
              <a:t>Habilidades cognitivas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29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125"/>
    </mc:Choice>
    <mc:Fallback xmlns="">
      <p:transition spd="slow" advTm="173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Moving into a research community&amp;#x0D;&amp;#x0A; Generic Skills Training Programme &amp;#x0D;&amp;#x0A;College of Social Science, May 2010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Moving into a research community&amp;#x0D;&amp;#x0A;&amp;#x0D;&amp;#x0A;&amp;quot;&quot;/&gt;&lt;property id=&quot;20307&quot; value=&quot;265&quot;/&gt;&lt;/object&gt;&lt;object type=&quot;3&quot; unique_id=&quot;10006&quot;&gt;&lt;property id=&quot;20148&quot; value=&quot;5&quot;/&gt;&lt;property id=&quot;20300&quot; value=&quot;Slide 3 - &amp;quot;&amp;#x0D;&amp;#x0A;Moving into a research community&amp;#x0D;&amp;#x0A;&amp;#x0D;&amp;#x0A;&amp;quot;&quot;/&gt;&lt;property id=&quot;20307&quot; value=&quot;267&quot;/&gt;&lt;/object&gt;&lt;object type=&quot;3&quot; unique_id=&quot;10007&quot;&gt;&lt;property id=&quot;20148&quot; value=&quot;5&quot;/&gt;&lt;property id=&quot;20300&quot; value=&quot;Slide 4 - &amp;quot;&amp;#x0D;&amp;#x0A;Moving into a research community&amp;#x0D;&amp;#x0A;&amp;#x0D;&amp;#x0A;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&amp;#x0D;&amp;#x0A;Moving into a research community&amp;#x0D;&amp;#x0A;&amp;#x0D;&amp;#x0A;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&amp;#x0D;&amp;#x0A;Moving into a research community&amp;#x0D;&amp;#x0A;&amp;#x0D;&amp;#x0A;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&amp;#x0D;&amp;#x0A;Moving into a research community&amp;#x0D;&amp;#x0A;&amp;#x0D;&amp;#x0A;&amp;quot;&quot;/&gt;&lt;property id=&quot;20307&quot; value=&quot;271&quot;/&gt;&lt;/object&gt;&lt;object type=&quot;3&quot; unique_id=&quot;10011&quot;&gt;&lt;property id=&quot;20148&quot; value=&quot;5&quot;/&gt;&lt;property id=&quot;20300&quot; value=&quot;Slide 8 - &amp;quot;&amp;#x0D;&amp;#x0A;Moving into a research community&amp;#x0D;&amp;#x0A;&amp;#x0D;&amp;#x0A;&amp;quot;&quot;/&gt;&lt;property id=&quot;20307&quot; value=&quot;272&quot;/&gt;&lt;/object&gt;&lt;object type=&quot;3&quot; unique_id=&quot;10012&quot;&gt;&lt;property id=&quot;20148&quot; value=&quot;5&quot;/&gt;&lt;property id=&quot;20300&quot; value=&quot;Slide 9 - &amp;quot;&amp;#x0D;&amp;#x0A;Moving into a research community&amp;#x0D;&amp;#x0A;&amp;#x0D;&amp;#x0A;&amp;quot;&quot;/&gt;&lt;property id=&quot;20307&quot; value=&quot;273&quot;/&gt;&lt;/object&gt;&lt;object type=&quot;3&quot; unique_id=&quot;10013&quot;&gt;&lt;property id=&quot;20148&quot; value=&quot;5&quot;/&gt;&lt;property id=&quot;20300&quot; value=&quot;Slide 10 - &amp;quot;&amp;#x0D;&amp;#x0A;Moving into a research community&amp;#x0D;&amp;#x0A;&amp;#x0D;&amp;#x0A;&amp;quot;&quot;/&gt;&lt;property id=&quot;20307&quot; value=&quot;274&quot;/&gt;&lt;/object&gt;&lt;object type=&quot;3&quot; unique_id=&quot;10014&quot;&gt;&lt;property id=&quot;20148&quot; value=&quot;5&quot;/&gt;&lt;property id=&quot;20300&quot; value=&quot;Slide 11 - &amp;quot;&amp;#x0D;&amp;#x0A;Moving into a research community&amp;#x0D;&amp;#x0A;&amp;#x0D;&amp;#x0A;&amp;quot;&quot;/&gt;&lt;property id=&quot;20307&quot; value=&quot;275&quot;/&gt;&lt;/object&gt;&lt;object type=&quot;3&quot; unique_id=&quot;10015&quot;&gt;&lt;property id=&quot;20148&quot; value=&quot;5&quot;/&gt;&lt;property id=&quot;20300&quot; value=&quot;Slide 12 - &amp;quot;&amp;#x0D;&amp;#x0A;Moving into a research community&amp;#x0D;&amp;#x0A;&amp;#x0D;&amp;#x0A;&amp;quot;&quot;/&gt;&lt;property id=&quot;20307&quot; value=&quot;276&quot;/&gt;&lt;/object&gt;&lt;object type=&quot;3&quot; unique_id=&quot;10016&quot;&gt;&lt;property id=&quot;20148&quot; value=&quot;5&quot;/&gt;&lt;property id=&quot;20300&quot; value=&quot;Slide 13 - &amp;quot;&amp;#x0D;&amp;#x0A;Moving into a research community&amp;#x0D;&amp;#x0A;&amp;#x0D;&amp;#x0A;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&amp;#x0D;&amp;#x0A;Moving into a research community&amp;#x0D;&amp;#x0A;&amp;#x0D;&amp;#x0A;&amp;quot;&quot;/&gt;&lt;property id=&quot;20307&quot; value=&quot;278&quot;/&gt;&lt;/object&gt;&lt;object type=&quot;3&quot; unique_id=&quot;10019&quot;&gt;&lt;property id=&quot;20148&quot; value=&quot;5&quot;/&gt;&lt;property id=&quot;20300&quot; value=&quot;Slide 15 - &amp;quot;&amp;#x0D;&amp;#x0A;Moving into a research community&amp;#x0D;&amp;#x0A;&amp;#x0D;&amp;#x0A;&amp;quot;&quot;/&gt;&lt;property id=&quot;20307&quot; value=&quot;280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|8.6|25.2|19.3|2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|4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|19.4|14.8|9"/>
</p:tagLst>
</file>

<file path=ppt/theme/theme1.xml><?xml version="1.0" encoding="utf-8"?>
<a:theme xmlns:a="http://schemas.openxmlformats.org/drawingml/2006/main" name="OU Titl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FFFFFF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9DF049F-5577-4BD3-A608-F982C4D7A805}"/>
    </a:ext>
  </a:extLst>
</a:theme>
</file>

<file path=ppt/theme/theme2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29FD8A4-9E54-4236-B0B5-5F865BCC14C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7A14F95DFBE408DA2AF0791CBD938" ma:contentTypeVersion="13" ma:contentTypeDescription="Create a new document." ma:contentTypeScope="" ma:versionID="f90f94b8961586ca1c14d623e3c2cb33">
  <xsd:schema xmlns:xsd="http://www.w3.org/2001/XMLSchema" xmlns:xs="http://www.w3.org/2001/XMLSchema" xmlns:p="http://schemas.microsoft.com/office/2006/metadata/properties" xmlns:ns3="91b0e30c-f1b5-4d9f-90e7-e5f60009e196" xmlns:ns4="b2ac84d1-6585-4754-b734-dee581bfb3f8" targetNamespace="http://schemas.microsoft.com/office/2006/metadata/properties" ma:root="true" ma:fieldsID="76b8f90af4dcaaf25d0d8b4a89ced568" ns3:_="" ns4:_="">
    <xsd:import namespace="91b0e30c-f1b5-4d9f-90e7-e5f60009e196"/>
    <xsd:import namespace="b2ac84d1-6585-4754-b734-dee581bfb3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e30c-f1b5-4d9f-90e7-e5f60009e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c84d1-6585-4754-b734-dee581bfb3f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181C8D-9941-400B-B7D3-E73571CF22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e30c-f1b5-4d9f-90e7-e5f60009e196"/>
    <ds:schemaRef ds:uri="b2ac84d1-6585-4754-b734-dee581bfb3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F6248D-9228-4C37-A9EC-33C65D961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158DB9-B2C5-4F09-AFBE-E4DDFED731CE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b2ac84d1-6585-4754-b734-dee581bfb3f8"/>
    <ds:schemaRef ds:uri="http://purl.org/dc/terms/"/>
    <ds:schemaRef ds:uri="http://schemas.microsoft.com/office/infopath/2007/PartnerControls"/>
    <ds:schemaRef ds:uri="http://purl.org/dc/dcmitype/"/>
    <ds:schemaRef ds:uri="91b0e30c-f1b5-4d9f-90e7-e5f60009e19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550</TotalTime>
  <Words>696</Words>
  <Application>Microsoft Office PowerPoint</Application>
  <PresentationFormat>On-screen Show (4:3)</PresentationFormat>
  <Paragraphs>73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OU Title</vt:lpstr>
      <vt:lpstr>OU Layouts</vt:lpstr>
      <vt:lpstr>Desarrollo de objetivos de aprendizaje </vt:lpstr>
      <vt:lpstr>¿Qué son los objetivos de aprendizaje y por qué son importantes?</vt:lpstr>
      <vt:lpstr>¿Cómo redactar los objetivos de aprendizaje?</vt:lpstr>
      <vt:lpstr>¿Cuándo redactar objetivos de aprendizaje y cuántos redactar?</vt:lpstr>
      <vt:lpstr>Ejemplo de objetivos de aprendizaje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into a research community  Faculty of the Social Sciences  Jo Brewis, School of Management  j.brewis@le.ac.uk      Moving into a research community  Skills Training for Research Students, January 2009  Faculty of the Social Sciences</dc:title>
  <dc:creator>jpb18</dc:creator>
  <cp:lastModifiedBy>Claire Rafferty</cp:lastModifiedBy>
  <cp:revision>143</cp:revision>
  <dcterms:created xsi:type="dcterms:W3CDTF">2009-01-09T17:18:52Z</dcterms:created>
  <dcterms:modified xsi:type="dcterms:W3CDTF">2021-10-12T09:24:33Z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0x0101007C47A14F95DFBE408DA2AF0791CBD938</vt:lpwstr>
  </property>
</Properties>
</file>