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7"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456" autoAdjust="0"/>
  </p:normalViewPr>
  <p:slideViewPr>
    <p:cSldViewPr snapToGrid="0">
      <p:cViewPr varScale="1">
        <p:scale>
          <a:sx n="69" d="100"/>
          <a:sy n="69" d="100"/>
        </p:scale>
        <p:origin x="5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5038D-596B-4D8A-84B7-56A6C618689D}"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7433-CEE2-4831-A379-E6713441C301}" type="slidenum">
              <a:rPr lang="en-GB" smtClean="0"/>
              <a:t>‹#›</a:t>
            </a:fld>
            <a:endParaRPr lang="en-GB"/>
          </a:p>
        </p:txBody>
      </p:sp>
    </p:spTree>
    <p:extLst>
      <p:ext uri="{BB962C8B-B14F-4D97-AF65-F5344CB8AC3E}">
        <p14:creationId xmlns:p14="http://schemas.microsoft.com/office/powerpoint/2010/main" val="292356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deck for the DAFNE course classroom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 </a:t>
            </a:r>
            <a:r>
              <a:rPr lang="en-GB" sz="1200" b="1" kern="1200" dirty="0">
                <a:solidFill>
                  <a:schemeClr val="tx1"/>
                </a:solidFill>
                <a:effectLst/>
                <a:latin typeface="+mn-lt"/>
                <a:ea typeface="+mn-ea"/>
                <a:cs typeface="+mn-cs"/>
              </a:rPr>
              <a:t>The DAFNE course classroom</a:t>
            </a:r>
            <a:endParaRPr lang="en-GB" b="1" dirty="0"/>
          </a:p>
          <a:p>
            <a:r>
              <a:rPr lang="en-GB" sz="1200" u="sng" kern="1200" dirty="0">
                <a:solidFill>
                  <a:schemeClr val="tx1"/>
                </a:solidFill>
                <a:effectLst/>
                <a:latin typeface="+mn-lt"/>
                <a:ea typeface="+mn-ea"/>
                <a:cs typeface="+mn-cs"/>
              </a:rPr>
              <a:t>Narration</a:t>
            </a:r>
          </a:p>
          <a:p>
            <a:r>
              <a:rPr lang="en-GB" sz="1200" kern="1200" dirty="0">
                <a:solidFill>
                  <a:schemeClr val="tx1"/>
                </a:solidFill>
                <a:effectLst/>
                <a:latin typeface="+mn-lt"/>
                <a:ea typeface="+mn-ea"/>
                <a:cs typeface="+mn-cs"/>
              </a:rPr>
              <a:t>Ideally your classroom should be a medium to large room with:</a:t>
            </a:r>
          </a:p>
          <a:p>
            <a:pPr lvl="0"/>
            <a:r>
              <a:rPr lang="en-GB" sz="1200" kern="1200" dirty="0">
                <a:solidFill>
                  <a:schemeClr val="tx1"/>
                </a:solidFill>
                <a:effectLst/>
                <a:latin typeface="+mn-lt"/>
                <a:ea typeface="+mn-ea"/>
                <a:cs typeface="+mn-cs"/>
              </a:rPr>
              <a:t>CLICK - -natural light , CLICK - ventilation and heating or air conditioning</a:t>
            </a:r>
          </a:p>
          <a:p>
            <a:pPr marL="171450" lvl="0" indent="-171450">
              <a:buFontTx/>
              <a:buChar char="-"/>
            </a:pPr>
            <a:r>
              <a:rPr lang="en-GB" sz="1200" kern="1200" dirty="0">
                <a:solidFill>
                  <a:schemeClr val="tx1"/>
                </a:solidFill>
                <a:effectLst/>
                <a:latin typeface="+mn-lt"/>
                <a:ea typeface="+mn-ea"/>
                <a:cs typeface="+mn-cs"/>
              </a:rPr>
              <a:t>a central table and seating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-additional tables in the room for practical breakout activities required in some DAFNE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screen or wall area for projection of shared DAFNE diaries or CGM downloads for group discussion using a laptop, visualiser and projector. [CLICK]</a:t>
            </a:r>
          </a:p>
          <a:p>
            <a:pPr lvl="0"/>
            <a:r>
              <a:rPr lang="en-GB" sz="1200" kern="1200" dirty="0">
                <a:solidFill>
                  <a:schemeClr val="tx1"/>
                </a:solidFill>
                <a:effectLst/>
                <a:latin typeface="+mn-lt"/>
                <a:ea typeface="+mn-ea"/>
                <a:cs typeface="+mn-cs"/>
              </a:rPr>
              <a:t>-a wall area to display the DAFNE flipchart and insulin action posters, or [CLICK] a smart board, [CLICK] REMEMBER to check with Your venue if you can use </a:t>
            </a:r>
            <a:r>
              <a:rPr lang="en-GB" sz="1200" kern="1200" dirty="0" err="1">
                <a:solidFill>
                  <a:schemeClr val="tx1"/>
                </a:solidFill>
                <a:effectLst/>
                <a:latin typeface="+mn-lt"/>
                <a:ea typeface="+mn-ea"/>
                <a:cs typeface="+mn-cs"/>
              </a:rPr>
              <a:t>blu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tak</a:t>
            </a:r>
            <a:r>
              <a:rPr lang="en-GB" sz="1200" kern="1200" dirty="0">
                <a:solidFill>
                  <a:schemeClr val="tx1"/>
                </a:solidFill>
                <a:effectLst/>
                <a:latin typeface="+mn-lt"/>
                <a:ea typeface="+mn-ea"/>
                <a:cs typeface="+mn-cs"/>
              </a:rPr>
              <a:t> on the walls or if alternative arrangements are in place for affixing posters to the walls. [CLICK]</a:t>
            </a:r>
          </a:p>
          <a:p>
            <a:pPr lvl="0"/>
            <a:r>
              <a:rPr lang="en-GB" sz="1200" kern="1200" dirty="0">
                <a:solidFill>
                  <a:schemeClr val="tx1"/>
                </a:solidFill>
                <a:effectLst/>
                <a:latin typeface="+mn-lt"/>
                <a:ea typeface="+mn-ea"/>
                <a:cs typeface="+mn-cs"/>
              </a:rPr>
              <a:t>You will also need a flip chart stand, flipchart paper and pens and you may need two of these set up if you have limited wall space.</a:t>
            </a:r>
          </a:p>
          <a:p>
            <a:pPr lvl="0"/>
            <a:r>
              <a:rPr lang="en-GB" sz="1200" kern="1200" dirty="0">
                <a:solidFill>
                  <a:schemeClr val="tx1"/>
                </a:solidFill>
                <a:effectLst/>
                <a:latin typeface="+mn-lt"/>
                <a:ea typeface="+mn-ea"/>
                <a:cs typeface="+mn-cs"/>
              </a:rPr>
              <a:t>The classroom should have enough space to accommodate 8 participants, 2 educators and support people who wish to accompany participants for appropriate sessions, for example severe hypos and illness management.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Consider if colleagues may wish to observe part of a course? If so you will need space to accommodate a maximum of 2 observers as well.</a:t>
            </a:r>
          </a:p>
          <a:p>
            <a:pPr lvl="0"/>
            <a:r>
              <a:rPr lang="en-GB" sz="1200" kern="1200" dirty="0">
                <a:solidFill>
                  <a:schemeClr val="tx1"/>
                </a:solidFill>
                <a:effectLst/>
                <a:latin typeface="+mn-lt"/>
                <a:ea typeface="+mn-ea"/>
                <a:cs typeface="+mn-cs"/>
              </a:rPr>
              <a:t>Also consider the location of the room within the building – is it quiet and private, or will you be disturbed by other venue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kern="1200" dirty="0">
              <a:solidFill>
                <a:schemeClr val="tx1"/>
              </a:solidFill>
              <a:effectLst/>
              <a:latin typeface="+mn-lt"/>
              <a:ea typeface="+mn-ea"/>
              <a:cs typeface="+mn-cs"/>
            </a:endParaRPr>
          </a:p>
          <a:p>
            <a:endParaRPr lang="en-GB" b="1" u="sng" dirty="0"/>
          </a:p>
        </p:txBody>
      </p:sp>
      <p:sp>
        <p:nvSpPr>
          <p:cNvPr id="4" name="Slide Number Placeholder 3"/>
          <p:cNvSpPr>
            <a:spLocks noGrp="1"/>
          </p:cNvSpPr>
          <p:nvPr>
            <p:ph type="sldNum" sz="quarter" idx="5"/>
          </p:nvPr>
        </p:nvSpPr>
        <p:spPr/>
        <p:txBody>
          <a:bodyPr/>
          <a:lstStyle/>
          <a:p>
            <a:fld id="{95207433-CEE2-4831-A379-E6713441C301}" type="slidenum">
              <a:rPr lang="en-GB" smtClean="0"/>
              <a:t>1</a:t>
            </a:fld>
            <a:endParaRPr lang="en-GB"/>
          </a:p>
        </p:txBody>
      </p:sp>
    </p:spTree>
    <p:extLst>
      <p:ext uri="{BB962C8B-B14F-4D97-AF65-F5344CB8AC3E}">
        <p14:creationId xmlns:p14="http://schemas.microsoft.com/office/powerpoint/2010/main" val="274844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AWAITING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2 Set up 1: title – The classroom using the printed DAFNE flipchart and insulin action posters</a:t>
            </a:r>
          </a:p>
          <a:p>
            <a:r>
              <a:rPr lang="en-GB" sz="1200" b="1" kern="1200" dirty="0">
                <a:solidFill>
                  <a:schemeClr val="tx1"/>
                </a:solidFill>
                <a:effectLst/>
                <a:latin typeface="+mn-lt"/>
                <a:ea typeface="+mn-ea"/>
                <a:cs typeface="+mn-cs"/>
              </a:rPr>
              <a:t>Set up 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DAFNE flipchart on wall x 2, either side of the screen. (1 CP, treating a hypo, insulin action, target glucose)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(from the back of the room)</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u="sng" dirty="0"/>
              <a:t>Narration:</a:t>
            </a:r>
          </a:p>
          <a:p>
            <a:r>
              <a:rPr lang="en-GB" dirty="0"/>
              <a:t>There are a number of ways that you can use the DAFNE flipcharts, depending on your local resources and your personal preferences.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in this setup, </a:t>
            </a:r>
            <a:r>
              <a:rPr lang="en-GB" sz="1200" kern="1200" dirty="0">
                <a:solidFill>
                  <a:schemeClr val="tx1"/>
                </a:solidFill>
                <a:effectLst/>
                <a:latin typeface="+mn-lt"/>
                <a:ea typeface="+mn-ea"/>
                <a:cs typeface="+mn-cs"/>
              </a:rPr>
              <a:t>you need space at the front of the classroom to display the DAFNE flipcharts used in the session. By doing so, you will be able to highlight significant learning points and remind participants of key DAFNE principles throughout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the session has finished, you can move the flip charts to another area of the room where they will be easily visible; An advantage of using the hard copy resources in this way is that you can refer to these flip charts quickly at appropriate times throughout the course. As the DAFNE course progresses, more flipcharts will be put up around the room demonstrating how the participants’ learning is building session by session. The printed DAFNE flipchart may be appropriate if you do not have access to digital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207433-CEE2-4831-A379-E6713441C301}" type="slidenum">
              <a:rPr lang="en-GB" smtClean="0"/>
              <a:t>2</a:t>
            </a:fld>
            <a:endParaRPr lang="en-GB"/>
          </a:p>
        </p:txBody>
      </p:sp>
    </p:spTree>
    <p:extLst>
      <p:ext uri="{BB962C8B-B14F-4D97-AF65-F5344CB8AC3E}">
        <p14:creationId xmlns:p14="http://schemas.microsoft.com/office/powerpoint/2010/main" val="82080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AWAITING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3 set up 3 title – using the printed DAFNE flipchart and insulin action posters appropriately in your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(from the front of the room)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Narration:</a:t>
            </a:r>
          </a:p>
          <a:p>
            <a:pPr lvl="0"/>
            <a:r>
              <a:rPr lang="en-GB" sz="1200" kern="1200" dirty="0">
                <a:solidFill>
                  <a:schemeClr val="tx1"/>
                </a:solidFill>
                <a:effectLst/>
                <a:latin typeface="+mn-lt"/>
                <a:ea typeface="+mn-ea"/>
                <a:cs typeface="+mn-cs"/>
              </a:rPr>
              <a:t>It is not helpful to participants to display all the DAFNE flipchart pages and insulin action posters on the walls all the time, from the beginning of the course.</a:t>
            </a:r>
          </a:p>
          <a:p>
            <a:pPr lvl="0"/>
            <a:r>
              <a:rPr lang="en-GB" sz="1200" kern="1200" dirty="0">
                <a:solidFill>
                  <a:schemeClr val="tx1"/>
                </a:solidFill>
                <a:effectLst/>
                <a:latin typeface="+mn-lt"/>
                <a:ea typeface="+mn-ea"/>
                <a:cs typeface="+mn-cs"/>
              </a:rPr>
              <a:t>Participants need to be able to focus on the appropriate information at the right time rather than being overloaded by information and unclear about where to find it.</a:t>
            </a:r>
          </a:p>
          <a:p>
            <a:endParaRPr lang="en-GB" dirty="0"/>
          </a:p>
        </p:txBody>
      </p:sp>
      <p:sp>
        <p:nvSpPr>
          <p:cNvPr id="4" name="Slide Number Placeholder 3"/>
          <p:cNvSpPr>
            <a:spLocks noGrp="1"/>
          </p:cNvSpPr>
          <p:nvPr>
            <p:ph type="sldNum" sz="quarter" idx="5"/>
          </p:nvPr>
        </p:nvSpPr>
        <p:spPr/>
        <p:txBody>
          <a:bodyPr/>
          <a:lstStyle/>
          <a:p>
            <a:fld id="{95207433-CEE2-4831-A379-E6713441C301}" type="slidenum">
              <a:rPr lang="en-GB" smtClean="0"/>
              <a:t>3</a:t>
            </a:fld>
            <a:endParaRPr lang="en-GB"/>
          </a:p>
        </p:txBody>
      </p:sp>
    </p:spTree>
    <p:extLst>
      <p:ext uri="{BB962C8B-B14F-4D97-AF65-F5344CB8AC3E}">
        <p14:creationId xmlns:p14="http://schemas.microsoft.com/office/powerpoint/2010/main" val="24585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AWAITING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4 set up 2 title – The classroom using the electronic DAFNE flip chart</a:t>
            </a:r>
          </a:p>
          <a:p>
            <a:r>
              <a:rPr lang="en-GB" u="sng" dirty="0"/>
              <a:t>Narration</a:t>
            </a:r>
          </a:p>
          <a:p>
            <a:pPr lvl="0"/>
            <a:r>
              <a:rPr lang="en-GB" sz="1200" kern="1200" dirty="0">
                <a:solidFill>
                  <a:schemeClr val="tx1"/>
                </a:solidFill>
                <a:effectLst/>
                <a:latin typeface="+mn-lt"/>
                <a:ea typeface="+mn-ea"/>
                <a:cs typeface="+mn-cs"/>
              </a:rPr>
              <a:t>You may prefer to display the electronic DAFNE flip chart pages using a smart board or projector. Think about your access to IT in your venue and your own skills, can you display more than one flip chart page at a time and find the appropriate page to display quickly?</a:t>
            </a:r>
          </a:p>
          <a:p>
            <a:pPr lvl="0"/>
            <a:r>
              <a:rPr lang="en-GB" sz="1200" kern="1200" dirty="0">
                <a:solidFill>
                  <a:schemeClr val="tx1"/>
                </a:solidFill>
                <a:effectLst/>
                <a:latin typeface="+mn-lt"/>
                <a:ea typeface="+mn-ea"/>
                <a:cs typeface="+mn-cs"/>
              </a:rPr>
              <a:t>The resources section of the curriculum for each session outlines which DAFNE flipchart pages or insulin action posters you need to refer to.</a:t>
            </a:r>
          </a:p>
          <a:p>
            <a:pPr lvl="0"/>
            <a:r>
              <a:rPr lang="en-GB" sz="1200" kern="1200" dirty="0">
                <a:solidFill>
                  <a:schemeClr val="tx1"/>
                </a:solidFill>
                <a:effectLst/>
                <a:latin typeface="+mn-lt"/>
                <a:ea typeface="+mn-ea"/>
                <a:cs typeface="+mn-cs"/>
              </a:rPr>
              <a:t>The electronic DAFNE flip chart pages and insulin action posters may be appropriate if you have limited wall space or are not able to use the walls for displaying resources.</a:t>
            </a:r>
          </a:p>
          <a:p>
            <a:endParaRPr lang="en-GB" u="sng" dirty="0"/>
          </a:p>
        </p:txBody>
      </p:sp>
      <p:sp>
        <p:nvSpPr>
          <p:cNvPr id="4" name="Slide Number Placeholder 3"/>
          <p:cNvSpPr>
            <a:spLocks noGrp="1"/>
          </p:cNvSpPr>
          <p:nvPr>
            <p:ph type="sldNum" sz="quarter" idx="5"/>
          </p:nvPr>
        </p:nvSpPr>
        <p:spPr/>
        <p:txBody>
          <a:bodyPr/>
          <a:lstStyle/>
          <a:p>
            <a:fld id="{95207433-CEE2-4831-A379-E6713441C301}" type="slidenum">
              <a:rPr lang="en-GB" smtClean="0"/>
              <a:t>4</a:t>
            </a:fld>
            <a:endParaRPr lang="en-GB"/>
          </a:p>
        </p:txBody>
      </p:sp>
    </p:spTree>
    <p:extLst>
      <p:ext uri="{BB962C8B-B14F-4D97-AF65-F5344CB8AC3E}">
        <p14:creationId xmlns:p14="http://schemas.microsoft.com/office/powerpoint/2010/main" val="3375012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5 title – Inappropriate classroom environments</a:t>
            </a:r>
          </a:p>
          <a:p>
            <a:r>
              <a:rPr lang="en-GB" u="sng" dirty="0"/>
              <a:t>Narration</a:t>
            </a:r>
          </a:p>
          <a:p>
            <a:pPr lvl="0"/>
            <a:r>
              <a:rPr lang="en-GB" sz="1200" kern="1200" dirty="0">
                <a:solidFill>
                  <a:schemeClr val="tx1"/>
                </a:solidFill>
                <a:effectLst/>
                <a:latin typeface="+mn-lt"/>
                <a:ea typeface="+mn-ea"/>
                <a:cs typeface="+mn-cs"/>
              </a:rPr>
              <a:t>Participant interaction is a vital part of the course and your classroom should enable small group and pair work so a lecture hall layout with seating in rows is inappropriate for this reason.</a:t>
            </a:r>
          </a:p>
          <a:p>
            <a:pPr lvl="0"/>
            <a:r>
              <a:rPr lang="en-GB" sz="1200" kern="1200" dirty="0">
                <a:solidFill>
                  <a:schemeClr val="tx1"/>
                </a:solidFill>
                <a:effectLst/>
                <a:latin typeface="+mn-lt"/>
                <a:ea typeface="+mn-ea"/>
                <a:cs typeface="+mn-cs"/>
              </a:rPr>
              <a:t>Participants spend a day in the classroom, they need to complete activities in the activities book and refer to other resources throughout the course and so </a:t>
            </a:r>
            <a:r>
              <a:rPr lang="en-GB" sz="1200" kern="1200">
                <a:solidFill>
                  <a:schemeClr val="tx1"/>
                </a:solidFill>
                <a:effectLst/>
                <a:latin typeface="+mn-lt"/>
                <a:ea typeface="+mn-ea"/>
                <a:cs typeface="+mn-cs"/>
              </a:rPr>
              <a:t>seating without APPROPRIATE </a:t>
            </a:r>
            <a:r>
              <a:rPr lang="en-GB" sz="1200" kern="1200" dirty="0">
                <a:solidFill>
                  <a:schemeClr val="tx1"/>
                </a:solidFill>
                <a:effectLst/>
                <a:latin typeface="+mn-lt"/>
                <a:ea typeface="+mn-ea"/>
                <a:cs typeface="+mn-cs"/>
              </a:rPr>
              <a:t>table space is not appropriate </a:t>
            </a:r>
          </a:p>
          <a:p>
            <a:endParaRPr lang="en-GB" dirty="0"/>
          </a:p>
        </p:txBody>
      </p:sp>
      <p:sp>
        <p:nvSpPr>
          <p:cNvPr id="4" name="Slide Number Placeholder 3"/>
          <p:cNvSpPr>
            <a:spLocks noGrp="1"/>
          </p:cNvSpPr>
          <p:nvPr>
            <p:ph type="sldNum" sz="quarter" idx="5"/>
          </p:nvPr>
        </p:nvSpPr>
        <p:spPr/>
        <p:txBody>
          <a:bodyPr/>
          <a:lstStyle/>
          <a:p>
            <a:fld id="{95207433-CEE2-4831-A379-E6713441C301}" type="slidenum">
              <a:rPr lang="en-GB" smtClean="0"/>
              <a:t>5</a:t>
            </a:fld>
            <a:endParaRPr lang="en-GB"/>
          </a:p>
        </p:txBody>
      </p:sp>
    </p:spTree>
    <p:extLst>
      <p:ext uri="{BB962C8B-B14F-4D97-AF65-F5344CB8AC3E}">
        <p14:creationId xmlns:p14="http://schemas.microsoft.com/office/powerpoint/2010/main" val="58451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23DB-D966-45DF-8734-D17A740D3A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D88D37-EE1B-412D-A922-2B1562D4C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3E86A8-A00C-4600-89D8-83E544153AA0}"/>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9FAE0485-4D6F-4429-8FD1-92AF89EC97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7FD745-2846-40BE-AE82-18358BC902A1}"/>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1943614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B61A-F57B-4C84-89BD-3541A4FD4D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474DDF-A358-464A-AAC6-709F603C02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CAC8C7-AB65-4E49-ACEF-3A6615A7B570}"/>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A2CB3ED0-F364-441B-8EE5-ECD8E725B6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DDE5AE-EAF3-4CF5-9DE0-7ADFFB648BF9}"/>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241805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7A0D1-6545-4FB6-8996-1EBEE59045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A99042-2386-4CD2-B3D5-0CCC124BDD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E75B26-5942-416C-BD41-51371062FDDF}"/>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380E32AA-3163-481E-ABD3-1CE2ED18AE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3E9485-4851-4386-A3F0-5DC9DE8089F6}"/>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97847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00C8-19FB-4721-90ED-24E0821A85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D7B4BC-150B-4662-A074-880BDAA349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576DB-C6B6-45EB-9CF4-C913F22F8EDD}"/>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57557123-CCE1-40BE-A4AC-ECF5A1C68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3F3536-9DE9-4EFA-971C-482F2BFCDD63}"/>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376096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7BE1-0C2B-40FC-A051-A107820C6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93F48B-6878-4110-9E63-AC7B5B5F5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04955D-7466-4653-84CF-CD7A288275E5}"/>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33505913-423B-4D16-AB5E-D70366B695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633EA9-9A90-45D7-94BC-C7BF4C7AE1E5}"/>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92785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F23-ADB4-4596-A88D-161FDCD65B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9F4DD3-8E3E-4860-8D1D-110871E455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F84EF2-54D4-49E0-86EA-888296A0C8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5BF1AB-BF08-422E-B4BD-694EF2289D52}"/>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6" name="Footer Placeholder 5">
            <a:extLst>
              <a:ext uri="{FF2B5EF4-FFF2-40B4-BE49-F238E27FC236}">
                <a16:creationId xmlns:a16="http://schemas.microsoft.com/office/drawing/2014/main" id="{01EE5C13-D390-49E1-993B-A0561D4A66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F07844-5B47-4B43-ADA6-8E75FB3EF1E4}"/>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172613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6548-5586-450F-A245-FED3B1477D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346B45-3035-4FD4-8DB3-741B09CC9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711B31-478C-49B2-9B4E-462531F90E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2EBECD-4298-4E78-A9AF-BDDF52D264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7CBC45-37B6-4F71-9A96-3EB8CE99C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B014E5-112A-4C92-AF85-C6B591491004}"/>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8" name="Footer Placeholder 7">
            <a:extLst>
              <a:ext uri="{FF2B5EF4-FFF2-40B4-BE49-F238E27FC236}">
                <a16:creationId xmlns:a16="http://schemas.microsoft.com/office/drawing/2014/main" id="{BCED8477-8E2A-4F56-AF32-CEC143AB1B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61FD56-7A60-4567-9AEB-31C2581897F3}"/>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323966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6A032-75D0-4914-A318-A5F06C5F0A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512F44-5C22-45E2-AB69-AD679C12BD36}"/>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4" name="Footer Placeholder 3">
            <a:extLst>
              <a:ext uri="{FF2B5EF4-FFF2-40B4-BE49-F238E27FC236}">
                <a16:creationId xmlns:a16="http://schemas.microsoft.com/office/drawing/2014/main" id="{A24259D7-5141-411E-B6BD-4D6A14CD30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DD51A4-5FB8-485D-A642-AAC1EFAA7A5F}"/>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189920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F01F4-A6A5-4289-AD75-491469FA667B}"/>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3" name="Footer Placeholder 2">
            <a:extLst>
              <a:ext uri="{FF2B5EF4-FFF2-40B4-BE49-F238E27FC236}">
                <a16:creationId xmlns:a16="http://schemas.microsoft.com/office/drawing/2014/main" id="{B79F6EE7-CAAA-45FD-9732-1E2FFBA80E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61E44B-C877-42EB-B94A-62C97AAB323C}"/>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72232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4E4B3-6812-4E1F-9DAF-E36A12D5A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1A8825-1486-4E89-BE76-FC3092256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55E4BF-5F77-40BE-BA73-0A624A01B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A40108-5506-44CF-9677-22B853D05403}"/>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6" name="Footer Placeholder 5">
            <a:extLst>
              <a:ext uri="{FF2B5EF4-FFF2-40B4-BE49-F238E27FC236}">
                <a16:creationId xmlns:a16="http://schemas.microsoft.com/office/drawing/2014/main" id="{4C216258-018E-4BB4-BDA6-F19F1C81A5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E7746B-F124-4400-BB52-4210D154D376}"/>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346533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80C9-B7E3-4B5C-802D-16A23F49C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48D7DA-49D5-4F69-A4D5-46E6A024A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D9E766-E59E-4AC4-AF79-CAAEB7796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CE4896-B85B-41C8-B5A5-7C17B42A8913}"/>
              </a:ext>
            </a:extLst>
          </p:cNvPr>
          <p:cNvSpPr>
            <a:spLocks noGrp="1"/>
          </p:cNvSpPr>
          <p:nvPr>
            <p:ph type="dt" sz="half" idx="10"/>
          </p:nvPr>
        </p:nvSpPr>
        <p:spPr/>
        <p:txBody>
          <a:bodyPr/>
          <a:lstStyle/>
          <a:p>
            <a:fld id="{2B774F20-01AD-412F-B13F-6F72E5076A89}" type="datetimeFigureOut">
              <a:rPr lang="en-GB" smtClean="0"/>
              <a:t>13/02/2023</a:t>
            </a:fld>
            <a:endParaRPr lang="en-GB"/>
          </a:p>
        </p:txBody>
      </p:sp>
      <p:sp>
        <p:nvSpPr>
          <p:cNvPr id="6" name="Footer Placeholder 5">
            <a:extLst>
              <a:ext uri="{FF2B5EF4-FFF2-40B4-BE49-F238E27FC236}">
                <a16:creationId xmlns:a16="http://schemas.microsoft.com/office/drawing/2014/main" id="{957D075D-C601-4E45-A935-7EBACCF7D4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B39748-2DBF-4DF6-8021-AB895BD1B605}"/>
              </a:ext>
            </a:extLst>
          </p:cNvPr>
          <p:cNvSpPr>
            <a:spLocks noGrp="1"/>
          </p:cNvSpPr>
          <p:nvPr>
            <p:ph type="sldNum" sz="quarter" idx="12"/>
          </p:nvPr>
        </p:nvSpPr>
        <p:spPr/>
        <p:txBody>
          <a:bodyPr/>
          <a:lstStyle/>
          <a:p>
            <a:fld id="{2D8420E5-092A-4054-A7F8-E0D22B994CA5}" type="slidenum">
              <a:rPr lang="en-GB" smtClean="0"/>
              <a:t>‹#›</a:t>
            </a:fld>
            <a:endParaRPr lang="en-GB"/>
          </a:p>
        </p:txBody>
      </p:sp>
    </p:spTree>
    <p:extLst>
      <p:ext uri="{BB962C8B-B14F-4D97-AF65-F5344CB8AC3E}">
        <p14:creationId xmlns:p14="http://schemas.microsoft.com/office/powerpoint/2010/main" val="1860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918E5-7FD1-40BF-A49D-4440E540F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D677FC-1105-4BC2-A2AE-2DA1803EF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20FC56-5D90-4FB6-82A7-E05B7A36C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74F20-01AD-412F-B13F-6F72E5076A89}" type="datetimeFigureOut">
              <a:rPr lang="en-GB" smtClean="0"/>
              <a:t>13/02/2023</a:t>
            </a:fld>
            <a:endParaRPr lang="en-GB"/>
          </a:p>
        </p:txBody>
      </p:sp>
      <p:sp>
        <p:nvSpPr>
          <p:cNvPr id="5" name="Footer Placeholder 4">
            <a:extLst>
              <a:ext uri="{FF2B5EF4-FFF2-40B4-BE49-F238E27FC236}">
                <a16:creationId xmlns:a16="http://schemas.microsoft.com/office/drawing/2014/main" id="{BB353546-644F-4968-8312-C8A352ECD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EB2029-FDDE-490E-BF4C-A0D5B3B2D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420E5-092A-4054-A7F8-E0D22B994CA5}" type="slidenum">
              <a:rPr lang="en-GB" smtClean="0"/>
              <a:t>‹#›</a:t>
            </a:fld>
            <a:endParaRPr lang="en-GB"/>
          </a:p>
        </p:txBody>
      </p:sp>
    </p:spTree>
    <p:extLst>
      <p:ext uri="{BB962C8B-B14F-4D97-AF65-F5344CB8AC3E}">
        <p14:creationId xmlns:p14="http://schemas.microsoft.com/office/powerpoint/2010/main" val="1190283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9886-7BA7-4C86-A123-1EE31D2EDD6B}"/>
              </a:ext>
            </a:extLst>
          </p:cNvPr>
          <p:cNvSpPr>
            <a:spLocks noGrp="1"/>
          </p:cNvSpPr>
          <p:nvPr>
            <p:ph type="title"/>
          </p:nvPr>
        </p:nvSpPr>
        <p:spPr>
          <a:xfrm>
            <a:off x="179882" y="365125"/>
            <a:ext cx="11796218" cy="1325563"/>
          </a:xfrm>
        </p:spPr>
        <p:txBody>
          <a:bodyPr>
            <a:normAutofit fontScale="90000"/>
          </a:bodyPr>
          <a:lstStyle/>
          <a:p>
            <a:pPr algn="ctr"/>
            <a:r>
              <a:rPr lang="en-GB" sz="6700" b="1" dirty="0">
                <a:latin typeface="Arial" panose="020B0604020202020204" pitchFamily="34" charset="0"/>
                <a:cs typeface="Arial" panose="020B0604020202020204" pitchFamily="34" charset="0"/>
              </a:rPr>
              <a:t>The DAFNE course classroom</a:t>
            </a:r>
            <a:br>
              <a:rPr lang="en-GB" b="1" dirty="0"/>
            </a:br>
            <a:endParaRPr lang="en-GB" dirty="0"/>
          </a:p>
        </p:txBody>
      </p:sp>
      <p:sp>
        <p:nvSpPr>
          <p:cNvPr id="3" name="Content Placeholder 2">
            <a:extLst>
              <a:ext uri="{FF2B5EF4-FFF2-40B4-BE49-F238E27FC236}">
                <a16:creationId xmlns:a16="http://schemas.microsoft.com/office/drawing/2014/main" id="{3C6A2A2D-BF39-4B5F-BCCE-4171F1F51C55}"/>
              </a:ext>
            </a:extLst>
          </p:cNvPr>
          <p:cNvSpPr>
            <a:spLocks noGrp="1"/>
          </p:cNvSpPr>
          <p:nvPr>
            <p:ph idx="1"/>
          </p:nvPr>
        </p:nvSpPr>
        <p:spPr/>
        <p:txBody>
          <a:bodyPr/>
          <a:lstStyle/>
          <a:p>
            <a:pPr marL="0" indent="0" algn="ctr">
              <a:buNone/>
            </a:pPr>
            <a:endParaRPr lang="en-GB" dirty="0"/>
          </a:p>
          <a:p>
            <a:pPr marL="0" indent="0" algn="ctr">
              <a:buNone/>
            </a:pPr>
            <a:endParaRPr lang="en-GB" dirty="0"/>
          </a:p>
          <a:p>
            <a:pPr marL="0" indent="0" algn="ctr">
              <a:buNone/>
            </a:pPr>
            <a:endParaRPr lang="en-GB" dirty="0"/>
          </a:p>
        </p:txBody>
      </p:sp>
      <p:pic>
        <p:nvPicPr>
          <p:cNvPr id="4" name="Picture 3">
            <a:extLst>
              <a:ext uri="{FF2B5EF4-FFF2-40B4-BE49-F238E27FC236}">
                <a16:creationId xmlns:a16="http://schemas.microsoft.com/office/drawing/2014/main" id="{E884A02A-E936-4080-B4A5-862C539DB3E4}"/>
              </a:ext>
            </a:extLst>
          </p:cNvPr>
          <p:cNvPicPr>
            <a:picLocks noChangeAspect="1"/>
          </p:cNvPicPr>
          <p:nvPr/>
        </p:nvPicPr>
        <p:blipFill>
          <a:blip r:embed="rId6"/>
          <a:stretch>
            <a:fillRect/>
          </a:stretch>
        </p:blipFill>
        <p:spPr>
          <a:xfrm>
            <a:off x="5917045" y="1690688"/>
            <a:ext cx="5449455" cy="4087091"/>
          </a:xfrm>
          <a:prstGeom prst="rect">
            <a:avLst/>
          </a:prstGeom>
          <a:ln>
            <a:solidFill>
              <a:schemeClr val="accent2"/>
            </a:solidFill>
          </a:ln>
        </p:spPr>
      </p:pic>
      <p:pic>
        <p:nvPicPr>
          <p:cNvPr id="5" name="Picture 4">
            <a:extLst>
              <a:ext uri="{FF2B5EF4-FFF2-40B4-BE49-F238E27FC236}">
                <a16:creationId xmlns:a16="http://schemas.microsoft.com/office/drawing/2014/main" id="{01E35801-4218-46F4-A682-7D172E30A633}"/>
              </a:ext>
            </a:extLst>
          </p:cNvPr>
          <p:cNvPicPr>
            <a:picLocks noChangeAspect="1"/>
          </p:cNvPicPr>
          <p:nvPr/>
        </p:nvPicPr>
        <p:blipFill>
          <a:blip r:embed="rId7"/>
          <a:stretch>
            <a:fillRect/>
          </a:stretch>
        </p:blipFill>
        <p:spPr>
          <a:xfrm>
            <a:off x="323736" y="1690687"/>
            <a:ext cx="5449455" cy="4087091"/>
          </a:xfrm>
          <a:prstGeom prst="rect">
            <a:avLst/>
          </a:prstGeom>
          <a:ln>
            <a:solidFill>
              <a:schemeClr val="accent2"/>
            </a:solidFill>
          </a:ln>
        </p:spPr>
      </p:pic>
      <p:sp>
        <p:nvSpPr>
          <p:cNvPr id="7" name="Oval 6">
            <a:extLst>
              <a:ext uri="{FF2B5EF4-FFF2-40B4-BE49-F238E27FC236}">
                <a16:creationId xmlns:a16="http://schemas.microsoft.com/office/drawing/2014/main" id="{D9A880C4-73A5-4FC6-B67D-B6C7138666BD}"/>
              </a:ext>
            </a:extLst>
          </p:cNvPr>
          <p:cNvSpPr/>
          <p:nvPr/>
        </p:nvSpPr>
        <p:spPr>
          <a:xfrm>
            <a:off x="7994072" y="1939636"/>
            <a:ext cx="3359727" cy="2133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FE60492-FB73-413E-95B8-32E0BDFC70B9}"/>
              </a:ext>
            </a:extLst>
          </p:cNvPr>
          <p:cNvPicPr>
            <a:picLocks noChangeAspect="1"/>
          </p:cNvPicPr>
          <p:nvPr/>
        </p:nvPicPr>
        <p:blipFill>
          <a:blip r:embed="rId8"/>
          <a:stretch>
            <a:fillRect/>
          </a:stretch>
        </p:blipFill>
        <p:spPr>
          <a:xfrm>
            <a:off x="566164" y="1953491"/>
            <a:ext cx="3395766" cy="1052946"/>
          </a:xfrm>
          <a:prstGeom prst="rect">
            <a:avLst/>
          </a:prstGeom>
        </p:spPr>
      </p:pic>
      <p:pic>
        <p:nvPicPr>
          <p:cNvPr id="9" name="Picture 8">
            <a:extLst>
              <a:ext uri="{FF2B5EF4-FFF2-40B4-BE49-F238E27FC236}">
                <a16:creationId xmlns:a16="http://schemas.microsoft.com/office/drawing/2014/main" id="{772D80F6-099C-40AF-AD7F-48A4D2B30156}"/>
              </a:ext>
            </a:extLst>
          </p:cNvPr>
          <p:cNvPicPr>
            <a:picLocks noChangeAspect="1"/>
          </p:cNvPicPr>
          <p:nvPr/>
        </p:nvPicPr>
        <p:blipFill>
          <a:blip r:embed="rId8"/>
          <a:stretch>
            <a:fillRect/>
          </a:stretch>
        </p:blipFill>
        <p:spPr>
          <a:xfrm>
            <a:off x="984342" y="3247086"/>
            <a:ext cx="3395766" cy="1652299"/>
          </a:xfrm>
          <a:prstGeom prst="rect">
            <a:avLst/>
          </a:prstGeom>
        </p:spPr>
      </p:pic>
      <p:pic>
        <p:nvPicPr>
          <p:cNvPr id="10" name="Picture 9">
            <a:extLst>
              <a:ext uri="{FF2B5EF4-FFF2-40B4-BE49-F238E27FC236}">
                <a16:creationId xmlns:a16="http://schemas.microsoft.com/office/drawing/2014/main" id="{AB81A524-105B-4D72-8869-B9DEFBAA1CD5}"/>
              </a:ext>
            </a:extLst>
          </p:cNvPr>
          <p:cNvPicPr>
            <a:picLocks noChangeAspect="1"/>
          </p:cNvPicPr>
          <p:nvPr/>
        </p:nvPicPr>
        <p:blipFill>
          <a:blip r:embed="rId8"/>
          <a:stretch>
            <a:fillRect/>
          </a:stretch>
        </p:blipFill>
        <p:spPr>
          <a:xfrm rot="1613411">
            <a:off x="8505362" y="3617783"/>
            <a:ext cx="3395766" cy="1471632"/>
          </a:xfrm>
          <a:prstGeom prst="rect">
            <a:avLst/>
          </a:prstGeom>
        </p:spPr>
      </p:pic>
      <p:sp>
        <p:nvSpPr>
          <p:cNvPr id="11" name="Oval 10">
            <a:extLst>
              <a:ext uri="{FF2B5EF4-FFF2-40B4-BE49-F238E27FC236}">
                <a16:creationId xmlns:a16="http://schemas.microsoft.com/office/drawing/2014/main" id="{6F165E8F-4801-4E43-98CB-61706062F69B}"/>
              </a:ext>
            </a:extLst>
          </p:cNvPr>
          <p:cNvSpPr/>
          <p:nvPr/>
        </p:nvSpPr>
        <p:spPr>
          <a:xfrm>
            <a:off x="6175092" y="2394816"/>
            <a:ext cx="1288239" cy="1242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4E79311-118F-4217-BD44-4552F36F8390}"/>
              </a:ext>
            </a:extLst>
          </p:cNvPr>
          <p:cNvSpPr/>
          <p:nvPr/>
        </p:nvSpPr>
        <p:spPr>
          <a:xfrm>
            <a:off x="422310" y="2847901"/>
            <a:ext cx="1208490" cy="922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F7F626B-F970-4CFC-84E3-E48F075BDEFF}"/>
              </a:ext>
            </a:extLst>
          </p:cNvPr>
          <p:cNvSpPr/>
          <p:nvPr/>
        </p:nvSpPr>
        <p:spPr>
          <a:xfrm>
            <a:off x="2339165" y="2929421"/>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23CFA11-00FD-4595-84F2-7FFD8A71873D}"/>
              </a:ext>
            </a:extLst>
          </p:cNvPr>
          <p:cNvSpPr/>
          <p:nvPr/>
        </p:nvSpPr>
        <p:spPr>
          <a:xfrm>
            <a:off x="1216820" y="3180485"/>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Audio 18">
            <a:hlinkClick r:id="" action="ppaction://media"/>
            <a:extLst>
              <a:ext uri="{FF2B5EF4-FFF2-40B4-BE49-F238E27FC236}">
                <a16:creationId xmlns:a16="http://schemas.microsoft.com/office/drawing/2014/main" id="{DB3160EA-79E3-4E84-92DB-4535826388C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03408087"/>
      </p:ext>
    </p:extLst>
  </p:cSld>
  <p:clrMapOvr>
    <a:masterClrMapping/>
  </p:clrMapOvr>
  <mc:AlternateContent xmlns:mc="http://schemas.openxmlformats.org/markup-compatibility/2006" xmlns:p14="http://schemas.microsoft.com/office/powerpoint/2010/main">
    <mc:Choice Requires="p14">
      <p:transition spd="slow" p14:dur="2000" advTm="105526"/>
    </mc:Choice>
    <mc:Fallback xmlns="">
      <p:transition spd="slow" advTm="10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19"/>
                </p:tgtEl>
              </p:cMediaNode>
            </p:audio>
          </p:childTnLst>
        </p:cTn>
      </p:par>
    </p:tnLst>
    <p:bldLst>
      <p:bldP spid="7" grpId="0" animBg="1"/>
      <p:bldP spid="7" grpId="1" animBg="1"/>
      <p:bldP spid="11" grpId="0" animBg="1"/>
      <p:bldP spid="11" grpId="1" animBg="1"/>
      <p:bldP spid="14" grpId="0" animBg="1"/>
      <p:bldP spid="14" grpId="1" animBg="1"/>
      <p:bldP spid="15" grpId="0" animBg="1"/>
      <p:bldP spid="15"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2486-359D-41C6-AA81-076E7BA4D99D}"/>
              </a:ext>
            </a:extLst>
          </p:cNvPr>
          <p:cNvSpPr>
            <a:spLocks noGrp="1"/>
          </p:cNvSpPr>
          <p:nvPr>
            <p:ph type="title"/>
          </p:nvPr>
        </p:nvSpPr>
        <p:spPr>
          <a:xfrm>
            <a:off x="0" y="500062"/>
            <a:ext cx="12192000" cy="1325563"/>
          </a:xfrm>
        </p:spPr>
        <p:txBody>
          <a:bodyPr>
            <a:normAutofit fontScale="90000"/>
          </a:bodyPr>
          <a:lstStyle/>
          <a:p>
            <a:pPr algn="ctr"/>
            <a:r>
              <a:rPr lang="en-GB" b="1" dirty="0">
                <a:latin typeface="Arial" panose="020B0604020202020204" pitchFamily="34" charset="0"/>
                <a:cs typeface="Arial" panose="020B0604020202020204" pitchFamily="34" charset="0"/>
              </a:rPr>
              <a:t>The classroom using the printed DAFNE flipchart and insulin action posters</a:t>
            </a:r>
            <a:br>
              <a:rPr lang="en-GB" b="1" dirty="0"/>
            </a:br>
            <a:endParaRPr lang="en-GB" dirty="0"/>
          </a:p>
        </p:txBody>
      </p:sp>
      <p:pic>
        <p:nvPicPr>
          <p:cNvPr id="10" name="Audio 9">
            <a:hlinkClick r:id="" action="ppaction://media"/>
            <a:extLst>
              <a:ext uri="{FF2B5EF4-FFF2-40B4-BE49-F238E27FC236}">
                <a16:creationId xmlns:a16="http://schemas.microsoft.com/office/drawing/2014/main" id="{3154CF5C-2334-4FC8-BC4D-11165F6E8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3" name="Content Placeholder 2">
            <a:extLst>
              <a:ext uri="{FF2B5EF4-FFF2-40B4-BE49-F238E27FC236}">
                <a16:creationId xmlns:a16="http://schemas.microsoft.com/office/drawing/2014/main" id="{13E99007-5D4B-4DEC-B2B2-7E27523B1D0A}"/>
              </a:ext>
            </a:extLst>
          </p:cNvPr>
          <p:cNvPicPr>
            <a:picLocks noGrp="1" noChangeAspect="1"/>
          </p:cNvPicPr>
          <p:nvPr>
            <p:ph idx="1"/>
          </p:nvPr>
        </p:nvPicPr>
        <p:blipFill>
          <a:blip r:embed="rId6"/>
          <a:stretch>
            <a:fillRect/>
          </a:stretch>
        </p:blipFill>
        <p:spPr>
          <a:xfrm>
            <a:off x="2627661" y="1536575"/>
            <a:ext cx="6936677" cy="5202508"/>
          </a:xfrm>
          <a:prstGeom prst="rect">
            <a:avLst/>
          </a:prstGeom>
        </p:spPr>
      </p:pic>
    </p:spTree>
    <p:extLst>
      <p:ext uri="{BB962C8B-B14F-4D97-AF65-F5344CB8AC3E}">
        <p14:creationId xmlns:p14="http://schemas.microsoft.com/office/powerpoint/2010/main" val="902319401"/>
      </p:ext>
    </p:extLst>
  </p:cSld>
  <p:clrMapOvr>
    <a:masterClrMapping/>
  </p:clrMapOvr>
  <mc:AlternateContent xmlns:mc="http://schemas.openxmlformats.org/markup-compatibility/2006" xmlns:p14="http://schemas.microsoft.com/office/powerpoint/2010/main">
    <mc:Choice Requires="p14">
      <p:transition spd="slow" p14:dur="2000" advTm="61937"/>
    </mc:Choice>
    <mc:Fallback xmlns="">
      <p:transition spd="slow" advTm="6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D8DA-C3EF-4A82-8826-5F475037F20F}"/>
              </a:ext>
            </a:extLst>
          </p:cNvPr>
          <p:cNvSpPr>
            <a:spLocks noGrp="1"/>
          </p:cNvSpPr>
          <p:nvPr>
            <p:ph type="title"/>
          </p:nvPr>
        </p:nvSpPr>
        <p:spPr/>
        <p:txBody>
          <a:bodyPr>
            <a:normAutofit/>
          </a:bodyPr>
          <a:lstStyle/>
          <a:p>
            <a:pPr algn="ctr"/>
            <a:r>
              <a:rPr lang="en-GB" sz="3600" b="1" dirty="0">
                <a:latin typeface="Arial" panose="020B0604020202020204" pitchFamily="34" charset="0"/>
                <a:cs typeface="Arial" panose="020B0604020202020204" pitchFamily="34" charset="0"/>
              </a:rPr>
              <a:t>Using the printed DAFNE flipchart and insulin action posters appropriately in your classroom</a:t>
            </a:r>
            <a:endParaRPr lang="en-GB" sz="3600"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F73F91E-869D-4258-A45D-47A351392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3" name="Content Placeholder 2">
            <a:extLst>
              <a:ext uri="{FF2B5EF4-FFF2-40B4-BE49-F238E27FC236}">
                <a16:creationId xmlns:a16="http://schemas.microsoft.com/office/drawing/2014/main" id="{EB31D24E-9460-479D-B7EE-CABD8C10E786}"/>
              </a:ext>
            </a:extLst>
          </p:cNvPr>
          <p:cNvPicPr>
            <a:picLocks noGrp="1" noChangeAspect="1"/>
          </p:cNvPicPr>
          <p:nvPr>
            <p:ph idx="1"/>
          </p:nvPr>
        </p:nvPicPr>
        <p:blipFill>
          <a:blip r:embed="rId6"/>
          <a:stretch>
            <a:fillRect/>
          </a:stretch>
        </p:blipFill>
        <p:spPr>
          <a:xfrm>
            <a:off x="2692062" y="1690688"/>
            <a:ext cx="6807875" cy="5105907"/>
          </a:xfrm>
          <a:prstGeom prst="rect">
            <a:avLst/>
          </a:prstGeom>
        </p:spPr>
      </p:pic>
    </p:spTree>
    <p:extLst>
      <p:ext uri="{BB962C8B-B14F-4D97-AF65-F5344CB8AC3E}">
        <p14:creationId xmlns:p14="http://schemas.microsoft.com/office/powerpoint/2010/main" val="3402122170"/>
      </p:ext>
    </p:extLst>
  </p:cSld>
  <p:clrMapOvr>
    <a:masterClrMapping/>
  </p:clrMapOvr>
  <mc:AlternateContent xmlns:mc="http://schemas.openxmlformats.org/markup-compatibility/2006" xmlns:p14="http://schemas.microsoft.com/office/powerpoint/2010/main">
    <mc:Choice Requires="p14">
      <p:transition spd="slow" p14:dur="2000" advTm="38028"/>
    </mc:Choice>
    <mc:Fallback xmlns="">
      <p:transition spd="slow" advTm="3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37E1-051B-4E58-AE3A-7B6DF66ECBD5}"/>
              </a:ext>
            </a:extLst>
          </p:cNvPr>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The classroom using the electronic DAFNE flip chart</a:t>
            </a:r>
            <a:endParaRPr lang="en-GB" sz="40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AF4884BA-4070-4DE2-95DF-46716A1E2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Picture 4">
            <a:extLst>
              <a:ext uri="{FF2B5EF4-FFF2-40B4-BE49-F238E27FC236}">
                <a16:creationId xmlns:a16="http://schemas.microsoft.com/office/drawing/2014/main" id="{2D7E9CA2-51D1-4C4B-AD2F-C97B0E3780BA}"/>
              </a:ext>
            </a:extLst>
          </p:cNvPr>
          <p:cNvPicPr>
            <a:picLocks noChangeAspect="1"/>
          </p:cNvPicPr>
          <p:nvPr/>
        </p:nvPicPr>
        <p:blipFill>
          <a:blip r:embed="rId6"/>
          <a:stretch>
            <a:fillRect/>
          </a:stretch>
        </p:blipFill>
        <p:spPr>
          <a:xfrm>
            <a:off x="2715491" y="1619718"/>
            <a:ext cx="6830434" cy="5122826"/>
          </a:xfrm>
          <a:prstGeom prst="rect">
            <a:avLst/>
          </a:prstGeom>
        </p:spPr>
      </p:pic>
    </p:spTree>
    <p:extLst>
      <p:ext uri="{BB962C8B-B14F-4D97-AF65-F5344CB8AC3E}">
        <p14:creationId xmlns:p14="http://schemas.microsoft.com/office/powerpoint/2010/main" val="1648912538"/>
      </p:ext>
    </p:extLst>
  </p:cSld>
  <p:clrMapOvr>
    <a:masterClrMapping/>
  </p:clrMapOvr>
  <mc:AlternateContent xmlns:mc="http://schemas.openxmlformats.org/markup-compatibility/2006" xmlns:p14="http://schemas.microsoft.com/office/powerpoint/2010/main">
    <mc:Choice Requires="p14">
      <p:transition spd="slow" p14:dur="2000" advTm="42997"/>
    </mc:Choice>
    <mc:Fallback xmlns="">
      <p:transition spd="slow" advTm="4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B370-4B3F-4D40-91DF-E352637D214A}"/>
              </a:ext>
            </a:extLst>
          </p:cNvPr>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Inappropriate classroom environments</a:t>
            </a:r>
            <a:endParaRPr lang="en-GB" sz="4000" dirty="0">
              <a:latin typeface="Arial" panose="020B0604020202020204" pitchFamily="34" charset="0"/>
              <a:cs typeface="Arial" panose="020B0604020202020204" pitchFamily="34" charset="0"/>
            </a:endParaRPr>
          </a:p>
        </p:txBody>
      </p:sp>
      <p:pic>
        <p:nvPicPr>
          <p:cNvPr id="6" name="Content Placeholder 4">
            <a:extLst>
              <a:ext uri="{FF2B5EF4-FFF2-40B4-BE49-F238E27FC236}">
                <a16:creationId xmlns:a16="http://schemas.microsoft.com/office/drawing/2014/main" id="{3D0E0555-E6D0-4083-BB29-47786F01239C}"/>
              </a:ext>
            </a:extLst>
          </p:cNvPr>
          <p:cNvPicPr>
            <a:picLocks noGrp="1" noChangeAspect="1"/>
          </p:cNvPicPr>
          <p:nvPr>
            <p:ph idx="1"/>
          </p:nvPr>
        </p:nvPicPr>
        <p:blipFill>
          <a:blip r:embed="rId6"/>
          <a:stretch>
            <a:fillRect/>
          </a:stretch>
        </p:blipFill>
        <p:spPr>
          <a:xfrm>
            <a:off x="7304430" y="1801668"/>
            <a:ext cx="3263503" cy="4351338"/>
          </a:xfrm>
          <a:prstGeom prst="rect">
            <a:avLst/>
          </a:prstGeom>
          <a:ln>
            <a:solidFill>
              <a:schemeClr val="accent2"/>
            </a:solidFill>
          </a:ln>
        </p:spPr>
      </p:pic>
      <p:pic>
        <p:nvPicPr>
          <p:cNvPr id="4" name="Picture 3">
            <a:extLst>
              <a:ext uri="{FF2B5EF4-FFF2-40B4-BE49-F238E27FC236}">
                <a16:creationId xmlns:a16="http://schemas.microsoft.com/office/drawing/2014/main" id="{47151B5E-5D1A-431E-8B78-BB1CDDC4DC7D}"/>
              </a:ext>
            </a:extLst>
          </p:cNvPr>
          <p:cNvPicPr>
            <a:picLocks noChangeAspect="1"/>
          </p:cNvPicPr>
          <p:nvPr/>
        </p:nvPicPr>
        <p:blipFill>
          <a:blip r:embed="rId7"/>
          <a:stretch>
            <a:fillRect/>
          </a:stretch>
        </p:blipFill>
        <p:spPr>
          <a:xfrm>
            <a:off x="509155" y="1801668"/>
            <a:ext cx="6527007" cy="4351338"/>
          </a:xfrm>
          <a:prstGeom prst="rect">
            <a:avLst/>
          </a:prstGeom>
          <a:ln>
            <a:solidFill>
              <a:schemeClr val="accent2"/>
            </a:solidFill>
          </a:ln>
        </p:spPr>
      </p:pic>
      <p:sp>
        <p:nvSpPr>
          <p:cNvPr id="12" name="Multiplication Sign 11">
            <a:extLst>
              <a:ext uri="{FF2B5EF4-FFF2-40B4-BE49-F238E27FC236}">
                <a16:creationId xmlns:a16="http://schemas.microsoft.com/office/drawing/2014/main" id="{A6B48769-A66C-4166-A04D-273E82E6BD90}"/>
              </a:ext>
            </a:extLst>
          </p:cNvPr>
          <p:cNvSpPr/>
          <p:nvPr/>
        </p:nvSpPr>
        <p:spPr>
          <a:xfrm>
            <a:off x="955964" y="2189019"/>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pic>
        <p:nvPicPr>
          <p:cNvPr id="13" name="Picture 12">
            <a:extLst>
              <a:ext uri="{FF2B5EF4-FFF2-40B4-BE49-F238E27FC236}">
                <a16:creationId xmlns:a16="http://schemas.microsoft.com/office/drawing/2014/main" id="{66EA848E-77E9-448E-9B7D-02370D04D7FD}"/>
              </a:ext>
            </a:extLst>
          </p:cNvPr>
          <p:cNvPicPr>
            <a:picLocks noChangeAspect="1"/>
          </p:cNvPicPr>
          <p:nvPr/>
        </p:nvPicPr>
        <p:blipFill>
          <a:blip r:embed="rId8"/>
          <a:stretch>
            <a:fillRect/>
          </a:stretch>
        </p:blipFill>
        <p:spPr>
          <a:xfrm>
            <a:off x="7643248" y="2189019"/>
            <a:ext cx="646232" cy="646232"/>
          </a:xfrm>
          <a:prstGeom prst="rect">
            <a:avLst/>
          </a:prstGeom>
        </p:spPr>
      </p:pic>
      <p:pic>
        <p:nvPicPr>
          <p:cNvPr id="16" name="Audio 15">
            <a:hlinkClick r:id="" action="ppaction://media"/>
            <a:extLst>
              <a:ext uri="{FF2B5EF4-FFF2-40B4-BE49-F238E27FC236}">
                <a16:creationId xmlns:a16="http://schemas.microsoft.com/office/drawing/2014/main" id="{06092960-9DD7-4752-8F51-1AAE6651D3E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05163474"/>
      </p:ext>
    </p:extLst>
  </p:cSld>
  <p:clrMapOvr>
    <a:masterClrMapping/>
  </p:clrMapOvr>
  <mc:AlternateContent xmlns:mc="http://schemas.openxmlformats.org/markup-compatibility/2006" xmlns:p14="http://schemas.microsoft.com/office/powerpoint/2010/main">
    <mc:Choice Requires="p14">
      <p:transition spd="slow" p14:dur="2000" advTm="31485"/>
    </mc:Choice>
    <mc:Fallback xmlns="">
      <p:transition spd="slow" advTm="3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9|0.8|2.4|1|2.2|1|7.2|0.8|13.2|1|6.3|0.8|4.7|9.9|9.5"/>
</p:tagLst>
</file>

<file path=ppt/tags/tag2.xml><?xml version="1.0" encoding="utf-8"?>
<p:tagLst xmlns:a="http://schemas.openxmlformats.org/drawingml/2006/main" xmlns:r="http://schemas.openxmlformats.org/officeDocument/2006/relationships" xmlns:p="http://schemas.openxmlformats.org/presentationml/2006/main">
  <p:tag name="TIMING" val="|14.6|1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840</Words>
  <Application>Microsoft Office PowerPoint</Application>
  <PresentationFormat>Widescreen</PresentationFormat>
  <Paragraphs>55</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DAFNE course classroom </vt:lpstr>
      <vt:lpstr>The classroom using the printed DAFNE flipchart and insulin action posters </vt:lpstr>
      <vt:lpstr>Using the printed DAFNE flipchart and insulin action posters appropriately in your classroom</vt:lpstr>
      <vt:lpstr>The classroom using the electronic DAFNE flip chart</vt:lpstr>
      <vt:lpstr>Inappropriate classroom environments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Richardson Liesl (RTF) NHCT</cp:lastModifiedBy>
  <cp:revision>34</cp:revision>
  <dcterms:created xsi:type="dcterms:W3CDTF">2022-11-07T13:39:10Z</dcterms:created>
  <dcterms:modified xsi:type="dcterms:W3CDTF">2023-02-13T09:31:04Z</dcterms:modified>
</cp:coreProperties>
</file>