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8" r:id="rId5"/>
    <p:sldId id="606" r:id="rId6"/>
    <p:sldId id="607" r:id="rId7"/>
    <p:sldId id="609" r:id="rId8"/>
    <p:sldId id="610" r:id="rId9"/>
    <p:sldId id="61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E113CE-1FCD-4591-BD37-95A78D365190}" v="45" dt="2020-12-03T07:43:33.9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701F1-CBE0-452E-9A97-5909481B2D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AA5BF6-EEBE-4737-9525-969235BAB8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761503-2181-4BEE-87A4-C3508D314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707B3C-A4AC-4265-BA40-2ACC94C28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F90327-8C7F-4A06-AA4E-E40F4D081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7102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6CE33-6411-44D8-B42D-009ED4513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271729-BC97-441E-A7FB-6A8056D544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8D99E8-1427-4724-A92D-65DB5194A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90A8F2-82BD-4EC2-8C0C-04E22D961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55DAF8-F6CB-44DE-95F4-4F3C3E9F2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0898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EF96F6-B54B-4033-B51A-2F813BCC5C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3D2336-E16B-40B2-A915-A0D0049460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9E832B-80A6-43D6-98D4-3D477B038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648B06-2702-4575-9B0A-416301001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F5C94F-D897-49C1-9E93-D7EFB9214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6876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E9825-0A4B-47D2-B1C5-45F1C8434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E5EE64-3F36-4D60-B8D0-E25ED80C0F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930E81-8050-4A73-B3C2-FC7B95A82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83DCEF-50FA-403D-A881-A3E83EE70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10F941-4744-48E0-A0FE-EEE61B434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1365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0D293-9F98-45B8-8CF1-B10242B54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E10C3E-8105-483D-B243-06C2FA0EB1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FB956E-AE8C-4E38-B6DF-116EC70CD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1C5D17-4380-436A-97A3-5606B7C3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C22C3C-0AB0-421E-981D-E05CC7619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2497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CC337-5703-4D69-9FA6-EF4DE602C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101032-5A65-4E3B-95D6-471EAE6206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8F7B3B-78A1-4AD3-B37D-DB2E7D5417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F5CE0F-D668-4A2F-B4EB-426D85568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075E29-39DF-49A0-B7B8-D0E1F9FB3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5BE803-B67A-44EB-A9FC-27D85FD77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6138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62291-856D-4014-9D30-DEA72C30E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D9ECDB-EA8C-4742-9CF2-5E592757F2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4B7175-572F-47D9-BBFA-17166AA505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DB8E77-61F3-48A1-8334-2FDEBD03DA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6EEF4-5FA5-40EE-B028-BA1DFC4A34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3BD07B-3A82-40E9-B8B3-E4D4284C6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95A156-A5FA-4887-9673-17B6D1E27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62A82A-229B-4204-AB9E-50E48B0F1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459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5F3B1-951D-44C2-BD54-AF0B9B1CB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20F824-3C57-414C-B042-51944F9C3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0CAA77-4A8E-42E5-8CB9-15B9049C7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24521B-AA4C-4278-B9FC-A2763A887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0153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7A2620-2C86-4A15-B040-351944148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F7801D-485A-4158-B948-91BE8B27E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485AA9-37B1-4ED4-A710-5F7D9DDCE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764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B6291-8FE2-41C8-B82F-E789CC10C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429400-BA66-4B55-B7C4-B5DA8AE15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0FA3AC-3C38-40D6-8527-57C3094B50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9EBB19-41E9-4D59-9FF4-E82CD0AF4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32683E-5ED3-42A3-A096-F1E9F151E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C9B289-0BD2-42BB-B1EC-988771D5B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7507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F1F9C-895A-4EDB-B027-662928CE8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553167-1D6D-4A52-8044-69D5F1F33D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55C6E1-E392-45CF-B391-DDA5D2B71F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ACC9A4-F0B3-4B4F-8770-43162ED6A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76F44F-4F99-4BAA-8E4F-5C638BED1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84B1BB-227D-4542-BC68-2AE8E1127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5701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9C5187-879A-420A-9748-71018F368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4D17A2-7ED1-4ABD-81AB-756CD41EB3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BECD67-BD26-421A-98C8-36500ECC4D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C0438-1579-4457-BCC8-43D9AC3A59B4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1951C5-A23E-44C7-A66C-9D4BFA9449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C3850-64F8-41E7-A2F8-36A48096FF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576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2">
            <a:extLst>
              <a:ext uri="{FF2B5EF4-FFF2-40B4-BE49-F238E27FC236}">
                <a16:creationId xmlns:a16="http://schemas.microsoft.com/office/drawing/2014/main" id="{988826B4-4116-4321-9909-182822009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0128" y="3800475"/>
            <a:ext cx="3599815" cy="2600325"/>
          </a:xfrm>
          <a:prstGeom prst="rect">
            <a:avLst/>
          </a:prstGeom>
          <a:solidFill>
            <a:srgbClr val="FFFFFF"/>
          </a:solidFill>
          <a:ln w="38100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es-es" b="1" i="0" u="none" baseline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Expectativas del curso de SCE</a:t>
            </a:r>
            <a:endParaRPr lang="es-es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600" b="0" i="0" u="none" baseline="0" dirty="0">
                <a:ea typeface="Calibri" panose="020F0502020204030204" pitchFamily="34" charset="0"/>
                <a:cs typeface="Times New Roman" panose="02020603050405020304" pitchFamily="18" charset="0"/>
              </a:rPr>
              <a:t>Sus hijos asisten a la escuela, por lo que podría trabajar en horario escolar, pero le gustaría estar libre durante las vacaciones escolares.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600" b="0" i="0" u="none" baseline="0" dirty="0">
                <a:ea typeface="Calibri" panose="020F0502020204030204" pitchFamily="34" charset="0"/>
                <a:cs typeface="Times New Roman" panose="02020603050405020304" pitchFamily="18" charset="0"/>
              </a:rPr>
              <a:t>Necesita apoyo para su ansiedad mientras estudia.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s-es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Text Box 2">
            <a:extLst>
              <a:ext uri="{FF2B5EF4-FFF2-40B4-BE49-F238E27FC236}">
                <a16:creationId xmlns:a16="http://schemas.microsoft.com/office/drawing/2014/main" id="{2AC26424-F3A8-42EA-BE8B-1BCF92854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979" y="325239"/>
            <a:ext cx="3740721" cy="3052788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es-es" b="1" i="0" u="none" baseline="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Motivaciones para estudiar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600" b="0" i="0" u="none" baseline="0" dirty="0">
                <a:ea typeface="Calibri" panose="020F0502020204030204" pitchFamily="34" charset="0"/>
                <a:cs typeface="Arial" panose="020B0604020202020204" pitchFamily="34" charset="0"/>
              </a:rPr>
              <a:t>Avanzar en su carrera: encontrar un trabajo en el sector de cuidado infantil que la haga sentir más estable y segura.</a:t>
            </a:r>
            <a:endParaRPr lang="es-es" sz="16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600" b="0" i="0" u="none" baseline="0" dirty="0">
                <a:ea typeface="Calibri" panose="020F0502020204030204" pitchFamily="34" charset="0"/>
                <a:cs typeface="Arial" panose="020B0604020202020204" pitchFamily="34" charset="0"/>
              </a:rPr>
              <a:t>Adquirir confianza para solicitar trabajo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600" b="0" i="0" u="none" baseline="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Cree que la capacitación relevante podría ayudarla a solicitar </a:t>
            </a:r>
            <a:r>
              <a:rPr lang="es-es" sz="1600" b="0" i="0" u="none" baseline="0" dirty="0">
                <a:ea typeface="Calibri" panose="020F0502020204030204" pitchFamily="34" charset="0"/>
                <a:cs typeface="Arial" panose="020B0604020202020204" pitchFamily="34" charset="0"/>
              </a:rPr>
              <a:t>y conseguir un empleo.</a:t>
            </a:r>
            <a:endParaRPr lang="es-es" sz="16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 Box 2">
            <a:extLst>
              <a:ext uri="{FF2B5EF4-FFF2-40B4-BE49-F238E27FC236}">
                <a16:creationId xmlns:a16="http://schemas.microsoft.com/office/drawing/2014/main" id="{4E291C86-CCBD-4510-89D7-96A50985E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8645" y="261912"/>
            <a:ext cx="3713533" cy="3052788"/>
          </a:xfrm>
          <a:prstGeom prst="rect">
            <a:avLst/>
          </a:prstGeom>
          <a:solidFill>
            <a:srgbClr val="FFFFFF"/>
          </a:solidFill>
          <a:ln w="38100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es-es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Puntos fuertes y débiles de su capacidad de estudio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6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Siente mucha ansiedad la mayor parte del tiempo debido a los problemas en Siria haber pasado nueve meses en un campo de refugiados de Siria antes de mudarse a Australia.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6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Puede llevarle más tiempo realizar el trabajo debido a su ansiedad</a:t>
            </a: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3F212F6F-E527-44E3-B203-7B9DEB786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972" y="3686175"/>
            <a:ext cx="3713533" cy="281942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es-es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Historial educativo y experiencia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Aprendió inglés a través del «Programa de inglés para migrantes adultos». 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En el pasado, trabajó en la tienda de ropa de su familia en Alepo, Siria, pero dejó de hacerlo después de casarse y tener hijos (actualmente de 7 y 5 años).</a:t>
            </a:r>
          </a:p>
          <a:p>
            <a:pPr marL="171450" indent="-1714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s-es" sz="11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5E9835-820A-45A0-8E2C-B3262F0ED6B0}"/>
              </a:ext>
            </a:extLst>
          </p:cNvPr>
          <p:cNvSpPr txBox="1"/>
          <p:nvPr/>
        </p:nvSpPr>
        <p:spPr>
          <a:xfrm>
            <a:off x="4535566" y="913137"/>
            <a:ext cx="3442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b="1" i="0" u="none" baseline="0"/>
              <a:t>Nombre</a:t>
            </a:r>
            <a:r>
              <a:rPr lang="es-es" b="0" i="0" u="none" baseline="0"/>
              <a:t>: Fátima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DE1FB4-B5BC-4894-A6A3-B22734CA683D}"/>
              </a:ext>
            </a:extLst>
          </p:cNvPr>
          <p:cNvSpPr txBox="1"/>
          <p:nvPr/>
        </p:nvSpPr>
        <p:spPr>
          <a:xfrm>
            <a:off x="4535566" y="1333824"/>
            <a:ext cx="290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b="1" i="0" u="none" baseline="0"/>
              <a:t>Edad</a:t>
            </a:r>
            <a:r>
              <a:rPr lang="es-es" b="0" i="0" u="none" baseline="0"/>
              <a:t>: 26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0DE995-0BC8-4369-94C3-7E877782EBC1}"/>
              </a:ext>
            </a:extLst>
          </p:cNvPr>
          <p:cNvSpPr txBox="1"/>
          <p:nvPr/>
        </p:nvSpPr>
        <p:spPr>
          <a:xfrm>
            <a:off x="4472575" y="1701305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b="1" i="0" u="none" baseline="0"/>
              <a:t>Ocupación</a:t>
            </a:r>
            <a:r>
              <a:rPr lang="es-es" b="0" i="0" u="none" baseline="0"/>
              <a:t>: Sin empleo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B4F065-8595-47C2-9125-09B5F3F6B824}"/>
              </a:ext>
            </a:extLst>
          </p:cNvPr>
          <p:cNvSpPr txBox="1"/>
          <p:nvPr/>
        </p:nvSpPr>
        <p:spPr>
          <a:xfrm>
            <a:off x="4518847" y="2264066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b="1" i="0" u="none" baseline="0"/>
              <a:t>Lengua materna</a:t>
            </a:r>
            <a:r>
              <a:rPr lang="es-es" b="0" i="0" u="none" baseline="0"/>
              <a:t>: Árabe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FD3D28-26CE-40F5-888E-0A83B24716F7}"/>
              </a:ext>
            </a:extLst>
          </p:cNvPr>
          <p:cNvSpPr/>
          <p:nvPr/>
        </p:nvSpPr>
        <p:spPr>
          <a:xfrm>
            <a:off x="4073356" y="197791"/>
            <a:ext cx="3462999" cy="6186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l" rtl="0">
              <a:lnSpc>
                <a:spcPct val="90000"/>
              </a:lnSpc>
              <a:spcBef>
                <a:spcPts val="1000"/>
              </a:spcBef>
            </a:pPr>
            <a:r>
              <a:rPr lang="es-es" sz="3800" b="0" i="0" u="none" baseline="0" dirty="0">
                <a:solidFill>
                  <a:srgbClr val="009999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Perfil de alumna 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504EEB-FDF4-4F4E-9636-124015CF0453}"/>
              </a:ext>
            </a:extLst>
          </p:cNvPr>
          <p:cNvSpPr txBox="1"/>
          <p:nvPr/>
        </p:nvSpPr>
        <p:spPr>
          <a:xfrm>
            <a:off x="8175503" y="3800475"/>
            <a:ext cx="3599815" cy="2708434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l" rtl="0">
              <a:lnSpc>
                <a:spcPct val="200000"/>
              </a:lnSpc>
            </a:pPr>
            <a:r>
              <a:rPr lang="es-es" b="1" i="0" u="none" baseline="0" dirty="0"/>
              <a:t>Qué le gusta y no le gusta de estudiar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s-es" sz="1600" b="0" i="0" u="none" baseline="0" dirty="0"/>
              <a:t>Disfruta del contacto personal, ya que le gusta trabajar con niños.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s-es" sz="1600" b="0" i="0" u="none" baseline="0" dirty="0"/>
              <a:t>Le gusta leer textos, ver videos o escuchar audio cuando tiene oportunidad.</a:t>
            </a:r>
          </a:p>
          <a:p>
            <a:endParaRPr lang="es-es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E76C97-FA08-4B02-BD97-E38FC6A3BD6F}"/>
              </a:ext>
            </a:extLst>
          </p:cNvPr>
          <p:cNvSpPr txBox="1"/>
          <p:nvPr/>
        </p:nvSpPr>
        <p:spPr>
          <a:xfrm>
            <a:off x="4492882" y="2790365"/>
            <a:ext cx="3154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b="1" i="0" u="none" baseline="0"/>
              <a:t>Ubicación</a:t>
            </a:r>
            <a:r>
              <a:rPr lang="es-es" b="0" i="0" u="none" baseline="0"/>
              <a:t>: Campo de refugiados del área norte de Melbourne, Australia</a:t>
            </a:r>
          </a:p>
        </p:txBody>
      </p:sp>
    </p:spTree>
    <p:extLst>
      <p:ext uri="{BB962C8B-B14F-4D97-AF65-F5344CB8AC3E}">
        <p14:creationId xmlns:p14="http://schemas.microsoft.com/office/powerpoint/2010/main" val="2172348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2">
            <a:extLst>
              <a:ext uri="{FF2B5EF4-FFF2-40B4-BE49-F238E27FC236}">
                <a16:creationId xmlns:a16="http://schemas.microsoft.com/office/drawing/2014/main" id="{988826B4-4116-4321-9909-182822009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0128" y="3517548"/>
            <a:ext cx="3599815" cy="2988048"/>
          </a:xfrm>
          <a:prstGeom prst="rect">
            <a:avLst/>
          </a:prstGeom>
          <a:solidFill>
            <a:srgbClr val="FFFFFF"/>
          </a:solidFill>
          <a:ln w="38100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es-es" b="1" i="0" u="none" baseline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Expectativas del curso de SCE</a:t>
            </a:r>
            <a:endParaRPr lang="es-es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600" b="0" i="0" u="none" baseline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Las horas de estudio deben ser flexibles debido a sus responsabilidades laborales y de cuidado infantil.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600" b="0" i="0" u="none" baseline="0" dirty="0">
                <a:ea typeface="Calibri" panose="020F0502020204030204" pitchFamily="34" charset="0"/>
                <a:cs typeface="Times New Roman" panose="02020603050405020304" pitchFamily="18" charset="0"/>
              </a:rPr>
              <a:t>Nivel bastante satisfactorio de inglés y matemáticas, ya que le gustaba estudiar estas asignaturas en secundaria; puede estudiar en francés e inglés.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s-es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Text Box 2">
            <a:extLst>
              <a:ext uri="{FF2B5EF4-FFF2-40B4-BE49-F238E27FC236}">
                <a16:creationId xmlns:a16="http://schemas.microsoft.com/office/drawing/2014/main" id="{2AC26424-F3A8-42EA-BE8B-1BCF92854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979" y="325238"/>
            <a:ext cx="3740721" cy="2988047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es-es" b="1" i="0" u="none" baseline="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Motivaciones para estudiar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600" b="0" i="0" u="none" baseline="0" dirty="0">
                <a:ea typeface="Calibri" panose="020F0502020204030204" pitchFamily="34" charset="0"/>
                <a:cs typeface="Arial" panose="020B0604020202020204" pitchFamily="34" charset="0"/>
              </a:rPr>
              <a:t>Motivación para ser trabajadora autónoma. 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600" b="0" i="0" u="none" baseline="0" dirty="0">
                <a:ea typeface="Calibri" panose="020F0502020204030204" pitchFamily="34" charset="0"/>
                <a:cs typeface="Arial" panose="020B0604020202020204" pitchFamily="34" charset="0"/>
              </a:rPr>
              <a:t>Ganar confianza en sí misma para crear y administrar su propio negocio en el sector de servicios.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600" b="0" i="0" u="none" baseline="0" dirty="0">
                <a:ea typeface="Calibri" panose="020F0502020204030204" pitchFamily="34" charset="0"/>
                <a:cs typeface="Arial" panose="020B0604020202020204" pitchFamily="34" charset="0"/>
              </a:rPr>
              <a:t>Las historias sobre el maltrato de las mujeres por parte de los empleadores la hacen querer ser más independiente.</a:t>
            </a:r>
            <a:endParaRPr lang="es-es" sz="16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 Box 2">
            <a:extLst>
              <a:ext uri="{FF2B5EF4-FFF2-40B4-BE49-F238E27FC236}">
                <a16:creationId xmlns:a16="http://schemas.microsoft.com/office/drawing/2014/main" id="{4E291C86-CCBD-4510-89D7-96A50985E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8645" y="261912"/>
            <a:ext cx="3713533" cy="3052788"/>
          </a:xfrm>
          <a:prstGeom prst="rect">
            <a:avLst/>
          </a:prstGeom>
          <a:solidFill>
            <a:srgbClr val="FFFFFF"/>
          </a:solidFill>
          <a:ln w="38100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es-es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Puntos fuertes y débiles de su capacidad de estudio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6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Tiene dificultades a la hora de tomar decisiones.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6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Al haberse casado tan joven, ha tenido que depender de su esposo y de miembros de la familia en materia de apoyo social y para tomar decisiones.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s-es" sz="1600" dirty="0"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800"/>
              </a:spcAft>
            </a:pPr>
            <a:endParaRPr lang="es-es" dirty="0">
              <a:cs typeface="Arial" panose="020B0604020202020204" pitchFamily="34" charset="0"/>
            </a:endParaRP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3F212F6F-E527-44E3-B203-7B9DEB786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972" y="3517547"/>
            <a:ext cx="3713533" cy="2988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es-es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Historial educativo y experiencia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Restricciones culturales impuestas sobre los desplazamientos de las mujeres cuando no van acompañadas de un pariente masculino. 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Abandonó la educación tras el 4</a:t>
            </a:r>
            <a:r>
              <a:rPr lang="es-es" sz="1400" b="0" i="0" u="none" baseline="30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o</a:t>
            </a:r>
            <a:r>
              <a:rPr lang="es-es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curso de secundaria. 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Se casó a los 16 años y quedó embarazada poco después. 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s-e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5E9835-820A-45A0-8E2C-B3262F0ED6B0}"/>
              </a:ext>
            </a:extLst>
          </p:cNvPr>
          <p:cNvSpPr txBox="1"/>
          <p:nvPr/>
        </p:nvSpPr>
        <p:spPr>
          <a:xfrm>
            <a:off x="4535566" y="913137"/>
            <a:ext cx="3442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b="1" i="0" u="none" baseline="0"/>
              <a:t>Nombre</a:t>
            </a:r>
            <a:r>
              <a:rPr lang="es-es" b="0" i="0" u="none" baseline="0"/>
              <a:t>: Adama</a:t>
            </a:r>
            <a:endParaRPr lang="es-e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DE1FB4-B5BC-4894-A6A3-B22734CA683D}"/>
              </a:ext>
            </a:extLst>
          </p:cNvPr>
          <p:cNvSpPr txBox="1"/>
          <p:nvPr/>
        </p:nvSpPr>
        <p:spPr>
          <a:xfrm>
            <a:off x="4535566" y="1333824"/>
            <a:ext cx="290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b="1" i="0" u="none" baseline="0"/>
              <a:t>Edad</a:t>
            </a:r>
            <a:r>
              <a:rPr lang="es-es" b="0" i="0" u="none" baseline="0"/>
              <a:t>: 19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0DE995-0BC8-4369-94C3-7E877782EBC1}"/>
              </a:ext>
            </a:extLst>
          </p:cNvPr>
          <p:cNvSpPr txBox="1"/>
          <p:nvPr/>
        </p:nvSpPr>
        <p:spPr>
          <a:xfrm>
            <a:off x="4472575" y="1701305"/>
            <a:ext cx="31543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b="1" i="0" u="none" baseline="0"/>
              <a:t>Ocupación</a:t>
            </a:r>
            <a:r>
              <a:rPr lang="es-es" b="0" i="0" u="none" baseline="0"/>
              <a:t>: Ayuda a su hermana mayor y su cuñado en su negocio de buñuelos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B4F065-8595-47C2-9125-09B5F3F6B824}"/>
              </a:ext>
            </a:extLst>
          </p:cNvPr>
          <p:cNvSpPr txBox="1"/>
          <p:nvPr/>
        </p:nvSpPr>
        <p:spPr>
          <a:xfrm>
            <a:off x="4492882" y="2568525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b="1" i="0" u="none" baseline="0"/>
              <a:t>Lengua materna</a:t>
            </a:r>
            <a:r>
              <a:rPr lang="es-es" b="0" i="0" u="none" baseline="0"/>
              <a:t>: Francés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FD3D28-26CE-40F5-888E-0A83B24716F7}"/>
              </a:ext>
            </a:extLst>
          </p:cNvPr>
          <p:cNvSpPr/>
          <p:nvPr/>
        </p:nvSpPr>
        <p:spPr>
          <a:xfrm>
            <a:off x="4073356" y="216044"/>
            <a:ext cx="3462999" cy="6186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l" rtl="0">
              <a:lnSpc>
                <a:spcPct val="90000"/>
              </a:lnSpc>
              <a:spcBef>
                <a:spcPts val="1000"/>
              </a:spcBef>
            </a:pPr>
            <a:r>
              <a:rPr lang="es-es" sz="3800" b="0" i="0" u="none" baseline="0" dirty="0">
                <a:solidFill>
                  <a:srgbClr val="009999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Perfil de alumno 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504EEB-FDF4-4F4E-9636-124015CF0453}"/>
              </a:ext>
            </a:extLst>
          </p:cNvPr>
          <p:cNvSpPr txBox="1"/>
          <p:nvPr/>
        </p:nvSpPr>
        <p:spPr>
          <a:xfrm>
            <a:off x="8175503" y="3674670"/>
            <a:ext cx="3599815" cy="2923877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l" rtl="0">
              <a:lnSpc>
                <a:spcPct val="150000"/>
              </a:lnSpc>
            </a:pPr>
            <a:r>
              <a:rPr lang="es-es" b="1" i="0" u="none" baseline="0" dirty="0"/>
              <a:t>Qué le gusta y no le gusta de estudiar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s-es" sz="1600" b="0" i="0" u="none" baseline="0" dirty="0"/>
              <a:t>Disfruta del contacto personal, pero tiene restricciones de desplazamiento. 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s-es" sz="1600" b="0" i="0" u="none" baseline="0" dirty="0"/>
              <a:t>Le gusta leer y ver videos que hacen que tome consciencia de los asuntos importantes para ella y para su comunidad.</a:t>
            </a:r>
          </a:p>
          <a:p>
            <a:endParaRPr lang="es-es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E76C97-FA08-4B02-BD97-E38FC6A3BD6F}"/>
              </a:ext>
            </a:extLst>
          </p:cNvPr>
          <p:cNvSpPr txBox="1"/>
          <p:nvPr/>
        </p:nvSpPr>
        <p:spPr>
          <a:xfrm>
            <a:off x="4492882" y="2991292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b="1" i="0" u="none" baseline="0"/>
              <a:t>Ubicación</a:t>
            </a:r>
            <a:r>
              <a:rPr lang="es-es" b="0" i="0" u="none" baseline="0"/>
              <a:t>: Bertoua, Camerún</a:t>
            </a:r>
          </a:p>
        </p:txBody>
      </p:sp>
    </p:spTree>
    <p:extLst>
      <p:ext uri="{BB962C8B-B14F-4D97-AF65-F5344CB8AC3E}">
        <p14:creationId xmlns:p14="http://schemas.microsoft.com/office/powerpoint/2010/main" val="1795285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2">
            <a:extLst>
              <a:ext uri="{FF2B5EF4-FFF2-40B4-BE49-F238E27FC236}">
                <a16:creationId xmlns:a16="http://schemas.microsoft.com/office/drawing/2014/main" id="{988826B4-4116-4321-9909-182822009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8645" y="3517546"/>
            <a:ext cx="3599815" cy="2988049"/>
          </a:xfrm>
          <a:prstGeom prst="rect">
            <a:avLst/>
          </a:prstGeom>
          <a:solidFill>
            <a:srgbClr val="FFFFFF"/>
          </a:solidFill>
          <a:ln w="38100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es-es" b="1" i="0" u="none" baseline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Expectativas del </a:t>
            </a:r>
            <a:r>
              <a:rPr lang="es-es" b="1" i="0" u="none" baseline="0" dirty="0">
                <a:ea typeface="Calibri" panose="020F0502020204030204" pitchFamily="34" charset="0"/>
                <a:cs typeface="Times New Roman" panose="02020603050405020304" pitchFamily="18" charset="0"/>
              </a:rPr>
              <a:t>curso de SCE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400" b="0" i="0" u="none" baseline="0" dirty="0">
                <a:ea typeface="Calibri" panose="020F0502020204030204" pitchFamily="34" charset="0"/>
                <a:cs typeface="Times New Roman" panose="02020603050405020304" pitchFamily="18" charset="0"/>
              </a:rPr>
              <a:t>Un curso que brinde flexibilidad a la hora de organizar el estudio, ya que su horario es impredecible debido a las exigencias de su trabajo a tiempo parcial.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400" b="0" i="0" u="none" baseline="0" dirty="0">
                <a:ea typeface="Calibri" panose="020F0502020204030204" pitchFamily="34" charset="0"/>
                <a:cs typeface="Arial" panose="020B0604020202020204" pitchFamily="34" charset="0"/>
              </a:rPr>
              <a:t>Desarrollar habilidades básicas digitales y de administración, particularmente en ventas, servicio al cliente, capacidad de manejo de efectivo.</a:t>
            </a:r>
          </a:p>
        </p:txBody>
      </p:sp>
      <p:sp>
        <p:nvSpPr>
          <p:cNvPr id="33" name="Text Box 2">
            <a:extLst>
              <a:ext uri="{FF2B5EF4-FFF2-40B4-BE49-F238E27FC236}">
                <a16:creationId xmlns:a16="http://schemas.microsoft.com/office/drawing/2014/main" id="{2AC26424-F3A8-42EA-BE8B-1BCF92854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979" y="325239"/>
            <a:ext cx="3713533" cy="2801783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es-es" b="1" i="0" u="none" baseline="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Motivaciones para estudiar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400" b="0" i="0" u="none" baseline="0" dirty="0">
                <a:ea typeface="Calibri" panose="020F0502020204030204" pitchFamily="34" charset="0"/>
                <a:cs typeface="Arial" panose="020B0604020202020204" pitchFamily="34" charset="0"/>
              </a:rPr>
              <a:t>Encontrar un trabajo a tiempo completo en el comercio minorista (por ejemplo, dependienta en un centro comercial).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400" b="0" i="0" u="none" baseline="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Adquirir habilidades interpersonales, conocimientos digitales (en cajas registradoras automatizadas), capacidad de establecer contactos.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400" b="0" i="0" u="none" baseline="0" dirty="0">
                <a:ea typeface="Calibri" panose="020F0502020204030204" pitchFamily="34" charset="0"/>
                <a:cs typeface="Arial" panose="020B0604020202020204" pitchFamily="34" charset="0"/>
              </a:rPr>
              <a:t>Obtener capacitación proporcionada por una institución acreditada.</a:t>
            </a:r>
            <a:endParaRPr lang="es-es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 Box 2">
            <a:extLst>
              <a:ext uri="{FF2B5EF4-FFF2-40B4-BE49-F238E27FC236}">
                <a16:creationId xmlns:a16="http://schemas.microsoft.com/office/drawing/2014/main" id="{4E291C86-CCBD-4510-89D7-96A50985E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8645" y="261911"/>
            <a:ext cx="3713533" cy="3031705"/>
          </a:xfrm>
          <a:prstGeom prst="rect">
            <a:avLst/>
          </a:prstGeom>
          <a:solidFill>
            <a:srgbClr val="FFFFFF"/>
          </a:solidFill>
          <a:ln w="38100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es-es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Puntos fuertes y débiles de su capacidad de estudio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Aprende rápido.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Requiere apoyo para estudiar.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Tiene limitaciones de tiempo: subestima la dedicación necesaria y la carga de trabajo real.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Le preocupa estudiar para trabajar a tiempo completo debido al patrón de su trabajo por turnos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s-es" dirty="0">
              <a:cs typeface="Arial" panose="020B0604020202020204" pitchFamily="34" charset="0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s-es" dirty="0"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800"/>
              </a:spcAft>
            </a:pPr>
            <a:endParaRPr lang="es-es" dirty="0">
              <a:cs typeface="Arial" panose="020B0604020202020204" pitchFamily="34" charset="0"/>
            </a:endParaRP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3F212F6F-E527-44E3-B203-7B9DEB786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972" y="3517547"/>
            <a:ext cx="3713533" cy="2988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es-es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Historial educativo y experiencia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Tiene un diploma de educación secundaria.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Hace tiempo que no realiza estudios formales.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No está acostumbrada a estudiar en línea, pero le encantan las redes sociales. </a:t>
            </a:r>
          </a:p>
          <a:p>
            <a:pPr marL="171450" indent="-1714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s-es" sz="11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5E9835-820A-45A0-8E2C-B3262F0ED6B0}"/>
              </a:ext>
            </a:extLst>
          </p:cNvPr>
          <p:cNvSpPr txBox="1"/>
          <p:nvPr/>
        </p:nvSpPr>
        <p:spPr>
          <a:xfrm>
            <a:off x="4451251" y="858731"/>
            <a:ext cx="3442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b="1" i="0" u="none" baseline="0"/>
              <a:t>Nombre</a:t>
            </a:r>
            <a:r>
              <a:rPr lang="es-es" b="0" i="0" u="none" baseline="0"/>
              <a:t>: Marcela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DE1FB4-B5BC-4894-A6A3-B22734CA683D}"/>
              </a:ext>
            </a:extLst>
          </p:cNvPr>
          <p:cNvSpPr txBox="1"/>
          <p:nvPr/>
        </p:nvSpPr>
        <p:spPr>
          <a:xfrm>
            <a:off x="4451251" y="1222547"/>
            <a:ext cx="290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b="1" i="0" u="none" baseline="0"/>
              <a:t>Edad</a:t>
            </a:r>
            <a:r>
              <a:rPr lang="es-es" b="0" i="0" u="none" baseline="0"/>
              <a:t>: 26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0DE995-0BC8-4369-94C3-7E877782EBC1}"/>
              </a:ext>
            </a:extLst>
          </p:cNvPr>
          <p:cNvSpPr txBox="1"/>
          <p:nvPr/>
        </p:nvSpPr>
        <p:spPr>
          <a:xfrm>
            <a:off x="4451250" y="1656504"/>
            <a:ext cx="34172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b="1" i="0" u="none" baseline="0" dirty="0"/>
              <a:t>Ocupación</a:t>
            </a:r>
            <a:r>
              <a:rPr lang="es-es" b="0" i="0" u="none" baseline="0" dirty="0"/>
              <a:t>: Camarera a tiempo parcial en un pequeño restaurante y vendedora ambulante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B4F065-8595-47C2-9125-09B5F3F6B824}"/>
              </a:ext>
            </a:extLst>
          </p:cNvPr>
          <p:cNvSpPr txBox="1"/>
          <p:nvPr/>
        </p:nvSpPr>
        <p:spPr>
          <a:xfrm>
            <a:off x="4461422" y="2458548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b="1" i="0" u="none" baseline="0" dirty="0"/>
              <a:t>Lengua materna</a:t>
            </a:r>
            <a:r>
              <a:rPr lang="es-es" b="0" i="0" u="none" baseline="0" dirty="0"/>
              <a:t>: Español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FD3D28-26CE-40F5-888E-0A83B24716F7}"/>
              </a:ext>
            </a:extLst>
          </p:cNvPr>
          <p:cNvSpPr/>
          <p:nvPr/>
        </p:nvSpPr>
        <p:spPr>
          <a:xfrm>
            <a:off x="4073356" y="234584"/>
            <a:ext cx="3462999" cy="6186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l" rtl="0">
              <a:lnSpc>
                <a:spcPct val="90000"/>
              </a:lnSpc>
              <a:spcBef>
                <a:spcPts val="1000"/>
              </a:spcBef>
            </a:pPr>
            <a:r>
              <a:rPr lang="es-es" sz="3800" b="0" i="0" u="none" baseline="0" dirty="0">
                <a:solidFill>
                  <a:srgbClr val="009999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Perfil de alumno 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504EEB-FDF4-4F4E-9636-124015CF0453}"/>
              </a:ext>
            </a:extLst>
          </p:cNvPr>
          <p:cNvSpPr txBox="1"/>
          <p:nvPr/>
        </p:nvSpPr>
        <p:spPr>
          <a:xfrm>
            <a:off x="8232363" y="3812037"/>
            <a:ext cx="3599815" cy="2827954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es-es" b="1" i="0" u="none" baseline="0" dirty="0"/>
              <a:t>Qué le gusta y no le gusta de las clases</a:t>
            </a:r>
          </a:p>
          <a:p>
            <a:endParaRPr lang="es-es" b="1" dirty="0"/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Prefiere estudiar en línea.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Le gustan los materiales bien estructurados.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Tiene dificultades con los plazos de entrega.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Le gusta aprender de la experiencia de los demás.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E5C740-380B-4CD9-9AFC-57E7C75DD2A4}"/>
              </a:ext>
            </a:extLst>
          </p:cNvPr>
          <p:cNvSpPr txBox="1"/>
          <p:nvPr/>
        </p:nvSpPr>
        <p:spPr>
          <a:xfrm>
            <a:off x="4461422" y="2827880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b="1" i="0" u="none" baseline="0"/>
              <a:t>Ubicación</a:t>
            </a:r>
            <a:r>
              <a:rPr lang="es-es" b="0" i="0" u="none" baseline="0"/>
              <a:t>: Santiago, Chile</a:t>
            </a:r>
          </a:p>
        </p:txBody>
      </p:sp>
    </p:spTree>
    <p:extLst>
      <p:ext uri="{BB962C8B-B14F-4D97-AF65-F5344CB8AC3E}">
        <p14:creationId xmlns:p14="http://schemas.microsoft.com/office/powerpoint/2010/main" val="740490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2">
            <a:extLst>
              <a:ext uri="{FF2B5EF4-FFF2-40B4-BE49-F238E27FC236}">
                <a16:creationId xmlns:a16="http://schemas.microsoft.com/office/drawing/2014/main" id="{988826B4-4116-4321-9909-182822009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0128" y="3674670"/>
            <a:ext cx="3599815" cy="2830925"/>
          </a:xfrm>
          <a:prstGeom prst="rect">
            <a:avLst/>
          </a:prstGeom>
          <a:solidFill>
            <a:srgbClr val="FFFFFF"/>
          </a:solidFill>
          <a:ln w="38100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es-es" b="1" i="0" u="none" baseline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Expectativas del curso de SCE</a:t>
            </a:r>
            <a:endParaRPr lang="es-es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400" b="0" i="0" u="none" baseline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Las horas de estudio deben ser flexibles debido a sus responsabilidades laborales y de cuidado infantil (está casada con un electricista autónomo y tiene un hijo).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400" b="0" i="0" u="none" baseline="0" dirty="0">
                <a:ea typeface="Calibri" panose="020F0502020204030204" pitchFamily="34" charset="0"/>
                <a:cs typeface="Times New Roman" panose="02020603050405020304" pitchFamily="18" charset="0"/>
              </a:rPr>
              <a:t>Acceso a otros estudiantes para establecer contactos y ayudarla a aumentar su confianza.</a:t>
            </a:r>
          </a:p>
        </p:txBody>
      </p:sp>
      <p:sp>
        <p:nvSpPr>
          <p:cNvPr id="33" name="Text Box 2">
            <a:extLst>
              <a:ext uri="{FF2B5EF4-FFF2-40B4-BE49-F238E27FC236}">
                <a16:creationId xmlns:a16="http://schemas.microsoft.com/office/drawing/2014/main" id="{2AC26424-F3A8-42EA-BE8B-1BCF92854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979" y="325239"/>
            <a:ext cx="3970310" cy="3052788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es-es" b="1" i="0" u="none" baseline="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Motivaciones para estudiar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400" b="0" i="0" u="none" baseline="0" dirty="0">
                <a:ea typeface="Calibri" panose="020F0502020204030204" pitchFamily="34" charset="0"/>
                <a:cs typeface="Arial" panose="020B0604020202020204" pitchFamily="34" charset="0"/>
              </a:rPr>
              <a:t>Trabajar como administradora para ayudar a establecer líneas comerciales formales y poder obtener más ingresos.</a:t>
            </a:r>
            <a:endParaRPr lang="es-es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400" b="0" i="0" u="none" baseline="0" dirty="0">
                <a:ea typeface="Calibri" panose="020F0502020204030204" pitchFamily="34" charset="0"/>
                <a:cs typeface="Arial" panose="020B0604020202020204" pitchFamily="34" charset="0"/>
              </a:rPr>
              <a:t>Saber cómo negociar con «intermediarios», organizar visitas con poca antelación y gestionar una empresa familiar.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400" b="0" i="0" u="none" baseline="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Adquirir seguridad en sí misma para manejar las relaciones familiares.</a:t>
            </a:r>
          </a:p>
        </p:txBody>
      </p:sp>
      <p:sp>
        <p:nvSpPr>
          <p:cNvPr id="35" name="Text Box 2">
            <a:extLst>
              <a:ext uri="{FF2B5EF4-FFF2-40B4-BE49-F238E27FC236}">
                <a16:creationId xmlns:a16="http://schemas.microsoft.com/office/drawing/2014/main" id="{4E291C86-CCBD-4510-89D7-96A50985E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8645" y="261911"/>
            <a:ext cx="3713533" cy="3255635"/>
          </a:xfrm>
          <a:prstGeom prst="rect">
            <a:avLst/>
          </a:prstGeom>
          <a:solidFill>
            <a:srgbClr val="FFFFFF"/>
          </a:solidFill>
          <a:ln w="38100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es-es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Puntos fuertes y débiles de su capacidad de estudio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Sufre de ansiedad a la hora de tomar decisiones, lo cual se debe en parte a que su esposo puede ser agresivo hacia ella.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Se le da bien realizar varias tareas a la vez, pero tiende a asumir demasiadas tareas, lo que le dificulta poder terminarlas todas.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No sabe leer ni escribir bien.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s-es" dirty="0">
              <a:cs typeface="Arial" panose="020B0604020202020204" pitchFamily="34" charset="0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s-es" dirty="0"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800"/>
              </a:spcAft>
            </a:pPr>
            <a:endParaRPr lang="es-es" dirty="0">
              <a:cs typeface="Arial" panose="020B0604020202020204" pitchFamily="34" charset="0"/>
            </a:endParaRP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3F212F6F-E527-44E3-B203-7B9DEB786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972" y="3517547"/>
            <a:ext cx="3713533" cy="2988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es-es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Historial educativo y experiencia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Abandonó la escuela muy joven, así que no sabe leer ni escribir. 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Trabaja para su madre y su hermana haciendo artesanías tradicionales de metal (</a:t>
            </a:r>
            <a:r>
              <a:rPr lang="es-es" sz="1400" b="0" i="0" u="none" baseline="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dhokra</a:t>
            </a:r>
            <a:r>
              <a:rPr lang="es-es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) y vendiéndolas a los turistas que visitan </a:t>
            </a:r>
            <a:r>
              <a:rPr lang="es-es" sz="1400" b="0" i="0" u="none" baseline="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Dhenkanal</a:t>
            </a:r>
            <a:endParaRPr lang="es-es" sz="1400" b="0" i="0" u="none" baseline="0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De vez en cuando conduce un mototaxi para suplementar sus ingresos.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s-es" sz="11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5E9835-820A-45A0-8E2C-B3262F0ED6B0}"/>
              </a:ext>
            </a:extLst>
          </p:cNvPr>
          <p:cNvSpPr txBox="1"/>
          <p:nvPr/>
        </p:nvSpPr>
        <p:spPr>
          <a:xfrm>
            <a:off x="4535566" y="823399"/>
            <a:ext cx="3442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b="1" i="0" u="none" baseline="0"/>
              <a:t>Nombre</a:t>
            </a:r>
            <a:r>
              <a:rPr lang="es-es" b="0" i="0" u="none" baseline="0"/>
              <a:t>: Anupriya</a:t>
            </a:r>
            <a:endParaRPr lang="es-e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DE1FB4-B5BC-4894-A6A3-B22734CA683D}"/>
              </a:ext>
            </a:extLst>
          </p:cNvPr>
          <p:cNvSpPr txBox="1"/>
          <p:nvPr/>
        </p:nvSpPr>
        <p:spPr>
          <a:xfrm>
            <a:off x="4535566" y="1229778"/>
            <a:ext cx="290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b="1" i="0" u="none" baseline="0"/>
              <a:t>Edad</a:t>
            </a:r>
            <a:r>
              <a:rPr lang="es-es" b="0" i="0" u="none" baseline="0"/>
              <a:t>: 20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0DE995-0BC8-4369-94C3-7E877782EBC1}"/>
              </a:ext>
            </a:extLst>
          </p:cNvPr>
          <p:cNvSpPr txBox="1"/>
          <p:nvPr/>
        </p:nvSpPr>
        <p:spPr>
          <a:xfrm>
            <a:off x="4472575" y="1614160"/>
            <a:ext cx="34421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b="1" i="0" u="none" baseline="0" dirty="0"/>
              <a:t>Ocupación</a:t>
            </a:r>
            <a:r>
              <a:rPr lang="es-es" b="0" i="0" u="none" baseline="0" dirty="0"/>
              <a:t>: Hace artesanías tradicionales de metal (</a:t>
            </a:r>
            <a:r>
              <a:rPr lang="es-es" b="0" i="0" u="none" baseline="0" dirty="0" err="1"/>
              <a:t>dhokra</a:t>
            </a:r>
            <a:r>
              <a:rPr lang="es-es" b="0" i="0" u="none" baseline="0" dirty="0"/>
              <a:t>) para vender a los turistas en </a:t>
            </a:r>
            <a:r>
              <a:rPr lang="es-es" b="0" i="0" u="none" baseline="0" dirty="0" err="1"/>
              <a:t>Dhenkanal</a:t>
            </a:r>
            <a:r>
              <a:rPr lang="es-es" b="0" i="0" u="none" baseline="0" dirty="0"/>
              <a:t>.</a:t>
            </a:r>
            <a:endParaRPr lang="es-e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B4F065-8595-47C2-9125-09B5F3F6B824}"/>
              </a:ext>
            </a:extLst>
          </p:cNvPr>
          <p:cNvSpPr txBox="1"/>
          <p:nvPr/>
        </p:nvSpPr>
        <p:spPr>
          <a:xfrm>
            <a:off x="4492882" y="2644873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b="1" i="0" u="none" baseline="0" dirty="0"/>
              <a:t>Lengua materna</a:t>
            </a:r>
            <a:r>
              <a:rPr lang="es-es" b="0" i="0" u="none" baseline="0" dirty="0"/>
              <a:t>: Oriya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FD3D28-26CE-40F5-888E-0A83B24716F7}"/>
              </a:ext>
            </a:extLst>
          </p:cNvPr>
          <p:cNvSpPr/>
          <p:nvPr/>
        </p:nvSpPr>
        <p:spPr>
          <a:xfrm>
            <a:off x="4184189" y="253003"/>
            <a:ext cx="3462999" cy="6186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l" rtl="0">
              <a:lnSpc>
                <a:spcPct val="90000"/>
              </a:lnSpc>
              <a:spcBef>
                <a:spcPts val="1000"/>
              </a:spcBef>
            </a:pPr>
            <a:r>
              <a:rPr lang="es-es" sz="3800" b="0" i="0" u="none" baseline="0" dirty="0">
                <a:solidFill>
                  <a:srgbClr val="009999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Perfil de alumno 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504EEB-FDF4-4F4E-9636-124015CF0453}"/>
              </a:ext>
            </a:extLst>
          </p:cNvPr>
          <p:cNvSpPr txBox="1"/>
          <p:nvPr/>
        </p:nvSpPr>
        <p:spPr>
          <a:xfrm>
            <a:off x="8175503" y="4005219"/>
            <a:ext cx="3599815" cy="2062103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l" rtl="0">
              <a:lnSpc>
                <a:spcPct val="150000"/>
              </a:lnSpc>
            </a:pPr>
            <a:r>
              <a:rPr lang="es-es" b="1" i="0" u="none" baseline="0" dirty="0"/>
              <a:t>Qué le gusta y no le gusta de estudiar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s-es" sz="1400" b="0" i="0" u="none" baseline="0" dirty="0"/>
              <a:t>Disfruta del contacto personal y prefiere que las tareas de estudio sean verbales en lugar de perder tiempo leyendo. 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s-es" sz="1400" b="0" i="0" u="none" baseline="0" dirty="0"/>
              <a:t>Prefiere ver videos o escuchar audio.</a:t>
            </a:r>
          </a:p>
          <a:p>
            <a:endParaRPr lang="es-es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E76C97-FA08-4B02-BD97-E38FC6A3BD6F}"/>
              </a:ext>
            </a:extLst>
          </p:cNvPr>
          <p:cNvSpPr txBox="1"/>
          <p:nvPr/>
        </p:nvSpPr>
        <p:spPr>
          <a:xfrm>
            <a:off x="4492882" y="2930681"/>
            <a:ext cx="3154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b="1" i="0" u="none" baseline="0" dirty="0"/>
              <a:t>Ubicación</a:t>
            </a:r>
            <a:r>
              <a:rPr lang="es-es" b="0" i="0" u="none" baseline="0" dirty="0"/>
              <a:t>: Área rural de </a:t>
            </a:r>
            <a:r>
              <a:rPr lang="es-es" b="0" i="0" u="none" baseline="0" dirty="0" err="1"/>
              <a:t>Dhenkanal</a:t>
            </a:r>
            <a:r>
              <a:rPr lang="es-es" b="0" i="0" u="none" baseline="0" dirty="0"/>
              <a:t>, India</a:t>
            </a:r>
          </a:p>
        </p:txBody>
      </p:sp>
    </p:spTree>
    <p:extLst>
      <p:ext uri="{BB962C8B-B14F-4D97-AF65-F5344CB8AC3E}">
        <p14:creationId xmlns:p14="http://schemas.microsoft.com/office/powerpoint/2010/main" val="3451457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2">
            <a:extLst>
              <a:ext uri="{FF2B5EF4-FFF2-40B4-BE49-F238E27FC236}">
                <a16:creationId xmlns:a16="http://schemas.microsoft.com/office/drawing/2014/main" id="{988826B4-4116-4321-9909-182822009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0128" y="3674670"/>
            <a:ext cx="3599815" cy="2830925"/>
          </a:xfrm>
          <a:prstGeom prst="rect">
            <a:avLst/>
          </a:prstGeom>
          <a:solidFill>
            <a:srgbClr val="FFFFFF"/>
          </a:solidFill>
          <a:ln w="38100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es-es" b="1" i="0" u="none" baseline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Expectativas del curso de SCE</a:t>
            </a:r>
            <a:endParaRPr lang="es-es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600" b="0" i="0" u="none" baseline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Las horas de estudio deben ser flexibles debido a sus responsabilidades laborales y de cuidado infantil.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600" b="0" i="0" u="none" baseline="0" dirty="0">
                <a:ea typeface="Calibri" panose="020F0502020204030204" pitchFamily="34" charset="0"/>
                <a:cs typeface="Times New Roman" panose="02020603050405020304" pitchFamily="18" charset="0"/>
              </a:rPr>
              <a:t>Acceso a otros estudiantes para establecer contactos.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600" b="0" i="0" u="none" baseline="0" dirty="0">
                <a:ea typeface="Calibri" panose="020F0502020204030204" pitchFamily="34" charset="0"/>
                <a:cs typeface="Times New Roman" panose="02020603050405020304" pitchFamily="18" charset="0"/>
              </a:rPr>
              <a:t>Apoyo especializado para su ansiedad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s-es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Text Box 2">
            <a:extLst>
              <a:ext uri="{FF2B5EF4-FFF2-40B4-BE49-F238E27FC236}">
                <a16:creationId xmlns:a16="http://schemas.microsoft.com/office/drawing/2014/main" id="{2AC26424-F3A8-42EA-BE8B-1BCF92854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979" y="325239"/>
            <a:ext cx="3740721" cy="3052788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es-es" b="1" i="0" u="none" baseline="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Motivaciones para estudiar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600" b="0" i="0" u="none" baseline="0" dirty="0">
                <a:ea typeface="Calibri" panose="020F0502020204030204" pitchFamily="34" charset="0"/>
                <a:cs typeface="Arial" panose="020B0604020202020204" pitchFamily="34" charset="0"/>
              </a:rPr>
              <a:t>Progreso profesional: convertirse en propietaria-administradora consolidada.</a:t>
            </a:r>
            <a:endParaRPr lang="es-es" sz="16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600" b="0" i="0" u="none" baseline="0" dirty="0">
                <a:ea typeface="Calibri" panose="020F0502020204030204" pitchFamily="34" charset="0"/>
                <a:cs typeface="Arial" panose="020B0604020202020204" pitchFamily="34" charset="0"/>
              </a:rPr>
              <a:t>Conectar con el mercado nacional de cosmetología, enlaces a salones que suministran productos «fabricados en Jordania», acceso a capital.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600" b="0" i="0" u="none" baseline="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Desarrollar redes de contactos.</a:t>
            </a:r>
          </a:p>
          <a:p>
            <a:pPr algn="l" rtl="0">
              <a:lnSpc>
                <a:spcPct val="107000"/>
              </a:lnSpc>
              <a:spcAft>
                <a:spcPts val="800"/>
              </a:spcAft>
            </a:pPr>
            <a:endParaRPr lang="es-es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 Box 2">
            <a:extLst>
              <a:ext uri="{FF2B5EF4-FFF2-40B4-BE49-F238E27FC236}">
                <a16:creationId xmlns:a16="http://schemas.microsoft.com/office/drawing/2014/main" id="{4E291C86-CCBD-4510-89D7-96A50985E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8645" y="261912"/>
            <a:ext cx="3713533" cy="3052788"/>
          </a:xfrm>
          <a:prstGeom prst="rect">
            <a:avLst/>
          </a:prstGeom>
          <a:solidFill>
            <a:srgbClr val="FFFFFF"/>
          </a:solidFill>
          <a:ln w="38100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es-es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Puntos fuertes y débiles de su capacidad de estudio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6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Disciplinada.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6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Bien organizada.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6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Puede llevarle más tiempo realizar el trabajo debido a su ansiedad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6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Tiende a asumir demasiadas tareas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s-es" dirty="0">
              <a:cs typeface="Arial" panose="020B0604020202020204" pitchFamily="34" charset="0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s-es" dirty="0"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800"/>
              </a:spcAft>
            </a:pPr>
            <a:endParaRPr lang="es-es" dirty="0">
              <a:cs typeface="Arial" panose="020B0604020202020204" pitchFamily="34" charset="0"/>
            </a:endParaRP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3F212F6F-E527-44E3-B203-7B9DEB786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972" y="3517547"/>
            <a:ext cx="3713533" cy="2988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es-es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Historial educativo y experiencia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Terminó los estudios de secundaria y trabajó a tiempo parcial en un salón de belleza antes de montar su propio salón.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Trabaja desde casa realizando peinados y maquillaje contemporáneos.</a:t>
            </a:r>
          </a:p>
          <a:p>
            <a:pPr marL="171450" indent="-1714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s-es" sz="11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5E9835-820A-45A0-8E2C-B3262F0ED6B0}"/>
              </a:ext>
            </a:extLst>
          </p:cNvPr>
          <p:cNvSpPr txBox="1"/>
          <p:nvPr/>
        </p:nvSpPr>
        <p:spPr>
          <a:xfrm>
            <a:off x="4535566" y="913137"/>
            <a:ext cx="3442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b="1" i="0" u="none" baseline="0"/>
              <a:t>Nombre</a:t>
            </a:r>
            <a:r>
              <a:rPr lang="es-es" b="0" i="0" u="none" baseline="0"/>
              <a:t>: Khaldah</a:t>
            </a:r>
            <a:endParaRPr lang="es-e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DE1FB4-B5BC-4894-A6A3-B22734CA683D}"/>
              </a:ext>
            </a:extLst>
          </p:cNvPr>
          <p:cNvSpPr txBox="1"/>
          <p:nvPr/>
        </p:nvSpPr>
        <p:spPr>
          <a:xfrm>
            <a:off x="4535566" y="1333824"/>
            <a:ext cx="290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b="1" i="0" u="none" baseline="0"/>
              <a:t>Edad</a:t>
            </a:r>
            <a:r>
              <a:rPr lang="es-es" b="0" i="0" u="none" baseline="0"/>
              <a:t>: 37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0DE995-0BC8-4369-94C3-7E877782EBC1}"/>
              </a:ext>
            </a:extLst>
          </p:cNvPr>
          <p:cNvSpPr txBox="1"/>
          <p:nvPr/>
        </p:nvSpPr>
        <p:spPr>
          <a:xfrm>
            <a:off x="4472575" y="1701305"/>
            <a:ext cx="3154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b="1" i="0" u="none" baseline="0"/>
              <a:t>Ocupación</a:t>
            </a:r>
            <a:r>
              <a:rPr lang="es-es" b="0" i="0" u="none" baseline="0"/>
              <a:t>: Peluquera y esteticista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B4F065-8595-47C2-9125-09B5F3F6B824}"/>
              </a:ext>
            </a:extLst>
          </p:cNvPr>
          <p:cNvSpPr txBox="1"/>
          <p:nvPr/>
        </p:nvSpPr>
        <p:spPr>
          <a:xfrm>
            <a:off x="4517666" y="2482204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b="1" i="0" u="none" baseline="0"/>
              <a:t>Lengua materna</a:t>
            </a:r>
            <a:r>
              <a:rPr lang="es-es" b="0" i="0" u="none" baseline="0"/>
              <a:t>: Árabe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FD3D28-26CE-40F5-888E-0A83B24716F7}"/>
              </a:ext>
            </a:extLst>
          </p:cNvPr>
          <p:cNvSpPr/>
          <p:nvPr/>
        </p:nvSpPr>
        <p:spPr>
          <a:xfrm>
            <a:off x="4073356" y="289775"/>
            <a:ext cx="3462999" cy="6186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l" rtl="0">
              <a:lnSpc>
                <a:spcPct val="90000"/>
              </a:lnSpc>
              <a:spcBef>
                <a:spcPts val="1000"/>
              </a:spcBef>
            </a:pPr>
            <a:r>
              <a:rPr lang="es-es" sz="3800" b="0" i="0" u="none" baseline="0" dirty="0">
                <a:solidFill>
                  <a:srgbClr val="009999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Perfil de alumno 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504EEB-FDF4-4F4E-9636-124015CF0453}"/>
              </a:ext>
            </a:extLst>
          </p:cNvPr>
          <p:cNvSpPr txBox="1"/>
          <p:nvPr/>
        </p:nvSpPr>
        <p:spPr>
          <a:xfrm>
            <a:off x="8175503" y="3674670"/>
            <a:ext cx="3599815" cy="2523768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es-es" b="1" i="0" u="none" baseline="0" dirty="0"/>
              <a:t>Qué le gusta y no le gusta de estudiar</a:t>
            </a:r>
          </a:p>
          <a:p>
            <a:pPr marL="285750" indent="-285750" algn="l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1600" b="0" i="0" u="none" baseline="0" dirty="0"/>
              <a:t>Disfruta del contacto personal 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s-es" sz="1600" b="0" i="0" u="none" baseline="0" dirty="0"/>
              <a:t>No le gustan las asignaturas teóricas ni nada que sea una pérdida de tiempo.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s-es" sz="1600" b="0" i="0" u="none" baseline="0" dirty="0"/>
              <a:t>Prefiere leer textos en lugar de ver videos o escuchar audio.</a:t>
            </a:r>
          </a:p>
          <a:p>
            <a:endParaRPr lang="es-es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E76C97-FA08-4B02-BD97-E38FC6A3BD6F}"/>
              </a:ext>
            </a:extLst>
          </p:cNvPr>
          <p:cNvSpPr txBox="1"/>
          <p:nvPr/>
        </p:nvSpPr>
        <p:spPr>
          <a:xfrm>
            <a:off x="4492882" y="2991292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b="1" i="0" u="none" baseline="0"/>
              <a:t>Ubicación</a:t>
            </a:r>
            <a:r>
              <a:rPr lang="es-es" b="0" i="0" u="none" baseline="0"/>
              <a:t>: Karak, Jordania</a:t>
            </a:r>
          </a:p>
        </p:txBody>
      </p:sp>
    </p:spTree>
    <p:extLst>
      <p:ext uri="{BB962C8B-B14F-4D97-AF65-F5344CB8AC3E}">
        <p14:creationId xmlns:p14="http://schemas.microsoft.com/office/powerpoint/2010/main" val="546922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2">
            <a:extLst>
              <a:ext uri="{FF2B5EF4-FFF2-40B4-BE49-F238E27FC236}">
                <a16:creationId xmlns:a16="http://schemas.microsoft.com/office/drawing/2014/main" id="{988826B4-4116-4321-9909-182822009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0128" y="3781772"/>
            <a:ext cx="3599815" cy="2723823"/>
          </a:xfrm>
          <a:prstGeom prst="rect">
            <a:avLst/>
          </a:prstGeom>
          <a:solidFill>
            <a:srgbClr val="FFFFFF"/>
          </a:solidFill>
          <a:ln w="38100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es-es" b="1" i="0" u="none" baseline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Expectativas del curso de SCE</a:t>
            </a:r>
            <a:endParaRPr lang="es-es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600" b="0" i="0" u="none" baseline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Las horas de estudio deben ser flexibles debido a sus responsabilidades laborales y de cuidado infantil.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600" b="0" i="0" u="none" baseline="0" dirty="0">
                <a:ea typeface="Calibri" panose="020F0502020204030204" pitchFamily="34" charset="0"/>
                <a:cs typeface="Times New Roman" panose="02020603050405020304" pitchFamily="18" charset="0"/>
              </a:rPr>
              <a:t>Necesita apoyo con sus estudios porque no asistió a la escuela con regularidad.</a:t>
            </a:r>
          </a:p>
        </p:txBody>
      </p:sp>
      <p:sp>
        <p:nvSpPr>
          <p:cNvPr id="33" name="Text Box 2">
            <a:extLst>
              <a:ext uri="{FF2B5EF4-FFF2-40B4-BE49-F238E27FC236}">
                <a16:creationId xmlns:a16="http://schemas.microsoft.com/office/drawing/2014/main" id="{2AC26424-F3A8-42EA-BE8B-1BCF92854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979" y="325239"/>
            <a:ext cx="3740721" cy="3052788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es-es" b="1" i="0" u="none" baseline="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Motivaciones para estudiar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600" b="0" i="0" u="none" baseline="0" dirty="0">
                <a:ea typeface="Calibri" panose="020F0502020204030204" pitchFamily="34" charset="0"/>
                <a:cs typeface="Arial" panose="020B0604020202020204" pitchFamily="34" charset="0"/>
              </a:rPr>
              <a:t>Crear y administrar un negocio que le permita obtener más ganancias que pueda conservar.</a:t>
            </a:r>
            <a:endParaRPr lang="es-es" sz="16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600" b="0" i="0" u="none" baseline="0" dirty="0">
                <a:ea typeface="Calibri" panose="020F0502020204030204" pitchFamily="34" charset="0"/>
                <a:cs typeface="Arial" panose="020B0604020202020204" pitchFamily="34" charset="0"/>
              </a:rPr>
              <a:t>Quiere aprender más sobre la cría de pollos o el cultivo de plantas medicinales, pero también le gustaría recibir ayuda con otras ideas sobre actividad comercial.</a:t>
            </a:r>
            <a:endParaRPr lang="es-es" sz="16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800"/>
              </a:spcAft>
            </a:pPr>
            <a:endParaRPr lang="es-es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 Box 2">
            <a:extLst>
              <a:ext uri="{FF2B5EF4-FFF2-40B4-BE49-F238E27FC236}">
                <a16:creationId xmlns:a16="http://schemas.microsoft.com/office/drawing/2014/main" id="{4E291C86-CCBD-4510-89D7-96A50985E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8645" y="261911"/>
            <a:ext cx="3713533" cy="3255635"/>
          </a:xfrm>
          <a:prstGeom prst="rect">
            <a:avLst/>
          </a:prstGeom>
          <a:solidFill>
            <a:srgbClr val="FFFFFF"/>
          </a:solidFill>
          <a:ln w="38100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es-es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Puntos fuertes y débiles de su capacidad de estudio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6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Bien organizada, lo que ella cree que se debe a que realiza varias tareas todos los días (cuidado infantil, labores agrícolas, y confección y venta de sombreros).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6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Tiende a dedicar demasiado tiempo para finalizar el trabajo porque le gusta hacer las cosas de forma eficaz.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s-es" dirty="0">
              <a:cs typeface="Arial" panose="020B0604020202020204" pitchFamily="34" charset="0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s-es" dirty="0"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800"/>
              </a:spcAft>
            </a:pPr>
            <a:endParaRPr lang="es-es" dirty="0">
              <a:cs typeface="Arial" panose="020B0604020202020204" pitchFamily="34" charset="0"/>
            </a:endParaRP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3F212F6F-E527-44E3-B203-7B9DEB786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972" y="3517547"/>
            <a:ext cx="3713533" cy="2988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es-es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Historial educativo y experiencia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6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No asistió a la escuela con regularidad y no ha recibido educación formal.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16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Tiene experiencia trabajando en la granja familiar y dirigiendo un pequeño negocio que confecciona sombreros de palma para vender a los turistas en las ciudades.</a:t>
            </a:r>
            <a:endParaRPr lang="es-e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5E9835-820A-45A0-8E2C-B3262F0ED6B0}"/>
              </a:ext>
            </a:extLst>
          </p:cNvPr>
          <p:cNvSpPr txBox="1"/>
          <p:nvPr/>
        </p:nvSpPr>
        <p:spPr>
          <a:xfrm>
            <a:off x="4535566" y="913137"/>
            <a:ext cx="3442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b="1" i="0" u="none" baseline="0"/>
              <a:t>Nombre</a:t>
            </a:r>
            <a:r>
              <a:rPr lang="es-es" b="0" i="0" u="none" baseline="0"/>
              <a:t>: María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DE1FB4-B5BC-4894-A6A3-B22734CA683D}"/>
              </a:ext>
            </a:extLst>
          </p:cNvPr>
          <p:cNvSpPr txBox="1"/>
          <p:nvPr/>
        </p:nvSpPr>
        <p:spPr>
          <a:xfrm>
            <a:off x="4535566" y="1248102"/>
            <a:ext cx="290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b="1" i="0" u="none" baseline="0"/>
              <a:t>Edad</a:t>
            </a:r>
            <a:r>
              <a:rPr lang="es-es" b="0" i="0" u="none" baseline="0"/>
              <a:t>: 45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0DE995-0BC8-4369-94C3-7E877782EBC1}"/>
              </a:ext>
            </a:extLst>
          </p:cNvPr>
          <p:cNvSpPr txBox="1"/>
          <p:nvPr/>
        </p:nvSpPr>
        <p:spPr>
          <a:xfrm>
            <a:off x="4472575" y="1615449"/>
            <a:ext cx="33967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b="1" i="0" u="none" baseline="0"/>
              <a:t>Ocupación</a:t>
            </a:r>
            <a:r>
              <a:rPr lang="es-es" b="0" i="0" u="none" baseline="0"/>
              <a:t>: Trabaja con su esposo en la granja familiar y confecciona sombreros de palma que vende a los turistas.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B4F065-8595-47C2-9125-09B5F3F6B824}"/>
              </a:ext>
            </a:extLst>
          </p:cNvPr>
          <p:cNvSpPr txBox="1"/>
          <p:nvPr/>
        </p:nvSpPr>
        <p:spPr>
          <a:xfrm>
            <a:off x="4465157" y="2687093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b="1" i="0" u="none" baseline="0" dirty="0"/>
              <a:t>Lengua materna</a:t>
            </a:r>
            <a:r>
              <a:rPr lang="es-es" b="0" i="0" u="none" baseline="0" dirty="0"/>
              <a:t>: Español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FD3D28-26CE-40F5-888E-0A83B24716F7}"/>
              </a:ext>
            </a:extLst>
          </p:cNvPr>
          <p:cNvSpPr/>
          <p:nvPr/>
        </p:nvSpPr>
        <p:spPr>
          <a:xfrm>
            <a:off x="3972873" y="213024"/>
            <a:ext cx="3462999" cy="6186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l" rtl="0">
              <a:lnSpc>
                <a:spcPct val="90000"/>
              </a:lnSpc>
              <a:spcBef>
                <a:spcPts val="1000"/>
              </a:spcBef>
            </a:pPr>
            <a:r>
              <a:rPr lang="es-es" sz="3800" b="0" i="0" u="none" baseline="0" dirty="0">
                <a:solidFill>
                  <a:srgbClr val="009999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Perfil de alumno 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504EEB-FDF4-4F4E-9636-124015CF0453}"/>
              </a:ext>
            </a:extLst>
          </p:cNvPr>
          <p:cNvSpPr txBox="1"/>
          <p:nvPr/>
        </p:nvSpPr>
        <p:spPr>
          <a:xfrm>
            <a:off x="8175503" y="3674670"/>
            <a:ext cx="3599815" cy="3108543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es-es" b="1" i="0" u="none" baseline="0" dirty="0"/>
              <a:t>Qué le gusta y no le gusta de estudiar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s-es" sz="1600" b="0" i="0" u="none" baseline="0" dirty="0"/>
              <a:t>Disfruta del contacto personal, pero recientemente ha estado utilizando las redes sociales para establecer contactos.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s-es" sz="1600" b="0" i="0" u="none" baseline="0" dirty="0"/>
              <a:t>Prefiere una formación que no se base en leer mucho material, ya que no asistió a la escuela con regularidad; disfruta viendo imágenes, videos y escuchando audios.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E76C97-FA08-4B02-BD97-E38FC6A3BD6F}"/>
              </a:ext>
            </a:extLst>
          </p:cNvPr>
          <p:cNvSpPr txBox="1"/>
          <p:nvPr/>
        </p:nvSpPr>
        <p:spPr>
          <a:xfrm>
            <a:off x="4492882" y="2967871"/>
            <a:ext cx="3154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b="1" i="0" u="none" baseline="0"/>
              <a:t>Ubicación</a:t>
            </a:r>
            <a:r>
              <a:rPr lang="es-es" b="0" i="0" u="none" baseline="0"/>
              <a:t>: Región de Caltepec en Puebla, México</a:t>
            </a:r>
          </a:p>
        </p:txBody>
      </p:sp>
    </p:spTree>
    <p:extLst>
      <p:ext uri="{BB962C8B-B14F-4D97-AF65-F5344CB8AC3E}">
        <p14:creationId xmlns:p14="http://schemas.microsoft.com/office/powerpoint/2010/main" val="953486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226EA64481C040A1FE7E8F6959F50F" ma:contentTypeVersion="13" ma:contentTypeDescription="Create a new document." ma:contentTypeScope="" ma:versionID="2891b130ea53c6fbd85f7af3377c9963">
  <xsd:schema xmlns:xsd="http://www.w3.org/2001/XMLSchema" xmlns:xs="http://www.w3.org/2001/XMLSchema" xmlns:p="http://schemas.microsoft.com/office/2006/metadata/properties" xmlns:ns3="ed9d2163-4fb3-4947-8bfd-454e8e6d4998" xmlns:ns4="66faaa41-a150-45c6-8224-a9a307be60d1" targetNamespace="http://schemas.microsoft.com/office/2006/metadata/properties" ma:root="true" ma:fieldsID="3bb2b76b4c33562c9a54d4ed1eb7617c" ns3:_="" ns4:_="">
    <xsd:import namespace="ed9d2163-4fb3-4947-8bfd-454e8e6d4998"/>
    <xsd:import namespace="66faaa41-a150-45c6-8224-a9a307be60d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Location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9d2163-4fb3-4947-8bfd-454e8e6d49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1" nillable="true" ma:displayName="MediaServiceLocation" ma:internalName="MediaServiceLocation" ma:readOnly="true">
      <xsd:simpleType>
        <xsd:restriction base="dms:Text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faaa41-a150-45c6-8224-a9a307be60d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D47D36D-4987-46E8-82EE-E6A14183DC6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7549635-7C3C-492D-BDDB-6D0A1CEC690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A2DBEB7-05C3-4CDE-AC9C-88E9F908D4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9d2163-4fb3-4947-8bfd-454e8e6d4998"/>
    <ds:schemaRef ds:uri="66faaa41-a150-45c6-8224-a9a307be60d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1557</Words>
  <Application>Microsoft Office PowerPoint</Application>
  <PresentationFormat>Widescreen</PresentationFormat>
  <Paragraphs>148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Ngoasong</dc:creator>
  <cp:lastModifiedBy>Claire Rafferty</cp:lastModifiedBy>
  <cp:revision>5</cp:revision>
  <dcterms:created xsi:type="dcterms:W3CDTF">2020-09-14T14:15:37Z</dcterms:created>
  <dcterms:modified xsi:type="dcterms:W3CDTF">2021-10-12T10:24:39Z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0x010100A7226EA64481C040A1FE7E8F6959F50F</vt:lpwstr>
  </property>
  <property fmtid="{D5CDD505-2E9C-101B-9397-08002B2CF9AE}" pid="3" name="TaxKeyword">
    <vt:lpwstr/>
  </property>
</Properties>
</file>