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585" r:id="rId5"/>
    <p:sldId id="586" r:id="rId6"/>
    <p:sldId id="587" r:id="rId7"/>
    <p:sldId id="588" r:id="rId8"/>
    <p:sldId id="589" r:id="rId9"/>
    <p:sldId id="590" r:id="rId10"/>
    <p:sldId id="591" r:id="rId11"/>
    <p:sldId id="592" r:id="rId12"/>
    <p:sldId id="593" r:id="rId13"/>
    <p:sldId id="594" r:id="rId14"/>
    <p:sldId id="595" r:id="rId15"/>
    <p:sldId id="596" r:id="rId16"/>
    <p:sldId id="597" r:id="rId17"/>
    <p:sldId id="598" r:id="rId18"/>
    <p:sldId id="599" r:id="rId19"/>
    <p:sldId id="600" r:id="rId20"/>
    <p:sldId id="601" r:id="rId21"/>
    <p:sldId id="602" r:id="rId22"/>
    <p:sldId id="603" r:id="rId23"/>
    <p:sldId id="604" r:id="rId24"/>
    <p:sldId id="605" r:id="rId25"/>
    <p:sldId id="606" r:id="rId26"/>
    <p:sldId id="607" r:id="rId27"/>
    <p:sldId id="608" r:id="rId28"/>
    <p:sldId id="609" r:id="rId29"/>
    <p:sldId id="610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B3435-C7EB-1695-1F4E-0BB00FD00CD1}" v="5" dt="2026-02-09T14:08:17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9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552" y="184"/>
      </p:cViewPr>
      <p:guideLst/>
    </p:cSldViewPr>
  </p:slideViewPr>
  <p:outlineViewPr>
    <p:cViewPr>
      <p:scale>
        <a:sx n="33" d="100"/>
        <a:sy n="33" d="100"/>
      </p:scale>
      <p:origin x="0" y="-8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DDBB3435-C7EB-1695-1F4E-0BB00FD00CD1}"/>
    <pc:docChg chg="modSld">
      <pc:chgData name="Alexander Deliukov" userId="S::alexander_think-e.be#ext#@flux50.onmicrosoft.com::bee075c1-faac-4166-8fcb-7b2057bad6f6" providerId="AD" clId="Web-{DDBB3435-C7EB-1695-1F4E-0BB00FD00CD1}" dt="2026-02-09T14:08:17.612" v="3" actId="1076"/>
      <pc:docMkLst>
        <pc:docMk/>
      </pc:docMkLst>
      <pc:sldChg chg="addSp modSp">
        <pc:chgData name="Alexander Deliukov" userId="S::alexander_think-e.be#ext#@flux50.onmicrosoft.com::bee075c1-faac-4166-8fcb-7b2057bad6f6" providerId="AD" clId="Web-{DDBB3435-C7EB-1695-1F4E-0BB00FD00CD1}" dt="2026-02-09T14:08:17.612" v="3" actId="1076"/>
        <pc:sldMkLst>
          <pc:docMk/>
          <pc:sldMk cId="4291759405" sldId="585"/>
        </pc:sldMkLst>
        <pc:picChg chg="add mod">
          <ac:chgData name="Alexander Deliukov" userId="S::alexander_think-e.be#ext#@flux50.onmicrosoft.com::bee075c1-faac-4166-8fcb-7b2057bad6f6" providerId="AD" clId="Web-{DDBB3435-C7EB-1695-1F4E-0BB00FD00CD1}" dt="2026-02-09T14:08:17.612" v="3" actId="1076"/>
          <ac:picMkLst>
            <pc:docMk/>
            <pc:sldMk cId="4291759405" sldId="585"/>
            <ac:picMk id="5" creationId="{3AE00AE8-1190-9214-4DDA-6E5D81ACC8DC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custSel delSld modSld">
      <pc:chgData name="Alexander Deliukov" userId="d5fda0f2-1d08-4016-b7e9-bb882f168707" providerId="ADAL" clId="{FE9DFF45-01DC-45CC-A80A-B50597210401}" dt="2026-01-27T11:59:44.393" v="26" actId="404"/>
      <pc:docMkLst>
        <pc:docMk/>
      </pc:docMkLst>
      <pc:sldChg chg="modSp mod modNotes">
        <pc:chgData name="Alexander Deliukov" userId="d5fda0f2-1d08-4016-b7e9-bb882f168707" providerId="ADAL" clId="{FE9DFF45-01DC-45CC-A80A-B50597210401}" dt="2026-01-27T11:58:29.070" v="13"/>
        <pc:sldMkLst>
          <pc:docMk/>
          <pc:sldMk cId="4291759405" sldId="585"/>
        </pc:sldMkLst>
        <pc:spChg chg="mod">
          <ac:chgData name="Alexander Deliukov" userId="d5fda0f2-1d08-4016-b7e9-bb882f168707" providerId="ADAL" clId="{FE9DFF45-01DC-45CC-A80A-B50597210401}" dt="2026-01-27T11:58:29.070" v="13"/>
          <ac:spMkLst>
            <pc:docMk/>
            <pc:sldMk cId="4291759405" sldId="585"/>
            <ac:spMk id="2" creationId="{E8452B93-4298-7B4F-79FF-FE522035F0F5}"/>
          </ac:spMkLst>
        </pc:spChg>
      </pc:sldChg>
      <pc:sldChg chg="modSp mod modNotes">
        <pc:chgData name="Alexander Deliukov" userId="d5fda0f2-1d08-4016-b7e9-bb882f168707" providerId="ADAL" clId="{FE9DFF45-01DC-45CC-A80A-B50597210401}" dt="2026-01-27T11:58:45.128" v="16" actId="1076"/>
        <pc:sldMkLst>
          <pc:docMk/>
          <pc:sldMk cId="2158604102" sldId="586"/>
        </pc:sldMkLst>
        <pc:spChg chg="mod">
          <ac:chgData name="Alexander Deliukov" userId="d5fda0f2-1d08-4016-b7e9-bb882f168707" providerId="ADAL" clId="{FE9DFF45-01DC-45CC-A80A-B50597210401}" dt="2026-01-27T11:58:29.070" v="13"/>
          <ac:spMkLst>
            <pc:docMk/>
            <pc:sldMk cId="2158604102" sldId="586"/>
            <ac:spMk id="2" creationId="{0FE65402-2D24-4C0B-3A9B-70B199ADCEA8}"/>
          </ac:spMkLst>
        </pc:spChg>
        <pc:spChg chg="mod">
          <ac:chgData name="Alexander Deliukov" userId="d5fda0f2-1d08-4016-b7e9-bb882f168707" providerId="ADAL" clId="{FE9DFF45-01DC-45CC-A80A-B50597210401}" dt="2026-01-27T11:58:45.128" v="16" actId="1076"/>
          <ac:spMkLst>
            <pc:docMk/>
            <pc:sldMk cId="2158604102" sldId="586"/>
            <ac:spMk id="4" creationId="{BC402FC2-C28C-6979-4CCC-397FC9518F83}"/>
          </ac:spMkLst>
        </pc:spChg>
      </pc:sldChg>
      <pc:sldChg chg="modSp">
        <pc:chgData name="Alexander Deliukov" userId="d5fda0f2-1d08-4016-b7e9-bb882f168707" providerId="ADAL" clId="{FE9DFF45-01DC-45CC-A80A-B50597210401}" dt="2026-01-27T11:57:41.814" v="11" actId="113"/>
        <pc:sldMkLst>
          <pc:docMk/>
          <pc:sldMk cId="2386608428" sldId="587"/>
        </pc:sldMkLst>
        <pc:spChg chg="mod">
          <ac:chgData name="Alexander Deliukov" userId="d5fda0f2-1d08-4016-b7e9-bb882f168707" providerId="ADAL" clId="{FE9DFF45-01DC-45CC-A80A-B50597210401}" dt="2026-01-27T11:57:41.814" v="11" actId="113"/>
          <ac:spMkLst>
            <pc:docMk/>
            <pc:sldMk cId="2386608428" sldId="587"/>
            <ac:spMk id="2" creationId="{4D366B55-7ACA-91FD-62DA-6FBF6BEC8E01}"/>
          </ac:spMkLst>
        </pc:spChg>
      </pc:sldChg>
      <pc:sldChg chg="modSp modNotes">
        <pc:chgData name="Alexander Deliukov" userId="d5fda0f2-1d08-4016-b7e9-bb882f168707" providerId="ADAL" clId="{FE9DFF45-01DC-45CC-A80A-B50597210401}" dt="2026-01-27T11:58:29.070" v="13"/>
        <pc:sldMkLst>
          <pc:docMk/>
          <pc:sldMk cId="184645148" sldId="588"/>
        </pc:sldMkLst>
        <pc:spChg chg="mod">
          <ac:chgData name="Alexander Deliukov" userId="d5fda0f2-1d08-4016-b7e9-bb882f168707" providerId="ADAL" clId="{FE9DFF45-01DC-45CC-A80A-B50597210401}" dt="2026-01-27T11:58:29.070" v="13"/>
          <ac:spMkLst>
            <pc:docMk/>
            <pc:sldMk cId="184645148" sldId="588"/>
            <ac:spMk id="2" creationId="{1013318B-F51A-DE9B-4143-B6140E6B757E}"/>
          </ac:spMkLst>
        </pc:spChg>
      </pc:sldChg>
      <pc:sldChg chg="modSp mod modNotes">
        <pc:chgData name="Alexander Deliukov" userId="d5fda0f2-1d08-4016-b7e9-bb882f168707" providerId="ADAL" clId="{FE9DFF45-01DC-45CC-A80A-B50597210401}" dt="2026-01-27T11:58:54.957" v="18" actId="1036"/>
        <pc:sldMkLst>
          <pc:docMk/>
          <pc:sldMk cId="3394557483" sldId="589"/>
        </pc:sldMkLst>
        <pc:spChg chg="mod">
          <ac:chgData name="Alexander Deliukov" userId="d5fda0f2-1d08-4016-b7e9-bb882f168707" providerId="ADAL" clId="{FE9DFF45-01DC-45CC-A80A-B50597210401}" dt="2026-01-27T11:58:53.883" v="17" actId="948"/>
          <ac:spMkLst>
            <pc:docMk/>
            <pc:sldMk cId="3394557483" sldId="589"/>
            <ac:spMk id="2" creationId="{7EC08E20-2845-8CE7-6B61-EEC5E9D47725}"/>
          </ac:spMkLst>
        </pc:spChg>
        <pc:spChg chg="mod">
          <ac:chgData name="Alexander Deliukov" userId="d5fda0f2-1d08-4016-b7e9-bb882f168707" providerId="ADAL" clId="{FE9DFF45-01DC-45CC-A80A-B50597210401}" dt="2026-01-27T11:58:54.957" v="18" actId="1036"/>
          <ac:spMkLst>
            <pc:docMk/>
            <pc:sldMk cId="3394557483" sldId="589"/>
            <ac:spMk id="4" creationId="{3ECF41D1-D927-3D59-52A9-A0E9BBB94037}"/>
          </ac:spMkLst>
        </pc:spChg>
      </pc:sldChg>
      <pc:sldChg chg="modSp">
        <pc:chgData name="Alexander Deliukov" userId="d5fda0f2-1d08-4016-b7e9-bb882f168707" providerId="ADAL" clId="{FE9DFF45-01DC-45CC-A80A-B50597210401}" dt="2026-01-27T11:58:29.070" v="13"/>
        <pc:sldMkLst>
          <pc:docMk/>
          <pc:sldMk cId="1086179808" sldId="590"/>
        </pc:sldMkLst>
        <pc:spChg chg="mod">
          <ac:chgData name="Alexander Deliukov" userId="d5fda0f2-1d08-4016-b7e9-bb882f168707" providerId="ADAL" clId="{FE9DFF45-01DC-45CC-A80A-B50597210401}" dt="2026-01-27T11:58:29.070" v="13"/>
          <ac:spMkLst>
            <pc:docMk/>
            <pc:sldMk cId="1086179808" sldId="590"/>
            <ac:spMk id="2" creationId="{CE6D5566-2E0D-7A03-1199-731526B10D03}"/>
          </ac:spMkLst>
        </pc:spChg>
        <pc:spChg chg="mod">
          <ac:chgData name="Alexander Deliukov" userId="d5fda0f2-1d08-4016-b7e9-bb882f168707" providerId="ADAL" clId="{FE9DFF45-01DC-45CC-A80A-B50597210401}" dt="2026-01-27T11:58:29.070" v="13"/>
          <ac:spMkLst>
            <pc:docMk/>
            <pc:sldMk cId="1086179808" sldId="590"/>
            <ac:spMk id="4" creationId="{CB33C395-3CC3-4B54-6421-D833B99114A3}"/>
          </ac:spMkLst>
        </pc:spChg>
      </pc:sldChg>
      <pc:sldChg chg="delSp modSp mod">
        <pc:chgData name="Alexander Deliukov" userId="d5fda0f2-1d08-4016-b7e9-bb882f168707" providerId="ADAL" clId="{FE9DFF45-01DC-45CC-A80A-B50597210401}" dt="2026-01-27T11:59:09.382" v="21" actId="478"/>
        <pc:sldMkLst>
          <pc:docMk/>
          <pc:sldMk cId="1019797494" sldId="593"/>
        </pc:sldMkLst>
        <pc:graphicFrameChg chg="mod modGraphic">
          <ac:chgData name="Alexander Deliukov" userId="d5fda0f2-1d08-4016-b7e9-bb882f168707" providerId="ADAL" clId="{FE9DFF45-01DC-45CC-A80A-B50597210401}" dt="2026-01-27T11:59:04.422" v="20" actId="404"/>
          <ac:graphicFrameMkLst>
            <pc:docMk/>
            <pc:sldMk cId="1019797494" sldId="593"/>
            <ac:graphicFrameMk id="2" creationId="{BE41309E-BA3C-A152-20FB-C8F5D1991A42}"/>
          </ac:graphicFrameMkLst>
        </pc:graphicFrameChg>
      </pc:sldChg>
      <pc:sldChg chg="modSp">
        <pc:chgData name="Alexander Deliukov" userId="d5fda0f2-1d08-4016-b7e9-bb882f168707" providerId="ADAL" clId="{FE9DFF45-01DC-45CC-A80A-B50597210401}" dt="2026-01-27T11:58:29.070" v="13"/>
        <pc:sldMkLst>
          <pc:docMk/>
          <pc:sldMk cId="1436230072" sldId="596"/>
        </pc:sldMkLst>
        <pc:graphicFrameChg chg="mod">
          <ac:chgData name="Alexander Deliukov" userId="d5fda0f2-1d08-4016-b7e9-bb882f168707" providerId="ADAL" clId="{FE9DFF45-01DC-45CC-A80A-B50597210401}" dt="2026-01-27T11:58:29.070" v="13"/>
          <ac:graphicFrameMkLst>
            <pc:docMk/>
            <pc:sldMk cId="1436230072" sldId="596"/>
            <ac:graphicFrameMk id="2" creationId="{96924E7E-0F00-9A16-26BA-8F6556934F5D}"/>
          </ac:graphicFrameMkLst>
        </pc:graphicFrameChg>
      </pc:sldChg>
      <pc:sldChg chg="delSp modSp mod">
        <pc:chgData name="Alexander Deliukov" userId="d5fda0f2-1d08-4016-b7e9-bb882f168707" providerId="ADAL" clId="{FE9DFF45-01DC-45CC-A80A-B50597210401}" dt="2026-01-27T11:59:23.622" v="23" actId="478"/>
        <pc:sldMkLst>
          <pc:docMk/>
          <pc:sldMk cId="3949184911" sldId="599"/>
        </pc:sldMkLst>
        <pc:graphicFrameChg chg="mod modGraphic">
          <ac:chgData name="Alexander Deliukov" userId="d5fda0f2-1d08-4016-b7e9-bb882f168707" providerId="ADAL" clId="{FE9DFF45-01DC-45CC-A80A-B50597210401}" dt="2026-01-27T11:59:18.494" v="22" actId="404"/>
          <ac:graphicFrameMkLst>
            <pc:docMk/>
            <pc:sldMk cId="3949184911" sldId="599"/>
            <ac:graphicFrameMk id="2" creationId="{22012A37-31DF-3643-5425-F2854B5528A3}"/>
          </ac:graphicFrameMkLst>
        </pc:graphicFrameChg>
      </pc:sldChg>
      <pc:sldChg chg="modNotes">
        <pc:chgData name="Alexander Deliukov" userId="d5fda0f2-1d08-4016-b7e9-bb882f168707" providerId="ADAL" clId="{FE9DFF45-01DC-45CC-A80A-B50597210401}" dt="2026-01-27T11:58:29.070" v="13"/>
        <pc:sldMkLst>
          <pc:docMk/>
          <pc:sldMk cId="3608053522" sldId="603"/>
        </pc:sldMkLst>
      </pc:sldChg>
      <pc:sldChg chg="modSp modNotes">
        <pc:chgData name="Alexander Deliukov" userId="d5fda0f2-1d08-4016-b7e9-bb882f168707" providerId="ADAL" clId="{FE9DFF45-01DC-45CC-A80A-B50597210401}" dt="2026-01-27T11:58:29.070" v="13"/>
        <pc:sldMkLst>
          <pc:docMk/>
          <pc:sldMk cId="3349809970" sldId="604"/>
        </pc:sldMkLst>
        <pc:spChg chg="mod">
          <ac:chgData name="Alexander Deliukov" userId="d5fda0f2-1d08-4016-b7e9-bb882f168707" providerId="ADAL" clId="{FE9DFF45-01DC-45CC-A80A-B50597210401}" dt="2026-01-27T11:58:29.070" v="13"/>
          <ac:spMkLst>
            <pc:docMk/>
            <pc:sldMk cId="3349809970" sldId="604"/>
            <ac:spMk id="2" creationId="{4949A0A8-AB32-8A57-63B5-4AF1D554A169}"/>
          </ac:spMkLst>
        </pc:spChg>
      </pc:sldChg>
      <pc:sldChg chg="modNotes">
        <pc:chgData name="Alexander Deliukov" userId="d5fda0f2-1d08-4016-b7e9-bb882f168707" providerId="ADAL" clId="{FE9DFF45-01DC-45CC-A80A-B50597210401}" dt="2026-01-27T11:58:29.070" v="13"/>
        <pc:sldMkLst>
          <pc:docMk/>
          <pc:sldMk cId="2935355509" sldId="606"/>
        </pc:sldMkLst>
      </pc:sldChg>
      <pc:sldChg chg="modSp modNotes">
        <pc:chgData name="Alexander Deliukov" userId="d5fda0f2-1d08-4016-b7e9-bb882f168707" providerId="ADAL" clId="{FE9DFF45-01DC-45CC-A80A-B50597210401}" dt="2026-01-27T11:59:31.740" v="24" actId="404"/>
        <pc:sldMkLst>
          <pc:docMk/>
          <pc:sldMk cId="2021214043" sldId="607"/>
        </pc:sldMkLst>
        <pc:spChg chg="mod">
          <ac:chgData name="Alexander Deliukov" userId="d5fda0f2-1d08-4016-b7e9-bb882f168707" providerId="ADAL" clId="{FE9DFF45-01DC-45CC-A80A-B50597210401}" dt="2026-01-27T11:58:29.070" v="13"/>
          <ac:spMkLst>
            <pc:docMk/>
            <pc:sldMk cId="2021214043" sldId="607"/>
            <ac:spMk id="2" creationId="{8B2CEF8A-4EA9-CB54-C658-6EB3EFF77911}"/>
          </ac:spMkLst>
        </pc:spChg>
        <pc:spChg chg="mod">
          <ac:chgData name="Alexander Deliukov" userId="d5fda0f2-1d08-4016-b7e9-bb882f168707" providerId="ADAL" clId="{FE9DFF45-01DC-45CC-A80A-B50597210401}" dt="2026-01-27T11:59:31.740" v="24" actId="404"/>
          <ac:spMkLst>
            <pc:docMk/>
            <pc:sldMk cId="2021214043" sldId="607"/>
            <ac:spMk id="4" creationId="{5B37293F-24F8-0380-1F80-AE575BD0E6B4}"/>
          </ac:spMkLst>
        </pc:spChg>
      </pc:sldChg>
      <pc:sldChg chg="modSp mod modNotes">
        <pc:chgData name="Alexander Deliukov" userId="d5fda0f2-1d08-4016-b7e9-bb882f168707" providerId="ADAL" clId="{FE9DFF45-01DC-45CC-A80A-B50597210401}" dt="2026-01-27T11:59:44.393" v="26" actId="404"/>
        <pc:sldMkLst>
          <pc:docMk/>
          <pc:sldMk cId="874893185" sldId="608"/>
        </pc:sldMkLst>
        <pc:spChg chg="mod">
          <ac:chgData name="Alexander Deliukov" userId="d5fda0f2-1d08-4016-b7e9-bb882f168707" providerId="ADAL" clId="{FE9DFF45-01DC-45CC-A80A-B50597210401}" dt="2026-01-27T11:58:29.070" v="13"/>
          <ac:spMkLst>
            <pc:docMk/>
            <pc:sldMk cId="874893185" sldId="608"/>
            <ac:spMk id="3" creationId="{A285EDEE-0D89-AE70-0953-34055524EF0D}"/>
          </ac:spMkLst>
        </pc:spChg>
        <pc:spChg chg="mod">
          <ac:chgData name="Alexander Deliukov" userId="d5fda0f2-1d08-4016-b7e9-bb882f168707" providerId="ADAL" clId="{FE9DFF45-01DC-45CC-A80A-B50597210401}" dt="2026-01-27T11:59:44.393" v="26" actId="404"/>
          <ac:spMkLst>
            <pc:docMk/>
            <pc:sldMk cId="874893185" sldId="608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11:59:37.902" v="25" actId="404"/>
          <ac:spMkLst>
            <pc:docMk/>
            <pc:sldMk cId="874893185" sldId="608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11:59:44.393" v="26" actId="404"/>
          <ac:spMkLst>
            <pc:docMk/>
            <pc:sldMk cId="874893185" sldId="608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11:59:37.902" v="25" actId="404"/>
          <ac:spMkLst>
            <pc:docMk/>
            <pc:sldMk cId="874893185" sldId="608"/>
            <ac:spMk id="60" creationId="{DB6D982A-54DA-4FCC-9383-F91FC1E1D9CE}"/>
          </ac:spMkLst>
        </pc:spChg>
      </pc:sldChg>
      <pc:sldChg chg="modSp modNotes">
        <pc:chgData name="Alexander Deliukov" userId="d5fda0f2-1d08-4016-b7e9-bb882f168707" providerId="ADAL" clId="{FE9DFF45-01DC-45CC-A80A-B50597210401}" dt="2026-01-27T11:58:29.070" v="13"/>
        <pc:sldMkLst>
          <pc:docMk/>
          <pc:sldMk cId="2848209819" sldId="609"/>
        </pc:sldMkLst>
        <pc:spChg chg="mod">
          <ac:chgData name="Alexander Deliukov" userId="d5fda0f2-1d08-4016-b7e9-bb882f168707" providerId="ADAL" clId="{FE9DFF45-01DC-45CC-A80A-B50597210401}" dt="2026-01-27T11:58:29.070" v="13"/>
          <ac:spMkLst>
            <pc:docMk/>
            <pc:sldMk cId="2848209819" sldId="609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2026. 3. 13.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Mester szövegstílus szerkesztése</a:t>
            </a:r>
          </a:p>
          <a:p>
            <a:pPr lvl="1"/>
            <a:r>
              <a:rPr lang="ko-KR" altLang="en-US"/>
              <a:t>Második szint</a:t>
            </a:r>
          </a:p>
          <a:p>
            <a:pPr lvl="2"/>
            <a:r>
              <a:rPr lang="ko-KR" altLang="en-US"/>
              <a:t>Harmadik szint</a:t>
            </a:r>
          </a:p>
          <a:p>
            <a:pPr lvl="3"/>
            <a:r>
              <a:rPr lang="ko-KR" altLang="en-US"/>
              <a:t>Negyedik szint</a:t>
            </a:r>
          </a:p>
          <a:p>
            <a:pPr lvl="4"/>
            <a:r>
              <a:rPr lang="ko-KR" altLang="en-US"/>
              <a:t>Ötödik szint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timtul.com/media/web_asociacion3e/digital-tools-for-energy-communities_20240903072717.pdf?utm_source=chatgpt.co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sciencedirect.com/science/article/pii/S2352484724001926?utm_source=chatgpt.com" TargetMode="External"/><Relationship Id="rId4" Type="http://schemas.openxmlformats.org/officeDocument/2006/relationships/hyperlink" Target="https://www.open.edu/openlearncreate/course/index.php?categoryid=1459" TargetMode="External"/></Relationships>
</file>

<file path=ppt/notesSlides/_rels/notes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76999192@N06/8914555364/in/photolist-ezKqJq-6GdEQk-6WWLTQ-26LaoTK-JtH2ax-2nRgW7B-5Zb2BK-97z7ZL-2nzbeQe-c2xvgh-54DEm-6GW7Bs-6GW5Du-6GW5gA-6GS3Qg-6GRYUg-6GW57b-6GRXNa-6GRXYp-6GW3A1-6GRZ1e-6GRZrD-6GS2Ke-c2xvyS-6GW75Q-6GS2tv-6cFMPr-6GS1b8-dyh7SQ-9ftpEe-dH6MK7-c2xuV1-6GW4qm-6GW8CN-dH18nF-9fx9ao-eXRoBE-8dzjHX-dH1hir-7tC3o-wHxmRb-dUT8M-rHexoe-dH1ju4-dH6Ucu-dH1rgF-dH1bDP-dH13v2-qDgL3H-dH6AMN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www.flickr.com/photos/26395486@N00/11040990083/" TargetMode="External"/><Relationship Id="rId12" Type="http://schemas.openxmlformats.org/officeDocument/2006/relationships/hyperlink" Target="https://www.flickr.com/photos/la-citta-vita/5964294206/in/photolist-a63ySJ-2if5NnW-25r9jwG-9NCzNg-2jTWyDw-Ruykm5-2k3vT2a-2jHw3rM-26wAznv-H8u1FC-HCUSyN-2jHrCbg-2jHrxUW-2jHw16p-cXN5kU-5J4xoF-fJj3MJ-23LWsCC-23LWs6A-23LWtaE-2k3vcaL-GMLHJH-2nsown9-brF35a-fJ31B2-2jTWrj6-2jTXZf9-HVaa8L-8ht37K-8M4ahu-YBtiPN-XpJbL-puGqk6-2nsigDR-2mDcop8-2jTX8zX-Nzsc5a-7YHViU-PCCEAp-79uuCF-H3323R-HRqJYg-HRqKjg-5JeU76-s4pgHv-5JeSrV-79uwwp-79umA4-ddYze8-79unS6" TargetMode="External"/><Relationship Id="rId17" Type="http://schemas.openxmlformats.org/officeDocument/2006/relationships/hyperlink" Target="https://www.flickr.com/photos/virtualeyesee/6107062655/in/photolist-aiEhXH-2mfbphB-2FNUzm-2mhR91F-6R5BGh-6CrL7s-9wTEoc-5RNZrj-hsxMoz-bXBkHs-6uZH4F-2qGyynr-i6cpkf-5DeuzB-62bCHj-627qw6-62bCJU-2mWWrGm-2owiRjb-5YhgUK-6zVhW9-62bCQN-FSHhxU-9iKHnC-bEVLmG-9nYSsY-2j9vWXy-2qnFW2U-EqM9T9-5Ttgxf-boWktF-7GZn1X-wQKRrm-7ztNWB-rwZSwo-d3XB41-2bmH5cd-67MMek-mT2BPc-p22mrg-QALCU8-PqUAWG-ni4p7x-FQQvr8-oexbpz-7vDaN3-LqgueC-72ottW-anrQVi-acx2uN" TargetMode="External"/><Relationship Id="rId2" Type="http://schemas.openxmlformats.org/officeDocument/2006/relationships/slide" Target="../slides/slide25.xml"/><Relationship Id="rId16" Type="http://schemas.openxmlformats.org/officeDocument/2006/relationships/hyperlink" Target="https://www.flickr.com/photos/tentenuk/18679340721/in/photolist-cm3fBf-cm3g1A-FpgqXN-FrxSDx-217hcCH-f5HBPe-pHHEg-oERpnX-usCvdD-us1sWh-uaYyPX-uaPWpQ-tvptVY-5RwtK8-71d9vB-X8vRgS-67SCqt-21htuyS-nTux14-21uN4ve-oaTEP3-jbEABF-2nPY1C4-5mxAEZ-2nMCtiW-2nbFcfw-2iVkj1b-sdeQKs-VY1H1F-2nZqj36-atbVgq-Xc9uog-4Pwhx9-2jMRVcr-2nMKXPS-2cG5u9E-WWxheY-2q8KcD3-VY2k2i-2nTVzya-2nTYfDh-2nTYfCA-29Ehcd3-2nTT1wD-2nWUkwX-2ocf6cZ-27GyXcG-2mndM1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creativecommons.org/publicdomain/zero/1.0/" TargetMode="External"/><Relationship Id="rId5" Type="http://schemas.openxmlformats.org/officeDocument/2006/relationships/hyperlink" Target="https://creativecommons.org/licenses/by-nc-nd/2.0/" TargetMode="External"/><Relationship Id="rId15" Type="http://schemas.openxmlformats.org/officeDocument/2006/relationships/hyperlink" Target="https://creativecommons.org/licenses/by/2.0/" TargetMode="External"/><Relationship Id="rId10" Type="http://schemas.openxmlformats.org/officeDocument/2006/relationships/hyperlink" Target="https://www.flickr.com/photos/cogdog/52417423400/in/photolist-jN6KtC-vmYXES-2nRWZMj-2csAZv9" TargetMode="External"/><Relationship Id="rId4" Type="http://schemas.openxmlformats.org/officeDocument/2006/relationships/hyperlink" Target="https://www.flickr.com/photos/patrick_verstappen/52546260006/in/photolist-2o4kjq7-8LJM4o-858AQj-855q1x-858zNw-858xdA-MXu2N-MXtHw-e324XE-MXLiK-MXLwF-5qUpAz-4GKsje-48BZVz-29fdK5L-5a8fF4-f2pJTf-KgUJ2q-9wsNqd-9eX9MN-9eU6Pv-2hNukin-Vn6YGn-fkdFDR-ViwBGm-25G13Zg-Vau9ex-Vm8EpH-2yTbqe-8PKEt5-2oFDcQw-U5wHjh-HpxETR-Vn6cKZ-V7BPwq-ULSkgW-M4Wmm-U5AvT3-2qEHVXz-oWeRXR-FiAwun-2h1B4EW-2qPpXsm-pvbp1p-ojfXss-2h1AdMe-cPEtgd-aGZE4-dAR39F-dVHSbD" TargetMode="External"/><Relationship Id="rId9" Type="http://schemas.openxmlformats.org/officeDocument/2006/relationships/hyperlink" Target="https://creativecommons.org/licenses/by-nc/2.0/" TargetMode="External"/><Relationship Id="rId14" Type="http://schemas.openxmlformats.org/officeDocument/2006/relationships/hyperlink" Target="https://www.flickr.com/photos/157270154@N05/42044625261/in/photolist-4Q93h1-vKR27-KDuvLt-7fxbma-78oxjg-3nz386-X6nZUD-2hUxXwD-ecUTJX-2nAXwNz-274kGh6-2p9gpoH-86iMjk-2yvdph-9R4Bpj-6siGbW-WV5pEn-7G5bXA-5XtQ9p-2jyVvqR-2obqJya-nZm4Vr-j23HsP-iupqiJ-2jw1Fqc-5ThX4T-7G5chU-7G5coo-R8dqZE-EgmDNV-FwDzbg-2mgNVWq-qM97Qp-G24Qkt-quJn4A-gHVux-G1XSsh-Qq3R8Z-6NU4Hx-SizbKR-dPACKn-8UkP7H-gqUnF-7N59bP-aRmHX-aRksN-aRncX-aRkZX-aRmHV-5TVweb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 hangingPunct="0"/>
            <a:r>
              <a:rPr lang="en-GB" dirty="0"/>
              <a:t>Energiaközösségek: IT alapok</a:t>
            </a:r>
          </a:p>
          <a:p>
            <a:pPr latinLnBrk="0"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projekt az Európai Unió Horizont kutatási és innovációs programjának (2021–2027) támogatásában részesült, a 101075596 számú támogatási megállapodás keretében. A jelen anyag tartalmáért kizárólag az Every1 projekt felelős, és az nem feltétlenül tükrözi az Európai Unió véleményét. A prezentáció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 alatt áll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hacsak másképp nem jelezzük.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878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A digitális energiagazdálkodási eszközök szerepe: rugalmasság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5"/>
                </a:solidFill>
              </a:rPr>
              <a:t>Hogyan járulhatnak hozzá a digitális energiagazdálkodási eszközök az energiaközösségek előnyeihez?</a:t>
            </a:r>
          </a:p>
          <a:p>
            <a:pPr algn="ctr" latinLnBrk="0"/>
            <a:endParaRPr lang="en-US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181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3. A digitális energiagazdálkodási eszközök szerepe: rugalmasság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1">
                <a:sym typeface="Public Sans"/>
              </a:rPr>
              <a:t>A digitális energiagazdálkodási eszközök valós idejű figyelemmel kísérés, intelligens fogyasztási adatok és kollektív hatékonyságjavítás révén optimalizálják az energiafelhasználást.</a:t>
            </a:r>
            <a:endParaRPr lang="en-GB" sz="1200" noProof="1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361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Négy sorból és négy oszlopból álló táblázat. Az oszlopok címei a következők: Eszköz; Szolgáltatások; Előnyök az energetikai közösség számára; Hogyan támogathatja ez az eszköz az energetikai közösséget? Mivel több cellában több pont is szerepel, a cellákat itt számozzuk.</a:t>
            </a:r>
          </a:p>
          <a:p>
            <a:r>
              <a:rPr lang="en-GB" dirty="0"/>
              <a:t>Első adatsor: 1. </a:t>
            </a:r>
            <a:r>
              <a:rPr lang="en-GB" dirty="0" err="1"/>
              <a:t>EcoStruxure </a:t>
            </a:r>
            <a:r>
              <a:rPr lang="en-GB" dirty="0"/>
              <a:t>Facility Expert (világszerte). 2. Integrált távoli felügyelet. 3. Fokozott működési rugalmasság. 4. Adatvezérelt optimalizálás. </a:t>
            </a:r>
          </a:p>
          <a:p>
            <a:r>
              <a:rPr lang="en-GB" dirty="0"/>
              <a:t>Második adatsor: 1. Loop (Egyesült Királyság). 2. Átfogó energiafelügyelet, intelligens adathozzáférés. 3. Fogyasztási betekintés. 4. Rugalmasságot elősegítő, megvalósítható útmutatások.</a:t>
            </a:r>
          </a:p>
          <a:p>
            <a:r>
              <a:rPr lang="en-GB" dirty="0"/>
              <a:t>Harmadik adatsor: 1. </a:t>
            </a:r>
            <a:r>
              <a:rPr lang="en-GB" dirty="0" err="1"/>
              <a:t>Tibber </a:t>
            </a:r>
            <a:r>
              <a:rPr lang="en-GB" dirty="0"/>
              <a:t>(Svédország, Norvégia, Németország, Hollandia). 2. Dinamikus energiaellátás, valós idejű fogyasztáskezelés. 3. Terhelésáthelyezés és költségcsökkentés, fokozott fenntarthatóság. 4. Optimalizált energiaügyi döntéshozatal.</a:t>
            </a:r>
          </a:p>
          <a:p>
            <a:endParaRPr lang="en-GB" dirty="0"/>
          </a:p>
          <a:p>
            <a:r>
              <a:rPr lang="en-GB" dirty="0"/>
              <a:t>https://www.se.com/uk/en/</a:t>
            </a:r>
          </a:p>
          <a:p>
            <a:r>
              <a:rPr lang="en-GB" dirty="0"/>
              <a:t>https://loop.homes/</a:t>
            </a:r>
          </a:p>
          <a:p>
            <a:r>
              <a:rPr lang="en-GB" dirty="0" err="1"/>
              <a:t>https://tibber.com/en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915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4. A felújítási és napenergia-kalkulátorok szerepe</a:t>
            </a:r>
            <a:endParaRPr lang="en-US" sz="105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Hogyan segítik a felújítási és napenergia-kalkulátorok az energiatakarékossági döntéseket?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003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4. A felújítási és napenergia-kalkulátorok szerepe</a:t>
            </a:r>
            <a:endParaRPr lang="en-US" sz="105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ym typeface="Public Sans"/>
              </a:rPr>
              <a:t>A napenergia-kalkulátorok </a:t>
            </a:r>
            <a:r>
              <a:rPr lang="en-GB" sz="1200" noProof="0" dirty="0">
                <a:sym typeface="Public Sans"/>
              </a:rPr>
              <a:t>személyre szabott felújítási terveket, pénzügyi támogatást és adatalapú betekintést nyújtanak az energiahatékonyság és a megújuló energiaforrásokba történő beruházások optimalizálása érdekében.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258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Négy sorból és négy oszlopból álló táblázat. Mivel a cellák több pontot tartalmaznak, itt is számozva vannak. Az első sor megegyezik az előző táblázatokkal: 1. Eszköz. 2. Szolgáltatás. 3. Az energiaközösség előnyei. 4. Hogyan támogathatja ez az eszköz az energiaközösséget?</a:t>
            </a:r>
          </a:p>
          <a:p>
            <a:r>
              <a:rPr lang="en-GB" dirty="0"/>
              <a:t>Első adatsor: 1. Effy (Franciaország). 2. Projektszimuláció és személyre szabott tanulmány, integrált felújítási megoldások, támogatásokhoz és prémiumokhoz való hozzáférés. 3. Költséghatékony felújítás, különböző épületekhez szabott megoldások. 4. Támogatásokhoz való hozzáférés.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Második adatsor. 1. </a:t>
            </a:r>
            <a:r>
              <a:rPr lang="en-GB" dirty="0" err="1"/>
              <a:t>MaPrimeRénov </a:t>
            </a:r>
            <a:r>
              <a:rPr lang="en-GB" dirty="0"/>
              <a:t>(Franciaország). 2. A francia kormány által finanszírozott felújítási támogatás, jogosultság ellenőrzése és pályázati segítség. 3. Pénzügyi támogatás az energiahatékonysághoz. 4. </a:t>
            </a:r>
            <a:r>
              <a:rPr lang="en-GB" sz="1200" b="0" i="0" u="none" strike="noStrike" cap="none" noProof="0" dirty="0">
                <a:solidFill>
                  <a:srgbClr val="000000"/>
                </a:solidFill>
                <a:latin typeface="+mn-lt"/>
              </a:rPr>
              <a:t>A befektetés kockázatának csökkentése.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cap="none" noProof="0" dirty="0">
                <a:solidFill>
                  <a:srgbClr val="000000"/>
                </a:solidFill>
                <a:latin typeface="+mn-lt"/>
              </a:rPr>
              <a:t>Harmadik adatsor. 1. Energy Saving Trust – Energiaeszközök és kalkulátorok (Egyesült Királyság). 2. Tanácsok az energiahatékonyság javításához, átfogó energiakalkulátorok. 3. Holisztikus otthoni energiaértékelés. 4. Adat alapú felújítási tervezés, megvalósítható ajánlások.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cap="none" noProof="0" dirty="0">
              <a:solidFill>
                <a:srgbClr val="000000"/>
              </a:solidFill>
              <a:latin typeface="+mn-lt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cap="none" noProof="0" dirty="0">
              <a:solidFill>
                <a:srgbClr val="000000"/>
              </a:solidFill>
              <a:latin typeface="+mn-lt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cap="none" noProof="0" dirty="0">
              <a:solidFill>
                <a:srgbClr val="000000"/>
              </a:solidFill>
              <a:latin typeface="+mn-lt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https://www.effy.fr</a:t>
            </a:r>
          </a:p>
          <a:p>
            <a:r>
              <a:rPr lang="en-GB" dirty="0"/>
              <a:t>https://www.iea.org/policies/17749-frances-maprimerenov-programme</a:t>
            </a:r>
          </a:p>
          <a:p>
            <a:r>
              <a:rPr lang="en-GB" dirty="0"/>
              <a:t>https://energysavingtrust.org.uk/energy-at-home/energy-tools-and-calculators/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133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Digitális platformok: Energia megosztás  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Hogyan javíthatják a digitális platformok az energiaközösségek irányítását?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303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Digitális platformok: Energia megosztás 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Public Sans"/>
              </a:rPr>
              <a:t>A digitális platformok támogatják a műveletek, a számlázás és a döntéshozatal racionalizálását.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633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Négy oszlopból és három sorból álló táblázat. A cellák számozása a korábbiakhoz hasonló. Az oszlopok címei a korábbiakhoz hasonlóak: 1. Eszköz. 2. Szolgáltatások. 3. Előnyök az energiaközösség számára. 4. Hogyan támogathatja ez az eszköz az energiaközösséget?</a:t>
            </a:r>
            <a:br>
              <a:rPr lang="en-GB" dirty="0"/>
            </a:br>
            <a:r>
              <a:rPr lang="en-GB" dirty="0"/>
              <a:t>Első adatsor: 1. </a:t>
            </a:r>
            <a:r>
              <a:rPr lang="en-GB" dirty="0" err="1"/>
              <a:t>eGon </a:t>
            </a:r>
            <a:r>
              <a:rPr lang="en-GB" dirty="0"/>
              <a:t>(Németország). 2. Online portál, tagkezelés, automatizált számlázás és számlázás, digitális szerződéskezelés, közösség regisztráció. 3. Egyszerűsített adminisztráció és átláthatóság, egyértelmű és átlátható árazás. 4. </a:t>
            </a:r>
            <a:r>
              <a:rPr lang="en-GB" sz="1200" b="0" i="0" u="none" strike="noStrike" cap="none" noProof="0" dirty="0">
                <a:solidFill>
                  <a:srgbClr val="000000"/>
                </a:solidFill>
                <a:latin typeface="+mn-lt"/>
              </a:rPr>
              <a:t>A folyamat dematerializálása.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cap="none" noProof="0" dirty="0">
                <a:solidFill>
                  <a:srgbClr val="000000"/>
                </a:solidFill>
                <a:latin typeface="+mn-lt"/>
              </a:rPr>
              <a:t>Második adatsor: 1. </a:t>
            </a:r>
            <a:r>
              <a:rPr lang="en-GB" sz="1200" b="0" i="0" u="none" strike="noStrike" cap="none" noProof="0" dirty="0" err="1">
                <a:solidFill>
                  <a:srgbClr val="000000"/>
                </a:solidFill>
                <a:latin typeface="+mn-lt"/>
              </a:rPr>
              <a:t>Neoom </a:t>
            </a:r>
            <a:r>
              <a:rPr lang="en-GB" sz="1200" b="0" i="0" u="none" strike="noStrike" cap="none" noProof="0" dirty="0">
                <a:solidFill>
                  <a:srgbClr val="000000"/>
                </a:solidFill>
                <a:latin typeface="+mn-lt"/>
              </a:rPr>
              <a:t>(Németország, Ausztria, Csehország). 2. Átfogó digitális megoldás, közösségképzés és intelligens párosítás, digitális irányítópult és energiagazdálkodás. 3. Villamosenergia-árbiztonság és költségmegtakarítás, bevételi lehetőségek és zöld energia hozzáférés, a közösség megerősítése. 4. Átlátható adatok a döntéshozatalhoz, megkönnyített közösségképzés, automatizált műveletek.</a:t>
            </a:r>
            <a:endParaRPr lang="en-GB" dirty="0"/>
          </a:p>
          <a:p>
            <a:endParaRPr lang="en-GB" dirty="0"/>
          </a:p>
          <a:p>
            <a:r>
              <a:rPr lang="en-GB" dirty="0"/>
              <a:t>https://rego-n.org/index.html</a:t>
            </a:r>
          </a:p>
          <a:p>
            <a:r>
              <a:rPr lang="en-GB" dirty="0"/>
              <a:t>https://neoom.com/en/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59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6. Energiagazdálkodás és energiaközösségek: társadalmi szerepvállalás   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Hogyan vehet részt </a:t>
            </a:r>
            <a:r>
              <a:rPr lang="en-US" sz="1200" i="1" dirty="0" err="1">
                <a:solidFill>
                  <a:schemeClr val="accent2"/>
                </a:solidFill>
              </a:rPr>
              <a:t>egy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i="1" dirty="0" err="1">
                <a:solidFill>
                  <a:schemeClr val="accent2"/>
                </a:solidFill>
              </a:rPr>
              <a:t>energiaközösség</a:t>
            </a:r>
            <a:r>
              <a:rPr lang="en-US" sz="1200" i="1" dirty="0">
                <a:solidFill>
                  <a:schemeClr val="accent2"/>
                </a:solidFill>
              </a:rPr>
              <a:t> az energiagazdálkodásban?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653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 err="1"/>
              <a:t>Energiaközösséget</a:t>
            </a:r>
            <a:r>
              <a:rPr lang="en-GB" sz="1200" dirty="0"/>
              <a:t> irányít, és fontolgatja az informatikai infrastruktúra bevezetését vagy fejlesztését? Érdekli </a:t>
            </a:r>
            <a:r>
              <a:rPr lang="en-GB" sz="1200" dirty="0" err="1"/>
              <a:t>az</a:t>
            </a:r>
            <a:r>
              <a:rPr lang="en-GB" sz="1200" dirty="0"/>
              <a:t> </a:t>
            </a:r>
            <a:r>
              <a:rPr lang="en-GB" sz="1200" dirty="0" err="1"/>
              <a:t>energiaközösségbe</a:t>
            </a:r>
            <a:r>
              <a:rPr lang="en-GB" sz="1200" dirty="0"/>
              <a:t> való befektetés, de nem tudja, hol kezdje? Ebben a rövid előadásban a következőket fogjuk megvizsgálni: </a:t>
            </a:r>
          </a:p>
          <a:p>
            <a:pPr latinLnBrk="0"/>
            <a:endParaRPr lang="en-GB" sz="1200" dirty="0"/>
          </a:p>
          <a:p>
            <a:pPr marL="457200" indent="-457200" latinLnBrk="0">
              <a:buChar char="•"/>
            </a:pPr>
            <a:r>
              <a:rPr lang="en-GB" sz="1200" dirty="0"/>
              <a:t>Különböző szolgáltatások és azok előnyei az energiaközösség számára.</a:t>
            </a:r>
          </a:p>
          <a:p>
            <a:pPr marL="457200" indent="-457200" latinLnBrk="0">
              <a:buChar char="•"/>
            </a:pPr>
            <a:r>
              <a:rPr lang="en-GB" sz="1200" dirty="0"/>
              <a:t>Példák olyan eszközökre, amelyek segíthetnek döntései meghozatalában.</a:t>
            </a:r>
            <a:endParaRPr lang="en-GB" sz="1200" dirty="0">
              <a:ea typeface="Calibri"/>
              <a:cs typeface="Calibri"/>
            </a:endParaRPr>
          </a:p>
          <a:p>
            <a:pPr marL="457200" indent="-457200" latinLnBrk="0">
              <a:buChar char="•"/>
            </a:pPr>
            <a:r>
              <a:rPr lang="en-GB" sz="1200" dirty="0"/>
              <a:t>Hogyan értékelje az eszközöket, termékeket és szolgáltatásokat</a:t>
            </a:r>
            <a:r>
              <a:rPr lang="en-GB" sz="160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*Felhívjuk figyelmét, hogy az előadásban felsorolt eszközök csak illusztrációs célt szolgálnak, és nem ajánlások. A listán szereplő eszközök közül néhány csak bizonyos országokban érhető el. Lehet, hogy az Ön országában nem elérhetőek. Kereshet hasonló nemzeti eszközöket vagy szoftvereket.</a:t>
            </a:r>
            <a:r>
              <a:rPr lang="en-GB" sz="1200" dirty="0"/>
              <a:t> </a:t>
            </a:r>
            <a:endParaRPr lang="en-GB" sz="1200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642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6. Energiagazdálkodás és energiaközösségek: társadalmi szerepvállalás  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a typeface="Public Sans"/>
                <a:sym typeface="Public Sans"/>
              </a:rPr>
              <a:t>Az </a:t>
            </a:r>
            <a:r>
              <a:rPr lang="en-GB" sz="1200" dirty="0" err="1">
                <a:ea typeface="Public Sans"/>
                <a:sym typeface="Public Sans"/>
              </a:rPr>
              <a:t>energiaközösségek</a:t>
            </a:r>
            <a:r>
              <a:rPr lang="en-GB" sz="1200" dirty="0">
                <a:ea typeface="Public Sans"/>
                <a:sym typeface="Public Sans"/>
              </a:rPr>
              <a:t> </a:t>
            </a:r>
            <a:r>
              <a:rPr lang="en-GB" sz="1200" noProof="0" dirty="0">
                <a:ea typeface="Public Sans"/>
                <a:sym typeface="Public Sans"/>
              </a:rPr>
              <a:t>integrált digitális eszközöket </a:t>
            </a:r>
            <a:r>
              <a:rPr lang="en-GB" sz="1200" dirty="0">
                <a:ea typeface="Public Sans"/>
                <a:sym typeface="Public Sans"/>
              </a:rPr>
              <a:t>használhatnak </a:t>
            </a:r>
            <a:r>
              <a:rPr lang="en-GB" sz="1200" noProof="0" dirty="0">
                <a:ea typeface="Public Sans"/>
                <a:sym typeface="Public Sans"/>
              </a:rPr>
              <a:t>a monitoringhoz, az információkhoz való hozzáféréshez és az együttműködéshez, hogy adat alapú döntéseket hozzanak és helyi tervezést végezzenek.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802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korábbi táblázatokhoz hasonló táblázat, de míg azok négy oszlopból állnak, ez csak két sorból áll. Az első sor megegyezik: 1. Eszköz. 2. Szolgáltatások. 3. Előnyök az energiaközösség számára. 4. Hogyan támogathatja ez az eszköz az energiaközösséget?</a:t>
            </a:r>
          </a:p>
          <a:p>
            <a:r>
              <a:rPr lang="en-GB" dirty="0"/>
              <a:t>Első és egyetlen adatsor: 1. </a:t>
            </a:r>
            <a:r>
              <a:rPr lang="en-GB" dirty="0" err="1"/>
              <a:t>EnergyID </a:t>
            </a:r>
            <a:r>
              <a:rPr lang="en-GB" dirty="0"/>
              <a:t>(Hollandia, Belgium, Franciaország, Portugália, Olaszország). 2. All-in-one fogyasztásfigyelés, Napenergia-teljesítményre vonatkozó betekintés, Adatintegrációk, Együttműködő társadalmi csoportok. 3. Elősegíti a közösség elkötelezettségét, Erősíti a helyi tervezést, Benchmarking a cselekvéshez. 4. Adat alapú döntéshozatal, Fokozott társadalmi együttműködés, Testreszabható elemzések.</a:t>
            </a:r>
          </a:p>
          <a:p>
            <a:endParaRPr lang="en-GB" dirty="0"/>
          </a:p>
          <a:p>
            <a:r>
              <a:rPr lang="en-GB" dirty="0"/>
              <a:t>https://www.energyid.eu/en/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241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IT-eszközök kiválasztása </a:t>
            </a:r>
            <a:r>
              <a:rPr lang="en-US" sz="1200" b="1" kern="120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az</a:t>
            </a: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</a:t>
            </a:r>
            <a:r>
              <a:rPr lang="en-US" sz="1200" b="1" kern="120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energiaközösség</a:t>
            </a: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számára: Értékelés 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Hogyan válasszuk ki a megfelelő IT-eszközöket az energiaközösségünk számára?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205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7. IT-eszközök kiválasztása </a:t>
            </a:r>
            <a:r>
              <a:rPr lang="en-US" sz="1200" b="1" dirty="0" err="1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az</a:t>
            </a: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energiaközösségéhez</a:t>
            </a: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: Értékelés  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noProof="0" dirty="0">
                <a:ea typeface="Public Sans"/>
                <a:sym typeface="Public Sans"/>
              </a:rPr>
              <a:t>Az eszközt funkcionalitása, használhatósága, integrálhatósága, skálázhatósága, költsége, támogatása, biztonsága és rugalmassága alapján kell értékelni. Néhány szempont, amelyet érdemes figyelembe venni:</a:t>
            </a:r>
          </a:p>
          <a:p>
            <a:pPr latinLnBrk="0"/>
            <a:endParaRPr lang="en-GB" sz="1200" noProof="0" dirty="0">
              <a:ea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ym typeface="Public Sans"/>
              </a:rPr>
              <a:t>Funkcionalitás: </a:t>
            </a:r>
            <a:r>
              <a:rPr lang="en-GB" sz="1200" noProof="0" dirty="0">
                <a:sym typeface="Public Sans"/>
              </a:rPr>
              <a:t>Az eszköz megfelel-e az energiaigényeinknek?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ym typeface="Public Sans"/>
              </a:rPr>
              <a:t>Használhatóság: </a:t>
            </a:r>
            <a:r>
              <a:rPr lang="en-GB" sz="1200" noProof="0" dirty="0">
                <a:sym typeface="Public Sans"/>
              </a:rPr>
              <a:t>Az eszköz könnyen használható?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ym typeface="Public Sans"/>
              </a:rPr>
              <a:t>Integrálhatóság: </a:t>
            </a:r>
            <a:r>
              <a:rPr lang="en-GB" sz="1200" noProof="0" dirty="0">
                <a:sym typeface="Public Sans"/>
              </a:rPr>
              <a:t>Az eszköz kompatibilis a meglévő rendszerekkel?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ym typeface="Public Sans"/>
              </a:rPr>
              <a:t>Skálázhatóság: </a:t>
            </a:r>
            <a:r>
              <a:rPr lang="en-GB" sz="1200" noProof="0" dirty="0">
                <a:sym typeface="Public Sans"/>
              </a:rPr>
              <a:t>Az eszköz képes-e a közösségünkkel együtt növekedni?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ym typeface="Public Sans"/>
              </a:rPr>
              <a:t>Költséghatékonyság: </a:t>
            </a:r>
            <a:r>
              <a:rPr lang="en-GB" sz="1200" noProof="0" dirty="0">
                <a:sym typeface="Public Sans"/>
              </a:rPr>
              <a:t>Az előnyök meghaladják-e az esetleges többletköltségeket?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ym typeface="Public Sans"/>
              </a:rPr>
              <a:t>Támogatás és képzés: </a:t>
            </a:r>
            <a:r>
              <a:rPr lang="en-GB" sz="1200" noProof="0" dirty="0">
                <a:sym typeface="Public Sans"/>
              </a:rPr>
              <a:t>Könnyen elérhető a támogatás?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ym typeface="Public Sans"/>
              </a:rPr>
              <a:t>Biztonság: </a:t>
            </a:r>
            <a:r>
              <a:rPr lang="en-GB" sz="1200" noProof="0" dirty="0">
                <a:sym typeface="Public Sans"/>
              </a:rPr>
              <a:t>Védve vannak-e az adatok és a magánélet?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ym typeface="Public Sans"/>
              </a:rPr>
              <a:t>Rugalmasság: </a:t>
            </a:r>
            <a:r>
              <a:rPr lang="en-GB" sz="1200" noProof="0" dirty="0">
                <a:sym typeface="Public Sans"/>
              </a:rPr>
              <a:t>Az eszköz testreszabható-e igényeinknek megfelelően?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ym typeface="Public Sans"/>
              </a:rPr>
              <a:t>Felhasználói visszajelzések: </a:t>
            </a:r>
            <a:r>
              <a:rPr lang="en-GB" sz="1200" noProof="0" dirty="0">
                <a:sym typeface="Public Sans"/>
              </a:rPr>
              <a:t>Más felhasználók elégedettek az eszközzel?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490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Következő lépések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Ha többet szeretne megtudni </a:t>
            </a:r>
            <a:r>
              <a:rPr lang="en-GB" sz="1200" dirty="0" err="1"/>
              <a:t>az</a:t>
            </a:r>
            <a:r>
              <a:rPr lang="en-GB" sz="1200" dirty="0"/>
              <a:t> </a:t>
            </a:r>
            <a:r>
              <a:rPr lang="en-GB" sz="1200" dirty="0" err="1"/>
              <a:t>energiaközösségeket</a:t>
            </a:r>
            <a:r>
              <a:rPr lang="en-GB" sz="1200" dirty="0"/>
              <a:t> támogató eszközökről, szolgáltatásokról és termékekről, az alábbi források hasznosak lehetnek: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  <a:cs typeface="Calibri"/>
              </a:rPr>
              <a:t>Olvassa el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az Európai </a:t>
            </a:r>
            <a:r>
              <a:rPr lang="en-US" altLang="ko-KR" sz="1200" dirty="0" err="1">
                <a:solidFill>
                  <a:srgbClr val="373737"/>
                </a:solidFill>
                <a:ea typeface="맑은 고딕"/>
              </a:rPr>
              <a:t>Bizottság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</a:t>
            </a:r>
            <a:r>
              <a:rPr lang="en-US" altLang="ko-KR" sz="1200" i="1" dirty="0" err="1">
                <a:solidFill>
                  <a:srgbClr val="373737"/>
                </a:solidFill>
                <a:ea typeface="맑은 고딕"/>
                <a:hlinkClick r:id="rId3"/>
              </a:rPr>
              <a:t>energiaközösségek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 adatbázisát: Digitális eszközök </a:t>
            </a:r>
            <a:r>
              <a:rPr lang="en-US" altLang="ko-KR" sz="1200" i="1" dirty="0" err="1">
                <a:solidFill>
                  <a:srgbClr val="373737"/>
                </a:solidFill>
                <a:ea typeface="맑은 고딕"/>
                <a:hlinkClick r:id="rId3"/>
              </a:rPr>
              <a:t>az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 </a:t>
            </a:r>
            <a:r>
              <a:rPr lang="en-US" altLang="ko-KR" sz="1200" i="1" dirty="0" err="1">
                <a:solidFill>
                  <a:srgbClr val="373737"/>
                </a:solidFill>
                <a:ea typeface="맑은 고딕"/>
                <a:hlinkClick r:id="rId3"/>
              </a:rPr>
              <a:t>energiaközösségek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 számára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.  </a:t>
            </a:r>
            <a:endParaRPr lang="en-US" altLang="ko-KR" sz="1200" i="1" dirty="0">
              <a:solidFill>
                <a:srgbClr val="373737"/>
              </a:solidFill>
              <a:ea typeface="맑은 고딕"/>
              <a:cs typeface="Calibri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73737"/>
                </a:solidFill>
                <a:ea typeface="Calibri"/>
              </a:rPr>
              <a:t>Tekintse át az Every1 rövid tanfolyamainak sorozatát: </a:t>
            </a:r>
            <a:r>
              <a:rPr lang="en-US" sz="1200" i="1" dirty="0">
                <a:solidFill>
                  <a:srgbClr val="373737"/>
                </a:solidFill>
                <a:ea typeface="Calibri"/>
                <a:hlinkClick r:id="rId4"/>
              </a:rPr>
              <a:t>Digitális energia alapjai</a:t>
            </a:r>
            <a:r>
              <a:rPr lang="en-US" sz="1200" i="1" dirty="0">
                <a:solidFill>
                  <a:srgbClr val="373737"/>
                </a:solidFill>
                <a:ea typeface="Calibri"/>
              </a:rPr>
              <a:t>.</a:t>
            </a:r>
            <a:endParaRPr lang="en-US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  <a:cs typeface="Calibri"/>
              </a:rPr>
              <a:t>Olvassa el az Energy Reports kutatási tanulmányát: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cs typeface="Calibri"/>
                <a:hlinkClick r:id="rId5"/>
              </a:rPr>
              <a:t>Modellező eszközök a </a:t>
            </a:r>
            <a:r>
              <a:rPr lang="en-US" altLang="ko-KR" sz="1200" i="1" dirty="0" err="1">
                <a:solidFill>
                  <a:srgbClr val="373737"/>
                </a:solidFill>
                <a:ea typeface="맑은 고딕"/>
                <a:cs typeface="Calibri"/>
                <a:hlinkClick r:id="rId5"/>
              </a:rPr>
              <a:t>megújuló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cs typeface="Calibri"/>
                <a:hlinkClick r:id="rId5"/>
              </a:rPr>
              <a:t> </a:t>
            </a:r>
            <a:r>
              <a:rPr lang="en-US" altLang="ko-KR" sz="1200" i="1" dirty="0" err="1">
                <a:solidFill>
                  <a:srgbClr val="373737"/>
                </a:solidFill>
                <a:ea typeface="맑은 고딕"/>
                <a:cs typeface="Calibri"/>
                <a:hlinkClick r:id="rId5"/>
              </a:rPr>
              <a:t>energiaközösségek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cs typeface="Calibri"/>
                <a:hlinkClick r:id="rId5"/>
              </a:rPr>
              <a:t> értékeléséhez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cs typeface="Calibri"/>
              </a:rPr>
              <a:t>. </a:t>
            </a:r>
          </a:p>
          <a:p>
            <a:pPr algn="ctr" latinLnBrk="0"/>
            <a:r>
              <a:rPr lang="en-US" sz="1200" dirty="0">
                <a:solidFill>
                  <a:srgbClr val="373737"/>
                </a:solidFill>
                <a:ea typeface="Calibri"/>
                <a:hlinkClick r:id="rId6"/>
              </a:rPr>
              <a:t>Tudjon meg többet az Every1 projekt tanulási anyagaival kapcsolatban.</a:t>
            </a:r>
            <a:endParaRPr lang="en-US" dirty="0"/>
          </a:p>
          <a:p>
            <a:pPr algn="ctr" latinLnBrk="0"/>
            <a:endParaRPr lang="en-US" altLang="ko-KR" sz="1200" dirty="0">
              <a:solidFill>
                <a:srgbClr val="373737"/>
              </a:solidFill>
              <a:ea typeface="맑은 고딕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965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Köszönetnyilvánítás</a:t>
            </a:r>
          </a:p>
          <a:p>
            <a:pPr latinLnBrk="0"/>
            <a:r>
              <a:rPr lang="en-GB" dirty="0"/>
              <a:t>Ez az </a:t>
            </a:r>
            <a:r>
              <a:rPr lang="en-GB" i="1" dirty="0"/>
              <a:t>„Energiaközösségek: IT alapok” </a:t>
            </a:r>
            <a:r>
              <a:rPr lang="en-GB" dirty="0"/>
              <a:t>című diavetítés az Every1 projekt keretében készült, és – ellenkező jelölés hiányában – </a:t>
            </a:r>
            <a:r>
              <a:rPr lang="en-GB" dirty="0">
                <a:hlinkClick r:id="rId3"/>
              </a:rPr>
              <a:t>CC BY-SA 4.0 </a:t>
            </a:r>
            <a:r>
              <a:rPr lang="en-GB" dirty="0"/>
              <a:t>licenc alatt áll.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 prezentációban a következő képek szerepelnek: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Borítókép: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Community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by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patrick verstappen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BY-NC-ND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Bevezető szöveg kép: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Lukas, Pexels.com</a:t>
            </a:r>
            <a:endParaRPr lang="en-US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Első kérdés: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Digital City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szerző: scratch-media, licenc: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BY-NC-ND 2.0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Második kérdés: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Solar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sz="12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betmari,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BY-NC 2.0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Harmadik kérdés: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Flex the Steel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Alan Levine,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CC0 1.0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Negyedik kérdés: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Solar façade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La Citta Vita,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Ötödik kérdés: Mike Lawrence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„share”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című képe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CC BY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 áll.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Hatodik kérdés: A 10 10 által készített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Moss Community Energy Launch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CC BY 2.0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 áll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Hetedik kérdés: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7"/>
              </a:rPr>
              <a:t>Az 1. kérdés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Virtual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EyeSee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által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CC BY 2.0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áll.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Köszönöm!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66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Ebben az előadásban hét kérdést vizsgálunk meg. Minden szakasz elején szánjon egy pillanatot a kérdés átgondolására, mielőtt továbblépne a következő diára.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A kérdéseket egymás után is végigmeheted. Vagy a menüből kiválaszthatod azt a kérdést, amelyet először szeretnél megvizsgálni.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88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Hét kérdés az energetikai közösségek számára: IT-alapok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Milyen szerepet játszik az IT-infrastruktúra az energiaközösségekben?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Hogyan segíthetik a napenergia-kalkulátorok a döntéshozatalt </a:t>
            </a:r>
            <a:r>
              <a:rPr lang="en-US" sz="1200" dirty="0" err="1">
                <a:ea typeface="Public Sans"/>
                <a:cs typeface="Public Sans"/>
                <a:sym typeface="Public Sans"/>
              </a:rPr>
              <a:t>az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 </a:t>
            </a:r>
            <a:r>
              <a:rPr lang="en-US" sz="1200" dirty="0" err="1">
                <a:ea typeface="Public Sans"/>
                <a:cs typeface="Public Sans"/>
                <a:sym typeface="Public Sans"/>
              </a:rPr>
              <a:t>energiaközösségekben</a:t>
            </a:r>
            <a:r>
              <a:rPr lang="en-US" sz="1200" dirty="0">
                <a:ea typeface="Public Sans"/>
                <a:cs typeface="Public Sans"/>
                <a:sym typeface="Public Sans"/>
              </a:rPr>
              <a:t>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Hogyan segíthetik a digitális energiagazdálkodási eszközök az energiaközösségeket?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Hogyan segítik a felújítási és napenergia-kalkulátorok az energiatakarékossági döntéseket?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Hogyan javíthatják a digitális platformok az energiaközösségek irányítását?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Hogyan vehet részt egy energiaközösség az energiagazdálkodásban?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Hogyan választhatjuk ki a megfelelő informatikai eszközöket az energiaközösségünk számára?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78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Az IT-infrastruktúra szerepe az energetikai közösségekben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5"/>
                </a:solidFill>
              </a:rPr>
              <a:t>Milyen szerepet játszik az IT-infrastruktúra </a:t>
            </a:r>
            <a:r>
              <a:rPr lang="en-US" sz="1200" i="1" dirty="0" err="1">
                <a:solidFill>
                  <a:schemeClr val="accent5"/>
                </a:solidFill>
              </a:rPr>
              <a:t>az</a:t>
            </a:r>
            <a:r>
              <a:rPr lang="en-US" sz="1200" i="1" dirty="0">
                <a:solidFill>
                  <a:schemeClr val="accent5"/>
                </a:solidFill>
              </a:rPr>
              <a:t> </a:t>
            </a:r>
            <a:r>
              <a:rPr lang="en-US" sz="1200" i="1" dirty="0" err="1">
                <a:solidFill>
                  <a:schemeClr val="accent5"/>
                </a:solidFill>
              </a:rPr>
              <a:t>energiaközösségekben</a:t>
            </a:r>
            <a:r>
              <a:rPr lang="en-US" sz="1200" i="1" dirty="0">
                <a:solidFill>
                  <a:schemeClr val="accent5"/>
                </a:solidFill>
              </a:rPr>
              <a:t>?</a:t>
            </a:r>
          </a:p>
          <a:p>
            <a:pPr algn="ctr" latinLnBrk="0"/>
            <a:endParaRPr lang="en-US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09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1. Az informatikai infrastruktúra szerepe az energetikai közösségekben 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US" sz="1200" dirty="0"/>
              <a:t>Technológiai rendszerek és keretrendszerek az energiaközösségekben: </a:t>
            </a:r>
          </a:p>
          <a:p>
            <a:pPr latinLnBrk="0"/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/>
              <a:t>Lehetővé teszik a digitális energetikai átállásban való hatékony részvételt és elköteleződést.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/>
              <a:t>Olyan eszközöket, platformokat és hálózatokat tartalmaznak, amelyek célja a kapacitás, a készségek és az érdekelt felek közötti együttműködés javítása.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69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2: A napenergia-kalkulátorok szerepe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Hogyan segíthetik a napenergia-kalkulátorok a döntéshozatalt az energetikai közösségekben?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720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2: A napenergia-kalkulátorok szerepe: PV-telepítés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Public Sans"/>
              </a:rPr>
              <a:t>A napenergia-kalkulátorok adatokat szolgáltatnak a fotovoltaikus (PV) panelek optimális elhelyezéséhez, költségelemzéséhez és a rendszer hatékonyságához.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83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Négy sorból és négy oszlopból álló táblázat. Az oszlopok címei: Eszköz; Szolgáltatások; Előnyök az energetikai közösség számára; Hogyan támogathatja ez az eszköz az energetikai közösséget? Mivel minden cella több pontot tartalmaz, a sorok minden cellája 1-től 4-ig számozva van.</a:t>
            </a:r>
          </a:p>
          <a:p>
            <a:r>
              <a:rPr lang="en-GB" dirty="0"/>
              <a:t>Az első adatsor a következő: 1. Fotovoltaikus földrajzi információs rendszer (PVGIS) (világszerte). 2. </a:t>
            </a:r>
            <a:r>
              <a:rPr lang="fr-FR" dirty="0"/>
              <a:t>PV teljesítmény szimuláció, besugárzási adatok elemzése, rugalmas konfigurációs lehetőségek. 3. </a:t>
            </a:r>
            <a:r>
              <a:rPr lang="en-GB" dirty="0"/>
              <a:t>Pontos energiahozam-becslések, költségértékelés, testreszabható elemzés. 4. Tájékozott rendszertervezés, pénzügyi tervezés, forgatókönyvek összehasonlítása.</a:t>
            </a:r>
          </a:p>
          <a:p>
            <a:r>
              <a:rPr lang="en-GB" dirty="0"/>
              <a:t>A második adatsor: 1. NREL </a:t>
            </a:r>
            <a:r>
              <a:rPr lang="en-GB" dirty="0" err="1"/>
              <a:t>PVWatts </a:t>
            </a:r>
            <a:r>
              <a:rPr lang="en-GB" dirty="0"/>
              <a:t>kalkulátor (világszerte). 2. Energia termelés becslése, átfogó rendszerinformációk, részletes rendszeradatok. 3. Széles körű alkalmazhatóság, megbízható napenergia-adatok, könnyű használat. 4. Adat alapú döntéshozatal, teljesítményelemzés, hozzáférhető felület.</a:t>
            </a:r>
          </a:p>
          <a:p>
            <a:r>
              <a:rPr lang="en-GB" dirty="0"/>
              <a:t>A harmadik adatsor a következő: 1. </a:t>
            </a:r>
            <a:r>
              <a:rPr lang="en-GB" dirty="0" err="1"/>
              <a:t>EnergySage </a:t>
            </a:r>
            <a:r>
              <a:rPr lang="en-GB" dirty="0"/>
              <a:t>Solar Calculator (USA). 2. Testreszabott napenergia-megtakarítási becslés, interaktív felhasználói bevitel. 3. Személyre szabott megtakarítási elemzés, átlátható költségmegtakarítási becslés, hozzáférés a telepítők árajánlataihoz. 4. Tájékozott befektetési döntések, komplex adatok egyszerűsítése, versenyképes ajánlattétel megkönnyítése.</a:t>
            </a:r>
          </a:p>
          <a:p>
            <a:endParaRPr lang="en-GB" dirty="0"/>
          </a:p>
          <a:p>
            <a:r>
              <a:rPr lang="en-GB" dirty="0"/>
              <a:t>https://joint-research-centre.ec.europa.eu/photovoltaic-geographical-information-system-pvgis_en</a:t>
            </a:r>
          </a:p>
          <a:p>
            <a:r>
              <a:rPr lang="en-GB" dirty="0" err="1"/>
              <a:t>https://pvwatts.nrel.gov</a:t>
            </a:r>
            <a:endParaRPr lang="en-GB" dirty="0"/>
          </a:p>
          <a:p>
            <a:r>
              <a:rPr lang="en-GB" dirty="0"/>
              <a:t>https://www.energysage.com/solar/calculator/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39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11005F-86EE-1BBA-95BE-A990F202B2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8" y="6210794"/>
            <a:ext cx="2098431" cy="439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A730B-F727-C4AB-3C41-EA390D1A9E6E}"/>
              </a:ext>
            </a:extLst>
          </p:cNvPr>
          <p:cNvSpPr txBox="1"/>
          <p:nvPr userDrawn="1"/>
        </p:nvSpPr>
        <p:spPr>
          <a:xfrm>
            <a:off x="2241449" y="6072366"/>
            <a:ext cx="534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projekt az Európai Unió Horizont kutatási és innovációs programjának (2021–2027) támogatásában részesült, a 101075596 számú támogatási megállapodás keretében. A jelen anyag tartalmáért kizárólag az Every1 projekt felelős, és az nem feltétlenül tükrözi az Európai Unió véleményét. A prezentáció </a:t>
            </a:r>
            <a:r>
              <a:rPr lang="hu-HU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 </a:t>
            </a:r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 alatt áll</a:t>
            </a:r>
            <a:r>
              <a:rPr lang="hu-HU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, </a:t>
            </a:r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hacsak másképp nem jelezzük. </a:t>
            </a:r>
            <a:endParaRPr lang="hu-HU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.com/uk/e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ibber.com/en" TargetMode="External"/><Relationship Id="rId4" Type="http://schemas.openxmlformats.org/officeDocument/2006/relationships/hyperlink" Target="https://loop.home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y.f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ergysavingtrust.org.uk/energy-at-home/energy-tools-and-calculators/" TargetMode="External"/><Relationship Id="rId4" Type="http://schemas.openxmlformats.org/officeDocument/2006/relationships/hyperlink" Target="https://www.iea.org/policies/17749-frances-maprimerenov-programm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go-n.org/index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eoom.com/en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id.eu/en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timtul.com/media/web_asociacion3e/digital-tools-for-energy-communities_20240903072717.pdf?utm_source=chatgpt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sciencedirect.com/science/article/pii/S2352484724001926?utm_source=chatgpt.com" TargetMode="External"/><Relationship Id="rId4" Type="http://schemas.openxmlformats.org/officeDocument/2006/relationships/hyperlink" Target="https://www.open.edu/openlearncreate/course/index.php?categoryid=1459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76999192@N06/8914555364/in/photolist-ezKqJq-6GdEQk-6WWLTQ-26LaoTK-JtH2ax-2nRgW7B-5Zb2BK-97z7ZL-2nzbeQe-c2xvgh-54DEm-6GW7Bs-6GW5Du-6GW5gA-6GS3Qg-6GRYUg-6GW57b-6GRXNa-6GRXYp-6GW3A1-6GRZ1e-6GRZrD-6GS2Ke-c2xvyS-6GW75Q-6GS2tv-6cFMPr-6GS1b8-dyh7SQ-9ftpEe-dH6MK7-c2xuV1-6GW4qm-6GW8CN-dH18nF-9fx9ao-eXRoBE-8dzjHX-dH1hir-7tC3o-wHxmRb-dUT8M-rHexoe-dH1ju4-dH6Ucu-dH1rgF-dH1bDP-dH13v2-qDgL3H-dH6AMN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www.flickr.com/photos/26395486@N00/11040990083/" TargetMode="External"/><Relationship Id="rId12" Type="http://schemas.openxmlformats.org/officeDocument/2006/relationships/hyperlink" Target="https://www.flickr.com/photos/la-citta-vita/5964294206/in/photolist-a63ySJ-2if5NnW-25r9jwG-9NCzNg-2jTWyDw-Ruykm5-2k3vT2a-2jHw3rM-26wAznv-H8u1FC-HCUSyN-2jHrCbg-2jHrxUW-2jHw16p-cXN5kU-5J4xoF-fJj3MJ-23LWsCC-23LWs6A-23LWtaE-2k3vcaL-GMLHJH-2nsown9-brF35a-fJ31B2-2jTWrj6-2jTXZf9-HVaa8L-8ht37K-8M4ahu-YBtiPN-XpJbL-puGqk6-2nsigDR-2mDcop8-2jTX8zX-Nzsc5a-7YHViU-PCCEAp-79uuCF-H3323R-HRqJYg-HRqKjg-5JeU76-s4pgHv-5JeSrV-79uwwp-79umA4-ddYze8-79unS6" TargetMode="External"/><Relationship Id="rId17" Type="http://schemas.openxmlformats.org/officeDocument/2006/relationships/hyperlink" Target="https://www.flickr.com/photos/virtualeyesee/6107062655/in/photolist-aiEhXH-2mfbphB-2FNUzm-2mhR91F-6R5BGh-6CrL7s-9wTEoc-5RNZrj-hsxMoz-bXBkHs-6uZH4F-2qGyynr-i6cpkf-5DeuzB-62bCHj-627qw6-62bCJU-2mWWrGm-2owiRjb-5YhgUK-6zVhW9-62bCQN-FSHhxU-9iKHnC-bEVLmG-9nYSsY-2j9vWXy-2qnFW2U-EqM9T9-5Ttgxf-boWktF-7GZn1X-wQKRrm-7ztNWB-rwZSwo-d3XB41-2bmH5cd-67MMek-mT2BPc-p22mrg-QALCU8-PqUAWG-ni4p7x-FQQvr8-oexbpz-7vDaN3-LqgueC-72ottW-anrQVi-acx2uN" TargetMode="External"/><Relationship Id="rId2" Type="http://schemas.openxmlformats.org/officeDocument/2006/relationships/notesSlide" Target="../notesSlides/notesSlide25.xml"/><Relationship Id="rId16" Type="http://schemas.openxmlformats.org/officeDocument/2006/relationships/hyperlink" Target="https://www.flickr.com/photos/tentenuk/18679340721/in/photolist-cm3fBf-cm3g1A-FpgqXN-FrxSDx-217hcCH-f5HBPe-pHHEg-oERpnX-usCvdD-us1sWh-uaYyPX-uaPWpQ-tvptVY-5RwtK8-71d9vB-X8vRgS-67SCqt-21htuyS-nTux14-21uN4ve-oaTEP3-jbEABF-2nPY1C4-5mxAEZ-2nMCtiW-2nbFcfw-2iVkj1b-sdeQKs-VY1H1F-2nZqj36-atbVgq-Xc9uog-4Pwhx9-2jMRVcr-2nMKXPS-2cG5u9E-WWxheY-2q8KcD3-VY2k2i-2nTVzya-2nTYfDh-2nTYfCA-29Ehcd3-2nTT1wD-2nWUkwX-2ocf6cZ-27GyXcG-2mndM1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creativecommons.org/publicdomain/zero/1.0/" TargetMode="External"/><Relationship Id="rId5" Type="http://schemas.openxmlformats.org/officeDocument/2006/relationships/hyperlink" Target="https://creativecommons.org/licenses/by-nc-nd/2.0/" TargetMode="External"/><Relationship Id="rId15" Type="http://schemas.openxmlformats.org/officeDocument/2006/relationships/hyperlink" Target="https://creativecommons.org/licenses/by/2.0/" TargetMode="External"/><Relationship Id="rId10" Type="http://schemas.openxmlformats.org/officeDocument/2006/relationships/hyperlink" Target="https://www.flickr.com/photos/cogdog/52417423400/in/photolist-jN6KtC-vmYXES-2nRWZMj-2csAZv9" TargetMode="External"/><Relationship Id="rId4" Type="http://schemas.openxmlformats.org/officeDocument/2006/relationships/hyperlink" Target="https://www.flickr.com/photos/patrick_verstappen/52546260006/in/photolist-2o4kjq7-8LJM4o-858AQj-855q1x-858zNw-858xdA-MXu2N-MXtHw-e324XE-MXLiK-MXLwF-5qUpAz-4GKsje-48BZVz-29fdK5L-5a8fF4-f2pJTf-KgUJ2q-9wsNqd-9eX9MN-9eU6Pv-2hNukin-Vn6YGn-fkdFDR-ViwBGm-25G13Zg-Vau9ex-Vm8EpH-2yTbqe-8PKEt5-2oFDcQw-U5wHjh-HpxETR-Vn6cKZ-V7BPwq-ULSkgW-M4Wmm-U5AvT3-2qEHVXz-oWeRXR-FiAwun-2h1B4EW-2qPpXsm-pvbp1p-ojfXss-2h1AdMe-cPEtgd-aGZE4-dAR39F-dVHSbD" TargetMode="External"/><Relationship Id="rId9" Type="http://schemas.openxmlformats.org/officeDocument/2006/relationships/hyperlink" Target="https://creativecommons.org/licenses/by-nc/2.0/" TargetMode="External"/><Relationship Id="rId14" Type="http://schemas.openxmlformats.org/officeDocument/2006/relationships/hyperlink" Target="https://www.flickr.com/photos/157270154@N05/42044625261/in/photolist-4Q93h1-vKR27-KDuvLt-7fxbma-78oxjg-3nz386-X6nZUD-2hUxXwD-ecUTJX-2nAXwNz-274kGh6-2p9gpoH-86iMjk-2yvdph-9R4Bpj-6siGbW-WV5pEn-7G5bXA-5XtQ9p-2jyVvqR-2obqJya-nZm4Vr-j23HsP-iupqiJ-2jw1Fqc-5ThX4T-7G5chU-7G5coo-R8dqZE-EgmDNV-FwDzbg-2mgNVWq-qM97Qp-G24Qkt-quJn4A-gHVux-G1XSsh-Qq3R8Z-6NU4Hx-SizbKR-dPACKn-8UkP7H-gqUnF-7N59bP-aRmHX-aRksN-aRncX-aRkZX-aRmHV-5TVweb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t-research-centre.ec.europa.eu/photovoltaic-geographical-information-system-pvgis_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energysage.com/solar/calculator/" TargetMode="External"/><Relationship Id="rId4" Type="http://schemas.openxmlformats.org/officeDocument/2006/relationships/hyperlink" Target="https://pvwatts.nrel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1531A2-2C3E-37F8-4611-645FF7F91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92" y="1956180"/>
            <a:ext cx="4488208" cy="3436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452B93-4298-7B4F-79FF-FE522035F0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762" y="1175339"/>
            <a:ext cx="7560030" cy="4507321"/>
          </a:xfrm>
          <a:prstGeom prst="rect">
            <a:avLst/>
          </a:prstGeom>
        </p:spPr>
        <p:txBody>
          <a:bodyPr/>
          <a:lstStyle/>
          <a:p>
            <a:pPr latinLnBrk="0" hangingPunct="0"/>
            <a:r>
              <a:rPr lang="hu-HU" sz="7200" noProof="1"/>
              <a:t>Energiaközösségek: IT alapok</a:t>
            </a:r>
          </a:p>
        </p:txBody>
      </p:sp>
    </p:spTree>
    <p:extLst>
      <p:ext uri="{BB962C8B-B14F-4D97-AF65-F5344CB8AC3E}">
        <p14:creationId xmlns:p14="http://schemas.microsoft.com/office/powerpoint/2010/main" val="429175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88ED-1967-D3B8-0CCF-0FD0B52839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781685"/>
            <a:ext cx="1132332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A digitális energiagazdálkodási eszközök szerepe: Rugalmasság 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2868460"/>
            <a:ext cx="10421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Hogyan segíthetik a digitális energiagazdálkodási eszközök az energiaközösségeket?</a:t>
            </a:r>
          </a:p>
          <a:p>
            <a:pPr algn="ctr" latinLnBrk="0"/>
            <a:endParaRPr lang="en-US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03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373667" y="3591839"/>
            <a:ext cx="6542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noProof="1">
                <a:sym typeface="Public Sans"/>
              </a:rPr>
              <a:t>A digitális energiagazdálkodási eszközök valós idejű figyelemmel kísérés, intelligens fogyasztási adatok és kollektív hatékonyságjavítás révén optimalizálják az energiafelhasználást.</a:t>
            </a:r>
            <a:endParaRPr lang="en-GB" sz="2400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91104-3C74-A3CC-149D-6DDF50817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73" y="2116550"/>
            <a:ext cx="3452747" cy="46036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8A49AF-FE3D-6403-257B-5C507BE0CF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2120" y="79098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A digitális energiagazdálkodási eszközök szerepe: rugalmasság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66319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51F342-2065-64E8-CB48-81A26FA721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flipH="1" flipV="1">
            <a:off x="1371600" y="-1493520"/>
            <a:ext cx="177800" cy="70485"/>
          </a:xfrm>
          <a:prstGeom prst="rect">
            <a:avLst/>
          </a:prstGeom>
        </p:spPr>
        <p:txBody>
          <a:bodyPr/>
          <a:lstStyle/>
          <a:p>
            <a:r>
              <a:rPr lang="hu-HU" noProof="1"/>
              <a:t>Eszközök: digitális </a:t>
            </a:r>
            <a:r>
              <a:rPr lang="hu-HU" baseline="0" noProof="1"/>
              <a:t>energiagazdálkodás</a:t>
            </a:r>
            <a:endParaRPr lang="hu-HU" noProof="1"/>
          </a:p>
        </p:txBody>
      </p:sp>
      <p:graphicFrame>
        <p:nvGraphicFramePr>
          <p:cNvPr id="2" name="Table 1" descr="Négy sorból és négy oszlopból álló táblázat. Az oszlopok címei a következők: Eszköz; Szolgáltatások; Előnyök az energetikai közösség számára; Hogyan támogathatja ez az eszköz az energetikai közösséget? Mivel több cellában több pont is szerepel, a cellákat itt számozzuk.&#13;&#10;Első adatsor: 1. EcoStruxure Facility Expert (világszerte). 2. Integrált távoli felügyelet. 3. Fokozott működési rugalmasság. 4. Adatvezérelt optimalizálás. &#13;&#10;Második adatsor: 1. Loop (Egyesült Királyság). 2. Átfogó energiafelügyelet, intelligens adathozzáférés. 3. Fogyasztási betekintés. 4. Rugalmasságot elősegítő, megvalósítható útmutatások.&#13;&#10;Harmadik adatsor: 1. Tibber (Svédország, Norvégia, Németország, Hollandia). 2. Dinamikus energiaellátás, valós idejű fogyasztáskezelés. 3. Terhelésáthelyezés és költségcsökkentés, fokozott fenntarthatóság. 4. Optimalizált energiaügyi döntéshozatal.&#13;&#10;&#13;&#10;">
            <a:extLst>
              <a:ext uri="{FF2B5EF4-FFF2-40B4-BE49-F238E27FC236}">
                <a16:creationId xmlns:a16="http://schemas.microsoft.com/office/drawing/2014/main" id="{96924E7E-0F00-9A16-26BA-8F6556934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9059"/>
              </p:ext>
            </p:extLst>
          </p:nvPr>
        </p:nvGraphicFramePr>
        <p:xfrm>
          <a:off x="352816" y="789140"/>
          <a:ext cx="11486367" cy="551501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1969">
                  <a:extLst>
                    <a:ext uri="{9D8B030D-6E8A-4147-A177-3AD203B41FA5}">
                      <a16:colId xmlns:a16="http://schemas.microsoft.com/office/drawing/2014/main" val="1956655456"/>
                    </a:ext>
                  </a:extLst>
                </a:gridCol>
                <a:gridCol w="3171466">
                  <a:extLst>
                    <a:ext uri="{9D8B030D-6E8A-4147-A177-3AD203B41FA5}">
                      <a16:colId xmlns:a16="http://schemas.microsoft.com/office/drawing/2014/main" val="3114145817"/>
                    </a:ext>
                  </a:extLst>
                </a:gridCol>
                <a:gridCol w="3171466">
                  <a:extLst>
                    <a:ext uri="{9D8B030D-6E8A-4147-A177-3AD203B41FA5}">
                      <a16:colId xmlns:a16="http://schemas.microsoft.com/office/drawing/2014/main" val="1035212580"/>
                    </a:ext>
                  </a:extLst>
                </a:gridCol>
                <a:gridCol w="3171466">
                  <a:extLst>
                    <a:ext uri="{9D8B030D-6E8A-4147-A177-3AD203B41FA5}">
                      <a16:colId xmlns:a16="http://schemas.microsoft.com/office/drawing/2014/main" val="1964108697"/>
                    </a:ext>
                  </a:extLst>
                </a:gridCol>
              </a:tblGrid>
              <a:tr h="728000"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noProof="0" dirty="0">
                          <a:latin typeface="+mn-lt"/>
                        </a:rPr>
                        <a:t>Eszköz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noProof="0" dirty="0">
                          <a:latin typeface="+mn-lt"/>
                        </a:rPr>
                        <a:t>Szolgáltatások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noProof="0" dirty="0">
                          <a:latin typeface="+mn-lt"/>
                        </a:rPr>
                        <a:t>Előnyök </a:t>
                      </a:r>
                      <a:r>
                        <a:rPr lang="en-GB" sz="2000" noProof="0" dirty="0" err="1">
                          <a:latin typeface="+mn-lt"/>
                        </a:rPr>
                        <a:t>az</a:t>
                      </a:r>
                      <a:r>
                        <a:rPr lang="en-GB" sz="2000" noProof="0" dirty="0">
                          <a:latin typeface="+mn-lt"/>
                        </a:rPr>
                        <a:t> </a:t>
                      </a:r>
                      <a:r>
                        <a:rPr lang="en-GB" sz="2000" noProof="0" dirty="0" err="1">
                          <a:latin typeface="+mn-lt"/>
                        </a:rPr>
                        <a:t>energiaközösség</a:t>
                      </a:r>
                      <a:r>
                        <a:rPr lang="en-GB" sz="2000" noProof="0" dirty="0">
                          <a:latin typeface="+mn-lt"/>
                        </a:rPr>
                        <a:t> számára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noProof="0" dirty="0">
                          <a:latin typeface="+mn-lt"/>
                        </a:rPr>
                        <a:t>Hogyan segítheti ez az eszköz az energiaközösségeket?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1151641"/>
                  </a:ext>
                </a:extLst>
              </a:tr>
              <a:tr h="1486839">
                <a:tc>
                  <a:txBody>
                    <a:bodyPr/>
                    <a:lstStyle/>
                    <a:p>
                      <a:pPr lvl="0" algn="ctr" latinLnBrk="0">
                        <a:buNone/>
                      </a:pPr>
                      <a:r>
                        <a:rPr lang="en-GB" sz="20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  <a:hlinkClick r:id="rId3"/>
                        </a:rPr>
                        <a:t>EcoStruxure Facility Expert</a:t>
                      </a:r>
                      <a:endParaRPr lang="en-GB" sz="2000" b="1" i="0" u="none" strike="noStrike" baseline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lvl="0" algn="ctr" latinLnBrk="0">
                        <a:buNone/>
                      </a:pPr>
                      <a:r>
                        <a:rPr lang="en-GB" sz="20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(Világszerte)</a:t>
                      </a:r>
                      <a:endParaRPr lang="en-GB" sz="20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noProof="0" dirty="0">
                          <a:latin typeface="+mn-lt"/>
                        </a:rPr>
                        <a:t>Integrált távoli felügyelet</a:t>
                      </a:r>
                      <a:endParaRPr lang="en-GB" sz="20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Fokozott működési rugalmasság</a:t>
                      </a:r>
                      <a:endParaRPr lang="en-GB" sz="2000" u="none" strike="noStrike" cap="non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Adatvezérelt optimalizálás</a:t>
                      </a:r>
                      <a:endParaRPr lang="en-GB" sz="2000" u="none" strike="noStrike" cap="non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794235"/>
                  </a:ext>
                </a:extLst>
              </a:tr>
              <a:tr h="1039660">
                <a:tc>
                  <a:txBody>
                    <a:bodyPr/>
                    <a:lstStyle/>
                    <a:p>
                      <a:pPr lvl="0" algn="ctr" latinLnBrk="0">
                        <a:buNone/>
                      </a:pPr>
                      <a:r>
                        <a:rPr lang="en-GB" sz="20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  <a:hlinkClick r:id="rId4"/>
                        </a:rPr>
                        <a:t>Loop</a:t>
                      </a:r>
                      <a:endParaRPr lang="en-GB" sz="2000" b="1" i="0" u="none" strike="noStrike" baseline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lvl="0" algn="ctr" latinLnBrk="0">
                        <a:buNone/>
                      </a:pPr>
                      <a:r>
                        <a:rPr lang="en-GB" sz="20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(Egyesült Királyság)</a:t>
                      </a:r>
                      <a:endParaRPr lang="en-GB" sz="20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latinLnBrk="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Átfogó energiafelügyelet</a:t>
                      </a:r>
                    </a:p>
                    <a:p>
                      <a:pPr marL="342900" lvl="0" indent="-342900" algn="l" latinLnBrk="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Intelligens adat-hozzáférés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Fogyasztási adatok</a:t>
                      </a:r>
                      <a:endParaRPr lang="en-GB" sz="2000" u="none" strike="noStrike" cap="non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Cselekvésre ösztönző útmutatás a rugalmasság érdekében</a:t>
                      </a:r>
                      <a:endParaRPr lang="en-GB" sz="2000" u="none" strike="noStrike" cap="non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37070"/>
                  </a:ext>
                </a:extLst>
              </a:tr>
              <a:tr h="1982680">
                <a:tc>
                  <a:txBody>
                    <a:bodyPr/>
                    <a:lstStyle/>
                    <a:p>
                      <a:pPr lvl="0" algn="ctr" latinLnBrk="0">
                        <a:buNone/>
                      </a:pPr>
                      <a:r>
                        <a:rPr lang="en-GB" sz="20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  <a:hlinkClick r:id="rId5"/>
                        </a:rPr>
                        <a:t>Tibber</a:t>
                      </a:r>
                      <a:endParaRPr lang="en-GB" sz="2000" b="1" i="0" u="none" strike="noStrike" baseline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lvl="0" algn="ctr" latinLnBrk="0">
                        <a:buNone/>
                      </a:pPr>
                      <a:r>
                        <a:rPr lang="en-GB" sz="20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(Svédország, Norvégia, Németország, Hollandia)</a:t>
                      </a:r>
                      <a:endParaRPr lang="en-GB" sz="20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Dinamikus energiaellátás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Valós idejű fogyasztáskezelés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Terhelésáthelyezés és költségcsökkentés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Fokozott fenntarthatóság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endParaRPr lang="en-GB" sz="2000" b="0" i="0" u="none" strike="noStrike" cap="non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Optimalizált energiaügyi döntéshozatal</a:t>
                      </a:r>
                      <a:endParaRPr lang="en-GB" sz="2000" u="none" strike="noStrike" cap="non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00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23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056-2B8A-4A37-608D-7D1423BB91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1160" y="822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4. A felújítási és napenergia-kalkulátorok szerepe 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764089" y="3181611"/>
            <a:ext cx="1079743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Hogyan segítik a felújítási és napenergia-kalkulátorok az energiatakarékossági döntéseket?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0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74F0-1B3B-FCB0-A1DC-6630ACEBD9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3560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4. A felújítás és a napenergia-kalkulátorok szerepe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5962389" y="3429000"/>
            <a:ext cx="5551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ym typeface="Public Sans"/>
              </a:rPr>
              <a:t>A napenergia-kalkulátorok </a:t>
            </a:r>
            <a:r>
              <a:rPr lang="en-GB" sz="2400" noProof="0" dirty="0">
                <a:sym typeface="Public Sans"/>
              </a:rPr>
              <a:t>személyre szabott felújítási terveket, pénzügyi támogatást és adatalapú betekintést nyújtanak az energiahatékonyság és a megújuló energiaforrásokba történő beruházások optimalizálása érdekében.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2E058-45DD-A83E-4DFD-03D10C1C6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9" y="2766662"/>
            <a:ext cx="5415995" cy="30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41F4D9-0507-DE24-E8C4-D72B56BC59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16200000">
            <a:off x="838199" y="-6407518"/>
            <a:ext cx="10515600" cy="639763"/>
          </a:xfrm>
          <a:prstGeom prst="rect">
            <a:avLst/>
          </a:prstGeom>
        </p:spPr>
        <p:txBody>
          <a:bodyPr anchor="b"/>
          <a:lstStyle/>
          <a:p>
            <a:r>
              <a:rPr lang="hu-HU" dirty="0"/>
              <a:t>Eszközök: felújítási és napelemes kalkulátorok</a:t>
            </a:r>
          </a:p>
        </p:txBody>
      </p:sp>
      <p:graphicFrame>
        <p:nvGraphicFramePr>
          <p:cNvPr id="2" name="Table 1" descr="Négy sorból és négy oszlopból álló táblázat. Mivel a cellák több pontot tartalmaznak, itt is számozva vannak. Az első sor megegyezik az előző táblázatokkal: 1. Eszköz. 2. Szolgáltatás. 3. Az energiaközösség előnyei. 4. Hogyan támogathatja ez az eszköz az energiaközösséget?&#13;&#10;Első adatsor: 1. Effy (Franciaország). 2. Projektszimuláció és személyre szabott tanulmány, integrált felújítási megoldások, támogatásokhoz és prémiumokhoz való hozzáférés. 3. Költséghatékony felújítás, különböző épületekhez szabott megoldások. 4. Támogatásokhoz való hozzáférés.&#13;&#10;Második adatsor. 1. MaPrimeRénov (Franciaország). 2. A francia kormány által finanszírozott felújítási támogatás, jogosultság ellenőrzése és pályázati segítség. 3. Pénzügyi támogatás az energiahatékonysághoz. 4. A befektetés kockázatának csökkentése.&#13;&#10;Harmadik adatsor. 1. Energy Saving Trust – Energiaeszközök és kalkulátorok (Egyesült Királyság). 2. Tanácsok az energiahatékonyság javításához, átfogó energiakalkulátorok. 3. Holisztikus otthoni energiaértékelés. 4. Adat alapú felújítási tervezés, megvalósítható ajánlások.&#13;&#10;&#13;&#10;&#13;&#10;">
            <a:extLst>
              <a:ext uri="{FF2B5EF4-FFF2-40B4-BE49-F238E27FC236}">
                <a16:creationId xmlns:a16="http://schemas.microsoft.com/office/drawing/2014/main" id="{22012A37-31DF-3643-5425-F2854B552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89921"/>
              </p:ext>
            </p:extLst>
          </p:nvPr>
        </p:nvGraphicFramePr>
        <p:xfrm>
          <a:off x="421709" y="353763"/>
          <a:ext cx="11348581" cy="647204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308965">
                  <a:extLst>
                    <a:ext uri="{9D8B030D-6E8A-4147-A177-3AD203B41FA5}">
                      <a16:colId xmlns:a16="http://schemas.microsoft.com/office/drawing/2014/main" val="1956655456"/>
                    </a:ext>
                  </a:extLst>
                </a:gridCol>
                <a:gridCol w="3365326">
                  <a:extLst>
                    <a:ext uri="{9D8B030D-6E8A-4147-A177-3AD203B41FA5}">
                      <a16:colId xmlns:a16="http://schemas.microsoft.com/office/drawing/2014/main" val="3114145817"/>
                    </a:ext>
                  </a:extLst>
                </a:gridCol>
                <a:gridCol w="2837145">
                  <a:extLst>
                    <a:ext uri="{9D8B030D-6E8A-4147-A177-3AD203B41FA5}">
                      <a16:colId xmlns:a16="http://schemas.microsoft.com/office/drawing/2014/main" val="1035212580"/>
                    </a:ext>
                  </a:extLst>
                </a:gridCol>
                <a:gridCol w="2837145">
                  <a:extLst>
                    <a:ext uri="{9D8B030D-6E8A-4147-A177-3AD203B41FA5}">
                      <a16:colId xmlns:a16="http://schemas.microsoft.com/office/drawing/2014/main" val="1964108697"/>
                    </a:ext>
                  </a:extLst>
                </a:gridCol>
              </a:tblGrid>
              <a:tr h="904566">
                <a:tc>
                  <a:txBody>
                    <a:bodyPr/>
                    <a:lstStyle/>
                    <a:p>
                      <a:pPr algn="ctr" latinLnBrk="0"/>
                      <a:r>
                        <a:rPr lang="en-GB" sz="1800" dirty="0">
                          <a:latin typeface="+mn-lt"/>
                        </a:rPr>
                        <a:t>Eszköz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1800" dirty="0">
                          <a:latin typeface="+mn-lt"/>
                        </a:rPr>
                        <a:t>Szolgáltatás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1800" dirty="0">
                          <a:latin typeface="+mn-lt"/>
                        </a:rPr>
                        <a:t>Előnyök az energiaközösség számára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>
                          <a:latin typeface="+mn-lt"/>
                        </a:rPr>
                        <a:t>Hogyan segítheti ez az eszköz </a:t>
                      </a:r>
                      <a:r>
                        <a:rPr lang="en-GB" sz="1800" noProof="0" dirty="0" err="1">
                          <a:latin typeface="+mn-lt"/>
                        </a:rPr>
                        <a:t>az</a:t>
                      </a:r>
                      <a:r>
                        <a:rPr lang="en-GB" sz="1800" noProof="0" dirty="0">
                          <a:latin typeface="+mn-lt"/>
                        </a:rPr>
                        <a:t> </a:t>
                      </a:r>
                      <a:r>
                        <a:rPr lang="en-GB" sz="1800" noProof="0" dirty="0" err="1">
                          <a:latin typeface="+mn-lt"/>
                        </a:rPr>
                        <a:t>energiaközösségeket</a:t>
                      </a:r>
                      <a:r>
                        <a:rPr lang="en-GB" sz="1800" dirty="0"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1151641"/>
                  </a:ext>
                </a:extLst>
              </a:tr>
              <a:tr h="1809137">
                <a:tc>
                  <a:txBody>
                    <a:bodyPr/>
                    <a:lstStyle/>
                    <a:p>
                      <a:pPr lvl="0" algn="ctr" latinLnBrk="0">
                        <a:buNone/>
                      </a:pP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  <a:hlinkClick r:id="rId3"/>
                        </a:rPr>
                        <a:t>Effy </a:t>
                      </a:r>
                      <a:endParaRPr lang="en-GB" sz="1800" b="1" i="0" u="none" strike="noStrike" baseline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lvl="0" algn="ctr" latinLnBrk="0">
                        <a:buNone/>
                      </a:pP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(Franciaország)</a:t>
                      </a:r>
                      <a:r>
                        <a:rPr lang="en-GB" sz="1800" b="0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1800" b="0" i="0" u="none" strike="noStrike" noProof="0" dirty="0">
                          <a:latin typeface="+mn-lt"/>
                        </a:rPr>
                        <a:t>Projekt szimuláció és személyre szabott tanulmány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800" b="0" i="0" u="none" strike="noStrike" noProof="0" dirty="0">
                          <a:latin typeface="+mn-lt"/>
                        </a:rPr>
                        <a:t>Integrált felújítási megoldások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800" b="0" i="0" u="none" strike="noStrike" noProof="0" dirty="0">
                          <a:latin typeface="+mn-lt"/>
                        </a:rPr>
                        <a:t>Támogatásokhoz és prémiumokhoz való hozzáférés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8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Költséghatékony felújítás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8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Személyre szabott megoldások különböző épületekhez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18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Hozzáférés támogatásokhoz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794235"/>
                  </a:ext>
                </a:extLst>
              </a:tr>
              <a:tr h="1324352">
                <a:tc>
                  <a:txBody>
                    <a:bodyPr/>
                    <a:lstStyle/>
                    <a:p>
                      <a:pPr lvl="0" algn="ctr" latinLnBrk="0">
                        <a:buNone/>
                      </a:pP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  <a:hlinkClick r:id="rId4"/>
                        </a:rPr>
                        <a:t>MaPrimeRénov</a:t>
                      </a:r>
                      <a:endParaRPr lang="en-GB" sz="1800" b="1" i="0" u="none" strike="noStrike" baseline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lvl="0" algn="ctr" latinLnBrk="0">
                        <a:buNone/>
                      </a:pP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(Franciaország) 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latinLnBrk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GB" sz="18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Francia kormány által finanszírozott felújítási támogatás</a:t>
                      </a:r>
                    </a:p>
                    <a:p>
                      <a:pPr marL="342900" lvl="0" indent="-342900" algn="l" latinLnBrk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GB" sz="18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Jogosultság ellenőrzése és segítség a pályázat benyújtásában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GB" sz="18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Pénzügyi támogatás az energiahatékonyság javításához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18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A beruházások kockázatának csökkentése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37070"/>
                  </a:ext>
                </a:extLst>
              </a:tr>
              <a:tr h="2011144"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  <a:hlinkClick r:id="rId5"/>
                        </a:rPr>
                        <a:t>Energy Saving Trust – Energiahatékonysági eszközök és kalkulátorok</a:t>
                      </a:r>
                      <a:endParaRPr lang="en-GB" sz="1800" b="1" i="0" u="none" strike="noStrike" baseline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lvl="0" indent="0" algn="ctr" latinLnBrk="0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(Egyesült Királyság)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18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Tanácsok az energiahatékonyság javításához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8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Átfogó energia kalkulátorok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18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Holisztikus otthoni energiaértékelés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18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Adat alapú felújítási tervezés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8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Megvalósítható ajánlások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00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18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FDAC6-590C-E168-A3A5-712F475F89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320" y="8324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Digitális platformok: Energia megosztás  -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Hogyan javíthatják a digitális platformok az energiaközösségek irányítását?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4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5974915" y="3844498"/>
            <a:ext cx="5839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ym typeface="Public Sans"/>
              </a:rPr>
              <a:t>A digitális platformok támogatják a műveletek, a számlázás és a döntéshozatal racionalizálását.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422D05-8D5C-C884-C37B-F95A79E24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1" y="2953436"/>
            <a:ext cx="5538977" cy="2613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DCFF3-FB34-FF1F-08FC-2214F485BD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480" y="7715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Digitális platformok: Energia megosztás  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2057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355B8-9BD9-EE0C-33D7-1B24607558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flipV="1">
            <a:off x="909320" y="-1605280"/>
            <a:ext cx="167640" cy="131445"/>
          </a:xfrm>
          <a:prstGeom prst="rect">
            <a:avLst/>
          </a:prstGeom>
        </p:spPr>
        <p:txBody>
          <a:bodyPr/>
          <a:lstStyle/>
          <a:p>
            <a:r>
              <a:rPr lang="hu-HU" noProof="1"/>
              <a:t>Eszközök: Energia megosztás</a:t>
            </a:r>
          </a:p>
        </p:txBody>
      </p:sp>
      <p:graphicFrame>
        <p:nvGraphicFramePr>
          <p:cNvPr id="2" name="Table 1" descr="Négy oszlopból és három sorból álló táblázat. A cellák számozása a korábbiakhoz hasonló. Az oszlopok címei a korábbiakhoz hasonlóak: 1. Eszköz. 2. Szolgáltatások. 3. Előnyök az energiaközösség számára. 4. Hogyan támogathatja ez az eszköz az energiaközösséget?Első adatsor: 1. eGon (Németország). 2. Online portál, tagkezelés, automatizált számlázás és számlázás, digitális szerződéskezelés, közösség regisztráció. 3. Egyszerűsített adminisztráció és átláthatóság, egyértelmű és átlátható árazás. 4. A folyamat dematerializálása.&#13;&#10;Második adatsor: 1. Neoom (Németország, Ausztria, Csehország). 2. Átfogó digitális megoldás, közösségképzés és intelligens párosítás, digitális irányítópult és energiagazdálkodás. 3. Villamosenergia-árbiztonság és költségmegtakarítás, bevételi lehetőségek és zöld energia hozzáférés, a közösség megerősítése. 4. Átlátható adatok a döntéshozatalhoz, megkönnyített közösségképzés, automatizált műveletek.&#13;&#10;">
            <a:extLst>
              <a:ext uri="{FF2B5EF4-FFF2-40B4-BE49-F238E27FC236}">
                <a16:creationId xmlns:a16="http://schemas.microsoft.com/office/drawing/2014/main" id="{BBCC0903-2077-6162-06DE-3B41E2335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861246"/>
              </p:ext>
            </p:extLst>
          </p:nvPr>
        </p:nvGraphicFramePr>
        <p:xfrm>
          <a:off x="283924" y="521197"/>
          <a:ext cx="11624151" cy="512804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18844">
                  <a:extLst>
                    <a:ext uri="{9D8B030D-6E8A-4147-A177-3AD203B41FA5}">
                      <a16:colId xmlns:a16="http://schemas.microsoft.com/office/drawing/2014/main" val="1956655456"/>
                    </a:ext>
                  </a:extLst>
                </a:gridCol>
                <a:gridCol w="3486289">
                  <a:extLst>
                    <a:ext uri="{9D8B030D-6E8A-4147-A177-3AD203B41FA5}">
                      <a16:colId xmlns:a16="http://schemas.microsoft.com/office/drawing/2014/main" val="3114145817"/>
                    </a:ext>
                  </a:extLst>
                </a:gridCol>
                <a:gridCol w="3209509">
                  <a:extLst>
                    <a:ext uri="{9D8B030D-6E8A-4147-A177-3AD203B41FA5}">
                      <a16:colId xmlns:a16="http://schemas.microsoft.com/office/drawing/2014/main" val="1035212580"/>
                    </a:ext>
                  </a:extLst>
                </a:gridCol>
                <a:gridCol w="3209509">
                  <a:extLst>
                    <a:ext uri="{9D8B030D-6E8A-4147-A177-3AD203B41FA5}">
                      <a16:colId xmlns:a16="http://schemas.microsoft.com/office/drawing/2014/main" val="1964108697"/>
                    </a:ext>
                  </a:extLst>
                </a:gridCol>
              </a:tblGrid>
              <a:tr h="1006978"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dirty="0">
                          <a:latin typeface="+mn-lt"/>
                        </a:rPr>
                        <a:t>Eszköz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dirty="0">
                          <a:latin typeface="+mn-lt"/>
                        </a:rPr>
                        <a:t>Szolgáltatások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dirty="0">
                          <a:latin typeface="+mn-lt"/>
                        </a:rPr>
                        <a:t>Előnyök az energiaközösség számára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>
                          <a:latin typeface="+mn-lt"/>
                        </a:rPr>
                        <a:t>Hogyan segítheti ez az eszköz az energiaközösségeket</a:t>
                      </a:r>
                      <a:r>
                        <a:rPr lang="en-GB" sz="2000" dirty="0"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1151641"/>
                  </a:ext>
                </a:extLst>
              </a:tr>
              <a:tr h="1991639"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00000"/>
                        </a:lnSpc>
                        <a:buNone/>
                      </a:pPr>
                      <a:r>
                        <a:rPr lang="en-GB" sz="2000" b="1" i="0" u="none" strike="noStrike" cap="none" baseline="0" noProof="0" dirty="0">
                          <a:solidFill>
                            <a:srgbClr val="000000"/>
                          </a:solidFill>
                          <a:latin typeface="+mn-lt"/>
                          <a:hlinkClick r:id="rId3"/>
                        </a:rPr>
                        <a:t>eGon</a:t>
                      </a:r>
                      <a:endParaRPr lang="en-GB" sz="2000" b="1" i="0" u="none" strike="noStrike" cap="none" baseline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lvl="0" indent="0" algn="ctr" latinLnBrk="0">
                        <a:lnSpc>
                          <a:spcPct val="100000"/>
                        </a:lnSpc>
                        <a:buNone/>
                      </a:pPr>
                      <a:r>
                        <a:rPr lang="en-GB" sz="2000" b="1" i="0" u="none" strike="noStrike" cap="non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(Németország)</a:t>
                      </a:r>
                      <a:endParaRPr lang="en-GB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dirty="0">
                          <a:latin typeface="+mn-lt"/>
                        </a:rPr>
                        <a:t>Online portál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noProof="0" dirty="0">
                          <a:latin typeface="+mn-lt"/>
                        </a:rPr>
                        <a:t>Tagok kezelése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noProof="0" dirty="0">
                          <a:latin typeface="+mn-lt"/>
                        </a:rPr>
                        <a:t>Automatizált számlázás és számlázás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noProof="0" dirty="0">
                          <a:latin typeface="+mn-lt"/>
                        </a:rPr>
                        <a:t>Digitális szerződéskezelés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noProof="0" dirty="0">
                          <a:latin typeface="+mn-lt"/>
                        </a:rPr>
                        <a:t>Közösségi regisztráció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Egyszerűsített adminisztráció és átláthatóság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Világos és átlátható árazás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A folyamat dematerializálása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794235"/>
                  </a:ext>
                </a:extLst>
              </a:tr>
              <a:tr h="2129424">
                <a:tc>
                  <a:txBody>
                    <a:bodyPr/>
                    <a:lstStyle/>
                    <a:p>
                      <a:pPr lvl="0" algn="ctr" latinLnBrk="0">
                        <a:buNone/>
                      </a:pPr>
                      <a:r>
                        <a:rPr lang="en-GB" sz="2000" b="1" i="0" u="none" strike="noStrike" baseline="0" noProof="0" dirty="0" err="1">
                          <a:solidFill>
                            <a:srgbClr val="000000"/>
                          </a:solidFill>
                          <a:latin typeface="+mn-lt"/>
                          <a:hlinkClick r:id="rId4"/>
                        </a:rPr>
                        <a:t>Neoom </a:t>
                      </a:r>
                      <a:r>
                        <a:rPr lang="en-GB" sz="20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(Németország, Ausztria, Csehország)</a:t>
                      </a:r>
                      <a:endParaRPr lang="en-GB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latinLnBrk="0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cap="none" dirty="0">
                          <a:solidFill>
                            <a:srgbClr val="000000"/>
                          </a:solidFill>
                          <a:latin typeface="+mn-lt"/>
                        </a:rPr>
                        <a:t>Átfogó digitális megoldás</a:t>
                      </a:r>
                    </a:p>
                    <a:p>
                      <a:pPr marL="342900" lvl="0" indent="-342900" algn="l" latinLnBrk="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Közösségépítés és intelligens párosítás</a:t>
                      </a:r>
                    </a:p>
                    <a:p>
                      <a:pPr marL="342900" lvl="0" indent="-342900" algn="l" latinLnBrk="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Digitális irányítópult és energiagazdálkodás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Villamosenergia-árbiztonság és költségmegtakarítás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Bevételi lehetőségek és zöld energia hozzáférés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Közösségi felhatalmazás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Átlátható adatok a döntéshozatalhoz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Könnyített közösségépítés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Automatizált műveletek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37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704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CF6A-3ACE-16CB-85D1-5A74BB89D4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320" y="710565"/>
            <a:ext cx="117906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Energiagazdálkodás és energiaközösségek: társadalmi szerepvállalás –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Hogyan vehet részt egy energiaközösség az energiagazdálkodásban?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5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203529" y="391897"/>
            <a:ext cx="7885132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400" dirty="0" err="1"/>
              <a:t>Energiaközösséget</a:t>
            </a:r>
            <a:r>
              <a:rPr lang="en-GB" sz="2400" dirty="0"/>
              <a:t> irányít, és az IT-infrastruktúra bevezetésén vagy fejlesztésén gondolkodik? Érdekli </a:t>
            </a:r>
            <a:r>
              <a:rPr lang="en-GB" sz="2400" dirty="0" err="1"/>
              <a:t>az</a:t>
            </a:r>
            <a:r>
              <a:rPr lang="en-GB" sz="2400" dirty="0"/>
              <a:t> </a:t>
            </a:r>
            <a:r>
              <a:rPr lang="en-GB" sz="2400" dirty="0" err="1"/>
              <a:t>energiaközösségbe</a:t>
            </a:r>
            <a:r>
              <a:rPr lang="en-GB" sz="2400" dirty="0"/>
              <a:t> való befektetés, de nem tudja, hol kezdje? Ebben a rövid előadásban a következőket fogjuk vizsgálni: </a:t>
            </a:r>
          </a:p>
          <a:p>
            <a:pPr latinLnBrk="0"/>
            <a:endParaRPr lang="en-GB" sz="2400" dirty="0"/>
          </a:p>
          <a:p>
            <a:pPr marL="457200" indent="-457200" latinLnBrk="0">
              <a:buChar char="•"/>
            </a:pPr>
            <a:r>
              <a:rPr lang="en-GB" sz="2400" dirty="0"/>
              <a:t>Különböző szolgáltatások és azok előnyei az energiaközösség számára.</a:t>
            </a:r>
          </a:p>
          <a:p>
            <a:pPr marL="457200" indent="-457200" latinLnBrk="0">
              <a:buChar char="•"/>
            </a:pPr>
            <a:r>
              <a:rPr lang="en-GB" sz="2400" dirty="0"/>
              <a:t>Példák olyan eszközökre, amelyek segíthetnek döntései meghozatalában.</a:t>
            </a:r>
            <a:endParaRPr lang="en-GB" sz="2400" dirty="0">
              <a:ea typeface="Calibri"/>
              <a:cs typeface="Calibri"/>
            </a:endParaRPr>
          </a:p>
          <a:p>
            <a:pPr marL="457200" indent="-457200" latinLnBrk="0">
              <a:buChar char="•"/>
            </a:pPr>
            <a:r>
              <a:rPr lang="en-GB" sz="2400" dirty="0"/>
              <a:t>Hogyan értékelje az eszközöket, termékeket és szolgáltatásokat</a:t>
            </a:r>
            <a:r>
              <a:rPr lang="en-GB" sz="3000" dirty="0"/>
              <a:t>.</a:t>
            </a:r>
          </a:p>
        </p:txBody>
      </p:sp>
      <p:pic>
        <p:nvPicPr>
          <p:cNvPr id="3" name="Google Shape;97;p2" descr="A laptop and a paper with graphs on a table">
            <a:extLst>
              <a:ext uri="{FF2B5EF4-FFF2-40B4-BE49-F238E27FC236}">
                <a16:creationId xmlns:a16="http://schemas.microsoft.com/office/drawing/2014/main" id="{E0824120-B2DC-DB41-8E97-86CAA2E28F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02FC2-C28C-6979-4CCC-397FC9518F83}"/>
              </a:ext>
            </a:extLst>
          </p:cNvPr>
          <p:cNvSpPr txBox="1"/>
          <p:nvPr/>
        </p:nvSpPr>
        <p:spPr>
          <a:xfrm>
            <a:off x="4499623" y="4925951"/>
            <a:ext cx="729294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US" i="1" dirty="0"/>
              <a:t>*Felhívjuk figyelmét, hogy az előadásban felsorolt eszközök csak illusztrációs célt szolgálnak, és nem ajánlások. A listán szereplő eszközök közül néhány csak bizonyos országokban érhető el. Lehet, hogy az Ön országában nem elérhetőek. Kereshet hasonló nemzeti eszközöket vagy szoftvereket.</a:t>
            </a:r>
            <a:r>
              <a:rPr lang="en-GB" dirty="0"/>
              <a:t> 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31DFC5-B701-15A3-DBB3-787AE1B84B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67863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sz="2800" b="1" noProof="1">
                <a:solidFill>
                  <a:schemeClr val="bg1"/>
                </a:solidFill>
              </a:rPr>
              <a:t>Bevezetés</a:t>
            </a:r>
          </a:p>
        </p:txBody>
      </p:sp>
    </p:spTree>
    <p:extLst>
      <p:ext uri="{BB962C8B-B14F-4D97-AF65-F5344CB8AC3E}">
        <p14:creationId xmlns:p14="http://schemas.microsoft.com/office/powerpoint/2010/main" val="21586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5123145" y="3429000"/>
            <a:ext cx="6864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ea typeface="Public Sans"/>
                <a:sym typeface="Public Sans"/>
              </a:rPr>
              <a:t>Az energetikai közösségek </a:t>
            </a:r>
            <a:r>
              <a:rPr lang="en-GB" sz="2400" noProof="0" dirty="0">
                <a:ea typeface="Public Sans"/>
                <a:sym typeface="Public Sans"/>
              </a:rPr>
              <a:t>integrált digitális eszközöket </a:t>
            </a:r>
            <a:r>
              <a:rPr lang="en-GB" sz="2400" dirty="0">
                <a:ea typeface="Public Sans"/>
                <a:sym typeface="Public Sans"/>
              </a:rPr>
              <a:t>használhatnak </a:t>
            </a:r>
            <a:r>
              <a:rPr lang="en-GB" sz="2400" noProof="0" dirty="0">
                <a:ea typeface="Public Sans"/>
                <a:sym typeface="Public Sans"/>
              </a:rPr>
              <a:t>a monitoringhoz, az információkhoz való hozzáféréshez és az együttműködéshez, hogy adat alapú döntéseket hozzanak és helyi tervezést végezzenek.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21054-3CDE-2578-B3BD-D09FC23B2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05" y="2154128"/>
            <a:ext cx="3415169" cy="4553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9A0A8-AB32-8A57-63B5-4AF1D554A1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240" y="7207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Energiagazdálkodás és energiaközösségek: társadalmi szerepvállalás   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3498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0B7C7-DDE5-A173-3D92-B79277BAE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D1A277-0A64-D5B6-B84D-616E452680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3312" y="82482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Eszközök: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 közösségi média használata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graphicFrame>
        <p:nvGraphicFramePr>
          <p:cNvPr id="2" name="Table 1" descr="A similar table to previous ones but while this has an identical four columns, there are only two rows. The first row is the same: 1. Tool. 2. Services. 3. Benefits for an energy community. 4. How can this tool support an energy community?&#10;First and only data row: 1. EnergyID (The Netherlands, Belgium, France, Portugal, Italy). 2. All-in-one consumption monitoring, Solar performance insights, Data integrations, Collaborative social groups. 3. Fosters community engagement, Empowers local planning, Benchmarking for action. 4. Data-driven decision making, Enhanced social collaboration, Customisable analytics.&#10;">
            <a:extLst>
              <a:ext uri="{FF2B5EF4-FFF2-40B4-BE49-F238E27FC236}">
                <a16:creationId xmlns:a16="http://schemas.microsoft.com/office/drawing/2014/main" id="{EF147B53-78E2-7B78-CCB8-89E74E525DAA}"/>
              </a:ext>
            </a:extLst>
          </p:cNvPr>
          <p:cNvGraphicFramePr>
            <a:graphicFrameLocks noGrp="1"/>
          </p:cNvGraphicFramePr>
          <p:nvPr/>
        </p:nvGraphicFramePr>
        <p:xfrm>
          <a:off x="553312" y="2528388"/>
          <a:ext cx="11085373" cy="350479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50977">
                  <a:extLst>
                    <a:ext uri="{9D8B030D-6E8A-4147-A177-3AD203B41FA5}">
                      <a16:colId xmlns:a16="http://schemas.microsoft.com/office/drawing/2014/main" val="1956655456"/>
                    </a:ext>
                  </a:extLst>
                </a:gridCol>
                <a:gridCol w="2806330">
                  <a:extLst>
                    <a:ext uri="{9D8B030D-6E8A-4147-A177-3AD203B41FA5}">
                      <a16:colId xmlns:a16="http://schemas.microsoft.com/office/drawing/2014/main" val="3114145817"/>
                    </a:ext>
                  </a:extLst>
                </a:gridCol>
                <a:gridCol w="2934354">
                  <a:extLst>
                    <a:ext uri="{9D8B030D-6E8A-4147-A177-3AD203B41FA5}">
                      <a16:colId xmlns:a16="http://schemas.microsoft.com/office/drawing/2014/main" val="1035212580"/>
                    </a:ext>
                  </a:extLst>
                </a:gridCol>
                <a:gridCol w="3593712">
                  <a:extLst>
                    <a:ext uri="{9D8B030D-6E8A-4147-A177-3AD203B41FA5}">
                      <a16:colId xmlns:a16="http://schemas.microsoft.com/office/drawing/2014/main" val="1964108697"/>
                    </a:ext>
                  </a:extLst>
                </a:gridCol>
              </a:tblGrid>
              <a:tr h="476185"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noProof="0" dirty="0">
                          <a:latin typeface="+mn-lt"/>
                        </a:rPr>
                        <a:t>Eszköz</a:t>
                      </a:r>
                    </a:p>
                  </a:txBody>
                  <a:tcPr anchor="ctr">
                    <a:solidFill>
                      <a:schemeClr val="accent1"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noProof="0" dirty="0">
                          <a:latin typeface="+mn-lt"/>
                        </a:rPr>
                        <a:t>Szolgáltatások </a:t>
                      </a:r>
                    </a:p>
                  </a:txBody>
                  <a:tcPr anchor="ctr">
                    <a:solidFill>
                      <a:schemeClr val="accent1"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2000" noProof="0" dirty="0">
                          <a:latin typeface="+mn-lt"/>
                        </a:rPr>
                        <a:t>Előnyök az energiaközösség számára</a:t>
                      </a:r>
                    </a:p>
                  </a:txBody>
                  <a:tcPr anchor="ctr">
                    <a:solidFill>
                      <a:schemeClr val="accent1"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>
                          <a:latin typeface="+mn-lt"/>
                        </a:rPr>
                        <a:t>Hogyan segítheti ez az eszköz az energiaközösségeket</a:t>
                      </a:r>
                      <a:r>
                        <a:rPr lang="en-GB" sz="2000" dirty="0">
                          <a:latin typeface="+mn-lt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1">
                        <a:alpha val="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151641"/>
                  </a:ext>
                </a:extLst>
              </a:tr>
              <a:tr h="2803750">
                <a:tc>
                  <a:txBody>
                    <a:bodyPr/>
                    <a:lstStyle/>
                    <a:p>
                      <a:pPr lvl="0" algn="l" latinLnBrk="0">
                        <a:buNone/>
                      </a:pPr>
                      <a:r>
                        <a:rPr lang="en-GB" sz="2000" b="1" i="0" u="none" strike="noStrike" cap="none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EnergyID</a:t>
                      </a:r>
                      <a:endParaRPr lang="en-GB" sz="2000" b="1" i="0" u="none" strike="noStrike" cap="none" baseline="0" noProof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latinLnBrk="0">
                        <a:buNone/>
                      </a:pPr>
                      <a:r>
                        <a:rPr lang="en-GB" sz="2000" b="1" i="0" u="none" strike="noStrike" cap="none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(Hollandia, Belgium, Franciaország, Portugália, Olaszország)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latinLnBrk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2000" b="0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All-in-one fogyasztásfigyelés</a:t>
                      </a:r>
                    </a:p>
                    <a:p>
                      <a:pPr marL="342900" lvl="0" indent="-342900" algn="l" latinLnBrk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2000" b="0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Napenergia-teljesítményre vonatkozó betekintés</a:t>
                      </a:r>
                    </a:p>
                    <a:p>
                      <a:pPr marL="342900" lvl="0" indent="-342900" algn="l" latinLnBrk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2000" b="0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Adatintegráció</a:t>
                      </a:r>
                    </a:p>
                    <a:p>
                      <a:pPr marL="342900" lvl="0" indent="-342900" algn="l" latinLnBrk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2000" b="0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Kollaboratív közösségi csoportok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latinLnBrk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A közösségi elkötelezettség elősegítése</a:t>
                      </a:r>
                    </a:p>
                    <a:p>
                      <a:pPr marL="342900" lvl="0" indent="-342900" algn="l" latinLnBrk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Helyi tervezés támogatása</a:t>
                      </a:r>
                    </a:p>
                    <a:p>
                      <a:pPr marL="342900" lvl="0" indent="-342900" algn="l" latinLnBrk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20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Benchmarking a cselekvéshez</a:t>
                      </a:r>
                    </a:p>
                    <a:p>
                      <a:pPr marL="342900" lvl="0" indent="-342900" algn="l" latinLnBrk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endParaRPr lang="en-GB" sz="2000" b="0" i="0" u="none" strike="noStrike" cap="non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latinLnBrk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2000" b="0" i="0" u="none" strike="noStrike" cap="non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Adat alapú döntéshozatal</a:t>
                      </a:r>
                    </a:p>
                    <a:p>
                      <a:pPr marL="342900" lvl="0" indent="-342900" algn="l" latinLnBrk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2000" b="0" i="0" u="none" strike="noStrike" cap="non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Fokozott társadalmi együttműködés</a:t>
                      </a:r>
                    </a:p>
                    <a:p>
                      <a:pPr marL="342900" lvl="0" indent="-342900" algn="l" latinLnBrk="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2000" b="0" i="0" u="none" strike="noStrike" cap="non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Testreszabható elemzések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5779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39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E2BE-4484-1442-7876-1F12D9DB4A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1160" y="862965"/>
            <a:ext cx="113334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IT-eszközök kiválasztása az energiaközösség számára: Értékelés – Bevezetés 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Hogyan válasszuk ki a megfelelő IT-eszközöket az energiaközösségünk számára?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55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2434225" y="2121821"/>
            <a:ext cx="97577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noProof="0" dirty="0">
                <a:ea typeface="Public Sans"/>
                <a:sym typeface="Public Sans"/>
              </a:rPr>
              <a:t>Az eszközt funkcionalitása, használhatósága, integrálhatósága, skálázhatósága, költsége, támogatása, biztonsága és rugalmassága alapján kell értékelni. Néhány megfontolandó kérdés:</a:t>
            </a:r>
          </a:p>
          <a:p>
            <a:pPr latinLnBrk="0"/>
            <a:endParaRPr lang="en-GB" sz="2000" noProof="0" dirty="0">
              <a:ea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ym typeface="Public Sans"/>
              </a:rPr>
              <a:t>Funkcionalitás: </a:t>
            </a:r>
            <a:r>
              <a:rPr lang="en-GB" sz="2000" noProof="0" dirty="0">
                <a:sym typeface="Public Sans"/>
              </a:rPr>
              <a:t>Az eszköz megfelel-e az energiaigényeinknek?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ym typeface="Public Sans"/>
              </a:rPr>
              <a:t>Használhatóság: </a:t>
            </a:r>
            <a:r>
              <a:rPr lang="en-GB" sz="2000" noProof="0" dirty="0">
                <a:sym typeface="Public Sans"/>
              </a:rPr>
              <a:t>Az eszköz könnyen használható?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ym typeface="Public Sans"/>
              </a:rPr>
              <a:t>Integrálhatóság: </a:t>
            </a:r>
            <a:r>
              <a:rPr lang="en-GB" sz="2000" noProof="0" dirty="0">
                <a:sym typeface="Public Sans"/>
              </a:rPr>
              <a:t>Az eszköz kompatibilis a meglévő rendszerekkel?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ym typeface="Public Sans"/>
              </a:rPr>
              <a:t>Skálázhatóság: </a:t>
            </a:r>
            <a:r>
              <a:rPr lang="en-GB" sz="2000" noProof="0" dirty="0">
                <a:sym typeface="Public Sans"/>
              </a:rPr>
              <a:t>Az eszköz képes-e a közösségünkkel együtt növekedni?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ym typeface="Public Sans"/>
              </a:rPr>
              <a:t>Költséghatékonyság: </a:t>
            </a:r>
            <a:r>
              <a:rPr lang="en-GB" sz="2000" noProof="0" dirty="0">
                <a:sym typeface="Public Sans"/>
              </a:rPr>
              <a:t>Az előnyök meghaladják-e az esetleges többletköltségeket?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ym typeface="Public Sans"/>
              </a:rPr>
              <a:t>Támogatás és képzés: </a:t>
            </a:r>
            <a:r>
              <a:rPr lang="en-GB" sz="2000" noProof="0" dirty="0">
                <a:sym typeface="Public Sans"/>
              </a:rPr>
              <a:t>Könnyen elérhető a támogatás?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ym typeface="Public Sans"/>
              </a:rPr>
              <a:t>Biztonság: </a:t>
            </a:r>
            <a:r>
              <a:rPr lang="en-GB" sz="2000" noProof="0" dirty="0">
                <a:sym typeface="Public Sans"/>
              </a:rPr>
              <a:t>Védve vannak-e az adatok és a magánélet?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ym typeface="Public Sans"/>
              </a:rPr>
              <a:t>Rugalmasság: </a:t>
            </a:r>
            <a:r>
              <a:rPr lang="en-GB" sz="2000" noProof="0" dirty="0">
                <a:sym typeface="Public Sans"/>
              </a:rPr>
              <a:t>Az eszköz testreszabható-e igényeinknek megfelelően?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ym typeface="Public Sans"/>
              </a:rPr>
              <a:t>Felhasználói visszajelzések: </a:t>
            </a:r>
            <a:r>
              <a:rPr lang="en-GB" sz="2000" noProof="0" dirty="0">
                <a:sym typeface="Public Sans"/>
              </a:rPr>
              <a:t>Más felhasználók elégedettek az eszközzel?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E630F-2ECF-6A5D-EF17-549090FB1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6" y="3429000"/>
            <a:ext cx="2142009" cy="1909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CEF8A-4EA9-CB54-C658-6EB3EFF779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320" y="6902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IT-eszközök kiválasztása az energiaközösség számára: Értékelés  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0212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381DB9-DA0D-39C8-FCA8-05B5CB2CB3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706" y="57972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Következő lépések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Ha többet szeretne megtudni </a:t>
            </a:r>
            <a:r>
              <a:rPr lang="en-GB" sz="2400" dirty="0" err="1"/>
              <a:t>az</a:t>
            </a:r>
            <a:r>
              <a:rPr lang="en-GB" sz="2400" dirty="0"/>
              <a:t> </a:t>
            </a:r>
            <a:r>
              <a:rPr lang="en-GB" sz="2400" dirty="0" err="1"/>
              <a:t>energiaközösségeket</a:t>
            </a:r>
            <a:r>
              <a:rPr lang="en-GB" sz="2400" dirty="0"/>
              <a:t> támogató eszközökről, szolgáltatásokról és termékekről, az alábbi források hasznosak lehetnek: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793018" y="3322465"/>
            <a:ext cx="2388592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  <a:ea typeface="맑은 고딕"/>
                <a:cs typeface="Calibri"/>
              </a:rPr>
              <a:t>Olvassa el </a:t>
            </a:r>
            <a:r>
              <a:rPr lang="en-US" altLang="ko-KR" sz="2000" dirty="0">
                <a:solidFill>
                  <a:srgbClr val="373737"/>
                </a:solidFill>
                <a:ea typeface="맑은 고딕"/>
              </a:rPr>
              <a:t>az Európai </a:t>
            </a:r>
            <a:r>
              <a:rPr lang="en-US" altLang="ko-KR" sz="2000" dirty="0" err="1">
                <a:solidFill>
                  <a:srgbClr val="373737"/>
                </a:solidFill>
                <a:ea typeface="맑은 고딕"/>
              </a:rPr>
              <a:t>Bizottság</a:t>
            </a:r>
            <a:r>
              <a:rPr lang="en-US" altLang="ko-KR" sz="2000" dirty="0">
                <a:solidFill>
                  <a:srgbClr val="373737"/>
                </a:solidFill>
                <a:ea typeface="맑은 고딕"/>
              </a:rPr>
              <a:t> </a:t>
            </a:r>
            <a:r>
              <a:rPr lang="en-US" altLang="ko-KR" sz="2000" i="1" dirty="0" err="1">
                <a:solidFill>
                  <a:srgbClr val="373737"/>
                </a:solidFill>
                <a:ea typeface="맑은 고딕"/>
                <a:hlinkClick r:id="rId3"/>
              </a:rPr>
              <a:t>Energiaközösségek</a:t>
            </a:r>
            <a:r>
              <a:rPr lang="en-US" altLang="ko-KR" sz="2000" i="1" dirty="0">
                <a:solidFill>
                  <a:srgbClr val="373737"/>
                </a:solidFill>
                <a:ea typeface="맑은 고딕"/>
                <a:hlinkClick r:id="rId3"/>
              </a:rPr>
              <a:t> adatbázisát: Digitális eszközök </a:t>
            </a:r>
            <a:r>
              <a:rPr lang="en-US" altLang="ko-KR" sz="2000" i="1" dirty="0" err="1">
                <a:solidFill>
                  <a:srgbClr val="373737"/>
                </a:solidFill>
                <a:ea typeface="맑은 고딕"/>
                <a:hlinkClick r:id="rId3"/>
              </a:rPr>
              <a:t>az</a:t>
            </a:r>
            <a:r>
              <a:rPr lang="en-US" altLang="ko-KR" sz="2000" i="1" dirty="0">
                <a:solidFill>
                  <a:srgbClr val="373737"/>
                </a:solidFill>
                <a:ea typeface="맑은 고딕"/>
                <a:hlinkClick r:id="rId3"/>
              </a:rPr>
              <a:t> </a:t>
            </a:r>
            <a:r>
              <a:rPr lang="en-US" altLang="ko-KR" sz="2000" i="1" dirty="0" err="1">
                <a:solidFill>
                  <a:srgbClr val="373737"/>
                </a:solidFill>
                <a:ea typeface="맑은 고딕"/>
                <a:hlinkClick r:id="rId3"/>
              </a:rPr>
              <a:t>energiaközösségek</a:t>
            </a:r>
            <a:r>
              <a:rPr lang="en-US" altLang="ko-KR" sz="2000" i="1" dirty="0">
                <a:solidFill>
                  <a:srgbClr val="373737"/>
                </a:solidFill>
                <a:ea typeface="맑은 고딕"/>
                <a:hlinkClick r:id="rId3"/>
              </a:rPr>
              <a:t> számára</a:t>
            </a:r>
            <a:r>
              <a:rPr lang="en-US" altLang="ko-KR" sz="2000" i="1" dirty="0">
                <a:solidFill>
                  <a:srgbClr val="373737"/>
                </a:solidFill>
                <a:ea typeface="맑은 고딕"/>
              </a:rPr>
              <a:t>.  </a:t>
            </a:r>
            <a:endParaRPr lang="en-US" altLang="ko-KR" sz="2000" i="1" dirty="0">
              <a:solidFill>
                <a:srgbClr val="373737"/>
              </a:solidFill>
              <a:ea typeface="맑은 고딕"/>
              <a:cs typeface="Calibri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952638"/>
            <a:ext cx="2364667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 latinLnBrk="0"/>
            <a:r>
              <a:rPr lang="en-US" sz="2000" dirty="0">
                <a:solidFill>
                  <a:srgbClr val="373737"/>
                </a:solidFill>
                <a:ea typeface="Calibri"/>
              </a:rPr>
              <a:t>Tekintse meg az Every1 rövid tanfolyamok sorozatát: </a:t>
            </a:r>
            <a:r>
              <a:rPr lang="en-US" sz="2000" i="1" dirty="0">
                <a:solidFill>
                  <a:srgbClr val="373737"/>
                </a:solidFill>
                <a:ea typeface="Calibri"/>
                <a:hlinkClick r:id="rId4"/>
              </a:rPr>
              <a:t>Digitális energia alapjai</a:t>
            </a:r>
            <a:r>
              <a:rPr lang="en-US" sz="2000" i="1" dirty="0">
                <a:solidFill>
                  <a:srgbClr val="373737"/>
                </a:solidFill>
                <a:ea typeface="Calibri"/>
              </a:rPr>
              <a:t>.</a:t>
            </a:r>
            <a:endParaRPr lang="en-US" sz="16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323751"/>
            <a:ext cx="2338969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  <a:ea typeface="맑은 고딕"/>
                <a:cs typeface="Calibri"/>
              </a:rPr>
              <a:t>Olvassa el az Energy Reports kutatási tanulmányát: </a:t>
            </a:r>
            <a:r>
              <a:rPr lang="en-US" altLang="ko-KR" sz="2000" i="1" dirty="0">
                <a:solidFill>
                  <a:srgbClr val="373737"/>
                </a:solidFill>
                <a:ea typeface="맑은 고딕"/>
                <a:cs typeface="Calibri"/>
                <a:hlinkClick r:id="rId5"/>
              </a:rPr>
              <a:t>Modellező eszközök a </a:t>
            </a:r>
            <a:r>
              <a:rPr lang="en-US" altLang="ko-KR" sz="2000" i="1" dirty="0" err="1">
                <a:solidFill>
                  <a:srgbClr val="373737"/>
                </a:solidFill>
                <a:ea typeface="맑은 고딕"/>
                <a:cs typeface="Calibri"/>
                <a:hlinkClick r:id="rId5"/>
              </a:rPr>
              <a:t>megújuló</a:t>
            </a:r>
            <a:r>
              <a:rPr lang="en-US" altLang="ko-KR" sz="2000" i="1" dirty="0">
                <a:solidFill>
                  <a:srgbClr val="373737"/>
                </a:solidFill>
                <a:ea typeface="맑은 고딕"/>
                <a:cs typeface="Calibri"/>
                <a:hlinkClick r:id="rId5"/>
              </a:rPr>
              <a:t> </a:t>
            </a:r>
            <a:r>
              <a:rPr lang="en-US" altLang="ko-KR" sz="2000" i="1" dirty="0" err="1">
                <a:solidFill>
                  <a:srgbClr val="373737"/>
                </a:solidFill>
                <a:ea typeface="맑은 고딕"/>
                <a:cs typeface="Calibri"/>
                <a:hlinkClick r:id="rId5"/>
              </a:rPr>
              <a:t>energiaközösségek</a:t>
            </a:r>
            <a:r>
              <a:rPr lang="en-US" altLang="ko-KR" sz="2000" i="1" dirty="0">
                <a:solidFill>
                  <a:srgbClr val="373737"/>
                </a:solidFill>
                <a:ea typeface="맑은 고딕"/>
                <a:cs typeface="Calibri"/>
                <a:hlinkClick r:id="rId5"/>
              </a:rPr>
              <a:t> értékeléséhez</a:t>
            </a:r>
            <a:r>
              <a:rPr lang="en-US" altLang="ko-KR" sz="2000" i="1" dirty="0">
                <a:solidFill>
                  <a:srgbClr val="373737"/>
                </a:solidFill>
                <a:ea typeface="맑은 고딕"/>
                <a:cs typeface="Calibri"/>
              </a:rPr>
              <a:t>. 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96977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 latinLnBrk="0"/>
            <a:r>
              <a:rPr lang="en-US" sz="2000" dirty="0">
                <a:solidFill>
                  <a:srgbClr val="373737"/>
                </a:solidFill>
                <a:ea typeface="Calibri"/>
                <a:hlinkClick r:id="rId6"/>
              </a:rPr>
              <a:t>Tudjon meg többet az Every1 projekt tanulási anyagaival kapcsolatban.</a:t>
            </a:r>
            <a:endParaRPr lang="en-US" sz="1600" dirty="0"/>
          </a:p>
          <a:p>
            <a:pPr algn="ctr" latinLnBrk="0"/>
            <a:endParaRPr lang="en-US" altLang="ko-KR" sz="2000" dirty="0">
              <a:solidFill>
                <a:srgbClr val="373737"/>
              </a:solidFill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893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5847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Ez az </a:t>
            </a:r>
            <a:r>
              <a:rPr lang="en-GB" i="1" dirty="0"/>
              <a:t>„Energiaközösségek: IT alapok” </a:t>
            </a:r>
            <a:r>
              <a:rPr lang="en-GB" dirty="0"/>
              <a:t>című diavetítés az Every1 projekt keretében készült, és – ellenkező jelölés hiányában – </a:t>
            </a:r>
            <a:r>
              <a:rPr lang="en-GB" dirty="0">
                <a:hlinkClick r:id="rId3"/>
              </a:rPr>
              <a:t>CC BY-SA 4.0 </a:t>
            </a:r>
            <a:r>
              <a:rPr lang="en-GB" dirty="0"/>
              <a:t>licenc alatt áll.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 prezentációban használt képek a következők: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Borítókép: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Community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by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patrick verstappen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BY-NC-ND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</a:t>
            </a:r>
            <a:endParaRPr lang="en-US" sz="18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Bevezető szöveg kép: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Lukas, Pexels.com</a:t>
            </a:r>
            <a:endParaRPr lang="en-US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Első kérdés: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Digital City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szerző: scratch-media, licenc: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BY-NC-ND 2.0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Második kérdés: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Solar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sz="18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betmari,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BY-NC 2.0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Harmadik kérdés: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Flex the Steel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Alan Levine,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CC0 1.0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Negyedik kérdés: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Solar façade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La Citta Vita,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Ötödik kérdés: Mike Lawrence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„share”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című képe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CC BY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 áll.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Hatodik kérdés: A 10 10 által készített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Moss Community Energy Launch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CC BY 2.0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 áll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Hetedik kérdés: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7"/>
              </a:rPr>
              <a:t>Az 1. kérdés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Virtual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EyeSee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által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CC BY 2.0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áll.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2A2D5E-AAA4-588A-9819-74897C3DD1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2600" y="8324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Köszönetnyilvánítás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848209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E1B9-4D97-EFE2-6EB3-B0C114077A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6520" y="2874645"/>
            <a:ext cx="420116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Köszönöm!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41291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407211" y="2090172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Ebben az előadásban hét kérdést vizsgálunk meg. Minden szakasz elején szánjon egy pillanatot a kérdés átgondolására, mielőtt továbblépne a következő diára. 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A kérdéseket egymás után is </a:t>
            </a:r>
            <a:r>
              <a:rPr lang="en-GB" sz="2400" dirty="0" err="1"/>
              <a:t>végigmeheti</a:t>
            </a:r>
            <a:r>
              <a:rPr lang="en-GB" sz="2400" dirty="0">
                <a:solidFill>
                  <a:srgbClr val="2B2C30"/>
                </a:solidFill>
                <a:sym typeface="Public Sans"/>
              </a:rPr>
              <a:t>. Vagy a </a:t>
            </a:r>
            <a:r>
              <a:rPr lang="en-GB" sz="2400" dirty="0" err="1">
                <a:solidFill>
                  <a:srgbClr val="2B2C30"/>
                </a:solidFill>
                <a:sym typeface="Public Sans"/>
              </a:rPr>
              <a:t>menüből</a:t>
            </a:r>
            <a:r>
              <a:rPr lang="en-GB" sz="2400" dirty="0">
                <a:solidFill>
                  <a:srgbClr val="2B2C30"/>
                </a:solidFill>
                <a:sym typeface="Public Sans"/>
              </a:rPr>
              <a:t> </a:t>
            </a:r>
            <a:r>
              <a:rPr lang="en-GB" sz="2400" dirty="0" err="1"/>
              <a:t>kiválaszthatja</a:t>
            </a:r>
            <a:r>
              <a:rPr lang="en-GB" sz="2400" dirty="0">
                <a:solidFill>
                  <a:srgbClr val="2B2C30"/>
                </a:solidFill>
                <a:sym typeface="Public Sans"/>
              </a:rPr>
              <a:t> azt a kérdést, amelyet </a:t>
            </a:r>
            <a:r>
              <a:rPr lang="en-GB" sz="2400" dirty="0" err="1">
                <a:solidFill>
                  <a:srgbClr val="2B2C30"/>
                </a:solidFill>
                <a:sym typeface="Public Sans"/>
              </a:rPr>
              <a:t>először</a:t>
            </a:r>
            <a:r>
              <a:rPr lang="en-GB" sz="2400" dirty="0">
                <a:solidFill>
                  <a:srgbClr val="2B2C30"/>
                </a:solidFill>
                <a:sym typeface="Public Sans"/>
              </a:rPr>
              <a:t> </a:t>
            </a:r>
            <a:r>
              <a:rPr lang="en-GB" sz="2400" dirty="0" err="1"/>
              <a:t>szeretne</a:t>
            </a:r>
            <a:r>
              <a:rPr lang="en-GB" sz="2400" dirty="0">
                <a:solidFill>
                  <a:srgbClr val="2B2C30"/>
                </a:solidFill>
                <a:sym typeface="Public Sans"/>
              </a:rPr>
              <a:t> megvizsgálni. </a:t>
            </a:r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101D14-71FC-9508-5054-BFE74B97DD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0006" y="60025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sz="2800" b="1" noProof="1">
                <a:solidFill>
                  <a:schemeClr val="bg1"/>
                </a:solidFill>
              </a:rPr>
              <a:t>Ez a prezentáció</a:t>
            </a:r>
          </a:p>
        </p:txBody>
      </p:sp>
    </p:spTree>
    <p:extLst>
      <p:ext uri="{BB962C8B-B14F-4D97-AF65-F5344CB8AC3E}">
        <p14:creationId xmlns:p14="http://schemas.microsoft.com/office/powerpoint/2010/main" val="23866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F83157-560A-B6BC-9155-E9BA6A826D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130" y="78313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Hét kérdés az energiaközösségek számára: IT-alapok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0" y="2587430"/>
            <a:ext cx="1142373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Milyen szerepet játszik az IT-infrastruktúra </a:t>
            </a:r>
            <a:r>
              <a:rPr lang="en-US" sz="2400" dirty="0" err="1">
                <a:ea typeface="Public Sans"/>
                <a:cs typeface="Public Sans"/>
                <a:sym typeface="Public Sans"/>
              </a:rPr>
              <a:t>egy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 </a:t>
            </a:r>
            <a:r>
              <a:rPr lang="en-US" sz="2400" dirty="0" err="1">
                <a:ea typeface="Public Sans"/>
                <a:cs typeface="Public Sans"/>
                <a:sym typeface="Public Sans"/>
              </a:rPr>
              <a:t>energiaközösségben</a:t>
            </a:r>
            <a:r>
              <a:rPr lang="en-US" sz="2400" dirty="0">
                <a:ea typeface="Public Sans"/>
                <a:cs typeface="Public Sans"/>
                <a:sym typeface="Public Sans"/>
              </a:rPr>
              <a:t>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Hogyan segíthetik a napenergia-kalkulátorok a döntéshozatalt az energiaközösségekben?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Hogyan segíthetik a digitális energiagazdálkodási eszközök az energiaközösségeket?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Hogyan segítik a felújítási és napenergia-kalkulátorok az energiatakarékossági döntéseket?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Hogyan javíthatják a digitális platformok az energiaközösségek irányítását?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Hogyan vehet részt egy energiaközösség az energiagazdálkodásban?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Hogyan válasszuk ki a megfelelő informatikai eszközöket az energiaközösségünk számára?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8464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08E20-2845-8CE7-6B61-EEC5E9D47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4" y="70528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Az IT-infrastruktúra szerepe az energetikai közösségekben 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7917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Milyen szerepet játszik az IT-infrastruktúra az energiaközösségekben?</a:t>
            </a:r>
          </a:p>
          <a:p>
            <a:pPr algn="ctr" latinLnBrk="0"/>
            <a:endParaRPr lang="en-US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5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5498926" y="2913787"/>
            <a:ext cx="63155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/>
              <a:t>Technológiai rendszerek és keretrendszerek </a:t>
            </a:r>
            <a:r>
              <a:rPr lang="en-US" sz="2400" dirty="0" err="1"/>
              <a:t>egy</a:t>
            </a:r>
            <a:r>
              <a:rPr lang="en-US" sz="2400" dirty="0"/>
              <a:t> </a:t>
            </a:r>
            <a:r>
              <a:rPr lang="en-US" sz="2400" dirty="0" err="1"/>
              <a:t>energiaközösségben</a:t>
            </a:r>
            <a:r>
              <a:rPr lang="en-US" sz="2400" dirty="0"/>
              <a:t>: </a:t>
            </a:r>
          </a:p>
          <a:p>
            <a:pPr latinLnBrk="0"/>
            <a:endParaRPr lang="en-US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/>
              <a:t>Lehetővé teszik a digitális energetikai átállásban való hatékony részvételt és elköteleződést.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/>
              <a:t>Olyan eszközök, platformok és hálózatok beépítése, amelyek célja a kapacitás, a készségek és az érdekelt felek közötti együttműködés fejlesztése.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3FCF1F-7295-E682-499E-941B6CE27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9" y="2663152"/>
            <a:ext cx="4974042" cy="3548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D5566-2E0D-7A03-1199-731526B10D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2120" y="7410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Az informatikai infrastruktúra szerepe az energiaközösségekben 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08617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3E5E-FA91-7CC8-EB37-6657920FB2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81216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2: A napenergia-kalkulátorok szerepe 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726511" y="2981194"/>
            <a:ext cx="11088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Hogyan segíthetik a napenergia-kalkulátorok a döntéshozatalt az energetikai közösségekben?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0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6613743" y="3608748"/>
            <a:ext cx="538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ym typeface="Public Sans"/>
              </a:rPr>
              <a:t>A napenergia-kalkulátorok adatokat szolgáltatnak a fotovoltaikus (PV) panelek optimális elhelyezéséhez, költségelemzéséhez és a rendszer hatékonyságához.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028D2C-E454-EB8C-042F-65E41AE44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2" y="2605414"/>
            <a:ext cx="6272060" cy="35280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10E118-5A0C-F9C6-3109-9EC416F3C2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240" y="72455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2: A napenergia-kalkulátorok szerepe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41384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30CB2D-4209-8B7A-106E-2BDD4E0B51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16200000">
            <a:off x="568744" y="-6864718"/>
            <a:ext cx="10515600" cy="692517"/>
          </a:xfrm>
          <a:prstGeom prst="rect">
            <a:avLst/>
          </a:prstGeom>
        </p:spPr>
        <p:txBody>
          <a:bodyPr anchor="b"/>
          <a:lstStyle/>
          <a:p>
            <a:r>
              <a:rPr lang="hu-HU" dirty="0"/>
              <a:t>Eszközök: Energiakalkulátorok</a:t>
            </a:r>
          </a:p>
        </p:txBody>
      </p:sp>
      <p:graphicFrame>
        <p:nvGraphicFramePr>
          <p:cNvPr id="2" name="Table 1" descr="Négy sorból és négy oszlopból álló táblázat. Az oszlopok címei: Eszköz; Szolgáltatások; Előnyök az energetikai közösség számára; Hogyan támogathatja ez az eszköz az energetikai közösséget? Mivel minden cella több pontot tartalmaz, a sorok minden cellája 1-től 4-ig számozva van.&#13;&#10;Az első adatsor a következő: 1. Fotovoltaikus földrajzi információs rendszer (PVGIS) (világszerte). 2. PV teljesítmény szimuláció, besugárzási adatok elemzése, rugalmas konfigurációs lehetőségek. 3. Pontos energiahozam-becslések, költségértékelés, testreszabható elemzés. 4. Tájékozott rendszertervezés, pénzügyi tervezés, forgatókönyvek összehasonlítása.&#13;&#10;A második adatsor: 1. NREL PVWatts kalkulátor (világszerte). 2. Energia termelés becslése, átfogó rendszerinformációk, részletes rendszeradatok. 3. Széles körű alkalmazhatóság, megbízható napenergia-adatok, könnyű használat. 4. Adat alapú döntéshozatal, teljesítményelemzés, hozzáférhető felület.&#13;&#10;A harmadik adatsor a következő: 1. EnergySage Solar Calculator (USA). 2. Testreszabott napenergia-megtakarítási becslés, interaktív felhasználói bevitel. 3. Személyre szabott megtakarítási elemzés, átlátható költségmegtakarítási becslés, hozzáférés a telepítők árajánlataihoz. 4. Tájékozott befektetési döntések, komplex adatok egyszerűsítése, versenyképes ajánlattétel megkönnyítése.&#13;&#10;">
            <a:extLst>
              <a:ext uri="{FF2B5EF4-FFF2-40B4-BE49-F238E27FC236}">
                <a16:creationId xmlns:a16="http://schemas.microsoft.com/office/drawing/2014/main" id="{BE41309E-BA3C-A152-20FB-C8F5D1991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586702"/>
              </p:ext>
            </p:extLst>
          </p:nvPr>
        </p:nvGraphicFramePr>
        <p:xfrm>
          <a:off x="314960" y="243841"/>
          <a:ext cx="11715686" cy="66141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93146">
                  <a:extLst>
                    <a:ext uri="{9D8B030D-6E8A-4147-A177-3AD203B41FA5}">
                      <a16:colId xmlns:a16="http://schemas.microsoft.com/office/drawing/2014/main" val="1956655456"/>
                    </a:ext>
                  </a:extLst>
                </a:gridCol>
                <a:gridCol w="2942613">
                  <a:extLst>
                    <a:ext uri="{9D8B030D-6E8A-4147-A177-3AD203B41FA5}">
                      <a16:colId xmlns:a16="http://schemas.microsoft.com/office/drawing/2014/main" val="3114145817"/>
                    </a:ext>
                  </a:extLst>
                </a:gridCol>
                <a:gridCol w="3492214">
                  <a:extLst>
                    <a:ext uri="{9D8B030D-6E8A-4147-A177-3AD203B41FA5}">
                      <a16:colId xmlns:a16="http://schemas.microsoft.com/office/drawing/2014/main" val="1035212580"/>
                    </a:ext>
                  </a:extLst>
                </a:gridCol>
                <a:gridCol w="3387713">
                  <a:extLst>
                    <a:ext uri="{9D8B030D-6E8A-4147-A177-3AD203B41FA5}">
                      <a16:colId xmlns:a16="http://schemas.microsoft.com/office/drawing/2014/main" val="1964108697"/>
                    </a:ext>
                  </a:extLst>
                </a:gridCol>
              </a:tblGrid>
              <a:tr h="757891">
                <a:tc>
                  <a:txBody>
                    <a:bodyPr/>
                    <a:lstStyle/>
                    <a:p>
                      <a:pPr algn="ctr" latinLnBrk="0"/>
                      <a:r>
                        <a:rPr lang="en-GB" sz="1600" noProof="0" dirty="0">
                          <a:latin typeface="+mn-lt"/>
                        </a:rPr>
                        <a:t>Eszköz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1600" noProof="0" dirty="0">
                          <a:latin typeface="+mn-lt"/>
                        </a:rPr>
                        <a:t>Szolgáltatások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1600" noProof="0" dirty="0">
                          <a:latin typeface="+mn-lt"/>
                        </a:rPr>
                        <a:t>Előnyök </a:t>
                      </a:r>
                      <a:r>
                        <a:rPr lang="en-GB" sz="1600" noProof="0" dirty="0" err="1">
                          <a:latin typeface="+mn-lt"/>
                        </a:rPr>
                        <a:t>az</a:t>
                      </a:r>
                      <a:r>
                        <a:rPr lang="en-GB" sz="1600" noProof="0" dirty="0">
                          <a:latin typeface="+mn-lt"/>
                        </a:rPr>
                        <a:t> </a:t>
                      </a:r>
                      <a:r>
                        <a:rPr lang="en-GB" sz="1600" noProof="0" dirty="0" err="1">
                          <a:latin typeface="+mn-lt"/>
                        </a:rPr>
                        <a:t>energiaközösség</a:t>
                      </a:r>
                      <a:r>
                        <a:rPr lang="en-GB" sz="1600" noProof="0" dirty="0">
                          <a:latin typeface="+mn-lt"/>
                        </a:rPr>
                        <a:t> számára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GB" sz="1600" noProof="0" dirty="0">
                          <a:latin typeface="+mn-lt"/>
                        </a:rPr>
                        <a:t>Hogyan segítheti ez az eszköz </a:t>
                      </a:r>
                      <a:r>
                        <a:rPr lang="en-GB" sz="1600" noProof="0" dirty="0" err="1">
                          <a:latin typeface="+mn-lt"/>
                        </a:rPr>
                        <a:t>az</a:t>
                      </a:r>
                      <a:r>
                        <a:rPr lang="en-GB" sz="1600" noProof="0" dirty="0">
                          <a:latin typeface="+mn-lt"/>
                        </a:rPr>
                        <a:t> </a:t>
                      </a:r>
                      <a:r>
                        <a:rPr lang="en-GB" sz="1600" noProof="0" dirty="0" err="1">
                          <a:latin typeface="+mn-lt"/>
                        </a:rPr>
                        <a:t>energiaközösségeket</a:t>
                      </a:r>
                      <a:r>
                        <a:rPr lang="en-GB" sz="1600" noProof="0" dirty="0">
                          <a:latin typeface="+mn-lt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1151641"/>
                  </a:ext>
                </a:extLst>
              </a:tr>
              <a:tr h="2075961"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00000"/>
                        </a:lnSpc>
                        <a:buNone/>
                      </a:pPr>
                      <a:r>
                        <a:rPr lang="en-GB" sz="16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  <a:hlinkClick r:id="rId3"/>
                        </a:rPr>
                        <a:t>Fotovoltaikus földrajzi információs rendszer (PVGIS)</a:t>
                      </a:r>
                      <a:endParaRPr lang="en-GB" sz="1600" b="1" i="0" u="none" strike="noStrike" baseline="0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lvl="0" indent="0" algn="ctr" latinLnBrk="0">
                        <a:lnSpc>
                          <a:spcPct val="100000"/>
                        </a:lnSpc>
                        <a:buNone/>
                      </a:pPr>
                      <a:r>
                        <a:rPr lang="en-GB" sz="1600" b="1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(Világszerte)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latin typeface="+mn-lt"/>
                        </a:rPr>
                        <a:t>PV teljesítmény szimuláció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latin typeface="+mn-lt"/>
                        </a:rPr>
                        <a:t>Sugárzási adatok elemzése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latin typeface="+mn-lt"/>
                        </a:rPr>
                        <a:t>Rugalmas konfigurációs lehetőségek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Pontos energiahozam-becslések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Költségértékelés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Testreszabható elemzés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Tájékozott rendszertervezés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Pénzügyi tervezés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Forgatókönyvek összehasonlítása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794235"/>
                  </a:ext>
                </a:extLst>
              </a:tr>
              <a:tr h="1890154">
                <a:tc>
                  <a:txBody>
                    <a:bodyPr/>
                    <a:lstStyle/>
                    <a:p>
                      <a:pPr lvl="0" algn="ctr" latinLnBrk="0">
                        <a:buNone/>
                      </a:pPr>
                      <a:r>
                        <a:rPr lang="en-GB" sz="1600" b="1" i="0" u="none" strike="noStrike" noProof="0" dirty="0">
                          <a:latin typeface="+mn-lt"/>
                          <a:hlinkClick r:id="rId4"/>
                        </a:rPr>
                        <a:t>NREL PVWatts kalkulátor </a:t>
                      </a:r>
                      <a:r>
                        <a:rPr lang="en-GB" sz="1600" b="1" i="0" u="none" strike="noStrike" noProof="0" dirty="0">
                          <a:latin typeface="+mn-lt"/>
                        </a:rPr>
                        <a:t>(világszerte)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latinLnBrk="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Energiatermelés becslése</a:t>
                      </a:r>
                    </a:p>
                    <a:p>
                      <a:pPr marL="342900" lvl="0" indent="-342900" algn="l" latinLnBrk="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Átfogó rendszerinformációk</a:t>
                      </a:r>
                    </a:p>
                    <a:p>
                      <a:pPr marL="342900" lvl="0" indent="-342900" algn="l" latinLnBrk="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Részletes rendszeradatok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Széles körű alkalmazhatóság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Megbízható napenergia-adatok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Könnyű használat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Adat alapú döntéshozatal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Teljesítményelemzés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Hozzáférhető felület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37070"/>
                  </a:ext>
                </a:extLst>
              </a:tr>
              <a:tr h="1890154">
                <a:tc>
                  <a:txBody>
                    <a:bodyPr/>
                    <a:lstStyle/>
                    <a:p>
                      <a:pPr algn="ctr" latinLnBrk="0"/>
                      <a:r>
                        <a:rPr lang="en-GB" sz="1600" noProof="0" dirty="0">
                          <a:latin typeface="+mn-lt"/>
                          <a:hlinkClick r:id="rId5"/>
                        </a:rPr>
                        <a:t>EnergySage napenergia-kalkulátor </a:t>
                      </a:r>
                      <a:endParaRPr lang="en-GB" sz="1600" noProof="0" dirty="0">
                        <a:latin typeface="+mn-lt"/>
                      </a:endParaRPr>
                    </a:p>
                    <a:p>
                      <a:pPr algn="ctr" latinLnBrk="0"/>
                      <a:r>
                        <a:rPr lang="en-GB" sz="1600" noProof="0" dirty="0">
                          <a:latin typeface="+mn-lt"/>
                        </a:rPr>
                        <a:t>(USA)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Személyre szabott napenergia-megtakarítási becslés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Interaktív felhasználói bevitel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endParaRPr lang="en-GB" sz="1600" b="0" i="0" u="none" strike="noStrike" cap="non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Személyre szabott megtakarítási elemzés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Átlátható költségmegtakarítási becslés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Hozzáférés a szerelői árajánlatokhoz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Tájékozott befektetési döntések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Egyszerűsíti a komplex adatokat</a:t>
                      </a:r>
                    </a:p>
                    <a:p>
                      <a:pPr marL="342900" lvl="0" indent="-342900" algn="l" latinLnBrk="0">
                        <a:buFont typeface="Arial"/>
                        <a:buChar char="•"/>
                      </a:pPr>
                      <a:r>
                        <a:rPr lang="en-GB" sz="1600" b="0" i="0" u="none" strike="noStrike" cap="none" noProof="0" dirty="0">
                          <a:solidFill>
                            <a:srgbClr val="000000"/>
                          </a:solidFill>
                          <a:latin typeface="+mn-lt"/>
                        </a:rPr>
                        <a:t>Megkönnyíti a versenyképes ajánlattételt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00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797494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934453-6184-477F-A9CC-EA7BA05C32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3220</Words>
  <Application>Microsoft Macintosh PowerPoint</Application>
  <PresentationFormat>Widescreen</PresentationFormat>
  <Paragraphs>362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맑은 고딕</vt:lpstr>
      <vt:lpstr>Arial</vt:lpstr>
      <vt:lpstr>Arial,Sans-Serif</vt:lpstr>
      <vt:lpstr>Calibri</vt:lpstr>
      <vt:lpstr>Public Sans</vt:lpstr>
      <vt:lpstr>Every1 slide master</vt:lpstr>
      <vt:lpstr>Energiaközösségek: IT alapok</vt:lpstr>
      <vt:lpstr>Bevezetés</vt:lpstr>
      <vt:lpstr>Ez a prezentáció</vt:lpstr>
      <vt:lpstr>Hét kérdés az energiaközösségek számára: IT-alapok </vt:lpstr>
      <vt:lpstr>1. Az IT-infrastruktúra szerepe az energetikai közösségekben – Bevezetés </vt:lpstr>
      <vt:lpstr>1. Az informatikai infrastruktúra szerepe az energiaközösségekben  </vt:lpstr>
      <vt:lpstr>2: A napenergia-kalkulátorok szerepe – Bevezetés </vt:lpstr>
      <vt:lpstr>2: A napenergia-kalkulátorok szerepe </vt:lpstr>
      <vt:lpstr>Eszközök: Energiakalkulátorok</vt:lpstr>
      <vt:lpstr>3. A digitális energiagazdálkodási eszközök szerepe: Rugalmasság – Bevezetés </vt:lpstr>
      <vt:lpstr>3. A digitális energiagazdálkodási eszközök szerepe: rugalmasság </vt:lpstr>
      <vt:lpstr>Eszközök: digitális energiagazdálkodás</vt:lpstr>
      <vt:lpstr>4. A felújítási és napenergia-kalkulátorok szerepe – Bevezetés </vt:lpstr>
      <vt:lpstr>4. A felújítás és a napenergia-kalkulátorok szerepe </vt:lpstr>
      <vt:lpstr>Eszközök: felújítási és napelemes kalkulátorok</vt:lpstr>
      <vt:lpstr>5. Digitális platformok: Energia megosztás  - Bevezetés </vt:lpstr>
      <vt:lpstr>5. Digitális platformok: Energia megosztás   </vt:lpstr>
      <vt:lpstr>Eszközök: Energia megosztás</vt:lpstr>
      <vt:lpstr>6. Energiagazdálkodás és energiaközösségek: társadalmi szerepvállalás – Bevezetés </vt:lpstr>
      <vt:lpstr>6. Energiagazdálkodás és energiaközösségek: társadalmi szerepvállalás    </vt:lpstr>
      <vt:lpstr>Eszközök: A közösségi média használata </vt:lpstr>
      <vt:lpstr>7. IT-eszközök kiválasztása az energiaközösség számára: Értékelés – Bevezetés   </vt:lpstr>
      <vt:lpstr>7. IT-eszközök kiválasztása az energiaközösség számára: Értékelés   </vt:lpstr>
      <vt:lpstr>Következő lépések </vt:lpstr>
      <vt:lpstr>Köszönetnyilvánítás </vt:lpstr>
      <vt:lpstr>Köszönöm!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51</cp:revision>
  <cp:lastPrinted>2025-03-21T11:31:47Z</cp:lastPrinted>
  <dcterms:created xsi:type="dcterms:W3CDTF">2019-04-06T05:20:47Z</dcterms:created>
  <dcterms:modified xsi:type="dcterms:W3CDTF">2026-03-13T18:26:31Z</dcterms:modified>
  <cp:category/>
</cp:coreProperties>
</file>