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Open Sans ExtraBold"/>
      <p:bold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jhvCUkRIElyEzoj5SgtQKi4Wf2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ExtraBold-boldItalic.fntdata"/><Relationship Id="rId23" Type="http://schemas.openxmlformats.org/officeDocument/2006/relationships/font" Target="fonts/OpenSans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3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9"/>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9"/>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9"/>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p:nvPr>
            <p:ph idx="2" type="pic"/>
          </p:nvPr>
        </p:nvSpPr>
        <p:spPr>
          <a:xfrm>
            <a:off x="5183188" y="987425"/>
            <a:ext cx="6172200" cy="4873625"/>
          </a:xfrm>
          <a:prstGeom prst="rect">
            <a:avLst/>
          </a:prstGeom>
          <a:noFill/>
          <a:ln>
            <a:noFill/>
          </a:ln>
        </p:spPr>
      </p:sp>
      <p:sp>
        <p:nvSpPr>
          <p:cNvPr id="75" name="Google Shape;75;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21"/>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8.png"/><Relationship Id="rId5" Type="http://schemas.openxmlformats.org/officeDocument/2006/relationships/image" Target="../media/image13.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3.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9.png"/><Relationship Id="rId6" Type="http://schemas.openxmlformats.org/officeDocument/2006/relationships/image" Target="../media/image35.png"/><Relationship Id="rId7" Type="http://schemas.openxmlformats.org/officeDocument/2006/relationships/image" Target="../media/image33.png"/><Relationship Id="rId8"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3.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33.png"/><Relationship Id="rId8"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1.png"/><Relationship Id="rId5" Type="http://schemas.openxmlformats.org/officeDocument/2006/relationships/image" Target="../media/image9.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4.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5.png"/><Relationship Id="rId5" Type="http://schemas.openxmlformats.org/officeDocument/2006/relationships/image" Target="../media/image13.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GB"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sp>
        <p:nvSpPr>
          <p:cNvPr id="96" name="Google Shape;96;p1"/>
          <p:cNvSpPr txBox="1"/>
          <p:nvPr/>
        </p:nvSpPr>
        <p:spPr>
          <a:xfrm>
            <a:off x="8991223"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pic>
        <p:nvPicPr>
          <p:cNvPr id="97" name="Google Shape;97;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
        <p:nvSpPr>
          <p:cNvPr id="98" name="Google Shape;98;p1"/>
          <p:cNvSpPr txBox="1"/>
          <p:nvPr/>
        </p:nvSpPr>
        <p:spPr>
          <a:xfrm>
            <a:off x="747854" y="3584321"/>
            <a:ext cx="3479090"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Open Sans ExtraBold"/>
                <a:ea typeface="Open Sans ExtraBold"/>
                <a:cs typeface="Open Sans ExtraBold"/>
                <a:sym typeface="Open Sans ExtraBold"/>
              </a:rPr>
              <a:t>Off-Grid Systems Modelling with MicroGridsPy</a:t>
            </a:r>
            <a:endParaRPr b="1" sz="1800">
              <a:solidFill>
                <a:schemeClr val="dk1"/>
              </a:solidFill>
              <a:latin typeface="Open Sans ExtraBold"/>
              <a:ea typeface="Open Sans ExtraBold"/>
              <a:cs typeface="Open Sans ExtraBold"/>
              <a:sym typeface="Open Sans ExtraBold"/>
            </a:endParaRPr>
          </a:p>
        </p:txBody>
      </p:sp>
      <p:sp>
        <p:nvSpPr>
          <p:cNvPr id="99" name="Google Shape;99;p1"/>
          <p:cNvSpPr txBox="1"/>
          <p:nvPr/>
        </p:nvSpPr>
        <p:spPr>
          <a:xfrm>
            <a:off x="728630" y="4215886"/>
            <a:ext cx="6215633"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9 </a:t>
            </a:r>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Understanding the Results</a:t>
            </a:r>
            <a:endParaRPr b="1" sz="4400">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Graphical user interface, sunburst chart&#10;&#10;Description automatically generated" id="256" name="Google Shape;256;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57" name="Google Shape;257;p10"/>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pic>
        <p:nvPicPr>
          <p:cNvPr id="259" name="Google Shape;259;p10"/>
          <p:cNvPicPr preferRelativeResize="0"/>
          <p:nvPr/>
        </p:nvPicPr>
        <p:blipFill rotWithShape="1">
          <a:blip r:embed="rId4">
            <a:alphaModFix/>
          </a:blip>
          <a:srcRect b="0" l="0" r="0" t="0"/>
          <a:stretch/>
        </p:blipFill>
        <p:spPr>
          <a:xfrm>
            <a:off x="400773" y="1958203"/>
            <a:ext cx="6104269" cy="4104000"/>
          </a:xfrm>
          <a:prstGeom prst="rect">
            <a:avLst/>
          </a:prstGeom>
          <a:noFill/>
          <a:ln>
            <a:noFill/>
          </a:ln>
        </p:spPr>
      </p:pic>
      <p:sp>
        <p:nvSpPr>
          <p:cNvPr id="260" name="Google Shape;260;p10"/>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Cash Flow Plot</a:t>
            </a:r>
            <a:endParaRPr/>
          </a:p>
        </p:txBody>
      </p:sp>
      <p:sp>
        <p:nvSpPr>
          <p:cNvPr id="261" name="Google Shape;261;p10"/>
          <p:cNvSpPr txBox="1"/>
          <p:nvPr/>
        </p:nvSpPr>
        <p:spPr>
          <a:xfrm>
            <a:off x="386473" y="1031921"/>
            <a:ext cx="1111981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cash flow plot displays the financial performance of a mini-grid over time, segmented by different cost categories. The bars represent total operation costs, with each colour indicating a specific type of cost, such as fixed and variable operations and maintenance (O&amp;M) divided by type of technology</a:t>
            </a:r>
            <a:endParaRPr/>
          </a:p>
        </p:txBody>
      </p:sp>
      <p:cxnSp>
        <p:nvCxnSpPr>
          <p:cNvPr id="262" name="Google Shape;262;p10"/>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descr="Cerca nella barra laterale" id="263" name="Google Shape;263;p10"/>
          <p:cNvPicPr preferRelativeResize="0"/>
          <p:nvPr/>
        </p:nvPicPr>
        <p:blipFill rotWithShape="1">
          <a:blip r:embed="rId5">
            <a:alphaModFix/>
          </a:blip>
          <a:srcRect b="0" l="0" r="0" t="0"/>
          <a:stretch/>
        </p:blipFill>
        <p:spPr>
          <a:xfrm>
            <a:off x="2063419" y="1963835"/>
            <a:ext cx="889000" cy="889000"/>
          </a:xfrm>
          <a:prstGeom prst="rect">
            <a:avLst/>
          </a:prstGeom>
          <a:noFill/>
          <a:ln>
            <a:noFill/>
          </a:ln>
        </p:spPr>
      </p:pic>
      <p:sp>
        <p:nvSpPr>
          <p:cNvPr id="264" name="Google Shape;264;p10"/>
          <p:cNvSpPr/>
          <p:nvPr/>
        </p:nvSpPr>
        <p:spPr>
          <a:xfrm>
            <a:off x="508000" y="5598159"/>
            <a:ext cx="6067396" cy="408021"/>
          </a:xfrm>
          <a:prstGeom prst="rect">
            <a:avLst/>
          </a:prstGeom>
          <a:noFill/>
          <a:ln cap="flat" cmpd="sng" w="19050">
            <a:solidFill>
              <a:srgbClr val="FF8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0"/>
          <p:cNvSpPr txBox="1"/>
          <p:nvPr/>
        </p:nvSpPr>
        <p:spPr>
          <a:xfrm>
            <a:off x="6724103" y="4589681"/>
            <a:ext cx="4541364"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rgbClr val="C55A11"/>
                </a:solidFill>
                <a:latin typeface="Open Sans"/>
                <a:ea typeface="Open Sans"/>
                <a:cs typeface="Open Sans"/>
                <a:sym typeface="Open Sans"/>
              </a:rPr>
              <a:t>Fixed O&amp;M costs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It refer to the </a:t>
            </a:r>
            <a:r>
              <a:rPr b="1" i="1" lang="en-GB" sz="1200">
                <a:solidFill>
                  <a:schemeClr val="dk1"/>
                </a:solidFill>
                <a:latin typeface="Open Sans"/>
                <a:ea typeface="Open Sans"/>
                <a:cs typeface="Open Sans"/>
                <a:sym typeface="Open Sans"/>
              </a:rPr>
              <a:t>regular, ongoing expenses </a:t>
            </a:r>
            <a:r>
              <a:rPr i="1" lang="en-GB" sz="1200">
                <a:solidFill>
                  <a:schemeClr val="dk1"/>
                </a:solidFill>
                <a:latin typeface="Open Sans"/>
                <a:ea typeface="Open Sans"/>
                <a:cs typeface="Open Sans"/>
                <a:sym typeface="Open Sans"/>
              </a:rPr>
              <a:t>required to operate and maintain energy infrastructure </a:t>
            </a:r>
            <a:r>
              <a:rPr b="1" i="1" lang="en-GB" sz="1200">
                <a:solidFill>
                  <a:srgbClr val="C55A11"/>
                </a:solidFill>
                <a:latin typeface="Open Sans"/>
                <a:ea typeface="Open Sans"/>
                <a:cs typeface="Open Sans"/>
                <a:sym typeface="Open Sans"/>
              </a:rPr>
              <a:t>regardless of the system's output</a:t>
            </a:r>
            <a:r>
              <a:rPr i="1" lang="en-GB" sz="1200">
                <a:solidFill>
                  <a:schemeClr val="dk1"/>
                </a:solidFill>
                <a:latin typeface="Open Sans"/>
                <a:ea typeface="Open Sans"/>
                <a:cs typeface="Open Sans"/>
                <a:sym typeface="Open Sans"/>
              </a:rPr>
              <a:t>. These typically include routine maintenance, annual inspections, long-term service agreements, and fixed staffing costs.</a:t>
            </a:r>
            <a:endParaRPr/>
          </a:p>
        </p:txBody>
      </p:sp>
      <p:sp>
        <p:nvSpPr>
          <p:cNvPr id="266" name="Google Shape;266;p10"/>
          <p:cNvSpPr/>
          <p:nvPr/>
        </p:nvSpPr>
        <p:spPr>
          <a:xfrm>
            <a:off x="507337" y="1711978"/>
            <a:ext cx="6067395" cy="3865862"/>
          </a:xfrm>
          <a:prstGeom prst="triangle">
            <a:avLst>
              <a:gd fmla="val 99306" name="adj"/>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0"/>
          <p:cNvSpPr txBox="1"/>
          <p:nvPr/>
        </p:nvSpPr>
        <p:spPr>
          <a:xfrm>
            <a:off x="6724103" y="2020691"/>
            <a:ext cx="4541364" cy="1692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FFC000"/>
                </a:solidFill>
                <a:latin typeface="Open Sans"/>
                <a:ea typeface="Open Sans"/>
                <a:cs typeface="Open Sans"/>
                <a:sym typeface="Open Sans"/>
              </a:rPr>
              <a:t>Variable O&amp;M costs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Variable operation costs </a:t>
            </a:r>
            <a:r>
              <a:rPr b="1" i="1" lang="en-GB" sz="1200">
                <a:solidFill>
                  <a:schemeClr val="dk1"/>
                </a:solidFill>
                <a:latin typeface="Open Sans"/>
                <a:ea typeface="Open Sans"/>
                <a:cs typeface="Open Sans"/>
                <a:sym typeface="Open Sans"/>
              </a:rPr>
              <a:t>fluctuate with the level of production </a:t>
            </a:r>
            <a:r>
              <a:rPr i="1" lang="en-GB" sz="1200">
                <a:solidFill>
                  <a:schemeClr val="dk1"/>
                </a:solidFill>
                <a:latin typeface="Open Sans"/>
                <a:ea typeface="Open Sans"/>
                <a:cs typeface="Open Sans"/>
                <a:sym typeface="Open Sans"/>
              </a:rPr>
              <a:t>or </a:t>
            </a:r>
            <a:r>
              <a:rPr b="1" i="1" lang="en-GB" sz="1200">
                <a:solidFill>
                  <a:schemeClr val="dk1"/>
                </a:solidFill>
                <a:latin typeface="Open Sans"/>
                <a:ea typeface="Open Sans"/>
                <a:cs typeface="Open Sans"/>
                <a:sym typeface="Open Sans"/>
              </a:rPr>
              <a:t>usage of the system</a:t>
            </a:r>
            <a:r>
              <a:rPr i="1" lang="en-GB" sz="1200">
                <a:solidFill>
                  <a:schemeClr val="dk1"/>
                </a:solidFill>
                <a:latin typeface="Open Sans"/>
                <a:ea typeface="Open Sans"/>
                <a:cs typeface="Open Sans"/>
                <a:sym typeface="Open Sans"/>
              </a:rPr>
              <a:t>. They include </a:t>
            </a:r>
            <a:r>
              <a:rPr b="1" i="1" lang="en-GB" sz="1200">
                <a:solidFill>
                  <a:srgbClr val="FFC000"/>
                </a:solidFill>
                <a:latin typeface="Open Sans"/>
                <a:ea typeface="Open Sans"/>
                <a:cs typeface="Open Sans"/>
                <a:sym typeface="Open Sans"/>
              </a:rPr>
              <a:t>costs for fuel </a:t>
            </a:r>
            <a:r>
              <a:rPr i="1" lang="en-GB" sz="1200">
                <a:solidFill>
                  <a:schemeClr val="dk1"/>
                </a:solidFill>
                <a:latin typeface="Open Sans"/>
                <a:ea typeface="Open Sans"/>
                <a:cs typeface="Open Sans"/>
                <a:sym typeface="Open Sans"/>
              </a:rPr>
              <a:t>and </a:t>
            </a:r>
            <a:r>
              <a:rPr b="1" i="1" lang="en-GB" sz="1200">
                <a:solidFill>
                  <a:srgbClr val="FFC000"/>
                </a:solidFill>
                <a:latin typeface="Open Sans"/>
                <a:ea typeface="Open Sans"/>
                <a:cs typeface="Open Sans"/>
                <a:sym typeface="Open Sans"/>
              </a:rPr>
              <a:t>maintenance</a:t>
            </a:r>
            <a:r>
              <a:rPr i="1" lang="en-GB" sz="1200">
                <a:solidFill>
                  <a:schemeClr val="dk1"/>
                </a:solidFill>
                <a:latin typeface="Open Sans"/>
                <a:ea typeface="Open Sans"/>
                <a:cs typeface="Open Sans"/>
                <a:sym typeface="Open Sans"/>
              </a:rPr>
              <a:t> that scales with the amount of energy produced or the wear and tear on equipment during operation. </a:t>
            </a:r>
            <a:endParaRPr/>
          </a:p>
          <a:p>
            <a:pPr indent="0" lvl="0" marL="0" marR="0" rtl="0" algn="just">
              <a:spcBef>
                <a:spcPts val="0"/>
              </a:spcBef>
              <a:spcAft>
                <a:spcPts val="0"/>
              </a:spcAft>
              <a:buNone/>
            </a:pPr>
            <a:r>
              <a:rPr b="1" lang="en-GB" sz="1200">
                <a:solidFill>
                  <a:schemeClr val="dk1"/>
                </a:solidFill>
                <a:latin typeface="Open Sans"/>
                <a:ea typeface="Open Sans"/>
                <a:cs typeface="Open Sans"/>
                <a:sym typeface="Open Sans"/>
              </a:rPr>
              <a:t>In the example: </a:t>
            </a:r>
            <a:r>
              <a:rPr i="1" lang="en-GB" sz="1200">
                <a:solidFill>
                  <a:schemeClr val="dk1"/>
                </a:solidFill>
                <a:latin typeface="Open Sans"/>
                <a:ea typeface="Open Sans"/>
                <a:cs typeface="Open Sans"/>
                <a:sym typeface="Open Sans"/>
              </a:rPr>
              <a:t>the increasing load demand across the years lead to an increased usage of generator and so an increased costs for diesel,</a:t>
            </a:r>
            <a:endParaRPr/>
          </a:p>
        </p:txBody>
      </p:sp>
      <p:sp>
        <p:nvSpPr>
          <p:cNvPr id="268" name="Google Shape;268;p10"/>
          <p:cNvSpPr txBox="1"/>
          <p:nvPr/>
        </p:nvSpPr>
        <p:spPr>
          <a:xfrm>
            <a:off x="684710" y="3323142"/>
            <a:ext cx="279001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Open Sans"/>
                <a:ea typeface="Open Sans"/>
                <a:cs typeface="Open Sans"/>
                <a:sym typeface="Open Sans"/>
              </a:rPr>
              <a:t>20 years, increasing load demand</a:t>
            </a:r>
            <a:endParaRPr/>
          </a:p>
        </p:txBody>
      </p:sp>
      <p:pic>
        <p:nvPicPr>
          <p:cNvPr id="269" name="Google Shape;269;p10"/>
          <p:cNvPicPr preferRelativeResize="0"/>
          <p:nvPr/>
        </p:nvPicPr>
        <p:blipFill rotWithShape="1">
          <a:blip r:embed="rId6">
            <a:alphaModFix/>
          </a:blip>
          <a:srcRect b="0" l="0" r="0" t="0"/>
          <a:stretch/>
        </p:blipFill>
        <p:spPr>
          <a:xfrm>
            <a:off x="771330" y="2108517"/>
            <a:ext cx="1086256" cy="1064312"/>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Graphical user interface, sunburst chart&#10;&#10;Description automatically generated" id="275" name="Google Shape;275;p11"/>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76" name="Google Shape;276;p11"/>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78" name="Google Shape;278;p11"/>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Results Folder</a:t>
            </a:r>
            <a:endParaRPr/>
          </a:p>
        </p:txBody>
      </p:sp>
      <p:cxnSp>
        <p:nvCxnSpPr>
          <p:cNvPr id="279" name="Google Shape;279;p11"/>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80" name="Google Shape;280;p11"/>
          <p:cNvSpPr txBox="1"/>
          <p:nvPr/>
        </p:nvSpPr>
        <p:spPr>
          <a:xfrm>
            <a:off x="876482" y="3414854"/>
            <a:ext cx="3020604" cy="3056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Code/Results/Results_Summary.xlsx</a:t>
            </a:r>
            <a:endParaRPr b="1" i="1" sz="1400">
              <a:solidFill>
                <a:schemeClr val="dk1"/>
              </a:solidFill>
              <a:latin typeface="Open Sans"/>
              <a:ea typeface="Open Sans"/>
              <a:cs typeface="Open Sans"/>
              <a:sym typeface="Open Sans"/>
            </a:endParaRPr>
          </a:p>
        </p:txBody>
      </p:sp>
      <p:pic>
        <p:nvPicPr>
          <p:cNvPr descr=" " id="281" name="Google Shape;281;p11"/>
          <p:cNvPicPr preferRelativeResize="0"/>
          <p:nvPr/>
        </p:nvPicPr>
        <p:blipFill rotWithShape="1">
          <a:blip r:embed="rId4">
            <a:alphaModFix/>
          </a:blip>
          <a:srcRect b="0" l="0" r="0" t="0"/>
          <a:stretch/>
        </p:blipFill>
        <p:spPr>
          <a:xfrm>
            <a:off x="465107" y="3368260"/>
            <a:ext cx="478971" cy="478971"/>
          </a:xfrm>
          <a:prstGeom prst="rect">
            <a:avLst/>
          </a:prstGeom>
          <a:noFill/>
          <a:ln>
            <a:noFill/>
          </a:ln>
        </p:spPr>
      </p:pic>
      <p:pic>
        <p:nvPicPr>
          <p:cNvPr id="282" name="Google Shape;282;p11"/>
          <p:cNvPicPr preferRelativeResize="0"/>
          <p:nvPr/>
        </p:nvPicPr>
        <p:blipFill rotWithShape="1">
          <a:blip r:embed="rId5">
            <a:alphaModFix amt="50000"/>
          </a:blip>
          <a:srcRect b="0" l="0" r="0" t="0"/>
          <a:stretch/>
        </p:blipFill>
        <p:spPr>
          <a:xfrm>
            <a:off x="720700" y="1213321"/>
            <a:ext cx="2814028" cy="1910878"/>
          </a:xfrm>
          <a:prstGeom prst="rect">
            <a:avLst/>
          </a:prstGeom>
          <a:noFill/>
          <a:ln>
            <a:noFill/>
          </a:ln>
        </p:spPr>
      </p:pic>
      <p:pic>
        <p:nvPicPr>
          <p:cNvPr descr=" " id="283" name="Google Shape;283;p11"/>
          <p:cNvPicPr preferRelativeResize="0"/>
          <p:nvPr/>
        </p:nvPicPr>
        <p:blipFill rotWithShape="1">
          <a:blip r:embed="rId6">
            <a:alphaModFix/>
          </a:blip>
          <a:srcRect b="0" l="0" r="0" t="0"/>
          <a:stretch/>
        </p:blipFill>
        <p:spPr>
          <a:xfrm rot="-941047">
            <a:off x="2202235" y="2409329"/>
            <a:ext cx="369098" cy="369098"/>
          </a:xfrm>
          <a:prstGeom prst="rect">
            <a:avLst/>
          </a:prstGeom>
          <a:noFill/>
          <a:ln>
            <a:noFill/>
          </a:ln>
        </p:spPr>
      </p:pic>
      <p:pic>
        <p:nvPicPr>
          <p:cNvPr id="284" name="Google Shape;284;p11"/>
          <p:cNvPicPr preferRelativeResize="0"/>
          <p:nvPr/>
        </p:nvPicPr>
        <p:blipFill rotWithShape="1">
          <a:blip r:embed="rId7">
            <a:alphaModFix/>
          </a:blip>
          <a:srcRect b="0" l="0" r="0" t="0"/>
          <a:stretch/>
        </p:blipFill>
        <p:spPr>
          <a:xfrm>
            <a:off x="4612740" y="1213321"/>
            <a:ext cx="4594520" cy="4330959"/>
          </a:xfrm>
          <a:prstGeom prst="rect">
            <a:avLst/>
          </a:prstGeom>
          <a:noFill/>
          <a:ln cap="flat" cmpd="sng" w="9525">
            <a:solidFill>
              <a:schemeClr val="dk1"/>
            </a:solidFill>
            <a:prstDash val="solid"/>
            <a:round/>
            <a:headEnd len="sm" w="sm" type="none"/>
            <a:tailEnd len="sm" w="sm" type="none"/>
          </a:ln>
        </p:spPr>
      </p:pic>
      <p:pic>
        <p:nvPicPr>
          <p:cNvPr id="285" name="Google Shape;285;p11"/>
          <p:cNvPicPr preferRelativeResize="0"/>
          <p:nvPr/>
        </p:nvPicPr>
        <p:blipFill rotWithShape="1">
          <a:blip r:embed="rId8">
            <a:alphaModFix/>
          </a:blip>
          <a:srcRect b="0" l="0" r="0" t="0"/>
          <a:stretch/>
        </p:blipFill>
        <p:spPr>
          <a:xfrm>
            <a:off x="7587786" y="1913947"/>
            <a:ext cx="3613613" cy="2550287"/>
          </a:xfrm>
          <a:prstGeom prst="rect">
            <a:avLst/>
          </a:prstGeom>
          <a:noFill/>
          <a:ln cap="flat" cmpd="sng" w="9525">
            <a:solidFill>
              <a:schemeClr val="dk1"/>
            </a:solidFill>
            <a:prstDash val="solid"/>
            <a:round/>
            <a:headEnd len="sm" w="sm" type="none"/>
            <a:tailEnd len="sm" w="sm" type="none"/>
          </a:ln>
        </p:spPr>
      </p:pic>
      <p:pic>
        <p:nvPicPr>
          <p:cNvPr id="286" name="Google Shape;286;p11"/>
          <p:cNvPicPr preferRelativeResize="0"/>
          <p:nvPr/>
        </p:nvPicPr>
        <p:blipFill rotWithShape="1">
          <a:blip r:embed="rId9">
            <a:alphaModFix/>
          </a:blip>
          <a:srcRect b="0" l="0" r="0" t="0"/>
          <a:stretch/>
        </p:blipFill>
        <p:spPr>
          <a:xfrm>
            <a:off x="5998682" y="2925895"/>
            <a:ext cx="3733680" cy="3080286"/>
          </a:xfrm>
          <a:prstGeom prst="rect">
            <a:avLst/>
          </a:prstGeom>
          <a:noFill/>
          <a:ln cap="flat" cmpd="sng" w="9525">
            <a:solidFill>
              <a:schemeClr val="dk1"/>
            </a:solidFill>
            <a:prstDash val="solid"/>
            <a:round/>
            <a:headEnd len="sm" w="sm" type="none"/>
            <a:tailEnd len="sm" w="sm" type="none"/>
          </a:ln>
        </p:spPr>
      </p:pic>
      <p:sp>
        <p:nvSpPr>
          <p:cNvPr id="287" name="Google Shape;287;p11"/>
          <p:cNvSpPr txBox="1"/>
          <p:nvPr/>
        </p:nvSpPr>
        <p:spPr>
          <a:xfrm>
            <a:off x="511022" y="4261192"/>
            <a:ext cx="3244549"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Results_Summary spreadsheet details </a:t>
            </a:r>
            <a:r>
              <a:rPr b="1" lang="en-GB" sz="1400">
                <a:solidFill>
                  <a:schemeClr val="dk1"/>
                </a:solidFill>
                <a:latin typeface="Open Sans"/>
                <a:ea typeface="Open Sans"/>
                <a:cs typeface="Open Sans"/>
                <a:sym typeface="Open Sans"/>
              </a:rPr>
              <a:t>grid capacities, project costs, and annual cash flows</a:t>
            </a:r>
            <a:r>
              <a:rPr lang="en-GB" sz="1400">
                <a:solidFill>
                  <a:schemeClr val="dk1"/>
                </a:solidFill>
                <a:latin typeface="Open Sans"/>
                <a:ea typeface="Open Sans"/>
                <a:cs typeface="Open Sans"/>
                <a:sym typeface="Open Sans"/>
              </a:rPr>
              <a:t>. It also quantifies energy distribution across generators, renewables, batteries, and grid usage, with scenario comparisons.</a:t>
            </a:r>
            <a:endParaRPr sz="1400">
              <a:solidFill>
                <a:schemeClr val="dk1"/>
              </a:solidFill>
              <a:latin typeface="Open Sans"/>
              <a:ea typeface="Open Sans"/>
              <a:cs typeface="Open Sans"/>
              <a:sym typeface="Open Sans"/>
            </a:endParaRPr>
          </a:p>
        </p:txBody>
      </p:sp>
      <p:sp>
        <p:nvSpPr>
          <p:cNvPr id="288" name="Google Shape;288;p11"/>
          <p:cNvSpPr/>
          <p:nvPr/>
        </p:nvSpPr>
        <p:spPr>
          <a:xfrm>
            <a:off x="4409780" y="1084486"/>
            <a:ext cx="7061520" cy="5100625"/>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9" name="Google Shape;289;p11"/>
          <p:cNvCxnSpPr>
            <a:stCxn id="283" idx="0"/>
          </p:cNvCxnSpPr>
          <p:nvPr/>
        </p:nvCxnSpPr>
        <p:spPr>
          <a:xfrm flipH="1" rot="10800000">
            <a:off x="2336894" y="1292400"/>
            <a:ext cx="2073000" cy="1123800"/>
          </a:xfrm>
          <a:prstGeom prst="straightConnector1">
            <a:avLst/>
          </a:prstGeom>
          <a:noFill/>
          <a:ln cap="flat" cmpd="sng" w="9525">
            <a:solidFill>
              <a:srgbClr val="C55A11"/>
            </a:solidFill>
            <a:prstDash val="solid"/>
            <a:miter lim="800000"/>
            <a:headEnd len="sm" w="sm" type="none"/>
            <a:tailEnd len="sm" w="sm" type="none"/>
          </a:ln>
        </p:spPr>
      </p:cxnSp>
      <p:cxnSp>
        <p:nvCxnSpPr>
          <p:cNvPr id="290" name="Google Shape;290;p11"/>
          <p:cNvCxnSpPr>
            <a:stCxn id="283" idx="0"/>
          </p:cNvCxnSpPr>
          <p:nvPr/>
        </p:nvCxnSpPr>
        <p:spPr>
          <a:xfrm>
            <a:off x="2336894" y="2416200"/>
            <a:ext cx="2073000" cy="1350900"/>
          </a:xfrm>
          <a:prstGeom prst="straightConnector1">
            <a:avLst/>
          </a:prstGeom>
          <a:noFill/>
          <a:ln cap="flat" cmpd="sng" w="9525">
            <a:solidFill>
              <a:srgbClr val="C55A11"/>
            </a:solidFill>
            <a:prstDash val="solid"/>
            <a:miter lim="800000"/>
            <a:headEnd len="sm" w="sm" type="none"/>
            <a:tailEnd len="sm" w="sm" type="none"/>
          </a:ln>
        </p:spPr>
      </p:cxn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Graphical user interface, sunburst chart&#10;&#10;Description automatically generated" id="296" name="Google Shape;296;p1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97" name="Google Shape;297;p12"/>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99" name="Google Shape;299;p12"/>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Result Summary</a:t>
            </a:r>
            <a:endParaRPr/>
          </a:p>
        </p:txBody>
      </p:sp>
      <p:cxnSp>
        <p:nvCxnSpPr>
          <p:cNvPr id="300" name="Google Shape;300;p12"/>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301" name="Google Shape;301;p12"/>
          <p:cNvPicPr preferRelativeResize="0"/>
          <p:nvPr/>
        </p:nvPicPr>
        <p:blipFill rotWithShape="1">
          <a:blip r:embed="rId4">
            <a:alphaModFix/>
          </a:blip>
          <a:srcRect b="0" l="0" r="0" t="0"/>
          <a:stretch/>
        </p:blipFill>
        <p:spPr>
          <a:xfrm>
            <a:off x="884434" y="1558614"/>
            <a:ext cx="4138809" cy="3901390"/>
          </a:xfrm>
          <a:prstGeom prst="rect">
            <a:avLst/>
          </a:prstGeom>
          <a:noFill/>
          <a:ln cap="flat" cmpd="sng" w="9525">
            <a:solidFill>
              <a:schemeClr val="dk1"/>
            </a:solidFill>
            <a:prstDash val="solid"/>
            <a:round/>
            <a:headEnd len="sm" w="sm" type="none"/>
            <a:tailEnd len="sm" w="sm" type="none"/>
          </a:ln>
        </p:spPr>
      </p:pic>
      <p:pic>
        <p:nvPicPr>
          <p:cNvPr descr="Cerca nella barra laterale" id="302" name="Google Shape;302;p12"/>
          <p:cNvPicPr preferRelativeResize="0"/>
          <p:nvPr/>
        </p:nvPicPr>
        <p:blipFill rotWithShape="1">
          <a:blip r:embed="rId5">
            <a:alphaModFix/>
          </a:blip>
          <a:srcRect b="0" l="0" r="0" t="0"/>
          <a:stretch/>
        </p:blipFill>
        <p:spPr>
          <a:xfrm>
            <a:off x="487780" y="1071426"/>
            <a:ext cx="889000" cy="889000"/>
          </a:xfrm>
          <a:prstGeom prst="rect">
            <a:avLst/>
          </a:prstGeom>
          <a:noFill/>
          <a:ln>
            <a:noFill/>
          </a:ln>
        </p:spPr>
      </p:pic>
      <p:sp>
        <p:nvSpPr>
          <p:cNvPr id="303" name="Google Shape;303;p12"/>
          <p:cNvSpPr txBox="1"/>
          <p:nvPr/>
        </p:nvSpPr>
        <p:spPr>
          <a:xfrm>
            <a:off x="5548067" y="1651115"/>
            <a:ext cx="5643861"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C55A11"/>
                </a:solidFill>
                <a:latin typeface="Open Sans"/>
                <a:ea typeface="Open Sans"/>
                <a:cs typeface="Open Sans"/>
                <a:sym typeface="Open Sans"/>
              </a:rPr>
              <a:t>Cost sheet</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It presents a financial and environmental summary of the optimal solution, detailing, for each scenario simulated and broken down by component.</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b="1" lang="en-GB" sz="1400">
                <a:solidFill>
                  <a:srgbClr val="C55A11"/>
                </a:solidFill>
                <a:latin typeface="Open Sans"/>
                <a:ea typeface="Open Sans"/>
                <a:cs typeface="Open Sans"/>
                <a:sym typeface="Open Sans"/>
              </a:rPr>
              <a:t>Key points</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Aggregated Costs</a:t>
            </a:r>
            <a:r>
              <a:rPr lang="en-GB" sz="1400">
                <a:solidFill>
                  <a:schemeClr val="dk1"/>
                </a:solidFill>
                <a:latin typeface="Open Sans"/>
                <a:ea typeface="Open Sans"/>
                <a:cs typeface="Open Sans"/>
                <a:sym typeface="Open Sans"/>
              </a:rPr>
              <a:t>, including the net present and total investment costs, as well as fixed and variable O&amp;M expenses</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The </a:t>
            </a:r>
            <a:r>
              <a:rPr b="1" lang="en-GB" sz="1400">
                <a:solidFill>
                  <a:schemeClr val="dk1"/>
                </a:solidFill>
                <a:latin typeface="Open Sans"/>
                <a:ea typeface="Open Sans"/>
                <a:cs typeface="Open Sans"/>
                <a:sym typeface="Open Sans"/>
              </a:rPr>
              <a:t>levelized cost of energy</a:t>
            </a:r>
            <a:r>
              <a:rPr lang="en-GB" sz="1400">
                <a:solidFill>
                  <a:schemeClr val="dk1"/>
                </a:solidFill>
                <a:latin typeface="Open Sans"/>
                <a:ea typeface="Open Sans"/>
                <a:cs typeface="Open Sans"/>
                <a:sym typeface="Open Sans"/>
              </a:rPr>
              <a:t>, alongside specific investment and ongoing fixed costs for technologies like Solar PV and Diesel Generators</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Environmental impact</a:t>
            </a:r>
            <a:r>
              <a:rPr lang="en-GB" sz="1400">
                <a:solidFill>
                  <a:schemeClr val="dk1"/>
                </a:solidFill>
                <a:latin typeface="Open Sans"/>
                <a:ea typeface="Open Sans"/>
                <a:cs typeface="Open Sans"/>
                <a:sym typeface="Open Sans"/>
              </a:rPr>
              <a:t>, reflected in CO2 emissions from various system components, with a total emissions figure.</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p:txBody>
      </p:sp>
      <p:sp>
        <p:nvSpPr>
          <p:cNvPr id="304" name="Google Shape;304;p12"/>
          <p:cNvSpPr txBox="1"/>
          <p:nvPr/>
        </p:nvSpPr>
        <p:spPr>
          <a:xfrm>
            <a:off x="1650486" y="5706537"/>
            <a:ext cx="3385085"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Code/Results/Results_Summary - Cost</a:t>
            </a:r>
            <a:endParaRPr b="1" i="1" sz="1400">
              <a:solidFill>
                <a:schemeClr val="dk1"/>
              </a:solidFill>
              <a:latin typeface="Open Sans"/>
              <a:ea typeface="Open Sans"/>
              <a:cs typeface="Open Sans"/>
              <a:sym typeface="Open Sans"/>
            </a:endParaRPr>
          </a:p>
        </p:txBody>
      </p:sp>
      <p:pic>
        <p:nvPicPr>
          <p:cNvPr descr=" " id="305" name="Google Shape;305;p12"/>
          <p:cNvPicPr preferRelativeResize="0"/>
          <p:nvPr/>
        </p:nvPicPr>
        <p:blipFill rotWithShape="1">
          <a:blip r:embed="rId6">
            <a:alphaModFix/>
          </a:blip>
          <a:srcRect b="0" l="0" r="0" t="0"/>
          <a:stretch/>
        </p:blipFill>
        <p:spPr>
          <a:xfrm>
            <a:off x="1239112" y="5659944"/>
            <a:ext cx="478971" cy="478971"/>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Graphical user interface, sunburst chart&#10;&#10;Description automatically generated" id="311" name="Google Shape;311;p1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12" name="Google Shape;312;p13"/>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314" name="Google Shape;314;p1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Result Summary</a:t>
            </a:r>
            <a:endParaRPr/>
          </a:p>
        </p:txBody>
      </p:sp>
      <p:cxnSp>
        <p:nvCxnSpPr>
          <p:cNvPr id="315" name="Google Shape;315;p13"/>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316" name="Google Shape;316;p13"/>
          <p:cNvSpPr txBox="1"/>
          <p:nvPr/>
        </p:nvSpPr>
        <p:spPr>
          <a:xfrm>
            <a:off x="5727838" y="1389169"/>
            <a:ext cx="5643861" cy="46166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C55A11"/>
                </a:solidFill>
                <a:latin typeface="Open Sans"/>
                <a:ea typeface="Open Sans"/>
                <a:cs typeface="Open Sans"/>
                <a:sym typeface="Open Sans"/>
              </a:rPr>
              <a:t>Yearly cash flows sheet</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It details annual fixed, lost load, replacement, and fuel costs for different components of the optimal solution each year of the time horizon.</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b="1" lang="en-GB" sz="1400">
                <a:solidFill>
                  <a:srgbClr val="C55A11"/>
                </a:solidFill>
                <a:latin typeface="Open Sans"/>
                <a:ea typeface="Open Sans"/>
                <a:cs typeface="Open Sans"/>
                <a:sym typeface="Open Sans"/>
              </a:rPr>
              <a:t>Key points</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Yearly Fixed costs </a:t>
            </a:r>
            <a:r>
              <a:rPr lang="en-GB" sz="1400">
                <a:solidFill>
                  <a:schemeClr val="dk1"/>
                </a:solidFill>
                <a:latin typeface="Open Sans"/>
                <a:ea typeface="Open Sans"/>
                <a:cs typeface="Open Sans"/>
                <a:sym typeface="Open Sans"/>
              </a:rPr>
              <a:t>for each technology component such as Solar PV, Wind Turbine, Battery Bank, and Diesel Generator</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Yearly Lost load costs</a:t>
            </a:r>
            <a:r>
              <a:rPr lang="en-GB" sz="1400">
                <a:solidFill>
                  <a:schemeClr val="dk1"/>
                </a:solidFill>
                <a:latin typeface="Open Sans"/>
                <a:ea typeface="Open Sans"/>
                <a:cs typeface="Open Sans"/>
                <a:sym typeface="Open Sans"/>
              </a:rPr>
              <a:t>, representing the economic impact of energy demand not met by the system</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Yearly Replacement costs </a:t>
            </a:r>
            <a:r>
              <a:rPr lang="en-GB" sz="1400">
                <a:solidFill>
                  <a:schemeClr val="dk1"/>
                </a:solidFill>
                <a:latin typeface="Open Sans"/>
                <a:ea typeface="Open Sans"/>
                <a:cs typeface="Open Sans"/>
                <a:sym typeface="Open Sans"/>
              </a:rPr>
              <a:t>specific to the Battery Bank and Diesel Generator components, indicating the expected frequency and cost of component replacements over time</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Yearly Fuel costs </a:t>
            </a:r>
            <a:r>
              <a:rPr lang="en-GB" sz="1400">
                <a:solidFill>
                  <a:schemeClr val="dk1"/>
                </a:solidFill>
                <a:latin typeface="Open Sans"/>
                <a:ea typeface="Open Sans"/>
                <a:cs typeface="Open Sans"/>
                <a:sym typeface="Open Sans"/>
              </a:rPr>
              <a:t>associated with the operation of the Diesel Generator, reflecting the operational expense of fuel consumption.</a:t>
            </a:r>
            <a:endParaRPr/>
          </a:p>
        </p:txBody>
      </p:sp>
      <p:pic>
        <p:nvPicPr>
          <p:cNvPr id="317" name="Google Shape;317;p13"/>
          <p:cNvPicPr preferRelativeResize="0"/>
          <p:nvPr/>
        </p:nvPicPr>
        <p:blipFill rotWithShape="1">
          <a:blip r:embed="rId4">
            <a:alphaModFix/>
          </a:blip>
          <a:srcRect b="0" l="0" r="0" t="0"/>
          <a:stretch/>
        </p:blipFill>
        <p:spPr>
          <a:xfrm>
            <a:off x="487780" y="1920607"/>
            <a:ext cx="4860022" cy="3429933"/>
          </a:xfrm>
          <a:prstGeom prst="rect">
            <a:avLst/>
          </a:prstGeom>
          <a:noFill/>
          <a:ln cap="flat" cmpd="sng" w="9525">
            <a:solidFill>
              <a:schemeClr val="dk1"/>
            </a:solidFill>
            <a:prstDash val="solid"/>
            <a:round/>
            <a:headEnd len="sm" w="sm" type="none"/>
            <a:tailEnd len="sm" w="sm" type="none"/>
          </a:ln>
        </p:spPr>
      </p:pic>
      <p:pic>
        <p:nvPicPr>
          <p:cNvPr descr="Cerca nella barra laterale" id="318" name="Google Shape;318;p13"/>
          <p:cNvPicPr preferRelativeResize="0"/>
          <p:nvPr/>
        </p:nvPicPr>
        <p:blipFill rotWithShape="1">
          <a:blip r:embed="rId5">
            <a:alphaModFix/>
          </a:blip>
          <a:srcRect b="0" l="0" r="0" t="0"/>
          <a:stretch/>
        </p:blipFill>
        <p:spPr>
          <a:xfrm>
            <a:off x="452797" y="1346590"/>
            <a:ext cx="889000" cy="889000"/>
          </a:xfrm>
          <a:prstGeom prst="rect">
            <a:avLst/>
          </a:prstGeom>
          <a:noFill/>
          <a:ln>
            <a:noFill/>
          </a:ln>
        </p:spPr>
      </p:pic>
      <p:sp>
        <p:nvSpPr>
          <p:cNvPr id="319" name="Google Shape;319;p13"/>
          <p:cNvSpPr txBox="1"/>
          <p:nvPr/>
        </p:nvSpPr>
        <p:spPr>
          <a:xfrm>
            <a:off x="1160404" y="5666519"/>
            <a:ext cx="4567434"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Code/Results/Results_Summary – Yearly cash flows</a:t>
            </a:r>
            <a:endParaRPr b="1" i="1" sz="1400">
              <a:solidFill>
                <a:schemeClr val="dk1"/>
              </a:solidFill>
              <a:latin typeface="Open Sans"/>
              <a:ea typeface="Open Sans"/>
              <a:cs typeface="Open Sans"/>
              <a:sym typeface="Open Sans"/>
            </a:endParaRPr>
          </a:p>
        </p:txBody>
      </p:sp>
      <p:pic>
        <p:nvPicPr>
          <p:cNvPr descr=" " id="320" name="Google Shape;320;p13"/>
          <p:cNvPicPr preferRelativeResize="0"/>
          <p:nvPr/>
        </p:nvPicPr>
        <p:blipFill rotWithShape="1">
          <a:blip r:embed="rId6">
            <a:alphaModFix/>
          </a:blip>
          <a:srcRect b="0" l="0" r="0" t="0"/>
          <a:stretch/>
        </p:blipFill>
        <p:spPr>
          <a:xfrm>
            <a:off x="749030" y="5619926"/>
            <a:ext cx="478971" cy="478971"/>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Graphical user interface, sunburst chart&#10;&#10;Description automatically generated" id="326" name="Google Shape;326;p1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27" name="Google Shape;327;p14"/>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4"/>
          <p:cNvSpPr txBox="1"/>
          <p:nvPr/>
        </p:nvSpPr>
        <p:spPr>
          <a:xfrm>
            <a:off x="11775994" y="6215721"/>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329" name="Google Shape;329;p1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Result Summary</a:t>
            </a:r>
            <a:endParaRPr/>
          </a:p>
        </p:txBody>
      </p:sp>
      <p:cxnSp>
        <p:nvCxnSpPr>
          <p:cNvPr id="330" name="Google Shape;330;p14"/>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331" name="Google Shape;331;p14"/>
          <p:cNvSpPr txBox="1"/>
          <p:nvPr/>
        </p:nvSpPr>
        <p:spPr>
          <a:xfrm>
            <a:off x="5727838" y="1433837"/>
            <a:ext cx="5643861"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400">
                <a:solidFill>
                  <a:srgbClr val="C55A11"/>
                </a:solidFill>
                <a:latin typeface="Open Sans"/>
                <a:ea typeface="Open Sans"/>
                <a:cs typeface="Open Sans"/>
                <a:sym typeface="Open Sans"/>
              </a:rPr>
              <a:t>Yearly energy parameters sheet</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It provides annual percentages for key performance indicators of a mini-grid over the time horizon years.</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rgbClr val="C55A11"/>
              </a:buClr>
              <a:buSzPts val="1400"/>
              <a:buFont typeface="Open Sans"/>
              <a:buNone/>
            </a:pPr>
            <a:r>
              <a:rPr b="1" i="0" lang="en-GB" sz="1400" u="none" cap="none" strike="noStrike">
                <a:solidFill>
                  <a:srgbClr val="C55A11"/>
                </a:solidFill>
                <a:latin typeface="Open Sans"/>
                <a:ea typeface="Open Sans"/>
                <a:cs typeface="Open Sans"/>
                <a:sym typeface="Open Sans"/>
              </a:rPr>
              <a:t>Key points</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Generators Share</a:t>
            </a:r>
            <a:r>
              <a:rPr lang="en-GB" sz="1400">
                <a:solidFill>
                  <a:schemeClr val="dk1"/>
                </a:solidFill>
                <a:latin typeface="Open Sans"/>
                <a:ea typeface="Open Sans"/>
                <a:cs typeface="Open Sans"/>
                <a:sym typeface="Open Sans"/>
              </a:rPr>
              <a:t>: Yearly percentage of total energy supplied by generators</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Renewables Penetration</a:t>
            </a:r>
            <a:r>
              <a:rPr lang="en-GB" sz="1400">
                <a:solidFill>
                  <a:schemeClr val="dk1"/>
                </a:solidFill>
                <a:latin typeface="Open Sans"/>
                <a:ea typeface="Open Sans"/>
                <a:cs typeface="Open Sans"/>
                <a:sym typeface="Open Sans"/>
              </a:rPr>
              <a:t>: Annual percentage of total energy provided by renewable sources</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Curtailment Share</a:t>
            </a:r>
            <a:r>
              <a:rPr lang="en-GB" sz="1400">
                <a:solidFill>
                  <a:schemeClr val="dk1"/>
                </a:solidFill>
                <a:latin typeface="Open Sans"/>
                <a:ea typeface="Open Sans"/>
                <a:cs typeface="Open Sans"/>
                <a:sym typeface="Open Sans"/>
              </a:rPr>
              <a:t>: Yearly percentage of renewable energy generated that was not utilized</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Battery Usage</a:t>
            </a:r>
            <a:r>
              <a:rPr lang="en-GB" sz="1400">
                <a:solidFill>
                  <a:schemeClr val="dk1"/>
                </a:solidFill>
                <a:latin typeface="Open Sans"/>
                <a:ea typeface="Open Sans"/>
                <a:cs typeface="Open Sans"/>
                <a:sym typeface="Open Sans"/>
              </a:rPr>
              <a:t>: Annual percentage of total energy demand met by discharging the batteries.</a:t>
            </a:r>
            <a:endParaRPr/>
          </a:p>
        </p:txBody>
      </p:sp>
      <p:sp>
        <p:nvSpPr>
          <p:cNvPr id="332" name="Google Shape;332;p14"/>
          <p:cNvSpPr txBox="1"/>
          <p:nvPr/>
        </p:nvSpPr>
        <p:spPr>
          <a:xfrm>
            <a:off x="861333" y="5557664"/>
            <a:ext cx="4935596"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Code/Results/Results_Summary – Yearly energy parameters</a:t>
            </a:r>
            <a:endParaRPr b="1" i="1" sz="1400">
              <a:solidFill>
                <a:schemeClr val="dk1"/>
              </a:solidFill>
              <a:latin typeface="Open Sans"/>
              <a:ea typeface="Open Sans"/>
              <a:cs typeface="Open Sans"/>
              <a:sym typeface="Open Sans"/>
            </a:endParaRPr>
          </a:p>
        </p:txBody>
      </p:sp>
      <p:pic>
        <p:nvPicPr>
          <p:cNvPr descr=" " id="333" name="Google Shape;333;p14"/>
          <p:cNvPicPr preferRelativeResize="0"/>
          <p:nvPr/>
        </p:nvPicPr>
        <p:blipFill rotWithShape="1">
          <a:blip r:embed="rId4">
            <a:alphaModFix/>
          </a:blip>
          <a:srcRect b="0" l="0" r="0" t="0"/>
          <a:stretch/>
        </p:blipFill>
        <p:spPr>
          <a:xfrm>
            <a:off x="449959" y="5511071"/>
            <a:ext cx="478971" cy="478971"/>
          </a:xfrm>
          <a:prstGeom prst="rect">
            <a:avLst/>
          </a:prstGeom>
          <a:noFill/>
          <a:ln>
            <a:noFill/>
          </a:ln>
        </p:spPr>
      </p:pic>
      <p:pic>
        <p:nvPicPr>
          <p:cNvPr id="334" name="Google Shape;334;p14"/>
          <p:cNvPicPr preferRelativeResize="0"/>
          <p:nvPr/>
        </p:nvPicPr>
        <p:blipFill rotWithShape="1">
          <a:blip r:embed="rId5">
            <a:alphaModFix/>
          </a:blip>
          <a:srcRect b="0" l="0" r="0" t="0"/>
          <a:stretch/>
        </p:blipFill>
        <p:spPr>
          <a:xfrm>
            <a:off x="820301" y="1703490"/>
            <a:ext cx="4167036" cy="3437805"/>
          </a:xfrm>
          <a:prstGeom prst="rect">
            <a:avLst/>
          </a:prstGeom>
          <a:noFill/>
          <a:ln cap="flat" cmpd="sng" w="9525">
            <a:solidFill>
              <a:schemeClr val="dk1"/>
            </a:solidFill>
            <a:prstDash val="solid"/>
            <a:round/>
            <a:headEnd len="sm" w="sm" type="none"/>
            <a:tailEnd len="sm" w="sm" type="none"/>
          </a:ln>
        </p:spPr>
      </p:pic>
      <p:pic>
        <p:nvPicPr>
          <p:cNvPr descr="Cerca nella barra laterale" id="335" name="Google Shape;335;p14"/>
          <p:cNvPicPr preferRelativeResize="0"/>
          <p:nvPr/>
        </p:nvPicPr>
        <p:blipFill rotWithShape="1">
          <a:blip r:embed="rId6">
            <a:alphaModFix/>
          </a:blip>
          <a:srcRect b="0" l="0" r="0" t="0"/>
          <a:stretch/>
        </p:blipFill>
        <p:spPr>
          <a:xfrm>
            <a:off x="452797" y="1237735"/>
            <a:ext cx="889000" cy="88900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Graphical user interface, sunburst chart&#10;&#10;Description automatically generated" id="341" name="Google Shape;341;p1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42" name="Google Shape;342;p15"/>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344" name="Google Shape;344;p1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Results Folder</a:t>
            </a:r>
            <a:endParaRPr/>
          </a:p>
        </p:txBody>
      </p:sp>
      <p:cxnSp>
        <p:nvCxnSpPr>
          <p:cNvPr id="345" name="Google Shape;345;p15"/>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grpSp>
        <p:nvGrpSpPr>
          <p:cNvPr id="346" name="Google Shape;346;p15"/>
          <p:cNvGrpSpPr/>
          <p:nvPr/>
        </p:nvGrpSpPr>
        <p:grpSpPr>
          <a:xfrm>
            <a:off x="6292753" y="5947194"/>
            <a:ext cx="2227500" cy="277426"/>
            <a:chOff x="446947" y="2775060"/>
            <a:chExt cx="2227500" cy="277426"/>
          </a:xfrm>
        </p:grpSpPr>
        <p:sp>
          <p:nvSpPr>
            <p:cNvPr id="347" name="Google Shape;347;p15"/>
            <p:cNvSpPr txBox="1"/>
            <p:nvPr/>
          </p:nvSpPr>
          <p:spPr>
            <a:xfrm>
              <a:off x="666946" y="2788398"/>
              <a:ext cx="2007501" cy="2308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900">
                  <a:solidFill>
                    <a:schemeClr val="dk1"/>
                  </a:solidFill>
                  <a:latin typeface="Open Sans"/>
                  <a:ea typeface="Open Sans"/>
                  <a:cs typeface="Open Sans"/>
                  <a:sym typeface="Open Sans"/>
                </a:rPr>
                <a:t>Code/Results/Time_Series_SC_1.xlsx</a:t>
              </a:r>
              <a:endParaRPr b="1" i="1" sz="900">
                <a:solidFill>
                  <a:schemeClr val="dk1"/>
                </a:solidFill>
                <a:latin typeface="Open Sans"/>
                <a:ea typeface="Open Sans"/>
                <a:cs typeface="Open Sans"/>
                <a:sym typeface="Open Sans"/>
              </a:endParaRPr>
            </a:p>
          </p:txBody>
        </p:sp>
        <p:pic>
          <p:nvPicPr>
            <p:cNvPr descr=" " id="348" name="Google Shape;348;p15"/>
            <p:cNvPicPr preferRelativeResize="0"/>
            <p:nvPr/>
          </p:nvPicPr>
          <p:blipFill rotWithShape="1">
            <a:blip r:embed="rId4">
              <a:alphaModFix/>
            </a:blip>
            <a:srcRect b="0" l="0" r="0" t="0"/>
            <a:stretch/>
          </p:blipFill>
          <p:spPr>
            <a:xfrm>
              <a:off x="446947" y="2775060"/>
              <a:ext cx="277426" cy="277426"/>
            </a:xfrm>
            <a:prstGeom prst="rect">
              <a:avLst/>
            </a:prstGeom>
            <a:noFill/>
            <a:ln>
              <a:noFill/>
            </a:ln>
          </p:spPr>
        </p:pic>
      </p:grpSp>
      <p:pic>
        <p:nvPicPr>
          <p:cNvPr descr=" " id="349" name="Google Shape;349;p15"/>
          <p:cNvPicPr preferRelativeResize="0"/>
          <p:nvPr/>
        </p:nvPicPr>
        <p:blipFill rotWithShape="1">
          <a:blip r:embed="rId5">
            <a:alphaModFix/>
          </a:blip>
          <a:srcRect b="0" l="0" r="0" t="0"/>
          <a:stretch/>
        </p:blipFill>
        <p:spPr>
          <a:xfrm rot="-941047">
            <a:off x="1715598" y="2244797"/>
            <a:ext cx="369098" cy="369098"/>
          </a:xfrm>
          <a:prstGeom prst="rect">
            <a:avLst/>
          </a:prstGeom>
          <a:noFill/>
          <a:ln>
            <a:noFill/>
          </a:ln>
        </p:spPr>
      </p:pic>
      <p:pic>
        <p:nvPicPr>
          <p:cNvPr id="350" name="Google Shape;350;p15"/>
          <p:cNvPicPr preferRelativeResize="0"/>
          <p:nvPr/>
        </p:nvPicPr>
        <p:blipFill rotWithShape="1">
          <a:blip r:embed="rId6">
            <a:alphaModFix amt="50000"/>
          </a:blip>
          <a:srcRect b="0" l="0" r="0" t="0"/>
          <a:stretch/>
        </p:blipFill>
        <p:spPr>
          <a:xfrm>
            <a:off x="474589" y="1232308"/>
            <a:ext cx="1912194" cy="1312661"/>
          </a:xfrm>
          <a:prstGeom prst="rect">
            <a:avLst/>
          </a:prstGeom>
          <a:noFill/>
          <a:ln>
            <a:noFill/>
          </a:ln>
        </p:spPr>
      </p:pic>
      <p:pic>
        <p:nvPicPr>
          <p:cNvPr id="351" name="Google Shape;351;p15"/>
          <p:cNvPicPr preferRelativeResize="0"/>
          <p:nvPr/>
        </p:nvPicPr>
        <p:blipFill rotWithShape="1">
          <a:blip r:embed="rId7">
            <a:alphaModFix/>
          </a:blip>
          <a:srcRect b="0" l="0" r="0" t="0"/>
          <a:stretch/>
        </p:blipFill>
        <p:spPr>
          <a:xfrm>
            <a:off x="3020905" y="2223298"/>
            <a:ext cx="8213438" cy="3559157"/>
          </a:xfrm>
          <a:prstGeom prst="rect">
            <a:avLst/>
          </a:prstGeom>
          <a:noFill/>
          <a:ln cap="flat" cmpd="sng" w="12700">
            <a:solidFill>
              <a:srgbClr val="FFC000"/>
            </a:solidFill>
            <a:prstDash val="solid"/>
            <a:round/>
            <a:headEnd len="sm" w="sm" type="none"/>
            <a:tailEnd len="sm" w="sm" type="none"/>
          </a:ln>
        </p:spPr>
      </p:pic>
      <p:cxnSp>
        <p:nvCxnSpPr>
          <p:cNvPr id="352" name="Google Shape;352;p15"/>
          <p:cNvCxnSpPr/>
          <p:nvPr/>
        </p:nvCxnSpPr>
        <p:spPr>
          <a:xfrm>
            <a:off x="1833266" y="2395153"/>
            <a:ext cx="1187639" cy="433616"/>
          </a:xfrm>
          <a:prstGeom prst="straightConnector1">
            <a:avLst/>
          </a:prstGeom>
          <a:noFill/>
          <a:ln cap="flat" cmpd="sng" w="9525">
            <a:solidFill>
              <a:srgbClr val="FFC000"/>
            </a:solidFill>
            <a:prstDash val="solid"/>
            <a:miter lim="800000"/>
            <a:headEnd len="sm" w="sm" type="none"/>
            <a:tailEnd len="sm" w="sm" type="none"/>
          </a:ln>
        </p:spPr>
      </p:cxnSp>
      <p:cxnSp>
        <p:nvCxnSpPr>
          <p:cNvPr id="353" name="Google Shape;353;p15"/>
          <p:cNvCxnSpPr/>
          <p:nvPr/>
        </p:nvCxnSpPr>
        <p:spPr>
          <a:xfrm>
            <a:off x="1833266" y="2395153"/>
            <a:ext cx="1187639" cy="3026262"/>
          </a:xfrm>
          <a:prstGeom prst="straightConnector1">
            <a:avLst/>
          </a:prstGeom>
          <a:noFill/>
          <a:ln cap="flat" cmpd="sng" w="9525">
            <a:solidFill>
              <a:srgbClr val="FFC000"/>
            </a:solidFill>
            <a:prstDash val="solid"/>
            <a:miter lim="800000"/>
            <a:headEnd len="sm" w="sm" type="none"/>
            <a:tailEnd len="sm" w="sm" type="none"/>
          </a:ln>
        </p:spPr>
      </p:cxnSp>
      <p:sp>
        <p:nvSpPr>
          <p:cNvPr id="354" name="Google Shape;354;p15"/>
          <p:cNvSpPr txBox="1"/>
          <p:nvPr/>
        </p:nvSpPr>
        <p:spPr>
          <a:xfrm>
            <a:off x="3035021" y="1104452"/>
            <a:ext cx="8289708"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Time_Series spreadsheet contains </a:t>
            </a:r>
            <a:r>
              <a:rPr b="1" lang="en-GB" sz="1400">
                <a:solidFill>
                  <a:srgbClr val="FFC000"/>
                </a:solidFill>
                <a:latin typeface="Open Sans"/>
                <a:ea typeface="Open Sans"/>
                <a:cs typeface="Open Sans"/>
                <a:sym typeface="Open Sans"/>
              </a:rPr>
              <a:t>hourly data of the system’s energy balance</a:t>
            </a:r>
            <a:r>
              <a:rPr lang="en-GB" sz="1400">
                <a:solidFill>
                  <a:schemeClr val="dk1"/>
                </a:solidFill>
                <a:latin typeface="Open Sans"/>
                <a:ea typeface="Open Sans"/>
                <a:cs typeface="Open Sans"/>
                <a:sym typeface="Open Sans"/>
              </a:rPr>
              <a:t>, including tech</a:t>
            </a:r>
            <a:r>
              <a:rPr b="1" lang="en-GB" sz="1400">
                <a:solidFill>
                  <a:schemeClr val="dk1"/>
                </a:solidFill>
                <a:latin typeface="Open Sans"/>
                <a:ea typeface="Open Sans"/>
                <a:cs typeface="Open Sans"/>
                <a:sym typeface="Open Sans"/>
              </a:rPr>
              <a:t>nology energy production, battery energy flows, demand, lost load, and curtailment</a:t>
            </a:r>
            <a:r>
              <a:rPr lang="en-GB" sz="1400">
                <a:solidFill>
                  <a:schemeClr val="dk1"/>
                </a:solidFill>
                <a:latin typeface="Open Sans"/>
                <a:ea typeface="Open Sans"/>
                <a:cs typeface="Open Sans"/>
                <a:sym typeface="Open Sans"/>
              </a:rPr>
              <a:t>. Additionally, it tracks the </a:t>
            </a:r>
            <a:r>
              <a:rPr b="1" lang="en-GB" sz="1400">
                <a:solidFill>
                  <a:schemeClr val="dk1"/>
                </a:solidFill>
                <a:latin typeface="Open Sans"/>
                <a:ea typeface="Open Sans"/>
                <a:cs typeface="Open Sans"/>
                <a:sym typeface="Open Sans"/>
              </a:rPr>
              <a:t>state of charge of the batteries </a:t>
            </a:r>
            <a:r>
              <a:rPr lang="en-GB" sz="1400">
                <a:solidFill>
                  <a:schemeClr val="dk1"/>
                </a:solidFill>
                <a:latin typeface="Open Sans"/>
                <a:ea typeface="Open Sans"/>
                <a:cs typeface="Open Sans"/>
                <a:sym typeface="Open Sans"/>
              </a:rPr>
              <a:t>and the </a:t>
            </a:r>
            <a:r>
              <a:rPr b="1" lang="en-GB" sz="1400">
                <a:solidFill>
                  <a:schemeClr val="dk1"/>
                </a:solidFill>
                <a:latin typeface="Open Sans"/>
                <a:ea typeface="Open Sans"/>
                <a:cs typeface="Open Sans"/>
                <a:sym typeface="Open Sans"/>
              </a:rPr>
              <a:t>fuel consumed </a:t>
            </a:r>
            <a:r>
              <a:rPr lang="en-GB" sz="1400">
                <a:solidFill>
                  <a:schemeClr val="dk1"/>
                </a:solidFill>
                <a:latin typeface="Open Sans"/>
                <a:ea typeface="Open Sans"/>
                <a:cs typeface="Open Sans"/>
                <a:sym typeface="Open Sans"/>
              </a:rPr>
              <a:t>by the generators. Each year of the time horizon is reported on a different sheet.</a:t>
            </a:r>
            <a:endParaRPr sz="1400">
              <a:solidFill>
                <a:schemeClr val="dk1"/>
              </a:solidFill>
              <a:latin typeface="Open Sans"/>
              <a:ea typeface="Open Sans"/>
              <a:cs typeface="Open Sans"/>
              <a:sym typeface="Open Sans"/>
            </a:endParaRPr>
          </a:p>
        </p:txBody>
      </p:sp>
      <p:pic>
        <p:nvPicPr>
          <p:cNvPr descr="Cerca nella barra laterale" id="355" name="Google Shape;355;p15"/>
          <p:cNvPicPr preferRelativeResize="0"/>
          <p:nvPr/>
        </p:nvPicPr>
        <p:blipFill rotWithShape="1">
          <a:blip r:embed="rId8">
            <a:alphaModFix/>
          </a:blip>
          <a:srcRect b="0" l="0" r="0" t="0"/>
          <a:stretch/>
        </p:blipFill>
        <p:spPr>
          <a:xfrm rot="624810">
            <a:off x="10509278" y="1950652"/>
            <a:ext cx="889000" cy="889000"/>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6"/>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362" name="Google Shape;362;p16"/>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pic>
        <p:nvPicPr>
          <p:cNvPr id="363" name="Google Shape;363;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4" name="Google Shape;364;p16"/>
          <p:cNvSpPr txBox="1"/>
          <p:nvPr/>
        </p:nvSpPr>
        <p:spPr>
          <a:xfrm>
            <a:off x="9027736" y="4884302"/>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Stevanato, N., Onori, A., Mereu, R., &amp; Colombo, E., 2024.</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Off-Grid Energy Systems Modelling with MicroGridsPy. Release Version 1.0</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 [online presentation]. Climate Compatible Growth Programme, Politecnico di Milano</a:t>
            </a:r>
            <a:endParaRPr/>
          </a:p>
        </p:txBody>
      </p:sp>
      <p:sp>
        <p:nvSpPr>
          <p:cNvPr id="365" name="Google Shape;365;p16"/>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Politechnico di Milano</a:t>
            </a:r>
            <a:endParaRPr b="1" i="1" sz="900">
              <a:solidFill>
                <a:schemeClr val="lt1"/>
              </a:solidFill>
              <a:latin typeface="Open Sans"/>
              <a:ea typeface="Open Sans"/>
              <a:cs typeface="Open Sans"/>
              <a:sym typeface="Open Sans"/>
            </a:endParaRPr>
          </a:p>
        </p:txBody>
      </p:sp>
      <p:pic>
        <p:nvPicPr>
          <p:cNvPr id="366" name="Google Shape;366;p16"/>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367" name="Google Shape;367;p16"/>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8" name="Google Shape;368;p16"/>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Consolidated by Nicolò Stevanato, Alessandro Onori, Riccardo Mereu and Emanuela Colombo from Politecnico di Milano</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Graphical user interface, text" id="373" name="Google Shape;373;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4" name="Google Shape;374;p17"/>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Graphical user interface, sunburst chart&#10;&#10;Description automatically generated" id="105" name="Google Shape;105;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6" name="Google Shape;1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7" name="Google Shape;107;p2"/>
          <p:cNvSpPr txBox="1"/>
          <p:nvPr/>
        </p:nvSpPr>
        <p:spPr>
          <a:xfrm>
            <a:off x="887214" y="4640"/>
            <a:ext cx="954129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 of the Lesson</a:t>
            </a:r>
            <a:endParaRPr/>
          </a:p>
        </p:txBody>
      </p:sp>
      <p:sp>
        <p:nvSpPr>
          <p:cNvPr id="108" name="Google Shape;108;p2"/>
          <p:cNvSpPr txBox="1"/>
          <p:nvPr>
            <p:ph idx="1" type="body"/>
          </p:nvPr>
        </p:nvSpPr>
        <p:spPr>
          <a:xfrm>
            <a:off x="838200" y="1825625"/>
            <a:ext cx="8196943" cy="40489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Interpretation of MicroGridsPy Visual Outputs</a:t>
            </a:r>
            <a:endParaRPr/>
          </a:p>
          <a:p>
            <a:pPr indent="0" lvl="0" marL="0" rtl="0" algn="l">
              <a:lnSpc>
                <a:spcPct val="90000"/>
              </a:lnSpc>
              <a:spcBef>
                <a:spcPts val="1000"/>
              </a:spcBef>
              <a:spcAft>
                <a:spcPts val="0"/>
              </a:spcAft>
              <a:buClr>
                <a:schemeClr val="dk1"/>
              </a:buClr>
              <a:buSzPts val="1300"/>
              <a:buNone/>
            </a:pPr>
            <a:r>
              <a:rPr i="1" lang="en-GB" sz="1300">
                <a:latin typeface="Open Sans"/>
                <a:ea typeface="Open Sans"/>
                <a:cs typeface="Open Sans"/>
                <a:sym typeface="Open Sans"/>
              </a:rPr>
              <a:t>Develop the ability to interpret and analyse the integrated suite of visual plots provided by MicroGridsPy, which include energy dispatch, component sizing, and cost analysis, to understand the operational and financial performance of mini-grid systems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Analysis of Detailed Results Spreadsheets</a:t>
            </a:r>
            <a:endParaRPr/>
          </a:p>
          <a:p>
            <a:pPr indent="0" lvl="0" marL="0" rtl="0" algn="l">
              <a:lnSpc>
                <a:spcPct val="90000"/>
              </a:lnSpc>
              <a:spcBef>
                <a:spcPts val="1000"/>
              </a:spcBef>
              <a:spcAft>
                <a:spcPts val="0"/>
              </a:spcAft>
              <a:buClr>
                <a:schemeClr val="dk1"/>
              </a:buClr>
              <a:buSzPts val="1300"/>
              <a:buNone/>
            </a:pPr>
            <a:r>
              <a:rPr i="1" lang="en-GB" sz="1300">
                <a:latin typeface="Open Sans"/>
                <a:ea typeface="Open Sans"/>
                <a:cs typeface="Open Sans"/>
                <a:sym typeface="Open Sans"/>
              </a:rPr>
              <a:t>Acquire skills to navigate and extract valuable insights from the detailed spreadsheets generated by MicroGridsPy, which present grid component capacities, project costs, yearly cash flows, and key energy metrics for comprehensive system efficiency and economic evaluations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Navigating and Utilizing the MicroGridsPy Interface</a:t>
            </a:r>
            <a:endParaRPr/>
          </a:p>
          <a:p>
            <a:pPr indent="0" lvl="0" marL="0" rtl="0" algn="l">
              <a:lnSpc>
                <a:spcPct val="90000"/>
              </a:lnSpc>
              <a:spcBef>
                <a:spcPts val="1000"/>
              </a:spcBef>
              <a:spcAft>
                <a:spcPts val="0"/>
              </a:spcAft>
              <a:buClr>
                <a:schemeClr val="dk1"/>
              </a:buClr>
              <a:buSzPts val="1300"/>
              <a:buNone/>
            </a:pPr>
            <a:r>
              <a:rPr i="1" lang="en-GB" sz="1300">
                <a:latin typeface="Open Sans"/>
                <a:ea typeface="Open Sans"/>
                <a:cs typeface="Open Sans"/>
                <a:sym typeface="Open Sans"/>
              </a:rPr>
              <a:t>Learn to navigate the MicroGridsPy interface effectively, including real-time output panel to monitor the solver's log and the mini-grid's operational actions during the simulation as well as generating and displaying plots</a:t>
            </a:r>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ecklist - Free education icons" id="109" name="Google Shape;109;p2"/>
          <p:cNvPicPr preferRelativeResize="0"/>
          <p:nvPr/>
        </p:nvPicPr>
        <p:blipFill rotWithShape="1">
          <a:blip r:embed="rId4">
            <a:alphaModFix/>
          </a:blip>
          <a:srcRect b="0" l="0" r="0" t="0"/>
          <a:stretch/>
        </p:blipFill>
        <p:spPr>
          <a:xfrm>
            <a:off x="10166573" y="4829562"/>
            <a:ext cx="1045027" cy="104502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8" name="Google Shape;118;p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MicroGridsPy Results</a:t>
            </a:r>
            <a:endParaRPr/>
          </a:p>
        </p:txBody>
      </p:sp>
      <p:sp>
        <p:nvSpPr>
          <p:cNvPr id="119" name="Google Shape;119;p3"/>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MicroGridsPy results are delivered through an integrated suite of </a:t>
            </a:r>
            <a:r>
              <a:rPr b="1" lang="en-GB" sz="1400">
                <a:solidFill>
                  <a:schemeClr val="dk1"/>
                </a:solidFill>
                <a:latin typeface="Open Sans"/>
                <a:ea typeface="Open Sans"/>
                <a:cs typeface="Open Sans"/>
                <a:sym typeface="Open Sans"/>
              </a:rPr>
              <a:t>visual plots </a:t>
            </a:r>
            <a:r>
              <a:rPr lang="en-GB" sz="1400">
                <a:solidFill>
                  <a:schemeClr val="dk1"/>
                </a:solidFill>
                <a:latin typeface="Open Sans"/>
                <a:ea typeface="Open Sans"/>
                <a:cs typeface="Open Sans"/>
                <a:sym typeface="Open Sans"/>
              </a:rPr>
              <a:t>and </a:t>
            </a:r>
            <a:r>
              <a:rPr b="1" lang="en-GB" sz="1400">
                <a:solidFill>
                  <a:schemeClr val="dk1"/>
                </a:solidFill>
                <a:latin typeface="Open Sans"/>
                <a:ea typeface="Open Sans"/>
                <a:cs typeface="Open Sans"/>
                <a:sym typeface="Open Sans"/>
              </a:rPr>
              <a:t>detailed spreadsheets</a:t>
            </a:r>
            <a:r>
              <a:rPr lang="en-GB" sz="1400">
                <a:solidFill>
                  <a:schemeClr val="dk1"/>
                </a:solidFill>
                <a:latin typeface="Open Sans"/>
                <a:ea typeface="Open Sans"/>
                <a:cs typeface="Open Sans"/>
                <a:sym typeface="Open Sans"/>
              </a:rPr>
              <a:t>, enabling a thorough analysis of the mini grid overall performance.</a:t>
            </a:r>
            <a:endParaRPr/>
          </a:p>
        </p:txBody>
      </p:sp>
      <p:sp>
        <p:nvSpPr>
          <p:cNvPr id="120" name="Google Shape;120;p3"/>
          <p:cNvSpPr txBox="1"/>
          <p:nvPr/>
        </p:nvSpPr>
        <p:spPr>
          <a:xfrm>
            <a:off x="5764423" y="1666063"/>
            <a:ext cx="5163005" cy="11387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Detailed Results Spreadsheets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Spreadsheets provide an in-depth look at grid component capacities, project costs, yearly cash flows, and key energy metrics, facilitating a thorough examination of the system's efficiency and economics across various scenarios.</a:t>
            </a:r>
            <a:endParaRPr/>
          </a:p>
        </p:txBody>
      </p:sp>
      <p:sp>
        <p:nvSpPr>
          <p:cNvPr id="121" name="Google Shape;121;p3"/>
          <p:cNvSpPr txBox="1"/>
          <p:nvPr/>
        </p:nvSpPr>
        <p:spPr>
          <a:xfrm>
            <a:off x="8345926" y="5824654"/>
            <a:ext cx="1304072"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Code/Results</a:t>
            </a:r>
            <a:endParaRPr b="1" i="1" sz="1400">
              <a:solidFill>
                <a:schemeClr val="dk1"/>
              </a:solidFill>
              <a:latin typeface="Open Sans"/>
              <a:ea typeface="Open Sans"/>
              <a:cs typeface="Open Sans"/>
              <a:sym typeface="Open Sans"/>
            </a:endParaRPr>
          </a:p>
        </p:txBody>
      </p:sp>
      <p:pic>
        <p:nvPicPr>
          <p:cNvPr descr=" " id="122" name="Google Shape;122;p3"/>
          <p:cNvPicPr preferRelativeResize="0"/>
          <p:nvPr/>
        </p:nvPicPr>
        <p:blipFill rotWithShape="1">
          <a:blip r:embed="rId4">
            <a:alphaModFix/>
          </a:blip>
          <a:srcRect b="0" l="0" r="0" t="0"/>
          <a:stretch/>
        </p:blipFill>
        <p:spPr>
          <a:xfrm>
            <a:off x="7934551" y="5778061"/>
            <a:ext cx="478971" cy="478971"/>
          </a:xfrm>
          <a:prstGeom prst="rect">
            <a:avLst/>
          </a:prstGeom>
          <a:noFill/>
          <a:ln>
            <a:noFill/>
          </a:ln>
        </p:spPr>
      </p:pic>
      <p:cxnSp>
        <p:nvCxnSpPr>
          <p:cNvPr id="123" name="Google Shape;123;p3"/>
          <p:cNvCxnSpPr/>
          <p:nvPr/>
        </p:nvCxnSpPr>
        <p:spPr>
          <a:xfrm rot="10800000">
            <a:off x="5652160" y="1925947"/>
            <a:ext cx="0" cy="3665401"/>
          </a:xfrm>
          <a:prstGeom prst="straightConnector1">
            <a:avLst/>
          </a:prstGeom>
          <a:noFill/>
          <a:ln cap="flat" cmpd="sng" w="9525">
            <a:solidFill>
              <a:srgbClr val="D0CECE"/>
            </a:solidFill>
            <a:prstDash val="dash"/>
            <a:miter lim="800000"/>
            <a:headEnd len="sm" w="sm" type="none"/>
            <a:tailEnd len="sm" w="sm" type="none"/>
          </a:ln>
        </p:spPr>
      </p:cxnSp>
      <p:cxnSp>
        <p:nvCxnSpPr>
          <p:cNvPr id="124" name="Google Shape;124;p3"/>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125" name="Google Shape;125;p3"/>
          <p:cNvSpPr txBox="1"/>
          <p:nvPr/>
        </p:nvSpPr>
        <p:spPr>
          <a:xfrm>
            <a:off x="456167" y="1666063"/>
            <a:ext cx="5163005"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rgbClr val="002060"/>
                </a:solidFill>
                <a:latin typeface="Open Sans"/>
                <a:ea typeface="Open Sans"/>
                <a:cs typeface="Open Sans"/>
                <a:sym typeface="Open Sans"/>
              </a:rPr>
              <a:t>Plots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GB" sz="1200">
                <a:solidFill>
                  <a:schemeClr val="dk1"/>
                </a:solidFill>
                <a:latin typeface="Open Sans"/>
                <a:ea typeface="Open Sans"/>
                <a:cs typeface="Open Sans"/>
                <a:sym typeface="Open Sans"/>
              </a:rPr>
              <a:t>Visual plots depict energy dispatch, component sizing, and cost analysis, offering intuitive insights into the system’s operational and financial performance.</a:t>
            </a:r>
            <a:endParaRPr/>
          </a:p>
        </p:txBody>
      </p:sp>
      <p:sp>
        <p:nvSpPr>
          <p:cNvPr id="126" name="Google Shape;126;p3"/>
          <p:cNvSpPr txBox="1"/>
          <p:nvPr/>
        </p:nvSpPr>
        <p:spPr>
          <a:xfrm>
            <a:off x="2354478" y="5826079"/>
            <a:ext cx="1666943"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GB" sz="1400">
                <a:solidFill>
                  <a:schemeClr val="dk1"/>
                </a:solidFill>
                <a:latin typeface="Open Sans"/>
                <a:ea typeface="Open Sans"/>
                <a:cs typeface="Open Sans"/>
                <a:sym typeface="Open Sans"/>
              </a:rPr>
              <a:t>Code/Results/Plots</a:t>
            </a:r>
            <a:endParaRPr b="1" i="1" sz="1400">
              <a:solidFill>
                <a:schemeClr val="dk1"/>
              </a:solidFill>
              <a:latin typeface="Open Sans"/>
              <a:ea typeface="Open Sans"/>
              <a:cs typeface="Open Sans"/>
              <a:sym typeface="Open Sans"/>
            </a:endParaRPr>
          </a:p>
        </p:txBody>
      </p:sp>
      <p:pic>
        <p:nvPicPr>
          <p:cNvPr descr=" " id="127" name="Google Shape;127;p3"/>
          <p:cNvPicPr preferRelativeResize="0"/>
          <p:nvPr/>
        </p:nvPicPr>
        <p:blipFill rotWithShape="1">
          <a:blip r:embed="rId4">
            <a:alphaModFix/>
          </a:blip>
          <a:srcRect b="0" l="0" r="0" t="0"/>
          <a:stretch/>
        </p:blipFill>
        <p:spPr>
          <a:xfrm>
            <a:off x="1943103" y="5779486"/>
            <a:ext cx="478971" cy="478971"/>
          </a:xfrm>
          <a:prstGeom prst="rect">
            <a:avLst/>
          </a:prstGeom>
          <a:noFill/>
          <a:ln>
            <a:noFill/>
          </a:ln>
        </p:spPr>
      </p:pic>
      <p:grpSp>
        <p:nvGrpSpPr>
          <p:cNvPr id="128" name="Google Shape;128;p3"/>
          <p:cNvGrpSpPr/>
          <p:nvPr/>
        </p:nvGrpSpPr>
        <p:grpSpPr>
          <a:xfrm>
            <a:off x="6021433" y="2976113"/>
            <a:ext cx="4983575" cy="2496838"/>
            <a:chOff x="5901579" y="2691681"/>
            <a:chExt cx="5316902" cy="2717568"/>
          </a:xfrm>
        </p:grpSpPr>
        <p:pic>
          <p:nvPicPr>
            <p:cNvPr id="129" name="Google Shape;129;p3"/>
            <p:cNvPicPr preferRelativeResize="0"/>
            <p:nvPr/>
          </p:nvPicPr>
          <p:blipFill rotWithShape="1">
            <a:blip r:embed="rId5">
              <a:alphaModFix/>
            </a:blip>
            <a:srcRect b="0" l="0" r="0" t="0"/>
            <a:stretch/>
          </p:blipFill>
          <p:spPr>
            <a:xfrm>
              <a:off x="5901579" y="2691681"/>
              <a:ext cx="2705485" cy="2550287"/>
            </a:xfrm>
            <a:prstGeom prst="rect">
              <a:avLst/>
            </a:prstGeom>
            <a:noFill/>
            <a:ln cap="flat" cmpd="sng" w="9525">
              <a:solidFill>
                <a:schemeClr val="dk1"/>
              </a:solidFill>
              <a:prstDash val="solid"/>
              <a:round/>
              <a:headEnd len="sm" w="sm" type="none"/>
              <a:tailEnd len="sm" w="sm" type="none"/>
            </a:ln>
          </p:spPr>
        </p:pic>
        <p:pic>
          <p:nvPicPr>
            <p:cNvPr id="130" name="Google Shape;130;p3"/>
            <p:cNvPicPr preferRelativeResize="0"/>
            <p:nvPr/>
          </p:nvPicPr>
          <p:blipFill rotWithShape="1">
            <a:blip r:embed="rId6">
              <a:alphaModFix/>
            </a:blip>
            <a:srcRect b="0" l="0" r="0" t="0"/>
            <a:stretch/>
          </p:blipFill>
          <p:spPr>
            <a:xfrm>
              <a:off x="8493565" y="2833644"/>
              <a:ext cx="2570448" cy="1814079"/>
            </a:xfrm>
            <a:prstGeom prst="rect">
              <a:avLst/>
            </a:prstGeom>
            <a:noFill/>
            <a:ln cap="flat" cmpd="sng" w="9525">
              <a:solidFill>
                <a:schemeClr val="dk1"/>
              </a:solidFill>
              <a:prstDash val="solid"/>
              <a:round/>
              <a:headEnd len="sm" w="sm" type="none"/>
              <a:tailEnd len="sm" w="sm" type="none"/>
            </a:ln>
          </p:spPr>
        </p:pic>
        <p:pic>
          <p:nvPicPr>
            <p:cNvPr id="131" name="Google Shape;131;p3"/>
            <p:cNvPicPr preferRelativeResize="0"/>
            <p:nvPr/>
          </p:nvPicPr>
          <p:blipFill rotWithShape="1">
            <a:blip r:embed="rId7">
              <a:alphaModFix/>
            </a:blip>
            <a:srcRect b="0" l="0" r="0" t="0"/>
            <a:stretch/>
          </p:blipFill>
          <p:spPr>
            <a:xfrm>
              <a:off x="7364652" y="3739256"/>
              <a:ext cx="3853829" cy="1669993"/>
            </a:xfrm>
            <a:prstGeom prst="rect">
              <a:avLst/>
            </a:prstGeom>
            <a:noFill/>
            <a:ln cap="flat" cmpd="sng" w="12700">
              <a:solidFill>
                <a:schemeClr val="dk1"/>
              </a:solidFill>
              <a:prstDash val="solid"/>
              <a:round/>
              <a:headEnd len="sm" w="sm" type="none"/>
              <a:tailEnd len="sm" w="sm" type="none"/>
            </a:ln>
          </p:spPr>
        </p:pic>
      </p:grpSp>
      <p:pic>
        <p:nvPicPr>
          <p:cNvPr descr="2,979 Excel download icon Images, Stock Photos &amp; Vectors | Shutterstock" id="132" name="Google Shape;132;p3"/>
          <p:cNvPicPr preferRelativeResize="0"/>
          <p:nvPr/>
        </p:nvPicPr>
        <p:blipFill rotWithShape="1">
          <a:blip r:embed="rId8">
            <a:alphaModFix/>
          </a:blip>
          <a:srcRect b="12143" l="7564" r="8681" t="4485"/>
          <a:stretch/>
        </p:blipFill>
        <p:spPr>
          <a:xfrm>
            <a:off x="10490062" y="2949484"/>
            <a:ext cx="556835" cy="596933"/>
          </a:xfrm>
          <a:prstGeom prst="rect">
            <a:avLst/>
          </a:prstGeom>
          <a:noFill/>
          <a:ln>
            <a:noFill/>
          </a:ln>
        </p:spPr>
      </p:pic>
      <p:pic>
        <p:nvPicPr>
          <p:cNvPr id="133" name="Google Shape;133;p3"/>
          <p:cNvPicPr preferRelativeResize="0"/>
          <p:nvPr/>
        </p:nvPicPr>
        <p:blipFill rotWithShape="1">
          <a:blip r:embed="rId9">
            <a:alphaModFix/>
          </a:blip>
          <a:srcRect b="0" l="0" r="0" t="0"/>
          <a:stretch/>
        </p:blipFill>
        <p:spPr>
          <a:xfrm>
            <a:off x="654534" y="2756205"/>
            <a:ext cx="4685486" cy="2603048"/>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Graphical user interface, sunburst chart&#10;&#10;Description automatically generated" id="139" name="Google Shape;139;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40" name="Google Shape;140;p4"/>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42" name="Google Shape;142;p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Plots layout</a:t>
            </a:r>
            <a:endParaRPr/>
          </a:p>
        </p:txBody>
      </p:sp>
      <p:cxnSp>
        <p:nvCxnSpPr>
          <p:cNvPr id="143" name="Google Shape;143;p4"/>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144" name="Google Shape;144;p4"/>
          <p:cNvPicPr preferRelativeResize="0"/>
          <p:nvPr/>
        </p:nvPicPr>
        <p:blipFill rotWithShape="1">
          <a:blip r:embed="rId4">
            <a:alphaModFix/>
          </a:blip>
          <a:srcRect b="0" l="0" r="0" t="0"/>
          <a:stretch/>
        </p:blipFill>
        <p:spPr>
          <a:xfrm>
            <a:off x="386473" y="1113272"/>
            <a:ext cx="6477915" cy="5024277"/>
          </a:xfrm>
          <a:prstGeom prst="roundRect">
            <a:avLst>
              <a:gd fmla="val 1284" name="adj"/>
            </a:avLst>
          </a:prstGeom>
          <a:noFill/>
          <a:ln>
            <a:noFill/>
          </a:ln>
        </p:spPr>
      </p:pic>
      <p:pic>
        <p:nvPicPr>
          <p:cNvPr descr=" " id="145" name="Google Shape;145;p4"/>
          <p:cNvPicPr preferRelativeResize="0"/>
          <p:nvPr/>
        </p:nvPicPr>
        <p:blipFill rotWithShape="1">
          <a:blip r:embed="rId5">
            <a:alphaModFix/>
          </a:blip>
          <a:srcRect b="0" l="0" r="0" t="0"/>
          <a:stretch/>
        </p:blipFill>
        <p:spPr>
          <a:xfrm rot="-941047">
            <a:off x="3275435" y="2218766"/>
            <a:ext cx="369098" cy="369098"/>
          </a:xfrm>
          <a:prstGeom prst="rect">
            <a:avLst/>
          </a:prstGeom>
          <a:noFill/>
          <a:ln>
            <a:noFill/>
          </a:ln>
        </p:spPr>
      </p:pic>
      <p:sp>
        <p:nvSpPr>
          <p:cNvPr id="146" name="Google Shape;146;p4"/>
          <p:cNvSpPr/>
          <p:nvPr/>
        </p:nvSpPr>
        <p:spPr>
          <a:xfrm>
            <a:off x="7260770" y="3253505"/>
            <a:ext cx="4096077" cy="2404585"/>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7" name="Google Shape;147;p4"/>
          <p:cNvCxnSpPr/>
          <p:nvPr/>
        </p:nvCxnSpPr>
        <p:spPr>
          <a:xfrm>
            <a:off x="3472543" y="2264229"/>
            <a:ext cx="3794908" cy="1164771"/>
          </a:xfrm>
          <a:prstGeom prst="straightConnector1">
            <a:avLst/>
          </a:prstGeom>
          <a:noFill/>
          <a:ln cap="flat" cmpd="sng" w="9525">
            <a:solidFill>
              <a:srgbClr val="C55A11"/>
            </a:solidFill>
            <a:prstDash val="solid"/>
            <a:miter lim="800000"/>
            <a:headEnd len="sm" w="sm" type="none"/>
            <a:tailEnd len="sm" w="sm" type="none"/>
          </a:ln>
        </p:spPr>
      </p:cxnSp>
      <p:cxnSp>
        <p:nvCxnSpPr>
          <p:cNvPr id="148" name="Google Shape;148;p4"/>
          <p:cNvCxnSpPr/>
          <p:nvPr/>
        </p:nvCxnSpPr>
        <p:spPr>
          <a:xfrm>
            <a:off x="3459984" y="2264229"/>
            <a:ext cx="3800786" cy="3032130"/>
          </a:xfrm>
          <a:prstGeom prst="straightConnector1">
            <a:avLst/>
          </a:prstGeom>
          <a:noFill/>
          <a:ln cap="flat" cmpd="sng" w="9525">
            <a:solidFill>
              <a:srgbClr val="C55A11"/>
            </a:solidFill>
            <a:prstDash val="solid"/>
            <a:miter lim="800000"/>
            <a:headEnd len="sm" w="sm" type="none"/>
            <a:tailEnd len="sm" w="sm" type="none"/>
          </a:ln>
        </p:spPr>
      </p:cxnSp>
      <p:pic>
        <p:nvPicPr>
          <p:cNvPr id="149" name="Google Shape;149;p4"/>
          <p:cNvPicPr preferRelativeResize="0"/>
          <p:nvPr/>
        </p:nvPicPr>
        <p:blipFill rotWithShape="1">
          <a:blip r:embed="rId6">
            <a:alphaModFix/>
          </a:blip>
          <a:srcRect b="50000" l="17129" r="51695" t="16233"/>
          <a:stretch/>
        </p:blipFill>
        <p:spPr>
          <a:xfrm>
            <a:off x="7488338" y="3302329"/>
            <a:ext cx="3724204" cy="2269067"/>
          </a:xfrm>
          <a:prstGeom prst="rect">
            <a:avLst/>
          </a:prstGeom>
          <a:noFill/>
          <a:ln>
            <a:noFill/>
          </a:ln>
        </p:spPr>
      </p:pic>
      <p:sp>
        <p:nvSpPr>
          <p:cNvPr id="150" name="Google Shape;150;p4"/>
          <p:cNvSpPr txBox="1"/>
          <p:nvPr/>
        </p:nvSpPr>
        <p:spPr>
          <a:xfrm>
            <a:off x="7079729" y="1341855"/>
            <a:ext cx="4451479"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Users can </a:t>
            </a:r>
            <a:r>
              <a:rPr b="1" lang="en-GB" sz="1400">
                <a:solidFill>
                  <a:schemeClr val="dk1"/>
                </a:solidFill>
                <a:latin typeface="Open Sans"/>
                <a:ea typeface="Open Sans"/>
                <a:cs typeface="Open Sans"/>
                <a:sym typeface="Open Sans"/>
              </a:rPr>
              <a:t>select colors </a:t>
            </a:r>
            <a:r>
              <a:rPr lang="en-GB" sz="1400">
                <a:solidFill>
                  <a:schemeClr val="dk1"/>
                </a:solidFill>
                <a:latin typeface="Open Sans"/>
                <a:ea typeface="Open Sans"/>
                <a:cs typeface="Open Sans"/>
                <a:sym typeface="Open Sans"/>
              </a:rPr>
              <a:t>from a </a:t>
            </a:r>
            <a:r>
              <a:rPr b="1" lang="en-GB" sz="1400">
                <a:solidFill>
                  <a:srgbClr val="C55A11"/>
                </a:solidFill>
                <a:latin typeface="Open Sans"/>
                <a:ea typeface="Open Sans"/>
                <a:cs typeface="Open Sans"/>
                <a:sym typeface="Open Sans"/>
              </a:rPr>
              <a:t>dropdown menu </a:t>
            </a:r>
            <a:r>
              <a:rPr lang="en-GB" sz="1400">
                <a:solidFill>
                  <a:schemeClr val="dk1"/>
                </a:solidFill>
                <a:latin typeface="Open Sans"/>
                <a:ea typeface="Open Sans"/>
                <a:cs typeface="Open Sans"/>
                <a:sym typeface="Open Sans"/>
              </a:rPr>
              <a:t>to represent different components such as renewable energy sources (RES), generators, batteries, lost load, curtailment, and energy exchanged with the grid, enhancing the </a:t>
            </a:r>
            <a:r>
              <a:rPr b="1" lang="en-GB" sz="1400">
                <a:solidFill>
                  <a:schemeClr val="dk1"/>
                </a:solidFill>
                <a:latin typeface="Open Sans"/>
                <a:ea typeface="Open Sans"/>
                <a:cs typeface="Open Sans"/>
                <a:sym typeface="Open Sans"/>
              </a:rPr>
              <a:t>clarity and distinction of various data sets </a:t>
            </a:r>
            <a:r>
              <a:rPr lang="en-GB" sz="1400">
                <a:solidFill>
                  <a:schemeClr val="dk1"/>
                </a:solidFill>
                <a:latin typeface="Open Sans"/>
                <a:ea typeface="Open Sans"/>
                <a:cs typeface="Open Sans"/>
                <a:sym typeface="Open Sans"/>
              </a:rPr>
              <a:t>in graphical representations</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Graphical user interface, sunburst chart&#10;&#10;Description automatically generated" id="156" name="Google Shape;156;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57" name="Google Shape;157;p5"/>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59" name="Google Shape;159;p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Running the model</a:t>
            </a:r>
            <a:endParaRPr/>
          </a:p>
        </p:txBody>
      </p:sp>
      <p:cxnSp>
        <p:nvCxnSpPr>
          <p:cNvPr id="160" name="Google Shape;160;p5"/>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161" name="Google Shape;161;p5"/>
          <p:cNvPicPr preferRelativeResize="0"/>
          <p:nvPr/>
        </p:nvPicPr>
        <p:blipFill rotWithShape="1">
          <a:blip r:embed="rId4">
            <a:alphaModFix/>
          </a:blip>
          <a:srcRect b="0" l="0" r="0" t="0"/>
          <a:stretch/>
        </p:blipFill>
        <p:spPr>
          <a:xfrm>
            <a:off x="386473" y="957963"/>
            <a:ext cx="6717190" cy="5227152"/>
          </a:xfrm>
          <a:prstGeom prst="roundRect">
            <a:avLst>
              <a:gd fmla="val 3044" name="adj"/>
            </a:avLst>
          </a:prstGeom>
          <a:noFill/>
          <a:ln>
            <a:noFill/>
          </a:ln>
        </p:spPr>
      </p:pic>
      <p:pic>
        <p:nvPicPr>
          <p:cNvPr descr=" " id="162" name="Google Shape;162;p5"/>
          <p:cNvPicPr preferRelativeResize="0"/>
          <p:nvPr/>
        </p:nvPicPr>
        <p:blipFill rotWithShape="1">
          <a:blip r:embed="rId5">
            <a:alphaModFix/>
          </a:blip>
          <a:srcRect b="0" l="0" r="0" t="0"/>
          <a:stretch/>
        </p:blipFill>
        <p:spPr>
          <a:xfrm rot="-941047">
            <a:off x="2257205" y="1414480"/>
            <a:ext cx="398951" cy="398951"/>
          </a:xfrm>
          <a:prstGeom prst="rect">
            <a:avLst/>
          </a:prstGeom>
          <a:noFill/>
          <a:ln>
            <a:noFill/>
          </a:ln>
        </p:spPr>
      </p:pic>
      <p:sp>
        <p:nvSpPr>
          <p:cNvPr id="163" name="Google Shape;163;p5"/>
          <p:cNvSpPr txBox="1"/>
          <p:nvPr/>
        </p:nvSpPr>
        <p:spPr>
          <a:xfrm>
            <a:off x="7449803" y="2341215"/>
            <a:ext cx="3675357"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Upon initiating the model with the 'Run' button, users can </a:t>
            </a:r>
            <a:r>
              <a:rPr b="1" lang="en-GB" sz="1400">
                <a:solidFill>
                  <a:schemeClr val="dk1"/>
                </a:solidFill>
                <a:latin typeface="Open Sans"/>
                <a:ea typeface="Open Sans"/>
                <a:cs typeface="Open Sans"/>
                <a:sym typeface="Open Sans"/>
              </a:rPr>
              <a:t>monitor the solver's log </a:t>
            </a:r>
            <a:r>
              <a:rPr lang="en-GB" sz="1400">
                <a:solidFill>
                  <a:schemeClr val="dk1"/>
                </a:solidFill>
                <a:latin typeface="Open Sans"/>
                <a:ea typeface="Open Sans"/>
                <a:cs typeface="Open Sans"/>
                <a:sym typeface="Open Sans"/>
              </a:rPr>
              <a:t>and the </a:t>
            </a:r>
            <a:r>
              <a:rPr b="1" lang="en-GB" sz="1400">
                <a:solidFill>
                  <a:schemeClr val="dk1"/>
                </a:solidFill>
                <a:latin typeface="Open Sans"/>
                <a:ea typeface="Open Sans"/>
                <a:cs typeface="Open Sans"/>
                <a:sym typeface="Open Sans"/>
              </a:rPr>
              <a:t>system's operational actions </a:t>
            </a:r>
            <a:r>
              <a:rPr lang="en-GB" sz="1400">
                <a:solidFill>
                  <a:schemeClr val="dk1"/>
                </a:solidFill>
                <a:latin typeface="Open Sans"/>
                <a:ea typeface="Open Sans"/>
                <a:cs typeface="Open Sans"/>
                <a:sym typeface="Open Sans"/>
              </a:rPr>
              <a:t>in </a:t>
            </a:r>
            <a:r>
              <a:rPr b="1" lang="en-GB" sz="1400">
                <a:solidFill>
                  <a:srgbClr val="C55A11"/>
                </a:solidFill>
                <a:latin typeface="Open Sans"/>
                <a:ea typeface="Open Sans"/>
                <a:cs typeface="Open Sans"/>
                <a:sym typeface="Open Sans"/>
              </a:rPr>
              <a:t>real-time</a:t>
            </a:r>
            <a:r>
              <a:rPr lang="en-GB" sz="1400">
                <a:solidFill>
                  <a:schemeClr val="dk1"/>
                </a:solidFill>
                <a:latin typeface="Open Sans"/>
                <a:ea typeface="Open Sans"/>
                <a:cs typeface="Open Sans"/>
                <a:sym typeface="Open Sans"/>
              </a:rPr>
              <a:t>. This output panel provides a </a:t>
            </a:r>
            <a:r>
              <a:rPr b="1" lang="en-GB" sz="1400">
                <a:solidFill>
                  <a:schemeClr val="dk1"/>
                </a:solidFill>
                <a:latin typeface="Open Sans"/>
                <a:ea typeface="Open Sans"/>
                <a:cs typeface="Open Sans"/>
                <a:sym typeface="Open Sans"/>
              </a:rPr>
              <a:t>live feed </a:t>
            </a:r>
            <a:r>
              <a:rPr lang="en-GB" sz="1400">
                <a:solidFill>
                  <a:schemeClr val="dk1"/>
                </a:solidFill>
                <a:latin typeface="Open Sans"/>
                <a:ea typeface="Open Sans"/>
                <a:cs typeface="Open Sans"/>
                <a:sym typeface="Open Sans"/>
              </a:rPr>
              <a:t>of the </a:t>
            </a:r>
            <a:r>
              <a:rPr b="1" lang="en-GB" sz="1400">
                <a:solidFill>
                  <a:schemeClr val="dk1"/>
                </a:solidFill>
                <a:latin typeface="Open Sans"/>
                <a:ea typeface="Open Sans"/>
                <a:cs typeface="Open Sans"/>
                <a:sym typeface="Open Sans"/>
              </a:rPr>
              <a:t>model's processing data </a:t>
            </a:r>
            <a:r>
              <a:rPr lang="en-GB" sz="1400">
                <a:solidFill>
                  <a:schemeClr val="dk1"/>
                </a:solidFill>
                <a:latin typeface="Open Sans"/>
                <a:ea typeface="Open Sans"/>
                <a:cs typeface="Open Sans"/>
                <a:sym typeface="Open Sans"/>
              </a:rPr>
              <a:t>displaying also potential errors messages.</a:t>
            </a:r>
            <a:endParaRPr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Graphical user interface, sunburst chart&#10;&#10;Description automatically generated" id="169" name="Google Shape;169;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70" name="Google Shape;170;p6"/>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172" name="Google Shape;172;p6"/>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Key Results</a:t>
            </a:r>
            <a:endParaRPr/>
          </a:p>
        </p:txBody>
      </p:sp>
      <p:cxnSp>
        <p:nvCxnSpPr>
          <p:cNvPr id="173" name="Google Shape;173;p6"/>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descr="A screenshot of a computer&#10;&#10;Description automatically generated" id="174" name="Google Shape;174;p6"/>
          <p:cNvPicPr preferRelativeResize="0"/>
          <p:nvPr/>
        </p:nvPicPr>
        <p:blipFill rotWithShape="1">
          <a:blip r:embed="rId4">
            <a:alphaModFix/>
          </a:blip>
          <a:srcRect b="0" l="0" r="0" t="4719"/>
          <a:stretch/>
        </p:blipFill>
        <p:spPr>
          <a:xfrm>
            <a:off x="386473" y="1859482"/>
            <a:ext cx="4180688" cy="3234079"/>
          </a:xfrm>
          <a:prstGeom prst="roundRect">
            <a:avLst>
              <a:gd fmla="val 3147" name="adj"/>
            </a:avLst>
          </a:prstGeom>
          <a:noFill/>
          <a:ln>
            <a:noFill/>
          </a:ln>
        </p:spPr>
      </p:pic>
      <p:sp>
        <p:nvSpPr>
          <p:cNvPr id="175" name="Google Shape;175;p6"/>
          <p:cNvSpPr/>
          <p:nvPr/>
        </p:nvSpPr>
        <p:spPr>
          <a:xfrm>
            <a:off x="386473" y="2553561"/>
            <a:ext cx="2620887" cy="1513840"/>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6" name="Google Shape;176;p6"/>
          <p:cNvCxnSpPr/>
          <p:nvPr/>
        </p:nvCxnSpPr>
        <p:spPr>
          <a:xfrm flipH="1" rot="10800000">
            <a:off x="3007360" y="2186741"/>
            <a:ext cx="2377440" cy="1062780"/>
          </a:xfrm>
          <a:prstGeom prst="straightConnector1">
            <a:avLst/>
          </a:prstGeom>
          <a:noFill/>
          <a:ln cap="flat" cmpd="sng" w="9525">
            <a:solidFill>
              <a:srgbClr val="FFC000"/>
            </a:solidFill>
            <a:prstDash val="solid"/>
            <a:miter lim="800000"/>
            <a:headEnd len="sm" w="sm" type="none"/>
            <a:tailEnd len="sm" w="sm" type="none"/>
          </a:ln>
        </p:spPr>
      </p:cxnSp>
      <p:cxnSp>
        <p:nvCxnSpPr>
          <p:cNvPr id="177" name="Google Shape;177;p6"/>
          <p:cNvCxnSpPr/>
          <p:nvPr/>
        </p:nvCxnSpPr>
        <p:spPr>
          <a:xfrm>
            <a:off x="3007360" y="3249521"/>
            <a:ext cx="2377440" cy="1279379"/>
          </a:xfrm>
          <a:prstGeom prst="straightConnector1">
            <a:avLst/>
          </a:prstGeom>
          <a:noFill/>
          <a:ln cap="flat" cmpd="sng" w="9525">
            <a:solidFill>
              <a:srgbClr val="FFC000"/>
            </a:solidFill>
            <a:prstDash val="solid"/>
            <a:miter lim="800000"/>
            <a:headEnd len="sm" w="sm" type="none"/>
            <a:tailEnd len="sm" w="sm" type="none"/>
          </a:ln>
        </p:spPr>
      </p:cxnSp>
      <p:cxnSp>
        <p:nvCxnSpPr>
          <p:cNvPr id="178" name="Google Shape;178;p6"/>
          <p:cNvCxnSpPr/>
          <p:nvPr/>
        </p:nvCxnSpPr>
        <p:spPr>
          <a:xfrm>
            <a:off x="5384800" y="1466441"/>
            <a:ext cx="0" cy="3850640"/>
          </a:xfrm>
          <a:prstGeom prst="straightConnector1">
            <a:avLst/>
          </a:prstGeom>
          <a:noFill/>
          <a:ln cap="flat" cmpd="sng" w="9525">
            <a:solidFill>
              <a:srgbClr val="FFC000"/>
            </a:solidFill>
            <a:prstDash val="solid"/>
            <a:miter lim="800000"/>
            <a:headEnd len="sm" w="sm" type="none"/>
            <a:tailEnd len="sm" w="sm" type="none"/>
          </a:ln>
        </p:spPr>
      </p:cxnSp>
      <p:sp>
        <p:nvSpPr>
          <p:cNvPr id="179" name="Google Shape;179;p6"/>
          <p:cNvSpPr txBox="1"/>
          <p:nvPr/>
        </p:nvSpPr>
        <p:spPr>
          <a:xfrm>
            <a:off x="5484959" y="1160219"/>
            <a:ext cx="5675970"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FFC000"/>
                </a:solidFill>
                <a:latin typeface="Open Sans"/>
                <a:ea typeface="Open Sans"/>
                <a:cs typeface="Open Sans"/>
                <a:sym typeface="Open Sans"/>
              </a:rPr>
              <a:t>Sizing of the mini-grid</a:t>
            </a:r>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Optimal capacity installed each investment steps divided by technology</a:t>
            </a:r>
            <a:endParaRPr/>
          </a:p>
          <a:p>
            <a:pPr indent="0" lvl="0" marL="0" marR="0" rtl="0" algn="l">
              <a:spcBef>
                <a:spcPts val="0"/>
              </a:spcBef>
              <a:spcAft>
                <a:spcPts val="0"/>
              </a:spcAft>
              <a:buNone/>
            </a:pPr>
            <a:r>
              <a:t/>
            </a:r>
            <a:endParaRPr b="1" sz="1100">
              <a:solidFill>
                <a:srgbClr val="C55A11"/>
              </a:solidFill>
              <a:latin typeface="Open Sans"/>
              <a:ea typeface="Open Sans"/>
              <a:cs typeface="Open Sans"/>
              <a:sym typeface="Open Sans"/>
            </a:endParaRPr>
          </a:p>
          <a:p>
            <a:pPr indent="0" lvl="0" marL="0" marR="0" rtl="0" algn="l">
              <a:spcBef>
                <a:spcPts val="0"/>
              </a:spcBef>
              <a:spcAft>
                <a:spcPts val="0"/>
              </a:spcAft>
              <a:buNone/>
            </a:pPr>
            <a:r>
              <a:t/>
            </a:r>
            <a:endParaRPr b="1" sz="1100">
              <a:solidFill>
                <a:srgbClr val="C55A11"/>
              </a:solidFill>
              <a:latin typeface="Open Sans"/>
              <a:ea typeface="Open Sans"/>
              <a:cs typeface="Open Sans"/>
              <a:sym typeface="Open Sans"/>
            </a:endParaRPr>
          </a:p>
          <a:p>
            <a:pPr indent="0" lvl="0" marL="0" marR="0" rtl="0" algn="l">
              <a:spcBef>
                <a:spcPts val="0"/>
              </a:spcBef>
              <a:spcAft>
                <a:spcPts val="0"/>
              </a:spcAft>
              <a:buNone/>
            </a:pPr>
            <a:r>
              <a:rPr b="1" lang="en-GB" sz="1100">
                <a:solidFill>
                  <a:srgbClr val="C55A11"/>
                </a:solidFill>
                <a:latin typeface="Open Sans"/>
                <a:ea typeface="Open Sans"/>
                <a:cs typeface="Open Sans"/>
                <a:sym typeface="Open Sans"/>
              </a:rPr>
              <a:t>NPC (Net Present Cost) [k$]</a:t>
            </a:r>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This is the total cost of the mini-grid system over its lifetime, discounted to present value</a:t>
            </a:r>
            <a:endParaRPr/>
          </a:p>
          <a:p>
            <a:pPr indent="0" lvl="0" marL="0" marR="0" rtl="0" algn="l">
              <a:spcBef>
                <a:spcPts val="0"/>
              </a:spcBef>
              <a:spcAft>
                <a:spcPts val="0"/>
              </a:spcAft>
              <a:buNone/>
            </a:pPr>
            <a:r>
              <a:t/>
            </a:r>
            <a:endParaRPr b="1" sz="1200">
              <a:solidFill>
                <a:srgbClr val="C55A11"/>
              </a:solidFill>
              <a:latin typeface="Open Sans"/>
              <a:ea typeface="Open Sans"/>
              <a:cs typeface="Open Sans"/>
              <a:sym typeface="Open Sans"/>
            </a:endParaRPr>
          </a:p>
          <a:p>
            <a:pPr indent="0" lvl="0" marL="0" marR="0" rtl="0" algn="l">
              <a:spcBef>
                <a:spcPts val="0"/>
              </a:spcBef>
              <a:spcAft>
                <a:spcPts val="0"/>
              </a:spcAft>
              <a:buNone/>
            </a:pPr>
            <a:r>
              <a:rPr b="1" lang="en-GB" sz="1100">
                <a:solidFill>
                  <a:srgbClr val="C55A11"/>
                </a:solidFill>
                <a:latin typeface="Open Sans"/>
                <a:ea typeface="Open Sans"/>
                <a:cs typeface="Open Sans"/>
                <a:sym typeface="Open Sans"/>
              </a:rPr>
              <a:t>Total actualized Investment and Operation Cost [k$]</a:t>
            </a:r>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The upfront investment and operation costs for the mini-grid, actualized to the present</a:t>
            </a:r>
            <a:r>
              <a:rPr b="0" i="1" lang="en-GB" sz="1600">
                <a:solidFill>
                  <a:srgbClr val="D1D5DB"/>
                </a:solidFill>
                <a:latin typeface="Arial"/>
                <a:ea typeface="Arial"/>
                <a:cs typeface="Arial"/>
                <a:sym typeface="Arial"/>
              </a:rPr>
              <a:t>.</a:t>
            </a:r>
            <a:endParaRPr i="1" sz="1600">
              <a:solidFill>
                <a:srgbClr val="D1D5DB"/>
              </a:solidFill>
              <a:latin typeface="Arial"/>
              <a:ea typeface="Arial"/>
              <a:cs typeface="Arial"/>
              <a:sym typeface="Arial"/>
            </a:endParaRPr>
          </a:p>
          <a:p>
            <a:pPr indent="0" lvl="0" marL="0" marR="0" rtl="0" algn="l">
              <a:spcBef>
                <a:spcPts val="0"/>
              </a:spcBef>
              <a:spcAft>
                <a:spcPts val="0"/>
              </a:spcAft>
              <a:buNone/>
            </a:pPr>
            <a:r>
              <a:t/>
            </a:r>
            <a:endParaRPr b="1" sz="1200">
              <a:solidFill>
                <a:srgbClr val="C55A11"/>
              </a:solidFill>
              <a:latin typeface="Open Sans"/>
              <a:ea typeface="Open Sans"/>
              <a:cs typeface="Open Sans"/>
              <a:sym typeface="Open Sans"/>
            </a:endParaRPr>
          </a:p>
          <a:p>
            <a:pPr indent="0" lvl="0" marL="0" marR="0" rtl="0" algn="l">
              <a:spcBef>
                <a:spcPts val="0"/>
              </a:spcBef>
              <a:spcAft>
                <a:spcPts val="0"/>
              </a:spcAft>
              <a:buNone/>
            </a:pPr>
            <a:r>
              <a:rPr b="1" lang="en-GB" sz="1100">
                <a:solidFill>
                  <a:srgbClr val="C55A11"/>
                </a:solidFill>
                <a:latin typeface="Open Sans"/>
                <a:ea typeface="Open Sans"/>
                <a:cs typeface="Open Sans"/>
                <a:sym typeface="Open Sans"/>
              </a:rPr>
              <a:t>Salvage Value [k$]</a:t>
            </a:r>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The estimated residual value of the system's components at the end of the project's life</a:t>
            </a:r>
            <a:endParaRPr/>
          </a:p>
          <a:p>
            <a:pPr indent="0" lvl="0" marL="0" marR="0" rtl="0" algn="l">
              <a:spcBef>
                <a:spcPts val="0"/>
              </a:spcBef>
              <a:spcAft>
                <a:spcPts val="0"/>
              </a:spcAft>
              <a:buNone/>
            </a:pPr>
            <a:r>
              <a:t/>
            </a:r>
            <a:endParaRPr b="1" sz="1200">
              <a:solidFill>
                <a:srgbClr val="C55A11"/>
              </a:solidFill>
              <a:latin typeface="Open Sans"/>
              <a:ea typeface="Open Sans"/>
              <a:cs typeface="Open Sans"/>
              <a:sym typeface="Open Sans"/>
            </a:endParaRPr>
          </a:p>
          <a:p>
            <a:pPr indent="0" lvl="0" marL="0" marR="0" rtl="0" algn="l">
              <a:spcBef>
                <a:spcPts val="0"/>
              </a:spcBef>
              <a:spcAft>
                <a:spcPts val="0"/>
              </a:spcAft>
              <a:buNone/>
            </a:pPr>
            <a:r>
              <a:rPr b="1" lang="en-GB" sz="1100">
                <a:solidFill>
                  <a:srgbClr val="C55A11"/>
                </a:solidFill>
                <a:latin typeface="Open Sans"/>
                <a:ea typeface="Open Sans"/>
                <a:cs typeface="Open Sans"/>
                <a:sym typeface="Open Sans"/>
              </a:rPr>
              <a:t>LCOE (Levelized Cost Of Energy) [$/kWh]</a:t>
            </a:r>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The average cost per unit of electricity generated by the mini-grid, accounting for the total actualized costs over the system's lifetime</a:t>
            </a:r>
            <a:endParaRPr/>
          </a:p>
          <a:p>
            <a:pPr indent="0" lvl="0" marL="0" marR="0" rtl="0" algn="l">
              <a:spcBef>
                <a:spcPts val="0"/>
              </a:spcBef>
              <a:spcAft>
                <a:spcPts val="0"/>
              </a:spcAft>
              <a:buNone/>
            </a:pPr>
            <a:r>
              <a:t/>
            </a:r>
            <a:endParaRPr i="1" sz="11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100">
                <a:solidFill>
                  <a:srgbClr val="002060"/>
                </a:solidFill>
                <a:latin typeface="Open Sans"/>
                <a:ea typeface="Open Sans"/>
                <a:cs typeface="Open Sans"/>
                <a:sym typeface="Open Sans"/>
              </a:rPr>
              <a:t>Average renewable penetration per year [%]</a:t>
            </a:r>
            <a:endParaRPr sz="1100">
              <a:solidFill>
                <a:srgbClr val="D1D5DB"/>
              </a:solidFill>
              <a:latin typeface="Arial"/>
              <a:ea typeface="Arial"/>
              <a:cs typeface="Arial"/>
              <a:sym typeface="Arial"/>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The percentage of the mini-grid's energy supplied by renewable sources on an annual basis.</a:t>
            </a:r>
            <a:endParaRPr/>
          </a:p>
          <a:p>
            <a:pPr indent="0" lvl="0" marL="0" marR="0" rtl="0" algn="l">
              <a:spcBef>
                <a:spcPts val="0"/>
              </a:spcBef>
              <a:spcAft>
                <a:spcPts val="0"/>
              </a:spcAft>
              <a:buNone/>
            </a:pPr>
            <a:r>
              <a:t/>
            </a:r>
            <a:endParaRPr b="1" sz="1200">
              <a:solidFill>
                <a:srgbClr val="002060"/>
              </a:solidFill>
              <a:latin typeface="Open Sans"/>
              <a:ea typeface="Open Sans"/>
              <a:cs typeface="Open Sans"/>
              <a:sym typeface="Open Sans"/>
            </a:endParaRPr>
          </a:p>
          <a:p>
            <a:pPr indent="0" lvl="0" marL="0" marR="0" rtl="0" algn="l">
              <a:spcBef>
                <a:spcPts val="0"/>
              </a:spcBef>
              <a:spcAft>
                <a:spcPts val="0"/>
              </a:spcAft>
              <a:buNone/>
            </a:pPr>
            <a:r>
              <a:rPr b="1" lang="en-GB" sz="1100">
                <a:solidFill>
                  <a:srgbClr val="002060"/>
                </a:solidFill>
                <a:latin typeface="Open Sans"/>
                <a:ea typeface="Open Sans"/>
                <a:cs typeface="Open Sans"/>
                <a:sym typeface="Open Sans"/>
              </a:rPr>
              <a:t>Average generator and battery share per year [%]</a:t>
            </a:r>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The proportion of energy contributed by generators and battery each year.</a:t>
            </a:r>
            <a:endParaRPr/>
          </a:p>
          <a:p>
            <a:pPr indent="0" lvl="0" marL="0" marR="0" rtl="0" algn="l">
              <a:spcBef>
                <a:spcPts val="0"/>
              </a:spcBef>
              <a:spcAft>
                <a:spcPts val="0"/>
              </a:spcAft>
              <a:buNone/>
            </a:pPr>
            <a:r>
              <a:rPr b="0" i="0" lang="en-GB" sz="1600">
                <a:solidFill>
                  <a:srgbClr val="D1D5DB"/>
                </a:solidFill>
                <a:latin typeface="Arial"/>
                <a:ea typeface="Arial"/>
                <a:cs typeface="Arial"/>
                <a:sym typeface="Arial"/>
              </a:rPr>
              <a:t>.</a:t>
            </a:r>
            <a:endParaRPr/>
          </a:p>
          <a:p>
            <a:pPr indent="0" lvl="0" marL="0" marR="0" rtl="0" algn="l">
              <a:spcBef>
                <a:spcPts val="0"/>
              </a:spcBef>
              <a:spcAft>
                <a:spcPts val="0"/>
              </a:spcAft>
              <a:buNone/>
            </a:pPr>
            <a:r>
              <a:rPr b="1" lang="en-GB" sz="1100">
                <a:solidFill>
                  <a:srgbClr val="002060"/>
                </a:solidFill>
                <a:latin typeface="Open Sans"/>
                <a:ea typeface="Open Sans"/>
                <a:cs typeface="Open Sans"/>
                <a:sym typeface="Open Sans"/>
              </a:rPr>
              <a:t>Average curtailment per year</a:t>
            </a:r>
            <a:endParaRPr b="0" i="0" sz="1400">
              <a:solidFill>
                <a:srgbClr val="D1D5DB"/>
              </a:solidFill>
              <a:latin typeface="Arial"/>
              <a:ea typeface="Arial"/>
              <a:cs typeface="Arial"/>
              <a:sym typeface="Arial"/>
            </a:endParaRPr>
          </a:p>
          <a:p>
            <a:pPr indent="0" lvl="0" marL="0" marR="0" rtl="0" algn="l">
              <a:spcBef>
                <a:spcPts val="0"/>
              </a:spcBef>
              <a:spcAft>
                <a:spcPts val="0"/>
              </a:spcAft>
              <a:buNone/>
            </a:pPr>
            <a:r>
              <a:rPr i="1" lang="en-GB" sz="1100">
                <a:solidFill>
                  <a:schemeClr val="dk1"/>
                </a:solidFill>
                <a:latin typeface="Open Sans"/>
                <a:ea typeface="Open Sans"/>
                <a:cs typeface="Open Sans"/>
                <a:sym typeface="Open Sans"/>
              </a:rPr>
              <a:t>The percentage of renewable energy generated that was not used or stored annually.</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Graphical user interface, sunburst chart&#10;&#10;Description automatically generated" id="185" name="Google Shape;185;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86" name="Google Shape;186;p7"/>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
        <p:nvSpPr>
          <p:cNvPr id="188" name="Google Shape;188;p7"/>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Displaying plots</a:t>
            </a:r>
            <a:endParaRPr/>
          </a:p>
        </p:txBody>
      </p:sp>
      <p:cxnSp>
        <p:nvCxnSpPr>
          <p:cNvPr id="189" name="Google Shape;189;p7"/>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190" name="Google Shape;190;p7"/>
          <p:cNvPicPr preferRelativeResize="0"/>
          <p:nvPr/>
        </p:nvPicPr>
        <p:blipFill rotWithShape="1">
          <a:blip r:embed="rId4">
            <a:alphaModFix/>
          </a:blip>
          <a:srcRect b="0" l="0" r="0" t="0"/>
          <a:stretch/>
        </p:blipFill>
        <p:spPr>
          <a:xfrm>
            <a:off x="483120" y="1437547"/>
            <a:ext cx="5044877" cy="1356478"/>
          </a:xfrm>
          <a:prstGeom prst="rect">
            <a:avLst/>
          </a:prstGeom>
          <a:noFill/>
          <a:ln>
            <a:noFill/>
          </a:ln>
        </p:spPr>
      </p:pic>
      <p:pic>
        <p:nvPicPr>
          <p:cNvPr descr=" " id="191" name="Google Shape;191;p7"/>
          <p:cNvPicPr preferRelativeResize="0"/>
          <p:nvPr/>
        </p:nvPicPr>
        <p:blipFill rotWithShape="1">
          <a:blip r:embed="rId5">
            <a:alphaModFix/>
          </a:blip>
          <a:srcRect b="0" l="0" r="0" t="0"/>
          <a:stretch/>
        </p:blipFill>
        <p:spPr>
          <a:xfrm rot="-941047">
            <a:off x="879819" y="2610028"/>
            <a:ext cx="398951" cy="398951"/>
          </a:xfrm>
          <a:prstGeom prst="rect">
            <a:avLst/>
          </a:prstGeom>
          <a:noFill/>
          <a:ln>
            <a:noFill/>
          </a:ln>
        </p:spPr>
      </p:pic>
      <p:pic>
        <p:nvPicPr>
          <p:cNvPr id="192" name="Google Shape;192;p7"/>
          <p:cNvPicPr preferRelativeResize="0"/>
          <p:nvPr/>
        </p:nvPicPr>
        <p:blipFill rotWithShape="1">
          <a:blip r:embed="rId4">
            <a:alphaModFix/>
          </a:blip>
          <a:srcRect b="0" l="0" r="0" t="0"/>
          <a:stretch/>
        </p:blipFill>
        <p:spPr>
          <a:xfrm>
            <a:off x="483119" y="4100436"/>
            <a:ext cx="5044877" cy="1356478"/>
          </a:xfrm>
          <a:prstGeom prst="rect">
            <a:avLst/>
          </a:prstGeom>
          <a:noFill/>
          <a:ln>
            <a:noFill/>
          </a:ln>
        </p:spPr>
      </p:pic>
      <p:pic>
        <p:nvPicPr>
          <p:cNvPr descr=" " id="193" name="Google Shape;193;p7"/>
          <p:cNvPicPr preferRelativeResize="0"/>
          <p:nvPr/>
        </p:nvPicPr>
        <p:blipFill rotWithShape="1">
          <a:blip r:embed="rId5">
            <a:alphaModFix/>
          </a:blip>
          <a:srcRect b="0" l="0" r="0" t="0"/>
          <a:stretch/>
        </p:blipFill>
        <p:spPr>
          <a:xfrm rot="-941047">
            <a:off x="1900321" y="5257439"/>
            <a:ext cx="398951" cy="398951"/>
          </a:xfrm>
          <a:prstGeom prst="rect">
            <a:avLst/>
          </a:prstGeom>
          <a:noFill/>
          <a:ln>
            <a:noFill/>
          </a:ln>
        </p:spPr>
      </p:pic>
      <p:sp>
        <p:nvSpPr>
          <p:cNvPr id="194" name="Google Shape;194;p7"/>
          <p:cNvSpPr/>
          <p:nvPr/>
        </p:nvSpPr>
        <p:spPr>
          <a:xfrm>
            <a:off x="1412111" y="2442258"/>
            <a:ext cx="3009418" cy="430482"/>
          </a:xfrm>
          <a:prstGeom prst="rect">
            <a:avLst/>
          </a:prstGeom>
          <a:no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5" name="Google Shape;195;p7"/>
          <p:cNvCxnSpPr/>
          <p:nvPr/>
        </p:nvCxnSpPr>
        <p:spPr>
          <a:xfrm rot="10800000">
            <a:off x="1600698" y="3420793"/>
            <a:ext cx="7854595" cy="0"/>
          </a:xfrm>
          <a:prstGeom prst="straightConnector1">
            <a:avLst/>
          </a:prstGeom>
          <a:noFill/>
          <a:ln cap="flat" cmpd="sng" w="9525">
            <a:solidFill>
              <a:schemeClr val="dk1"/>
            </a:solidFill>
            <a:prstDash val="dash"/>
            <a:miter lim="800000"/>
            <a:headEnd len="sm" w="sm" type="none"/>
            <a:tailEnd len="sm" w="sm" type="none"/>
          </a:ln>
        </p:spPr>
      </p:cxnSp>
      <p:sp>
        <p:nvSpPr>
          <p:cNvPr id="196" name="Google Shape;196;p7"/>
          <p:cNvSpPr/>
          <p:nvPr/>
        </p:nvSpPr>
        <p:spPr>
          <a:xfrm>
            <a:off x="6585857" y="3700392"/>
            <a:ext cx="4252910" cy="2404585"/>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7" name="Google Shape;197;p7"/>
          <p:cNvCxnSpPr>
            <a:stCxn id="193" idx="0"/>
          </p:cNvCxnSpPr>
          <p:nvPr/>
        </p:nvCxnSpPr>
        <p:spPr>
          <a:xfrm flipH="1" rot="10800000">
            <a:off x="2045872" y="3908266"/>
            <a:ext cx="4539900" cy="1356600"/>
          </a:xfrm>
          <a:prstGeom prst="straightConnector1">
            <a:avLst/>
          </a:prstGeom>
          <a:noFill/>
          <a:ln cap="flat" cmpd="sng" w="9525">
            <a:solidFill>
              <a:srgbClr val="C55A11"/>
            </a:solidFill>
            <a:prstDash val="solid"/>
            <a:miter lim="800000"/>
            <a:headEnd len="sm" w="sm" type="none"/>
            <a:tailEnd len="sm" w="sm" type="none"/>
          </a:ln>
        </p:spPr>
      </p:cxnSp>
      <p:cxnSp>
        <p:nvCxnSpPr>
          <p:cNvPr id="198" name="Google Shape;198;p7"/>
          <p:cNvCxnSpPr>
            <a:stCxn id="193" idx="0"/>
          </p:cNvCxnSpPr>
          <p:nvPr/>
        </p:nvCxnSpPr>
        <p:spPr>
          <a:xfrm>
            <a:off x="2045872" y="5264866"/>
            <a:ext cx="4491600" cy="492000"/>
          </a:xfrm>
          <a:prstGeom prst="straightConnector1">
            <a:avLst/>
          </a:prstGeom>
          <a:noFill/>
          <a:ln cap="flat" cmpd="sng" w="9525">
            <a:solidFill>
              <a:srgbClr val="C55A11"/>
            </a:solidFill>
            <a:prstDash val="solid"/>
            <a:miter lim="800000"/>
            <a:headEnd len="sm" w="sm" type="none"/>
            <a:tailEnd len="sm" w="sm" type="none"/>
          </a:ln>
        </p:spPr>
      </p:cxnSp>
      <p:pic>
        <p:nvPicPr>
          <p:cNvPr id="199" name="Google Shape;199;p7"/>
          <p:cNvPicPr preferRelativeResize="0"/>
          <p:nvPr/>
        </p:nvPicPr>
        <p:blipFill rotWithShape="1">
          <a:blip r:embed="rId6">
            <a:alphaModFix/>
          </a:blip>
          <a:srcRect b="0" l="0" r="0" t="7417"/>
          <a:stretch/>
        </p:blipFill>
        <p:spPr>
          <a:xfrm>
            <a:off x="6718085" y="3768557"/>
            <a:ext cx="3940064" cy="2268253"/>
          </a:xfrm>
          <a:prstGeom prst="rect">
            <a:avLst/>
          </a:prstGeom>
          <a:noFill/>
          <a:ln>
            <a:noFill/>
          </a:ln>
        </p:spPr>
      </p:pic>
      <p:sp>
        <p:nvSpPr>
          <p:cNvPr id="200" name="Google Shape;200;p7"/>
          <p:cNvSpPr txBox="1"/>
          <p:nvPr/>
        </p:nvSpPr>
        <p:spPr>
          <a:xfrm>
            <a:off x="5941901" y="1392356"/>
            <a:ext cx="4896866"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Users can create visual </a:t>
            </a:r>
            <a:r>
              <a:rPr b="1" lang="en-GB" sz="1400">
                <a:solidFill>
                  <a:srgbClr val="C55A11"/>
                </a:solidFill>
                <a:latin typeface="Open Sans"/>
                <a:ea typeface="Open Sans"/>
                <a:cs typeface="Open Sans"/>
                <a:sym typeface="Open Sans"/>
              </a:rPr>
              <a:t>plots of model outputs </a:t>
            </a:r>
            <a:r>
              <a:rPr lang="en-GB" sz="1400">
                <a:solidFill>
                  <a:schemeClr val="dk1"/>
                </a:solidFill>
                <a:latin typeface="Open Sans"/>
                <a:ea typeface="Open Sans"/>
                <a:cs typeface="Open Sans"/>
                <a:sym typeface="Open Sans"/>
              </a:rPr>
              <a:t>by setting a date range and choosing from various plot types. The buttons </a:t>
            </a:r>
            <a:r>
              <a:rPr b="1" lang="en-GB" sz="1400">
                <a:solidFill>
                  <a:schemeClr val="dk1"/>
                </a:solidFill>
                <a:latin typeface="Open Sans"/>
                <a:ea typeface="Open Sans"/>
                <a:cs typeface="Open Sans"/>
                <a:sym typeface="Open Sans"/>
              </a:rPr>
              <a:t>generate graphs for energy dispatch, system sizing and financial analysis</a:t>
            </a:r>
            <a:r>
              <a:rPr lang="en-GB" sz="1400">
                <a:solidFill>
                  <a:schemeClr val="dk1"/>
                </a:solidFill>
                <a:latin typeface="Open Sans"/>
                <a:ea typeface="Open Sans"/>
                <a:cs typeface="Open Sans"/>
                <a:sym typeface="Open Sans"/>
              </a:rPr>
              <a:t>, providing a comprehensive view of the model’s performance over the selected timeframe.</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raphical user interface, sunburst chart&#10;&#10;Description automatically generated" id="206" name="Google Shape;206;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07" name="Google Shape;207;p8"/>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8" name="Google Shape;208;p8"/>
          <p:cNvPicPr preferRelativeResize="0"/>
          <p:nvPr/>
        </p:nvPicPr>
        <p:blipFill rotWithShape="1">
          <a:blip r:embed="rId4">
            <a:alphaModFix/>
          </a:blip>
          <a:srcRect b="0" l="0" r="0" t="0"/>
          <a:stretch/>
        </p:blipFill>
        <p:spPr>
          <a:xfrm>
            <a:off x="2653791" y="1703252"/>
            <a:ext cx="6439075" cy="4395600"/>
          </a:xfrm>
          <a:prstGeom prst="rect">
            <a:avLst/>
          </a:prstGeom>
          <a:noFill/>
          <a:ln>
            <a:noFill/>
          </a:ln>
        </p:spPr>
      </p:pic>
      <p:sp>
        <p:nvSpPr>
          <p:cNvPr id="209" name="Google Shape;20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210" name="Google Shape;210;p8"/>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Dispatch Plot</a:t>
            </a:r>
            <a:endParaRPr/>
          </a:p>
        </p:txBody>
      </p:sp>
      <p:sp>
        <p:nvSpPr>
          <p:cNvPr id="211" name="Google Shape;211;p8"/>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A dispatch plot is a graphical representation that displays how energy is generated and used within a mini-grid over a specific time frame, showing when and how much energy each source is contributing to the overall demand. </a:t>
            </a:r>
            <a:endParaRPr/>
          </a:p>
        </p:txBody>
      </p:sp>
      <p:cxnSp>
        <p:nvCxnSpPr>
          <p:cNvPr id="212" name="Google Shape;212;p8"/>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grpSp>
        <p:nvGrpSpPr>
          <p:cNvPr id="213" name="Google Shape;213;p8"/>
          <p:cNvGrpSpPr/>
          <p:nvPr/>
        </p:nvGrpSpPr>
        <p:grpSpPr>
          <a:xfrm>
            <a:off x="386473" y="2340426"/>
            <a:ext cx="1857425" cy="1088573"/>
            <a:chOff x="550494" y="2340427"/>
            <a:chExt cx="1857425" cy="817436"/>
          </a:xfrm>
        </p:grpSpPr>
        <p:sp>
          <p:nvSpPr>
            <p:cNvPr id="214" name="Google Shape;214;p8"/>
            <p:cNvSpPr/>
            <p:nvPr/>
          </p:nvSpPr>
          <p:spPr>
            <a:xfrm rot="10800000">
              <a:off x="550495" y="2340427"/>
              <a:ext cx="1857424" cy="648157"/>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0000" y="22500"/>
                  </a:lnTo>
                  <a:lnTo>
                    <a:pt x="-108236" y="-5812"/>
                  </a:lnTo>
                </a:path>
              </a:pathLst>
            </a:custGeom>
            <a:noFill/>
            <a:ln cap="flat" cmpd="sng" w="12700">
              <a:solidFill>
                <a:srgbClr val="FFD5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8"/>
            <p:cNvSpPr txBox="1"/>
            <p:nvPr/>
          </p:nvSpPr>
          <p:spPr>
            <a:xfrm>
              <a:off x="550494" y="2388422"/>
              <a:ext cx="185742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FFC000"/>
                  </a:solidFill>
                  <a:latin typeface="Open Sans"/>
                  <a:ea typeface="Open Sans"/>
                  <a:cs typeface="Open Sans"/>
                  <a:sym typeface="Open Sans"/>
                </a:rPr>
                <a:t>Curtailment</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Excess of RES energy generated that is not used or stored</a:t>
              </a:r>
              <a:endParaRPr i="1" sz="1100">
                <a:solidFill>
                  <a:schemeClr val="dk1"/>
                </a:solidFill>
                <a:latin typeface="Open Sans"/>
                <a:ea typeface="Open Sans"/>
                <a:cs typeface="Open Sans"/>
                <a:sym typeface="Open Sans"/>
              </a:endParaRPr>
            </a:p>
          </p:txBody>
        </p:sp>
      </p:grpSp>
      <p:grpSp>
        <p:nvGrpSpPr>
          <p:cNvPr id="216" name="Google Shape;216;p8"/>
          <p:cNvGrpSpPr/>
          <p:nvPr/>
        </p:nvGrpSpPr>
        <p:grpSpPr>
          <a:xfrm>
            <a:off x="386473" y="3676361"/>
            <a:ext cx="1857425" cy="1494547"/>
            <a:chOff x="550494" y="2340425"/>
            <a:chExt cx="1857425" cy="1494547"/>
          </a:xfrm>
        </p:grpSpPr>
        <p:sp>
          <p:nvSpPr>
            <p:cNvPr id="217" name="Google Shape;217;p8"/>
            <p:cNvSpPr/>
            <p:nvPr/>
          </p:nvSpPr>
          <p:spPr>
            <a:xfrm rot="10800000">
              <a:off x="550495" y="2340425"/>
              <a:ext cx="1857424" cy="1494546"/>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9190" y="66714"/>
                  </a:lnTo>
                  <a:lnTo>
                    <a:pt x="-110206" y="69071"/>
                  </a:lnTo>
                </a:path>
              </a:pathLst>
            </a:custGeom>
            <a:noFill/>
            <a:ln cap="flat" cmpd="sng" w="12700">
              <a:solidFill>
                <a:srgbClr val="FF8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8"/>
            <p:cNvSpPr txBox="1"/>
            <p:nvPr/>
          </p:nvSpPr>
          <p:spPr>
            <a:xfrm>
              <a:off x="550494" y="2388422"/>
              <a:ext cx="1857425"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FF8800"/>
                  </a:solidFill>
                  <a:latin typeface="Open Sans"/>
                  <a:ea typeface="Open Sans"/>
                  <a:cs typeface="Open Sans"/>
                  <a:sym typeface="Open Sans"/>
                </a:rPr>
                <a:t>Solar PV energy</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Contribution of solar PV energy used to meet the demand or stored. In case of solar it peaks during daylight hours and tapers off with the availability of sunlight.</a:t>
              </a:r>
              <a:endParaRPr i="1" sz="1100">
                <a:solidFill>
                  <a:schemeClr val="dk1"/>
                </a:solidFill>
                <a:latin typeface="Open Sans"/>
                <a:ea typeface="Open Sans"/>
                <a:cs typeface="Open Sans"/>
                <a:sym typeface="Open Sans"/>
              </a:endParaRPr>
            </a:p>
          </p:txBody>
        </p:sp>
      </p:grpSp>
      <p:pic>
        <p:nvPicPr>
          <p:cNvPr descr="Cerca nella barra laterale" id="219" name="Google Shape;219;p8"/>
          <p:cNvPicPr preferRelativeResize="0"/>
          <p:nvPr/>
        </p:nvPicPr>
        <p:blipFill rotWithShape="1">
          <a:blip r:embed="rId5">
            <a:alphaModFix/>
          </a:blip>
          <a:srcRect b="0" l="0" r="0" t="0"/>
          <a:stretch/>
        </p:blipFill>
        <p:spPr>
          <a:xfrm rot="1392093">
            <a:off x="8421902" y="1611580"/>
            <a:ext cx="889000" cy="889000"/>
          </a:xfrm>
          <a:prstGeom prst="rect">
            <a:avLst/>
          </a:prstGeom>
          <a:noFill/>
          <a:ln>
            <a:noFill/>
          </a:ln>
        </p:spPr>
      </p:pic>
      <p:sp>
        <p:nvSpPr>
          <p:cNvPr id="220" name="Google Shape;220;p8"/>
          <p:cNvSpPr/>
          <p:nvPr/>
        </p:nvSpPr>
        <p:spPr>
          <a:xfrm>
            <a:off x="9483777" y="2150090"/>
            <a:ext cx="1857424" cy="863146"/>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0000" y="52163"/>
                </a:lnTo>
                <a:lnTo>
                  <a:pt x="-167968" y="159451"/>
                </a:lnTo>
              </a:path>
            </a:pathLst>
          </a:cu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8"/>
          <p:cNvSpPr txBox="1"/>
          <p:nvPr/>
        </p:nvSpPr>
        <p:spPr>
          <a:xfrm>
            <a:off x="9502759" y="2220379"/>
            <a:ext cx="185742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chemeClr val="dk1"/>
                </a:solidFill>
                <a:latin typeface="Open Sans"/>
                <a:ea typeface="Open Sans"/>
                <a:cs typeface="Open Sans"/>
                <a:sym typeface="Open Sans"/>
              </a:rPr>
              <a:t>Load Demand</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Energy demand profile compared with the supply from different sources</a:t>
            </a:r>
            <a:endParaRPr i="1" sz="1100">
              <a:solidFill>
                <a:schemeClr val="dk1"/>
              </a:solidFill>
              <a:latin typeface="Open Sans"/>
              <a:ea typeface="Open Sans"/>
              <a:cs typeface="Open Sans"/>
              <a:sym typeface="Open Sans"/>
            </a:endParaRPr>
          </a:p>
        </p:txBody>
      </p:sp>
      <p:sp>
        <p:nvSpPr>
          <p:cNvPr id="222" name="Google Shape;222;p8"/>
          <p:cNvSpPr txBox="1"/>
          <p:nvPr/>
        </p:nvSpPr>
        <p:spPr>
          <a:xfrm>
            <a:off x="4221813" y="5406048"/>
            <a:ext cx="134440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Open Sans"/>
                <a:ea typeface="Open Sans"/>
                <a:cs typeface="Open Sans"/>
                <a:sym typeface="Open Sans"/>
              </a:rPr>
              <a:t>3 days plot</a:t>
            </a:r>
            <a:endParaRPr/>
          </a:p>
        </p:txBody>
      </p:sp>
      <p:sp>
        <p:nvSpPr>
          <p:cNvPr id="223" name="Google Shape;223;p8"/>
          <p:cNvSpPr/>
          <p:nvPr/>
        </p:nvSpPr>
        <p:spPr>
          <a:xfrm>
            <a:off x="9502760" y="3436608"/>
            <a:ext cx="1857424" cy="863146"/>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0000" y="52163"/>
                </a:lnTo>
                <a:lnTo>
                  <a:pt x="-60319" y="63400"/>
                </a:lnTo>
              </a:path>
            </a:pathLst>
          </a:custGeom>
          <a:noFill/>
          <a:ln cap="flat" cmpd="sng" w="12700">
            <a:solidFill>
              <a:srgbClr val="4CC9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8"/>
          <p:cNvSpPr/>
          <p:nvPr/>
        </p:nvSpPr>
        <p:spPr>
          <a:xfrm>
            <a:off x="9502760" y="4746542"/>
            <a:ext cx="1857424" cy="863146"/>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0000" y="52163"/>
                </a:lnTo>
                <a:lnTo>
                  <a:pt x="-105611" y="25262"/>
                </a:lnTo>
              </a:path>
            </a:pathLst>
          </a:custGeom>
          <a:noFill/>
          <a:ln cap="flat" cmpd="sng" w="12700">
            <a:solidFill>
              <a:srgbClr val="4CC9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8"/>
          <p:cNvSpPr txBox="1"/>
          <p:nvPr/>
        </p:nvSpPr>
        <p:spPr>
          <a:xfrm>
            <a:off x="9502759" y="3499606"/>
            <a:ext cx="185742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4CC9F0"/>
                </a:solidFill>
                <a:latin typeface="Open Sans"/>
                <a:ea typeface="Open Sans"/>
                <a:cs typeface="Open Sans"/>
                <a:sym typeface="Open Sans"/>
              </a:rPr>
              <a:t>Battery Discharge</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Energy release from the battery to supply the demand</a:t>
            </a:r>
            <a:endParaRPr i="1" sz="1100">
              <a:solidFill>
                <a:schemeClr val="dk1"/>
              </a:solidFill>
              <a:latin typeface="Open Sans"/>
              <a:ea typeface="Open Sans"/>
              <a:cs typeface="Open Sans"/>
              <a:sym typeface="Open Sans"/>
            </a:endParaRPr>
          </a:p>
        </p:txBody>
      </p:sp>
      <p:sp>
        <p:nvSpPr>
          <p:cNvPr id="226" name="Google Shape;226;p8"/>
          <p:cNvSpPr txBox="1"/>
          <p:nvPr/>
        </p:nvSpPr>
        <p:spPr>
          <a:xfrm>
            <a:off x="9483777" y="4824104"/>
            <a:ext cx="185742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4CC9F0"/>
                </a:solidFill>
                <a:latin typeface="Open Sans"/>
                <a:ea typeface="Open Sans"/>
                <a:cs typeface="Open Sans"/>
                <a:sym typeface="Open Sans"/>
              </a:rPr>
              <a:t>Battery Charge</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Negative energy stored within the battery using RES excess energy</a:t>
            </a:r>
            <a:endParaRPr i="1" sz="11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Graphical user interface, sunburst chart&#10;&#10;Description automatically generated" id="232" name="Google Shape;232;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33" name="Google Shape;233;p9"/>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4" name="Google Shape;234;p9"/>
          <p:cNvPicPr preferRelativeResize="0"/>
          <p:nvPr/>
        </p:nvPicPr>
        <p:blipFill rotWithShape="1">
          <a:blip r:embed="rId4">
            <a:alphaModFix/>
          </a:blip>
          <a:srcRect b="0" l="0" r="0" t="0"/>
          <a:stretch/>
        </p:blipFill>
        <p:spPr>
          <a:xfrm>
            <a:off x="2738581" y="1950004"/>
            <a:ext cx="4958137" cy="3960000"/>
          </a:xfrm>
          <a:prstGeom prst="rect">
            <a:avLst/>
          </a:prstGeom>
          <a:noFill/>
          <a:ln>
            <a:noFill/>
          </a:ln>
        </p:spPr>
      </p:pic>
      <p:sp>
        <p:nvSpPr>
          <p:cNvPr id="235" name="Google Shape;235;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236" name="Google Shape;236;p9"/>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Size Plot</a:t>
            </a:r>
            <a:endParaRPr/>
          </a:p>
        </p:txBody>
      </p:sp>
      <p:sp>
        <p:nvSpPr>
          <p:cNvPr id="237" name="Google Shape;237;p9"/>
          <p:cNvSpPr txBox="1"/>
          <p:nvPr/>
        </p:nvSpPr>
        <p:spPr>
          <a:xfrm>
            <a:off x="386473" y="1031921"/>
            <a:ext cx="1111981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A size plot graphically presents the installed capacities of different energy components in a mini-grid across various investment steps. Each bar represents a specific technology—such as Solar PV, diesel generators, or battery banks—showing how their individual capacities contribute to the total system size.</a:t>
            </a:r>
            <a:endParaRPr/>
          </a:p>
        </p:txBody>
      </p:sp>
      <p:cxnSp>
        <p:nvCxnSpPr>
          <p:cNvPr id="238" name="Google Shape;238;p9"/>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grpSp>
        <p:nvGrpSpPr>
          <p:cNvPr id="239" name="Google Shape;239;p9"/>
          <p:cNvGrpSpPr/>
          <p:nvPr/>
        </p:nvGrpSpPr>
        <p:grpSpPr>
          <a:xfrm>
            <a:off x="535041" y="2196505"/>
            <a:ext cx="1857425" cy="996833"/>
            <a:chOff x="550494" y="2340425"/>
            <a:chExt cx="1857425" cy="996833"/>
          </a:xfrm>
        </p:grpSpPr>
        <p:sp>
          <p:nvSpPr>
            <p:cNvPr id="240" name="Google Shape;240;p9"/>
            <p:cNvSpPr txBox="1"/>
            <p:nvPr/>
          </p:nvSpPr>
          <p:spPr>
            <a:xfrm>
              <a:off x="550494" y="2388422"/>
              <a:ext cx="1857425" cy="9387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FF8800"/>
                  </a:solidFill>
                  <a:latin typeface="Open Sans"/>
                  <a:ea typeface="Open Sans"/>
                  <a:cs typeface="Open Sans"/>
                  <a:sym typeface="Open Sans"/>
                </a:rPr>
                <a:t>Solar PV Sizing</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Optimal capacity of PV [kW] installed during the time horizon of the project at each investment step. </a:t>
              </a:r>
              <a:endParaRPr i="1" sz="1100">
                <a:solidFill>
                  <a:schemeClr val="dk1"/>
                </a:solidFill>
                <a:latin typeface="Open Sans"/>
                <a:ea typeface="Open Sans"/>
                <a:cs typeface="Open Sans"/>
                <a:sym typeface="Open Sans"/>
              </a:endParaRPr>
            </a:p>
          </p:txBody>
        </p:sp>
        <p:sp>
          <p:nvSpPr>
            <p:cNvPr id="241" name="Google Shape;241;p9"/>
            <p:cNvSpPr/>
            <p:nvPr/>
          </p:nvSpPr>
          <p:spPr>
            <a:xfrm rot="10800000">
              <a:off x="550495" y="2340425"/>
              <a:ext cx="1857424" cy="996833"/>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9190" y="66714"/>
                  </a:lnTo>
                  <a:lnTo>
                    <a:pt x="-99047" y="27481"/>
                  </a:lnTo>
                </a:path>
              </a:pathLst>
            </a:custGeom>
            <a:noFill/>
            <a:ln cap="flat" cmpd="sng" w="12700">
              <a:solidFill>
                <a:srgbClr val="FF88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2" name="Google Shape;242;p9"/>
          <p:cNvSpPr/>
          <p:nvPr/>
        </p:nvSpPr>
        <p:spPr>
          <a:xfrm rot="10800000">
            <a:off x="535042" y="4648343"/>
            <a:ext cx="1857424" cy="1177735"/>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7221" y="74750"/>
                </a:lnTo>
                <a:lnTo>
                  <a:pt x="-105611" y="25262"/>
                </a:lnTo>
              </a:path>
            </a:pathLst>
          </a:custGeom>
          <a:noFill/>
          <a:ln cap="flat" cmpd="sng" w="12700">
            <a:solidFill>
              <a:srgbClr val="4CC9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9"/>
          <p:cNvSpPr txBox="1"/>
          <p:nvPr/>
        </p:nvSpPr>
        <p:spPr>
          <a:xfrm>
            <a:off x="535040" y="4718752"/>
            <a:ext cx="1857425"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4CC9F0"/>
                </a:solidFill>
                <a:latin typeface="Open Sans"/>
                <a:ea typeface="Open Sans"/>
                <a:cs typeface="Open Sans"/>
                <a:sym typeface="Open Sans"/>
              </a:rPr>
              <a:t>Battery Sizing</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Optimal capacity of the battery bank [kWh] installed during the time horizon of the project at each investment step</a:t>
            </a:r>
            <a:endParaRPr i="1" sz="1100">
              <a:solidFill>
                <a:schemeClr val="dk1"/>
              </a:solidFill>
              <a:latin typeface="Open Sans"/>
              <a:ea typeface="Open Sans"/>
              <a:cs typeface="Open Sans"/>
              <a:sym typeface="Open Sans"/>
            </a:endParaRPr>
          </a:p>
        </p:txBody>
      </p:sp>
      <p:pic>
        <p:nvPicPr>
          <p:cNvPr descr="Cerca nella barra laterale" id="244" name="Google Shape;244;p9"/>
          <p:cNvPicPr preferRelativeResize="0"/>
          <p:nvPr/>
        </p:nvPicPr>
        <p:blipFill rotWithShape="1">
          <a:blip r:embed="rId5">
            <a:alphaModFix/>
          </a:blip>
          <a:srcRect b="0" l="0" r="0" t="0"/>
          <a:stretch/>
        </p:blipFill>
        <p:spPr>
          <a:xfrm rot="1392093">
            <a:off x="7158919" y="1627474"/>
            <a:ext cx="889000" cy="889000"/>
          </a:xfrm>
          <a:prstGeom prst="rect">
            <a:avLst/>
          </a:prstGeom>
          <a:noFill/>
          <a:ln>
            <a:noFill/>
          </a:ln>
        </p:spPr>
      </p:pic>
      <p:sp>
        <p:nvSpPr>
          <p:cNvPr id="245" name="Google Shape;245;p9"/>
          <p:cNvSpPr/>
          <p:nvPr/>
        </p:nvSpPr>
        <p:spPr>
          <a:xfrm rot="10800000">
            <a:off x="535041" y="3341137"/>
            <a:ext cx="1857424" cy="1177735"/>
          </a:xfrm>
          <a:custGeom>
            <a:rect b="b" l="l" r="r" t="t"/>
            <a:pathLst>
              <a:path extrusionOk="0" h="120000" w="120000">
                <a:moveTo>
                  <a:pt x="0" y="0"/>
                </a:moveTo>
                <a:lnTo>
                  <a:pt x="120000" y="0"/>
                </a:lnTo>
                <a:lnTo>
                  <a:pt x="120000" y="120000"/>
                </a:lnTo>
                <a:lnTo>
                  <a:pt x="0" y="120000"/>
                </a:lnTo>
                <a:close/>
              </a:path>
              <a:path extrusionOk="0" fill="none" h="120000" w="120000">
                <a:moveTo>
                  <a:pt x="-6972" y="58076"/>
                </a:moveTo>
                <a:lnTo>
                  <a:pt x="-27221" y="74750"/>
                </a:lnTo>
                <a:lnTo>
                  <a:pt x="-298590" y="160874"/>
                </a:lnTo>
              </a:path>
            </a:pathLst>
          </a:custGeom>
          <a:noFill/>
          <a:ln cap="flat" cmpd="sng" w="12700">
            <a:solidFill>
              <a:srgbClr val="00509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txBox="1"/>
          <p:nvPr/>
        </p:nvSpPr>
        <p:spPr>
          <a:xfrm>
            <a:off x="535039" y="3411546"/>
            <a:ext cx="1857425"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rgbClr val="002060"/>
                </a:solidFill>
                <a:latin typeface="Open Sans"/>
                <a:ea typeface="Open Sans"/>
                <a:cs typeface="Open Sans"/>
                <a:sym typeface="Open Sans"/>
              </a:rPr>
              <a:t>Generator Sizing</a:t>
            </a:r>
            <a:endParaRPr/>
          </a:p>
          <a:p>
            <a:pPr indent="0" lvl="0" marL="0" marR="0" rtl="0" algn="just">
              <a:spcBef>
                <a:spcPts val="0"/>
              </a:spcBef>
              <a:spcAft>
                <a:spcPts val="0"/>
              </a:spcAft>
              <a:buNone/>
            </a:pPr>
            <a:r>
              <a:rPr i="1" lang="en-GB" sz="1100">
                <a:solidFill>
                  <a:schemeClr val="dk1"/>
                </a:solidFill>
                <a:latin typeface="Open Sans"/>
                <a:ea typeface="Open Sans"/>
                <a:cs typeface="Open Sans"/>
                <a:sym typeface="Open Sans"/>
              </a:rPr>
              <a:t>Optimal capacity of the generator [kW] installed during the time horizon of the project at each investment step</a:t>
            </a:r>
            <a:endParaRPr i="1" sz="1100">
              <a:solidFill>
                <a:schemeClr val="dk1"/>
              </a:solidFill>
              <a:latin typeface="Open Sans"/>
              <a:ea typeface="Open Sans"/>
              <a:cs typeface="Open Sans"/>
              <a:sym typeface="Open Sans"/>
            </a:endParaRPr>
          </a:p>
        </p:txBody>
      </p:sp>
      <p:sp>
        <p:nvSpPr>
          <p:cNvPr id="247" name="Google Shape;247;p9"/>
          <p:cNvSpPr txBox="1"/>
          <p:nvPr/>
        </p:nvSpPr>
        <p:spPr>
          <a:xfrm>
            <a:off x="5289777" y="4241873"/>
            <a:ext cx="237970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Open Sans"/>
                <a:ea typeface="Open Sans"/>
                <a:cs typeface="Open Sans"/>
                <a:sym typeface="Open Sans"/>
              </a:rPr>
              <a:t>20 years, 4 investment steps</a:t>
            </a:r>
            <a:endParaRPr/>
          </a:p>
        </p:txBody>
      </p:sp>
      <p:sp>
        <p:nvSpPr>
          <p:cNvPr id="248" name="Google Shape;248;p9"/>
          <p:cNvSpPr/>
          <p:nvPr/>
        </p:nvSpPr>
        <p:spPr>
          <a:xfrm>
            <a:off x="8015600" y="3183221"/>
            <a:ext cx="3380520" cy="1693551"/>
          </a:xfrm>
          <a:prstGeom prst="roundRect">
            <a:avLst>
              <a:gd fmla="val 3249" name="adj"/>
            </a:avLst>
          </a:prstGeom>
          <a:noFill/>
          <a:ln cap="flat" cmpd="sng" w="19050">
            <a:solidFill>
              <a:srgbClr val="FCB6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9"/>
          <p:cNvSpPr txBox="1"/>
          <p:nvPr/>
        </p:nvSpPr>
        <p:spPr>
          <a:xfrm>
            <a:off x="8122888" y="3347639"/>
            <a:ext cx="3165944"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100">
                <a:solidFill>
                  <a:schemeClr val="dk1"/>
                </a:solidFill>
                <a:latin typeface="Open Sans"/>
                <a:ea typeface="Open Sans"/>
                <a:cs typeface="Open Sans"/>
                <a:sym typeface="Open Sans"/>
              </a:rPr>
              <a:t>In the example</a:t>
            </a:r>
            <a:r>
              <a:rPr lang="en-GB" sz="1100">
                <a:solidFill>
                  <a:schemeClr val="dk1"/>
                </a:solidFill>
                <a:latin typeface="Open Sans"/>
                <a:ea typeface="Open Sans"/>
                <a:cs typeface="Open Sans"/>
                <a:sym typeface="Open Sans"/>
              </a:rPr>
              <a:t>, the </a:t>
            </a:r>
            <a:r>
              <a:rPr b="1" lang="en-GB" sz="1100">
                <a:solidFill>
                  <a:schemeClr val="dk1"/>
                </a:solidFill>
                <a:latin typeface="Open Sans"/>
                <a:ea typeface="Open Sans"/>
                <a:cs typeface="Open Sans"/>
                <a:sym typeface="Open Sans"/>
              </a:rPr>
              <a:t>advanced feature of </a:t>
            </a:r>
            <a:r>
              <a:rPr b="1" lang="en-GB" sz="1100">
                <a:solidFill>
                  <a:srgbClr val="FFC000"/>
                </a:solidFill>
                <a:latin typeface="Open Sans"/>
                <a:ea typeface="Open Sans"/>
                <a:cs typeface="Open Sans"/>
                <a:sym typeface="Open Sans"/>
              </a:rPr>
              <a:t>capacity expansion </a:t>
            </a:r>
            <a:r>
              <a:rPr lang="en-GB" sz="1100">
                <a:solidFill>
                  <a:schemeClr val="dk1"/>
                </a:solidFill>
                <a:latin typeface="Open Sans"/>
                <a:ea typeface="Open Sans"/>
                <a:cs typeface="Open Sans"/>
                <a:sym typeface="Open Sans"/>
              </a:rPr>
              <a:t>has been implemented to show the progressive increase in installed capacity across successive investment steps. </a:t>
            </a:r>
            <a:r>
              <a:rPr b="1" lang="en-GB" sz="1100">
                <a:solidFill>
                  <a:schemeClr val="dk1"/>
                </a:solidFill>
                <a:latin typeface="Open Sans"/>
                <a:ea typeface="Open Sans"/>
                <a:cs typeface="Open Sans"/>
                <a:sym typeface="Open Sans"/>
              </a:rPr>
              <a:t>By default</a:t>
            </a:r>
            <a:r>
              <a:rPr lang="en-GB" sz="1100">
                <a:solidFill>
                  <a:schemeClr val="dk1"/>
                </a:solidFill>
                <a:latin typeface="Open Sans"/>
                <a:ea typeface="Open Sans"/>
                <a:cs typeface="Open Sans"/>
                <a:sym typeface="Open Sans"/>
              </a:rPr>
              <a:t>, when capacity expansion is not enabled, the </a:t>
            </a:r>
            <a:r>
              <a:rPr b="1" lang="en-GB" sz="1100">
                <a:solidFill>
                  <a:schemeClr val="dk1"/>
                </a:solidFill>
                <a:latin typeface="Open Sans"/>
                <a:ea typeface="Open Sans"/>
                <a:cs typeface="Open Sans"/>
                <a:sym typeface="Open Sans"/>
              </a:rPr>
              <a:t>system assumes a single investment step </a:t>
            </a:r>
            <a:r>
              <a:rPr lang="en-GB" sz="1100">
                <a:solidFill>
                  <a:schemeClr val="dk1"/>
                </a:solidFill>
                <a:latin typeface="Open Sans"/>
                <a:ea typeface="Open Sans"/>
                <a:cs typeface="Open Sans"/>
                <a:sym typeface="Open Sans"/>
              </a:rPr>
              <a:t>occurring at the start of the time horizon.</a:t>
            </a:r>
            <a:endParaRPr/>
          </a:p>
        </p:txBody>
      </p:sp>
      <p:pic>
        <p:nvPicPr>
          <p:cNvPr descr="Cerca nella barra laterale" id="250" name="Google Shape;250;p9"/>
          <p:cNvPicPr preferRelativeResize="0"/>
          <p:nvPr/>
        </p:nvPicPr>
        <p:blipFill rotWithShape="1">
          <a:blip r:embed="rId6">
            <a:alphaModFix/>
          </a:blip>
          <a:srcRect b="0" l="0" r="0" t="0"/>
          <a:stretch/>
        </p:blipFill>
        <p:spPr>
          <a:xfrm>
            <a:off x="11147268" y="4589712"/>
            <a:ext cx="497704" cy="497704"/>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