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30"/>
  </p:notesMasterIdLst>
  <p:sldIdLst>
    <p:sldId id="266" r:id="rId5"/>
    <p:sldId id="264" r:id="rId6"/>
    <p:sldId id="272" r:id="rId7"/>
    <p:sldId id="295" r:id="rId8"/>
    <p:sldId id="296" r:id="rId9"/>
    <p:sldId id="309" r:id="rId10"/>
    <p:sldId id="300" r:id="rId11"/>
    <p:sldId id="277" r:id="rId12"/>
    <p:sldId id="310" r:id="rId13"/>
    <p:sldId id="297" r:id="rId14"/>
    <p:sldId id="314" r:id="rId15"/>
    <p:sldId id="313" r:id="rId16"/>
    <p:sldId id="311" r:id="rId17"/>
    <p:sldId id="299" r:id="rId18"/>
    <p:sldId id="305" r:id="rId19"/>
    <p:sldId id="306" r:id="rId20"/>
    <p:sldId id="307" r:id="rId21"/>
    <p:sldId id="308" r:id="rId22"/>
    <p:sldId id="289" r:id="rId23"/>
    <p:sldId id="290" r:id="rId24"/>
    <p:sldId id="291" r:id="rId25"/>
    <p:sldId id="292" r:id="rId26"/>
    <p:sldId id="293" r:id="rId27"/>
    <p:sldId id="294" r:id="rId28"/>
    <p:sldId id="26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IXZqHPA0Dn6Em/JfrNSmw==" hashData="NbyHX5KOv7ottjRxgQxVs7SINXXqUltVhULJas0V8xW3tBki7sOAJUCGYvmmreONUvQFrVLJyZo1HdUl/VK2hA=="/>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p:restoredTop sz="51681" autoAdjust="0"/>
  </p:normalViewPr>
  <p:slideViewPr>
    <p:cSldViewPr snapToGrid="0">
      <p:cViewPr varScale="1">
        <p:scale>
          <a:sx n="25" d="100"/>
          <a:sy n="25" d="100"/>
        </p:scale>
        <p:origin x="2212"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Solar</c:v>
          </c:tx>
          <c:spPr>
            <a:ln w="28575" cap="rnd">
              <a:solidFill>
                <a:schemeClr val="accent1"/>
              </a:solidFill>
              <a:round/>
            </a:ln>
            <a:effectLst/>
          </c:spPr>
          <c:marker>
            <c:symbol val="none"/>
          </c:marker>
          <c:cat>
            <c:numRef>
              <c:f>Sheet1!$C$5:$C$28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Sheet1!$D$5:$D$28</c:f>
              <c:numCache>
                <c:formatCode>General</c:formatCode>
                <c:ptCount val="24"/>
                <c:pt idx="0">
                  <c:v>10</c:v>
                </c:pt>
                <c:pt idx="1">
                  <c:v>10</c:v>
                </c:pt>
                <c:pt idx="2">
                  <c:v>10</c:v>
                </c:pt>
                <c:pt idx="3">
                  <c:v>10</c:v>
                </c:pt>
                <c:pt idx="4">
                  <c:v>10</c:v>
                </c:pt>
                <c:pt idx="5">
                  <c:v>50</c:v>
                </c:pt>
                <c:pt idx="6">
                  <c:v>200</c:v>
                </c:pt>
                <c:pt idx="7">
                  <c:v>350</c:v>
                </c:pt>
                <c:pt idx="8">
                  <c:v>550</c:v>
                </c:pt>
                <c:pt idx="9">
                  <c:v>720</c:v>
                </c:pt>
                <c:pt idx="10">
                  <c:v>910</c:v>
                </c:pt>
                <c:pt idx="11">
                  <c:v>1200</c:v>
                </c:pt>
                <c:pt idx="12">
                  <c:v>1150</c:v>
                </c:pt>
                <c:pt idx="13">
                  <c:v>1100</c:v>
                </c:pt>
                <c:pt idx="14">
                  <c:v>1070</c:v>
                </c:pt>
                <c:pt idx="15">
                  <c:v>1010</c:v>
                </c:pt>
                <c:pt idx="16">
                  <c:v>900</c:v>
                </c:pt>
                <c:pt idx="17">
                  <c:v>640</c:v>
                </c:pt>
                <c:pt idx="18">
                  <c:v>350</c:v>
                </c:pt>
                <c:pt idx="19">
                  <c:v>80</c:v>
                </c:pt>
                <c:pt idx="20">
                  <c:v>10</c:v>
                </c:pt>
                <c:pt idx="21">
                  <c:v>10</c:v>
                </c:pt>
                <c:pt idx="22">
                  <c:v>10</c:v>
                </c:pt>
                <c:pt idx="23">
                  <c:v>10</c:v>
                </c:pt>
              </c:numCache>
            </c:numRef>
          </c:val>
          <c:smooth val="0"/>
          <c:extLst>
            <c:ext xmlns:c16="http://schemas.microsoft.com/office/drawing/2014/chart" uri="{C3380CC4-5D6E-409C-BE32-E72D297353CC}">
              <c16:uniqueId val="{00000000-8C61-4AA5-8EC9-8261F68B873C}"/>
            </c:ext>
          </c:extLst>
        </c:ser>
        <c:ser>
          <c:idx val="1"/>
          <c:order val="1"/>
          <c:tx>
            <c:v>Wind</c:v>
          </c:tx>
          <c:spPr>
            <a:ln w="28575" cap="rnd">
              <a:solidFill>
                <a:schemeClr val="accent2"/>
              </a:solidFill>
              <a:round/>
            </a:ln>
            <a:effectLst/>
          </c:spPr>
          <c:marker>
            <c:symbol val="none"/>
          </c:marker>
          <c:cat>
            <c:numRef>
              <c:f>Sheet1!$C$5:$C$28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Sheet1!$E$5:$E$28</c:f>
              <c:numCache>
                <c:formatCode>General</c:formatCode>
                <c:ptCount val="24"/>
                <c:pt idx="0">
                  <c:v>4300</c:v>
                </c:pt>
                <c:pt idx="1">
                  <c:v>4010</c:v>
                </c:pt>
                <c:pt idx="2">
                  <c:v>3700</c:v>
                </c:pt>
                <c:pt idx="3">
                  <c:v>3450</c:v>
                </c:pt>
                <c:pt idx="4">
                  <c:v>3120</c:v>
                </c:pt>
                <c:pt idx="5">
                  <c:v>2800</c:v>
                </c:pt>
                <c:pt idx="6">
                  <c:v>2540</c:v>
                </c:pt>
                <c:pt idx="7">
                  <c:v>2230</c:v>
                </c:pt>
                <c:pt idx="8">
                  <c:v>2000</c:v>
                </c:pt>
                <c:pt idx="9">
                  <c:v>1850</c:v>
                </c:pt>
                <c:pt idx="10">
                  <c:v>1600</c:v>
                </c:pt>
                <c:pt idx="11">
                  <c:v>1520</c:v>
                </c:pt>
                <c:pt idx="12">
                  <c:v>1400</c:v>
                </c:pt>
                <c:pt idx="13">
                  <c:v>1460</c:v>
                </c:pt>
                <c:pt idx="14">
                  <c:v>1570</c:v>
                </c:pt>
                <c:pt idx="15">
                  <c:v>2010.0000000000002</c:v>
                </c:pt>
                <c:pt idx="16">
                  <c:v>2480</c:v>
                </c:pt>
                <c:pt idx="17">
                  <c:v>2980</c:v>
                </c:pt>
                <c:pt idx="18">
                  <c:v>3429.9999999999995</c:v>
                </c:pt>
                <c:pt idx="19">
                  <c:v>3850</c:v>
                </c:pt>
                <c:pt idx="20">
                  <c:v>4100</c:v>
                </c:pt>
                <c:pt idx="21">
                  <c:v>4210</c:v>
                </c:pt>
                <c:pt idx="22">
                  <c:v>4280</c:v>
                </c:pt>
                <c:pt idx="23">
                  <c:v>4300</c:v>
                </c:pt>
              </c:numCache>
            </c:numRef>
          </c:val>
          <c:smooth val="0"/>
          <c:extLst>
            <c:ext xmlns:c16="http://schemas.microsoft.com/office/drawing/2014/chart" uri="{C3380CC4-5D6E-409C-BE32-E72D297353CC}">
              <c16:uniqueId val="{00000001-8C61-4AA5-8EC9-8261F68B873C}"/>
            </c:ext>
          </c:extLst>
        </c:ser>
        <c:dLbls>
          <c:showLegendKey val="0"/>
          <c:showVal val="0"/>
          <c:showCatName val="0"/>
          <c:showSerName val="0"/>
          <c:showPercent val="0"/>
          <c:showBubbleSize val="0"/>
        </c:dLbls>
        <c:smooth val="0"/>
        <c:axId val="76875344"/>
        <c:axId val="76875824"/>
      </c:lineChart>
      <c:catAx>
        <c:axId val="76875344"/>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t>Hour</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CO"/>
          </a:p>
        </c:txPr>
        <c:crossAx val="76875824"/>
        <c:crosses val="autoZero"/>
        <c:auto val="1"/>
        <c:lblAlgn val="ctr"/>
        <c:lblOffset val="100"/>
        <c:noMultiLvlLbl val="0"/>
      </c:catAx>
      <c:valAx>
        <c:axId val="7687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dirty="0"/>
                  <a:t>Power output (MW)</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CO"/>
          </a:p>
        </c:txPr>
        <c:crossAx val="7687534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600" b="1">
          <a:solidFill>
            <a:sysClr val="windowText" lastClr="000000"/>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61464-3B78-49C6-B3A3-C5AB0FD43289}"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s-CO"/>
        </a:p>
      </dgm:t>
    </dgm:pt>
    <dgm:pt modelId="{FADBCB13-6751-435E-9756-84B5940592BB}">
      <dgm:prSet phldrT="[Text]"/>
      <dgm:spPr/>
      <dgm:t>
        <a:bodyPr/>
        <a:lstStyle/>
        <a:p>
          <a:r>
            <a:rPr lang="es-CO" b="1" dirty="0"/>
            <a:t>No </a:t>
          </a:r>
          <a:r>
            <a:rPr lang="es-CO" b="1" dirty="0" err="1"/>
            <a:t>loss</a:t>
          </a:r>
          <a:r>
            <a:rPr lang="es-CO" b="1" dirty="0"/>
            <a:t> </a:t>
          </a:r>
          <a:r>
            <a:rPr lang="es-CO" b="1" dirty="0" err="1"/>
            <a:t>of</a:t>
          </a:r>
          <a:r>
            <a:rPr lang="es-CO" b="1" dirty="0"/>
            <a:t> load</a:t>
          </a:r>
        </a:p>
      </dgm:t>
    </dgm:pt>
    <dgm:pt modelId="{F9BA66DE-E0BD-41AC-B5FA-DDC80212D085}" type="parTrans" cxnId="{0103D7B8-D928-4427-843D-7D04BF5B484D}">
      <dgm:prSet/>
      <dgm:spPr/>
      <dgm:t>
        <a:bodyPr/>
        <a:lstStyle/>
        <a:p>
          <a:endParaRPr lang="es-CO" b="1"/>
        </a:p>
      </dgm:t>
    </dgm:pt>
    <dgm:pt modelId="{92249B1A-CA6E-461B-BBC5-DDC6541AFDAA}" type="sibTrans" cxnId="{0103D7B8-D928-4427-843D-7D04BF5B484D}">
      <dgm:prSet/>
      <dgm:spPr/>
      <dgm:t>
        <a:bodyPr/>
        <a:lstStyle/>
        <a:p>
          <a:endParaRPr lang="es-CO" b="1"/>
        </a:p>
      </dgm:t>
    </dgm:pt>
    <dgm:pt modelId="{8251EB18-D37F-474F-887D-AD0C4566B252}">
      <dgm:prSet phldrT="[Text]"/>
      <dgm:spPr/>
      <dgm:t>
        <a:bodyPr/>
        <a:lstStyle/>
        <a:p>
          <a:r>
            <a:rPr lang="es-CO" b="1" dirty="0"/>
            <a:t>Balance </a:t>
          </a:r>
          <a:r>
            <a:rPr lang="es-CO" b="1" dirty="0" err="1"/>
            <a:t>of</a:t>
          </a:r>
          <a:r>
            <a:rPr lang="es-CO" b="1" dirty="0"/>
            <a:t> </a:t>
          </a:r>
          <a:r>
            <a:rPr lang="es-CO" b="1" dirty="0" err="1"/>
            <a:t>supply</a:t>
          </a:r>
          <a:r>
            <a:rPr lang="es-CO" b="1" dirty="0"/>
            <a:t> and </a:t>
          </a:r>
          <a:r>
            <a:rPr lang="es-CO" b="1" dirty="0" err="1"/>
            <a:t>demand</a:t>
          </a:r>
          <a:endParaRPr lang="es-CO" b="1" dirty="0"/>
        </a:p>
      </dgm:t>
    </dgm:pt>
    <dgm:pt modelId="{E193A4BF-25E4-437F-8143-D8C036A2BBC1}" type="parTrans" cxnId="{9E6E7CB5-D13F-4E4C-9639-38C6AC325E99}">
      <dgm:prSet/>
      <dgm:spPr/>
      <dgm:t>
        <a:bodyPr/>
        <a:lstStyle/>
        <a:p>
          <a:endParaRPr lang="es-CO" b="1"/>
        </a:p>
      </dgm:t>
    </dgm:pt>
    <dgm:pt modelId="{6514B386-485C-4E6C-923B-6DA9FC210F9B}" type="sibTrans" cxnId="{9E6E7CB5-D13F-4E4C-9639-38C6AC325E99}">
      <dgm:prSet/>
      <dgm:spPr/>
      <dgm:t>
        <a:bodyPr/>
        <a:lstStyle/>
        <a:p>
          <a:endParaRPr lang="es-CO" b="1"/>
        </a:p>
      </dgm:t>
    </dgm:pt>
    <dgm:pt modelId="{F8AA12A9-7662-4357-83EC-3B78DD997AD3}">
      <dgm:prSet phldrT="[Text]"/>
      <dgm:spPr/>
      <dgm:t>
        <a:bodyPr/>
        <a:lstStyle/>
        <a:p>
          <a:r>
            <a:rPr lang="es-CO" b="1" dirty="0" err="1"/>
            <a:t>Adequate</a:t>
          </a:r>
          <a:r>
            <a:rPr lang="es-CO" b="1" dirty="0"/>
            <a:t> </a:t>
          </a:r>
          <a:r>
            <a:rPr lang="es-CO" b="1" dirty="0" err="1"/>
            <a:t>storage</a:t>
          </a:r>
          <a:r>
            <a:rPr lang="es-CO" b="1" dirty="0"/>
            <a:t> </a:t>
          </a:r>
          <a:r>
            <a:rPr lang="es-CO" b="1" dirty="0" err="1"/>
            <a:t>capacity</a:t>
          </a:r>
          <a:endParaRPr lang="es-CO" b="1" dirty="0"/>
        </a:p>
      </dgm:t>
    </dgm:pt>
    <dgm:pt modelId="{4948A4A8-AF19-4B54-BDC8-88521C40B16C}" type="parTrans" cxnId="{8FF4776D-1975-48F4-B009-48D551F7DA2D}">
      <dgm:prSet/>
      <dgm:spPr/>
      <dgm:t>
        <a:bodyPr/>
        <a:lstStyle/>
        <a:p>
          <a:endParaRPr lang="es-CO" b="1"/>
        </a:p>
      </dgm:t>
    </dgm:pt>
    <dgm:pt modelId="{56114F8D-0B38-4702-9932-617C1082E591}" type="sibTrans" cxnId="{8FF4776D-1975-48F4-B009-48D551F7DA2D}">
      <dgm:prSet/>
      <dgm:spPr/>
      <dgm:t>
        <a:bodyPr/>
        <a:lstStyle/>
        <a:p>
          <a:endParaRPr lang="es-CO" b="1"/>
        </a:p>
      </dgm:t>
    </dgm:pt>
    <dgm:pt modelId="{624C3443-1599-4141-B888-B3C5736855D1}">
      <dgm:prSet phldrT="[Text]"/>
      <dgm:spPr/>
      <dgm:t>
        <a:bodyPr/>
        <a:lstStyle/>
        <a:p>
          <a:r>
            <a:rPr lang="es-CO" b="1" dirty="0" err="1"/>
            <a:t>Demand-side</a:t>
          </a:r>
          <a:r>
            <a:rPr lang="es-CO" b="1" dirty="0"/>
            <a:t> </a:t>
          </a:r>
          <a:r>
            <a:rPr lang="es-CO" b="1" dirty="0" err="1"/>
            <a:t>management</a:t>
          </a:r>
          <a:endParaRPr lang="es-CO" b="1" dirty="0"/>
        </a:p>
      </dgm:t>
    </dgm:pt>
    <dgm:pt modelId="{E8E71A72-E92D-44E0-803D-E614A480932F}" type="parTrans" cxnId="{879CBD00-8B25-43B4-AE83-E239B60B5283}">
      <dgm:prSet/>
      <dgm:spPr/>
      <dgm:t>
        <a:bodyPr/>
        <a:lstStyle/>
        <a:p>
          <a:endParaRPr lang="es-CO" b="1"/>
        </a:p>
      </dgm:t>
    </dgm:pt>
    <dgm:pt modelId="{C5326793-1D4F-4590-8876-80A3348662DD}" type="sibTrans" cxnId="{879CBD00-8B25-43B4-AE83-E239B60B5283}">
      <dgm:prSet/>
      <dgm:spPr/>
      <dgm:t>
        <a:bodyPr/>
        <a:lstStyle/>
        <a:p>
          <a:endParaRPr lang="es-CO" b="1"/>
        </a:p>
      </dgm:t>
    </dgm:pt>
    <dgm:pt modelId="{6B8590E6-9B9A-429A-9B07-5AB8E365C12A}">
      <dgm:prSet phldrT="[Text]"/>
      <dgm:spPr/>
      <dgm:t>
        <a:bodyPr/>
        <a:lstStyle/>
        <a:p>
          <a:r>
            <a:rPr lang="es-CO" b="1" dirty="0" err="1"/>
            <a:t>Supply</a:t>
          </a:r>
          <a:r>
            <a:rPr lang="es-CO" b="1" dirty="0"/>
            <a:t> </a:t>
          </a:r>
          <a:r>
            <a:rPr lang="es-CO" b="1" dirty="0" err="1"/>
            <a:t>of</a:t>
          </a:r>
          <a:r>
            <a:rPr lang="es-CO" b="1" dirty="0"/>
            <a:t> </a:t>
          </a:r>
          <a:r>
            <a:rPr lang="es-CO" b="1" dirty="0" err="1"/>
            <a:t>ancillary</a:t>
          </a:r>
          <a:r>
            <a:rPr lang="es-CO" b="1" dirty="0"/>
            <a:t> </a:t>
          </a:r>
          <a:r>
            <a:rPr lang="es-CO" b="1" dirty="0" err="1"/>
            <a:t>services</a:t>
          </a:r>
          <a:endParaRPr lang="es-CO" b="1" dirty="0"/>
        </a:p>
      </dgm:t>
    </dgm:pt>
    <dgm:pt modelId="{3D5FFD27-D1B9-48F0-B70C-2294C244F57A}" type="parTrans" cxnId="{1D4FFF24-56DD-47E9-A104-E2012DF7F45F}">
      <dgm:prSet/>
      <dgm:spPr/>
      <dgm:t>
        <a:bodyPr/>
        <a:lstStyle/>
        <a:p>
          <a:endParaRPr lang="es-CO" b="1"/>
        </a:p>
      </dgm:t>
    </dgm:pt>
    <dgm:pt modelId="{190B3A5B-5F74-453B-8941-3E159ABB8DDB}" type="sibTrans" cxnId="{1D4FFF24-56DD-47E9-A104-E2012DF7F45F}">
      <dgm:prSet/>
      <dgm:spPr/>
      <dgm:t>
        <a:bodyPr/>
        <a:lstStyle/>
        <a:p>
          <a:endParaRPr lang="es-CO" b="1"/>
        </a:p>
      </dgm:t>
    </dgm:pt>
    <dgm:pt modelId="{9622EB10-9BA3-4075-91DF-DF4AB5FDC880}">
      <dgm:prSet phldrT="[Text]"/>
      <dgm:spPr/>
      <dgm:t>
        <a:bodyPr/>
        <a:lstStyle/>
        <a:p>
          <a:r>
            <a:rPr lang="es-CO" b="1" dirty="0"/>
            <a:t>Good </a:t>
          </a:r>
          <a:r>
            <a:rPr lang="es-CO" b="1" dirty="0" err="1"/>
            <a:t>operational</a:t>
          </a:r>
          <a:r>
            <a:rPr lang="es-CO" b="1" dirty="0"/>
            <a:t> and </a:t>
          </a:r>
          <a:r>
            <a:rPr lang="es-CO" b="1" dirty="0" err="1"/>
            <a:t>market</a:t>
          </a:r>
          <a:r>
            <a:rPr lang="es-CO" b="1" dirty="0"/>
            <a:t> </a:t>
          </a:r>
          <a:r>
            <a:rPr lang="es-CO" b="1" dirty="0" err="1"/>
            <a:t>practices</a:t>
          </a:r>
          <a:endParaRPr lang="es-CO" b="1" dirty="0"/>
        </a:p>
      </dgm:t>
    </dgm:pt>
    <dgm:pt modelId="{225F4CFA-AF3D-4D29-8DCD-5B3D9A6C0472}" type="parTrans" cxnId="{92399531-72A8-47B2-B30F-4BF85D9B19AF}">
      <dgm:prSet/>
      <dgm:spPr/>
      <dgm:t>
        <a:bodyPr/>
        <a:lstStyle/>
        <a:p>
          <a:endParaRPr lang="es-CO" b="1"/>
        </a:p>
      </dgm:t>
    </dgm:pt>
    <dgm:pt modelId="{567A952B-82F6-4F5C-AA95-D154BCE3A1EC}" type="sibTrans" cxnId="{92399531-72A8-47B2-B30F-4BF85D9B19AF}">
      <dgm:prSet/>
      <dgm:spPr/>
      <dgm:t>
        <a:bodyPr/>
        <a:lstStyle/>
        <a:p>
          <a:endParaRPr lang="es-CO" b="1"/>
        </a:p>
      </dgm:t>
    </dgm:pt>
    <dgm:pt modelId="{16E33496-1982-480F-9DAD-9BC4749FF421}" type="pres">
      <dgm:prSet presAssocID="{F7F61464-3B78-49C6-B3A3-C5AB0FD43289}" presName="diagram" presStyleCnt="0">
        <dgm:presLayoutVars>
          <dgm:dir/>
          <dgm:resizeHandles val="exact"/>
        </dgm:presLayoutVars>
      </dgm:prSet>
      <dgm:spPr/>
    </dgm:pt>
    <dgm:pt modelId="{094E5207-2993-4843-BAFB-D03416D5CBE0}" type="pres">
      <dgm:prSet presAssocID="{FADBCB13-6751-435E-9756-84B5940592BB}" presName="node" presStyleLbl="node1" presStyleIdx="0" presStyleCnt="6">
        <dgm:presLayoutVars>
          <dgm:bulletEnabled val="1"/>
        </dgm:presLayoutVars>
      </dgm:prSet>
      <dgm:spPr/>
    </dgm:pt>
    <dgm:pt modelId="{7E7CF52B-E167-438A-8D4D-20C96B170D86}" type="pres">
      <dgm:prSet presAssocID="{92249B1A-CA6E-461B-BBC5-DDC6541AFDAA}" presName="sibTrans" presStyleCnt="0"/>
      <dgm:spPr/>
    </dgm:pt>
    <dgm:pt modelId="{014266EC-A87D-409A-8BA0-495E6953B527}" type="pres">
      <dgm:prSet presAssocID="{8251EB18-D37F-474F-887D-AD0C4566B252}" presName="node" presStyleLbl="node1" presStyleIdx="1" presStyleCnt="6">
        <dgm:presLayoutVars>
          <dgm:bulletEnabled val="1"/>
        </dgm:presLayoutVars>
      </dgm:prSet>
      <dgm:spPr/>
    </dgm:pt>
    <dgm:pt modelId="{70555FD3-A032-43E7-9270-0BB4A4F8D1DB}" type="pres">
      <dgm:prSet presAssocID="{6514B386-485C-4E6C-923B-6DA9FC210F9B}" presName="sibTrans" presStyleCnt="0"/>
      <dgm:spPr/>
    </dgm:pt>
    <dgm:pt modelId="{37E28146-31DB-463C-8066-816C0746BB82}" type="pres">
      <dgm:prSet presAssocID="{F8AA12A9-7662-4357-83EC-3B78DD997AD3}" presName="node" presStyleLbl="node1" presStyleIdx="2" presStyleCnt="6">
        <dgm:presLayoutVars>
          <dgm:bulletEnabled val="1"/>
        </dgm:presLayoutVars>
      </dgm:prSet>
      <dgm:spPr/>
    </dgm:pt>
    <dgm:pt modelId="{00B6CE4B-F6A0-43A5-96AF-E2D229CC3D6F}" type="pres">
      <dgm:prSet presAssocID="{56114F8D-0B38-4702-9932-617C1082E591}" presName="sibTrans" presStyleCnt="0"/>
      <dgm:spPr/>
    </dgm:pt>
    <dgm:pt modelId="{FB1C43B1-DD07-44B8-A4E0-1F6CB4A72FE7}" type="pres">
      <dgm:prSet presAssocID="{624C3443-1599-4141-B888-B3C5736855D1}" presName="node" presStyleLbl="node1" presStyleIdx="3" presStyleCnt="6">
        <dgm:presLayoutVars>
          <dgm:bulletEnabled val="1"/>
        </dgm:presLayoutVars>
      </dgm:prSet>
      <dgm:spPr/>
    </dgm:pt>
    <dgm:pt modelId="{92C1D89B-4152-4709-ADF6-92548F78B267}" type="pres">
      <dgm:prSet presAssocID="{C5326793-1D4F-4590-8876-80A3348662DD}" presName="sibTrans" presStyleCnt="0"/>
      <dgm:spPr/>
    </dgm:pt>
    <dgm:pt modelId="{EBED10BD-A053-4281-80E9-FEB00AA0E7A4}" type="pres">
      <dgm:prSet presAssocID="{6B8590E6-9B9A-429A-9B07-5AB8E365C12A}" presName="node" presStyleLbl="node1" presStyleIdx="4" presStyleCnt="6">
        <dgm:presLayoutVars>
          <dgm:bulletEnabled val="1"/>
        </dgm:presLayoutVars>
      </dgm:prSet>
      <dgm:spPr/>
    </dgm:pt>
    <dgm:pt modelId="{3A760A72-7460-40C7-83DF-7307257D6E8D}" type="pres">
      <dgm:prSet presAssocID="{190B3A5B-5F74-453B-8941-3E159ABB8DDB}" presName="sibTrans" presStyleCnt="0"/>
      <dgm:spPr/>
    </dgm:pt>
    <dgm:pt modelId="{8ABD40EA-13BF-462D-8161-EB662329E3F3}" type="pres">
      <dgm:prSet presAssocID="{9622EB10-9BA3-4075-91DF-DF4AB5FDC880}" presName="node" presStyleLbl="node1" presStyleIdx="5" presStyleCnt="6">
        <dgm:presLayoutVars>
          <dgm:bulletEnabled val="1"/>
        </dgm:presLayoutVars>
      </dgm:prSet>
      <dgm:spPr/>
    </dgm:pt>
  </dgm:ptLst>
  <dgm:cxnLst>
    <dgm:cxn modelId="{879CBD00-8B25-43B4-AE83-E239B60B5283}" srcId="{F7F61464-3B78-49C6-B3A3-C5AB0FD43289}" destId="{624C3443-1599-4141-B888-B3C5736855D1}" srcOrd="3" destOrd="0" parTransId="{E8E71A72-E92D-44E0-803D-E614A480932F}" sibTransId="{C5326793-1D4F-4590-8876-80A3348662DD}"/>
    <dgm:cxn modelId="{C1700004-BC72-4D06-9CB1-A77C0A60A93D}" type="presOf" srcId="{F8AA12A9-7662-4357-83EC-3B78DD997AD3}" destId="{37E28146-31DB-463C-8066-816C0746BB82}" srcOrd="0" destOrd="0" presId="urn:microsoft.com/office/officeart/2005/8/layout/default"/>
    <dgm:cxn modelId="{1D4FFF24-56DD-47E9-A104-E2012DF7F45F}" srcId="{F7F61464-3B78-49C6-B3A3-C5AB0FD43289}" destId="{6B8590E6-9B9A-429A-9B07-5AB8E365C12A}" srcOrd="4" destOrd="0" parTransId="{3D5FFD27-D1B9-48F0-B70C-2294C244F57A}" sibTransId="{190B3A5B-5F74-453B-8941-3E159ABB8DDB}"/>
    <dgm:cxn modelId="{92399531-72A8-47B2-B30F-4BF85D9B19AF}" srcId="{F7F61464-3B78-49C6-B3A3-C5AB0FD43289}" destId="{9622EB10-9BA3-4075-91DF-DF4AB5FDC880}" srcOrd="5" destOrd="0" parTransId="{225F4CFA-AF3D-4D29-8DCD-5B3D9A6C0472}" sibTransId="{567A952B-82F6-4F5C-AA95-D154BCE3A1EC}"/>
    <dgm:cxn modelId="{8FF4776D-1975-48F4-B009-48D551F7DA2D}" srcId="{F7F61464-3B78-49C6-B3A3-C5AB0FD43289}" destId="{F8AA12A9-7662-4357-83EC-3B78DD997AD3}" srcOrd="2" destOrd="0" parTransId="{4948A4A8-AF19-4B54-BDC8-88521C40B16C}" sibTransId="{56114F8D-0B38-4702-9932-617C1082E591}"/>
    <dgm:cxn modelId="{1F6E6D72-84F4-4965-A082-1D762D7E9D50}" type="presOf" srcId="{FADBCB13-6751-435E-9756-84B5940592BB}" destId="{094E5207-2993-4843-BAFB-D03416D5CBE0}" srcOrd="0" destOrd="0" presId="urn:microsoft.com/office/officeart/2005/8/layout/default"/>
    <dgm:cxn modelId="{D7D78781-FCE4-434F-97F1-79080B86E730}" type="presOf" srcId="{624C3443-1599-4141-B888-B3C5736855D1}" destId="{FB1C43B1-DD07-44B8-A4E0-1F6CB4A72FE7}" srcOrd="0" destOrd="0" presId="urn:microsoft.com/office/officeart/2005/8/layout/default"/>
    <dgm:cxn modelId="{EDA8578A-4D8F-4826-B286-C6F51B46221C}" type="presOf" srcId="{8251EB18-D37F-474F-887D-AD0C4566B252}" destId="{014266EC-A87D-409A-8BA0-495E6953B527}" srcOrd="0" destOrd="0" presId="urn:microsoft.com/office/officeart/2005/8/layout/default"/>
    <dgm:cxn modelId="{FE2D5DAE-D02F-4492-9AE4-AD4B6330ACE0}" type="presOf" srcId="{F7F61464-3B78-49C6-B3A3-C5AB0FD43289}" destId="{16E33496-1982-480F-9DAD-9BC4749FF421}" srcOrd="0" destOrd="0" presId="urn:microsoft.com/office/officeart/2005/8/layout/default"/>
    <dgm:cxn modelId="{D38134B2-6207-4998-8247-C992C0538C34}" type="presOf" srcId="{6B8590E6-9B9A-429A-9B07-5AB8E365C12A}" destId="{EBED10BD-A053-4281-80E9-FEB00AA0E7A4}" srcOrd="0" destOrd="0" presId="urn:microsoft.com/office/officeart/2005/8/layout/default"/>
    <dgm:cxn modelId="{9E6E7CB5-D13F-4E4C-9639-38C6AC325E99}" srcId="{F7F61464-3B78-49C6-B3A3-C5AB0FD43289}" destId="{8251EB18-D37F-474F-887D-AD0C4566B252}" srcOrd="1" destOrd="0" parTransId="{E193A4BF-25E4-437F-8143-D8C036A2BBC1}" sibTransId="{6514B386-485C-4E6C-923B-6DA9FC210F9B}"/>
    <dgm:cxn modelId="{0103D7B8-D928-4427-843D-7D04BF5B484D}" srcId="{F7F61464-3B78-49C6-B3A3-C5AB0FD43289}" destId="{FADBCB13-6751-435E-9756-84B5940592BB}" srcOrd="0" destOrd="0" parTransId="{F9BA66DE-E0BD-41AC-B5FA-DDC80212D085}" sibTransId="{92249B1A-CA6E-461B-BBC5-DDC6541AFDAA}"/>
    <dgm:cxn modelId="{AAAC14EA-6F0D-4AB7-8937-5FAB971F7CD4}" type="presOf" srcId="{9622EB10-9BA3-4075-91DF-DF4AB5FDC880}" destId="{8ABD40EA-13BF-462D-8161-EB662329E3F3}" srcOrd="0" destOrd="0" presId="urn:microsoft.com/office/officeart/2005/8/layout/default"/>
    <dgm:cxn modelId="{4F44ACC7-15CE-4AE3-A298-3B720C366419}" type="presParOf" srcId="{16E33496-1982-480F-9DAD-9BC4749FF421}" destId="{094E5207-2993-4843-BAFB-D03416D5CBE0}" srcOrd="0" destOrd="0" presId="urn:microsoft.com/office/officeart/2005/8/layout/default"/>
    <dgm:cxn modelId="{7A886FF4-50D0-4C81-8BC4-49784FE02A65}" type="presParOf" srcId="{16E33496-1982-480F-9DAD-9BC4749FF421}" destId="{7E7CF52B-E167-438A-8D4D-20C96B170D86}" srcOrd="1" destOrd="0" presId="urn:microsoft.com/office/officeart/2005/8/layout/default"/>
    <dgm:cxn modelId="{0E379FDB-4146-4B39-A197-34B8DB4E202A}" type="presParOf" srcId="{16E33496-1982-480F-9DAD-9BC4749FF421}" destId="{014266EC-A87D-409A-8BA0-495E6953B527}" srcOrd="2" destOrd="0" presId="urn:microsoft.com/office/officeart/2005/8/layout/default"/>
    <dgm:cxn modelId="{4407DCC8-186E-4DE9-B12E-752209BB5FE5}" type="presParOf" srcId="{16E33496-1982-480F-9DAD-9BC4749FF421}" destId="{70555FD3-A032-43E7-9270-0BB4A4F8D1DB}" srcOrd="3" destOrd="0" presId="urn:microsoft.com/office/officeart/2005/8/layout/default"/>
    <dgm:cxn modelId="{17C7DECE-5CE1-4E22-A3F5-11A14A95400C}" type="presParOf" srcId="{16E33496-1982-480F-9DAD-9BC4749FF421}" destId="{37E28146-31DB-463C-8066-816C0746BB82}" srcOrd="4" destOrd="0" presId="urn:microsoft.com/office/officeart/2005/8/layout/default"/>
    <dgm:cxn modelId="{21AD4B10-08C2-44F5-838E-3351DEF426C5}" type="presParOf" srcId="{16E33496-1982-480F-9DAD-9BC4749FF421}" destId="{00B6CE4B-F6A0-43A5-96AF-E2D229CC3D6F}" srcOrd="5" destOrd="0" presId="urn:microsoft.com/office/officeart/2005/8/layout/default"/>
    <dgm:cxn modelId="{00AED6A3-0EA0-47E9-841F-3176E8C9DF7B}" type="presParOf" srcId="{16E33496-1982-480F-9DAD-9BC4749FF421}" destId="{FB1C43B1-DD07-44B8-A4E0-1F6CB4A72FE7}" srcOrd="6" destOrd="0" presId="urn:microsoft.com/office/officeart/2005/8/layout/default"/>
    <dgm:cxn modelId="{57B629A1-6D11-4803-9E3A-EDBCFA5C33C0}" type="presParOf" srcId="{16E33496-1982-480F-9DAD-9BC4749FF421}" destId="{92C1D89B-4152-4709-ADF6-92548F78B267}" srcOrd="7" destOrd="0" presId="urn:microsoft.com/office/officeart/2005/8/layout/default"/>
    <dgm:cxn modelId="{D7186196-E479-4942-89B5-DEE7112F2E96}" type="presParOf" srcId="{16E33496-1982-480F-9DAD-9BC4749FF421}" destId="{EBED10BD-A053-4281-80E9-FEB00AA0E7A4}" srcOrd="8" destOrd="0" presId="urn:microsoft.com/office/officeart/2005/8/layout/default"/>
    <dgm:cxn modelId="{D29933B7-1912-4250-91D5-37AB4103125D}" type="presParOf" srcId="{16E33496-1982-480F-9DAD-9BC4749FF421}" destId="{3A760A72-7460-40C7-83DF-7307257D6E8D}" srcOrd="9" destOrd="0" presId="urn:microsoft.com/office/officeart/2005/8/layout/default"/>
    <dgm:cxn modelId="{A476EB74-3D5D-4C44-9F6D-627081210769}" type="presParOf" srcId="{16E33496-1982-480F-9DAD-9BC4749FF421}" destId="{8ABD40EA-13BF-462D-8161-EB662329E3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741B4-7C23-4B53-A6E8-69796673A561}" type="doc">
      <dgm:prSet loTypeId="urn:microsoft.com/office/officeart/2005/8/layout/vList6" loCatId="process" qsTypeId="urn:microsoft.com/office/officeart/2005/8/quickstyle/simple2" qsCatId="simple" csTypeId="urn:microsoft.com/office/officeart/2005/8/colors/accent5_2" csCatId="accent5" phldr="1"/>
      <dgm:spPr/>
      <dgm:t>
        <a:bodyPr/>
        <a:lstStyle/>
        <a:p>
          <a:endParaRPr lang="en-GB"/>
        </a:p>
      </dgm:t>
    </dgm:pt>
    <dgm:pt modelId="{26781080-3D9D-4AF6-898F-5CD835632BF0}">
      <dgm:prSet phldrT="[Text]" phldr="0"/>
      <dgm:spPr/>
      <dgm:t>
        <a:bodyPr/>
        <a:lstStyle/>
        <a:p>
          <a:r>
            <a:rPr lang="en-GB" dirty="0" err="1">
              <a:latin typeface="Calibri Light" panose="020F0302020204030204"/>
            </a:rPr>
            <a:t>FlexTool</a:t>
          </a:r>
          <a:endParaRPr lang="en-GB" dirty="0"/>
        </a:p>
      </dgm:t>
    </dgm:pt>
    <dgm:pt modelId="{EAC124D7-35F5-4F5A-AD43-A91ABAC0FADE}" type="parTrans" cxnId="{426868C6-4E1B-4606-BB0C-949178532F27}">
      <dgm:prSet/>
      <dgm:spPr/>
      <dgm:t>
        <a:bodyPr/>
        <a:lstStyle/>
        <a:p>
          <a:endParaRPr lang="en-GB"/>
        </a:p>
      </dgm:t>
    </dgm:pt>
    <dgm:pt modelId="{96C22E2B-3DB5-4250-BCDC-ED7C3B90C0C0}" type="sibTrans" cxnId="{426868C6-4E1B-4606-BB0C-949178532F27}">
      <dgm:prSet/>
      <dgm:spPr/>
      <dgm:t>
        <a:bodyPr/>
        <a:lstStyle/>
        <a:p>
          <a:endParaRPr lang="en-GB"/>
        </a:p>
      </dgm:t>
    </dgm:pt>
    <dgm:pt modelId="{1C42BBBA-BD3A-477A-8925-C18F49A4531F}">
      <dgm:prSet phldrT="[Text]" phldr="0"/>
      <dgm:spPr/>
      <dgm:t>
        <a:bodyPr/>
        <a:lstStyle/>
        <a:p>
          <a:pPr rtl="0"/>
          <a:r>
            <a:rPr lang="en-GB" dirty="0">
              <a:latin typeface="Calibri Light" panose="020F0302020204030204"/>
            </a:rPr>
            <a:t>Open source power system model</a:t>
          </a:r>
          <a:endParaRPr lang="en-GB" dirty="0"/>
        </a:p>
      </dgm:t>
    </dgm:pt>
    <dgm:pt modelId="{8E3CD7E9-229C-4064-BBBA-8FC01B7DDC58}" type="sibTrans" cxnId="{A5BDDBAB-4A64-49F7-A340-587A669EE95F}">
      <dgm:prSet/>
      <dgm:spPr/>
      <dgm:t>
        <a:bodyPr/>
        <a:lstStyle/>
        <a:p>
          <a:endParaRPr lang="en-GB"/>
        </a:p>
      </dgm:t>
    </dgm:pt>
    <dgm:pt modelId="{83597B38-BE97-48D4-8D33-3156673705CE}" type="parTrans" cxnId="{A5BDDBAB-4A64-49F7-A340-587A669EE95F}">
      <dgm:prSet/>
      <dgm:spPr/>
      <dgm:t>
        <a:bodyPr/>
        <a:lstStyle/>
        <a:p>
          <a:endParaRPr lang="en-GB"/>
        </a:p>
      </dgm:t>
    </dgm:pt>
    <dgm:pt modelId="{7DD5214F-EC5F-4AAF-9DDF-CB276F86A674}">
      <dgm:prSet phldrT="[Text]" phldr="0"/>
      <dgm:spPr/>
      <dgm:t>
        <a:bodyPr/>
        <a:lstStyle/>
        <a:p>
          <a:pPr rtl="0"/>
          <a:r>
            <a:rPr lang="en-GB" dirty="0">
              <a:latin typeface="Calibri Light" panose="020F0302020204030204"/>
            </a:rPr>
            <a:t>Flexibility planning</a:t>
          </a:r>
          <a:endParaRPr lang="en-GB" dirty="0"/>
        </a:p>
      </dgm:t>
    </dgm:pt>
    <dgm:pt modelId="{0A21F158-2AB7-491A-A4AC-95B5A9D0B21A}" type="sibTrans" cxnId="{8F213E04-F2CA-4656-8AF8-EEF077BA584C}">
      <dgm:prSet/>
      <dgm:spPr/>
      <dgm:t>
        <a:bodyPr/>
        <a:lstStyle/>
        <a:p>
          <a:endParaRPr lang="en-GB"/>
        </a:p>
      </dgm:t>
    </dgm:pt>
    <dgm:pt modelId="{40F6BC29-AC8B-4E24-8B9D-BF8E0421CCB7}" type="parTrans" cxnId="{8F213E04-F2CA-4656-8AF8-EEF077BA584C}">
      <dgm:prSet/>
      <dgm:spPr/>
      <dgm:t>
        <a:bodyPr/>
        <a:lstStyle/>
        <a:p>
          <a:endParaRPr lang="en-GB"/>
        </a:p>
      </dgm:t>
    </dgm:pt>
    <dgm:pt modelId="{63FA3D40-7ACF-4A3B-80EE-05E3D477F38A}" type="pres">
      <dgm:prSet presAssocID="{5FD741B4-7C23-4B53-A6E8-69796673A561}" presName="Name0" presStyleCnt="0">
        <dgm:presLayoutVars>
          <dgm:dir/>
          <dgm:animLvl val="lvl"/>
          <dgm:resizeHandles/>
        </dgm:presLayoutVars>
      </dgm:prSet>
      <dgm:spPr/>
    </dgm:pt>
    <dgm:pt modelId="{DAED1D13-A00F-414C-9D7E-CBA0FC7837A9}" type="pres">
      <dgm:prSet presAssocID="{26781080-3D9D-4AF6-898F-5CD835632BF0}" presName="linNode" presStyleCnt="0"/>
      <dgm:spPr/>
    </dgm:pt>
    <dgm:pt modelId="{19FA7A5A-1B3E-4EC4-8BF7-062AA4160233}" type="pres">
      <dgm:prSet presAssocID="{26781080-3D9D-4AF6-898F-5CD835632BF0}" presName="parentShp" presStyleLbl="node1" presStyleIdx="0" presStyleCnt="1">
        <dgm:presLayoutVars>
          <dgm:bulletEnabled val="1"/>
        </dgm:presLayoutVars>
      </dgm:prSet>
      <dgm:spPr/>
    </dgm:pt>
    <dgm:pt modelId="{FF323B80-9818-4B42-92D6-B4CA9A939ED2}" type="pres">
      <dgm:prSet presAssocID="{26781080-3D9D-4AF6-898F-5CD835632BF0}" presName="childShp" presStyleLbl="bgAccFollowNode1" presStyleIdx="0" presStyleCnt="1">
        <dgm:presLayoutVars>
          <dgm:bulletEnabled val="1"/>
        </dgm:presLayoutVars>
      </dgm:prSet>
      <dgm:spPr/>
    </dgm:pt>
  </dgm:ptLst>
  <dgm:cxnLst>
    <dgm:cxn modelId="{8F213E04-F2CA-4656-8AF8-EEF077BA584C}" srcId="{26781080-3D9D-4AF6-898F-5CD835632BF0}" destId="{7DD5214F-EC5F-4AAF-9DDF-CB276F86A674}" srcOrd="1" destOrd="0" parTransId="{40F6BC29-AC8B-4E24-8B9D-BF8E0421CCB7}" sibTransId="{0A21F158-2AB7-491A-A4AC-95B5A9D0B21A}"/>
    <dgm:cxn modelId="{9D0B116E-8D20-4BDC-9126-959534D9A61A}" type="presOf" srcId="{7DD5214F-EC5F-4AAF-9DDF-CB276F86A674}" destId="{FF323B80-9818-4B42-92D6-B4CA9A939ED2}" srcOrd="0" destOrd="1" presId="urn:microsoft.com/office/officeart/2005/8/layout/vList6"/>
    <dgm:cxn modelId="{8AA4958D-6414-4D71-B3EE-076521068DF5}" type="presOf" srcId="{5FD741B4-7C23-4B53-A6E8-69796673A561}" destId="{63FA3D40-7ACF-4A3B-80EE-05E3D477F38A}" srcOrd="0" destOrd="0" presId="urn:microsoft.com/office/officeart/2005/8/layout/vList6"/>
    <dgm:cxn modelId="{A5BDDBAB-4A64-49F7-A340-587A669EE95F}" srcId="{26781080-3D9D-4AF6-898F-5CD835632BF0}" destId="{1C42BBBA-BD3A-477A-8925-C18F49A4531F}" srcOrd="0" destOrd="0" parTransId="{83597B38-BE97-48D4-8D33-3156673705CE}" sibTransId="{8E3CD7E9-229C-4064-BBBA-8FC01B7DDC58}"/>
    <dgm:cxn modelId="{426868C6-4E1B-4606-BB0C-949178532F27}" srcId="{5FD741B4-7C23-4B53-A6E8-69796673A561}" destId="{26781080-3D9D-4AF6-898F-5CD835632BF0}" srcOrd="0" destOrd="0" parTransId="{EAC124D7-35F5-4F5A-AD43-A91ABAC0FADE}" sibTransId="{96C22E2B-3DB5-4250-BCDC-ED7C3B90C0C0}"/>
    <dgm:cxn modelId="{32E9E4D1-C8FC-4C27-86B0-F4E7C33B805D}" type="presOf" srcId="{1C42BBBA-BD3A-477A-8925-C18F49A4531F}" destId="{FF323B80-9818-4B42-92D6-B4CA9A939ED2}" srcOrd="0" destOrd="0" presId="urn:microsoft.com/office/officeart/2005/8/layout/vList6"/>
    <dgm:cxn modelId="{C66B54FF-9048-4D82-9510-9FEB2C051430}" type="presOf" srcId="{26781080-3D9D-4AF6-898F-5CD835632BF0}" destId="{19FA7A5A-1B3E-4EC4-8BF7-062AA4160233}" srcOrd="0" destOrd="0" presId="urn:microsoft.com/office/officeart/2005/8/layout/vList6"/>
    <dgm:cxn modelId="{CC24638C-BE0B-4906-A4E8-92ED805CECAA}" type="presParOf" srcId="{63FA3D40-7ACF-4A3B-80EE-05E3D477F38A}" destId="{DAED1D13-A00F-414C-9D7E-CBA0FC7837A9}" srcOrd="0" destOrd="0" presId="urn:microsoft.com/office/officeart/2005/8/layout/vList6"/>
    <dgm:cxn modelId="{B905257F-72ED-4494-B1EB-50F2639870D3}" type="presParOf" srcId="{DAED1D13-A00F-414C-9D7E-CBA0FC7837A9}" destId="{19FA7A5A-1B3E-4EC4-8BF7-062AA4160233}" srcOrd="0" destOrd="0" presId="urn:microsoft.com/office/officeart/2005/8/layout/vList6"/>
    <dgm:cxn modelId="{66C9C98D-071A-4F23-AD1A-1F5751A1241A}" type="presParOf" srcId="{DAED1D13-A00F-414C-9D7E-CBA0FC7837A9}" destId="{FF323B80-9818-4B42-92D6-B4CA9A939ED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E5207-2993-4843-BAFB-D03416D5CBE0}">
      <dsp:nvSpPr>
        <dsp:cNvPr id="0" name=""/>
        <dsp:cNvSpPr/>
      </dsp:nvSpPr>
      <dsp:spPr>
        <a:xfrm>
          <a:off x="420592" y="527"/>
          <a:ext cx="3101871" cy="186112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a:t>No </a:t>
          </a:r>
          <a:r>
            <a:rPr lang="es-CO" sz="3000" b="1" kern="1200" dirty="0" err="1"/>
            <a:t>loss</a:t>
          </a:r>
          <a:r>
            <a:rPr lang="es-CO" sz="3000" b="1" kern="1200" dirty="0"/>
            <a:t> </a:t>
          </a:r>
          <a:r>
            <a:rPr lang="es-CO" sz="3000" b="1" kern="1200" dirty="0" err="1"/>
            <a:t>of</a:t>
          </a:r>
          <a:r>
            <a:rPr lang="es-CO" sz="3000" b="1" kern="1200" dirty="0"/>
            <a:t> load</a:t>
          </a:r>
        </a:p>
      </dsp:txBody>
      <dsp:txXfrm>
        <a:off x="420592" y="527"/>
        <a:ext cx="3101871" cy="1861123"/>
      </dsp:txXfrm>
    </dsp:sp>
    <dsp:sp modelId="{014266EC-A87D-409A-8BA0-495E6953B527}">
      <dsp:nvSpPr>
        <dsp:cNvPr id="0" name=""/>
        <dsp:cNvSpPr/>
      </dsp:nvSpPr>
      <dsp:spPr>
        <a:xfrm>
          <a:off x="3832652" y="527"/>
          <a:ext cx="3101871" cy="1861123"/>
        </a:xfrm>
        <a:prstGeom prst="rect">
          <a:avLst/>
        </a:prstGeom>
        <a:solidFill>
          <a:schemeClr val="accent1">
            <a:shade val="80000"/>
            <a:hueOff val="130529"/>
            <a:satOff val="-17530"/>
            <a:lumOff val="8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a:t>Balance </a:t>
          </a:r>
          <a:r>
            <a:rPr lang="es-CO" sz="3000" b="1" kern="1200" dirty="0" err="1"/>
            <a:t>of</a:t>
          </a:r>
          <a:r>
            <a:rPr lang="es-CO" sz="3000" b="1" kern="1200" dirty="0"/>
            <a:t> </a:t>
          </a:r>
          <a:r>
            <a:rPr lang="es-CO" sz="3000" b="1" kern="1200" dirty="0" err="1"/>
            <a:t>supply</a:t>
          </a:r>
          <a:r>
            <a:rPr lang="es-CO" sz="3000" b="1" kern="1200" dirty="0"/>
            <a:t> and </a:t>
          </a:r>
          <a:r>
            <a:rPr lang="es-CO" sz="3000" b="1" kern="1200" dirty="0" err="1"/>
            <a:t>demand</a:t>
          </a:r>
          <a:endParaRPr lang="es-CO" sz="3000" b="1" kern="1200" dirty="0"/>
        </a:p>
      </dsp:txBody>
      <dsp:txXfrm>
        <a:off x="3832652" y="527"/>
        <a:ext cx="3101871" cy="1861123"/>
      </dsp:txXfrm>
    </dsp:sp>
    <dsp:sp modelId="{37E28146-31DB-463C-8066-816C0746BB82}">
      <dsp:nvSpPr>
        <dsp:cNvPr id="0" name=""/>
        <dsp:cNvSpPr/>
      </dsp:nvSpPr>
      <dsp:spPr>
        <a:xfrm>
          <a:off x="7244711" y="527"/>
          <a:ext cx="3101871" cy="1861123"/>
        </a:xfrm>
        <a:prstGeom prst="rect">
          <a:avLst/>
        </a:prstGeom>
        <a:solidFill>
          <a:schemeClr val="accent1">
            <a:shade val="80000"/>
            <a:hueOff val="261058"/>
            <a:satOff val="-35061"/>
            <a:lumOff val="17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Adequate</a:t>
          </a:r>
          <a:r>
            <a:rPr lang="es-CO" sz="3000" b="1" kern="1200" dirty="0"/>
            <a:t> </a:t>
          </a:r>
          <a:r>
            <a:rPr lang="es-CO" sz="3000" b="1" kern="1200" dirty="0" err="1"/>
            <a:t>storage</a:t>
          </a:r>
          <a:r>
            <a:rPr lang="es-CO" sz="3000" b="1" kern="1200" dirty="0"/>
            <a:t> </a:t>
          </a:r>
          <a:r>
            <a:rPr lang="es-CO" sz="3000" b="1" kern="1200" dirty="0" err="1"/>
            <a:t>capacity</a:t>
          </a:r>
          <a:endParaRPr lang="es-CO" sz="3000" b="1" kern="1200" dirty="0"/>
        </a:p>
      </dsp:txBody>
      <dsp:txXfrm>
        <a:off x="7244711" y="527"/>
        <a:ext cx="3101871" cy="1861123"/>
      </dsp:txXfrm>
    </dsp:sp>
    <dsp:sp modelId="{FB1C43B1-DD07-44B8-A4E0-1F6CB4A72FE7}">
      <dsp:nvSpPr>
        <dsp:cNvPr id="0" name=""/>
        <dsp:cNvSpPr/>
      </dsp:nvSpPr>
      <dsp:spPr>
        <a:xfrm>
          <a:off x="420592" y="2171837"/>
          <a:ext cx="3101871" cy="1861123"/>
        </a:xfrm>
        <a:prstGeom prst="rect">
          <a:avLst/>
        </a:prstGeom>
        <a:solidFill>
          <a:schemeClr val="accent1">
            <a:shade val="80000"/>
            <a:hueOff val="391587"/>
            <a:satOff val="-52591"/>
            <a:lumOff val="26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Demand-side</a:t>
          </a:r>
          <a:r>
            <a:rPr lang="es-CO" sz="3000" b="1" kern="1200" dirty="0"/>
            <a:t> </a:t>
          </a:r>
          <a:r>
            <a:rPr lang="es-CO" sz="3000" b="1" kern="1200" dirty="0" err="1"/>
            <a:t>management</a:t>
          </a:r>
          <a:endParaRPr lang="es-CO" sz="3000" b="1" kern="1200" dirty="0"/>
        </a:p>
      </dsp:txBody>
      <dsp:txXfrm>
        <a:off x="420592" y="2171837"/>
        <a:ext cx="3101871" cy="1861123"/>
      </dsp:txXfrm>
    </dsp:sp>
    <dsp:sp modelId="{EBED10BD-A053-4281-80E9-FEB00AA0E7A4}">
      <dsp:nvSpPr>
        <dsp:cNvPr id="0" name=""/>
        <dsp:cNvSpPr/>
      </dsp:nvSpPr>
      <dsp:spPr>
        <a:xfrm>
          <a:off x="3832652" y="2171837"/>
          <a:ext cx="3101871" cy="1861123"/>
        </a:xfrm>
        <a:prstGeom prst="rect">
          <a:avLst/>
        </a:prstGeom>
        <a:solidFill>
          <a:schemeClr val="accent1">
            <a:shade val="80000"/>
            <a:hueOff val="522116"/>
            <a:satOff val="-70122"/>
            <a:lumOff val="34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Supply</a:t>
          </a:r>
          <a:r>
            <a:rPr lang="es-CO" sz="3000" b="1" kern="1200" dirty="0"/>
            <a:t> </a:t>
          </a:r>
          <a:r>
            <a:rPr lang="es-CO" sz="3000" b="1" kern="1200" dirty="0" err="1"/>
            <a:t>of</a:t>
          </a:r>
          <a:r>
            <a:rPr lang="es-CO" sz="3000" b="1" kern="1200" dirty="0"/>
            <a:t> </a:t>
          </a:r>
          <a:r>
            <a:rPr lang="es-CO" sz="3000" b="1" kern="1200" dirty="0" err="1"/>
            <a:t>ancillary</a:t>
          </a:r>
          <a:r>
            <a:rPr lang="es-CO" sz="3000" b="1" kern="1200" dirty="0"/>
            <a:t> </a:t>
          </a:r>
          <a:r>
            <a:rPr lang="es-CO" sz="3000" b="1" kern="1200" dirty="0" err="1"/>
            <a:t>services</a:t>
          </a:r>
          <a:endParaRPr lang="es-CO" sz="3000" b="1" kern="1200" dirty="0"/>
        </a:p>
      </dsp:txBody>
      <dsp:txXfrm>
        <a:off x="3832652" y="2171837"/>
        <a:ext cx="3101871" cy="1861123"/>
      </dsp:txXfrm>
    </dsp:sp>
    <dsp:sp modelId="{8ABD40EA-13BF-462D-8161-EB662329E3F3}">
      <dsp:nvSpPr>
        <dsp:cNvPr id="0" name=""/>
        <dsp:cNvSpPr/>
      </dsp:nvSpPr>
      <dsp:spPr>
        <a:xfrm>
          <a:off x="7244711" y="2171837"/>
          <a:ext cx="3101871" cy="1861123"/>
        </a:xfrm>
        <a:prstGeom prst="rect">
          <a:avLst/>
        </a:prstGeom>
        <a:solidFill>
          <a:schemeClr val="accent1">
            <a:shade val="80000"/>
            <a:hueOff val="652645"/>
            <a:satOff val="-87652"/>
            <a:lumOff val="437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a:t>Good </a:t>
          </a:r>
          <a:r>
            <a:rPr lang="es-CO" sz="3000" b="1" kern="1200" dirty="0" err="1"/>
            <a:t>operational</a:t>
          </a:r>
          <a:r>
            <a:rPr lang="es-CO" sz="3000" b="1" kern="1200" dirty="0"/>
            <a:t> and </a:t>
          </a:r>
          <a:r>
            <a:rPr lang="es-CO" sz="3000" b="1" kern="1200" dirty="0" err="1"/>
            <a:t>market</a:t>
          </a:r>
          <a:r>
            <a:rPr lang="es-CO" sz="3000" b="1" kern="1200" dirty="0"/>
            <a:t> </a:t>
          </a:r>
          <a:r>
            <a:rPr lang="es-CO" sz="3000" b="1" kern="1200" dirty="0" err="1"/>
            <a:t>practices</a:t>
          </a:r>
          <a:endParaRPr lang="es-CO" sz="3000" b="1" kern="1200" dirty="0"/>
        </a:p>
      </dsp:txBody>
      <dsp:txXfrm>
        <a:off x="7244711" y="2171837"/>
        <a:ext cx="3101871" cy="1861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23B80-9818-4B42-92D6-B4CA9A939ED2}">
      <dsp:nvSpPr>
        <dsp:cNvPr id="0" name=""/>
        <dsp:cNvSpPr/>
      </dsp:nvSpPr>
      <dsp:spPr>
        <a:xfrm>
          <a:off x="3743408" y="0"/>
          <a:ext cx="5615112" cy="2899226"/>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035" tIns="26035" rIns="26035" bIns="26035" numCol="1" spcCol="1270" anchor="t" anchorCtr="0">
          <a:noAutofit/>
        </a:bodyPr>
        <a:lstStyle/>
        <a:p>
          <a:pPr marL="285750" lvl="1" indent="-285750" algn="l" defTabSz="1822450" rtl="0">
            <a:lnSpc>
              <a:spcPct val="90000"/>
            </a:lnSpc>
            <a:spcBef>
              <a:spcPct val="0"/>
            </a:spcBef>
            <a:spcAft>
              <a:spcPct val="15000"/>
            </a:spcAft>
            <a:buChar char="•"/>
          </a:pPr>
          <a:r>
            <a:rPr lang="en-GB" sz="4100" kern="1200" dirty="0">
              <a:latin typeface="Calibri Light" panose="020F0302020204030204"/>
            </a:rPr>
            <a:t>Open source power system model</a:t>
          </a:r>
          <a:endParaRPr lang="en-GB" sz="4100" kern="1200" dirty="0"/>
        </a:p>
        <a:p>
          <a:pPr marL="285750" lvl="1" indent="-285750" algn="l" defTabSz="1822450" rtl="0">
            <a:lnSpc>
              <a:spcPct val="90000"/>
            </a:lnSpc>
            <a:spcBef>
              <a:spcPct val="0"/>
            </a:spcBef>
            <a:spcAft>
              <a:spcPct val="15000"/>
            </a:spcAft>
            <a:buChar char="•"/>
          </a:pPr>
          <a:r>
            <a:rPr lang="en-GB" sz="4100" kern="1200" dirty="0">
              <a:latin typeface="Calibri Light" panose="020F0302020204030204"/>
            </a:rPr>
            <a:t>Flexibility planning</a:t>
          </a:r>
          <a:endParaRPr lang="en-GB" sz="4100" kern="1200" dirty="0"/>
        </a:p>
      </dsp:txBody>
      <dsp:txXfrm>
        <a:off x="3743408" y="362403"/>
        <a:ext cx="4527902" cy="2174420"/>
      </dsp:txXfrm>
    </dsp:sp>
    <dsp:sp modelId="{19FA7A5A-1B3E-4EC4-8BF7-062AA4160233}">
      <dsp:nvSpPr>
        <dsp:cNvPr id="0" name=""/>
        <dsp:cNvSpPr/>
      </dsp:nvSpPr>
      <dsp:spPr>
        <a:xfrm>
          <a:off x="0" y="0"/>
          <a:ext cx="3743408" cy="289922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dirty="0" err="1">
              <a:latin typeface="Calibri Light" panose="020F0302020204030204"/>
            </a:rPr>
            <a:t>FlexTool</a:t>
          </a:r>
          <a:endParaRPr lang="en-GB" sz="6500" kern="1200" dirty="0"/>
        </a:p>
      </dsp:txBody>
      <dsp:txXfrm>
        <a:off x="141529" y="141529"/>
        <a:ext cx="3460350" cy="26161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B06C84D-5FC9-23ED-4D54-D72A88EF6E4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0971238-9555-E464-1404-0C716102D03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0EB47AB-D673-1452-F22C-A43E3BE2D18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Germany has undergone a major energy transition (</a:t>
            </a:r>
            <a:r>
              <a:rPr lang="en-US" b="1" dirty="0"/>
              <a:t>Energiewende) </a:t>
            </a:r>
            <a:r>
              <a:rPr lang="en-US" dirty="0"/>
              <a:t>that has led to a rapid increase in wind and solar generation. A large share of this renewable capacity, particularly wind, is located in the northern regions of the country, while the industrial and population centers that demand the most electricity are in the south. This geographic imbalance has created significant strain on the existing transmission infrastructure, as power must be moved over long distances from where it is generated to where it is consumed.</a:t>
            </a:r>
          </a:p>
          <a:p>
            <a:r>
              <a:rPr lang="en-US" b="0" dirty="0"/>
              <a:t>Because the expansion of high-voltage transmission lines has lagged behind renewable development, the result has been frequent grid congestion. When transmission capacity is insufficient to accommodate the available renewable generation, grid operators are forced to curtail renewable output or redispatch conventional generation, often at high cost. In 2023 alone, Germany curtailed nearly 19 TWh of renewable electricity, primarily from wind farms. This not only results in wasted clean energy but also imposes significant operational and economic burdens on the power system.</a:t>
            </a:r>
          </a:p>
          <a:p>
            <a:r>
              <a:rPr lang="en-US" b="0" dirty="0"/>
              <a:t>These curtailments highlight a core flexibility challenge in Germany’s energy system: the ability to balance supply and demand across space in real time. Even though Germany has made major strides in integrating renewable energy, the physical limits of the grid have become a key bottleneck. The mismatch between the pace of renewable deployment and the development of grid infrastructure serves as a critical lesson for countries pursuing high shares of variable renewables: flexibility is not just about time, but also about location.</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683377B7-4C7F-8A4C-D227-5982A002826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37994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73952DB-57DB-9825-C61F-CCF60E782CC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BC94621-6A28-CC4B-4275-24320C085E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39C9619-D88B-DB52-FCE1-3DF66572FC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Ireland has emerged as a global leader in the integration of wind energy, with wind providing approximately 40% of annual electricity generation. On particularly windy days, non-synchronous generation (mainly wind and HVDC interconnectors) can meet over 70% of instantaneous demand. However, this rapid shift away from conventional synchronous generators (like gas or coal plants) has brought new operational challenges. One of the most critical is the reduction in system inertia, which traditionally comes from the rotating mass of synchronous machines and helps stabilize grid frequency during disturbances.</a:t>
            </a:r>
          </a:p>
          <a:p>
            <a:r>
              <a:rPr lang="en-US" b="0" dirty="0"/>
              <a:t>With lower inertia, Ireland’s power system is more vulnerable to rapid changes in frequency following generator outages or sudden changes in load. These events can lead to high rates of change of frequency (</a:t>
            </a:r>
            <a:r>
              <a:rPr lang="en-US" b="0" dirty="0" err="1"/>
              <a:t>RoCoF</a:t>
            </a:r>
            <a:r>
              <a:rPr lang="en-US" b="0" dirty="0"/>
              <a:t>), potentially triggering further disconnections or even cascading failures if not managed carefully. To mitigate this risk, the transmission system operator, </a:t>
            </a:r>
            <a:r>
              <a:rPr lang="en-US" b="0" dirty="0" err="1"/>
              <a:t>EirGrid</a:t>
            </a:r>
            <a:r>
              <a:rPr lang="en-US" b="0" dirty="0"/>
              <a:t>, initially imposed a limit on the share of non-synchronous generation at any given time, known as the System Non-Synchronous Penetration (SNSP) limit. This operational cap effectively curtailed wind generation to maintain system stability, even when conditions were favorable.</a:t>
            </a:r>
          </a:p>
          <a:p>
            <a:r>
              <a:rPr lang="en-US" b="0" dirty="0"/>
              <a:t>To address these stability issues without compromising renewable integration, Ireland launched the DS3 </a:t>
            </a:r>
            <a:r>
              <a:rPr lang="en-US" b="0" dirty="0" err="1"/>
              <a:t>Programme</a:t>
            </a:r>
            <a:r>
              <a:rPr lang="en-US" b="0" dirty="0"/>
              <a:t> (Delivering a Secure, Sustainable Electricity System). This initiative introduced new system services, including fast frequency response, inertia-like capabilities from grid-forming inverters, and the deployment of synchronous condensers to simulate the stabilizing effect of traditional generators. As a result, the SNSP limit has gradually been raised from 50% to 75%, with a long-term goal of 95%. Ireland’s experience illustrates that grid stability and VRE integration must be managed together, especially in small or isolated systems with limited interconnection capacity.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A7987E0-0B04-1BEB-1A96-C0932A9E5AD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3507408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0E364B9-7C32-A988-422A-71314AF1736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B142C1B-4972-A9C7-8DC4-E05C8CB65E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A8C88A8-BDEC-DB73-AD4C-6B8F8C3B30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3CD2389-53DE-4961-DED5-29F4293F008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70065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BC223B7B-E65A-304A-D24A-BBF679D7B61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07A9D7C-1FCC-7F7E-A885-EC50F59ED0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63F59D3-2A4D-6C59-8336-4E96F90BF4D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The rate, extent, that is the difference between the minimum and maximum, and the frequency of variations in the net load specifies the flexibility requirements of the system. Higher variable renewable penetration increases one or more of these factors. Therefore, estimating the net load profile over various variable renewable shares is crucial in planning for flexibility as it indicates the portion of the load to be supplied by dispatchable (controllable) generators.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According to the International Energy Agency, the flexibility of the power system refers to "The ability of a power system to reliably and cost-effectively manage the variability and uncertainty of demand and supply across all relevant timescales".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other words, it expresses the ability of a power system to maintain a reliable balance of supply and demand in the face of rapid, large expected and unexpected imbalances.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Flexibility is measured in terms of megawatts (or MW) available for ramping up and down over time. In order to reliably integrate large capacities of renewable electricity generation into the power system, planners must ensure that sufficient flexibility resources and balancing capability are available.</a:t>
            </a:r>
            <a:endParaRPr lang="en-GB" dirty="0">
              <a:effectLst/>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77624517-16BB-36EF-B111-D5A58D178CD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408095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7188810-1D10-6E00-D060-52E7189DB43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C62F047E-C3E8-3FCC-330B-E4C2F61112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CC1EC08-DCB3-1E35-70A8-20D5889840B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According to IRENA a power system is considered to be flexible if it can cost-effectively, reliably and across all time scales</a:t>
            </a:r>
            <a:r>
              <a:rPr lang="en-GB" dirty="0"/>
              <a:t> do the following</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1) </a:t>
            </a:r>
            <a:r>
              <a:rPr lang="en-GB" dirty="0"/>
              <a:t>Avoids</a:t>
            </a:r>
            <a:r>
              <a:rPr lang="en-GB" sz="1200" kern="1200" dirty="0">
                <a:solidFill>
                  <a:schemeClr val="tx1"/>
                </a:solidFill>
                <a:effectLst/>
                <a:latin typeface="+mn-lt"/>
                <a:ea typeface="+mn-ea"/>
                <a:cs typeface="+mn-cs"/>
              </a:rPr>
              <a:t> loss of loads and meet the peak demand and peak net loads. Therefore lost load is one of the measures often used for flexibility risk assessment of a system or scenarios for system transition.</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2) Maintains a reliable balance of supply and demand at all times by ensuring: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•the availability of sufficient capability to ramp up and down demand or supply or both</a:t>
            </a:r>
            <a:r>
              <a:rPr lang="en-GB" dirty="0"/>
              <a:t>,</a:t>
            </a:r>
            <a:r>
              <a:rPr lang="en-GB" sz="1200" kern="1200" dirty="0">
                <a:solidFill>
                  <a:schemeClr val="tx1"/>
                </a:solidFill>
                <a:effectLst/>
                <a:latin typeface="+mn-lt"/>
                <a:ea typeface="+mn-ea"/>
                <a:cs typeface="+mn-cs"/>
              </a:rPr>
              <a:t> through ensuring minimum reserve capacity and minimum inertia limit.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•the availability of adequate fast-starting capacity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a:t>
            </a:r>
            <a:r>
              <a:rPr lang="en-GB" dirty="0"/>
              <a:t>a system</a:t>
            </a:r>
            <a:r>
              <a:rPr lang="en-GB" sz="1200" kern="1200" dirty="0">
                <a:solidFill>
                  <a:schemeClr val="tx1"/>
                </a:solidFill>
                <a:effectLst/>
                <a:latin typeface="+mn-lt"/>
                <a:ea typeface="+mn-ea"/>
                <a:cs typeface="+mn-cs"/>
              </a:rPr>
              <a:t> </a:t>
            </a:r>
            <a:r>
              <a:rPr lang="en-GB" dirty="0"/>
              <a:t>that </a:t>
            </a:r>
            <a:r>
              <a:rPr lang="en-GB" sz="1200" kern="1200" dirty="0">
                <a:solidFill>
                  <a:schemeClr val="tx1"/>
                </a:solidFill>
                <a:effectLst/>
                <a:latin typeface="+mn-lt"/>
                <a:ea typeface="+mn-ea"/>
                <a:cs typeface="+mn-cs"/>
              </a:rPr>
              <a:t>can operate safely during low net loads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Reserve inadequacy is another measure used to assess the flexibility risks in a system.</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3) Incorporates adequate storage potential through sector coupling and investment in storage capacities to balance high </a:t>
            </a:r>
            <a:r>
              <a:rPr lang="en-GB" dirty="0"/>
              <a:t>V.R.E.</a:t>
            </a:r>
            <a:r>
              <a:rPr lang="en-GB" sz="1200" kern="1200" dirty="0">
                <a:solidFill>
                  <a:schemeClr val="tx1"/>
                </a:solidFill>
                <a:effectLst/>
                <a:latin typeface="+mn-lt"/>
                <a:ea typeface="+mn-ea"/>
                <a:cs typeface="+mn-cs"/>
              </a:rPr>
              <a:t> generation periods and periods of high demand but low </a:t>
            </a:r>
            <a:r>
              <a:rPr lang="en-GB" dirty="0"/>
              <a:t>V.R.E.</a:t>
            </a:r>
            <a:r>
              <a:rPr lang="en-GB" sz="1200" kern="1200" dirty="0">
                <a:solidFill>
                  <a:schemeClr val="tx1"/>
                </a:solidFill>
                <a:effectLst/>
                <a:latin typeface="+mn-lt"/>
                <a:ea typeface="+mn-ea"/>
                <a:cs typeface="+mn-cs"/>
              </a:rPr>
              <a:t> generation and avoid curtailment. Power spillage</a:t>
            </a:r>
            <a:r>
              <a:rPr lang="en-GB" dirty="0"/>
              <a:t> </a:t>
            </a:r>
            <a:r>
              <a:rPr lang="en-GB" sz="1200" kern="1200" dirty="0">
                <a:solidFill>
                  <a:schemeClr val="tx1"/>
                </a:solidFill>
                <a:effectLst/>
                <a:latin typeface="+mn-lt"/>
                <a:ea typeface="+mn-ea"/>
                <a:cs typeface="+mn-cs"/>
              </a:rPr>
              <a:t>(</a:t>
            </a:r>
            <a:r>
              <a:rPr lang="en-GB" dirty="0"/>
              <a:t>that is, the</a:t>
            </a:r>
            <a:r>
              <a:rPr lang="en-GB" sz="1200" kern="1200" dirty="0">
                <a:solidFill>
                  <a:schemeClr val="tx1"/>
                </a:solidFill>
                <a:effectLst/>
                <a:latin typeface="+mn-lt"/>
                <a:ea typeface="+mn-ea"/>
                <a:cs typeface="+mn-cs"/>
              </a:rPr>
              <a:t> amount of variable renewable electricity that is not used</a:t>
            </a:r>
            <a:r>
              <a:rPr lang="en-GB" dirty="0"/>
              <a:t>)</a:t>
            </a:r>
            <a:r>
              <a:rPr lang="en-GB" sz="1200" kern="1200" dirty="0">
                <a:solidFill>
                  <a:schemeClr val="tx1"/>
                </a:solidFill>
                <a:effectLst/>
                <a:latin typeface="+mn-lt"/>
                <a:ea typeface="+mn-ea"/>
                <a:cs typeface="+mn-cs"/>
              </a:rPr>
              <a:t> and amount of power curtailment are other measures often used for flexibility assessment.</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4) Incorporates demand-side management measures to adjust demand to respond to periods of supply shortages and </a:t>
            </a:r>
            <a:r>
              <a:rPr lang="en-GB" dirty="0"/>
              <a:t>over-generation</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5) </a:t>
            </a:r>
            <a:r>
              <a:rPr lang="en-GB" dirty="0"/>
              <a:t>Ensures</a:t>
            </a:r>
            <a:r>
              <a:rPr lang="en-GB" sz="1200" kern="1200" dirty="0">
                <a:solidFill>
                  <a:schemeClr val="tx1"/>
                </a:solidFill>
                <a:effectLst/>
                <a:latin typeface="+mn-lt"/>
                <a:ea typeface="+mn-ea"/>
                <a:cs typeface="+mn-cs"/>
              </a:rPr>
              <a:t> an adequate supply of ancillary services to maintain system capabilities to mitigate possible </a:t>
            </a:r>
            <a:r>
              <a:rPr lang="en-GB" dirty="0"/>
              <a:t>destabilizing</a:t>
            </a:r>
            <a:r>
              <a:rPr lang="en-GB" sz="1200" kern="1200" dirty="0">
                <a:solidFill>
                  <a:schemeClr val="tx1"/>
                </a:solidFill>
                <a:effectLst/>
                <a:latin typeface="+mn-lt"/>
                <a:ea typeface="+mn-ea"/>
                <a:cs typeface="+mn-cs"/>
              </a:rPr>
              <a:t> events.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6) Improves operation practices and incorporate market restructuring to unlock the flexibility potential of the network.</a:t>
            </a:r>
            <a:endParaRPr dirty="0"/>
          </a:p>
        </p:txBody>
      </p:sp>
      <p:sp>
        <p:nvSpPr>
          <p:cNvPr id="165" name="Google Shape;165;p13:notes">
            <a:extLst>
              <a:ext uri="{FF2B5EF4-FFF2-40B4-BE49-F238E27FC236}">
                <a16:creationId xmlns:a16="http://schemas.microsoft.com/office/drawing/2014/main" id="{2FFF21CC-E534-22A0-1D42-8A246152122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277837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2FCE0AD-387C-64C5-AECA-76C590DA0AF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F1A6AFC-AFFB-2C83-1BB0-4CF4E09609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A21DAB7-7E67-B701-B91D-ACAB1EB04A5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rtl="0">
              <a:buNone/>
            </a:pPr>
            <a:r>
              <a:rPr lang="en-GB" sz="1200" b="0" i="0" u="none" strike="noStrike" cap="none" dirty="0">
                <a:solidFill>
                  <a:srgbClr val="000000"/>
                </a:solidFill>
                <a:effectLst/>
                <a:latin typeface="Arial"/>
                <a:ea typeface="Arial"/>
                <a:cs typeface="Arial"/>
                <a:sym typeface="Arial"/>
              </a:rPr>
              <a:t>The flexibility in the power system is traditionally associated with dispatchable thermal plants. However, power systems can use a range of flexibility resources to manage the variations in the net load. The types and potentials of these resources vary from region to region.</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According to IRENA these solutions include “the geographic distribution of variable renewable electricity generators, pooling of resources, restructuring markets to remunerate flexibility, enhancing grid infrastructure, deploying advanced battery technologies, developing demand-side management programmes and enhancing the cycling capabilities of thermal generators. Sector coupling also provides flexibility to the system with the power to heat, power to gas and exploiting the storage potential via </a:t>
            </a:r>
            <a:r>
              <a:rPr lang="en-GB" dirty="0">
                <a:solidFill>
                  <a:srgbClr val="000000"/>
                </a:solidFill>
                <a:latin typeface="Arial"/>
                <a:ea typeface="Arial"/>
                <a:cs typeface="Arial"/>
                <a:sym typeface="Arial"/>
              </a:rPr>
              <a:t>E.V.</a:t>
            </a:r>
            <a:r>
              <a:rPr lang="en-GB" sz="1200" b="0" i="0" u="none" strike="noStrike" cap="none" dirty="0">
                <a:solidFill>
                  <a:srgbClr val="000000"/>
                </a:solidFill>
                <a:effectLst/>
                <a:latin typeface="Arial"/>
                <a:ea typeface="Arial"/>
                <a:cs typeface="Arial"/>
                <a:sym typeface="Arial"/>
              </a:rPr>
              <a:t> charging.”</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To reliably accommodate higher shares of renewables in the power system, we should unlock the full flexibility potential of the energy system, and flexibility should be harnessed in all sectors of the energy system. Identifying the potential and availability of flexibility resources in a power system is critical to further </a:t>
            </a:r>
            <a:r>
              <a:rPr lang="en-GB" dirty="0">
                <a:solidFill>
                  <a:srgbClr val="000000"/>
                </a:solidFill>
                <a:latin typeface="Arial"/>
                <a:ea typeface="Arial"/>
                <a:cs typeface="Arial"/>
                <a:sym typeface="Arial"/>
              </a:rPr>
              <a:t>advance and</a:t>
            </a:r>
            <a:r>
              <a:rPr lang="en-GB" sz="1200" b="0" i="0" u="none" strike="noStrike" cap="none" dirty="0">
                <a:solidFill>
                  <a:srgbClr val="000000"/>
                </a:solidFill>
                <a:effectLst/>
                <a:latin typeface="Arial"/>
                <a:ea typeface="Arial"/>
                <a:cs typeface="Arial"/>
                <a:sym typeface="Arial"/>
              </a:rPr>
              <a:t> achieve the energy transition goals. </a:t>
            </a:r>
            <a:r>
              <a:rPr lang="en-US" dirty="0"/>
              <a:t>We will explore these resources in more detail in Lecture 2 of this course.</a:t>
            </a:r>
            <a:endParaRPr dirty="0"/>
          </a:p>
        </p:txBody>
      </p:sp>
      <p:sp>
        <p:nvSpPr>
          <p:cNvPr id="165" name="Google Shape;165;p13:notes">
            <a:extLst>
              <a:ext uri="{FF2B5EF4-FFF2-40B4-BE49-F238E27FC236}">
                <a16:creationId xmlns:a16="http://schemas.microsoft.com/office/drawing/2014/main" id="{012305CD-0FA9-5779-F439-C8B12056350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445692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4603747-3331-341D-C9FB-C01A4EF686B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E877190-8974-1C69-99EC-E1BB5B3E37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AEB5A0C-18E7-152F-C598-9393CC50E1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The flexibility of a power system depends on how the power system has developed over time, based on resources, policies, and growth path. The size, level of modernization of a power system, and demand growth prospects are key flexibility attributes. For example, demand growth stalls in many large, modern systems due to industrialization reaching maturity and an emphasis on energy efficiency. Therefore the system faces overcapacity that was built to support past demand growth, with many of the thermal power plants depreciating. Thus the system has to invest in costly retrofitting options, and investment in new assets will be more costly.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developing regions, however, planning for flexibility is easier. New capacity should be built to supply the growing demand and this provides the opportunity to embed flexibility measures in market design and grid codes for new assets.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Planning for flexibility is a continuous, complex multi-step process and requires accounting for all possible sources. Many different factors should be taken into account, and that form a complex mathematical problem that should be solved using appropriate tools. As the share of V.R.E. grows, power systems goes through a transition. A detailed study of the system is needed to consider both technical and institutional aspects of flexibility, while final decisions are usually made based on least-cost principles. It is sensible to plan ahead for flexibility rather than exploring suboptimal investments after flexibility issues arise in a power system. Here we review the flexibility assessment method outlined by IRENA.</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D1A4CAD5-2421-DC9B-5104-63743854908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32661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5205175F-EFD4-5C38-FAAB-B920E767031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2BED3E1-DED1-379D-7DD6-46E8DE598C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88E88EA-4D63-9803-88AE-AD2BD765D98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 flexibility assessment process starts with an assessment of current flexibility gaps and extends into the future. Depending on the system's present state, integration measures might be necessary for the future or may already be a matter of urgency</a:t>
            </a:r>
            <a:r>
              <a:rPr lang="en-GB" dirty="0"/>
              <a:t>.</a:t>
            </a:r>
            <a:r>
              <a:rPr lang="en-GB" sz="1200" kern="1200" dirty="0">
                <a:solidFill>
                  <a:schemeClr val="tx1"/>
                </a:solidFill>
                <a:effectLst/>
                <a:latin typeface="+mn-lt"/>
                <a:ea typeface="+mn-ea"/>
                <a:cs typeface="+mn-cs"/>
              </a:rPr>
              <a:t> </a:t>
            </a:r>
            <a:r>
              <a:rPr lang="en-GB" dirty="0"/>
              <a:t>This </a:t>
            </a:r>
            <a:r>
              <a:rPr lang="en-GB" sz="1200" kern="1200" dirty="0">
                <a:solidFill>
                  <a:schemeClr val="tx1"/>
                </a:solidFill>
                <a:effectLst/>
                <a:latin typeface="+mn-lt"/>
                <a:ea typeface="+mn-ea"/>
                <a:cs typeface="+mn-cs"/>
              </a:rPr>
              <a:t>greatly changes the list of available options and associated costs. The method has three steps: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step is assessing</a:t>
            </a:r>
            <a:r>
              <a:rPr lang="en-GB" dirty="0"/>
              <a:t> the</a:t>
            </a:r>
            <a:r>
              <a:rPr lang="en-GB" sz="1200" kern="1200" dirty="0">
                <a:solidFill>
                  <a:schemeClr val="tx1"/>
                </a:solidFill>
                <a:effectLst/>
                <a:latin typeface="+mn-lt"/>
                <a:ea typeface="+mn-ea"/>
                <a:cs typeface="+mn-cs"/>
              </a:rPr>
              <a:t> current flexibility status and identifying inexpensive and investment-free ways to unlock existing flexibility through improvements in operational practices and market restructuring. The main aim of </a:t>
            </a:r>
            <a:r>
              <a:rPr lang="en-GB" dirty="0"/>
              <a:t>the flexibility</a:t>
            </a:r>
            <a:r>
              <a:rPr lang="en-GB" sz="1200" kern="1200" dirty="0">
                <a:solidFill>
                  <a:schemeClr val="tx1"/>
                </a:solidFill>
                <a:effectLst/>
                <a:latin typeface="+mn-lt"/>
                <a:ea typeface="+mn-ea"/>
                <a:cs typeface="+mn-cs"/>
              </a:rPr>
              <a:t> assessment of an existing system is to: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identify current flexibility gaps,</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assess the maximum share of </a:t>
            </a:r>
            <a:r>
              <a:rPr lang="en-GB" dirty="0"/>
              <a:t>V.R.E.</a:t>
            </a:r>
            <a:r>
              <a:rPr lang="en-GB" sz="1200" kern="1200" dirty="0">
                <a:solidFill>
                  <a:schemeClr val="tx1"/>
                </a:solidFill>
                <a:effectLst/>
                <a:latin typeface="+mn-lt"/>
                <a:ea typeface="+mn-ea"/>
                <a:cs typeface="+mn-cs"/>
              </a:rPr>
              <a:t> that can be integrated without significantly changing the </a:t>
            </a:r>
            <a:r>
              <a:rPr lang="en-GB" dirty="0"/>
              <a:t>non-V.R.E.</a:t>
            </a:r>
            <a:r>
              <a:rPr lang="en-GB" sz="1200" kern="1200" dirty="0">
                <a:solidFill>
                  <a:schemeClr val="tx1"/>
                </a:solidFill>
                <a:effectLst/>
                <a:latin typeface="+mn-lt"/>
                <a:ea typeface="+mn-ea"/>
                <a:cs typeface="+mn-cs"/>
              </a:rPr>
              <a:t> component of the grid,</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estimate the time left until the existing flexibility is exhausted</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identify a least-cost set of solutions to unlock existing flexibility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next steps, if flexibility gaps are identified, mitigation measures can be simulated and assessed for their effectiveness and compared based on their costs and benefits; otherwise, after identifying a pathway to exploit existing flexibility, a long-term assessment should be conducted to complement the planning process. The main goal of </a:t>
            </a:r>
            <a:r>
              <a:rPr lang="en-GB" dirty="0"/>
              <a:t>a long-term</a:t>
            </a:r>
            <a:r>
              <a:rPr lang="en-GB" sz="1200" kern="1200" dirty="0">
                <a:solidFill>
                  <a:schemeClr val="tx1"/>
                </a:solidFill>
                <a:effectLst/>
                <a:latin typeface="+mn-lt"/>
                <a:ea typeface="+mn-ea"/>
                <a:cs typeface="+mn-cs"/>
              </a:rPr>
              <a:t> flexibility assessment is identifying future investments in generation, transmission</a:t>
            </a:r>
            <a:r>
              <a:rPr lang="en-GB" dirty="0"/>
              <a:t>,</a:t>
            </a:r>
            <a:r>
              <a:rPr lang="en-GB" sz="1200" kern="1200" dirty="0">
                <a:solidFill>
                  <a:schemeClr val="tx1"/>
                </a:solidFill>
                <a:effectLst/>
                <a:latin typeface="+mn-lt"/>
                <a:ea typeface="+mn-ea"/>
                <a:cs typeface="+mn-cs"/>
              </a:rPr>
              <a:t> and storage and exploring the full long-term flexibility potential of demand-side management programmes and sector coupling. </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methodology suggests using one or more tools with specific computational capabilities such as geospatial planning, dispatch simulation</a:t>
            </a:r>
            <a:r>
              <a:rPr lang="en-GB" dirty="0"/>
              <a:t>,</a:t>
            </a:r>
            <a:r>
              <a:rPr lang="en-GB" sz="1200" kern="1200" dirty="0">
                <a:solidFill>
                  <a:schemeClr val="tx1"/>
                </a:solidFill>
                <a:effectLst/>
                <a:latin typeface="+mn-lt"/>
                <a:ea typeface="+mn-ea"/>
                <a:cs typeface="+mn-cs"/>
              </a:rPr>
              <a:t> and long-term capacity expansion. Such tools can </a:t>
            </a:r>
            <a:r>
              <a:rPr lang="en-GB" dirty="0"/>
              <a:t>optimize</a:t>
            </a:r>
            <a:r>
              <a:rPr lang="en-GB" sz="1200" kern="1200" dirty="0">
                <a:solidFill>
                  <a:schemeClr val="tx1"/>
                </a:solidFill>
                <a:effectLst/>
                <a:latin typeface="+mn-lt"/>
                <a:ea typeface="+mn-ea"/>
                <a:cs typeface="+mn-cs"/>
              </a:rPr>
              <a:t> system operations and investments at time scales that are representative of electricity markets. </a:t>
            </a:r>
            <a:endParaRPr lang="en-GB" sz="1200" kern="1200" dirty="0">
              <a:solidFill>
                <a:schemeClr val="tx1"/>
              </a:solidFill>
              <a:effectLst/>
              <a:latin typeface="+mn-lt"/>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076D8A-F251-DA46-AA46-58C40C65499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61910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19</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b="0" dirty="0"/>
              <a:t>So far in this lecture, we have discussed the importance of flexibility in power systems to ensure a reliable and effective integration of high shares of variable renewable energy (VRE). This course focuses on energy system modeling concepts and their application in assessing flexibility in future power systems.</a:t>
            </a:r>
          </a:p>
          <a:p>
            <a:pPr>
              <a:buNone/>
            </a:pPr>
            <a:r>
              <a:rPr lang="en-US" b="0" dirty="0"/>
              <a:t>In Lecture 2, we will introduce the main sources of flexibility on both the supply and demand sides. Lectures 3 to 8 will focus on applying </a:t>
            </a:r>
            <a:r>
              <a:rPr lang="en-US" b="0" dirty="0" err="1"/>
              <a:t>FlexTool</a:t>
            </a:r>
            <a:r>
              <a:rPr lang="en-US" b="0" dirty="0"/>
              <a:t> to analyze different power system scenarios while covering key theoretical concepts in power system flexibility.</a:t>
            </a:r>
          </a:p>
          <a:p>
            <a:r>
              <a:rPr lang="en-US" b="0" dirty="0"/>
              <a:t>Additionally, the course includes hands-on exercises where you will develop your own models and analyses, applying these skills to case studies to support future energy planning and policymaking.</a:t>
            </a: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20</a:t>
            </a:fld>
            <a:endParaRPr/>
          </a:p>
        </p:txBody>
      </p:sp>
    </p:spTree>
    <p:extLst>
      <p:ext uri="{BB962C8B-B14F-4D97-AF65-F5344CB8AC3E}">
        <p14:creationId xmlns:p14="http://schemas.microsoft.com/office/powerpoint/2010/main" val="274425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Keeping global temperature rise below 2°C, as outlined in the Paris Agreement, requires a fundamental transformation of the global energy system—from one predominantly reliant on fossil fuels to a more energy-efficient and renewable-based system.</a:t>
            </a:r>
          </a:p>
          <a:p>
            <a:r>
              <a:rPr lang="en-US" dirty="0"/>
              <a:t>IRENA’s global energy transition roadmap, </a:t>
            </a:r>
            <a:r>
              <a:rPr lang="en-US" dirty="0" err="1"/>
              <a:t>REmap</a:t>
            </a:r>
            <a:r>
              <a:rPr lang="en-US" dirty="0"/>
              <a:t>, suggests that renewables could supply two-thirds of total primary energy globally by 2050. Large-scale electrification of end-use sectors—such as buildings, industry, and transport—along with the progressive decarbonization of the power sector, will be critical to this transition.</a:t>
            </a:r>
          </a:p>
          <a:p>
            <a:r>
              <a:rPr lang="en-US" dirty="0"/>
              <a:t>To achieve this, the share of renewable energy in the power sector must more than triple compared to current levels, with variable renewable energy (VRE) sources like solar and wind accounting for 60% of total electricity generation as shown in the slide. This implies that many countries will need to gradually transform their power systems, making solar and wind the backbone of electricity supply.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During this course you will learn a number of things. You will start by understanding the challenge of integrating renewables into the power system and the value of adding flexibility into this system.</a:t>
            </a:r>
          </a:p>
          <a:p>
            <a:endParaRPr lang="en-US" dirty="0"/>
          </a:p>
          <a:p>
            <a:r>
              <a:rPr lang="en-US" dirty="0"/>
              <a:t>Next, you will learn the methodological underpinnings of the </a:t>
            </a:r>
            <a:r>
              <a:rPr lang="en-US" dirty="0" err="1"/>
              <a:t>FlexTool</a:t>
            </a:r>
            <a:r>
              <a:rPr lang="en-US" dirty="0"/>
              <a:t> model, which can help you improve the flexibility of a power system.</a:t>
            </a:r>
            <a:endParaRPr lang="en-US" dirty="0">
              <a:cs typeface="Calibri"/>
            </a:endParaRPr>
          </a:p>
          <a:p>
            <a:endParaRPr lang="en-US" dirty="0"/>
          </a:p>
          <a:p>
            <a:r>
              <a:rPr lang="en-US" dirty="0"/>
              <a:t>You will also learn how to design a </a:t>
            </a:r>
            <a:r>
              <a:rPr lang="en-US" dirty="0" err="1"/>
              <a:t>FlexTool</a:t>
            </a:r>
            <a:r>
              <a:rPr lang="en-US" dirty="0"/>
              <a:t> flexibility assessment. With this, you will be able to increase the flexibility within a power system.</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2305202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For the </a:t>
            </a:r>
            <a:r>
              <a:rPr lang="en-US" dirty="0" err="1"/>
              <a:t>FlexTool</a:t>
            </a:r>
            <a:r>
              <a:rPr lang="en-US" dirty="0"/>
              <a:t> course you will go through a streamlined set of lectures which builds up your knowledge and experience.</a:t>
            </a:r>
          </a:p>
          <a:p>
            <a:endParaRPr lang="en-US" dirty="0"/>
          </a:p>
          <a:p>
            <a:r>
              <a:rPr lang="en-US" dirty="0"/>
              <a:t>First, you will learn about the power of flexibility, then you will learn to understand the assumptions </a:t>
            </a:r>
            <a:r>
              <a:rPr lang="en-US" dirty="0" err="1"/>
              <a:t>FlexTool</a:t>
            </a:r>
            <a:r>
              <a:rPr lang="en-US" dirty="0"/>
              <a:t> makes, as well as how it calculates cost-optimal solutions. Then you will learn how to investigate the flexibility of a particular system, how to modify input data to make different case studies, and finally, how to increase the flexibility of a system – be it through different alternatives such as power to electric vehicles, hydrogen, or the heat network.</a:t>
            </a:r>
            <a:endParaRPr lang="en-US" dirty="0">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22</a:t>
            </a:fld>
            <a:endParaRPr/>
          </a:p>
        </p:txBody>
      </p:sp>
    </p:spTree>
    <p:extLst>
      <p:ext uri="{BB962C8B-B14F-4D97-AF65-F5344CB8AC3E}">
        <p14:creationId xmlns:p14="http://schemas.microsoft.com/office/powerpoint/2010/main" val="4232801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dirty="0" err="1"/>
              <a:t>FlexTool</a:t>
            </a:r>
            <a:r>
              <a:rPr lang="en-US" b="0" dirty="0"/>
              <a:t> generates a comprehensive set of results that provide valuable insights into power system flexibility and overall performance. It calculates key flexibility indicators, such as loss of loads, reserve needs, and curtailment levels, helping to assess how well the system can accommodate variable renewable energy sources. Additionally, it models unit dispatch by simulating how different generation and storage assets operate to meet demand in an optimal way. The tool also supports capacity expansion planning, identifying the most cost-effective investments in new power plants, storage, and grid reinforcements. Furthermore, </a:t>
            </a:r>
            <a:r>
              <a:rPr lang="en-US" b="0" dirty="0" err="1"/>
              <a:t>FlexTool</a:t>
            </a:r>
            <a:r>
              <a:rPr lang="en-US" b="0" dirty="0"/>
              <a:t> provides a detailed breakdown of system costs, including operational expenses, fuel costs, and capital investments, enabling decision-makers to evaluate the economic implications of different scenarios. Other results include transmission between nodes, marginal prices, CO2 emissions and ramping information.</a:t>
            </a:r>
            <a:endParaRPr b="0"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23</a:t>
            </a:fld>
            <a:endParaRPr/>
          </a:p>
        </p:txBody>
      </p:sp>
    </p:spTree>
    <p:extLst>
      <p:ext uri="{BB962C8B-B14F-4D97-AF65-F5344CB8AC3E}">
        <p14:creationId xmlns:p14="http://schemas.microsoft.com/office/powerpoint/2010/main" val="233532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A748160-6A8F-693C-2113-0DB7A41534D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C30D1E43-D369-7608-271C-655F38185C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7980E06-2B3D-377B-40A9-398F833AE8E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Variable Renewable Energy (VRE) refers to renewable energy sources whose electricity generation varies due to natural fluctuations in resources like sunlight and wind. The two primary types of VRE are solar power, which depends on solar radiation and is affected by cloud cover, time of day, and seasonal changes, and wind power, which fluctuates with wind speed and varies by location. Unlike conventional power plants, which can be dispatched based on demand, VRE sources produce electricity intermittently, requiring careful integration into power systems. Key characteristics of VRE include intermittency, meaning their output is not constant and cannot be fully controlled; forecasting challenges, as production depends on weather conditions; and geographical dependence, since wind and solar resources are stronger in some locations than others. </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The slide presents a typical graph illustrating the output of solar and wind power plants over time. The x-axis represents time (hours), while the y-axis represents power output (MW). Solar power generation follows a bell-shaped curve, beginning at sunrise, peaking around midday when sunlight is strongest, and dropping to zero at sunset. In contrast, wind power generation tends to be higher at night, gradually decreasing after sunrise, reaching its lowest point around midday, and rising again in the late afternoon and evening. This pattern occurs because wind speeds typically increase at night due to temperature differences between the land and atmosphere, then decrease in the morning as solar heating stabilizes atmospheric conditions.</a:t>
            </a:r>
            <a:endParaRPr lang="es-CO" dirty="0"/>
          </a:p>
        </p:txBody>
      </p:sp>
      <p:sp>
        <p:nvSpPr>
          <p:cNvPr id="165" name="Google Shape;165;p13:notes">
            <a:extLst>
              <a:ext uri="{FF2B5EF4-FFF2-40B4-BE49-F238E27FC236}">
                <a16:creationId xmlns:a16="http://schemas.microsoft.com/office/drawing/2014/main" id="{809B0C4B-6974-81CA-8CC1-7076FBA7040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155975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D7DA080-F99C-E809-DB0D-1366820758BE}"/>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39CA944-01E4-0126-E1D1-0BBD8F5316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0D16EF3F-3994-8C87-8F9F-185EC2843C1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rtl="0">
              <a:buNone/>
            </a:pPr>
            <a:r>
              <a:rPr lang="en-GB" sz="1200" b="0" i="0" u="none" strike="noStrike" cap="none" dirty="0">
                <a:solidFill>
                  <a:srgbClr val="000000"/>
                </a:solidFill>
                <a:effectLst/>
                <a:latin typeface="Arial"/>
                <a:ea typeface="Arial"/>
                <a:cs typeface="Arial"/>
                <a:sym typeface="Arial"/>
              </a:rPr>
              <a:t>Traditionally, power systems are designed to deal with demand-related variations and uncertainty. Electricity demand profile depends on various factors such as local weather, GDP</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social and cultural factors. However, power demand usually follows a regular pattern in each region. It is generally easier to forecast fluctuations in demand than in variable renewable supply.</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An important characteristic of the power system is residual load or net load. The net load is the power demand after accounting for variable renewable output. At low penetration of renewables, the difference between net load and power demand is insignificant. However, as the share of VRE grows, the difference between the two increases. The balancing challenge, therefore, lies in the ability of the system to react quickly enough to accommodate such extensive and rapid changes and retain the system stability.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balancing challenge will be greatest at times that demand for electricity and the output from variable power plants are changing simultaneously in opposite directions. The two extreme cases of this happen</a:t>
            </a:r>
            <a:r>
              <a:rPr lang="en-GB" dirty="0">
                <a:solidFill>
                  <a:srgbClr val="000000"/>
                </a:solidFill>
                <a:latin typeface="Arial"/>
                <a:ea typeface="Arial"/>
                <a:cs typeface="Arial"/>
                <a:sym typeface="Arial"/>
              </a:rPr>
              <a:t> as follows</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At times that high electricity demand is falling to a minimum while the output for variable renewables is increasing to the peak</a:t>
            </a:r>
          </a:p>
          <a:p>
            <a:pPr marL="158750" indent="0" rtl="0">
              <a:buNone/>
            </a:pPr>
            <a:r>
              <a:rPr lang="en-GB" sz="1200" b="0" i="0" u="none" strike="noStrike" cap="none" dirty="0">
                <a:solidFill>
                  <a:srgbClr val="000000"/>
                </a:solidFill>
                <a:effectLst/>
                <a:latin typeface="Arial"/>
                <a:ea typeface="Arial"/>
                <a:cs typeface="Arial"/>
                <a:sym typeface="Arial"/>
              </a:rPr>
              <a:t>•When electricity demand is rising towards peak while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output is falling.</a:t>
            </a:r>
          </a:p>
          <a:p>
            <a:pPr marL="158750" indent="0" rtl="0">
              <a:buNone/>
            </a:pPr>
            <a:endParaRPr lang="en-US" dirty="0"/>
          </a:p>
          <a:p>
            <a:pPr marL="158750" indent="0" rtl="0">
              <a:buNone/>
            </a:pPr>
            <a:r>
              <a:rPr lang="en-US" dirty="0"/>
              <a:t>The slide shows a set of three graphs comparing the electricity load, net load, and renewable energy generation (solar and wind) for three different days in California (USA) in 2014: April 22, July 22, and October 22. The top row shows the total electricity load (brown line) and the net load (blue line), which is the remaining demand after accounting for renewable energy generation. The bottom row illustrates the contributions of solar (yellow area) and wind (blue area) power throughout the day. The July 22 graph shows the highest peak demand and the greatest solar generation, while the net load is lowest around midday due to high solar output. In contrast, April and October exhibit lower total loads, with wind generation being more stable but solar having a smaller impact. These graphs highlight the variability of net load due to the fluctuating contributions of wind and solar energy.</a:t>
            </a:r>
            <a:endParaRPr lang="en-GB" sz="1200" b="0" i="0" u="none" strike="noStrike" cap="none" dirty="0">
              <a:solidFill>
                <a:srgbClr val="000000"/>
              </a:solidFill>
              <a:effectLst/>
              <a:latin typeface="Arial"/>
              <a:ea typeface="Arial"/>
              <a:cs typeface="Arial"/>
            </a:endParaRPr>
          </a:p>
        </p:txBody>
      </p:sp>
      <p:sp>
        <p:nvSpPr>
          <p:cNvPr id="165" name="Google Shape;165;p13:notes">
            <a:extLst>
              <a:ext uri="{FF2B5EF4-FFF2-40B4-BE49-F238E27FC236}">
                <a16:creationId xmlns:a16="http://schemas.microsoft.com/office/drawing/2014/main" id="{B9DFA094-7982-A30E-B044-5F547CB568B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186518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5AC2830-69B6-0010-763A-D3B6348FF9A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71266AD-82F7-150D-8394-5CDF117572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6580B4E-3FCB-5E23-2FFF-21C355B4DDB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four key challenges that arise from the large-scale integration of variable renewable electricity sources: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Firstly the frequency of occurrence and magnitude of forecast errors on net load increases as the share of V.R.E grows. These lead to higher cycling of thermal generation and over-generation. In some cases, power generated in the system is more than demand, due to technical constraints on the rate and the extent that thermal generators can reduce their output. To maintain frequency at its nominal value, the system operator has to curtail power generation from variable renewables.  Curtailment is a risk mitigation measure that is usually applied when a system cannot cope with the balancing issues due to lack of flexibility. V.R.E. curtailment reduces renewable generators' capacity factor and their economic attractiveness; it also reduces the system-wide benefits of VRE.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Secondly, The resultant ramping rate in the net load can be higher than demand and renewable generation output. As the share of variable renewables increases, the ramping rate in the net load increases as well. In addition to increasing ramping rates, V.R.E. increases ramping ranges which is the difference between the minimum and maximum loads. Therefore conventional dispatchable units need to cycle faster and more frequently to meet the new ramping requirements. Flexible generation capacity needs to be sufficient to cover increased ramping range requirements. If the system cannot cope with net load down ramping requirement, it has to curtail the V.R.E. output. Similarly, if the system cannot cope with the net load upward ramping requirement, it might lead to loss of load.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Thirdly, to deal with uncertainty, power systems regulation requires some amount of reserve capacity to be procured at each time. The first purpose of the reserve capacity is to help the system recover in case of a contingency (for example, loss of generation). This can be achieved through a fast-acting frequency containment reserve to restore the frequency to its nominal value. The second purpose of the reserve capacity is to compensate for demand forecast errors (also called regulating reserve). As the share of variable renewable generation grows, V.R.E. forecast errors (rather than demand forecast errors) become the main source of net load uncertainty and, therefore, the main driver of regulating reserve requirements.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Lastly, a very high share of V.R.E. is that it poses system reliability risks related to lack of system inertia. Power system inertia refers to the total instantaneous inertia from the spinning rotors of synchronous generators. Such inertia helps generators resist changes in their rotational speed from system imbalances and gives system operators time to activate necessary controls to recover the system. Inertia is related to the amount of online conventional synchronous capacity at each time, and it is inversely proportional to the rate of change of frequency. In other words, the lower the inertia, the faster the change in frequency, the more difficult it is to maintain reliable operations. The power system has specific requirements for inertia that impose having some synchronous capacity online.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F9EBCD87-AD4D-00C3-0686-96324125EE2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162091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004A00D-9DAF-7EF0-20EE-78F4B6968453}"/>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9FE20F67-485F-88C9-D0FD-62C0EB2C4F3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1FF73B80-245E-2ECE-9762-362FF346E53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a:r>
              <a:rPr lang="en-GB" sz="1200" b="0" i="0" u="none" strike="noStrike" cap="none" dirty="0">
                <a:solidFill>
                  <a:srgbClr val="000000"/>
                </a:solidFill>
                <a:effectLst/>
                <a:latin typeface="Arial"/>
                <a:ea typeface="Arial"/>
                <a:cs typeface="Arial"/>
                <a:sym typeface="Arial"/>
              </a:rPr>
              <a:t>Power systems must be actively managed to maintain a steady balance between supply and demand. This is a complex task as demand varies continuously and demand forecasts commonly include errors. The level of uncertainty rises for extended timescales and will be greatest when consumers respond to an unexpected, shared stimulus, such as a cold snap in the weather. The other major source of uncertainty is the loss of one or more generators or transmission lines. Therefore variability and uncertainty are common phenomena in power system operation. In the present fossil fuel dominated systems, the resulting imbalances from demand variation and uncertainty are managed mainly by dispatchable thermal power plants.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output of variable renewable resources ramps up and down quickly depending on the available resources, and forecasting their output is difficult. Therefore integrating higher shares of variable renewable energy in the power system introduces additional, rather than new, variability and uncertainty to the system on the supply side.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system balancing and renewable integration challenge is commonly assessed over three timescales:  </a:t>
            </a:r>
          </a:p>
          <a:p>
            <a:pPr marL="158750"/>
            <a:r>
              <a:rPr lang="en-GB" sz="1200" b="0" i="0" u="none" strike="noStrike" cap="none" dirty="0">
                <a:solidFill>
                  <a:srgbClr val="000000"/>
                </a:solidFill>
                <a:effectLst/>
                <a:latin typeface="Arial"/>
                <a:ea typeface="Arial"/>
                <a:cs typeface="Arial"/>
                <a:sym typeface="Arial"/>
              </a:rPr>
              <a:t>•  Stability and resilience: The system's instantaneous ability to recover from instantaneous disturbance and imbalances in supply and demand and maintain the operating reserve and inertia.</a:t>
            </a:r>
          </a:p>
          <a:p>
            <a:pPr marL="158750"/>
            <a:r>
              <a:rPr lang="en-GB" sz="1200" b="0" i="0" u="none" strike="noStrike" cap="none" dirty="0">
                <a:solidFill>
                  <a:srgbClr val="000000"/>
                </a:solidFill>
                <a:effectLst/>
                <a:latin typeface="Arial"/>
                <a:ea typeface="Arial"/>
                <a:cs typeface="Arial"/>
                <a:sym typeface="Arial"/>
              </a:rPr>
              <a:t>•  Balancing and operational security: The system's ability to retain the balance of demand and supply known as load following. It includes real-time, intra-day, and day-ahead balancing.</a:t>
            </a:r>
          </a:p>
          <a:p>
            <a:pPr marL="158750"/>
            <a:r>
              <a:rPr lang="en-GB" sz="1200" b="0" i="0" u="none" strike="noStrike" cap="none" dirty="0">
                <a:solidFill>
                  <a:srgbClr val="000000"/>
                </a:solidFill>
                <a:effectLst/>
                <a:latin typeface="Arial"/>
                <a:ea typeface="Arial"/>
                <a:cs typeface="Arial"/>
                <a:sym typeface="Arial"/>
              </a:rPr>
              <a:t>•  Adequacy: The electricity system's ability to supply the peak and aggregate electricity demand at all times under normal operating conditions.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ACFC8DA0-03A9-B63E-38B3-EC703EE97A5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1347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7A8CFE3-3180-5BF0-7F39-E91681A2178E}"/>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848A1E4-64C2-F305-5F8C-0157A134AB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22769C2-5908-5EC8-E1BD-E0B16A4C117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China’s experience with wind energy integration highlights a significant flexibility challenge in modern power systems: aligning rapid renewable deployment with grid infrastructure and policy frameworks. In the early 2010s, China invested aggressively in wind power, especially in its northern and northwestern provinces like Inner Mongolia, Gansu, and Xinjiang. These regions offered abundant wind resources but were located far from major demand centers on the eastern coast. Due to limited transmission capacity and inadequate regional coordination, large volumes of wind energy had to be curtailed. In 2016, curtailment rates exceeded 30% in some areas as shown in the figure, wasting clean energy and undermining investor confidence.</a:t>
            </a:r>
          </a:p>
          <a:p>
            <a:r>
              <a:rPr lang="en-US" b="0" dirty="0"/>
              <a:t>This curtailment problem was not solely technical; it was also institutional. Historically, local grid operators had economic and regulatory incentives to dispatch coal-fired power, which led to renewable generators being shut out even when wind power was available. Moreover, regional dispatch systems and inflexible grid operations made it difficult to accommodate variable renewable energy. Recognizing these constraints, Chinese authorities launched a multifaceted response that included massive investments in ultra-high voltage (UHV) transmission lines, policy reforms mandating renewable integration quotas, and the beginning of electricity market liberalization to promote more dynamic dispatch systems.</a:t>
            </a:r>
          </a:p>
          <a:p>
            <a:r>
              <a:rPr lang="en-US" b="0" dirty="0"/>
              <a:t>Thanks to these interventions, China’s wind curtailment rate dropped to below 3% by 2023. The country’s efforts demonstrate how technical investments (like UHV transmission) must be paired with regulatory and market reforms to achieve real flexibility. China’s case offers a powerful lesson: physical infrastructure alone is not sufficient, systems must evolve institutionally to prioritize clean energy dispatch, enable regional coordination, and incentivize flexibility services such as storage and demand response.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A79EC3C-2858-A2EC-D1F7-F786039E8B0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163124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CE3088C-C4F1-2660-79E8-2E764BD88CC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03ED0B9-B37C-55F2-E62A-A8ECD11CA8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2060DDE-24A7-19A4-0AB7-08784304337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California provides one of the most iconic examples of the challenges associated with integrating high shares of variable renewable energy, particularly solar PV. As the state has aggressively expanded rooftop and utility-scale solar installations, midday solar production has increasingly exceeded demand, pushing net load (total demand minus renewable generation) to very low levels during the afternoon. This trend creates what is known as the "duck curve", a graph where the shape of net load resembles the silhouette of a duck as illustrated in the figure. The steep ramp-up in electricity demand during the late afternoon, when solar generation rapidly declines, places significant stress on the system’s flexibility.</a:t>
            </a:r>
          </a:p>
          <a:p>
            <a:r>
              <a:rPr lang="en-US" b="0" dirty="0"/>
              <a:t>This pattern has intensified over the past decade. For instance, California Independent System Operator (CAISO) has observed net load ramps exceeding 13 GW in just a few hours during spring evenings, a pace that challenges even fast-ramping natural gas plants. Without sufficient flexible resources (such as energy storage or demand response), this can lead to reliability concerns or even curtailment of solar generation. Moreover, during mild weather conditions, the net load can approach zero or even go negative, forcing the grid operator to export excess power or shut down clean generation. These issues highlight the temporal mismatch between solar availability and peak consumption.</a:t>
            </a:r>
          </a:p>
          <a:p>
            <a:r>
              <a:rPr lang="en-US" b="0" dirty="0"/>
              <a:t>In response, California has implemented several measures to address this flexibility challenge. These include large-scale deployment of battery energy storage systems, time-of-use pricing to shift demand, and greater integration with neighboring regional markets to absorb excess solar. Notably, battery systems like the Moss Landing Energy Storage Facility are now playing a critical role in flattening the duck curve by absorbing excess solar energy and discharging it during the evening peak. California’s experience underscores the importance of pairing renewable energy expansion with system flexibility, a combination of infrastructure, market design, and smart grid management to ensure reliability in a high-VRE future.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23E48537-D7D0-0A54-A5AD-B2231667E1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3606557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irena.org/publications/2018/Nov/Power-system-flexibility-for-the-energy-transitio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irena.org/publications/2019/Feb/Innovation-landscape-for-a-renewable-powered-futu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irena.org/-/media/Irena/Files/IRENA-flextool/IRENA_FlexTool_BasicTraining.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B978-0-12-813975-2.00003-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irena.org/publications/2018/Nov/Power-system-flexibility-for-the-energy-transition" TargetMode="External"/><Relationship Id="rId4" Type="http://schemas.openxmlformats.org/officeDocument/2006/relationships/hyperlink" Target="https://www.eia.gov/todayinenergy/detail.php?id=191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Assessing power system flexibility </a:t>
            </a:r>
            <a:r>
              <a:rPr lang="en-ZA" b="1">
                <a:latin typeface="Open Sans ExtraBold"/>
                <a:ea typeface="Open Sans ExtraBold" panose="020B0606030504020204" pitchFamily="34" charset="0"/>
                <a:cs typeface="Open Sans ExtraBold" panose="020B0606030504020204" pitchFamily="34" charset="0"/>
              </a:rPr>
              <a:t>with IRENA FlexTool</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7639169" cy="2800767"/>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POWER SYSTEM FLEXIBILITY FOR THE ENERGY TRANSITION</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A2892D6-8A0E-8582-A5B0-E2A90D3DC021}"/>
            </a:ext>
          </a:extLst>
        </p:cNvPr>
        <p:cNvGrpSpPr/>
        <p:nvPr/>
      </p:nvGrpSpPr>
      <p:grpSpPr>
        <a:xfrm>
          <a:off x="0" y="0"/>
          <a:ext cx="0" cy="0"/>
          <a:chOff x="0" y="0"/>
          <a:chExt cx="0" cy="0"/>
        </a:xfrm>
      </p:grpSpPr>
      <p:pic>
        <p:nvPicPr>
          <p:cNvPr id="4" name="Picture 3" descr="The Solar Power Duck Curve Explained">
            <a:extLst>
              <a:ext uri="{FF2B5EF4-FFF2-40B4-BE49-F238E27FC236}">
                <a16:creationId xmlns:a16="http://schemas.microsoft.com/office/drawing/2014/main" id="{5A3D5506-8F44-36FE-E0E9-4B7A5A1510E0}"/>
              </a:ext>
            </a:extLst>
          </p:cNvPr>
          <p:cNvPicPr>
            <a:picLocks noChangeAspect="1"/>
          </p:cNvPicPr>
          <p:nvPr/>
        </p:nvPicPr>
        <p:blipFill rotWithShape="1">
          <a:blip r:embed="rId3">
            <a:extLst>
              <a:ext uri="{28A0092B-C50C-407E-A947-70E740481C1C}">
                <a14:useLocalDpi xmlns:a14="http://schemas.microsoft.com/office/drawing/2010/main" val="0"/>
              </a:ext>
            </a:extLst>
          </a:blip>
          <a:srcRect b="20344"/>
          <a:stretch>
            <a:fillRect/>
          </a:stretch>
        </p:blipFill>
        <p:spPr bwMode="auto">
          <a:xfrm>
            <a:off x="4797468" y="901893"/>
            <a:ext cx="6802069" cy="5418258"/>
          </a:xfrm>
          <a:prstGeom prst="rect">
            <a:avLst/>
          </a:prstGeom>
          <a:noFill/>
          <a:ln>
            <a:noFill/>
          </a:ln>
          <a:extLst>
            <a:ext uri="{53640926-AAD7-44D8-BBD7-CCE9431645EC}">
              <a14:shadowObscured xmlns:a14="http://schemas.microsoft.com/office/drawing/2010/main"/>
            </a:ext>
          </a:extLst>
        </p:spPr>
      </p:pic>
      <p:sp>
        <p:nvSpPr>
          <p:cNvPr id="3" name="Slide Number Placeholder 1">
            <a:extLst>
              <a:ext uri="{FF2B5EF4-FFF2-40B4-BE49-F238E27FC236}">
                <a16:creationId xmlns:a16="http://schemas.microsoft.com/office/drawing/2014/main" id="{03A771FD-956F-842B-8273-5D2159731C5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126BC325-8C86-99C4-825B-8789F5538F93}"/>
              </a:ext>
            </a:extLst>
          </p:cNvPr>
          <p:cNvSpPr/>
          <p:nvPr/>
        </p:nvSpPr>
        <p:spPr>
          <a:xfrm>
            <a:off x="343847" y="995985"/>
            <a:ext cx="4572574" cy="707886"/>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Ramping Capacity: California’s Duck Curve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475EDA94-0E80-D9C2-30E2-09DC6BD8BCAB}"/>
              </a:ext>
            </a:extLst>
          </p:cNvPr>
          <p:cNvSpPr txBox="1">
            <a:spLocks/>
          </p:cNvSpPr>
          <p:nvPr/>
        </p:nvSpPr>
        <p:spPr>
          <a:xfrm>
            <a:off x="343846" y="111583"/>
            <a:ext cx="10767176" cy="7620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 VRE Integration Challenges in Context</a:t>
            </a:r>
            <a:endParaRPr lang="en-US" dirty="0">
              <a:cs typeface="Calibri Light" panose="020F0302020204030204"/>
            </a:endParaRPr>
          </a:p>
        </p:txBody>
      </p:sp>
      <p:sp>
        <p:nvSpPr>
          <p:cNvPr id="9" name="TextBox 8">
            <a:extLst>
              <a:ext uri="{FF2B5EF4-FFF2-40B4-BE49-F238E27FC236}">
                <a16:creationId xmlns:a16="http://schemas.microsoft.com/office/drawing/2014/main" id="{5FB1DC0F-65B1-BDAD-0BBB-65F07013AB84}"/>
              </a:ext>
            </a:extLst>
          </p:cNvPr>
          <p:cNvSpPr txBox="1"/>
          <p:nvPr/>
        </p:nvSpPr>
        <p:spPr>
          <a:xfrm>
            <a:off x="4916421" y="6297147"/>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Elements (2022)</a:t>
            </a:r>
            <a:endParaRPr lang="en-US" sz="1000" dirty="0">
              <a:latin typeface="Open Sans"/>
            </a:endParaRPr>
          </a:p>
        </p:txBody>
      </p:sp>
      <p:sp>
        <p:nvSpPr>
          <p:cNvPr id="2" name="TextBox 1">
            <a:extLst>
              <a:ext uri="{FF2B5EF4-FFF2-40B4-BE49-F238E27FC236}">
                <a16:creationId xmlns:a16="http://schemas.microsoft.com/office/drawing/2014/main" id="{8F3C05BD-8ECD-1CA3-ECEE-1FEBF418FB04}"/>
              </a:ext>
            </a:extLst>
          </p:cNvPr>
          <p:cNvSpPr txBox="1"/>
          <p:nvPr/>
        </p:nvSpPr>
        <p:spPr>
          <a:xfrm>
            <a:off x="343846" y="2004377"/>
            <a:ext cx="4115419" cy="3785652"/>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In systems with a high penetration of </a:t>
            </a:r>
            <a:r>
              <a:rPr lang="en-US" sz="2400" b="1" dirty="0">
                <a:latin typeface="Open Sans" panose="020B0606030504020204" pitchFamily="34" charset="0"/>
                <a:ea typeface="Open Sans" panose="020B0606030504020204" pitchFamily="34" charset="0"/>
                <a:cs typeface="Open Sans" panose="020B0606030504020204" pitchFamily="34" charset="0"/>
              </a:rPr>
              <a:t>solar energy</a:t>
            </a:r>
            <a:r>
              <a:rPr lang="en-US" sz="2400" dirty="0">
                <a:latin typeface="Open Sans" panose="020B0606030504020204" pitchFamily="34" charset="0"/>
                <a:ea typeface="Open Sans" panose="020B0606030504020204" pitchFamily="34" charset="0"/>
                <a:cs typeface="Open Sans" panose="020B0606030504020204" pitchFamily="34" charset="0"/>
              </a:rPr>
              <a:t>, net load decreases and increases sharply throughout the day. </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These </a:t>
            </a:r>
            <a:r>
              <a:rPr lang="en-US" sz="2400" b="1" dirty="0">
                <a:latin typeface="Open Sans" panose="020B0606030504020204" pitchFamily="34" charset="0"/>
                <a:ea typeface="Open Sans" panose="020B0606030504020204" pitchFamily="34" charset="0"/>
                <a:cs typeface="Open Sans" panose="020B0606030504020204" pitchFamily="34" charset="0"/>
              </a:rPr>
              <a:t>abrupt changes </a:t>
            </a:r>
            <a:r>
              <a:rPr lang="en-US" sz="2400" dirty="0">
                <a:latin typeface="Open Sans" panose="020B0606030504020204" pitchFamily="34" charset="0"/>
                <a:ea typeface="Open Sans" panose="020B0606030504020204" pitchFamily="34" charset="0"/>
                <a:cs typeface="Open Sans" panose="020B0606030504020204" pitchFamily="34" charset="0"/>
              </a:rPr>
              <a:t>in net load can potentially lead to </a:t>
            </a:r>
            <a:r>
              <a:rPr lang="en-US" sz="2400" b="1" dirty="0">
                <a:latin typeface="Open Sans" panose="020B0606030504020204" pitchFamily="34" charset="0"/>
                <a:ea typeface="Open Sans" panose="020B0606030504020204" pitchFamily="34" charset="0"/>
                <a:cs typeface="Open Sans" panose="020B0606030504020204" pitchFamily="34" charset="0"/>
              </a:rPr>
              <a:t>instability in the grid</a:t>
            </a:r>
            <a:r>
              <a:rPr lang="en-US" sz="2400" dirty="0">
                <a:latin typeface="Open Sans" panose="020B0606030504020204" pitchFamily="34" charset="0"/>
                <a:ea typeface="Open Sans" panose="020B0606030504020204" pitchFamily="34" charset="0"/>
                <a:cs typeface="Open Sans" panose="020B0606030504020204" pitchFamily="34" charset="0"/>
              </a:rPr>
              <a:t>.</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152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2DF76F6-6403-A077-8EB7-47840C9942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6B2A775-C369-288B-8B36-D837C26A9966}"/>
              </a:ext>
            </a:extLst>
          </p:cNvPr>
          <p:cNvPicPr>
            <a:picLocks noChangeAspect="1"/>
          </p:cNvPicPr>
          <p:nvPr/>
        </p:nvPicPr>
        <p:blipFill rotWithShape="1">
          <a:blip r:embed="rId3">
            <a:extLst>
              <a:ext uri="{28A0092B-C50C-407E-A947-70E740481C1C}">
                <a14:useLocalDpi xmlns:a14="http://schemas.microsoft.com/office/drawing/2010/main" val="0"/>
              </a:ext>
            </a:extLst>
          </a:blip>
          <a:srcRect t="2584" b="3237"/>
          <a:stretch>
            <a:fillRect/>
          </a:stretch>
        </p:blipFill>
        <p:spPr bwMode="auto">
          <a:xfrm>
            <a:off x="6342613" y="39682"/>
            <a:ext cx="5155095" cy="6491430"/>
          </a:xfrm>
          <a:prstGeom prst="rect">
            <a:avLst/>
          </a:prstGeom>
          <a:noFill/>
          <a:ln>
            <a:noFill/>
          </a:ln>
          <a:extLst>
            <a:ext uri="{53640926-AAD7-44D8-BBD7-CCE9431645EC}">
              <a14:shadowObscured xmlns:a14="http://schemas.microsoft.com/office/drawing/2010/main"/>
            </a:ext>
          </a:extLst>
        </p:spPr>
      </p:pic>
      <p:sp>
        <p:nvSpPr>
          <p:cNvPr id="3" name="Slide Number Placeholder 1">
            <a:extLst>
              <a:ext uri="{FF2B5EF4-FFF2-40B4-BE49-F238E27FC236}">
                <a16:creationId xmlns:a16="http://schemas.microsoft.com/office/drawing/2014/main" id="{759B5C77-997D-2359-F150-3818A6A81C7C}"/>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7" name="Rectangle 6">
            <a:extLst>
              <a:ext uri="{FF2B5EF4-FFF2-40B4-BE49-F238E27FC236}">
                <a16:creationId xmlns:a16="http://schemas.microsoft.com/office/drawing/2014/main" id="{34A6B3CB-829F-6A4D-8F0B-3900FD802803}"/>
              </a:ext>
            </a:extLst>
          </p:cNvPr>
          <p:cNvSpPr/>
          <p:nvPr/>
        </p:nvSpPr>
        <p:spPr>
          <a:xfrm>
            <a:off x="314344" y="1520253"/>
            <a:ext cx="5926595" cy="707886"/>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Grid Congestion: Germany’s North-South Transmission Bottleneck </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8483D1A0-3815-D4A8-F78B-CD3FE7801EAB}"/>
              </a:ext>
            </a:extLst>
          </p:cNvPr>
          <p:cNvSpPr txBox="1">
            <a:spLocks/>
          </p:cNvSpPr>
          <p:nvPr/>
        </p:nvSpPr>
        <p:spPr>
          <a:xfrm>
            <a:off x="314344" y="79512"/>
            <a:ext cx="6334413" cy="134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100" dirty="0">
                <a:latin typeface="Open Sans"/>
                <a:ea typeface="Open Sans" panose="020B0606030504020204" pitchFamily="34" charset="0"/>
                <a:cs typeface="Open Sans" panose="020B0606030504020204" pitchFamily="34" charset="0"/>
                <a:sym typeface="Bodoni SvtyTwo ITC TT-Book"/>
              </a:rPr>
              <a:t>1.2 VRE Integration Challenges in Context</a:t>
            </a:r>
            <a:endParaRPr lang="en-US" sz="4100" dirty="0">
              <a:cs typeface="Calibri Light" panose="020F0302020204030204"/>
            </a:endParaRPr>
          </a:p>
        </p:txBody>
      </p:sp>
      <p:sp>
        <p:nvSpPr>
          <p:cNvPr id="5" name="Google Shape;126;p18">
            <a:extLst>
              <a:ext uri="{FF2B5EF4-FFF2-40B4-BE49-F238E27FC236}">
                <a16:creationId xmlns:a16="http://schemas.microsoft.com/office/drawing/2014/main" id="{BBA799E0-23F0-B7FE-29FF-4B4D5FB7954C}"/>
              </a:ext>
            </a:extLst>
          </p:cNvPr>
          <p:cNvSpPr txBox="1">
            <a:spLocks/>
          </p:cNvSpPr>
          <p:nvPr/>
        </p:nvSpPr>
        <p:spPr>
          <a:xfrm>
            <a:off x="310572" y="2323533"/>
            <a:ext cx="5604453" cy="4302972"/>
          </a:xfrm>
          <a:prstGeom prst="rect">
            <a:avLst/>
          </a:prstGeom>
        </p:spPr>
        <p:txBody>
          <a:bodyPr spcFirstLastPara="1" vert="horz" wrap="square" lIns="91425" tIns="91425" rIns="91425" bIns="91425"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Most wind power is generated in northern Germany, far from demand centers in the south.</a:t>
            </a:r>
          </a:p>
          <a:p>
            <a:pPr marL="0" indent="0" algn="just">
              <a:buFont typeface="Arial" panose="020B0604020202020204" pitchFamily="34" charse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Transmission constraints lead to </a:t>
            </a:r>
            <a:r>
              <a:rPr lang="en-US" sz="2400" b="1" dirty="0">
                <a:latin typeface="Open Sans" panose="020B0606030504020204" pitchFamily="34" charset="0"/>
                <a:ea typeface="Open Sans" panose="020B0606030504020204" pitchFamily="34" charset="0"/>
                <a:cs typeface="Open Sans" panose="020B0606030504020204" pitchFamily="34" charset="0"/>
              </a:rPr>
              <a:t>frequent curtailment </a:t>
            </a:r>
            <a:r>
              <a:rPr lang="en-US" sz="2400" dirty="0">
                <a:latin typeface="Open Sans" panose="020B0606030504020204" pitchFamily="34" charset="0"/>
                <a:ea typeface="Open Sans" panose="020B0606030504020204" pitchFamily="34" charset="0"/>
                <a:cs typeface="Open Sans" panose="020B0606030504020204" pitchFamily="34" charset="0"/>
              </a:rPr>
              <a:t>of renewable energy.</a:t>
            </a:r>
          </a:p>
          <a:p>
            <a:pPr marL="0" indent="0" algn="just">
              <a:buFont typeface="Arial" panose="020B0604020202020204" pitchFamily="34" charse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Grid congestion reflects a </a:t>
            </a:r>
            <a:r>
              <a:rPr lang="en-US" sz="2400" b="1" dirty="0">
                <a:latin typeface="Open Sans" panose="020B0606030504020204" pitchFamily="34" charset="0"/>
                <a:ea typeface="Open Sans" panose="020B0606030504020204" pitchFamily="34" charset="0"/>
                <a:cs typeface="Open Sans" panose="020B0606030504020204" pitchFamily="34" charset="0"/>
              </a:rPr>
              <a:t>spatial flexibility challenge </a:t>
            </a:r>
            <a:r>
              <a:rPr lang="en-US" sz="2400" dirty="0">
                <a:latin typeface="Open Sans" panose="020B0606030504020204" pitchFamily="34" charset="0"/>
                <a:ea typeface="Open Sans" panose="020B0606030504020204" pitchFamily="34" charset="0"/>
                <a:cs typeface="Open Sans" panose="020B0606030504020204" pitchFamily="34" charset="0"/>
              </a:rPr>
              <a:t>in integrating high shares of renewables.</a:t>
            </a:r>
          </a:p>
        </p:txBody>
      </p:sp>
      <p:sp>
        <p:nvSpPr>
          <p:cNvPr id="4" name="TextBox 3">
            <a:extLst>
              <a:ext uri="{FF2B5EF4-FFF2-40B4-BE49-F238E27FC236}">
                <a16:creationId xmlns:a16="http://schemas.microsoft.com/office/drawing/2014/main" id="{7E86CCB8-FC32-3BD4-5D23-E41AB065AC9D}"/>
              </a:ext>
            </a:extLst>
          </p:cNvPr>
          <p:cNvSpPr txBox="1"/>
          <p:nvPr/>
        </p:nvSpPr>
        <p:spPr>
          <a:xfrm>
            <a:off x="4916421" y="6297147"/>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Clean Energy Wire (2016)</a:t>
            </a:r>
            <a:endParaRPr lang="en-US" sz="1000" dirty="0">
              <a:latin typeface="Open Sans"/>
            </a:endParaRPr>
          </a:p>
        </p:txBody>
      </p:sp>
    </p:spTree>
    <p:extLst>
      <p:ext uri="{BB962C8B-B14F-4D97-AF65-F5344CB8AC3E}">
        <p14:creationId xmlns:p14="http://schemas.microsoft.com/office/powerpoint/2010/main" val="72895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0B2115C-A623-16CA-FB2A-0B8AF3241084}"/>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EF5960A-9F60-F7B9-5757-D0B6761FDEF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3C9230F9-8ABE-51A1-E015-48D84386DA99}"/>
              </a:ext>
            </a:extLst>
          </p:cNvPr>
          <p:cNvSpPr/>
          <p:nvPr/>
        </p:nvSpPr>
        <p:spPr>
          <a:xfrm>
            <a:off x="343846" y="995986"/>
            <a:ext cx="779431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Inertia and Stability: A High-Wind System in Ireland</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E418FC2F-1F94-E8B6-7117-D870D07F2C68}"/>
              </a:ext>
            </a:extLst>
          </p:cNvPr>
          <p:cNvSpPr txBox="1">
            <a:spLocks/>
          </p:cNvSpPr>
          <p:nvPr/>
        </p:nvSpPr>
        <p:spPr>
          <a:xfrm>
            <a:off x="343847" y="150594"/>
            <a:ext cx="10767176" cy="7620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 VRE Integration Challenges in Context</a:t>
            </a:r>
            <a:endParaRPr lang="en-US" dirty="0">
              <a:cs typeface="Calibri Light" panose="020F0302020204030204"/>
            </a:endParaRPr>
          </a:p>
        </p:txBody>
      </p:sp>
      <p:sp>
        <p:nvSpPr>
          <p:cNvPr id="5" name="Google Shape;126;p18">
            <a:extLst>
              <a:ext uri="{FF2B5EF4-FFF2-40B4-BE49-F238E27FC236}">
                <a16:creationId xmlns:a16="http://schemas.microsoft.com/office/drawing/2014/main" id="{A25DD88D-76D3-D9E1-AC35-1DBB6DDD2E65}"/>
              </a:ext>
            </a:extLst>
          </p:cNvPr>
          <p:cNvSpPr txBox="1">
            <a:spLocks/>
          </p:cNvSpPr>
          <p:nvPr/>
        </p:nvSpPr>
        <p:spPr>
          <a:xfrm>
            <a:off x="190484" y="1479421"/>
            <a:ext cx="3826880" cy="5003290"/>
          </a:xfrm>
          <a:prstGeom prst="rect">
            <a:avLst/>
          </a:prstGeom>
        </p:spPr>
        <p:txBody>
          <a:bodyPr spcFirstLastPara="1" vert="horz" wrap="square" lIns="91425" tIns="91425" rIns="91425" bIns="91425"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High shares of wind power have reduced system inertia, increasing </a:t>
            </a:r>
            <a:r>
              <a:rPr lang="en-US" sz="2400" b="1" dirty="0">
                <a:latin typeface="Open Sans" panose="020B0606030504020204" pitchFamily="34" charset="0"/>
                <a:ea typeface="Open Sans" panose="020B0606030504020204" pitchFamily="34" charset="0"/>
                <a:cs typeface="Open Sans" panose="020B0606030504020204" pitchFamily="34" charset="0"/>
              </a:rPr>
              <a:t>frequency instability risks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0" indent="0" algn="just">
              <a:buFont typeface="Arial" panose="020B0604020202020204" pitchFamily="34" charse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Ireland’s grid relies on a </a:t>
            </a:r>
            <a:r>
              <a:rPr lang="en-US" sz="2400" b="1" dirty="0">
                <a:latin typeface="Open Sans" panose="020B0606030504020204" pitchFamily="34" charset="0"/>
                <a:ea typeface="Open Sans" panose="020B0606030504020204" pitchFamily="34" charset="0"/>
                <a:cs typeface="Open Sans" panose="020B0606030504020204" pitchFamily="34" charset="0"/>
              </a:rPr>
              <a:t>cap to manage non-synchronous generation</a:t>
            </a:r>
            <a:r>
              <a:rPr lang="en-US" sz="2400" dirty="0">
                <a:latin typeface="Open Sans" panose="020B0606030504020204" pitchFamily="34" charset="0"/>
                <a:ea typeface="Open Sans" panose="020B0606030504020204" pitchFamily="34" charset="0"/>
                <a:cs typeface="Open Sans" panose="020B0606030504020204" pitchFamily="34" charset="0"/>
              </a:rPr>
              <a:t> in real time.</a:t>
            </a:r>
          </a:p>
          <a:p>
            <a:pPr marL="0" indent="0" algn="just">
              <a:buFont typeface="Arial" panose="020B0604020202020204" pitchFamily="34" charse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Low inertia require </a:t>
            </a:r>
            <a:r>
              <a:rPr lang="en-US" sz="2400" b="1" dirty="0">
                <a:latin typeface="Open Sans" panose="020B0606030504020204" pitchFamily="34" charset="0"/>
                <a:ea typeface="Open Sans" panose="020B0606030504020204" pitchFamily="34" charset="0"/>
                <a:cs typeface="Open Sans" panose="020B0606030504020204" pitchFamily="34" charset="0"/>
              </a:rPr>
              <a:t>new system services</a:t>
            </a:r>
            <a:r>
              <a:rPr lang="en-US" sz="2400" dirty="0">
                <a:latin typeface="Open Sans" panose="020B0606030504020204" pitchFamily="34" charset="0"/>
                <a:ea typeface="Open Sans" panose="020B0606030504020204" pitchFamily="34" charset="0"/>
                <a:cs typeface="Open Sans" panose="020B0606030504020204" pitchFamily="34" charset="0"/>
              </a:rPr>
              <a:t> to maintain grid stability.</a:t>
            </a:r>
          </a:p>
        </p:txBody>
      </p:sp>
      <p:pic>
        <p:nvPicPr>
          <p:cNvPr id="6" name="Picture 5">
            <a:extLst>
              <a:ext uri="{FF2B5EF4-FFF2-40B4-BE49-F238E27FC236}">
                <a16:creationId xmlns:a16="http://schemas.microsoft.com/office/drawing/2014/main" id="{9B1BEE27-12B9-E71D-F065-B5BDE8BF47E3}"/>
              </a:ext>
            </a:extLst>
          </p:cNvPr>
          <p:cNvPicPr>
            <a:picLocks noChangeAspect="1"/>
          </p:cNvPicPr>
          <p:nvPr/>
        </p:nvPicPr>
        <p:blipFill>
          <a:blip r:embed="rId3"/>
          <a:stretch>
            <a:fillRect/>
          </a:stretch>
        </p:blipFill>
        <p:spPr>
          <a:xfrm>
            <a:off x="4227227" y="1674291"/>
            <a:ext cx="7511113" cy="4186861"/>
          </a:xfrm>
          <a:prstGeom prst="rect">
            <a:avLst/>
          </a:prstGeom>
        </p:spPr>
      </p:pic>
      <p:sp>
        <p:nvSpPr>
          <p:cNvPr id="9" name="TextBox 8">
            <a:extLst>
              <a:ext uri="{FF2B5EF4-FFF2-40B4-BE49-F238E27FC236}">
                <a16:creationId xmlns:a16="http://schemas.microsoft.com/office/drawing/2014/main" id="{31C75D69-B26F-A8F5-A1AD-47D10BD99689}"/>
              </a:ext>
            </a:extLst>
          </p:cNvPr>
          <p:cNvSpPr txBox="1"/>
          <p:nvPr/>
        </p:nvSpPr>
        <p:spPr>
          <a:xfrm>
            <a:off x="4315920" y="6139347"/>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a:t>
            </a:r>
            <a:r>
              <a:rPr lang="en-US" sz="1000" dirty="0" err="1">
                <a:solidFill>
                  <a:srgbClr val="1D1C1D"/>
                </a:solidFill>
                <a:latin typeface="Open Sans"/>
              </a:rPr>
              <a:t>Amperon</a:t>
            </a:r>
            <a:r>
              <a:rPr lang="en-US" sz="1000" dirty="0">
                <a:solidFill>
                  <a:srgbClr val="1D1C1D"/>
                </a:solidFill>
                <a:latin typeface="Open Sans"/>
              </a:rPr>
              <a:t> (2024)</a:t>
            </a:r>
            <a:endParaRPr lang="en-US" sz="1000" dirty="0">
              <a:latin typeface="Open Sans"/>
            </a:endParaRPr>
          </a:p>
        </p:txBody>
      </p:sp>
    </p:spTree>
    <p:extLst>
      <p:ext uri="{BB962C8B-B14F-4D97-AF65-F5344CB8AC3E}">
        <p14:creationId xmlns:p14="http://schemas.microsoft.com/office/powerpoint/2010/main" val="15458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02DEEB1-970F-9C94-1281-5FF6FF60AD8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483D49-A581-659C-E037-E1E202D87F1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2" name="Title 10">
            <a:extLst>
              <a:ext uri="{FF2B5EF4-FFF2-40B4-BE49-F238E27FC236}">
                <a16:creationId xmlns:a16="http://schemas.microsoft.com/office/drawing/2014/main" id="{FE78EB89-BAB1-D725-C455-A2CF87189337}"/>
              </a:ext>
            </a:extLst>
          </p:cNvPr>
          <p:cNvSpPr txBox="1">
            <a:spLocks/>
          </p:cNvSpPr>
          <p:nvPr/>
        </p:nvSpPr>
        <p:spPr>
          <a:xfrm>
            <a:off x="645673" y="8748"/>
            <a:ext cx="12171356" cy="1112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 References</a:t>
            </a:r>
          </a:p>
        </p:txBody>
      </p:sp>
      <p:sp>
        <p:nvSpPr>
          <p:cNvPr id="6" name="TextBox 5">
            <a:extLst>
              <a:ext uri="{FF2B5EF4-FFF2-40B4-BE49-F238E27FC236}">
                <a16:creationId xmlns:a16="http://schemas.microsoft.com/office/drawing/2014/main" id="{16B6242C-DE79-32F2-B595-6E7A3EFFEEA4}"/>
              </a:ext>
            </a:extLst>
          </p:cNvPr>
          <p:cNvSpPr txBox="1"/>
          <p:nvPr/>
        </p:nvSpPr>
        <p:spPr>
          <a:xfrm>
            <a:off x="645673" y="1500554"/>
            <a:ext cx="10851723" cy="3785652"/>
          </a:xfrm>
          <a:prstGeom prst="rect">
            <a:avLst/>
          </a:prstGeom>
          <a:noFill/>
        </p:spPr>
        <p:txBody>
          <a:bodyPr wrap="square">
            <a:spAutoFit/>
          </a:bodyPr>
          <a:lstStyle/>
          <a:p>
            <a:r>
              <a:rPr lang="es-CO" sz="2000" dirty="0" err="1">
                <a:latin typeface="Open Sans" panose="020B0606030504020204" pitchFamily="34" charset="0"/>
                <a:ea typeface="Open Sans" panose="020B0606030504020204" pitchFamily="34" charset="0"/>
                <a:cs typeface="Open Sans" panose="020B0606030504020204" pitchFamily="34" charset="0"/>
              </a:rPr>
              <a:t>Luo</a:t>
            </a:r>
            <a:r>
              <a:rPr lang="es-CO" sz="2000" dirty="0">
                <a:latin typeface="Open Sans" panose="020B0606030504020204" pitchFamily="34" charset="0"/>
                <a:ea typeface="Open Sans" panose="020B0606030504020204" pitchFamily="34" charset="0"/>
                <a:cs typeface="Open Sans" panose="020B0606030504020204" pitchFamily="34" charset="0"/>
              </a:rPr>
              <a:t>, G., Dan, E., Zhang, X., &amp; </a:t>
            </a:r>
            <a:r>
              <a:rPr lang="es-CO" sz="2000" dirty="0" err="1">
                <a:latin typeface="Open Sans" panose="020B0606030504020204" pitchFamily="34" charset="0"/>
                <a:ea typeface="Open Sans" panose="020B0606030504020204" pitchFamily="34" charset="0"/>
                <a:cs typeface="Open Sans" panose="020B0606030504020204" pitchFamily="34" charset="0"/>
              </a:rPr>
              <a:t>Guo</a:t>
            </a:r>
            <a:r>
              <a:rPr lang="es-CO" sz="2000" dirty="0">
                <a:latin typeface="Open Sans" panose="020B0606030504020204" pitchFamily="34" charset="0"/>
                <a:ea typeface="Open Sans" panose="020B0606030504020204" pitchFamily="34" charset="0"/>
                <a:cs typeface="Open Sans" panose="020B0606030504020204" pitchFamily="34" charset="0"/>
              </a:rPr>
              <a:t>, Y. (2018). </a:t>
            </a:r>
            <a:r>
              <a:rPr lang="en-GB" sz="2000" dirty="0">
                <a:latin typeface="Open Sans" panose="020B0606030504020204" pitchFamily="34" charset="0"/>
                <a:ea typeface="Open Sans" panose="020B0606030504020204" pitchFamily="34" charset="0"/>
                <a:cs typeface="Open Sans" panose="020B0606030504020204" pitchFamily="34" charset="0"/>
              </a:rPr>
              <a:t>Why the wind curtailment of northwest China remains high. </a:t>
            </a:r>
            <a:r>
              <a:rPr lang="es-CO" sz="2000" i="1" dirty="0" err="1">
                <a:latin typeface="Open Sans" panose="020B0606030504020204" pitchFamily="34" charset="0"/>
                <a:ea typeface="Open Sans" panose="020B0606030504020204" pitchFamily="34" charset="0"/>
                <a:cs typeface="Open Sans" panose="020B0606030504020204" pitchFamily="34" charset="0"/>
              </a:rPr>
              <a:t>Sustainability</a:t>
            </a:r>
            <a:r>
              <a:rPr lang="es-CO" sz="2000" i="1" dirty="0">
                <a:latin typeface="Open Sans" panose="020B0606030504020204" pitchFamily="34" charset="0"/>
                <a:ea typeface="Open Sans" panose="020B0606030504020204" pitchFamily="34" charset="0"/>
                <a:cs typeface="Open Sans" panose="020B0606030504020204" pitchFamily="34" charset="0"/>
              </a:rPr>
              <a:t> (</a:t>
            </a:r>
            <a:r>
              <a:rPr lang="es-CO" sz="2000" i="1" dirty="0" err="1">
                <a:latin typeface="Open Sans" panose="020B0606030504020204" pitchFamily="34" charset="0"/>
                <a:ea typeface="Open Sans" panose="020B0606030504020204" pitchFamily="34" charset="0"/>
                <a:cs typeface="Open Sans" panose="020B0606030504020204" pitchFamily="34" charset="0"/>
              </a:rPr>
              <a:t>Switzerland</a:t>
            </a:r>
            <a:r>
              <a:rPr lang="es-CO" sz="2000" i="1" dirty="0">
                <a:latin typeface="Open Sans" panose="020B0606030504020204" pitchFamily="34" charset="0"/>
                <a:ea typeface="Open Sans" panose="020B0606030504020204" pitchFamily="34" charset="0"/>
                <a:cs typeface="Open Sans" panose="020B0606030504020204" pitchFamily="34" charset="0"/>
              </a:rPr>
              <a:t>)</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i="1" dirty="0">
                <a:latin typeface="Open Sans" panose="020B0606030504020204" pitchFamily="34" charset="0"/>
                <a:ea typeface="Open Sans" panose="020B0606030504020204" pitchFamily="34" charset="0"/>
                <a:cs typeface="Open Sans" panose="020B0606030504020204" pitchFamily="34" charset="0"/>
              </a:rPr>
              <a:t>10</a:t>
            </a:r>
            <a:r>
              <a:rPr lang="es-CO" sz="2000" dirty="0">
                <a:latin typeface="Open Sans" panose="020B0606030504020204" pitchFamily="34" charset="0"/>
                <a:ea typeface="Open Sans" panose="020B0606030504020204" pitchFamily="34" charset="0"/>
                <a:cs typeface="Open Sans" panose="020B0606030504020204" pitchFamily="34" charset="0"/>
              </a:rPr>
              <a:t>(2). https://doi.org/10.3390/su10020570</a:t>
            </a:r>
          </a:p>
          <a:p>
            <a:endParaRPr lang="es-CO" sz="2000" dirty="0">
              <a:latin typeface="Open Sans" panose="020B0606030504020204" pitchFamily="34" charset="0"/>
              <a:ea typeface="Open Sans" panose="020B0606030504020204" pitchFamily="34" charset="0"/>
              <a:cs typeface="Open Sans" panose="020B0606030504020204" pitchFamily="34" charset="0"/>
            </a:endParaRPr>
          </a:p>
          <a:p>
            <a:r>
              <a:rPr lang="es-CO" sz="2000" dirty="0" err="1">
                <a:latin typeface="Open Sans" panose="020B0606030504020204" pitchFamily="34" charset="0"/>
                <a:ea typeface="Open Sans" panose="020B0606030504020204" pitchFamily="34" charset="0"/>
                <a:cs typeface="Open Sans" panose="020B0606030504020204" pitchFamily="34" charset="0"/>
              </a:rPr>
              <a:t>Elements</a:t>
            </a:r>
            <a:r>
              <a:rPr lang="es-CO" sz="2000" dirty="0">
                <a:latin typeface="Open Sans" panose="020B0606030504020204" pitchFamily="34" charset="0"/>
                <a:ea typeface="Open Sans" panose="020B0606030504020204" pitchFamily="34" charset="0"/>
                <a:cs typeface="Open Sans" panose="020B0606030504020204" pitchFamily="34" charset="0"/>
              </a:rPr>
              <a:t> (2024). </a:t>
            </a:r>
            <a:r>
              <a:rPr lang="en-US" sz="2000" dirty="0">
                <a:latin typeface="Open Sans" panose="020B0606030504020204" pitchFamily="34" charset="0"/>
                <a:ea typeface="Open Sans" panose="020B0606030504020204" pitchFamily="34" charset="0"/>
                <a:cs typeface="Open Sans" panose="020B0606030504020204" pitchFamily="34" charset="0"/>
              </a:rPr>
              <a:t>The Solar Power Duck Curve Explained. Online article: https://elements.visualcapitalist.com/the-solar-power-duck-curve-explained/</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Clean Energy Wire (2016). Re-dispatch costs in the German power grid. Online article: https://www.cleanenergywire.org/factsheets/re-dispatch-costs-german-power-grid#</a:t>
            </a:r>
          </a:p>
          <a:p>
            <a:endParaRPr lang="es-CO" sz="2000" dirty="0">
              <a:latin typeface="Open Sans" panose="020B0606030504020204" pitchFamily="34" charset="0"/>
              <a:ea typeface="Open Sans" panose="020B0606030504020204" pitchFamily="34" charset="0"/>
              <a:cs typeface="Open Sans" panose="020B0606030504020204" pitchFamily="34" charset="0"/>
            </a:endParaRPr>
          </a:p>
          <a:p>
            <a:r>
              <a:rPr lang="es-CO" sz="2000" dirty="0" err="1">
                <a:latin typeface="Open Sans" panose="020B0606030504020204" pitchFamily="34" charset="0"/>
                <a:ea typeface="Open Sans" panose="020B0606030504020204" pitchFamily="34" charset="0"/>
                <a:cs typeface="Open Sans" panose="020B0606030504020204" pitchFamily="34" charset="0"/>
              </a:rPr>
              <a:t>Amperon</a:t>
            </a:r>
            <a:r>
              <a:rPr lang="es-CO" sz="2000" dirty="0">
                <a:latin typeface="Open Sans" panose="020B0606030504020204" pitchFamily="34" charset="0"/>
                <a:ea typeface="Open Sans" panose="020B0606030504020204" pitchFamily="34" charset="0"/>
                <a:cs typeface="Open Sans" panose="020B0606030504020204" pitchFamily="34" charset="0"/>
              </a:rPr>
              <a:t> (2024). </a:t>
            </a:r>
            <a:r>
              <a:rPr lang="en-US" sz="2000" dirty="0">
                <a:latin typeface="Open Sans" panose="020B0606030504020204" pitchFamily="34" charset="0"/>
                <a:ea typeface="Open Sans" panose="020B0606030504020204" pitchFamily="34" charset="0"/>
                <a:cs typeface="Open Sans" panose="020B0606030504020204" pitchFamily="34" charset="0"/>
              </a:rPr>
              <a:t>How strong winds in Ireland left power market stakeholders exposed. Online article: https://www.amperon.co/blog/how-strong-winds-in-ireland-left-power-market-stakeholders-exposed</a:t>
            </a:r>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29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25C06AD-5107-1831-9833-7CEA1BEDEE2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34FAA96-D117-92F6-DAF0-E8203B99598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7" name="Rectangle 6">
            <a:extLst>
              <a:ext uri="{FF2B5EF4-FFF2-40B4-BE49-F238E27FC236}">
                <a16:creationId xmlns:a16="http://schemas.microsoft.com/office/drawing/2014/main" id="{E73DA614-5D0D-6E8A-DA31-D9C9F1E5B2F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 Power system flexibility</a:t>
            </a:r>
          </a:p>
        </p:txBody>
      </p:sp>
      <p:sp>
        <p:nvSpPr>
          <p:cNvPr id="8" name="Title 10">
            <a:extLst>
              <a:ext uri="{FF2B5EF4-FFF2-40B4-BE49-F238E27FC236}">
                <a16:creationId xmlns:a16="http://schemas.microsoft.com/office/drawing/2014/main" id="{9BCD5E22-4D66-EDD2-C373-3CC031AD46A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 Flexibility in power systems</a:t>
            </a:r>
            <a:endParaRPr lang="en-US" dirty="0">
              <a:cs typeface="Calibri Light" panose="020F0302020204030204"/>
            </a:endParaRPr>
          </a:p>
        </p:txBody>
      </p:sp>
      <p:sp>
        <p:nvSpPr>
          <p:cNvPr id="5" name="Google Shape;126;p18">
            <a:extLst>
              <a:ext uri="{FF2B5EF4-FFF2-40B4-BE49-F238E27FC236}">
                <a16:creationId xmlns:a16="http://schemas.microsoft.com/office/drawing/2014/main" id="{7B646A85-1302-C185-35D0-20172E4C5723}"/>
              </a:ext>
            </a:extLst>
          </p:cNvPr>
          <p:cNvSpPr txBox="1">
            <a:spLocks/>
          </p:cNvSpPr>
          <p:nvPr/>
        </p:nvSpPr>
        <p:spPr>
          <a:xfrm>
            <a:off x="103144" y="1562611"/>
            <a:ext cx="10589352" cy="837092"/>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     Flexibility of the power system refers to:</a:t>
            </a:r>
          </a:p>
        </p:txBody>
      </p:sp>
      <p:sp>
        <p:nvSpPr>
          <p:cNvPr id="11" name="Rectangle 10">
            <a:extLst>
              <a:ext uri="{FF2B5EF4-FFF2-40B4-BE49-F238E27FC236}">
                <a16:creationId xmlns:a16="http://schemas.microsoft.com/office/drawing/2014/main" id="{D8710DEC-CCE7-BDCA-FBA0-2061C6579792}"/>
              </a:ext>
            </a:extLst>
          </p:cNvPr>
          <p:cNvSpPr/>
          <p:nvPr/>
        </p:nvSpPr>
        <p:spPr>
          <a:xfrm>
            <a:off x="455895" y="4595036"/>
            <a:ext cx="10270936" cy="830997"/>
          </a:xfrm>
          <a:prstGeom prst="rect">
            <a:avLst/>
          </a:prstGeom>
        </p:spPr>
        <p:txBody>
          <a:bodyPr wrap="square">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Flexibility is measured in terms of megawatts (MW) available for ramping up and down, over time.</a:t>
            </a:r>
          </a:p>
        </p:txBody>
      </p:sp>
      <p:sp>
        <p:nvSpPr>
          <p:cNvPr id="12" name="Rectangle: Rounded Corners 11">
            <a:extLst>
              <a:ext uri="{FF2B5EF4-FFF2-40B4-BE49-F238E27FC236}">
                <a16:creationId xmlns:a16="http://schemas.microsoft.com/office/drawing/2014/main" id="{0EE82D89-DC06-2894-2D80-92DE471C196C}"/>
              </a:ext>
            </a:extLst>
          </p:cNvPr>
          <p:cNvSpPr/>
          <p:nvPr/>
        </p:nvSpPr>
        <p:spPr>
          <a:xfrm>
            <a:off x="455895" y="2566219"/>
            <a:ext cx="9883851" cy="1557866"/>
          </a:xfrm>
          <a:prstGeom prst="roundRect">
            <a:avLst>
              <a:gd name="adj" fmla="val 10322"/>
            </a:avLst>
          </a:prstGeom>
          <a:solidFill>
            <a:srgbClr val="DEFE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ability of a power system to reliably and cost-effectively manage the variability and uncertainty of demand and supply across all relevant timescales"</a:t>
            </a:r>
          </a:p>
        </p:txBody>
      </p:sp>
    </p:spTree>
    <p:extLst>
      <p:ext uri="{BB962C8B-B14F-4D97-AF65-F5344CB8AC3E}">
        <p14:creationId xmlns:p14="http://schemas.microsoft.com/office/powerpoint/2010/main" val="393916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CFAE42B-58CF-42B5-23D4-D22591FC5012}"/>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DF3B1F-742C-324A-203B-20019507D1A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7" name="Rectangle 6">
            <a:extLst>
              <a:ext uri="{FF2B5EF4-FFF2-40B4-BE49-F238E27FC236}">
                <a16:creationId xmlns:a16="http://schemas.microsoft.com/office/drawing/2014/main" id="{6A727ADE-CEEA-AEC2-74F7-53450D85A937}"/>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 </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Flexible power systems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29E2D9C1-EB20-06DD-380B-4EA6B39B552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 Flexibility in power systems</a:t>
            </a:r>
            <a:endParaRPr lang="en-US" dirty="0">
              <a:cs typeface="Calibri Light" panose="020F0302020204030204"/>
            </a:endParaRPr>
          </a:p>
        </p:txBody>
      </p:sp>
      <p:graphicFrame>
        <p:nvGraphicFramePr>
          <p:cNvPr id="2" name="Diagram 1">
            <a:extLst>
              <a:ext uri="{FF2B5EF4-FFF2-40B4-BE49-F238E27FC236}">
                <a16:creationId xmlns:a16="http://schemas.microsoft.com/office/drawing/2014/main" id="{7B4E2465-4E4F-4064-DA81-FF0C2CF1DFB5}"/>
              </a:ext>
            </a:extLst>
          </p:cNvPr>
          <p:cNvGraphicFramePr/>
          <p:nvPr>
            <p:extLst>
              <p:ext uri="{D42A27DB-BD31-4B8C-83A1-F6EECF244321}">
                <p14:modId xmlns:p14="http://schemas.microsoft.com/office/powerpoint/2010/main" val="96579333"/>
              </p:ext>
            </p:extLst>
          </p:nvPr>
        </p:nvGraphicFramePr>
        <p:xfrm>
          <a:off x="548257" y="1828526"/>
          <a:ext cx="10767176" cy="4033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20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B3144E9-7005-5277-B8F2-DDB1459AF32D}"/>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6FBBFA3-FE4B-ABE4-1707-2DFF9E175B2C}"/>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7" name="Rectangle 6">
            <a:extLst>
              <a:ext uri="{FF2B5EF4-FFF2-40B4-BE49-F238E27FC236}">
                <a16:creationId xmlns:a16="http://schemas.microsoft.com/office/drawing/2014/main" id="{8CDCA8CE-310D-A174-1137-ED187CDF3350}"/>
              </a:ext>
            </a:extLst>
          </p:cNvPr>
          <p:cNvSpPr/>
          <p:nvPr/>
        </p:nvSpPr>
        <p:spPr>
          <a:xfrm>
            <a:off x="343847" y="926974"/>
            <a:ext cx="6217920" cy="52322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 </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Flexibility resources in the power system </a:t>
            </a:r>
            <a:r>
              <a:rPr lang="en-ZA" sz="2800" b="1" dirty="0">
                <a:latin typeface="Open Sans"/>
                <a:ea typeface="Open Sans" panose="020B0606030504020204" pitchFamily="34" charset="0"/>
                <a:cs typeface="Open Sans" panose="020B0606030504020204" pitchFamily="34" charset="0"/>
              </a:rPr>
              <a:t> </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63695528-1AC9-7902-0E36-4160B7D524A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 Flexibility in power systems</a:t>
            </a:r>
            <a:endParaRPr lang="en-US" dirty="0">
              <a:cs typeface="Calibri Light" panose="020F0302020204030204"/>
            </a:endParaRPr>
          </a:p>
        </p:txBody>
      </p:sp>
      <p:sp>
        <p:nvSpPr>
          <p:cNvPr id="2" name="Google Shape;110;p16">
            <a:extLst>
              <a:ext uri="{FF2B5EF4-FFF2-40B4-BE49-F238E27FC236}">
                <a16:creationId xmlns:a16="http://schemas.microsoft.com/office/drawing/2014/main" id="{EA56BBB8-5AFB-942D-5E3C-6616749EBCAD}"/>
              </a:ext>
            </a:extLst>
          </p:cNvPr>
          <p:cNvSpPr txBox="1">
            <a:spLocks/>
          </p:cNvSpPr>
          <p:nvPr/>
        </p:nvSpPr>
        <p:spPr>
          <a:xfrm>
            <a:off x="343847" y="1481760"/>
            <a:ext cx="4604139" cy="455672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SzPct val="125000"/>
              <a:buNone/>
            </a:pPr>
            <a:r>
              <a:rPr lang="en-US" sz="2400" dirty="0">
                <a:latin typeface="Open Sans"/>
                <a:ea typeface="Open Sans" panose="020B0606030504020204" pitchFamily="34" charset="0"/>
                <a:cs typeface="Open Sans" panose="020B0606030504020204" pitchFamily="34" charset="0"/>
              </a:rPr>
              <a:t>Power systems can use a range of flexibility resources in demand, supply, and operation to manage the variations in the net load. </a:t>
            </a:r>
          </a:p>
          <a:p>
            <a:pPr marL="0" indent="0">
              <a:spcAft>
                <a:spcPts val="1200"/>
              </a:spcAft>
              <a:buSzPct val="125000"/>
              <a:buNone/>
            </a:pPr>
            <a:r>
              <a:rPr lang="en-US" sz="2400" dirty="0">
                <a:latin typeface="Open Sans" panose="020B0606030504020204" pitchFamily="34" charset="0"/>
                <a:ea typeface="Open Sans" panose="020B0606030504020204" pitchFamily="34" charset="0"/>
                <a:cs typeface="Open Sans" panose="020B0606030504020204" pitchFamily="34" charset="0"/>
              </a:rPr>
              <a:t>The potential and availability of these solutions vary from region to region.</a:t>
            </a:r>
          </a:p>
          <a:p>
            <a:pPr marL="0" indent="0">
              <a:spcAft>
                <a:spcPts val="1200"/>
              </a:spcAft>
              <a:buSzPct val="125000"/>
              <a:buNone/>
            </a:pPr>
            <a:r>
              <a:rPr lang="en-US" sz="2400" dirty="0">
                <a:latin typeface="Open Sans"/>
                <a:ea typeface="Open Sans" panose="020B0606030504020204" pitchFamily="34" charset="0"/>
                <a:cs typeface="Open Sans" panose="020B0606030504020204" pitchFamily="34" charset="0"/>
              </a:rPr>
              <a:t>In order to achieve the goals of the energy transition, flexibility should be harnessed in all sectors of the energy system.</a:t>
            </a:r>
          </a:p>
        </p:txBody>
      </p:sp>
      <p:grpSp>
        <p:nvGrpSpPr>
          <p:cNvPr id="4" name="Group 3">
            <a:extLst>
              <a:ext uri="{FF2B5EF4-FFF2-40B4-BE49-F238E27FC236}">
                <a16:creationId xmlns:a16="http://schemas.microsoft.com/office/drawing/2014/main" id="{9A86B7FB-7ECA-BDE2-1DB1-E5F4D537DA53}"/>
              </a:ext>
            </a:extLst>
          </p:cNvPr>
          <p:cNvGrpSpPr/>
          <p:nvPr/>
        </p:nvGrpSpPr>
        <p:grpSpPr>
          <a:xfrm>
            <a:off x="5068757" y="1742536"/>
            <a:ext cx="6599845" cy="4293048"/>
            <a:chOff x="3636430" y="1735888"/>
            <a:chExt cx="4713189" cy="3014567"/>
          </a:xfrm>
        </p:grpSpPr>
        <p:sp>
          <p:nvSpPr>
            <p:cNvPr id="5" name="Flowchart: Connector 4">
              <a:extLst>
                <a:ext uri="{FF2B5EF4-FFF2-40B4-BE49-F238E27FC236}">
                  <a16:creationId xmlns:a16="http://schemas.microsoft.com/office/drawing/2014/main" id="{8974E187-DDDE-161F-A771-C99D914A4C4B}"/>
                </a:ext>
              </a:extLst>
            </p:cNvPr>
            <p:cNvSpPr/>
            <p:nvPr/>
          </p:nvSpPr>
          <p:spPr>
            <a:xfrm>
              <a:off x="4857594" y="2697361"/>
              <a:ext cx="1024128" cy="1024128"/>
            </a:xfrm>
            <a:prstGeom prst="flowChartConnector">
              <a:avLst/>
            </a:prstGeom>
            <a:solidFill>
              <a:srgbClr val="DEFEFD"/>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59043CB5-B1BE-2E8F-CC79-A6095FA1BEC5}"/>
                </a:ext>
              </a:extLst>
            </p:cNvPr>
            <p:cNvSpPr/>
            <p:nvPr/>
          </p:nvSpPr>
          <p:spPr>
            <a:xfrm>
              <a:off x="6462150" y="2848364"/>
              <a:ext cx="685976" cy="685681"/>
            </a:xfrm>
            <a:prstGeom prst="flowChartConnector">
              <a:avLst/>
            </a:prstGeom>
            <a:solidFill>
              <a:srgbClr val="DEFEFD"/>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A40D07AD-9A69-81E4-6900-279ED3E60411}"/>
                </a:ext>
              </a:extLst>
            </p:cNvPr>
            <p:cNvSpPr/>
            <p:nvPr/>
          </p:nvSpPr>
          <p:spPr>
            <a:xfrm>
              <a:off x="7041692" y="1955462"/>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E3C92F39-B249-277E-B58A-63BD47941292}"/>
                </a:ext>
              </a:extLst>
            </p:cNvPr>
            <p:cNvSpPr/>
            <p:nvPr/>
          </p:nvSpPr>
          <p:spPr>
            <a:xfrm>
              <a:off x="7586734" y="284829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8E833896-A718-9FE8-D5C8-4895948E3A96}"/>
                </a:ext>
              </a:extLst>
            </p:cNvPr>
            <p:cNvSpPr/>
            <p:nvPr/>
          </p:nvSpPr>
          <p:spPr>
            <a:xfrm>
              <a:off x="7148126" y="361640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34BA24B2-544C-C6F2-83DC-2013A7B203E7}"/>
                </a:ext>
              </a:extLst>
            </p:cNvPr>
            <p:cNvSpPr/>
            <p:nvPr/>
          </p:nvSpPr>
          <p:spPr>
            <a:xfrm rot="16200000" flipH="1">
              <a:off x="4169496" y="1968329"/>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B4F07571-A042-7FEA-856D-22DF8A4C6C7C}"/>
                </a:ext>
              </a:extLst>
            </p:cNvPr>
            <p:cNvSpPr/>
            <p:nvPr/>
          </p:nvSpPr>
          <p:spPr>
            <a:xfrm rot="16200000" flipH="1">
              <a:off x="3733010" y="285448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32B4F5B2-4B1F-91D0-4129-97D3DE6EAA69}"/>
                </a:ext>
              </a:extLst>
            </p:cNvPr>
            <p:cNvSpPr/>
            <p:nvPr/>
          </p:nvSpPr>
          <p:spPr>
            <a:xfrm rot="16200000" flipH="1">
              <a:off x="4120423" y="3721637"/>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DDC41DA8-5F90-47D5-1C59-ABEBD7E1AD62}"/>
                </a:ext>
              </a:extLst>
            </p:cNvPr>
            <p:cNvSpPr/>
            <p:nvPr/>
          </p:nvSpPr>
          <p:spPr>
            <a:xfrm rot="16200000" flipH="1">
              <a:off x="5020424" y="1736035"/>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AC3A392F-5138-E590-25CA-AB54C63B29DF}"/>
                </a:ext>
              </a:extLst>
            </p:cNvPr>
            <p:cNvSpPr/>
            <p:nvPr/>
          </p:nvSpPr>
          <p:spPr>
            <a:xfrm rot="16200000" flipH="1">
              <a:off x="5038382" y="406462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D68F845F-E4A1-79CC-C0D7-91E4A31DB377}"/>
                </a:ext>
              </a:extLst>
            </p:cNvPr>
            <p:cNvCxnSpPr>
              <a:stCxn id="5" idx="0"/>
              <a:endCxn id="15" idx="6"/>
            </p:cNvCxnSpPr>
            <p:nvPr/>
          </p:nvCxnSpPr>
          <p:spPr>
            <a:xfrm flipH="1" flipV="1">
              <a:off x="5363413" y="2421864"/>
              <a:ext cx="6245" cy="27549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089EC6-FF6F-AD6F-0ED7-1EBF969F152D}"/>
                </a:ext>
              </a:extLst>
            </p:cNvPr>
            <p:cNvCxnSpPr>
              <a:stCxn id="5" idx="1"/>
              <a:endCxn id="12" idx="5"/>
            </p:cNvCxnSpPr>
            <p:nvPr/>
          </p:nvCxnSpPr>
          <p:spPr>
            <a:xfrm flipH="1" flipV="1">
              <a:off x="4754909" y="2553699"/>
              <a:ext cx="252665" cy="293642"/>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832BF3-C054-B08A-2E1C-203A7C3EA736}"/>
                </a:ext>
              </a:extLst>
            </p:cNvPr>
            <p:cNvCxnSpPr>
              <a:stCxn id="5" idx="2"/>
              <a:endCxn id="13" idx="4"/>
            </p:cNvCxnSpPr>
            <p:nvPr/>
          </p:nvCxnSpPr>
          <p:spPr>
            <a:xfrm flipH="1" flipV="1">
              <a:off x="4418839" y="3197321"/>
              <a:ext cx="438755" cy="12104"/>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F96F8D-1D84-B5E5-C6BA-7BCEF2AA16AE}"/>
                </a:ext>
              </a:extLst>
            </p:cNvPr>
            <p:cNvCxnSpPr>
              <a:stCxn id="5" idx="4"/>
            </p:cNvCxnSpPr>
            <p:nvPr/>
          </p:nvCxnSpPr>
          <p:spPr>
            <a:xfrm flipH="1">
              <a:off x="5366324" y="3721489"/>
              <a:ext cx="3334" cy="36261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AED9CA-5089-B997-8F56-713637D1BCBB}"/>
                </a:ext>
              </a:extLst>
            </p:cNvPr>
            <p:cNvCxnSpPr>
              <a:stCxn id="6" idx="7"/>
            </p:cNvCxnSpPr>
            <p:nvPr/>
          </p:nvCxnSpPr>
          <p:spPr>
            <a:xfrm flipV="1">
              <a:off x="7047667" y="2610840"/>
              <a:ext cx="184367" cy="3379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5DE502-A149-5FD2-4D9C-6005984E74F8}"/>
                </a:ext>
              </a:extLst>
            </p:cNvPr>
            <p:cNvCxnSpPr>
              <a:stCxn id="6" idx="6"/>
              <a:endCxn id="10" idx="2"/>
            </p:cNvCxnSpPr>
            <p:nvPr/>
          </p:nvCxnSpPr>
          <p:spPr>
            <a:xfrm flipV="1">
              <a:off x="7148126" y="3191137"/>
              <a:ext cx="438608" cy="6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48A5852-CA48-BF88-8769-F4BA430E7EBA}"/>
                </a:ext>
              </a:extLst>
            </p:cNvPr>
            <p:cNvCxnSpPr>
              <a:stCxn id="6" idx="5"/>
              <a:endCxn id="11" idx="1"/>
            </p:cNvCxnSpPr>
            <p:nvPr/>
          </p:nvCxnSpPr>
          <p:spPr>
            <a:xfrm>
              <a:off x="7047667" y="3433629"/>
              <a:ext cx="200918" cy="28318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DD129B7-D4D6-F1DD-E7B9-AE1E07F1A4D3}"/>
                </a:ext>
              </a:extLst>
            </p:cNvPr>
            <p:cNvCxnSpPr>
              <a:stCxn id="5" idx="3"/>
              <a:endCxn id="14" idx="3"/>
            </p:cNvCxnSpPr>
            <p:nvPr/>
          </p:nvCxnSpPr>
          <p:spPr>
            <a:xfrm flipH="1">
              <a:off x="4705836" y="3571509"/>
              <a:ext cx="301738" cy="2504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4A42744-5792-9286-F31F-4A0D34733799}"/>
                </a:ext>
              </a:extLst>
            </p:cNvPr>
            <p:cNvCxnSpPr>
              <a:stCxn id="5" idx="6"/>
              <a:endCxn id="6" idx="2"/>
            </p:cNvCxnSpPr>
            <p:nvPr/>
          </p:nvCxnSpPr>
          <p:spPr>
            <a:xfrm flipV="1">
              <a:off x="5881722" y="3191205"/>
              <a:ext cx="580428" cy="1822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95D5713-DA2E-259B-25F9-0063E1E6675B}"/>
                </a:ext>
              </a:extLst>
            </p:cNvPr>
            <p:cNvSpPr txBox="1"/>
            <p:nvPr/>
          </p:nvSpPr>
          <p:spPr>
            <a:xfrm>
              <a:off x="4969603" y="2875901"/>
              <a:ext cx="791248" cy="624147"/>
            </a:xfrm>
            <a:prstGeom prst="rect">
              <a:avLst/>
            </a:prstGeom>
            <a:noFill/>
          </p:spPr>
          <p:txBody>
            <a:bodyPr wrap="square" lIns="91440" tIns="45720" rIns="91440" bIns="45720" rtlCol="0" anchor="t">
              <a:spAutoFit/>
            </a:bodyPr>
            <a:lstStyle/>
            <a:p>
              <a:pPr algn="ctr"/>
              <a:r>
                <a:rPr lang="en-GB" sz="1600" b="1" dirty="0"/>
                <a:t>Power system flexibility</a:t>
              </a:r>
            </a:p>
          </p:txBody>
        </p:sp>
        <p:sp>
          <p:nvSpPr>
            <p:cNvPr id="27" name="TextBox 26">
              <a:extLst>
                <a:ext uri="{FF2B5EF4-FFF2-40B4-BE49-F238E27FC236}">
                  <a16:creationId xmlns:a16="http://schemas.microsoft.com/office/drawing/2014/main" id="{8D525E0D-FAC1-1CFD-15F5-161E01DEC70E}"/>
                </a:ext>
              </a:extLst>
            </p:cNvPr>
            <p:cNvSpPr txBox="1"/>
            <p:nvPr/>
          </p:nvSpPr>
          <p:spPr>
            <a:xfrm>
              <a:off x="6421225" y="2966659"/>
              <a:ext cx="791248" cy="416098"/>
            </a:xfrm>
            <a:prstGeom prst="rect">
              <a:avLst/>
            </a:prstGeom>
            <a:noFill/>
          </p:spPr>
          <p:txBody>
            <a:bodyPr wrap="square" rtlCol="0">
              <a:spAutoFit/>
            </a:bodyPr>
            <a:lstStyle/>
            <a:p>
              <a:pPr algn="ctr"/>
              <a:r>
                <a:rPr lang="en-GB" sz="1400" b="1" dirty="0"/>
                <a:t>Sector</a:t>
              </a:r>
              <a:r>
                <a:rPr lang="en-GB" sz="1600" b="1" dirty="0"/>
                <a:t> </a:t>
              </a:r>
              <a:r>
                <a:rPr lang="en-GB" sz="1400" b="1" dirty="0"/>
                <a:t>coupling</a:t>
              </a:r>
            </a:p>
          </p:txBody>
        </p:sp>
        <p:sp>
          <p:nvSpPr>
            <p:cNvPr id="28" name="TextBox 27">
              <a:extLst>
                <a:ext uri="{FF2B5EF4-FFF2-40B4-BE49-F238E27FC236}">
                  <a16:creationId xmlns:a16="http://schemas.microsoft.com/office/drawing/2014/main" id="{8FA2B955-7CF0-0A0C-5100-4DC7D636DD0C}"/>
                </a:ext>
              </a:extLst>
            </p:cNvPr>
            <p:cNvSpPr txBox="1"/>
            <p:nvPr/>
          </p:nvSpPr>
          <p:spPr>
            <a:xfrm>
              <a:off x="4851926" y="4366359"/>
              <a:ext cx="1064131" cy="277399"/>
            </a:xfrm>
            <a:prstGeom prst="rect">
              <a:avLst/>
            </a:prstGeom>
            <a:noFill/>
          </p:spPr>
          <p:txBody>
            <a:bodyPr wrap="square" rtlCol="0">
              <a:spAutoFit/>
            </a:bodyPr>
            <a:lstStyle/>
            <a:p>
              <a:pPr algn="ctr"/>
              <a:r>
                <a:rPr lang="en-GB" sz="900" b="1" dirty="0"/>
                <a:t>Demand-Side</a:t>
              </a:r>
            </a:p>
            <a:p>
              <a:pPr algn="ctr"/>
              <a:r>
                <a:rPr lang="en-GB" sz="900" b="1" dirty="0"/>
                <a:t>Management</a:t>
              </a:r>
            </a:p>
          </p:txBody>
        </p:sp>
        <p:sp>
          <p:nvSpPr>
            <p:cNvPr id="29" name="TextBox 28">
              <a:extLst>
                <a:ext uri="{FF2B5EF4-FFF2-40B4-BE49-F238E27FC236}">
                  <a16:creationId xmlns:a16="http://schemas.microsoft.com/office/drawing/2014/main" id="{E873E21A-F780-219C-531B-AD850D86C86D}"/>
                </a:ext>
              </a:extLst>
            </p:cNvPr>
            <p:cNvSpPr txBox="1"/>
            <p:nvPr/>
          </p:nvSpPr>
          <p:spPr>
            <a:xfrm>
              <a:off x="4075998" y="4097243"/>
              <a:ext cx="791248" cy="196491"/>
            </a:xfrm>
            <a:prstGeom prst="rect">
              <a:avLst/>
            </a:prstGeom>
            <a:noFill/>
          </p:spPr>
          <p:txBody>
            <a:bodyPr wrap="square" rtlCol="0">
              <a:spAutoFit/>
            </a:bodyPr>
            <a:lstStyle/>
            <a:p>
              <a:pPr algn="ctr"/>
              <a:r>
                <a:rPr lang="en-GB" sz="1100" b="1" dirty="0"/>
                <a:t>Storage</a:t>
              </a:r>
            </a:p>
          </p:txBody>
        </p:sp>
        <p:sp>
          <p:nvSpPr>
            <p:cNvPr id="30" name="TextBox 29">
              <a:extLst>
                <a:ext uri="{FF2B5EF4-FFF2-40B4-BE49-F238E27FC236}">
                  <a16:creationId xmlns:a16="http://schemas.microsoft.com/office/drawing/2014/main" id="{2BC45926-19FD-48CD-F981-A5C3F5FF11E7}"/>
                </a:ext>
              </a:extLst>
            </p:cNvPr>
            <p:cNvSpPr txBox="1"/>
            <p:nvPr/>
          </p:nvSpPr>
          <p:spPr>
            <a:xfrm>
              <a:off x="7095490" y="3934596"/>
              <a:ext cx="791248" cy="184932"/>
            </a:xfrm>
            <a:prstGeom prst="rect">
              <a:avLst/>
            </a:prstGeom>
            <a:noFill/>
          </p:spPr>
          <p:txBody>
            <a:bodyPr wrap="square" rtlCol="0">
              <a:spAutoFit/>
            </a:bodyPr>
            <a:lstStyle/>
            <a:p>
              <a:pPr algn="ctr"/>
              <a:r>
                <a:rPr lang="en-GB" sz="1000" b="1" dirty="0"/>
                <a:t>Electric Vehicles</a:t>
              </a:r>
            </a:p>
          </p:txBody>
        </p:sp>
        <p:sp>
          <p:nvSpPr>
            <p:cNvPr id="31" name="TextBox 30">
              <a:extLst>
                <a:ext uri="{FF2B5EF4-FFF2-40B4-BE49-F238E27FC236}">
                  <a16:creationId xmlns:a16="http://schemas.microsoft.com/office/drawing/2014/main" id="{335FE6A5-D298-74DD-9B12-33253A43A8ED}"/>
                </a:ext>
              </a:extLst>
            </p:cNvPr>
            <p:cNvSpPr txBox="1"/>
            <p:nvPr/>
          </p:nvSpPr>
          <p:spPr>
            <a:xfrm>
              <a:off x="7558371" y="3248691"/>
              <a:ext cx="791248" cy="196491"/>
            </a:xfrm>
            <a:prstGeom prst="rect">
              <a:avLst/>
            </a:prstGeom>
            <a:noFill/>
          </p:spPr>
          <p:txBody>
            <a:bodyPr wrap="square" rtlCol="0">
              <a:spAutoFit/>
            </a:bodyPr>
            <a:lstStyle/>
            <a:p>
              <a:pPr algn="ctr"/>
              <a:r>
                <a:rPr lang="en-GB" sz="1100" b="1" dirty="0"/>
                <a:t>Gas</a:t>
              </a:r>
            </a:p>
          </p:txBody>
        </p:sp>
        <p:sp>
          <p:nvSpPr>
            <p:cNvPr id="32" name="TextBox 31">
              <a:extLst>
                <a:ext uri="{FF2B5EF4-FFF2-40B4-BE49-F238E27FC236}">
                  <a16:creationId xmlns:a16="http://schemas.microsoft.com/office/drawing/2014/main" id="{ED3FB3A5-4F35-E621-04B4-6BA71885909D}"/>
                </a:ext>
              </a:extLst>
            </p:cNvPr>
            <p:cNvSpPr txBox="1"/>
            <p:nvPr/>
          </p:nvSpPr>
          <p:spPr>
            <a:xfrm>
              <a:off x="6989056" y="2368416"/>
              <a:ext cx="791248" cy="196491"/>
            </a:xfrm>
            <a:prstGeom prst="rect">
              <a:avLst/>
            </a:prstGeom>
            <a:noFill/>
          </p:spPr>
          <p:txBody>
            <a:bodyPr wrap="square" rtlCol="0">
              <a:spAutoFit/>
            </a:bodyPr>
            <a:lstStyle/>
            <a:p>
              <a:pPr algn="ctr"/>
              <a:r>
                <a:rPr lang="en-GB" sz="1100" b="1" dirty="0"/>
                <a:t>Heat</a:t>
              </a:r>
            </a:p>
          </p:txBody>
        </p:sp>
        <p:sp>
          <p:nvSpPr>
            <p:cNvPr id="33" name="TextBox 32">
              <a:extLst>
                <a:ext uri="{FF2B5EF4-FFF2-40B4-BE49-F238E27FC236}">
                  <a16:creationId xmlns:a16="http://schemas.microsoft.com/office/drawing/2014/main" id="{0700C10C-0404-FF5D-C1EF-DF34C0158680}"/>
                </a:ext>
              </a:extLst>
            </p:cNvPr>
            <p:cNvSpPr txBox="1"/>
            <p:nvPr/>
          </p:nvSpPr>
          <p:spPr>
            <a:xfrm>
              <a:off x="3636430" y="3233530"/>
              <a:ext cx="876054" cy="190712"/>
            </a:xfrm>
            <a:prstGeom prst="rect">
              <a:avLst/>
            </a:prstGeom>
            <a:noFill/>
          </p:spPr>
          <p:txBody>
            <a:bodyPr wrap="square" rtlCol="0">
              <a:spAutoFit/>
            </a:bodyPr>
            <a:lstStyle/>
            <a:p>
              <a:pPr algn="ctr"/>
              <a:r>
                <a:rPr lang="en-GB" sz="1050" b="1" dirty="0"/>
                <a:t>Transmission</a:t>
              </a:r>
            </a:p>
          </p:txBody>
        </p:sp>
        <p:sp>
          <p:nvSpPr>
            <p:cNvPr id="34" name="TextBox 33">
              <a:extLst>
                <a:ext uri="{FF2B5EF4-FFF2-40B4-BE49-F238E27FC236}">
                  <a16:creationId xmlns:a16="http://schemas.microsoft.com/office/drawing/2014/main" id="{47CA2D0F-3D2F-75D2-3B49-F62A3E9644C9}"/>
                </a:ext>
              </a:extLst>
            </p:cNvPr>
            <p:cNvSpPr txBox="1"/>
            <p:nvPr/>
          </p:nvSpPr>
          <p:spPr>
            <a:xfrm>
              <a:off x="4085488" y="2363082"/>
              <a:ext cx="876054" cy="190712"/>
            </a:xfrm>
            <a:prstGeom prst="rect">
              <a:avLst/>
            </a:prstGeom>
            <a:noFill/>
          </p:spPr>
          <p:txBody>
            <a:bodyPr wrap="square" rtlCol="0">
              <a:spAutoFit/>
            </a:bodyPr>
            <a:lstStyle/>
            <a:p>
              <a:pPr algn="ctr"/>
              <a:r>
                <a:rPr lang="en-GB" sz="1050" b="1" dirty="0"/>
                <a:t>Distribution</a:t>
              </a:r>
            </a:p>
          </p:txBody>
        </p:sp>
        <p:sp>
          <p:nvSpPr>
            <p:cNvPr id="35" name="TextBox 34">
              <a:extLst>
                <a:ext uri="{FF2B5EF4-FFF2-40B4-BE49-F238E27FC236}">
                  <a16:creationId xmlns:a16="http://schemas.microsoft.com/office/drawing/2014/main" id="{840E2392-1F98-9F21-9650-305C05573194}"/>
                </a:ext>
              </a:extLst>
            </p:cNvPr>
            <p:cNvSpPr txBox="1"/>
            <p:nvPr/>
          </p:nvSpPr>
          <p:spPr>
            <a:xfrm>
              <a:off x="4925385" y="2140738"/>
              <a:ext cx="876054" cy="190712"/>
            </a:xfrm>
            <a:prstGeom prst="rect">
              <a:avLst/>
            </a:prstGeom>
            <a:noFill/>
          </p:spPr>
          <p:txBody>
            <a:bodyPr wrap="square" rtlCol="0">
              <a:spAutoFit/>
            </a:bodyPr>
            <a:lstStyle/>
            <a:p>
              <a:pPr algn="ctr"/>
              <a:r>
                <a:rPr lang="en-GB" sz="1050" b="1" dirty="0"/>
                <a:t>Generation</a:t>
              </a:r>
            </a:p>
          </p:txBody>
        </p:sp>
        <p:pic>
          <p:nvPicPr>
            <p:cNvPr id="36" name="Picture 35">
              <a:extLst>
                <a:ext uri="{FF2B5EF4-FFF2-40B4-BE49-F238E27FC236}">
                  <a16:creationId xmlns:a16="http://schemas.microsoft.com/office/drawing/2014/main" id="{547292B8-3D6F-EB32-E857-4045E9C5A91A}"/>
                </a:ext>
              </a:extLst>
            </p:cNvPr>
            <p:cNvPicPr>
              <a:picLocks noChangeAspect="1"/>
            </p:cNvPicPr>
            <p:nvPr/>
          </p:nvPicPr>
          <p:blipFill rotWithShape="1">
            <a:blip r:embed="rId3">
              <a:extLst>
                <a:ext uri="{28A0092B-C50C-407E-A947-70E740481C1C}">
                  <a14:useLocalDpi xmlns:a14="http://schemas.microsoft.com/office/drawing/2010/main" val="0"/>
                </a:ext>
              </a:extLst>
            </a:blip>
            <a:srcRect l="-2025" t="-13226" r="2025" b="13226"/>
            <a:stretch/>
          </p:blipFill>
          <p:spPr>
            <a:xfrm>
              <a:off x="4302777" y="2022605"/>
              <a:ext cx="419115" cy="348414"/>
            </a:xfrm>
            <a:prstGeom prst="rect">
              <a:avLst/>
            </a:prstGeom>
          </p:spPr>
        </p:pic>
        <p:pic>
          <p:nvPicPr>
            <p:cNvPr id="37" name="Picture 36">
              <a:extLst>
                <a:ext uri="{FF2B5EF4-FFF2-40B4-BE49-F238E27FC236}">
                  <a16:creationId xmlns:a16="http://schemas.microsoft.com/office/drawing/2014/main" id="{448B6A38-A761-7389-BD49-23C37CE1C0FB}"/>
                </a:ext>
              </a:extLst>
            </p:cNvPr>
            <p:cNvPicPr>
              <a:picLocks noChangeAspect="1"/>
            </p:cNvPicPr>
            <p:nvPr/>
          </p:nvPicPr>
          <p:blipFill rotWithShape="1">
            <a:blip r:embed="rId4">
              <a:extLst>
                <a:ext uri="{28A0092B-C50C-407E-A947-70E740481C1C}">
                  <a14:useLocalDpi xmlns:a14="http://schemas.microsoft.com/office/drawing/2010/main" val="0"/>
                </a:ext>
              </a:extLst>
            </a:blip>
            <a:srcRect l="7690" t="4977" r="7155" b="24089"/>
            <a:stretch/>
          </p:blipFill>
          <p:spPr>
            <a:xfrm>
              <a:off x="7176275" y="2040898"/>
              <a:ext cx="404023" cy="336545"/>
            </a:xfrm>
            <a:prstGeom prst="rect">
              <a:avLst/>
            </a:prstGeom>
          </p:spPr>
        </p:pic>
        <p:pic>
          <p:nvPicPr>
            <p:cNvPr id="38" name="Picture 37">
              <a:extLst>
                <a:ext uri="{FF2B5EF4-FFF2-40B4-BE49-F238E27FC236}">
                  <a16:creationId xmlns:a16="http://schemas.microsoft.com/office/drawing/2014/main" id="{5A217586-8545-23CB-574E-55DF497EAD99}"/>
                </a:ext>
              </a:extLst>
            </p:cNvPr>
            <p:cNvPicPr>
              <a:picLocks noChangeAspect="1"/>
            </p:cNvPicPr>
            <p:nvPr/>
          </p:nvPicPr>
          <p:blipFill rotWithShape="1">
            <a:blip r:embed="rId5">
              <a:extLst>
                <a:ext uri="{28A0092B-C50C-407E-A947-70E740481C1C}">
                  <a14:useLocalDpi xmlns:a14="http://schemas.microsoft.com/office/drawing/2010/main" val="0"/>
                </a:ext>
              </a:extLst>
            </a:blip>
            <a:srcRect l="3556" t="-14400" r="-3556" b="14400"/>
            <a:stretch/>
          </p:blipFill>
          <p:spPr>
            <a:xfrm>
              <a:off x="5187782" y="1755238"/>
              <a:ext cx="432003" cy="400448"/>
            </a:xfrm>
            <a:prstGeom prst="rect">
              <a:avLst/>
            </a:prstGeom>
          </p:spPr>
        </p:pic>
        <p:pic>
          <p:nvPicPr>
            <p:cNvPr id="39" name="Picture 38">
              <a:extLst>
                <a:ext uri="{FF2B5EF4-FFF2-40B4-BE49-F238E27FC236}">
                  <a16:creationId xmlns:a16="http://schemas.microsoft.com/office/drawing/2014/main" id="{2BBE8244-B32B-47B8-0C1B-BD3473D1851F}"/>
                </a:ext>
              </a:extLst>
            </p:cNvPr>
            <p:cNvPicPr>
              <a:picLocks noChangeAspect="1"/>
            </p:cNvPicPr>
            <p:nvPr/>
          </p:nvPicPr>
          <p:blipFill rotWithShape="1">
            <a:blip r:embed="rId6">
              <a:extLst>
                <a:ext uri="{28A0092B-C50C-407E-A947-70E740481C1C}">
                  <a14:useLocalDpi xmlns:a14="http://schemas.microsoft.com/office/drawing/2010/main" val="0"/>
                </a:ext>
              </a:extLst>
            </a:blip>
            <a:srcRect b="13066"/>
            <a:stretch/>
          </p:blipFill>
          <p:spPr>
            <a:xfrm>
              <a:off x="3875322" y="2899141"/>
              <a:ext cx="396813" cy="344963"/>
            </a:xfrm>
            <a:prstGeom prst="rect">
              <a:avLst/>
            </a:prstGeom>
          </p:spPr>
        </p:pic>
        <p:pic>
          <p:nvPicPr>
            <p:cNvPr id="40" name="Picture 39">
              <a:extLst>
                <a:ext uri="{FF2B5EF4-FFF2-40B4-BE49-F238E27FC236}">
                  <a16:creationId xmlns:a16="http://schemas.microsoft.com/office/drawing/2014/main" id="{0C40E690-70DC-3EB8-E80E-6F34B056AF3F}"/>
                </a:ext>
              </a:extLst>
            </p:cNvPr>
            <p:cNvPicPr>
              <a:picLocks noChangeAspect="1"/>
            </p:cNvPicPr>
            <p:nvPr/>
          </p:nvPicPr>
          <p:blipFill rotWithShape="1">
            <a:blip r:embed="rId7">
              <a:extLst>
                <a:ext uri="{28A0092B-C50C-407E-A947-70E740481C1C}">
                  <a14:useLocalDpi xmlns:a14="http://schemas.microsoft.com/office/drawing/2010/main" val="0"/>
                </a:ext>
              </a:extLst>
            </a:blip>
            <a:srcRect b="20533"/>
            <a:stretch/>
          </p:blipFill>
          <p:spPr>
            <a:xfrm>
              <a:off x="4259834" y="3787267"/>
              <a:ext cx="444238" cy="353022"/>
            </a:xfrm>
            <a:prstGeom prst="rect">
              <a:avLst/>
            </a:prstGeom>
          </p:spPr>
        </p:pic>
        <p:pic>
          <p:nvPicPr>
            <p:cNvPr id="41" name="Picture 40">
              <a:extLst>
                <a:ext uri="{FF2B5EF4-FFF2-40B4-BE49-F238E27FC236}">
                  <a16:creationId xmlns:a16="http://schemas.microsoft.com/office/drawing/2014/main" id="{229D6237-394B-2710-71A2-1134C35152EA}"/>
                </a:ext>
              </a:extLst>
            </p:cNvPr>
            <p:cNvPicPr>
              <a:picLocks noChangeAspect="1"/>
            </p:cNvPicPr>
            <p:nvPr/>
          </p:nvPicPr>
          <p:blipFill rotWithShape="1">
            <a:blip r:embed="rId8">
              <a:extLst>
                <a:ext uri="{28A0092B-C50C-407E-A947-70E740481C1C}">
                  <a14:useLocalDpi xmlns:a14="http://schemas.microsoft.com/office/drawing/2010/main" val="0"/>
                </a:ext>
              </a:extLst>
            </a:blip>
            <a:srcRect b="20356"/>
            <a:stretch/>
          </p:blipFill>
          <p:spPr>
            <a:xfrm>
              <a:off x="5130476" y="4093250"/>
              <a:ext cx="489309" cy="314216"/>
            </a:xfrm>
            <a:prstGeom prst="rect">
              <a:avLst/>
            </a:prstGeom>
          </p:spPr>
        </p:pic>
        <p:pic>
          <p:nvPicPr>
            <p:cNvPr id="42" name="Picture 41">
              <a:extLst>
                <a:ext uri="{FF2B5EF4-FFF2-40B4-BE49-F238E27FC236}">
                  <a16:creationId xmlns:a16="http://schemas.microsoft.com/office/drawing/2014/main" id="{F20BA666-005D-D034-C7BB-262014B772F3}"/>
                </a:ext>
              </a:extLst>
            </p:cNvPr>
            <p:cNvPicPr>
              <a:picLocks noChangeAspect="1"/>
            </p:cNvPicPr>
            <p:nvPr/>
          </p:nvPicPr>
          <p:blipFill rotWithShape="1">
            <a:blip r:embed="rId9">
              <a:extLst>
                <a:ext uri="{28A0092B-C50C-407E-A947-70E740481C1C}">
                  <a14:useLocalDpi xmlns:a14="http://schemas.microsoft.com/office/drawing/2010/main" val="0"/>
                </a:ext>
              </a:extLst>
            </a:blip>
            <a:srcRect b="20356"/>
            <a:stretch/>
          </p:blipFill>
          <p:spPr>
            <a:xfrm>
              <a:off x="7252744" y="3608565"/>
              <a:ext cx="476739" cy="379696"/>
            </a:xfrm>
            <a:prstGeom prst="rect">
              <a:avLst/>
            </a:prstGeom>
          </p:spPr>
        </p:pic>
        <p:sp>
          <p:nvSpPr>
            <p:cNvPr id="43" name="TextBox 42">
              <a:extLst>
                <a:ext uri="{FF2B5EF4-FFF2-40B4-BE49-F238E27FC236}">
                  <a16:creationId xmlns:a16="http://schemas.microsoft.com/office/drawing/2014/main" id="{946A7FAF-2707-950A-8191-CF54C1A71190}"/>
                </a:ext>
              </a:extLst>
            </p:cNvPr>
            <p:cNvSpPr txBox="1"/>
            <p:nvPr/>
          </p:nvSpPr>
          <p:spPr>
            <a:xfrm>
              <a:off x="7779720" y="2922216"/>
              <a:ext cx="491244" cy="346748"/>
            </a:xfrm>
            <a:prstGeom prst="rect">
              <a:avLst/>
            </a:prstGeom>
            <a:noFill/>
          </p:spPr>
          <p:txBody>
            <a:bodyPr wrap="square" rtlCol="0">
              <a:spAutoFit/>
            </a:bodyPr>
            <a:lstStyle/>
            <a:p>
              <a:r>
                <a:rPr lang="en-GB" sz="2400" b="1" dirty="0"/>
                <a:t>H</a:t>
              </a:r>
              <a:r>
                <a:rPr lang="en-GB" sz="2400" b="1" baseline="-25000" dirty="0"/>
                <a:t>2</a:t>
              </a:r>
            </a:p>
          </p:txBody>
        </p:sp>
      </p:grpSp>
      <p:sp>
        <p:nvSpPr>
          <p:cNvPr id="44" name="TextBox 43">
            <a:extLst>
              <a:ext uri="{FF2B5EF4-FFF2-40B4-BE49-F238E27FC236}">
                <a16:creationId xmlns:a16="http://schemas.microsoft.com/office/drawing/2014/main" id="{82E51947-9A4C-66D3-5BD0-A11B1B92757C}"/>
              </a:ext>
            </a:extLst>
          </p:cNvPr>
          <p:cNvSpPr txBox="1"/>
          <p:nvPr/>
        </p:nvSpPr>
        <p:spPr>
          <a:xfrm>
            <a:off x="5073689" y="623777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Tree>
    <p:extLst>
      <p:ext uri="{BB962C8B-B14F-4D97-AF65-F5344CB8AC3E}">
        <p14:creationId xmlns:p14="http://schemas.microsoft.com/office/powerpoint/2010/main" val="402332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9C84674-BFC7-E096-57B4-0C9B41C6F19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9C9474-9E3C-C88B-7C8D-E5C22B0B5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29" y="1196041"/>
            <a:ext cx="10368194" cy="4897804"/>
          </a:xfrm>
          <a:prstGeom prst="rect">
            <a:avLst/>
          </a:prstGeom>
        </p:spPr>
      </p:pic>
      <p:sp>
        <p:nvSpPr>
          <p:cNvPr id="3" name="Slide Number Placeholder 1">
            <a:extLst>
              <a:ext uri="{FF2B5EF4-FFF2-40B4-BE49-F238E27FC236}">
                <a16:creationId xmlns:a16="http://schemas.microsoft.com/office/drawing/2014/main" id="{7AEA62DB-387C-7A51-AE0C-A8B4FB7BE64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7" name="Rectangle 6">
            <a:extLst>
              <a:ext uri="{FF2B5EF4-FFF2-40B4-BE49-F238E27FC236}">
                <a16:creationId xmlns:a16="http://schemas.microsoft.com/office/drawing/2014/main" id="{2EC26B62-343F-348C-0503-B6BFF39631D8}"/>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 </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Planning for flexibility</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8" name="Title 10">
            <a:extLst>
              <a:ext uri="{FF2B5EF4-FFF2-40B4-BE49-F238E27FC236}">
                <a16:creationId xmlns:a16="http://schemas.microsoft.com/office/drawing/2014/main" id="{A75CF6A4-D664-D2FD-1DCA-49309C95338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 Flexibility in power systems</a:t>
            </a:r>
            <a:endParaRPr lang="en-US" dirty="0">
              <a:cs typeface="Calibri Light" panose="020F0302020204030204"/>
            </a:endParaRPr>
          </a:p>
        </p:txBody>
      </p:sp>
      <p:sp>
        <p:nvSpPr>
          <p:cNvPr id="4" name="TextBox 3">
            <a:extLst>
              <a:ext uri="{FF2B5EF4-FFF2-40B4-BE49-F238E27FC236}">
                <a16:creationId xmlns:a16="http://schemas.microsoft.com/office/drawing/2014/main" id="{959F14F4-0D12-B5B5-BB14-63CA623FCB6E}"/>
              </a:ext>
            </a:extLst>
          </p:cNvPr>
          <p:cNvSpPr txBox="1"/>
          <p:nvPr/>
        </p:nvSpPr>
        <p:spPr>
          <a:xfrm>
            <a:off x="629778" y="618993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213220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27DE0546-0301-FF92-4BE1-16EC493DF644}"/>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401A69E-24E7-8EA0-18B8-EA8456949B7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
        <p:nvSpPr>
          <p:cNvPr id="7" name="Rectangle 6">
            <a:extLst>
              <a:ext uri="{FF2B5EF4-FFF2-40B4-BE49-F238E27FC236}">
                <a16:creationId xmlns:a16="http://schemas.microsoft.com/office/drawing/2014/main" id="{73837839-639A-9B51-3DD2-9718535DD9B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1.3.5 </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Flexibility assessment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9E6EA179-6AD8-ECA0-09BE-588526F3069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 Flexibility in power systems</a:t>
            </a:r>
            <a:endParaRPr lang="en-US" dirty="0">
              <a:cs typeface="Calibri Light" panose="020F0302020204030204"/>
            </a:endParaRPr>
          </a:p>
        </p:txBody>
      </p:sp>
      <p:grpSp>
        <p:nvGrpSpPr>
          <p:cNvPr id="2" name="Group 1">
            <a:extLst>
              <a:ext uri="{FF2B5EF4-FFF2-40B4-BE49-F238E27FC236}">
                <a16:creationId xmlns:a16="http://schemas.microsoft.com/office/drawing/2014/main" id="{E8D0A8A4-E337-35DD-35E0-C8E3B91E95A4}"/>
              </a:ext>
            </a:extLst>
          </p:cNvPr>
          <p:cNvGrpSpPr/>
          <p:nvPr/>
        </p:nvGrpSpPr>
        <p:grpSpPr>
          <a:xfrm>
            <a:off x="599282" y="1479420"/>
            <a:ext cx="11046378" cy="4679839"/>
            <a:chOff x="438884" y="-15326"/>
            <a:chExt cx="11402984" cy="6743532"/>
          </a:xfrm>
        </p:grpSpPr>
        <p:grpSp>
          <p:nvGrpSpPr>
            <p:cNvPr id="4" name="Group 3">
              <a:extLst>
                <a:ext uri="{FF2B5EF4-FFF2-40B4-BE49-F238E27FC236}">
                  <a16:creationId xmlns:a16="http://schemas.microsoft.com/office/drawing/2014/main" id="{D350320F-1E57-CB6D-2488-5A4D10A35778}"/>
                </a:ext>
              </a:extLst>
            </p:cNvPr>
            <p:cNvGrpSpPr/>
            <p:nvPr/>
          </p:nvGrpSpPr>
          <p:grpSpPr>
            <a:xfrm>
              <a:off x="438884" y="4373318"/>
              <a:ext cx="11313671" cy="2354888"/>
              <a:chOff x="438884" y="4373318"/>
              <a:chExt cx="11313671" cy="2354888"/>
            </a:xfrm>
          </p:grpSpPr>
          <p:sp>
            <p:nvSpPr>
              <p:cNvPr id="18" name="Rectangle 17">
                <a:extLst>
                  <a:ext uri="{FF2B5EF4-FFF2-40B4-BE49-F238E27FC236}">
                    <a16:creationId xmlns:a16="http://schemas.microsoft.com/office/drawing/2014/main" id="{D96F8D75-FD1D-94AD-2C97-E95AC472CC3E}"/>
                  </a:ext>
                </a:extLst>
              </p:cNvPr>
              <p:cNvSpPr/>
              <p:nvPr/>
            </p:nvSpPr>
            <p:spPr>
              <a:xfrm>
                <a:off x="439445" y="4391529"/>
                <a:ext cx="11313110" cy="2336677"/>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17D1177C-3B6A-22E4-878E-A301A9DEEFC4}"/>
                  </a:ext>
                </a:extLst>
              </p:cNvPr>
              <p:cNvSpPr txBox="1"/>
              <p:nvPr/>
            </p:nvSpPr>
            <p:spPr>
              <a:xfrm>
                <a:off x="438884" y="4373318"/>
                <a:ext cx="3098306" cy="3769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Open Sans" panose="020B0606030504020204" pitchFamily="34" charset="0"/>
                    <a:ea typeface="Open Sans" panose="020B0606030504020204" pitchFamily="34" charset="0"/>
                    <a:cs typeface="Open Sans" panose="020B0606030504020204" pitchFamily="34" charset="0"/>
                  </a:rPr>
                  <a:t>Step 3: Assess future flexibility</a:t>
                </a:r>
              </a:p>
            </p:txBody>
          </p:sp>
          <p:sp>
            <p:nvSpPr>
              <p:cNvPr id="20" name="TextBox 19">
                <a:extLst>
                  <a:ext uri="{FF2B5EF4-FFF2-40B4-BE49-F238E27FC236}">
                    <a16:creationId xmlns:a16="http://schemas.microsoft.com/office/drawing/2014/main" id="{6E5C755D-319A-D709-BD74-F04282BD90A8}"/>
                  </a:ext>
                </a:extLst>
              </p:cNvPr>
              <p:cNvSpPr txBox="1"/>
              <p:nvPr/>
            </p:nvSpPr>
            <p:spPr>
              <a:xfrm>
                <a:off x="482825" y="4748564"/>
                <a:ext cx="3554791" cy="1352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1. Optimize VRE using geospatial optimization</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Optimize VRE capacity mix</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Estimate VRE production based on location and policy goals</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Estimate future net-load</a:t>
                </a:r>
              </a:p>
            </p:txBody>
          </p:sp>
          <p:sp>
            <p:nvSpPr>
              <p:cNvPr id="21" name="TextBox 20">
                <a:extLst>
                  <a:ext uri="{FF2B5EF4-FFF2-40B4-BE49-F238E27FC236}">
                    <a16:creationId xmlns:a16="http://schemas.microsoft.com/office/drawing/2014/main" id="{018B659D-0454-CE2C-7581-5086D4852936}"/>
                  </a:ext>
                </a:extLst>
              </p:cNvPr>
              <p:cNvSpPr txBox="1"/>
              <p:nvPr/>
            </p:nvSpPr>
            <p:spPr>
              <a:xfrm>
                <a:off x="4350741" y="4471716"/>
                <a:ext cx="3978155" cy="2084443"/>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2. Least-cost capacity expansion to identify future assets</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Study the net-load to assess needs for cycling</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Optimize non-VRE capacity mix based on future technologies</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Identify additional flexibility assets (e.g. </a:t>
                </a:r>
                <a:r>
                  <a:rPr lang="en-US" sz="1100" dirty="0">
                    <a:latin typeface="Open Sans" panose="020B0606030504020204" pitchFamily="34" charset="0"/>
                    <a:ea typeface="Open Sans" panose="020B0606030504020204" pitchFamily="34" charset="0"/>
                    <a:cs typeface="Open Sans" panose="020B0606030504020204" pitchFamily="34" charset="0"/>
                  </a:rPr>
                  <a:t>,</a:t>
                </a: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storage, DSM)</a:t>
                </a:r>
                <a:endParaRPr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benefits of sector coupling</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A1549D87-BDB2-C2FD-0D75-456AD07BC559}"/>
                  </a:ext>
                </a:extLst>
              </p:cNvPr>
              <p:cNvSpPr txBox="1"/>
              <p:nvPr/>
            </p:nvSpPr>
            <p:spPr>
              <a:xfrm>
                <a:off x="8516612" y="4553954"/>
                <a:ext cx="3048228" cy="864822"/>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3. Repeat step 1</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Assess operability of long-term plans identified </a:t>
                </a:r>
                <a:r>
                  <a:rPr lang="en-US" sz="1100" dirty="0">
                    <a:latin typeface="Open Sans" panose="020B0606030504020204" pitchFamily="34" charset="0"/>
                    <a:ea typeface="Open Sans" panose="020B0606030504020204" pitchFamily="34" charset="0"/>
                    <a:cs typeface="Open Sans" panose="020B0606030504020204" pitchFamily="34" charset="0"/>
                  </a:rPr>
                  <a:t>in</a:t>
                </a: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previous steps</a:t>
                </a:r>
                <a:endParaRPr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a:extLst>
                <a:ext uri="{FF2B5EF4-FFF2-40B4-BE49-F238E27FC236}">
                  <a16:creationId xmlns:a16="http://schemas.microsoft.com/office/drawing/2014/main" id="{F9D99910-96FF-1C26-EF6B-C083634773B8}"/>
                </a:ext>
              </a:extLst>
            </p:cNvPr>
            <p:cNvGrpSpPr/>
            <p:nvPr/>
          </p:nvGrpSpPr>
          <p:grpSpPr>
            <a:xfrm>
              <a:off x="438885" y="97624"/>
              <a:ext cx="4377828" cy="3866997"/>
              <a:chOff x="438885" y="97624"/>
              <a:chExt cx="4377828" cy="3866997"/>
            </a:xfrm>
          </p:grpSpPr>
          <p:sp>
            <p:nvSpPr>
              <p:cNvPr id="15" name="Rectangle 14">
                <a:extLst>
                  <a:ext uri="{FF2B5EF4-FFF2-40B4-BE49-F238E27FC236}">
                    <a16:creationId xmlns:a16="http://schemas.microsoft.com/office/drawing/2014/main" id="{2F71D5D3-12A5-8848-613C-674CD26D6C03}"/>
                  </a:ext>
                </a:extLst>
              </p:cNvPr>
              <p:cNvSpPr/>
              <p:nvPr/>
            </p:nvSpPr>
            <p:spPr>
              <a:xfrm>
                <a:off x="439443" y="97624"/>
                <a:ext cx="4207262" cy="3866997"/>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506C8BB9-843A-991F-A907-EDCECC46AFD4}"/>
                  </a:ext>
                </a:extLst>
              </p:cNvPr>
              <p:cNvSpPr txBox="1"/>
              <p:nvPr/>
            </p:nvSpPr>
            <p:spPr>
              <a:xfrm>
                <a:off x="439444" y="105152"/>
                <a:ext cx="2502317" cy="3769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Open Sans" panose="020B0606030504020204" pitchFamily="34" charset="0"/>
                    <a:ea typeface="Open Sans" panose="020B0606030504020204" pitchFamily="34" charset="0"/>
                    <a:cs typeface="Open Sans" panose="020B0606030504020204" pitchFamily="34" charset="0"/>
                  </a:rPr>
                  <a:t>Step 1: Assess current flexibility</a:t>
                </a:r>
              </a:p>
            </p:txBody>
          </p:sp>
          <p:sp>
            <p:nvSpPr>
              <p:cNvPr id="17" name="TextBox 16">
                <a:extLst>
                  <a:ext uri="{FF2B5EF4-FFF2-40B4-BE49-F238E27FC236}">
                    <a16:creationId xmlns:a16="http://schemas.microsoft.com/office/drawing/2014/main" id="{695119E7-2ABA-B1B5-CD38-F9B92B9BC2C6}"/>
                  </a:ext>
                </a:extLst>
              </p:cNvPr>
              <p:cNvSpPr txBox="1"/>
              <p:nvPr/>
            </p:nvSpPr>
            <p:spPr>
              <a:xfrm>
                <a:off x="438885" y="452908"/>
                <a:ext cx="4377828" cy="3182101"/>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1. Production cost </a:t>
                </a:r>
                <a:r>
                  <a:rPr lang="en-US" sz="1100" b="1" dirty="0">
                    <a:latin typeface="Open Sans" panose="020B0606030504020204" pitchFamily="34" charset="0"/>
                    <a:ea typeface="Open Sans" panose="020B0606030504020204" pitchFamily="34" charset="0"/>
                    <a:cs typeface="Open Sans" panose="020B0606030504020204" pitchFamily="34" charset="0"/>
                  </a:rPr>
                  <a:t>modelling</a:t>
                </a:r>
                <a:endParaRPr kumimoji="0" lang="en-US" sz="11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current levels of curtailment and loss of load</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Assess </a:t>
                </a:r>
                <a:r>
                  <a:rPr lang="en-US" sz="1100" dirty="0">
                    <a:latin typeface="Open Sans" panose="020B0606030504020204" pitchFamily="34" charset="0"/>
                    <a:ea typeface="Open Sans" panose="020B0606030504020204" pitchFamily="34" charset="0"/>
                    <a:cs typeface="Open Sans" panose="020B0606030504020204" pitchFamily="34" charset="0"/>
                  </a:rPr>
                  <a:t>over-generation</a:t>
                </a: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incidents and fluctuation of price</a:t>
                </a:r>
                <a:endParaRPr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cycling of units (start-up ramping and min gen incidents)</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if operating reserves are adequate</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2. Network studies</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if system can efficiently regulate frequency and voltages</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if system can recover from unexpected events</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if system has sufficient inertia</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Assess if transmission elements get overloaded</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5">
              <a:extLst>
                <a:ext uri="{FF2B5EF4-FFF2-40B4-BE49-F238E27FC236}">
                  <a16:creationId xmlns:a16="http://schemas.microsoft.com/office/drawing/2014/main" id="{B734071F-8CEA-11F0-CBE4-D91FB7FBD13A}"/>
                </a:ext>
              </a:extLst>
            </p:cNvPr>
            <p:cNvGrpSpPr/>
            <p:nvPr/>
          </p:nvGrpSpPr>
          <p:grpSpPr>
            <a:xfrm>
              <a:off x="7699902" y="-15326"/>
              <a:ext cx="4141966" cy="4036902"/>
              <a:chOff x="7699339" y="-15326"/>
              <a:chExt cx="4141966" cy="4036902"/>
            </a:xfrm>
          </p:grpSpPr>
          <p:sp>
            <p:nvSpPr>
              <p:cNvPr id="12" name="Rectangle 11">
                <a:extLst>
                  <a:ext uri="{FF2B5EF4-FFF2-40B4-BE49-F238E27FC236}">
                    <a16:creationId xmlns:a16="http://schemas.microsoft.com/office/drawing/2014/main" id="{31C509A1-772F-DF2B-A1C5-EAD22E812EE1}"/>
                  </a:ext>
                </a:extLst>
              </p:cNvPr>
              <p:cNvSpPr/>
              <p:nvPr/>
            </p:nvSpPr>
            <p:spPr>
              <a:xfrm>
                <a:off x="7699339" y="-15326"/>
                <a:ext cx="4052657" cy="3979945"/>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B2FC2C96-8646-8405-1AA9-0E6E96E79513}"/>
                  </a:ext>
                </a:extLst>
              </p:cNvPr>
              <p:cNvSpPr txBox="1"/>
              <p:nvPr/>
            </p:nvSpPr>
            <p:spPr>
              <a:xfrm>
                <a:off x="7785359" y="10024"/>
                <a:ext cx="3728487" cy="376974"/>
              </a:xfrm>
              <a:prstGeom prst="rect">
                <a:avLst/>
              </a:prstGeom>
              <a:solidFill>
                <a:srgbClr val="DCF8F5"/>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Open Sans" panose="020B0606030504020204" pitchFamily="34" charset="0"/>
                    <a:ea typeface="Open Sans" panose="020B0606030504020204" pitchFamily="34" charset="0"/>
                    <a:cs typeface="Open Sans" panose="020B0606030504020204" pitchFamily="34" charset="0"/>
                  </a:rPr>
                  <a:t>Step 2: Bridge gaps following least-cost approach</a:t>
                </a:r>
              </a:p>
            </p:txBody>
          </p:sp>
          <p:sp>
            <p:nvSpPr>
              <p:cNvPr id="14" name="TextBox 13">
                <a:extLst>
                  <a:ext uri="{FF2B5EF4-FFF2-40B4-BE49-F238E27FC236}">
                    <a16:creationId xmlns:a16="http://schemas.microsoft.com/office/drawing/2014/main" id="{2DF11F67-18D8-9CCA-EE19-BB520747E282}"/>
                  </a:ext>
                </a:extLst>
              </p:cNvPr>
              <p:cNvSpPr txBox="1"/>
              <p:nvPr/>
            </p:nvSpPr>
            <p:spPr>
              <a:xfrm>
                <a:off x="7785359" y="351627"/>
                <a:ext cx="4055946" cy="3669949"/>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1. Unlock existing flexibility</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Regulatory, market changes</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Dispatch units based on merit order</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Train staff at generating units to operate plants flexibly</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Pooling with </a:t>
                </a:r>
                <a:r>
                  <a:rPr lang="en-US" sz="1100" dirty="0">
                    <a:latin typeface="Open Sans" panose="020B0606030504020204" pitchFamily="34" charset="0"/>
                    <a:ea typeface="Open Sans" panose="020B0606030504020204" pitchFamily="34" charset="0"/>
                    <a:cs typeface="Open Sans" panose="020B0606030504020204" pitchFamily="34" charset="0"/>
                  </a:rPr>
                  <a:t>neighbors</a:t>
                </a:r>
                <a:endParaRPr lang="en-US" sz="11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Adjust operating reserves based on new needs </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2. Implement demand side management (DSM) schemes</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3. Invest in new assets</a:t>
                </a:r>
                <a:endPar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Transmission enhancement</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Retrofit existing units </a:t>
                </a:r>
                <a:endParaRPr lang="en-US" sz="1100" b="0"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Invest </a:t>
                </a:r>
                <a:r>
                  <a:rPr lang="en-US" sz="1100" dirty="0">
                    <a:latin typeface="Open Sans" panose="020B0606030504020204" pitchFamily="34" charset="0"/>
                    <a:ea typeface="Open Sans" panose="020B0606030504020204" pitchFamily="34" charset="0"/>
                    <a:cs typeface="Open Sans" panose="020B0606030504020204" pitchFamily="34" charset="0"/>
                  </a:rPr>
                  <a:t>in</a:t>
                </a:r>
                <a:r>
                  <a:rPr kumimoji="0"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new generation and/or storage</a:t>
                </a:r>
                <a:endParaRPr lang="en-US" sz="11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9" name="Straight Arrow Connector 8">
              <a:extLst>
                <a:ext uri="{FF2B5EF4-FFF2-40B4-BE49-F238E27FC236}">
                  <a16:creationId xmlns:a16="http://schemas.microsoft.com/office/drawing/2014/main" id="{D11C0114-2F7A-579A-9546-361ABEAAAB22}"/>
                </a:ext>
              </a:extLst>
            </p:cNvPr>
            <p:cNvCxnSpPr/>
            <p:nvPr/>
          </p:nvCxnSpPr>
          <p:spPr>
            <a:xfrm>
              <a:off x="2260222" y="3964619"/>
              <a:ext cx="1" cy="397285"/>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cxnSp>
          <p:nvCxnSpPr>
            <p:cNvPr id="10" name="Straight Arrow Connector 9">
              <a:extLst>
                <a:ext uri="{FF2B5EF4-FFF2-40B4-BE49-F238E27FC236}">
                  <a16:creationId xmlns:a16="http://schemas.microsoft.com/office/drawing/2014/main" id="{02068817-7189-3501-6CC5-34449924DF7A}"/>
                </a:ext>
              </a:extLst>
            </p:cNvPr>
            <p:cNvCxnSpPr>
              <a:cxnSpLocks/>
              <a:stCxn id="15" idx="3"/>
            </p:cNvCxnSpPr>
            <p:nvPr/>
          </p:nvCxnSpPr>
          <p:spPr>
            <a:xfrm>
              <a:off x="4646705" y="2031121"/>
              <a:ext cx="3053197" cy="2"/>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sp>
          <p:nvSpPr>
            <p:cNvPr id="11" name="Rectangle 10">
              <a:extLst>
                <a:ext uri="{FF2B5EF4-FFF2-40B4-BE49-F238E27FC236}">
                  <a16:creationId xmlns:a16="http://schemas.microsoft.com/office/drawing/2014/main" id="{A3DA227C-7C92-2AC4-AE1A-A0915F894BEF}"/>
                </a:ext>
              </a:extLst>
            </p:cNvPr>
            <p:cNvSpPr/>
            <p:nvPr/>
          </p:nvSpPr>
          <p:spPr>
            <a:xfrm>
              <a:off x="5169779" y="945219"/>
              <a:ext cx="1934683" cy="2023920"/>
            </a:xfrm>
            <a:prstGeom prst="rect">
              <a:avLst/>
            </a:prstGeom>
            <a:solidFill>
              <a:sysClr val="window" lastClr="FFFFFF"/>
            </a:solidFill>
            <a:ln w="254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If flexibility gaps are identified go to step 2. Else directly to step 3 </a:t>
              </a:r>
            </a:p>
          </p:txBody>
        </p:sp>
      </p:grpSp>
      <p:sp>
        <p:nvSpPr>
          <p:cNvPr id="23" name="TextBox 22">
            <a:extLst>
              <a:ext uri="{FF2B5EF4-FFF2-40B4-BE49-F238E27FC236}">
                <a16:creationId xmlns:a16="http://schemas.microsoft.com/office/drawing/2014/main" id="{72DD2FBF-C895-55B6-D132-B318534E5634}"/>
              </a:ext>
            </a:extLst>
          </p:cNvPr>
          <p:cNvSpPr txBox="1"/>
          <p:nvPr/>
        </p:nvSpPr>
        <p:spPr>
          <a:xfrm>
            <a:off x="688473" y="6240061"/>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Tree>
    <p:extLst>
      <p:ext uri="{BB962C8B-B14F-4D97-AF65-F5344CB8AC3E}">
        <p14:creationId xmlns:p14="http://schemas.microsoft.com/office/powerpoint/2010/main" val="1888765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19</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751283" y="0"/>
            <a:ext cx="7651304" cy="1196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 References</a:t>
            </a:r>
          </a:p>
        </p:txBody>
      </p:sp>
      <p:sp>
        <p:nvSpPr>
          <p:cNvPr id="6" name="TextBox 5">
            <a:extLst>
              <a:ext uri="{FF2B5EF4-FFF2-40B4-BE49-F238E27FC236}">
                <a16:creationId xmlns:a16="http://schemas.microsoft.com/office/drawing/2014/main" id="{C1B9156F-1015-941E-F753-4C36137C0894}"/>
              </a:ext>
            </a:extLst>
          </p:cNvPr>
          <p:cNvSpPr txBox="1"/>
          <p:nvPr/>
        </p:nvSpPr>
        <p:spPr>
          <a:xfrm>
            <a:off x="751283" y="1623587"/>
            <a:ext cx="10689434" cy="3170099"/>
          </a:xfrm>
          <a:prstGeom prst="rect">
            <a:avLst/>
          </a:prstGeom>
          <a:noFill/>
        </p:spPr>
        <p:txBody>
          <a:bodyPr wrap="square">
            <a:spAutoFit/>
          </a:bodyPr>
          <a:lstStyle/>
          <a:p>
            <a:pPr algn="just"/>
            <a:r>
              <a:rPr lang="en-GB" sz="2000" dirty="0">
                <a:latin typeface="Open Sans" panose="020B0606030504020204" pitchFamily="34" charset="0"/>
                <a:ea typeface="Open Sans" panose="020B0606030504020204" pitchFamily="34" charset="0"/>
                <a:cs typeface="Open Sans" panose="020B0606030504020204" pitchFamily="34" charset="0"/>
              </a:rPr>
              <a:t>IRENA. 2018. “Power system flexibility for the energy transition, Part I: Overview for policy makers”, 2018, International Renewable Energy Agency, Abu Dhabi, </a:t>
            </a:r>
            <a:r>
              <a:rPr lang="en-GB" sz="2000" dirty="0">
                <a:latin typeface="Open Sans" panose="020B0606030504020204" pitchFamily="34" charset="0"/>
                <a:ea typeface="Open Sans" panose="020B0606030504020204" pitchFamily="34" charset="0"/>
                <a:cs typeface="Open Sans" panose="020B0606030504020204" pitchFamily="34" charset="0"/>
                <a:hlinkClick r:id="rId3"/>
              </a:rPr>
              <a:t>https://www.irena.org/publications/2018/Nov/Power-system-flexibility-for-the-energy-transition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2000" dirty="0">
                <a:latin typeface="Open Sans" panose="020B0606030504020204" pitchFamily="34" charset="0"/>
                <a:ea typeface="Open Sans" panose="020B0606030504020204" pitchFamily="34" charset="0"/>
                <a:cs typeface="Open Sans" panose="020B0606030504020204" pitchFamily="34" charset="0"/>
              </a:rPr>
              <a:t>IRENA (2019), “Innovation landscape for a renewable-powered future: Solutions to integrate variable renewables” (2019), International Renewable Energy Agency, Abu Dhabi, </a:t>
            </a:r>
            <a:r>
              <a:rPr lang="en-GB" sz="20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https://www.irena.org/publications/2019/Feb/Innovation-landscape-for-a-renewable-powered-future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445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9541627" cy="3490271"/>
          </a:xfrm>
          <a:prstGeom prst="rect">
            <a:avLst/>
          </a:prstGeom>
        </p:spPr>
        <p:txBody>
          <a:bodyPr vert="horz" lIns="91440" tIns="45720" rIns="91440" bIns="4572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By the end of this lecture, you will be able to:</a:t>
            </a:r>
            <a:endParaRPr lang="en-US" sz="2000" b="1" dirty="0">
              <a:solidFill>
                <a:schemeClr val="accent5">
                  <a:lumMod val="60000"/>
                  <a:lumOff val="40000"/>
                </a:schemeClr>
              </a:solidFill>
              <a:latin typeface="Open Sans"/>
              <a:cs typeface="Calibri" panose="020F0502020204030204"/>
            </a:endParaRPr>
          </a:p>
          <a:p>
            <a:pPr fontAlgn="base">
              <a:lnSpc>
                <a:spcPct val="150000"/>
              </a:lnSpc>
            </a:pPr>
            <a:r>
              <a:rPr lang="en-GB" sz="2000" dirty="0">
                <a:latin typeface="Open Sans"/>
                <a:ea typeface="Open Sans" panose="020B0606030504020204" pitchFamily="34" charset="0"/>
                <a:cs typeface="Open Sans" panose="020B0606030504020204" pitchFamily="34" charset="0"/>
              </a:rPr>
              <a:t>ILO1: Understand the challenge of integrating renewables into the power system</a:t>
            </a:r>
          </a:p>
          <a:p>
            <a:pPr fontAlgn="base">
              <a:lnSpc>
                <a:spcPct val="150000"/>
              </a:lnSpc>
            </a:pPr>
            <a:r>
              <a:rPr lang="en-GB" sz="2000" dirty="0">
                <a:latin typeface="Open Sans"/>
                <a:ea typeface="Open Sans" panose="020B0606030504020204" pitchFamily="34" charset="0"/>
                <a:cs typeface="Open Sans" panose="020B0606030504020204" pitchFamily="34" charset="0"/>
              </a:rPr>
              <a:t>ILO2: Learn the implications of flexibility issues through the use of country cases</a:t>
            </a:r>
          </a:p>
          <a:p>
            <a:pPr fontAlgn="base">
              <a:lnSpc>
                <a:spcPct val="150000"/>
              </a:lnSpc>
            </a:pPr>
            <a:r>
              <a:rPr lang="en-GB" sz="2000" dirty="0">
                <a:latin typeface="Open Sans"/>
                <a:ea typeface="Open Sans" panose="020B0606030504020204" pitchFamily="34" charset="0"/>
                <a:cs typeface="Open Sans" panose="020B0606030504020204" pitchFamily="34" charset="0"/>
              </a:rPr>
              <a:t>ILO3: Understand the value of flexibility in the power system and how to plan for it</a:t>
            </a:r>
          </a:p>
          <a:p>
            <a:pPr fontAlgn="base">
              <a:lnSpc>
                <a:spcPct val="150000"/>
              </a:lnSpc>
            </a:pPr>
            <a:r>
              <a:rPr lang="en-GB" sz="2000" dirty="0">
                <a:latin typeface="Open Sans"/>
                <a:ea typeface="Open Sans" panose="020B0606030504020204" pitchFamily="34" charset="0"/>
                <a:cs typeface="Open Sans" panose="020B0606030504020204" pitchFamily="34" charset="0"/>
              </a:rPr>
              <a:t>ILO4: Get an overview of this course in Flexibility assessment using </a:t>
            </a:r>
            <a:r>
              <a:rPr lang="en-GB" sz="2000" dirty="0" err="1">
                <a:latin typeface="Open Sans"/>
                <a:ea typeface="Open Sans" panose="020B0606030504020204" pitchFamily="34" charset="0"/>
                <a:cs typeface="Open Sans" panose="020B0606030504020204" pitchFamily="34" charset="0"/>
              </a:rPr>
              <a:t>FlexTool</a:t>
            </a:r>
            <a:endParaRPr lang="en-GB" sz="2000" dirty="0">
              <a:latin typeface="Open Sans"/>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20</a:t>
            </a:fld>
            <a:endParaRPr lang="sv-SE" sz="1000" b="1" dirty="0">
              <a:solidFill>
                <a:schemeClr val="bg1"/>
              </a:solidFill>
            </a:endParaRPr>
          </a:p>
        </p:txBody>
      </p:sp>
      <p:sp>
        <p:nvSpPr>
          <p:cNvPr id="2" name="Rectangle 1">
            <a:extLst>
              <a:ext uri="{FF2B5EF4-FFF2-40B4-BE49-F238E27FC236}">
                <a16:creationId xmlns:a16="http://schemas.microsoft.com/office/drawing/2014/main" id="{96116928-A60B-6CD9-6E5D-EFC89CAECEB2}"/>
              </a:ext>
            </a:extLst>
          </p:cNvPr>
          <p:cNvSpPr/>
          <p:nvPr/>
        </p:nvSpPr>
        <p:spPr>
          <a:xfrm>
            <a:off x="887214" y="121632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 Course Focus </a:t>
            </a:r>
          </a:p>
        </p:txBody>
      </p:sp>
      <p:sp>
        <p:nvSpPr>
          <p:cNvPr id="4" name="Title 10">
            <a:extLst>
              <a:ext uri="{FF2B5EF4-FFF2-40B4-BE49-F238E27FC236}">
                <a16:creationId xmlns:a16="http://schemas.microsoft.com/office/drawing/2014/main" id="{22A55E6F-6414-4C20-5F40-1E958BC81BE4}"/>
              </a:ext>
            </a:extLst>
          </p:cNvPr>
          <p:cNvSpPr txBox="1">
            <a:spLocks/>
          </p:cNvSpPr>
          <p:nvPr/>
        </p:nvSpPr>
        <p:spPr>
          <a:xfrm>
            <a:off x="749193" y="-32773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 Outline of the course </a:t>
            </a:r>
          </a:p>
        </p:txBody>
      </p:sp>
      <p:graphicFrame>
        <p:nvGraphicFramePr>
          <p:cNvPr id="5" name="Diagram 10">
            <a:extLst>
              <a:ext uri="{FF2B5EF4-FFF2-40B4-BE49-F238E27FC236}">
                <a16:creationId xmlns:a16="http://schemas.microsoft.com/office/drawing/2014/main" id="{FC114418-AE9C-B3B9-AA5A-072FD75141FF}"/>
              </a:ext>
            </a:extLst>
          </p:cNvPr>
          <p:cNvGraphicFramePr>
            <a:graphicFrameLocks noGrp="1"/>
          </p:cNvGraphicFramePr>
          <p:nvPr>
            <p:ph idx="1"/>
            <p:extLst>
              <p:ext uri="{D42A27DB-BD31-4B8C-83A1-F6EECF244321}">
                <p14:modId xmlns:p14="http://schemas.microsoft.com/office/powerpoint/2010/main" val="3477367874"/>
              </p:ext>
            </p:extLst>
          </p:nvPr>
        </p:nvGraphicFramePr>
        <p:xfrm>
          <a:off x="1182801" y="3166728"/>
          <a:ext cx="9358521" cy="2899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E000EC5-C64C-6ECD-6C7C-1D403CF04FDD}"/>
              </a:ext>
            </a:extLst>
          </p:cNvPr>
          <p:cNvSpPr/>
          <p:nvPr/>
        </p:nvSpPr>
        <p:spPr>
          <a:xfrm>
            <a:off x="887214" y="1791415"/>
            <a:ext cx="9654108" cy="1200329"/>
          </a:xfrm>
          <a:prstGeom prst="rect">
            <a:avLst/>
          </a:prstGeom>
        </p:spPr>
        <p:txBody>
          <a:bodyPr wrap="square" lIns="91440" tIns="45720" rIns="91440" bIns="45720" anchor="t">
            <a:spAutoFit/>
          </a:bodyPr>
          <a:lstStyle/>
          <a:p>
            <a:pPr>
              <a:spcAft>
                <a:spcPts val="1200"/>
              </a:spcAft>
            </a:pPr>
            <a:r>
              <a:rPr lang="en-ZA" sz="2400" dirty="0">
                <a:latin typeface="Open Sans"/>
                <a:ea typeface="Open Sans" panose="020B0606030504020204" pitchFamily="34" charset="0"/>
                <a:cs typeface="Open Sans" panose="020B0606030504020204" pitchFamily="34" charset="0"/>
              </a:rPr>
              <a:t>This course will introduce flexibility assessment and its use to support energy planning and policymaking. The course will focus on </a:t>
            </a:r>
            <a:r>
              <a:rPr lang="en-ZA" sz="2400" dirty="0" err="1">
                <a:latin typeface="Open Sans"/>
                <a:ea typeface="Open Sans" panose="020B0606030504020204" pitchFamily="34" charset="0"/>
                <a:cs typeface="Open Sans" panose="020B0606030504020204" pitchFamily="34" charset="0"/>
              </a:rPr>
              <a:t>FlexTool</a:t>
            </a:r>
            <a:r>
              <a:rPr lang="en-ZA" sz="2400" dirty="0">
                <a:latin typeface="Open Sans"/>
                <a:ea typeface="Open Sans" panose="020B0606030504020204" pitchFamily="34" charset="0"/>
                <a:cs typeface="Open Sans" panose="020B0606030504020204" pitchFamily="34" charset="0"/>
              </a:rPr>
              <a:t>. </a:t>
            </a:r>
            <a:endParaRPr lang="en-ZA" sz="24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456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21</a:t>
            </a:fld>
            <a:endParaRPr lang="sv-SE" sz="1000" b="1" dirty="0">
              <a:solidFill>
                <a:schemeClr val="bg1"/>
              </a:solidFill>
            </a:endParaRPr>
          </a:p>
        </p:txBody>
      </p:sp>
      <p:sp>
        <p:nvSpPr>
          <p:cNvPr id="2" name="Rectangle 1">
            <a:extLst>
              <a:ext uri="{FF2B5EF4-FFF2-40B4-BE49-F238E27FC236}">
                <a16:creationId xmlns:a16="http://schemas.microsoft.com/office/drawing/2014/main" id="{AC9848AE-B8AE-40BA-E580-16F64A4A540E}"/>
              </a:ext>
            </a:extLst>
          </p:cNvPr>
          <p:cNvSpPr/>
          <p:nvPr/>
        </p:nvSpPr>
        <p:spPr>
          <a:xfrm>
            <a:off x="887214" y="125611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Learning Outcomes  </a:t>
            </a:r>
          </a:p>
        </p:txBody>
      </p:sp>
      <p:sp>
        <p:nvSpPr>
          <p:cNvPr id="4" name="Title 10">
            <a:extLst>
              <a:ext uri="{FF2B5EF4-FFF2-40B4-BE49-F238E27FC236}">
                <a16:creationId xmlns:a16="http://schemas.microsoft.com/office/drawing/2014/main" id="{B440A14E-F880-649B-AF84-03DF27F71244}"/>
              </a:ext>
            </a:extLst>
          </p:cNvPr>
          <p:cNvSpPr txBox="1">
            <a:spLocks/>
          </p:cNvSpPr>
          <p:nvPr/>
        </p:nvSpPr>
        <p:spPr>
          <a:xfrm>
            <a:off x="887215" y="11897"/>
            <a:ext cx="7651304" cy="1109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 Outline of the course </a:t>
            </a:r>
          </a:p>
        </p:txBody>
      </p:sp>
      <p:sp>
        <p:nvSpPr>
          <p:cNvPr id="5" name="Rectangle 4">
            <a:extLst>
              <a:ext uri="{FF2B5EF4-FFF2-40B4-BE49-F238E27FC236}">
                <a16:creationId xmlns:a16="http://schemas.microsoft.com/office/drawing/2014/main" id="{4678CC6E-9C55-BD21-9121-9C2542E24F6C}"/>
              </a:ext>
            </a:extLst>
          </p:cNvPr>
          <p:cNvSpPr/>
          <p:nvPr/>
        </p:nvSpPr>
        <p:spPr>
          <a:xfrm>
            <a:off x="887214" y="1943352"/>
            <a:ext cx="9654108" cy="4185761"/>
          </a:xfrm>
          <a:prstGeom prst="rect">
            <a:avLst/>
          </a:prstGeom>
        </p:spPr>
        <p:txBody>
          <a:bodyPr wrap="square" lIns="91440" tIns="45720" rIns="91440" bIns="45720" anchor="t">
            <a:spAutoFit/>
          </a:bodyPr>
          <a:lstStyle/>
          <a:p>
            <a:pPr>
              <a:spcAft>
                <a:spcPts val="1200"/>
              </a:spcAft>
            </a:pPr>
            <a:r>
              <a:rPr lang="en-ZA" sz="2400" dirty="0">
                <a:solidFill>
                  <a:srgbClr val="000000"/>
                </a:solidFill>
                <a:latin typeface="Open Sans"/>
                <a:ea typeface="Open Sans" panose="020B0606030504020204" pitchFamily="34" charset="0"/>
                <a:cs typeface="Open Sans" panose="020B0606030504020204" pitchFamily="34" charset="0"/>
              </a:rPr>
              <a:t>Aims of the course: </a:t>
            </a:r>
          </a:p>
          <a:p>
            <a:pPr marL="342900" indent="-342900">
              <a:spcAft>
                <a:spcPts val="1200"/>
              </a:spcAft>
              <a:buFont typeface="Arial"/>
              <a:buChar char="•"/>
            </a:pPr>
            <a:r>
              <a:rPr lang="en-US" sz="2400" dirty="0">
                <a:solidFill>
                  <a:srgbClr val="000000"/>
                </a:solidFill>
                <a:latin typeface="Open Sans"/>
                <a:ea typeface="Open Sans" panose="020B0606030504020204" pitchFamily="34" charset="0"/>
                <a:cs typeface="Open Sans" panose="020B0606030504020204" pitchFamily="34" charset="0"/>
              </a:rPr>
              <a:t>Understand the challenge of integrating renewables into the power system.</a:t>
            </a:r>
          </a:p>
          <a:p>
            <a:pPr marL="342900" indent="-342900">
              <a:spcAft>
                <a:spcPts val="1200"/>
              </a:spcAft>
              <a:buFont typeface="Arial"/>
              <a:buChar char="•"/>
            </a:pPr>
            <a:r>
              <a:rPr lang="en-US" sz="2400" dirty="0">
                <a:solidFill>
                  <a:srgbClr val="000000"/>
                </a:solidFill>
                <a:latin typeface="Open Sans"/>
                <a:ea typeface="Open Sans" panose="020B0606030504020204" pitchFamily="34" charset="0"/>
                <a:cs typeface="Open Sans" panose="020B0606030504020204" pitchFamily="34" charset="0"/>
              </a:rPr>
              <a:t>Understand the value of flexibility in the power system.</a:t>
            </a:r>
          </a:p>
          <a:p>
            <a:pPr marL="342900" indent="-342900">
              <a:spcAft>
                <a:spcPts val="1200"/>
              </a:spcAft>
              <a:buFont typeface="Arial"/>
              <a:buChar char="•"/>
            </a:pPr>
            <a:r>
              <a:rPr lang="en-US" sz="2400" dirty="0">
                <a:solidFill>
                  <a:srgbClr val="000000"/>
                </a:solidFill>
                <a:latin typeface="Open Sans"/>
                <a:ea typeface="Open Sans" panose="020B0606030504020204" pitchFamily="34" charset="0"/>
                <a:cs typeface="Open Sans" panose="020B0606030504020204" pitchFamily="34" charset="0"/>
              </a:rPr>
              <a:t>Understand the methodology for the </a:t>
            </a:r>
            <a:r>
              <a:rPr lang="en-US" sz="2400" dirty="0" err="1">
                <a:solidFill>
                  <a:srgbClr val="000000"/>
                </a:solidFill>
                <a:latin typeface="Open Sans"/>
                <a:ea typeface="Open Sans" panose="020B0606030504020204" pitchFamily="34" charset="0"/>
                <a:cs typeface="Open Sans" panose="020B0606030504020204" pitchFamily="34" charset="0"/>
              </a:rPr>
              <a:t>FlexTool</a:t>
            </a:r>
            <a:r>
              <a:rPr lang="en-US" sz="2400" dirty="0">
                <a:solidFill>
                  <a:srgbClr val="000000"/>
                </a:solidFill>
                <a:latin typeface="Open Sans"/>
                <a:ea typeface="Open Sans" panose="020B0606030504020204" pitchFamily="34" charset="0"/>
                <a:cs typeface="Open Sans" panose="020B0606030504020204" pitchFamily="34" charset="0"/>
              </a:rPr>
              <a:t> model.</a:t>
            </a:r>
          </a:p>
          <a:p>
            <a:pPr marL="342900" indent="-342900">
              <a:spcAft>
                <a:spcPts val="1200"/>
              </a:spcAft>
              <a:buFont typeface="Arial"/>
              <a:buChar char="•"/>
            </a:pPr>
            <a:r>
              <a:rPr lang="en-US" sz="2400" dirty="0">
                <a:solidFill>
                  <a:srgbClr val="000000"/>
                </a:solidFill>
                <a:latin typeface="Open Sans"/>
                <a:ea typeface="Open Sans" panose="020B0606030504020204" pitchFamily="34" charset="0"/>
                <a:cs typeface="Open Sans" panose="020B0606030504020204" pitchFamily="34" charset="0"/>
              </a:rPr>
              <a:t>How to design a </a:t>
            </a:r>
            <a:r>
              <a:rPr lang="en-US" sz="2400" dirty="0" err="1">
                <a:solidFill>
                  <a:srgbClr val="000000"/>
                </a:solidFill>
                <a:latin typeface="Open Sans"/>
                <a:ea typeface="Open Sans" panose="020B0606030504020204" pitchFamily="34" charset="0"/>
                <a:cs typeface="Open Sans" panose="020B0606030504020204" pitchFamily="34" charset="0"/>
              </a:rPr>
              <a:t>FlexTool</a:t>
            </a:r>
            <a:r>
              <a:rPr lang="en-US" sz="2400" dirty="0">
                <a:solidFill>
                  <a:srgbClr val="000000"/>
                </a:solidFill>
                <a:latin typeface="Open Sans"/>
                <a:ea typeface="Open Sans" panose="020B0606030504020204" pitchFamily="34" charset="0"/>
                <a:cs typeface="Open Sans" panose="020B0606030504020204" pitchFamily="34" charset="0"/>
              </a:rPr>
              <a:t> flexibility assessment.</a:t>
            </a:r>
          </a:p>
          <a:p>
            <a:pPr marL="342900" indent="-342900">
              <a:spcAft>
                <a:spcPts val="1200"/>
              </a:spcAft>
              <a:buFont typeface="Arial"/>
              <a:buChar char="•"/>
            </a:pPr>
            <a:r>
              <a:rPr lang="en-US" sz="2400" dirty="0">
                <a:solidFill>
                  <a:srgbClr val="000000"/>
                </a:solidFill>
                <a:latin typeface="Open Sans"/>
                <a:ea typeface="Open Sans" panose="020B0606030504020204" pitchFamily="34" charset="0"/>
                <a:cs typeface="Open Sans" panose="020B0606030504020204" pitchFamily="34" charset="0"/>
              </a:rPr>
              <a:t>How to increase the flexibility of a system using different alternatives. For example, with the use of power to electric vehicles or hydrogen.</a:t>
            </a:r>
          </a:p>
        </p:txBody>
      </p:sp>
    </p:spTree>
    <p:extLst>
      <p:ext uri="{BB962C8B-B14F-4D97-AF65-F5344CB8AC3E}">
        <p14:creationId xmlns:p14="http://schemas.microsoft.com/office/powerpoint/2010/main" val="424333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22</a:t>
            </a:fld>
            <a:endParaRPr lang="sv-SE" sz="1000" b="1" dirty="0">
              <a:solidFill>
                <a:schemeClr val="bg1"/>
              </a:solidFill>
            </a:endParaRPr>
          </a:p>
        </p:txBody>
      </p:sp>
      <p:sp>
        <p:nvSpPr>
          <p:cNvPr id="2" name="Rectangle 1">
            <a:extLst>
              <a:ext uri="{FF2B5EF4-FFF2-40B4-BE49-F238E27FC236}">
                <a16:creationId xmlns:a16="http://schemas.microsoft.com/office/drawing/2014/main" id="{BCE99EF5-E230-FC0E-8FD8-108FA6921CC7}"/>
              </a:ext>
            </a:extLst>
          </p:cNvPr>
          <p:cNvSpPr/>
          <p:nvPr/>
        </p:nvSpPr>
        <p:spPr>
          <a:xfrm>
            <a:off x="841776" y="941557"/>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1.4.3 Overview of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4" name="Title 10">
            <a:extLst>
              <a:ext uri="{FF2B5EF4-FFF2-40B4-BE49-F238E27FC236}">
                <a16:creationId xmlns:a16="http://schemas.microsoft.com/office/drawing/2014/main" id="{1B4C4197-5363-DEDC-0669-95B56255E38F}"/>
              </a:ext>
            </a:extLst>
          </p:cNvPr>
          <p:cNvSpPr txBox="1">
            <a:spLocks/>
          </p:cNvSpPr>
          <p:nvPr/>
        </p:nvSpPr>
        <p:spPr>
          <a:xfrm>
            <a:off x="817595" y="-445886"/>
            <a:ext cx="710350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 Outline of the course </a:t>
            </a:r>
          </a:p>
        </p:txBody>
      </p:sp>
      <p:sp>
        <p:nvSpPr>
          <p:cNvPr id="46" name="Rounded Rectangle 6">
            <a:extLst>
              <a:ext uri="{FF2B5EF4-FFF2-40B4-BE49-F238E27FC236}">
                <a16:creationId xmlns:a16="http://schemas.microsoft.com/office/drawing/2014/main" id="{7CF6DE70-FF5B-9FF7-868D-C1974CD4B947}"/>
              </a:ext>
            </a:extLst>
          </p:cNvPr>
          <p:cNvSpPr/>
          <p:nvPr/>
        </p:nvSpPr>
        <p:spPr>
          <a:xfrm>
            <a:off x="123891" y="1444167"/>
            <a:ext cx="3542739" cy="1425670"/>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How to integrate renewables into the power system?</a:t>
            </a:r>
          </a:p>
        </p:txBody>
      </p:sp>
      <p:sp>
        <p:nvSpPr>
          <p:cNvPr id="47" name="Rounded Rectangle 9">
            <a:extLst>
              <a:ext uri="{FF2B5EF4-FFF2-40B4-BE49-F238E27FC236}">
                <a16:creationId xmlns:a16="http://schemas.microsoft.com/office/drawing/2014/main" id="{4DA51CC4-82A9-EEA2-A248-48C0BA8A8B98}"/>
              </a:ext>
            </a:extLst>
          </p:cNvPr>
          <p:cNvSpPr/>
          <p:nvPr/>
        </p:nvSpPr>
        <p:spPr>
          <a:xfrm>
            <a:off x="4203859" y="1444167"/>
            <a:ext cx="3542739" cy="1425670"/>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What is the value of flexibility in the power system?</a:t>
            </a:r>
          </a:p>
        </p:txBody>
      </p:sp>
      <p:sp>
        <p:nvSpPr>
          <p:cNvPr id="48" name="Rounded Rectangle 11">
            <a:extLst>
              <a:ext uri="{FF2B5EF4-FFF2-40B4-BE49-F238E27FC236}">
                <a16:creationId xmlns:a16="http://schemas.microsoft.com/office/drawing/2014/main" id="{B5CBE227-9899-CC95-BE13-4611EBEAADBE}"/>
              </a:ext>
            </a:extLst>
          </p:cNvPr>
          <p:cNvSpPr/>
          <p:nvPr/>
        </p:nvSpPr>
        <p:spPr>
          <a:xfrm>
            <a:off x="8264307" y="1444167"/>
            <a:ext cx="3542739" cy="1425670"/>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What sources of flexibility are there on both the demand and supply side?</a:t>
            </a:r>
          </a:p>
        </p:txBody>
      </p:sp>
      <p:sp>
        <p:nvSpPr>
          <p:cNvPr id="49" name="Rounded Rectangle 12">
            <a:extLst>
              <a:ext uri="{FF2B5EF4-FFF2-40B4-BE49-F238E27FC236}">
                <a16:creationId xmlns:a16="http://schemas.microsoft.com/office/drawing/2014/main" id="{1F4B0A95-CC2A-985D-0660-2F5FE524FE90}"/>
              </a:ext>
            </a:extLst>
          </p:cNvPr>
          <p:cNvSpPr/>
          <p:nvPr/>
        </p:nvSpPr>
        <p:spPr>
          <a:xfrm>
            <a:off x="133191" y="3232593"/>
            <a:ext cx="3542739" cy="1425670"/>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What assumptions and building blocks make up </a:t>
            </a:r>
            <a:r>
              <a:rPr kumimoji="0" lang="en-US" sz="2000" b="1" i="0" u="none" strike="noStrike" kern="1200" cap="none" spc="0" normalizeH="0" baseline="0" noProof="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FlexTool</a:t>
            </a: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0" name="Rounded Rectangle 13">
            <a:extLst>
              <a:ext uri="{FF2B5EF4-FFF2-40B4-BE49-F238E27FC236}">
                <a16:creationId xmlns:a16="http://schemas.microsoft.com/office/drawing/2014/main" id="{3E83FDAA-82B4-8091-C772-4154080925F2}"/>
              </a:ext>
            </a:extLst>
          </p:cNvPr>
          <p:cNvSpPr/>
          <p:nvPr/>
        </p:nvSpPr>
        <p:spPr>
          <a:xfrm>
            <a:off x="4203858" y="3232593"/>
            <a:ext cx="3542739" cy="1425670"/>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How does </a:t>
            </a:r>
            <a:r>
              <a:rPr kumimoji="0" lang="en-US" sz="2000" b="1" i="0" u="none" strike="noStrike" kern="1200" cap="none" spc="0" normalizeH="0" baseline="0" noProof="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FlexTool</a:t>
            </a: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calculate solutions?</a:t>
            </a:r>
          </a:p>
        </p:txBody>
      </p:sp>
      <p:sp>
        <p:nvSpPr>
          <p:cNvPr id="51" name="Rounded Rectangle 14">
            <a:extLst>
              <a:ext uri="{FF2B5EF4-FFF2-40B4-BE49-F238E27FC236}">
                <a16:creationId xmlns:a16="http://schemas.microsoft.com/office/drawing/2014/main" id="{85D2DD9E-8697-07D4-6EC4-CF40B9818FAB}"/>
              </a:ext>
            </a:extLst>
          </p:cNvPr>
          <p:cNvSpPr/>
          <p:nvPr/>
        </p:nvSpPr>
        <p:spPr>
          <a:xfrm>
            <a:off x="8255561" y="3232593"/>
            <a:ext cx="3542739" cy="1425670"/>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How do we investigate the flexibility in a case-study?</a:t>
            </a:r>
          </a:p>
        </p:txBody>
      </p:sp>
      <p:sp>
        <p:nvSpPr>
          <p:cNvPr id="52" name="Rounded Rectangle 15">
            <a:extLst>
              <a:ext uri="{FF2B5EF4-FFF2-40B4-BE49-F238E27FC236}">
                <a16:creationId xmlns:a16="http://schemas.microsoft.com/office/drawing/2014/main" id="{E27669AF-66EE-5294-9FC6-5DD728EF4F89}"/>
              </a:ext>
            </a:extLst>
          </p:cNvPr>
          <p:cNvSpPr/>
          <p:nvPr/>
        </p:nvSpPr>
        <p:spPr>
          <a:xfrm>
            <a:off x="133190" y="4937257"/>
            <a:ext cx="3542739" cy="1425670"/>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How to modify input data to make different flexibility case studies</a:t>
            </a:r>
          </a:p>
        </p:txBody>
      </p:sp>
      <p:sp>
        <p:nvSpPr>
          <p:cNvPr id="53" name="Rounded Rectangle 16">
            <a:extLst>
              <a:ext uri="{FF2B5EF4-FFF2-40B4-BE49-F238E27FC236}">
                <a16:creationId xmlns:a16="http://schemas.microsoft.com/office/drawing/2014/main" id="{03715498-CAE0-D795-603C-D2C411552E32}"/>
              </a:ext>
            </a:extLst>
          </p:cNvPr>
          <p:cNvSpPr/>
          <p:nvPr/>
        </p:nvSpPr>
        <p:spPr>
          <a:xfrm>
            <a:off x="4225717" y="4941845"/>
            <a:ext cx="3542739" cy="1425670"/>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How to increase the flexibility of a system</a:t>
            </a:r>
          </a:p>
        </p:txBody>
      </p:sp>
      <p:sp>
        <p:nvSpPr>
          <p:cNvPr id="54" name="Rounded Rectangle 17">
            <a:extLst>
              <a:ext uri="{FF2B5EF4-FFF2-40B4-BE49-F238E27FC236}">
                <a16:creationId xmlns:a16="http://schemas.microsoft.com/office/drawing/2014/main" id="{F801A956-F423-3431-3A97-2DA4559DE620}"/>
              </a:ext>
            </a:extLst>
          </p:cNvPr>
          <p:cNvSpPr/>
          <p:nvPr/>
        </p:nvSpPr>
        <p:spPr>
          <a:xfrm>
            <a:off x="8260141" y="4937257"/>
            <a:ext cx="3542739" cy="1425670"/>
          </a:xfrm>
          <a:prstGeom prst="roundRect">
            <a:avLst/>
          </a:prstGeom>
          <a:solidFill>
            <a:srgbClr val="4472C4"/>
          </a:solidFill>
          <a:ln w="12700" cap="flat" cmpd="sng" algn="ctr">
            <a:solidFill>
              <a:srgbClr val="4472C4">
                <a:shade val="50000"/>
              </a:srgbClr>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Power to EV, hydrogen, and heat network.</a:t>
            </a:r>
          </a:p>
        </p:txBody>
      </p:sp>
      <p:cxnSp>
        <p:nvCxnSpPr>
          <p:cNvPr id="55" name="Straight Arrow Connector 54">
            <a:extLst>
              <a:ext uri="{FF2B5EF4-FFF2-40B4-BE49-F238E27FC236}">
                <a16:creationId xmlns:a16="http://schemas.microsoft.com/office/drawing/2014/main" id="{29A5D183-DE0B-A1DE-AB3B-E5999CC41123}"/>
              </a:ext>
            </a:extLst>
          </p:cNvPr>
          <p:cNvCxnSpPr>
            <a:cxnSpLocks/>
          </p:cNvCxnSpPr>
          <p:nvPr/>
        </p:nvCxnSpPr>
        <p:spPr>
          <a:xfrm>
            <a:off x="3675931" y="4086763"/>
            <a:ext cx="511040" cy="0"/>
          </a:xfrm>
          <a:prstGeom prst="straightConnector1">
            <a:avLst/>
          </a:prstGeom>
          <a:solidFill>
            <a:srgbClr val="70AD47"/>
          </a:solidFill>
          <a:ln w="19050" cap="flat" cmpd="sng" algn="ctr">
            <a:solidFill>
              <a:sysClr val="window" lastClr="FFFFFF"/>
            </a:solidFill>
            <a:prstDash val="solid"/>
            <a:miter lim="800000"/>
            <a:tailEnd type="triangle"/>
          </a:ln>
          <a:effectLst/>
        </p:spPr>
      </p:cxnSp>
      <p:cxnSp>
        <p:nvCxnSpPr>
          <p:cNvPr id="56" name="Straight Arrow Connector 55">
            <a:extLst>
              <a:ext uri="{FF2B5EF4-FFF2-40B4-BE49-F238E27FC236}">
                <a16:creationId xmlns:a16="http://schemas.microsoft.com/office/drawing/2014/main" id="{8E45F410-F263-DD12-A832-5782E5AA060D}"/>
              </a:ext>
            </a:extLst>
          </p:cNvPr>
          <p:cNvCxnSpPr>
            <a:cxnSpLocks/>
          </p:cNvCxnSpPr>
          <p:nvPr/>
        </p:nvCxnSpPr>
        <p:spPr>
          <a:xfrm>
            <a:off x="6471519" y="4076185"/>
            <a:ext cx="511040" cy="0"/>
          </a:xfrm>
          <a:prstGeom prst="straightConnector1">
            <a:avLst/>
          </a:prstGeom>
          <a:solidFill>
            <a:srgbClr val="70AD47"/>
          </a:solidFill>
          <a:ln w="1905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F4E92282-722A-43B2-E0CA-5CBA9EE56D85}"/>
              </a:ext>
            </a:extLst>
          </p:cNvPr>
          <p:cNvCxnSpPr>
            <a:cxnSpLocks/>
          </p:cNvCxnSpPr>
          <p:nvPr/>
        </p:nvCxnSpPr>
        <p:spPr>
          <a:xfrm>
            <a:off x="7744521" y="5609026"/>
            <a:ext cx="511040" cy="0"/>
          </a:xfrm>
          <a:prstGeom prst="straightConnector1">
            <a:avLst/>
          </a:prstGeom>
          <a:noFill/>
          <a:ln w="57150" cap="flat" cmpd="sng" algn="ctr">
            <a:solidFill>
              <a:srgbClr val="5B9BD5"/>
            </a:solidFill>
            <a:prstDash val="solid"/>
            <a:miter lim="800000"/>
            <a:tailEnd type="triangle"/>
          </a:ln>
          <a:effectLst/>
        </p:spPr>
      </p:cxnSp>
      <p:cxnSp>
        <p:nvCxnSpPr>
          <p:cNvPr id="58" name="Straight Arrow Connector 57">
            <a:extLst>
              <a:ext uri="{FF2B5EF4-FFF2-40B4-BE49-F238E27FC236}">
                <a16:creationId xmlns:a16="http://schemas.microsoft.com/office/drawing/2014/main" id="{D571CADC-1140-73C8-CA74-94D463A0CC31}"/>
              </a:ext>
            </a:extLst>
          </p:cNvPr>
          <p:cNvCxnSpPr>
            <a:cxnSpLocks/>
          </p:cNvCxnSpPr>
          <p:nvPr/>
        </p:nvCxnSpPr>
        <p:spPr>
          <a:xfrm>
            <a:off x="3666630" y="5650092"/>
            <a:ext cx="511040" cy="0"/>
          </a:xfrm>
          <a:prstGeom prst="straightConnector1">
            <a:avLst/>
          </a:prstGeom>
          <a:noFill/>
          <a:ln w="57150" cap="flat" cmpd="sng" algn="ctr">
            <a:solidFill>
              <a:srgbClr val="5B9BD5"/>
            </a:solidFill>
            <a:prstDash val="solid"/>
            <a:miter lim="800000"/>
            <a:tailEnd type="triangle"/>
          </a:ln>
          <a:effectLst/>
        </p:spPr>
      </p:cxnSp>
      <p:cxnSp>
        <p:nvCxnSpPr>
          <p:cNvPr id="59" name="Elbow Connector 35">
            <a:extLst>
              <a:ext uri="{FF2B5EF4-FFF2-40B4-BE49-F238E27FC236}">
                <a16:creationId xmlns:a16="http://schemas.microsoft.com/office/drawing/2014/main" id="{D9EA3BC2-54F5-A218-EC9D-4669D6664823}"/>
              </a:ext>
            </a:extLst>
          </p:cNvPr>
          <p:cNvCxnSpPr>
            <a:cxnSpLocks/>
            <a:stCxn id="48" idx="2"/>
            <a:endCxn id="49" idx="0"/>
          </p:cNvCxnSpPr>
          <p:nvPr/>
        </p:nvCxnSpPr>
        <p:spPr>
          <a:xfrm rot="5400000">
            <a:off x="5788741" y="-1014343"/>
            <a:ext cx="362756" cy="8131116"/>
          </a:xfrm>
          <a:prstGeom prst="bentConnector3">
            <a:avLst>
              <a:gd name="adj1" fmla="val 50000"/>
            </a:avLst>
          </a:prstGeom>
          <a:noFill/>
          <a:ln w="57150" cap="flat" cmpd="sng" algn="ctr">
            <a:solidFill>
              <a:srgbClr val="5B9BD5"/>
            </a:solidFill>
            <a:prstDash val="solid"/>
            <a:miter lim="800000"/>
            <a:tailEnd type="triangle"/>
          </a:ln>
          <a:effectLst/>
        </p:spPr>
      </p:cxnSp>
      <p:cxnSp>
        <p:nvCxnSpPr>
          <p:cNvPr id="61" name="Straight Arrow Connector 60">
            <a:extLst>
              <a:ext uri="{FF2B5EF4-FFF2-40B4-BE49-F238E27FC236}">
                <a16:creationId xmlns:a16="http://schemas.microsoft.com/office/drawing/2014/main" id="{8C93F665-18B3-F152-CBB9-1F41ABDBFDBB}"/>
              </a:ext>
            </a:extLst>
          </p:cNvPr>
          <p:cNvCxnSpPr>
            <a:cxnSpLocks/>
          </p:cNvCxnSpPr>
          <p:nvPr/>
        </p:nvCxnSpPr>
        <p:spPr>
          <a:xfrm>
            <a:off x="3714677" y="2157002"/>
            <a:ext cx="511040" cy="0"/>
          </a:xfrm>
          <a:prstGeom prst="straightConnector1">
            <a:avLst/>
          </a:prstGeom>
          <a:noFill/>
          <a:ln w="57150" cap="flat" cmpd="sng" algn="ctr">
            <a:solidFill>
              <a:srgbClr val="5B9BD5"/>
            </a:solidFill>
            <a:prstDash val="solid"/>
            <a:miter lim="800000"/>
            <a:tailEnd type="triangle"/>
          </a:ln>
          <a:effectLst/>
        </p:spPr>
      </p:cxnSp>
      <p:cxnSp>
        <p:nvCxnSpPr>
          <p:cNvPr id="62" name="Straight Arrow Connector 61">
            <a:extLst>
              <a:ext uri="{FF2B5EF4-FFF2-40B4-BE49-F238E27FC236}">
                <a16:creationId xmlns:a16="http://schemas.microsoft.com/office/drawing/2014/main" id="{1F3959E3-809C-1A1E-C945-6FC0AA8E1F37}"/>
              </a:ext>
            </a:extLst>
          </p:cNvPr>
          <p:cNvCxnSpPr>
            <a:cxnSpLocks/>
          </p:cNvCxnSpPr>
          <p:nvPr/>
        </p:nvCxnSpPr>
        <p:spPr>
          <a:xfrm>
            <a:off x="7746597" y="2172905"/>
            <a:ext cx="511040" cy="0"/>
          </a:xfrm>
          <a:prstGeom prst="straightConnector1">
            <a:avLst/>
          </a:prstGeom>
          <a:noFill/>
          <a:ln w="57150" cap="flat" cmpd="sng" algn="ctr">
            <a:solidFill>
              <a:srgbClr val="5B9BD5"/>
            </a:solidFill>
            <a:prstDash val="solid"/>
            <a:miter lim="800000"/>
            <a:tailEnd type="triangle"/>
          </a:ln>
          <a:effectLst/>
        </p:spPr>
      </p:cxnSp>
      <p:cxnSp>
        <p:nvCxnSpPr>
          <p:cNvPr id="63" name="Straight Arrow Connector 62">
            <a:extLst>
              <a:ext uri="{FF2B5EF4-FFF2-40B4-BE49-F238E27FC236}">
                <a16:creationId xmlns:a16="http://schemas.microsoft.com/office/drawing/2014/main" id="{5DAB7A5D-18FF-A64B-7FDA-A834E268A9BD}"/>
              </a:ext>
            </a:extLst>
          </p:cNvPr>
          <p:cNvCxnSpPr>
            <a:cxnSpLocks/>
          </p:cNvCxnSpPr>
          <p:nvPr/>
        </p:nvCxnSpPr>
        <p:spPr>
          <a:xfrm>
            <a:off x="7768456" y="3945428"/>
            <a:ext cx="511040" cy="0"/>
          </a:xfrm>
          <a:prstGeom prst="straightConnector1">
            <a:avLst/>
          </a:prstGeom>
          <a:noFill/>
          <a:ln w="57150" cap="flat" cmpd="sng" algn="ctr">
            <a:solidFill>
              <a:srgbClr val="5B9BD5"/>
            </a:solidFill>
            <a:prstDash val="solid"/>
            <a:miter lim="800000"/>
            <a:tailEnd type="triangle"/>
          </a:ln>
          <a:effectLst/>
        </p:spPr>
      </p:cxnSp>
      <p:cxnSp>
        <p:nvCxnSpPr>
          <p:cNvPr id="64" name="Straight Arrow Connector 63">
            <a:extLst>
              <a:ext uri="{FF2B5EF4-FFF2-40B4-BE49-F238E27FC236}">
                <a16:creationId xmlns:a16="http://schemas.microsoft.com/office/drawing/2014/main" id="{6E0DE02D-19B3-C4AE-C58D-A27447424926}"/>
              </a:ext>
            </a:extLst>
          </p:cNvPr>
          <p:cNvCxnSpPr>
            <a:cxnSpLocks/>
          </p:cNvCxnSpPr>
          <p:nvPr/>
        </p:nvCxnSpPr>
        <p:spPr>
          <a:xfrm>
            <a:off x="3675931" y="3945428"/>
            <a:ext cx="511040" cy="0"/>
          </a:xfrm>
          <a:prstGeom prst="straightConnector1">
            <a:avLst/>
          </a:prstGeom>
          <a:noFill/>
          <a:ln w="57150" cap="flat" cmpd="sng" algn="ctr">
            <a:solidFill>
              <a:srgbClr val="5B9BD5"/>
            </a:solidFill>
            <a:prstDash val="solid"/>
            <a:miter lim="800000"/>
            <a:tailEnd type="triangle"/>
          </a:ln>
          <a:effectLst/>
        </p:spPr>
      </p:cxnSp>
      <p:cxnSp>
        <p:nvCxnSpPr>
          <p:cNvPr id="97" name="Elbow Connector 35">
            <a:extLst>
              <a:ext uri="{FF2B5EF4-FFF2-40B4-BE49-F238E27FC236}">
                <a16:creationId xmlns:a16="http://schemas.microsoft.com/office/drawing/2014/main" id="{B5AFC83D-35B4-14EA-CED2-0A35ED03ECDC}"/>
              </a:ext>
            </a:extLst>
          </p:cNvPr>
          <p:cNvCxnSpPr>
            <a:cxnSpLocks/>
          </p:cNvCxnSpPr>
          <p:nvPr/>
        </p:nvCxnSpPr>
        <p:spPr>
          <a:xfrm rot="5400000">
            <a:off x="5715747" y="728939"/>
            <a:ext cx="362756" cy="8131116"/>
          </a:xfrm>
          <a:prstGeom prst="bentConnector3">
            <a:avLst>
              <a:gd name="adj1" fmla="val 50000"/>
            </a:avLst>
          </a:prstGeom>
          <a:noFill/>
          <a:ln w="57150" cap="flat" cmpd="sng" algn="ctr">
            <a:solidFill>
              <a:srgbClr val="5B9BD5"/>
            </a:solidFill>
            <a:prstDash val="solid"/>
            <a:miter lim="800000"/>
            <a:tailEnd type="triangle"/>
          </a:ln>
          <a:effectLst/>
        </p:spPr>
      </p:cxnSp>
    </p:spTree>
    <p:extLst>
      <p:ext uri="{BB962C8B-B14F-4D97-AF65-F5344CB8AC3E}">
        <p14:creationId xmlns:p14="http://schemas.microsoft.com/office/powerpoint/2010/main" val="381201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23</a:t>
            </a:fld>
            <a:endParaRPr lang="sv-SE" sz="1000" b="1" dirty="0">
              <a:solidFill>
                <a:schemeClr val="bg1"/>
              </a:solidFill>
            </a:endParaRPr>
          </a:p>
        </p:txBody>
      </p:sp>
      <p:sp>
        <p:nvSpPr>
          <p:cNvPr id="4" name="Rectangle 3">
            <a:extLst>
              <a:ext uri="{FF2B5EF4-FFF2-40B4-BE49-F238E27FC236}">
                <a16:creationId xmlns:a16="http://schemas.microsoft.com/office/drawing/2014/main" id="{1DBFC1A8-D713-E5BF-D067-F5907A3828D1}"/>
              </a:ext>
            </a:extLst>
          </p:cNvPr>
          <p:cNvSpPr/>
          <p:nvPr/>
        </p:nvSpPr>
        <p:spPr>
          <a:xfrm>
            <a:off x="841776" y="941557"/>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1.4.4 Key outcomes of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5" name="Title 10">
            <a:extLst>
              <a:ext uri="{FF2B5EF4-FFF2-40B4-BE49-F238E27FC236}">
                <a16:creationId xmlns:a16="http://schemas.microsoft.com/office/drawing/2014/main" id="{9B968A7E-8AD2-D806-BF21-A2ED59C18CCE}"/>
              </a:ext>
            </a:extLst>
          </p:cNvPr>
          <p:cNvSpPr txBox="1">
            <a:spLocks/>
          </p:cNvSpPr>
          <p:nvPr/>
        </p:nvSpPr>
        <p:spPr>
          <a:xfrm>
            <a:off x="817595" y="-445886"/>
            <a:ext cx="710350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1.4 Outline of the course </a:t>
            </a:r>
          </a:p>
        </p:txBody>
      </p:sp>
      <p:graphicFrame>
        <p:nvGraphicFramePr>
          <p:cNvPr id="12" name="Table 11">
            <a:extLst>
              <a:ext uri="{FF2B5EF4-FFF2-40B4-BE49-F238E27FC236}">
                <a16:creationId xmlns:a16="http://schemas.microsoft.com/office/drawing/2014/main" id="{63F728AA-23F4-3275-88FE-B569CD46AD32}"/>
              </a:ext>
            </a:extLst>
          </p:cNvPr>
          <p:cNvGraphicFramePr>
            <a:graphicFrameLocks noGrp="1"/>
          </p:cNvGraphicFramePr>
          <p:nvPr>
            <p:extLst>
              <p:ext uri="{D42A27DB-BD31-4B8C-83A1-F6EECF244321}">
                <p14:modId xmlns:p14="http://schemas.microsoft.com/office/powerpoint/2010/main" val="1078238911"/>
              </p:ext>
            </p:extLst>
          </p:nvPr>
        </p:nvGraphicFramePr>
        <p:xfrm>
          <a:off x="248250" y="1466491"/>
          <a:ext cx="11515543" cy="4865298"/>
        </p:xfrm>
        <a:graphic>
          <a:graphicData uri="http://schemas.openxmlformats.org/drawingml/2006/table">
            <a:tbl>
              <a:tblPr firstRow="1" bandRow="1">
                <a:tableStyleId>{B8DA472E-C0B5-4FAA-A71B-45BBE6C39A2A}</a:tableStyleId>
              </a:tblPr>
              <a:tblGrid>
                <a:gridCol w="3162066">
                  <a:extLst>
                    <a:ext uri="{9D8B030D-6E8A-4147-A177-3AD203B41FA5}">
                      <a16:colId xmlns:a16="http://schemas.microsoft.com/office/drawing/2014/main" val="3781557689"/>
                    </a:ext>
                  </a:extLst>
                </a:gridCol>
                <a:gridCol w="8353477">
                  <a:extLst>
                    <a:ext uri="{9D8B030D-6E8A-4147-A177-3AD203B41FA5}">
                      <a16:colId xmlns:a16="http://schemas.microsoft.com/office/drawing/2014/main" val="1932035849"/>
                    </a:ext>
                  </a:extLst>
                </a:gridCol>
              </a:tblGrid>
              <a:tr h="784628">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Output </a:t>
                      </a:r>
                      <a:r>
                        <a:rPr lang="es-CO" sz="2000" dirty="0" err="1">
                          <a:latin typeface="Open Sans" panose="020B0606030504020204" pitchFamily="34" charset="0"/>
                          <a:ea typeface="Open Sans" panose="020B0606030504020204" pitchFamily="34" charset="0"/>
                          <a:cs typeface="Open Sans" panose="020B0606030504020204" pitchFamily="34" charset="0"/>
                        </a:rPr>
                        <a:t>group</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Main</a:t>
                      </a:r>
                      <a:r>
                        <a:rPr lang="es-CO" sz="2000" dirty="0">
                          <a:latin typeface="Open Sans" panose="020B0606030504020204" pitchFamily="34" charset="0"/>
                          <a:ea typeface="Open Sans" panose="020B0606030504020204" pitchFamily="34" charset="0"/>
                          <a:cs typeface="Open Sans" panose="020B0606030504020204" pitchFamily="34" charset="0"/>
                        </a:rPr>
                        <a:t> output </a:t>
                      </a:r>
                      <a:r>
                        <a:rPr lang="es-CO" sz="2000" dirty="0" err="1">
                          <a:latin typeface="Open Sans" panose="020B0606030504020204" pitchFamily="34" charset="0"/>
                          <a:ea typeface="Open Sans" panose="020B0606030504020204" pitchFamily="34" charset="0"/>
                          <a:cs typeface="Open Sans" panose="020B0606030504020204" pitchFamily="34" charset="0"/>
                        </a:rPr>
                        <a:t>types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544597603"/>
                  </a:ext>
                </a:extLst>
              </a:tr>
              <a:tr h="544753">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Flexibility</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indicators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Loss of load, reserve shortages, spillage, VRE curtailment</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171409085"/>
                  </a:ext>
                </a:extLst>
              </a:tr>
              <a:tr h="468231">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Unit</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dispatch</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Hourly dispatch of every unit</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563647177"/>
                  </a:ext>
                </a:extLst>
              </a:tr>
              <a:tr h="738978">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Transmission</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between</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nodes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Hourly use of transmission lines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620540351"/>
                  </a:ext>
                </a:extLst>
              </a:tr>
              <a:tr h="1372388">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Costs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 OPEX: fuel costs, other O&amp;M costs, CO2 costs, penalty costs from inflexibilities</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 CAPEX: Generation capacity investments, transmission line investments, storage investments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11958487"/>
                  </a:ext>
                </a:extLst>
              </a:tr>
              <a:tr h="502405">
                <a:tc>
                  <a:txBody>
                    <a:bodyPr/>
                    <a:lstStyle/>
                    <a:p>
                      <a:pPr algn="ctr"/>
                      <a:r>
                        <a:rPr lang="es-CO" sz="2000" dirty="0">
                          <a:latin typeface="Open Sans" panose="020B0606030504020204" pitchFamily="34" charset="0"/>
                          <a:ea typeface="Open Sans" panose="020B0606030504020204" pitchFamily="34" charset="0"/>
                          <a:cs typeface="Open Sans" panose="020B0606030504020204" pitchFamily="34" charset="0"/>
                        </a:rPr>
                        <a:t>Marginal </a:t>
                      </a:r>
                      <a:r>
                        <a:rPr lang="es-CO" sz="2000" dirty="0" err="1">
                          <a:latin typeface="Open Sans" panose="020B0606030504020204" pitchFamily="34" charset="0"/>
                          <a:ea typeface="Open Sans" panose="020B0606030504020204" pitchFamily="34" charset="0"/>
                          <a:cs typeface="Open Sans" panose="020B0606030504020204" pitchFamily="34" charset="0"/>
                        </a:rPr>
                        <a:t>prices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t>Hourly marginal price of electricity</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162553177"/>
                  </a:ext>
                </a:extLst>
              </a:tr>
              <a:tr h="453915">
                <a:tc>
                  <a:txBody>
                    <a:bodyPr/>
                    <a:lstStyle/>
                    <a:p>
                      <a:pPr algn="ctr"/>
                      <a:r>
                        <a:rPr lang="es-CO" sz="2000" dirty="0" err="1">
                          <a:latin typeface="Open Sans" panose="020B0606030504020204" pitchFamily="34" charset="0"/>
                          <a:ea typeface="Open Sans" panose="020B0606030504020204" pitchFamily="34" charset="0"/>
                          <a:cs typeface="Open Sans" panose="020B0606030504020204" pitchFamily="34" charset="0"/>
                        </a:rPr>
                        <a:t>Ramping</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information</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2000" dirty="0" err="1"/>
                        <a:t>One-hour</a:t>
                      </a:r>
                      <a:r>
                        <a:rPr lang="es-CO" sz="2000" dirty="0"/>
                        <a:t> and </a:t>
                      </a:r>
                      <a:r>
                        <a:rPr lang="es-CO" sz="2000" dirty="0" err="1"/>
                        <a:t>four-hour</a:t>
                      </a:r>
                      <a:r>
                        <a:rPr lang="es-CO" sz="2000" dirty="0"/>
                        <a:t> </a:t>
                      </a:r>
                      <a:r>
                        <a:rPr lang="es-CO" sz="2000" dirty="0" err="1"/>
                        <a:t>ramps</a:t>
                      </a:r>
                      <a:endParaRPr lang="es-CO" sz="20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106186450"/>
                  </a:ext>
                </a:extLst>
              </a:tr>
            </a:tbl>
          </a:graphicData>
        </a:graphic>
      </p:graphicFrame>
    </p:spTree>
    <p:extLst>
      <p:ext uri="{BB962C8B-B14F-4D97-AF65-F5344CB8AC3E}">
        <p14:creationId xmlns:p14="http://schemas.microsoft.com/office/powerpoint/2010/main" val="941759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24</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0954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1.4 References</a:t>
            </a:r>
          </a:p>
        </p:txBody>
      </p:sp>
      <p:sp>
        <p:nvSpPr>
          <p:cNvPr id="4" name="TextBox 3">
            <a:extLst>
              <a:ext uri="{FF2B5EF4-FFF2-40B4-BE49-F238E27FC236}">
                <a16:creationId xmlns:a16="http://schemas.microsoft.com/office/drawing/2014/main" id="{17AD43E5-AB0E-90F8-06FE-CE5A73D64BD4}"/>
              </a:ext>
            </a:extLst>
          </p:cNvPr>
          <p:cNvSpPr txBox="1"/>
          <p:nvPr/>
        </p:nvSpPr>
        <p:spPr>
          <a:xfrm>
            <a:off x="887215" y="1494761"/>
            <a:ext cx="101721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Open Sans"/>
                <a:cs typeface="Calibri"/>
              </a:rPr>
              <a:t>IRENA. (2020). </a:t>
            </a:r>
            <a:r>
              <a:rPr lang="en-GB" sz="2000" dirty="0" err="1">
                <a:latin typeface="Open Sans"/>
                <a:cs typeface="Calibri"/>
              </a:rPr>
              <a:t>FlexTool</a:t>
            </a:r>
            <a:r>
              <a:rPr lang="en-GB" sz="2000" dirty="0">
                <a:latin typeface="Open Sans"/>
                <a:cs typeface="Calibri"/>
              </a:rPr>
              <a:t> Basic Training. Online material. </a:t>
            </a:r>
            <a:r>
              <a:rPr lang="en-GB" sz="2000" dirty="0">
                <a:latin typeface="Open Sans"/>
                <a:cs typeface="Calibri"/>
                <a:hlinkClick r:id="rId3"/>
              </a:rPr>
              <a:t>https://www.irena.org/-/media/Irena/Files/IRENA-flextool/IRENA_FlexTool_BasicTraining.pdf</a:t>
            </a:r>
            <a:endParaRPr lang="en-GB" sz="2000" dirty="0">
              <a:latin typeface="Open Sans"/>
              <a:cs typeface="Calibri"/>
            </a:endParaRPr>
          </a:p>
          <a:p>
            <a:r>
              <a:rPr lang="en-GB" sz="2000" dirty="0">
                <a:latin typeface="Open Sans"/>
                <a:cs typeface="Calibri"/>
              </a:rPr>
              <a:t> </a:t>
            </a:r>
          </a:p>
        </p:txBody>
      </p:sp>
    </p:spTree>
    <p:extLst>
      <p:ext uri="{BB962C8B-B14F-4D97-AF65-F5344CB8AC3E}">
        <p14:creationId xmlns:p14="http://schemas.microsoft.com/office/powerpoint/2010/main" val="391893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1.1.1 Energy transition in the power sector</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1.1 Transformation </a:t>
            </a:r>
            <a:r>
              <a:rPr lang="en-GB" sz="4400">
                <a:latin typeface="Open Sans"/>
                <a:ea typeface="Open Sans" panose="020B0606030504020204" pitchFamily="34" charset="0"/>
                <a:cs typeface="Open Sans" panose="020B0606030504020204" pitchFamily="34" charset="0"/>
                <a:sym typeface="Bodoni SvtyTwo ITC TT-Book"/>
              </a:rPr>
              <a:t>of Power Systems</a:t>
            </a:r>
            <a:endParaRPr lang="en-US" dirty="0">
              <a:cs typeface="Calibri Light" panose="020F0302020204030204"/>
            </a:endParaRPr>
          </a:p>
        </p:txBody>
      </p:sp>
      <p:pic>
        <p:nvPicPr>
          <p:cNvPr id="6" name="Picture 5">
            <a:extLst>
              <a:ext uri="{FF2B5EF4-FFF2-40B4-BE49-F238E27FC236}">
                <a16:creationId xmlns:a16="http://schemas.microsoft.com/office/drawing/2014/main" id="{4B28CC56-6FB3-7A3F-5016-C6ADAAB461A0}"/>
              </a:ext>
            </a:extLst>
          </p:cNvPr>
          <p:cNvPicPr>
            <a:picLocks noChangeAspect="1"/>
          </p:cNvPicPr>
          <p:nvPr/>
        </p:nvPicPr>
        <p:blipFill>
          <a:blip r:embed="rId3"/>
          <a:stretch>
            <a:fillRect/>
          </a:stretch>
        </p:blipFill>
        <p:spPr>
          <a:xfrm>
            <a:off x="3977410" y="1446896"/>
            <a:ext cx="7895614" cy="4825097"/>
          </a:xfrm>
          <a:prstGeom prst="rect">
            <a:avLst/>
          </a:prstGeom>
        </p:spPr>
      </p:pic>
      <p:sp>
        <p:nvSpPr>
          <p:cNvPr id="9" name="TextBox 8">
            <a:extLst>
              <a:ext uri="{FF2B5EF4-FFF2-40B4-BE49-F238E27FC236}">
                <a16:creationId xmlns:a16="http://schemas.microsoft.com/office/drawing/2014/main" id="{1FA6674D-ABFA-8BF0-4922-55A8C0F85C24}"/>
              </a:ext>
            </a:extLst>
          </p:cNvPr>
          <p:cNvSpPr txBox="1"/>
          <p:nvPr/>
        </p:nvSpPr>
        <p:spPr>
          <a:xfrm>
            <a:off x="4315920" y="6186982"/>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
        <p:nvSpPr>
          <p:cNvPr id="10" name="Content Placeholder 8">
            <a:extLst>
              <a:ext uri="{FF2B5EF4-FFF2-40B4-BE49-F238E27FC236}">
                <a16:creationId xmlns:a16="http://schemas.microsoft.com/office/drawing/2014/main" id="{2A2D28B6-38A8-4B5E-1B35-3B817563B18A}"/>
              </a:ext>
            </a:extLst>
          </p:cNvPr>
          <p:cNvSpPr>
            <a:spLocks noGrp="1"/>
          </p:cNvSpPr>
          <p:nvPr>
            <p:ph idx="1"/>
          </p:nvPr>
        </p:nvSpPr>
        <p:spPr>
          <a:xfrm>
            <a:off x="343847" y="1777031"/>
            <a:ext cx="3491553" cy="4166569"/>
          </a:xfrm>
        </p:spPr>
        <p:txBody>
          <a:bodyPr vert="horz" lIns="91440" tIns="45720" rIns="91440" bIns="45720" rtlCol="0" anchor="t">
            <a:normAutofit/>
          </a:bodyPr>
          <a:lstStyle/>
          <a:p>
            <a:pPr algn="just"/>
            <a:r>
              <a:rPr lang="en-US" dirty="0">
                <a:latin typeface="Open Sans"/>
                <a:ea typeface="Open Sans" panose="020B0606030504020204" pitchFamily="34" charset="0"/>
                <a:cs typeface="Open Sans" panose="020B0606030504020204" pitchFamily="34" charset="0"/>
              </a:rPr>
              <a:t>Future power systems must rely on </a:t>
            </a:r>
            <a:r>
              <a:rPr lang="en-US" b="1" dirty="0">
                <a:latin typeface="Open Sans"/>
                <a:ea typeface="Open Sans" panose="020B0606030504020204" pitchFamily="34" charset="0"/>
                <a:cs typeface="Open Sans" panose="020B0606030504020204" pitchFamily="34" charset="0"/>
              </a:rPr>
              <a:t>renewable sources </a:t>
            </a:r>
            <a:r>
              <a:rPr lang="en-US" dirty="0">
                <a:latin typeface="Open Sans"/>
                <a:ea typeface="Open Sans" panose="020B0606030504020204" pitchFamily="34" charset="0"/>
                <a:cs typeface="Open Sans" panose="020B0606030504020204" pitchFamily="34" charset="0"/>
              </a:rPr>
              <a:t>to align with international </a:t>
            </a:r>
            <a:r>
              <a:rPr lang="en-US" b="1" dirty="0">
                <a:latin typeface="Open Sans"/>
                <a:ea typeface="Open Sans" panose="020B0606030504020204" pitchFamily="34" charset="0"/>
                <a:cs typeface="Open Sans" panose="020B0606030504020204" pitchFamily="34" charset="0"/>
              </a:rPr>
              <a:t>climate agreements</a:t>
            </a:r>
            <a:r>
              <a:rPr lang="en-US" dirty="0">
                <a:latin typeface="Open Sans"/>
                <a:ea typeface="Open Sans" panose="020B0606030504020204" pitchFamily="34" charset="0"/>
                <a:cs typeface="Open Sans" panose="020B0606030504020204" pitchFamily="34" charset="0"/>
              </a:rPr>
              <a:t>.</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latin typeface="Open Sans"/>
                <a:ea typeface="Open Sans" panose="020B0606030504020204" pitchFamily="34" charset="0"/>
                <a:cs typeface="Open Sans" panose="020B0606030504020204" pitchFamily="34" charset="0"/>
              </a:rPr>
              <a:t>In the coming decades, </a:t>
            </a:r>
            <a:r>
              <a:rPr lang="en-US" b="1" dirty="0">
                <a:latin typeface="Open Sans"/>
                <a:ea typeface="Open Sans" panose="020B0606030504020204" pitchFamily="34" charset="0"/>
                <a:cs typeface="Open Sans" panose="020B0606030504020204" pitchFamily="34" charset="0"/>
              </a:rPr>
              <a:t>solar and wind </a:t>
            </a:r>
            <a:r>
              <a:rPr lang="en-US" dirty="0">
                <a:latin typeface="Open Sans"/>
                <a:ea typeface="Open Sans" panose="020B0606030504020204" pitchFamily="34" charset="0"/>
                <a:cs typeface="Open Sans" panose="020B0606030504020204" pitchFamily="34" charset="0"/>
              </a:rPr>
              <a:t>will emerge as the primary sources of electricity generation.</a:t>
            </a:r>
            <a:endParaRPr lang="en-GB" dirty="0">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282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71CC8B5-9892-2542-2D33-1EFC4434AF8D}"/>
            </a:ext>
          </a:extLst>
        </p:cNvPr>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626E6C4-4270-9271-DBFB-3E140DF92F93}"/>
              </a:ext>
            </a:extLst>
          </p:cNvPr>
          <p:cNvGraphicFramePr>
            <a:graphicFrameLocks/>
          </p:cNvGraphicFramePr>
          <p:nvPr>
            <p:extLst>
              <p:ext uri="{D42A27DB-BD31-4B8C-83A1-F6EECF244321}">
                <p14:modId xmlns:p14="http://schemas.microsoft.com/office/powerpoint/2010/main" val="2653888235"/>
              </p:ext>
            </p:extLst>
          </p:nvPr>
        </p:nvGraphicFramePr>
        <p:xfrm>
          <a:off x="4315920" y="1519205"/>
          <a:ext cx="7264399" cy="491399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1">
            <a:extLst>
              <a:ext uri="{FF2B5EF4-FFF2-40B4-BE49-F238E27FC236}">
                <a16:creationId xmlns:a16="http://schemas.microsoft.com/office/drawing/2014/main" id="{0E456EFD-7254-DA17-E1D6-436B39A727D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8638E5C4-A7A8-040B-20E7-46DA4348C4C8}"/>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1.1.2 Variable Renewable Energy (VRE)</a:t>
            </a:r>
          </a:p>
        </p:txBody>
      </p:sp>
      <p:sp>
        <p:nvSpPr>
          <p:cNvPr id="8" name="Title 10">
            <a:extLst>
              <a:ext uri="{FF2B5EF4-FFF2-40B4-BE49-F238E27FC236}">
                <a16:creationId xmlns:a16="http://schemas.microsoft.com/office/drawing/2014/main" id="{08F87854-8A70-223A-3770-73B610078F5D}"/>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1.1 Transformation of Power Systems</a:t>
            </a:r>
            <a:endParaRPr lang="en-US" dirty="0">
              <a:cs typeface="Calibri Light" panose="020F0302020204030204"/>
            </a:endParaRPr>
          </a:p>
        </p:txBody>
      </p:sp>
      <p:sp>
        <p:nvSpPr>
          <p:cNvPr id="9" name="TextBox 8">
            <a:extLst>
              <a:ext uri="{FF2B5EF4-FFF2-40B4-BE49-F238E27FC236}">
                <a16:creationId xmlns:a16="http://schemas.microsoft.com/office/drawing/2014/main" id="{035C52FB-BD7C-CCFB-69D8-D90050AF7936}"/>
              </a:ext>
            </a:extLst>
          </p:cNvPr>
          <p:cNvSpPr txBox="1"/>
          <p:nvPr/>
        </p:nvSpPr>
        <p:spPr>
          <a:xfrm>
            <a:off x="4488914" y="6194669"/>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a:t>
            </a:r>
            <a:r>
              <a:rPr lang="en-US" sz="1000" dirty="0" err="1">
                <a:solidFill>
                  <a:srgbClr val="1D1C1D"/>
                </a:solidFill>
                <a:latin typeface="Open Sans"/>
              </a:rPr>
              <a:t>Gairola</a:t>
            </a:r>
            <a:r>
              <a:rPr lang="en-US" sz="1000" dirty="0">
                <a:solidFill>
                  <a:srgbClr val="1D1C1D"/>
                </a:solidFill>
                <a:latin typeface="Open Sans"/>
              </a:rPr>
              <a:t> &amp; Bindra (2019)</a:t>
            </a:r>
            <a:endParaRPr lang="en-US" sz="1000" dirty="0">
              <a:latin typeface="Open Sans"/>
            </a:endParaRPr>
          </a:p>
        </p:txBody>
      </p:sp>
      <p:sp>
        <p:nvSpPr>
          <p:cNvPr id="12" name="Content Placeholder 8">
            <a:extLst>
              <a:ext uri="{FF2B5EF4-FFF2-40B4-BE49-F238E27FC236}">
                <a16:creationId xmlns:a16="http://schemas.microsoft.com/office/drawing/2014/main" id="{7F904372-2D53-36AB-AECB-19C2AA321BD1}"/>
              </a:ext>
            </a:extLst>
          </p:cNvPr>
          <p:cNvSpPr>
            <a:spLocks noGrp="1"/>
          </p:cNvSpPr>
          <p:nvPr>
            <p:ph idx="1"/>
          </p:nvPr>
        </p:nvSpPr>
        <p:spPr>
          <a:xfrm>
            <a:off x="286697" y="1660244"/>
            <a:ext cx="3809053" cy="4913996"/>
          </a:xfrm>
        </p:spPr>
        <p:txBody>
          <a:bodyPr vert="horz" lIns="91440" tIns="45720" rIns="91440" bIns="45720" rtlCol="0" anchor="t">
            <a:normAutofit/>
          </a:bodyPr>
          <a:lstStyle/>
          <a:p>
            <a:pPr algn="just"/>
            <a:r>
              <a:rPr lang="en-US" dirty="0">
                <a:latin typeface="Open Sans"/>
                <a:ea typeface="Open Sans" panose="020B0606030504020204" pitchFamily="34" charset="0"/>
                <a:cs typeface="Open Sans" panose="020B0606030504020204" pitchFamily="34" charset="0"/>
              </a:rPr>
              <a:t>VRE sources, primarily </a:t>
            </a:r>
            <a:r>
              <a:rPr lang="en-US" b="1" dirty="0">
                <a:latin typeface="Open Sans"/>
                <a:ea typeface="Open Sans" panose="020B0606030504020204" pitchFamily="34" charset="0"/>
                <a:cs typeface="Open Sans" panose="020B0606030504020204" pitchFamily="34" charset="0"/>
              </a:rPr>
              <a:t>solar and wind</a:t>
            </a:r>
            <a:r>
              <a:rPr lang="en-US" dirty="0">
                <a:latin typeface="Open Sans"/>
                <a:ea typeface="Open Sans" panose="020B0606030504020204" pitchFamily="34" charset="0"/>
                <a:cs typeface="Open Sans" panose="020B0606030504020204" pitchFamily="34" charset="0"/>
              </a:rPr>
              <a:t>, fluctuate based on </a:t>
            </a:r>
            <a:r>
              <a:rPr lang="en-US" b="1" dirty="0">
                <a:latin typeface="Open Sans"/>
                <a:ea typeface="Open Sans" panose="020B0606030504020204" pitchFamily="34" charset="0"/>
                <a:cs typeface="Open Sans" panose="020B0606030504020204" pitchFamily="34" charset="0"/>
              </a:rPr>
              <a:t>irradiation levels and wind speed</a:t>
            </a:r>
            <a:r>
              <a:rPr lang="en-US" dirty="0">
                <a:latin typeface="Open Sans"/>
                <a:ea typeface="Open Sans" panose="020B0606030504020204" pitchFamily="34" charset="0"/>
                <a:cs typeface="Open Sans" panose="020B0606030504020204" pitchFamily="34" charset="0"/>
              </a:rPr>
              <a:t>. </a:t>
            </a:r>
          </a:p>
          <a:p>
            <a:pPr algn="just"/>
            <a:endParaRPr lang="en-US" dirty="0">
              <a:latin typeface="Open Sans"/>
              <a:ea typeface="Open Sans" panose="020B0606030504020204" pitchFamily="34" charset="0"/>
              <a:cs typeface="Open Sans" panose="020B0606030504020204" pitchFamily="34" charset="0"/>
            </a:endParaRPr>
          </a:p>
          <a:p>
            <a:pPr algn="just"/>
            <a:r>
              <a:rPr lang="en-US" dirty="0">
                <a:latin typeface="Open Sans"/>
                <a:ea typeface="Open Sans" panose="020B0606030504020204" pitchFamily="34" charset="0"/>
                <a:cs typeface="Open Sans" panose="020B0606030504020204" pitchFamily="34" charset="0"/>
              </a:rPr>
              <a:t>While they exhibit some typical patterns, their generation remains </a:t>
            </a:r>
            <a:r>
              <a:rPr lang="en-US" b="1" dirty="0">
                <a:latin typeface="Open Sans"/>
                <a:ea typeface="Open Sans" panose="020B0606030504020204" pitchFamily="34" charset="0"/>
                <a:cs typeface="Open Sans" panose="020B0606030504020204" pitchFamily="34" charset="0"/>
              </a:rPr>
              <a:t>highly uncertain </a:t>
            </a:r>
            <a:r>
              <a:rPr lang="en-US" dirty="0">
                <a:latin typeface="Open Sans"/>
                <a:ea typeface="Open Sans" panose="020B0606030504020204" pitchFamily="34" charset="0"/>
                <a:cs typeface="Open Sans" panose="020B0606030504020204" pitchFamily="34" charset="0"/>
              </a:rPr>
              <a:t>due to variations in </a:t>
            </a:r>
            <a:r>
              <a:rPr lang="en-US" b="1" dirty="0">
                <a:latin typeface="Open Sans"/>
                <a:ea typeface="Open Sans" panose="020B0606030504020204" pitchFamily="34" charset="0"/>
                <a:cs typeface="Open Sans" panose="020B0606030504020204" pitchFamily="34" charset="0"/>
              </a:rPr>
              <a:t>meteorological conditions</a:t>
            </a:r>
            <a:r>
              <a:rPr lang="en-US" dirty="0">
                <a:latin typeface="Open Sans"/>
                <a:ea typeface="Open Sans" panose="020B0606030504020204" pitchFamily="34" charset="0"/>
                <a:cs typeface="Open Sans" panose="020B0606030504020204" pitchFamily="34" charset="0"/>
              </a:rPr>
              <a:t>.</a:t>
            </a:r>
            <a:endParaRPr lang="en-GB" dirty="0">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030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81A6A11-A499-87A5-C142-6445DD7097C4}"/>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F83EF7D-012D-7E10-DD6C-0FEBD563EB9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261109F0-D4B3-E65C-9C1F-28E26A4D8F0C}"/>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1.1.3 Residual load (net load)</a:t>
            </a:r>
          </a:p>
        </p:txBody>
      </p:sp>
      <p:sp>
        <p:nvSpPr>
          <p:cNvPr id="8" name="Title 10">
            <a:extLst>
              <a:ext uri="{FF2B5EF4-FFF2-40B4-BE49-F238E27FC236}">
                <a16:creationId xmlns:a16="http://schemas.microsoft.com/office/drawing/2014/main" id="{79133E00-7537-1C01-77E1-E108DA475CD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1.1 Transformation of Power Systems</a:t>
            </a:r>
            <a:endParaRPr lang="en-US" dirty="0">
              <a:cs typeface="Calibri Light" panose="020F0302020204030204"/>
            </a:endParaRPr>
          </a:p>
        </p:txBody>
      </p:sp>
      <p:sp>
        <p:nvSpPr>
          <p:cNvPr id="9" name="TextBox 8">
            <a:extLst>
              <a:ext uri="{FF2B5EF4-FFF2-40B4-BE49-F238E27FC236}">
                <a16:creationId xmlns:a16="http://schemas.microsoft.com/office/drawing/2014/main" id="{A23A77F3-D21A-5460-EA11-BB4FC394E918}"/>
              </a:ext>
            </a:extLst>
          </p:cNvPr>
          <p:cNvSpPr txBox="1"/>
          <p:nvPr/>
        </p:nvSpPr>
        <p:spPr>
          <a:xfrm>
            <a:off x="3974725" y="611214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EIA (2014)</a:t>
            </a:r>
            <a:endParaRPr lang="en-US" sz="1000" dirty="0">
              <a:latin typeface="Open Sans"/>
            </a:endParaRPr>
          </a:p>
        </p:txBody>
      </p:sp>
      <p:pic>
        <p:nvPicPr>
          <p:cNvPr id="1026" name="Picture 2" descr="Imagen de consulta de la búsqueda visual">
            <a:extLst>
              <a:ext uri="{FF2B5EF4-FFF2-40B4-BE49-F238E27FC236}">
                <a16:creationId xmlns:a16="http://schemas.microsoft.com/office/drawing/2014/main" id="{E867FCB3-61F1-81C2-4C3C-D5E4CE7C21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23" r="1468"/>
          <a:stretch/>
        </p:blipFill>
        <p:spPr bwMode="auto">
          <a:xfrm>
            <a:off x="3621666" y="1701097"/>
            <a:ext cx="8244874" cy="4229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5F7252-1955-B095-3AA1-FF2005EA5C1F}"/>
              </a:ext>
            </a:extLst>
          </p:cNvPr>
          <p:cNvSpPr txBox="1"/>
          <p:nvPr/>
        </p:nvSpPr>
        <p:spPr>
          <a:xfrm>
            <a:off x="180867" y="1631523"/>
            <a:ext cx="3244721" cy="4524315"/>
          </a:xfrm>
          <a:prstGeom prst="rect">
            <a:avLst/>
          </a:prstGeom>
          <a:noFill/>
        </p:spPr>
        <p:txBody>
          <a:bodyPr wrap="square">
            <a:spAutoFit/>
          </a:bodyPr>
          <a:lstStyle/>
          <a:p>
            <a:pPr algn="just"/>
            <a:r>
              <a:rPr lang="en-GB" sz="2400" dirty="0">
                <a:latin typeface="Open Sans"/>
                <a:ea typeface="Open Sans" panose="020B0606030504020204" pitchFamily="34" charset="0"/>
                <a:cs typeface="Open Sans" panose="020B0606030504020204" pitchFamily="34" charset="0"/>
              </a:rPr>
              <a:t>The net load is the </a:t>
            </a:r>
            <a:r>
              <a:rPr lang="en-GB" sz="2400" b="1" dirty="0">
                <a:latin typeface="Open Sans"/>
                <a:ea typeface="Open Sans" panose="020B0606030504020204" pitchFamily="34" charset="0"/>
                <a:cs typeface="Open Sans" panose="020B0606030504020204" pitchFamily="34" charset="0"/>
              </a:rPr>
              <a:t>power demand after </a:t>
            </a:r>
            <a:r>
              <a:rPr lang="en-GB" sz="2400" dirty="0">
                <a:latin typeface="Open Sans"/>
                <a:ea typeface="Open Sans" panose="020B0606030504020204" pitchFamily="34" charset="0"/>
                <a:cs typeface="Open Sans" panose="020B0606030504020204" pitchFamily="34" charset="0"/>
              </a:rPr>
              <a:t>accounting for </a:t>
            </a:r>
            <a:r>
              <a:rPr lang="en-GB" sz="2400" b="1" dirty="0">
                <a:latin typeface="Open Sans"/>
                <a:ea typeface="Open Sans" panose="020B0606030504020204" pitchFamily="34" charset="0"/>
                <a:cs typeface="Open Sans" panose="020B0606030504020204" pitchFamily="34" charset="0"/>
              </a:rPr>
              <a:t>variable renewable </a:t>
            </a:r>
            <a:r>
              <a:rPr lang="en-GB" sz="2400" dirty="0">
                <a:latin typeface="Open Sans"/>
                <a:ea typeface="Open Sans" panose="020B0606030504020204" pitchFamily="34" charset="0"/>
                <a:cs typeface="Open Sans" panose="020B0606030504020204" pitchFamily="34" charset="0"/>
              </a:rPr>
              <a:t>output. </a:t>
            </a:r>
          </a:p>
          <a:p>
            <a:pPr algn="just"/>
            <a:endParaRPr lang="en-GB"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2400" dirty="0">
                <a:latin typeface="Open Sans"/>
                <a:ea typeface="Open Sans" panose="020B0606030504020204" pitchFamily="34" charset="0"/>
                <a:cs typeface="Open Sans" panose="020B0606030504020204" pitchFamily="34" charset="0"/>
                <a:sym typeface="Arial"/>
              </a:rPr>
              <a:t>As the </a:t>
            </a:r>
            <a:r>
              <a:rPr lang="en-GB" sz="2400" b="1" dirty="0">
                <a:latin typeface="Open Sans"/>
                <a:ea typeface="Open Sans" panose="020B0606030504020204" pitchFamily="34" charset="0"/>
                <a:cs typeface="Open Sans" panose="020B0606030504020204" pitchFamily="34" charset="0"/>
                <a:sym typeface="Arial"/>
              </a:rPr>
              <a:t>share of VRE grows, </a:t>
            </a:r>
            <a:r>
              <a:rPr lang="en-GB" sz="2400" dirty="0">
                <a:latin typeface="Open Sans"/>
                <a:ea typeface="Open Sans" panose="020B0606030504020204" pitchFamily="34" charset="0"/>
                <a:cs typeface="Open Sans" panose="020B0606030504020204" pitchFamily="34" charset="0"/>
                <a:sym typeface="Arial"/>
              </a:rPr>
              <a:t>the </a:t>
            </a:r>
            <a:r>
              <a:rPr lang="en-GB" sz="2400" b="1" dirty="0">
                <a:latin typeface="Open Sans"/>
                <a:ea typeface="Open Sans" panose="020B0606030504020204" pitchFamily="34" charset="0"/>
                <a:cs typeface="Open Sans" panose="020B0606030504020204" pitchFamily="34" charset="0"/>
                <a:sym typeface="Arial"/>
              </a:rPr>
              <a:t>difference</a:t>
            </a:r>
            <a:r>
              <a:rPr lang="en-GB" sz="2400" dirty="0">
                <a:latin typeface="Open Sans"/>
                <a:ea typeface="Open Sans" panose="020B0606030504020204" pitchFamily="34" charset="0"/>
                <a:cs typeface="Open Sans" panose="020B0606030504020204" pitchFamily="34" charset="0"/>
                <a:sym typeface="Arial"/>
              </a:rPr>
              <a:t> between the power demand and the net load </a:t>
            </a:r>
            <a:r>
              <a:rPr lang="en-GB" sz="2400" b="1" dirty="0">
                <a:latin typeface="Open Sans"/>
                <a:ea typeface="Open Sans" panose="020B0606030504020204" pitchFamily="34" charset="0"/>
                <a:cs typeface="Open Sans" panose="020B0606030504020204" pitchFamily="34" charset="0"/>
                <a:sym typeface="Arial"/>
              </a:rPr>
              <a:t>increases. </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45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AC7DE94-1599-8B6B-801C-7014E50E7F9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DD66602-EF5B-B4CE-E7AE-78BB780941C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8" name="Title 10">
            <a:extLst>
              <a:ext uri="{FF2B5EF4-FFF2-40B4-BE49-F238E27FC236}">
                <a16:creationId xmlns:a16="http://schemas.microsoft.com/office/drawing/2014/main" id="{D745F0D6-4325-4AC7-6DF2-454C77777C84}"/>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1.1 Transformation of Power Systems</a:t>
            </a:r>
            <a:endParaRPr lang="en-US" dirty="0">
              <a:cs typeface="Calibri Light" panose="020F0302020204030204"/>
            </a:endParaRPr>
          </a:p>
        </p:txBody>
      </p:sp>
      <p:sp>
        <p:nvSpPr>
          <p:cNvPr id="9" name="TextBox 8">
            <a:extLst>
              <a:ext uri="{FF2B5EF4-FFF2-40B4-BE49-F238E27FC236}">
                <a16:creationId xmlns:a16="http://schemas.microsoft.com/office/drawing/2014/main" id="{66F35563-3FFA-8C69-8271-0E9DD4811D53}"/>
              </a:ext>
            </a:extLst>
          </p:cNvPr>
          <p:cNvSpPr txBox="1"/>
          <p:nvPr/>
        </p:nvSpPr>
        <p:spPr>
          <a:xfrm>
            <a:off x="4916421" y="6159361"/>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
        <p:nvSpPr>
          <p:cNvPr id="2" name="TextBox 1">
            <a:extLst>
              <a:ext uri="{FF2B5EF4-FFF2-40B4-BE49-F238E27FC236}">
                <a16:creationId xmlns:a16="http://schemas.microsoft.com/office/drawing/2014/main" id="{2F575D1B-45DF-CB40-4813-24B59698A704}"/>
              </a:ext>
            </a:extLst>
          </p:cNvPr>
          <p:cNvSpPr txBox="1"/>
          <p:nvPr/>
        </p:nvSpPr>
        <p:spPr>
          <a:xfrm>
            <a:off x="257582" y="1700236"/>
            <a:ext cx="4658839" cy="4465261"/>
          </a:xfrm>
          <a:prstGeom prst="rect">
            <a:avLst/>
          </a:prstGeom>
          <a:noFill/>
        </p:spPr>
        <p:txBody>
          <a:bodyPr wrap="square">
            <a:spAutoFit/>
          </a:bodyPr>
          <a:lstStyle/>
          <a:p>
            <a:pPr marL="542925" indent="-542925">
              <a:lnSpc>
                <a:spcPct val="150000"/>
              </a:lnSpc>
              <a:buFont typeface="Wingdings" panose="05000000000000000000" pitchFamily="2" charset="2"/>
              <a:buChar char="Ø"/>
            </a:pPr>
            <a:r>
              <a:rPr lang="en-GB" sz="2400" dirty="0">
                <a:latin typeface="Open Sans" panose="020B0606030504020204" pitchFamily="34" charset="0"/>
                <a:ea typeface="Open Sans" panose="020B0606030504020204" pitchFamily="34" charset="0"/>
                <a:cs typeface="Open Sans" panose="020B0606030504020204" pitchFamily="34" charset="0"/>
              </a:rPr>
              <a:t>Over-generation &amp; avoiding VRE curtailment</a:t>
            </a:r>
          </a:p>
          <a:p>
            <a:pPr marL="542925" indent="-542925">
              <a:lnSpc>
                <a:spcPct val="150000"/>
              </a:lnSpc>
              <a:buFont typeface="Wingdings" panose="05000000000000000000" pitchFamily="2" charset="2"/>
              <a:buChar char="Ø"/>
            </a:pPr>
            <a:r>
              <a:rPr lang="en-GB" sz="2400" dirty="0">
                <a:latin typeface="Open Sans" panose="020B0606030504020204" pitchFamily="34" charset="0"/>
                <a:ea typeface="Open Sans" panose="020B0606030504020204" pitchFamily="34" charset="0"/>
                <a:cs typeface="Open Sans" panose="020B0606030504020204" pitchFamily="34" charset="0"/>
              </a:rPr>
              <a:t>Increased ramping rate and ramping range</a:t>
            </a:r>
          </a:p>
          <a:p>
            <a:pPr marL="542925" indent="-542925">
              <a:lnSpc>
                <a:spcPct val="150000"/>
              </a:lnSpc>
              <a:buFont typeface="Wingdings" panose="05000000000000000000" pitchFamily="2" charset="2"/>
              <a:buChar char="Ø"/>
            </a:pPr>
            <a:r>
              <a:rPr lang="en-GB" sz="2400" dirty="0">
                <a:latin typeface="Open Sans" panose="020B0606030504020204" pitchFamily="34" charset="0"/>
                <a:ea typeface="Open Sans" panose="020B0606030504020204" pitchFamily="34" charset="0"/>
                <a:cs typeface="Open Sans" panose="020B0606030504020204" pitchFamily="34" charset="0"/>
              </a:rPr>
              <a:t>Uncertainty &amp; forecast errors</a:t>
            </a:r>
          </a:p>
          <a:p>
            <a:pPr marL="542925" indent="-542925">
              <a:lnSpc>
                <a:spcPct val="150000"/>
              </a:lnSpc>
              <a:buFont typeface="Wingdings" panose="05000000000000000000" pitchFamily="2" charset="2"/>
              <a:buChar char="Ø"/>
            </a:pPr>
            <a:r>
              <a:rPr lang="en-GB" sz="2400" dirty="0">
                <a:latin typeface="Open Sans" panose="020B0606030504020204" pitchFamily="34" charset="0"/>
                <a:ea typeface="Open Sans" panose="020B0606030504020204" pitchFamily="34" charset="0"/>
                <a:cs typeface="Open Sans" panose="020B0606030504020204" pitchFamily="34" charset="0"/>
              </a:rPr>
              <a:t>System stability &amp; meeting the inertia requirements</a:t>
            </a:r>
          </a:p>
        </p:txBody>
      </p:sp>
      <p:sp>
        <p:nvSpPr>
          <p:cNvPr id="7" name="Rectangle 6">
            <a:extLst>
              <a:ext uri="{FF2B5EF4-FFF2-40B4-BE49-F238E27FC236}">
                <a16:creationId xmlns:a16="http://schemas.microsoft.com/office/drawing/2014/main" id="{F45F6CDF-A6A6-23FD-D99A-83C27C10176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1.1.4 Key integration challenges</a:t>
            </a:r>
          </a:p>
        </p:txBody>
      </p:sp>
      <p:pic>
        <p:nvPicPr>
          <p:cNvPr id="4" name="Picture 3">
            <a:extLst>
              <a:ext uri="{FF2B5EF4-FFF2-40B4-BE49-F238E27FC236}">
                <a16:creationId xmlns:a16="http://schemas.microsoft.com/office/drawing/2014/main" id="{384BE4F9-34BC-FCFF-8D40-0964A6AE5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053" y="1791730"/>
            <a:ext cx="6688660" cy="4180373"/>
          </a:xfrm>
          <a:prstGeom prst="rect">
            <a:avLst/>
          </a:prstGeom>
        </p:spPr>
      </p:pic>
    </p:spTree>
    <p:extLst>
      <p:ext uri="{BB962C8B-B14F-4D97-AF65-F5344CB8AC3E}">
        <p14:creationId xmlns:p14="http://schemas.microsoft.com/office/powerpoint/2010/main" val="217961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A5DE07A-ACA3-3D95-31C7-BE0E87D48D6D}"/>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41FC79B-A8EF-E505-A3BF-89E000629AA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7" name="Rectangle 6">
            <a:extLst>
              <a:ext uri="{FF2B5EF4-FFF2-40B4-BE49-F238E27FC236}">
                <a16:creationId xmlns:a16="http://schemas.microsoft.com/office/drawing/2014/main" id="{8E3540ED-F907-250D-9DC3-71BD1EA9AC23}"/>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1.1.5 System integration challenges</a:t>
            </a:r>
          </a:p>
        </p:txBody>
      </p:sp>
      <p:sp>
        <p:nvSpPr>
          <p:cNvPr id="8" name="Title 10">
            <a:extLst>
              <a:ext uri="{FF2B5EF4-FFF2-40B4-BE49-F238E27FC236}">
                <a16:creationId xmlns:a16="http://schemas.microsoft.com/office/drawing/2014/main" id="{E509DD3B-F810-D1E5-2C72-7B4CD3448D1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1.1 Transformation of Power Systems</a:t>
            </a:r>
            <a:endParaRPr lang="en-US" dirty="0">
              <a:cs typeface="Calibri Light" panose="020F0302020204030204"/>
            </a:endParaRPr>
          </a:p>
        </p:txBody>
      </p:sp>
      <p:grpSp>
        <p:nvGrpSpPr>
          <p:cNvPr id="30" name="Group 29">
            <a:extLst>
              <a:ext uri="{FF2B5EF4-FFF2-40B4-BE49-F238E27FC236}">
                <a16:creationId xmlns:a16="http://schemas.microsoft.com/office/drawing/2014/main" id="{AD85EB9E-D8B2-1CC2-55F3-DE8B0745B6E2}"/>
              </a:ext>
            </a:extLst>
          </p:cNvPr>
          <p:cNvGrpSpPr/>
          <p:nvPr/>
        </p:nvGrpSpPr>
        <p:grpSpPr>
          <a:xfrm>
            <a:off x="1367863" y="1584056"/>
            <a:ext cx="7983170" cy="2573875"/>
            <a:chOff x="2034977" y="2107364"/>
            <a:chExt cx="5505317" cy="1260079"/>
          </a:xfrm>
        </p:grpSpPr>
        <p:cxnSp>
          <p:nvCxnSpPr>
            <p:cNvPr id="31" name="Straight Arrow Connector 30">
              <a:extLst>
                <a:ext uri="{FF2B5EF4-FFF2-40B4-BE49-F238E27FC236}">
                  <a16:creationId xmlns:a16="http://schemas.microsoft.com/office/drawing/2014/main" id="{8D51187A-B533-FE92-0373-030A457901C1}"/>
                </a:ext>
              </a:extLst>
            </p:cNvPr>
            <p:cNvCxnSpPr/>
            <p:nvPr/>
          </p:nvCxnSpPr>
          <p:spPr>
            <a:xfrm>
              <a:off x="2138954" y="3170420"/>
              <a:ext cx="47340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EDEA85-A7CA-110E-066D-4F00D9CB1893}"/>
                </a:ext>
              </a:extLst>
            </p:cNvPr>
            <p:cNvCxnSpPr/>
            <p:nvPr/>
          </p:nvCxnSpPr>
          <p:spPr>
            <a:xfrm flipV="1">
              <a:off x="2138954"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DCCE28-2F4B-EB62-8F2C-0539C645B601}"/>
                </a:ext>
              </a:extLst>
            </p:cNvPr>
            <p:cNvCxnSpPr/>
            <p:nvPr/>
          </p:nvCxnSpPr>
          <p:spPr>
            <a:xfrm flipV="1">
              <a:off x="337907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783D645-1619-F6EC-3573-B37017024462}"/>
                </a:ext>
              </a:extLst>
            </p:cNvPr>
            <p:cNvCxnSpPr/>
            <p:nvPr/>
          </p:nvCxnSpPr>
          <p:spPr>
            <a:xfrm flipV="1">
              <a:off x="5385542"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4A4FDF-67D4-145B-6942-FCA6E84DE65B}"/>
                </a:ext>
              </a:extLst>
            </p:cNvPr>
            <p:cNvCxnSpPr/>
            <p:nvPr/>
          </p:nvCxnSpPr>
          <p:spPr>
            <a:xfrm flipV="1">
              <a:off x="670345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7B3293D-F4D0-7E1B-4FCB-8A9BAF4DAE1F}"/>
                </a:ext>
              </a:extLst>
            </p:cNvPr>
            <p:cNvSpPr txBox="1"/>
            <p:nvPr/>
          </p:nvSpPr>
          <p:spPr>
            <a:xfrm>
              <a:off x="2134116" y="2107364"/>
              <a:ext cx="1248824" cy="407360"/>
            </a:xfrm>
            <a:prstGeom prst="rect">
              <a:avLst/>
            </a:prstGeom>
            <a:noFill/>
          </p:spPr>
          <p:txBody>
            <a:bodyPr wrap="square" lIns="91440" tIns="45720" rIns="91440" bIns="45720" rtlCol="0" anchor="t">
              <a:spAutoFit/>
            </a:bodyPr>
            <a:lstStyle/>
            <a:p>
              <a:r>
                <a:rPr lang="en-GB" sz="1200"/>
                <a:t>Recovering from </a:t>
              </a:r>
              <a:r>
                <a:rPr lang="en-GB" sz="1200" dirty="0"/>
                <a:t>disturbance &amp; balancing unpredictable fast changes</a:t>
              </a:r>
            </a:p>
          </p:txBody>
        </p:sp>
        <p:sp>
          <p:nvSpPr>
            <p:cNvPr id="37" name="TextBox 36">
              <a:extLst>
                <a:ext uri="{FF2B5EF4-FFF2-40B4-BE49-F238E27FC236}">
                  <a16:creationId xmlns:a16="http://schemas.microsoft.com/office/drawing/2014/main" id="{2B16A62D-01E9-5420-5D7B-4F4A828AE3DE}"/>
                </a:ext>
              </a:extLst>
            </p:cNvPr>
            <p:cNvSpPr txBox="1"/>
            <p:nvPr/>
          </p:nvSpPr>
          <p:spPr>
            <a:xfrm>
              <a:off x="2180704" y="2937260"/>
              <a:ext cx="1169331" cy="226015"/>
            </a:xfrm>
            <a:prstGeom prst="rect">
              <a:avLst/>
            </a:prstGeom>
            <a:solidFill>
              <a:srgbClr val="79FEFB"/>
            </a:solidFill>
          </p:spPr>
          <p:txBody>
            <a:bodyPr wrap="square" lIns="36000" rIns="36000" rtlCol="0">
              <a:spAutoFit/>
            </a:bodyPr>
            <a:lstStyle/>
            <a:p>
              <a:r>
                <a:rPr lang="en-GB" sz="1200" dirty="0"/>
                <a:t>Operating reserve &amp; Inertia</a:t>
              </a:r>
            </a:p>
          </p:txBody>
        </p:sp>
        <p:sp>
          <p:nvSpPr>
            <p:cNvPr id="38" name="TextBox 37">
              <a:extLst>
                <a:ext uri="{FF2B5EF4-FFF2-40B4-BE49-F238E27FC236}">
                  <a16:creationId xmlns:a16="http://schemas.microsoft.com/office/drawing/2014/main" id="{BE2FDCBE-47AC-73AF-6D71-F23EFC8D869E}"/>
                </a:ext>
              </a:extLst>
            </p:cNvPr>
            <p:cNvSpPr txBox="1"/>
            <p:nvPr/>
          </p:nvSpPr>
          <p:spPr>
            <a:xfrm>
              <a:off x="2034977" y="3233013"/>
              <a:ext cx="633047" cy="134429"/>
            </a:xfrm>
            <a:prstGeom prst="rect">
              <a:avLst/>
            </a:prstGeom>
            <a:noFill/>
          </p:spPr>
          <p:txBody>
            <a:bodyPr wrap="square" rtlCol="0">
              <a:spAutoFit/>
            </a:bodyPr>
            <a:lstStyle/>
            <a:p>
              <a:r>
                <a:rPr lang="en-GB" sz="1200" dirty="0"/>
                <a:t>Now</a:t>
              </a:r>
            </a:p>
          </p:txBody>
        </p:sp>
        <p:sp>
          <p:nvSpPr>
            <p:cNvPr id="39" name="TextBox 38">
              <a:extLst>
                <a:ext uri="{FF2B5EF4-FFF2-40B4-BE49-F238E27FC236}">
                  <a16:creationId xmlns:a16="http://schemas.microsoft.com/office/drawing/2014/main" id="{C1976701-0223-5A58-5A4A-0AEEBBEDAA14}"/>
                </a:ext>
              </a:extLst>
            </p:cNvPr>
            <p:cNvSpPr txBox="1"/>
            <p:nvPr/>
          </p:nvSpPr>
          <p:spPr>
            <a:xfrm>
              <a:off x="2765463" y="3233013"/>
              <a:ext cx="1041908" cy="134429"/>
            </a:xfrm>
            <a:prstGeom prst="rect">
              <a:avLst/>
            </a:prstGeom>
            <a:noFill/>
          </p:spPr>
          <p:txBody>
            <a:bodyPr wrap="square" rtlCol="0">
              <a:spAutoFit/>
            </a:bodyPr>
            <a:lstStyle/>
            <a:p>
              <a:r>
                <a:rPr lang="en-GB" sz="1200" dirty="0"/>
                <a:t>Seconds</a:t>
              </a:r>
            </a:p>
          </p:txBody>
        </p:sp>
        <p:sp>
          <p:nvSpPr>
            <p:cNvPr id="40" name="TextBox 39">
              <a:extLst>
                <a:ext uri="{FF2B5EF4-FFF2-40B4-BE49-F238E27FC236}">
                  <a16:creationId xmlns:a16="http://schemas.microsoft.com/office/drawing/2014/main" id="{D21DB105-330F-5AAA-DB82-4BB9A655637E}"/>
                </a:ext>
              </a:extLst>
            </p:cNvPr>
            <p:cNvSpPr txBox="1"/>
            <p:nvPr/>
          </p:nvSpPr>
          <p:spPr>
            <a:xfrm>
              <a:off x="3388237" y="3233014"/>
              <a:ext cx="1041908" cy="134429"/>
            </a:xfrm>
            <a:prstGeom prst="rect">
              <a:avLst/>
            </a:prstGeom>
            <a:noFill/>
          </p:spPr>
          <p:txBody>
            <a:bodyPr wrap="square" rtlCol="0">
              <a:spAutoFit/>
            </a:bodyPr>
            <a:lstStyle/>
            <a:p>
              <a:r>
                <a:rPr lang="en-GB" sz="1200" dirty="0"/>
                <a:t>Minutes</a:t>
              </a:r>
            </a:p>
          </p:txBody>
        </p:sp>
        <p:sp>
          <p:nvSpPr>
            <p:cNvPr id="41" name="TextBox 40">
              <a:extLst>
                <a:ext uri="{FF2B5EF4-FFF2-40B4-BE49-F238E27FC236}">
                  <a16:creationId xmlns:a16="http://schemas.microsoft.com/office/drawing/2014/main" id="{75789FA7-1CA3-E80B-C80E-85FD0DAFD98B}"/>
                </a:ext>
              </a:extLst>
            </p:cNvPr>
            <p:cNvSpPr txBox="1"/>
            <p:nvPr/>
          </p:nvSpPr>
          <p:spPr>
            <a:xfrm>
              <a:off x="4127631" y="3230214"/>
              <a:ext cx="1041908" cy="134429"/>
            </a:xfrm>
            <a:prstGeom prst="rect">
              <a:avLst/>
            </a:prstGeom>
            <a:noFill/>
          </p:spPr>
          <p:txBody>
            <a:bodyPr wrap="square" rtlCol="0">
              <a:spAutoFit/>
            </a:bodyPr>
            <a:lstStyle/>
            <a:p>
              <a:r>
                <a:rPr lang="en-GB" sz="1200" dirty="0"/>
                <a:t>Hours</a:t>
              </a:r>
            </a:p>
          </p:txBody>
        </p:sp>
        <p:sp>
          <p:nvSpPr>
            <p:cNvPr id="42" name="TextBox 41">
              <a:extLst>
                <a:ext uri="{FF2B5EF4-FFF2-40B4-BE49-F238E27FC236}">
                  <a16:creationId xmlns:a16="http://schemas.microsoft.com/office/drawing/2014/main" id="{6C91E4E1-7C81-40E3-117D-A439E943A050}"/>
                </a:ext>
              </a:extLst>
            </p:cNvPr>
            <p:cNvSpPr txBox="1"/>
            <p:nvPr/>
          </p:nvSpPr>
          <p:spPr>
            <a:xfrm>
              <a:off x="5012942" y="3225786"/>
              <a:ext cx="1041908" cy="134429"/>
            </a:xfrm>
            <a:prstGeom prst="rect">
              <a:avLst/>
            </a:prstGeom>
            <a:noFill/>
          </p:spPr>
          <p:txBody>
            <a:bodyPr wrap="square" rtlCol="0">
              <a:spAutoFit/>
            </a:bodyPr>
            <a:lstStyle/>
            <a:p>
              <a:r>
                <a:rPr lang="en-GB" sz="1200" dirty="0"/>
                <a:t>Days</a:t>
              </a:r>
            </a:p>
          </p:txBody>
        </p:sp>
        <p:sp>
          <p:nvSpPr>
            <p:cNvPr id="43" name="TextBox 42">
              <a:extLst>
                <a:ext uri="{FF2B5EF4-FFF2-40B4-BE49-F238E27FC236}">
                  <a16:creationId xmlns:a16="http://schemas.microsoft.com/office/drawing/2014/main" id="{4E41D805-4EFE-6105-37D1-75A0BB290B09}"/>
                </a:ext>
              </a:extLst>
            </p:cNvPr>
            <p:cNvSpPr txBox="1"/>
            <p:nvPr/>
          </p:nvSpPr>
          <p:spPr>
            <a:xfrm>
              <a:off x="5479247" y="3233013"/>
              <a:ext cx="1041908" cy="134429"/>
            </a:xfrm>
            <a:prstGeom prst="rect">
              <a:avLst/>
            </a:prstGeom>
            <a:noFill/>
          </p:spPr>
          <p:txBody>
            <a:bodyPr wrap="square" rtlCol="0">
              <a:spAutoFit/>
            </a:bodyPr>
            <a:lstStyle/>
            <a:p>
              <a:r>
                <a:rPr lang="en-GB" sz="1200" dirty="0"/>
                <a:t>Months</a:t>
              </a:r>
            </a:p>
          </p:txBody>
        </p:sp>
        <p:sp>
          <p:nvSpPr>
            <p:cNvPr id="44" name="TextBox 43">
              <a:extLst>
                <a:ext uri="{FF2B5EF4-FFF2-40B4-BE49-F238E27FC236}">
                  <a16:creationId xmlns:a16="http://schemas.microsoft.com/office/drawing/2014/main" id="{C1B541AE-33A6-2994-8B32-BE0E2F923085}"/>
                </a:ext>
              </a:extLst>
            </p:cNvPr>
            <p:cNvSpPr txBox="1"/>
            <p:nvPr/>
          </p:nvSpPr>
          <p:spPr>
            <a:xfrm>
              <a:off x="6498386" y="3217001"/>
              <a:ext cx="1041908" cy="134429"/>
            </a:xfrm>
            <a:prstGeom prst="rect">
              <a:avLst/>
            </a:prstGeom>
            <a:noFill/>
          </p:spPr>
          <p:txBody>
            <a:bodyPr wrap="square" rtlCol="0">
              <a:spAutoFit/>
            </a:bodyPr>
            <a:lstStyle/>
            <a:p>
              <a:r>
                <a:rPr lang="en-GB" sz="1200" dirty="0"/>
                <a:t>Years</a:t>
              </a:r>
            </a:p>
          </p:txBody>
        </p:sp>
        <p:sp>
          <p:nvSpPr>
            <p:cNvPr id="45" name="TextBox 44">
              <a:extLst>
                <a:ext uri="{FF2B5EF4-FFF2-40B4-BE49-F238E27FC236}">
                  <a16:creationId xmlns:a16="http://schemas.microsoft.com/office/drawing/2014/main" id="{DB0E450A-5A59-C721-2ABB-8EBFD7B18641}"/>
                </a:ext>
              </a:extLst>
            </p:cNvPr>
            <p:cNvSpPr txBox="1"/>
            <p:nvPr/>
          </p:nvSpPr>
          <p:spPr>
            <a:xfrm>
              <a:off x="3458563" y="2107364"/>
              <a:ext cx="1577816" cy="406827"/>
            </a:xfrm>
            <a:prstGeom prst="rect">
              <a:avLst/>
            </a:prstGeom>
            <a:noFill/>
          </p:spPr>
          <p:txBody>
            <a:bodyPr wrap="square" rtlCol="0">
              <a:spAutoFit/>
            </a:bodyPr>
            <a:lstStyle/>
            <a:p>
              <a:r>
                <a:rPr lang="en-GB" sz="1200" dirty="0"/>
                <a:t>Load following: balancing forecast errors (in load and generation) and variability in the net load</a:t>
              </a:r>
            </a:p>
          </p:txBody>
        </p:sp>
        <p:sp>
          <p:nvSpPr>
            <p:cNvPr id="46" name="TextBox 45">
              <a:extLst>
                <a:ext uri="{FF2B5EF4-FFF2-40B4-BE49-F238E27FC236}">
                  <a16:creationId xmlns:a16="http://schemas.microsoft.com/office/drawing/2014/main" id="{B0BA6B62-FF06-06C3-A0CE-7805F20F5D1F}"/>
                </a:ext>
              </a:extLst>
            </p:cNvPr>
            <p:cNvSpPr txBox="1"/>
            <p:nvPr/>
          </p:nvSpPr>
          <p:spPr>
            <a:xfrm>
              <a:off x="3413182" y="2538508"/>
              <a:ext cx="919864" cy="226015"/>
            </a:xfrm>
            <a:prstGeom prst="rect">
              <a:avLst/>
            </a:prstGeom>
            <a:solidFill>
              <a:srgbClr val="79FEFB"/>
            </a:solidFill>
          </p:spPr>
          <p:txBody>
            <a:bodyPr wrap="square" lIns="36000" rIns="36000" rtlCol="0">
              <a:spAutoFit/>
            </a:bodyPr>
            <a:lstStyle/>
            <a:p>
              <a:r>
                <a:rPr lang="en-GB" sz="1200" b="1" dirty="0"/>
                <a:t>Real time balancing</a:t>
              </a:r>
            </a:p>
          </p:txBody>
        </p:sp>
        <p:sp>
          <p:nvSpPr>
            <p:cNvPr id="47" name="TextBox 46">
              <a:extLst>
                <a:ext uri="{FF2B5EF4-FFF2-40B4-BE49-F238E27FC236}">
                  <a16:creationId xmlns:a16="http://schemas.microsoft.com/office/drawing/2014/main" id="{94F44CC2-FCA4-9FF4-1AC4-ECA7A778CE08}"/>
                </a:ext>
              </a:extLst>
            </p:cNvPr>
            <p:cNvSpPr txBox="1"/>
            <p:nvPr/>
          </p:nvSpPr>
          <p:spPr>
            <a:xfrm>
              <a:off x="3962389" y="2741604"/>
              <a:ext cx="820626" cy="226015"/>
            </a:xfrm>
            <a:prstGeom prst="rect">
              <a:avLst/>
            </a:prstGeom>
            <a:solidFill>
              <a:srgbClr val="79FEFB"/>
            </a:solidFill>
          </p:spPr>
          <p:txBody>
            <a:bodyPr wrap="square" lIns="36000" rIns="36000" rtlCol="0">
              <a:spAutoFit/>
            </a:bodyPr>
            <a:lstStyle/>
            <a:p>
              <a:r>
                <a:rPr lang="en-GB" sz="1200" b="1" dirty="0"/>
                <a:t>Intra-day balancing</a:t>
              </a:r>
            </a:p>
          </p:txBody>
        </p:sp>
        <p:sp>
          <p:nvSpPr>
            <p:cNvPr id="48" name="TextBox 47">
              <a:extLst>
                <a:ext uri="{FF2B5EF4-FFF2-40B4-BE49-F238E27FC236}">
                  <a16:creationId xmlns:a16="http://schemas.microsoft.com/office/drawing/2014/main" id="{6A020B24-2868-5C36-30F8-9CCD9BB867D2}"/>
                </a:ext>
              </a:extLst>
            </p:cNvPr>
            <p:cNvSpPr txBox="1"/>
            <p:nvPr/>
          </p:nvSpPr>
          <p:spPr>
            <a:xfrm>
              <a:off x="4514172" y="2942420"/>
              <a:ext cx="846652" cy="226015"/>
            </a:xfrm>
            <a:prstGeom prst="rect">
              <a:avLst/>
            </a:prstGeom>
            <a:solidFill>
              <a:srgbClr val="79FEFB"/>
            </a:solidFill>
          </p:spPr>
          <p:txBody>
            <a:bodyPr wrap="square" lIns="36000" rIns="36000" rtlCol="0">
              <a:spAutoFit/>
            </a:bodyPr>
            <a:lstStyle/>
            <a:p>
              <a:r>
                <a:rPr lang="en-GB" sz="1200" b="1" dirty="0"/>
                <a:t>Day-ahead balancing</a:t>
              </a:r>
            </a:p>
          </p:txBody>
        </p:sp>
        <p:sp>
          <p:nvSpPr>
            <p:cNvPr id="49" name="TextBox 48">
              <a:extLst>
                <a:ext uri="{FF2B5EF4-FFF2-40B4-BE49-F238E27FC236}">
                  <a16:creationId xmlns:a16="http://schemas.microsoft.com/office/drawing/2014/main" id="{86E8442C-6235-6533-2A24-48A9F13EC7A2}"/>
                </a:ext>
              </a:extLst>
            </p:cNvPr>
            <p:cNvSpPr txBox="1"/>
            <p:nvPr/>
          </p:nvSpPr>
          <p:spPr>
            <a:xfrm>
              <a:off x="5422380" y="2124899"/>
              <a:ext cx="1344851" cy="317741"/>
            </a:xfrm>
            <a:prstGeom prst="rect">
              <a:avLst/>
            </a:prstGeom>
            <a:noFill/>
          </p:spPr>
          <p:txBody>
            <a:bodyPr wrap="square" rtlCol="0">
              <a:spAutoFit/>
            </a:bodyPr>
            <a:lstStyle/>
            <a:p>
              <a:r>
                <a:rPr lang="en-GB" sz="1200" dirty="0"/>
                <a:t>Annual and seasonal balancing /Capacity planning</a:t>
              </a:r>
            </a:p>
          </p:txBody>
        </p:sp>
        <p:sp>
          <p:nvSpPr>
            <p:cNvPr id="50" name="TextBox 49">
              <a:extLst>
                <a:ext uri="{FF2B5EF4-FFF2-40B4-BE49-F238E27FC236}">
                  <a16:creationId xmlns:a16="http://schemas.microsoft.com/office/drawing/2014/main" id="{0A20FBE6-F313-57EE-B6EC-67C6085EF8F6}"/>
                </a:ext>
              </a:extLst>
            </p:cNvPr>
            <p:cNvSpPr txBox="1"/>
            <p:nvPr/>
          </p:nvSpPr>
          <p:spPr>
            <a:xfrm>
              <a:off x="5963351" y="2926269"/>
              <a:ext cx="711795" cy="135609"/>
            </a:xfrm>
            <a:prstGeom prst="rect">
              <a:avLst/>
            </a:prstGeom>
            <a:solidFill>
              <a:srgbClr val="79FEFB"/>
            </a:solidFill>
          </p:spPr>
          <p:txBody>
            <a:bodyPr wrap="square" lIns="36000" rIns="36000" rtlCol="0">
              <a:spAutoFit/>
            </a:bodyPr>
            <a:lstStyle/>
            <a:p>
              <a:r>
                <a:rPr lang="en-GB" sz="1200" dirty="0"/>
                <a:t>Investment</a:t>
              </a:r>
            </a:p>
          </p:txBody>
        </p:sp>
        <p:sp>
          <p:nvSpPr>
            <p:cNvPr id="51" name="TextBox 50">
              <a:extLst>
                <a:ext uri="{FF2B5EF4-FFF2-40B4-BE49-F238E27FC236}">
                  <a16:creationId xmlns:a16="http://schemas.microsoft.com/office/drawing/2014/main" id="{C53F5BDD-AD4F-0E6E-6F12-0F3DF493A981}"/>
                </a:ext>
              </a:extLst>
            </p:cNvPr>
            <p:cNvSpPr txBox="1"/>
            <p:nvPr/>
          </p:nvSpPr>
          <p:spPr>
            <a:xfrm>
              <a:off x="5426944" y="2596445"/>
              <a:ext cx="1011092" cy="226015"/>
            </a:xfrm>
            <a:prstGeom prst="rect">
              <a:avLst/>
            </a:prstGeom>
            <a:solidFill>
              <a:srgbClr val="79FEFB"/>
            </a:solidFill>
          </p:spPr>
          <p:txBody>
            <a:bodyPr wrap="square" lIns="36000" rIns="36000" rtlCol="0">
              <a:spAutoFit/>
            </a:bodyPr>
            <a:lstStyle/>
            <a:p>
              <a:r>
                <a:rPr lang="en-GB" sz="1200" dirty="0"/>
                <a:t>Hydro/Maintenance  scheduling</a:t>
              </a:r>
            </a:p>
          </p:txBody>
        </p:sp>
      </p:grpSp>
      <p:sp>
        <p:nvSpPr>
          <p:cNvPr id="52" name="TextBox 51">
            <a:extLst>
              <a:ext uri="{FF2B5EF4-FFF2-40B4-BE49-F238E27FC236}">
                <a16:creationId xmlns:a16="http://schemas.microsoft.com/office/drawing/2014/main" id="{57B5F97A-28D8-EDFF-78DE-1C027506FF3E}"/>
              </a:ext>
            </a:extLst>
          </p:cNvPr>
          <p:cNvSpPr txBox="1"/>
          <p:nvPr/>
        </p:nvSpPr>
        <p:spPr>
          <a:xfrm>
            <a:off x="8822831" y="3905991"/>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(2018)</a:t>
            </a:r>
            <a:endParaRPr lang="en-US" sz="1000" dirty="0">
              <a:latin typeface="Open Sans"/>
            </a:endParaRPr>
          </a:p>
        </p:txBody>
      </p:sp>
      <p:sp>
        <p:nvSpPr>
          <p:cNvPr id="53" name="Google Shape;118;p17">
            <a:extLst>
              <a:ext uri="{FF2B5EF4-FFF2-40B4-BE49-F238E27FC236}">
                <a16:creationId xmlns:a16="http://schemas.microsoft.com/office/drawing/2014/main" id="{BD8FF53C-C409-73C1-2043-BA98D0C4F96F}"/>
              </a:ext>
            </a:extLst>
          </p:cNvPr>
          <p:cNvSpPr txBox="1">
            <a:spLocks/>
          </p:cNvSpPr>
          <p:nvPr/>
        </p:nvSpPr>
        <p:spPr>
          <a:xfrm>
            <a:off x="245897" y="4194154"/>
            <a:ext cx="11321708" cy="174478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SzPct val="135000"/>
              <a:buFont typeface="Arial" panose="020B0604020202020204" pitchFamily="34" charset="0"/>
              <a:buNone/>
            </a:pPr>
            <a:r>
              <a:rPr lang="en-GB" sz="1700" dirty="0">
                <a:latin typeface="Open Sans" panose="020B0606030504020204" pitchFamily="34" charset="0"/>
                <a:ea typeface="Open Sans" panose="020B0606030504020204" pitchFamily="34" charset="0"/>
                <a:cs typeface="Open Sans" panose="020B0606030504020204" pitchFamily="34" charset="0"/>
                <a:sym typeface="Arial"/>
              </a:rPr>
              <a:t>      The system balancing and renewable integration challenge is commonly assessed over three timescales:  </a:t>
            </a:r>
            <a:endParaRPr lang="en-GB" sz="1700" dirty="0">
              <a:latin typeface="Open Sans" panose="020B0606030504020204" pitchFamily="34" charset="0"/>
              <a:ea typeface="Open Sans" panose="020B0606030504020204" pitchFamily="34" charset="0"/>
              <a:cs typeface="Open Sans" panose="020B0606030504020204" pitchFamily="34" charset="0"/>
            </a:endParaRPr>
          </a:p>
          <a:p>
            <a:pPr indent="-298450">
              <a:buSzPct val="150000"/>
            </a:pPr>
            <a:r>
              <a:rPr lang="en-GB" sz="1700" b="1" dirty="0">
                <a:latin typeface="Open Sans" panose="020B0606030504020204" pitchFamily="34" charset="0"/>
                <a:ea typeface="Open Sans" panose="020B0606030504020204" pitchFamily="34" charset="0"/>
                <a:cs typeface="Open Sans" panose="020B0606030504020204" pitchFamily="34" charset="0"/>
                <a:sym typeface="Arial"/>
              </a:rPr>
              <a:t>Stability and resilience:</a:t>
            </a:r>
            <a:r>
              <a:rPr lang="en-GB" sz="1700" dirty="0">
                <a:latin typeface="Open Sans" panose="020B0606030504020204" pitchFamily="34" charset="0"/>
                <a:ea typeface="Open Sans" panose="020B0606030504020204" pitchFamily="34" charset="0"/>
                <a:cs typeface="Open Sans" panose="020B0606030504020204" pitchFamily="34" charset="0"/>
                <a:sym typeface="Arial"/>
              </a:rPr>
              <a:t>  The system's ability to recover from disturbance (in seconds).</a:t>
            </a:r>
            <a:endParaRPr lang="en-GB" sz="1700" dirty="0">
              <a:latin typeface="Open Sans" panose="020B0606030504020204" pitchFamily="34" charset="0"/>
              <a:ea typeface="Open Sans" panose="020B0606030504020204" pitchFamily="34" charset="0"/>
              <a:cs typeface="Open Sans" panose="020B0606030504020204" pitchFamily="34" charset="0"/>
            </a:endParaRPr>
          </a:p>
          <a:p>
            <a:pPr indent="-298450">
              <a:buSzPct val="150000"/>
            </a:pPr>
            <a:r>
              <a:rPr lang="en-GB" sz="1700" b="1" dirty="0">
                <a:latin typeface="Open Sans" panose="020B0606030504020204" pitchFamily="34" charset="0"/>
                <a:ea typeface="Open Sans" panose="020B0606030504020204" pitchFamily="34" charset="0"/>
                <a:cs typeface="Open Sans" panose="020B0606030504020204" pitchFamily="34" charset="0"/>
                <a:sym typeface="Arial"/>
              </a:rPr>
              <a:t>Balancing and operational security:</a:t>
            </a:r>
            <a:r>
              <a:rPr lang="en-GB" sz="1700" dirty="0">
                <a:latin typeface="Open Sans" panose="020B0606030504020204" pitchFamily="34" charset="0"/>
                <a:ea typeface="Open Sans" panose="020B0606030504020204" pitchFamily="34" charset="0"/>
                <a:cs typeface="Open Sans" panose="020B0606030504020204" pitchFamily="34" charset="0"/>
                <a:sym typeface="Arial"/>
              </a:rPr>
              <a:t> The ability of the system to retain the balance of demand (Minutes to days).</a:t>
            </a:r>
          </a:p>
          <a:p>
            <a:pPr indent="-298450">
              <a:buSzPct val="150000"/>
            </a:pPr>
            <a:r>
              <a:rPr lang="en-GB" sz="1700" b="1" dirty="0">
                <a:latin typeface="Open Sans" panose="020B0606030504020204" pitchFamily="34" charset="0"/>
                <a:ea typeface="Open Sans" panose="020B0606030504020204" pitchFamily="34" charset="0"/>
                <a:cs typeface="Open Sans" panose="020B0606030504020204" pitchFamily="34" charset="0"/>
                <a:sym typeface="Arial"/>
              </a:rPr>
              <a:t>Adequacy: </a:t>
            </a:r>
            <a:r>
              <a:rPr lang="en-GB" sz="1700" dirty="0">
                <a:latin typeface="Open Sans" panose="020B0606030504020204" pitchFamily="34" charset="0"/>
                <a:ea typeface="Open Sans" panose="020B0606030504020204" pitchFamily="34" charset="0"/>
                <a:cs typeface="Open Sans" panose="020B0606030504020204" pitchFamily="34" charset="0"/>
                <a:sym typeface="Arial"/>
              </a:rPr>
              <a:t>The ability of the electricity system to supply the peak and aggregate electrical demand within an area at all times (Months to years).</a:t>
            </a:r>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pPr>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Arial" panose="020B0604020202020204" pitchFamily="34" charset="0"/>
              <a:buNone/>
            </a:pPr>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Arial" panose="020B0604020202020204" pitchFamily="34" charset="0"/>
              <a:buNone/>
            </a:pPr>
            <a:endParaRPr lang="en-GB" sz="17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248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645673" y="8748"/>
            <a:ext cx="12171356" cy="1112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1.1 References</a:t>
            </a:r>
          </a:p>
        </p:txBody>
      </p:sp>
      <p:sp>
        <p:nvSpPr>
          <p:cNvPr id="6" name="TextBox 5">
            <a:extLst>
              <a:ext uri="{FF2B5EF4-FFF2-40B4-BE49-F238E27FC236}">
                <a16:creationId xmlns:a16="http://schemas.microsoft.com/office/drawing/2014/main" id="{01E77D6B-D137-02B2-ABC3-63E38FB2A8E5}"/>
              </a:ext>
            </a:extLst>
          </p:cNvPr>
          <p:cNvSpPr txBox="1"/>
          <p:nvPr/>
        </p:nvSpPr>
        <p:spPr>
          <a:xfrm>
            <a:off x="604156" y="1257667"/>
            <a:ext cx="10851723" cy="4093428"/>
          </a:xfrm>
          <a:prstGeom prst="rect">
            <a:avLst/>
          </a:prstGeom>
          <a:noFill/>
        </p:spPr>
        <p:txBody>
          <a:bodyPr wrap="square">
            <a:spAutoFit/>
          </a:bodyPr>
          <a:lstStyle/>
          <a:p>
            <a:pPr algn="just"/>
            <a:r>
              <a:rPr lang="es-CO" sz="2000" dirty="0" err="1">
                <a:latin typeface="Open Sans" panose="020B0606030504020204" pitchFamily="34" charset="0"/>
                <a:ea typeface="Open Sans" panose="020B0606030504020204" pitchFamily="34" charset="0"/>
                <a:cs typeface="Open Sans" panose="020B0606030504020204" pitchFamily="34" charset="0"/>
              </a:rPr>
              <a:t>Abhinav</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Gairola</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Hitesh</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Bindra</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Chapter</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Three</a:t>
            </a:r>
            <a:r>
              <a:rPr lang="es-CO" sz="2000" dirty="0">
                <a:latin typeface="Open Sans" panose="020B0606030504020204" pitchFamily="34" charset="0"/>
                <a:ea typeface="Open Sans" panose="020B0606030504020204" pitchFamily="34" charset="0"/>
                <a:cs typeface="Open Sans" panose="020B0606030504020204" pitchFamily="34" charset="0"/>
              </a:rPr>
              <a:t> - Nuclear-</a:t>
            </a:r>
            <a:r>
              <a:rPr lang="es-CO" sz="2000" dirty="0" err="1">
                <a:latin typeface="Open Sans" panose="020B0606030504020204" pitchFamily="34" charset="0"/>
                <a:ea typeface="Open Sans" panose="020B0606030504020204" pitchFamily="34" charset="0"/>
                <a:cs typeface="Open Sans" panose="020B0606030504020204" pitchFamily="34" charset="0"/>
              </a:rPr>
              <a:t>Wind</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Powered</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Microgrid</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Reduced-Order</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Modeling</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of</a:t>
            </a:r>
            <a:r>
              <a:rPr lang="es-CO" sz="2000" dirty="0">
                <a:latin typeface="Open Sans" panose="020B0606030504020204" pitchFamily="34" charset="0"/>
                <a:ea typeface="Open Sans" panose="020B0606030504020204" pitchFamily="34" charset="0"/>
                <a:cs typeface="Open Sans" panose="020B0606030504020204" pitchFamily="34" charset="0"/>
              </a:rPr>
              <a:t> LWR Response, Editor(s): </a:t>
            </a:r>
            <a:r>
              <a:rPr lang="es-CO" sz="2000" dirty="0" err="1">
                <a:latin typeface="Open Sans" panose="020B0606030504020204" pitchFamily="34" charset="0"/>
                <a:ea typeface="Open Sans" panose="020B0606030504020204" pitchFamily="34" charset="0"/>
                <a:cs typeface="Open Sans" panose="020B0606030504020204" pitchFamily="34" charset="0"/>
              </a:rPr>
              <a:t>Hitesh</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Bindra</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Shripad</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Revankar</a:t>
            </a:r>
            <a:r>
              <a:rPr lang="es-CO" sz="2000" dirty="0">
                <a:latin typeface="Open Sans" panose="020B0606030504020204" pitchFamily="34" charset="0"/>
                <a:ea typeface="Open Sans" panose="020B0606030504020204" pitchFamily="34" charset="0"/>
                <a:cs typeface="Open Sans" panose="020B0606030504020204" pitchFamily="34" charset="0"/>
              </a:rPr>
              <a:t>, Storage and </a:t>
            </a:r>
            <a:r>
              <a:rPr lang="es-CO" sz="2000" dirty="0" err="1">
                <a:latin typeface="Open Sans" panose="020B0606030504020204" pitchFamily="34" charset="0"/>
                <a:ea typeface="Open Sans" panose="020B0606030504020204" pitchFamily="34" charset="0"/>
                <a:cs typeface="Open Sans" panose="020B0606030504020204" pitchFamily="34" charset="0"/>
              </a:rPr>
              <a:t>Hybridization</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of</a:t>
            </a:r>
            <a:r>
              <a:rPr lang="es-CO" sz="2000" dirty="0">
                <a:latin typeface="Open Sans" panose="020B0606030504020204" pitchFamily="34" charset="0"/>
                <a:ea typeface="Open Sans" panose="020B0606030504020204" pitchFamily="34" charset="0"/>
                <a:cs typeface="Open Sans" panose="020B0606030504020204" pitchFamily="34" charset="0"/>
              </a:rPr>
              <a:t> Nuclear Energy, </a:t>
            </a:r>
            <a:r>
              <a:rPr lang="es-CO" sz="2000" dirty="0" err="1">
                <a:latin typeface="Open Sans" panose="020B0606030504020204" pitchFamily="34" charset="0"/>
                <a:ea typeface="Open Sans" panose="020B0606030504020204" pitchFamily="34" charset="0"/>
                <a:cs typeface="Open Sans" panose="020B0606030504020204" pitchFamily="34" charset="0"/>
              </a:rPr>
              <a:t>Academic</a:t>
            </a:r>
            <a:r>
              <a:rPr lang="es-CO" sz="2000" dirty="0">
                <a:latin typeface="Open Sans" panose="020B0606030504020204" pitchFamily="34" charset="0"/>
                <a:ea typeface="Open Sans" panose="020B0606030504020204" pitchFamily="34" charset="0"/>
                <a:cs typeface="Open Sans" panose="020B0606030504020204" pitchFamily="34" charset="0"/>
              </a:rPr>
              <a:t> </a:t>
            </a:r>
            <a:r>
              <a:rPr lang="es-CO" sz="2000" dirty="0" err="1">
                <a:latin typeface="Open Sans" panose="020B0606030504020204" pitchFamily="34" charset="0"/>
                <a:ea typeface="Open Sans" panose="020B0606030504020204" pitchFamily="34" charset="0"/>
                <a:cs typeface="Open Sans" panose="020B0606030504020204" pitchFamily="34" charset="0"/>
              </a:rPr>
              <a:t>Press</a:t>
            </a:r>
            <a:r>
              <a:rPr lang="es-CO" sz="2000" dirty="0">
                <a:latin typeface="Open Sans" panose="020B0606030504020204" pitchFamily="34" charset="0"/>
                <a:ea typeface="Open Sans" panose="020B0606030504020204" pitchFamily="34" charset="0"/>
                <a:cs typeface="Open Sans" panose="020B0606030504020204" pitchFamily="34" charset="0"/>
              </a:rPr>
              <a:t>, 2019, Pages 31-48, ISBN 9780128139752, </a:t>
            </a:r>
            <a:r>
              <a:rPr lang="es-CO" sz="2000" dirty="0">
                <a:latin typeface="Open Sans" panose="020B0606030504020204" pitchFamily="34" charset="0"/>
                <a:ea typeface="Open Sans" panose="020B0606030504020204" pitchFamily="34" charset="0"/>
                <a:cs typeface="Open Sans" panose="020B0606030504020204" pitchFamily="34" charset="0"/>
                <a:hlinkClick r:id="rId3"/>
              </a:rPr>
              <a:t>https://doi.org/10.1016/B978-0-12-813975-2.00003-X</a:t>
            </a:r>
            <a:r>
              <a:rPr lang="es-CO" sz="2000" dirty="0">
                <a:latin typeface="Open Sans" panose="020B0606030504020204" pitchFamily="34" charset="0"/>
                <a:ea typeface="Open Sans" panose="020B0606030504020204" pitchFamily="34" charset="0"/>
                <a:cs typeface="Open Sans" panose="020B0606030504020204" pitchFamily="34" charset="0"/>
              </a:rPr>
              <a:t>.</a:t>
            </a: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r>
              <a:rPr lang="es-CO" sz="2000" dirty="0">
                <a:latin typeface="Open Sans" panose="020B0606030504020204" pitchFamily="34" charset="0"/>
                <a:ea typeface="Open Sans" panose="020B0606030504020204" pitchFamily="34" charset="0"/>
                <a:cs typeface="Open Sans" panose="020B0606030504020204" pitchFamily="34" charset="0"/>
              </a:rPr>
              <a:t>EIA. 2014. </a:t>
            </a:r>
            <a:r>
              <a:rPr lang="en-US" sz="2000" dirty="0">
                <a:latin typeface="Open Sans" panose="020B0606030504020204" pitchFamily="34" charset="0"/>
                <a:ea typeface="Open Sans" panose="020B0606030504020204" pitchFamily="34" charset="0"/>
                <a:cs typeface="Open Sans" panose="020B0606030504020204" pitchFamily="34" charset="0"/>
              </a:rPr>
              <a:t>Increased solar and wind electricity generation in California are changing net load shapes. Online article. </a:t>
            </a:r>
            <a:r>
              <a:rPr lang="en-US" sz="2000" dirty="0">
                <a:latin typeface="Open Sans" panose="020B0606030504020204" pitchFamily="34" charset="0"/>
                <a:ea typeface="Open Sans" panose="020B0606030504020204" pitchFamily="34" charset="0"/>
                <a:cs typeface="Open Sans" panose="020B0606030504020204" pitchFamily="34" charset="0"/>
                <a:hlinkClick r:id="rId4"/>
              </a:rPr>
              <a:t>https://www.eia.gov/todayinenergy/detail.php?id=19111</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2000" dirty="0">
                <a:latin typeface="Open Sans" panose="020B0606030504020204" pitchFamily="34" charset="0"/>
                <a:ea typeface="Open Sans" panose="020B0606030504020204" pitchFamily="34" charset="0"/>
                <a:cs typeface="Open Sans" panose="020B0606030504020204" pitchFamily="34" charset="0"/>
              </a:rPr>
              <a:t>IRENA. 2018. “Power system flexibility for the energy transition, Part I: Overview for policy makers”, 2018, International Renewable Energy Agency, Abu Dhabi, </a:t>
            </a:r>
            <a:r>
              <a:rPr lang="en-GB" sz="2000" dirty="0">
                <a:latin typeface="Open Sans" panose="020B0606030504020204" pitchFamily="34" charset="0"/>
                <a:ea typeface="Open Sans" panose="020B0606030504020204" pitchFamily="34" charset="0"/>
                <a:cs typeface="Open Sans" panose="020B0606030504020204" pitchFamily="34" charset="0"/>
                <a:hlinkClick r:id="rId5"/>
              </a:rPr>
              <a:t>https://www.irena.org/publications/2018/Nov/Power-system-flexibility-for-the-energy-transition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B8C8499-2F75-EF3A-F6E8-1BFD28F1621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FF8871C-6EA7-4C9C-92EF-48F82C4EFD5C}"/>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7" name="Rectangle 6">
            <a:extLst>
              <a:ext uri="{FF2B5EF4-FFF2-40B4-BE49-F238E27FC236}">
                <a16:creationId xmlns:a16="http://schemas.microsoft.com/office/drawing/2014/main" id="{77ED7DAD-E043-69EA-D3F9-D42FA595E562}"/>
              </a:ext>
            </a:extLst>
          </p:cNvPr>
          <p:cNvSpPr/>
          <p:nvPr/>
        </p:nvSpPr>
        <p:spPr>
          <a:xfrm>
            <a:off x="343846" y="995986"/>
            <a:ext cx="779431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Curtailment: China’s Wind Power in the North</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494BA63-DD0C-8EDB-1989-DD4BF9A4B21D}"/>
              </a:ext>
            </a:extLst>
          </p:cNvPr>
          <p:cNvSpPr txBox="1">
            <a:spLocks/>
          </p:cNvSpPr>
          <p:nvPr/>
        </p:nvSpPr>
        <p:spPr>
          <a:xfrm>
            <a:off x="343847" y="150594"/>
            <a:ext cx="10767176" cy="7620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 VRE Integration Challenges in Context</a:t>
            </a:r>
            <a:endParaRPr lang="en-US" dirty="0">
              <a:cs typeface="Calibri Light" panose="020F0302020204030204"/>
            </a:endParaRPr>
          </a:p>
        </p:txBody>
      </p:sp>
      <p:sp>
        <p:nvSpPr>
          <p:cNvPr id="5" name="Google Shape;126;p18">
            <a:extLst>
              <a:ext uri="{FF2B5EF4-FFF2-40B4-BE49-F238E27FC236}">
                <a16:creationId xmlns:a16="http://schemas.microsoft.com/office/drawing/2014/main" id="{86339F25-684F-ACD8-EB2F-14C16101954D}"/>
              </a:ext>
            </a:extLst>
          </p:cNvPr>
          <p:cNvSpPr txBox="1">
            <a:spLocks/>
          </p:cNvSpPr>
          <p:nvPr/>
        </p:nvSpPr>
        <p:spPr>
          <a:xfrm>
            <a:off x="164105" y="1501650"/>
            <a:ext cx="4545056" cy="529539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Wind-rich regions in China faced severe curtailment due to </a:t>
            </a:r>
            <a:r>
              <a:rPr lang="en-US" sz="2400" b="1" dirty="0">
                <a:latin typeface="Open Sans" panose="020B0606030504020204" pitchFamily="34" charset="0"/>
                <a:ea typeface="Open Sans" panose="020B0606030504020204" pitchFamily="34" charset="0"/>
                <a:cs typeface="Open Sans" panose="020B0606030504020204" pitchFamily="34" charset="0"/>
              </a:rPr>
              <a:t>limited transmission </a:t>
            </a:r>
            <a:r>
              <a:rPr lang="en-US" sz="2400" dirty="0">
                <a:latin typeface="Open Sans" panose="020B0606030504020204" pitchFamily="34" charset="0"/>
                <a:ea typeface="Open Sans" panose="020B0606030504020204" pitchFamily="34" charset="0"/>
                <a:cs typeface="Open Sans" panose="020B0606030504020204" pitchFamily="34" charset="0"/>
              </a:rPr>
              <a:t>and rigid </a:t>
            </a:r>
            <a:r>
              <a:rPr lang="en-US" sz="2400" b="1" dirty="0">
                <a:latin typeface="Open Sans" panose="020B0606030504020204" pitchFamily="34" charset="0"/>
                <a:ea typeface="Open Sans" panose="020B0606030504020204" pitchFamily="34" charset="0"/>
                <a:cs typeface="Open Sans" panose="020B0606030504020204" pitchFamily="34" charset="0"/>
              </a:rPr>
              <a:t>dispatch policies.</a:t>
            </a:r>
          </a:p>
          <a:p>
            <a:pPr marL="0" indent="0">
              <a:lnSpc>
                <a:spcPct val="110000"/>
              </a:lnSpc>
              <a:buFont typeface="Arial" panose="020B0604020202020204" pitchFamily="34" charse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buFont typeface="Arial" panose="020B0604020202020204" pitchFamily="34" charset="0"/>
              <a:buNone/>
            </a:pPr>
            <a:r>
              <a:rPr lang="en-US" sz="2400" dirty="0">
                <a:latin typeface="Open Sans" panose="020B0606030504020204" pitchFamily="34" charset="0"/>
                <a:ea typeface="Open Sans" panose="020B0606030504020204" pitchFamily="34" charset="0"/>
                <a:cs typeface="Open Sans" panose="020B0606030504020204" pitchFamily="34" charset="0"/>
              </a:rPr>
              <a:t>China’s case shows that </a:t>
            </a:r>
            <a:r>
              <a:rPr lang="en-US" sz="2400" b="1" dirty="0">
                <a:latin typeface="Open Sans" panose="020B0606030504020204" pitchFamily="34" charset="0"/>
                <a:ea typeface="Open Sans" panose="020B0606030504020204" pitchFamily="34" charset="0"/>
                <a:cs typeface="Open Sans" panose="020B0606030504020204" pitchFamily="34" charset="0"/>
              </a:rPr>
              <a:t>infrastructure upgrades </a:t>
            </a:r>
            <a:r>
              <a:rPr lang="en-US" sz="2400" dirty="0">
                <a:latin typeface="Open Sans" panose="020B0606030504020204" pitchFamily="34" charset="0"/>
                <a:ea typeface="Open Sans" panose="020B0606030504020204" pitchFamily="34" charset="0"/>
                <a:cs typeface="Open Sans" panose="020B0606030504020204" pitchFamily="34" charset="0"/>
              </a:rPr>
              <a:t>must be paired with </a:t>
            </a:r>
            <a:r>
              <a:rPr lang="en-US" sz="2400" b="1" dirty="0">
                <a:latin typeface="Open Sans" panose="020B0606030504020204" pitchFamily="34" charset="0"/>
                <a:ea typeface="Open Sans" panose="020B0606030504020204" pitchFamily="34" charset="0"/>
                <a:cs typeface="Open Sans" panose="020B0606030504020204" pitchFamily="34" charset="0"/>
              </a:rPr>
              <a:t>regulatory flexibility </a:t>
            </a:r>
            <a:r>
              <a:rPr lang="en-US" sz="2400" dirty="0">
                <a:latin typeface="Open Sans" panose="020B0606030504020204" pitchFamily="34" charset="0"/>
                <a:ea typeface="Open Sans" panose="020B0606030504020204" pitchFamily="34" charset="0"/>
                <a:cs typeface="Open Sans" panose="020B0606030504020204" pitchFamily="34" charset="0"/>
              </a:rPr>
              <a:t>to enable effective renewable integration.</a:t>
            </a:r>
          </a:p>
        </p:txBody>
      </p:sp>
      <p:pic>
        <p:nvPicPr>
          <p:cNvPr id="4" name="Picture 3">
            <a:extLst>
              <a:ext uri="{FF2B5EF4-FFF2-40B4-BE49-F238E27FC236}">
                <a16:creationId xmlns:a16="http://schemas.microsoft.com/office/drawing/2014/main" id="{3C94A302-C2EE-2E3F-3E3A-85E5B060969C}"/>
              </a:ext>
            </a:extLst>
          </p:cNvPr>
          <p:cNvPicPr>
            <a:picLocks noChangeAspect="1"/>
          </p:cNvPicPr>
          <p:nvPr/>
        </p:nvPicPr>
        <p:blipFill>
          <a:blip r:embed="rId3"/>
          <a:stretch>
            <a:fillRect/>
          </a:stretch>
        </p:blipFill>
        <p:spPr>
          <a:xfrm>
            <a:off x="4648200" y="1696997"/>
            <a:ext cx="7201622" cy="4362729"/>
          </a:xfrm>
          <a:prstGeom prst="rect">
            <a:avLst/>
          </a:prstGeom>
        </p:spPr>
      </p:pic>
      <p:sp>
        <p:nvSpPr>
          <p:cNvPr id="6" name="TextBox 5">
            <a:extLst>
              <a:ext uri="{FF2B5EF4-FFF2-40B4-BE49-F238E27FC236}">
                <a16:creationId xmlns:a16="http://schemas.microsoft.com/office/drawing/2014/main" id="{3C0140AA-1233-9846-E142-3139A55EBCA6}"/>
              </a:ext>
            </a:extLst>
          </p:cNvPr>
          <p:cNvSpPr txBox="1"/>
          <p:nvPr/>
        </p:nvSpPr>
        <p:spPr>
          <a:xfrm>
            <a:off x="5038341" y="6159361"/>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Luo et al. (2018)</a:t>
            </a:r>
            <a:endParaRPr lang="en-US" sz="1000" dirty="0">
              <a:latin typeface="Open Sans"/>
            </a:endParaRPr>
          </a:p>
        </p:txBody>
      </p:sp>
    </p:spTree>
    <p:extLst>
      <p:ext uri="{BB962C8B-B14F-4D97-AF65-F5344CB8AC3E}">
        <p14:creationId xmlns:p14="http://schemas.microsoft.com/office/powerpoint/2010/main" val="2866196708"/>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2.xml><?xml version="1.0" encoding="utf-8"?>
<ds:datastoreItem xmlns:ds="http://schemas.openxmlformats.org/officeDocument/2006/customXml" ds:itemID="{AB1DDE83-2ED0-4567-A669-A16A212F164D}">
  <ds:schemaRefs>
    <ds:schemaRef ds:uri="http://schemas.microsoft.com/office/2006/documentManagement/types"/>
    <ds:schemaRef ds:uri="http://schemas.microsoft.com/office/infopath/2007/PartnerControls"/>
    <ds:schemaRef ds:uri="http://www.w3.org/XML/1998/namespace"/>
    <ds:schemaRef ds:uri="0b696a8a-ab1a-459b-a09e-44df7cbe9330"/>
    <ds:schemaRef ds:uri="http://purl.org/dc/elements/1.1/"/>
    <ds:schemaRef ds:uri="http://purl.org/dc/dcmitype/"/>
    <ds:schemaRef ds:uri="http://schemas.microsoft.com/office/2006/metadata/properties"/>
    <ds:schemaRef ds:uri="http://schemas.openxmlformats.org/package/2006/metadata/core-properties"/>
    <ds:schemaRef ds:uri="35b8b66e-5759-43c1-a138-f967a8bf5a20"/>
    <ds:schemaRef ds:uri="http://purl.org/dc/terms/"/>
  </ds:schemaRefs>
</ds:datastoreItem>
</file>

<file path=customXml/itemProps3.xml><?xml version="1.0" encoding="utf-8"?>
<ds:datastoreItem xmlns:ds="http://schemas.openxmlformats.org/officeDocument/2006/customXml" ds:itemID="{C0FD8351-7EF5-4864-BA33-E905E204A304}"/>
</file>

<file path=docProps/app.xml><?xml version="1.0" encoding="utf-8"?>
<Properties xmlns="http://schemas.openxmlformats.org/officeDocument/2006/extended-properties" xmlns:vt="http://schemas.openxmlformats.org/officeDocument/2006/docPropsVTypes">
  <Template/>
  <TotalTime>6184</TotalTime>
  <Words>6547</Words>
  <Application>Microsoft Office PowerPoint</Application>
  <PresentationFormat>Widescreen</PresentationFormat>
  <Paragraphs>363</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Helvetica Neue</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luisa marcela moreno hinestroza</cp:lastModifiedBy>
  <cp:revision>189</cp:revision>
  <dcterms:created xsi:type="dcterms:W3CDTF">2019-06-09T10:25:43Z</dcterms:created>
  <dcterms:modified xsi:type="dcterms:W3CDTF">2025-09-06T22:15:32Z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