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Montserrat" panose="00000500000000000000" pitchFamily="2"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Open Sans ExtraBold" panose="020B0906030804020204" pitchFamily="34" charset="0"/>
      <p:bold r:id="rId37"/>
      <p:italic r:id="rId38"/>
      <p:boldItalic r:id="rId39"/>
    </p:embeddedFont>
    <p:embeddedFont>
      <p:font typeface="Open Sans SemiBold" panose="020B0706030804020204" pitchFamily="34"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imes" panose="02020603050405020304" pitchFamily="18"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ikIWb2HZln1LKHgVUtwA==" hashData="GhdjW3tfE9xXCvXYzJ/ex00SlRGeXmzs3gatukdd4GDpFlzGGW1FzXcvbwXXr/8uTYtQIPUXgEDS98wXvQ0M9w=="/>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bskzLCVUhA77jQ7uqO6LUhQMly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CC248D-0736-4D13-BCF5-9A495FF3A266}">
  <a:tblStyle styleId="{C5CC248D-0736-4D13-BCF5-9A495FF3A26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BA408C6-EA09-45B3-B410-779C7D246CA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a:tcStyle>
        <a:tcBdr/>
        <a:fill>
          <a:solidFill>
            <a:srgbClr val="CACBD3"/>
          </a:solidFill>
        </a:fill>
      </a:tcStyle>
    </a:band1H>
    <a:band2H>
      <a:tcTxStyle/>
      <a:tcStyle>
        <a:tcBdr/>
      </a:tcStyle>
    </a:band2H>
    <a:band1V>
      <a:tcTxStyle/>
      <a:tcStyle>
        <a:tcBdr/>
        <a:fill>
          <a:solidFill>
            <a:srgbClr val="CACBD3"/>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3309"/>
  </p:normalViewPr>
  <p:slideViewPr>
    <p:cSldViewPr snapToGrid="0">
      <p:cViewPr varScale="1">
        <p:scale>
          <a:sx n="92" d="100"/>
          <a:sy n="92" d="100"/>
        </p:scale>
        <p:origin x="12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Os custos de operação e manutenção são divididos em custos variáveis e custos fixos. Há várias definições para cada um desses tipos de custo. De modo geral, porém, os custos variáveis incluem custos que variam de acordo com o nível de atividade de uma tecnologia. Eles podem ser, por exemplo, despesas com combustível ou outros materiais de consumo. O uso de combustível ou consumíveis é diretamente proporcional ao nível de produção da tecnologia ou, em outras palavras, proporcional à atividade. Os custos fixos geralmente incluem custos incorridos todos os anos, mas eles variam principalmente com a capacidade da tecnologia. Eles incluem, por exemplo, custos de mão de obra e salários. Um exemplo pode ajudar a entender esse item de custo. Quando uma usina de energia é construída e entra em operação, os proprietários precisam contratar funcionários para operar a usina. Embora possa haver algum nível de rotatividade na equipe, mais ou menos o mesmo número de pessoas precisará receber salários todos os meses e todos os anos para operar a usina de energia, independentemente de a usina funcionar mais ou menos em um mês específico. Portanto, os custos salariais podem ser vistos como dependendo mais do tamanho da usina, ou seja, de sua capacidade, do que da atividade. </a:t>
            </a:r>
            <a:endParaRPr/>
          </a:p>
        </p:txBody>
      </p:sp>
      <p:sp>
        <p:nvSpPr>
          <p:cNvPr id="267" name="Google Shape;26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É</a:t>
            </a:r>
            <a:r>
              <a:rPr lang="en-GB" dirty="0"/>
              <a:t> </a:t>
            </a:r>
            <a:r>
              <a:rPr lang="en-GB" dirty="0" err="1"/>
              <a:t>importante</a:t>
            </a:r>
            <a:r>
              <a:rPr lang="en-GB" dirty="0"/>
              <a:t> </a:t>
            </a:r>
            <a:r>
              <a:rPr lang="en-GB" dirty="0" err="1"/>
              <a:t>entender</a:t>
            </a:r>
            <a:r>
              <a:rPr lang="en-GB" dirty="0"/>
              <a:t> </a:t>
            </a:r>
            <a:r>
              <a:rPr lang="en-GB" dirty="0" err="1"/>
              <a:t>mais</a:t>
            </a:r>
            <a:r>
              <a:rPr lang="en-GB" dirty="0"/>
              <a:t> </a:t>
            </a:r>
            <a:r>
              <a:rPr lang="en-GB" dirty="0" err="1"/>
              <a:t>alguns</a:t>
            </a:r>
            <a:r>
              <a:rPr lang="en-GB" dirty="0"/>
              <a:t> </a:t>
            </a:r>
            <a:r>
              <a:rPr lang="en-GB" dirty="0" err="1"/>
              <a:t>atributos</a:t>
            </a:r>
            <a:r>
              <a:rPr lang="en-GB" dirty="0"/>
              <a:t> dos </a:t>
            </a:r>
            <a:r>
              <a:rPr lang="en-GB" dirty="0" err="1"/>
              <a:t>itens</a:t>
            </a:r>
            <a:r>
              <a:rPr lang="en-GB" dirty="0"/>
              <a:t> de </a:t>
            </a:r>
            <a:r>
              <a:rPr lang="en-GB" dirty="0" err="1"/>
              <a:t>custo</a:t>
            </a:r>
            <a:r>
              <a:rPr lang="en-GB" dirty="0"/>
              <a:t> </a:t>
            </a:r>
            <a:r>
              <a:rPr lang="en-GB" dirty="0" err="1"/>
              <a:t>descritos</a:t>
            </a:r>
            <a:r>
              <a:rPr lang="en-GB" dirty="0"/>
              <a:t> </a:t>
            </a:r>
            <a:r>
              <a:rPr lang="en-GB" dirty="0" err="1"/>
              <a:t>nos</a:t>
            </a:r>
            <a:r>
              <a:rPr lang="en-GB" dirty="0"/>
              <a:t> slides </a:t>
            </a:r>
            <a:r>
              <a:rPr lang="en-GB" dirty="0" err="1"/>
              <a:t>anteriores</a:t>
            </a:r>
            <a:r>
              <a:rPr lang="en-GB" dirty="0"/>
              <a:t>. Esses </a:t>
            </a:r>
            <a:r>
              <a:rPr lang="en-GB" dirty="0" err="1"/>
              <a:t>atributos</a:t>
            </a:r>
            <a:r>
              <a:rPr lang="en-GB" dirty="0"/>
              <a:t> </a:t>
            </a:r>
            <a:r>
              <a:rPr lang="en-GB" dirty="0" err="1"/>
              <a:t>são</a:t>
            </a:r>
            <a:r>
              <a:rPr lang="en-GB" dirty="0"/>
              <a:t> </a:t>
            </a:r>
            <a:r>
              <a:rPr lang="en-GB" dirty="0" err="1"/>
              <a:t>representados</a:t>
            </a:r>
            <a:r>
              <a:rPr lang="en-GB" dirty="0"/>
              <a:t> no </a:t>
            </a:r>
            <a:r>
              <a:rPr lang="en-GB" dirty="0" err="1"/>
              <a:t>OSeMOSYS</a:t>
            </a:r>
            <a:r>
              <a:rPr lang="en-GB" dirty="0"/>
              <a:t> e </a:t>
            </a:r>
            <a:r>
              <a:rPr lang="en-GB" dirty="0" err="1"/>
              <a:t>influenciam</a:t>
            </a:r>
            <a:r>
              <a:rPr lang="en-GB" dirty="0"/>
              <a:t> </a:t>
            </a:r>
            <a:r>
              <a:rPr lang="en-GB" dirty="0" err="1"/>
              <a:t>significativamente</a:t>
            </a:r>
            <a:r>
              <a:rPr lang="en-GB" dirty="0"/>
              <a:t> a </a:t>
            </a:r>
            <a:r>
              <a:rPr lang="en-GB" dirty="0" err="1"/>
              <a:t>competitividade</a:t>
            </a:r>
            <a:r>
              <a:rPr lang="en-GB" dirty="0"/>
              <a:t> de </a:t>
            </a:r>
            <a:r>
              <a:rPr lang="en-GB" dirty="0" err="1"/>
              <a:t>custo</a:t>
            </a:r>
            <a:r>
              <a:rPr lang="en-GB" dirty="0"/>
              <a:t> de </a:t>
            </a:r>
            <a:r>
              <a:rPr lang="en-GB" dirty="0" err="1"/>
              <a:t>diferentes</a:t>
            </a:r>
            <a:r>
              <a:rPr lang="en-GB" dirty="0"/>
              <a:t> </a:t>
            </a:r>
            <a:r>
              <a:rPr lang="en-GB" dirty="0" err="1"/>
              <a:t>tecnologias</a:t>
            </a:r>
            <a:r>
              <a:rPr lang="en-GB" dirty="0"/>
              <a:t>. A </a:t>
            </a:r>
            <a:r>
              <a:rPr lang="en-GB" dirty="0" err="1"/>
              <a:t>noção</a:t>
            </a:r>
            <a:r>
              <a:rPr lang="en-GB" dirty="0"/>
              <a:t> </a:t>
            </a:r>
            <a:r>
              <a:rPr lang="en-GB" dirty="0" err="1"/>
              <a:t>mais</a:t>
            </a:r>
            <a:r>
              <a:rPr lang="en-GB" dirty="0"/>
              <a:t> </a:t>
            </a:r>
            <a:r>
              <a:rPr lang="en-GB" dirty="0" err="1"/>
              <a:t>importante</a:t>
            </a:r>
            <a:r>
              <a:rPr lang="en-GB" dirty="0"/>
              <a:t> </a:t>
            </a:r>
            <a:r>
              <a:rPr lang="en-GB" dirty="0" err="1"/>
              <a:t>é</a:t>
            </a:r>
            <a:r>
              <a:rPr lang="en-GB" dirty="0"/>
              <a:t> que </a:t>
            </a:r>
            <a:r>
              <a:rPr lang="en-GB" dirty="0" err="1"/>
              <a:t>todos</a:t>
            </a:r>
            <a:r>
              <a:rPr lang="en-GB" dirty="0"/>
              <a:t> </a:t>
            </a:r>
            <a:r>
              <a:rPr lang="en-GB" dirty="0" err="1"/>
              <a:t>os</a:t>
            </a:r>
            <a:r>
              <a:rPr lang="en-GB" dirty="0"/>
              <a:t> </a:t>
            </a:r>
            <a:r>
              <a:rPr lang="en-GB" dirty="0" err="1"/>
              <a:t>itens</a:t>
            </a:r>
            <a:r>
              <a:rPr lang="en-GB" dirty="0"/>
              <a:t> de </a:t>
            </a:r>
            <a:r>
              <a:rPr lang="en-GB" dirty="0" err="1"/>
              <a:t>custo</a:t>
            </a:r>
            <a:r>
              <a:rPr lang="en-GB" dirty="0"/>
              <a:t> </a:t>
            </a:r>
            <a:r>
              <a:rPr lang="en-GB" dirty="0" err="1"/>
              <a:t>dependem</a:t>
            </a:r>
            <a:r>
              <a:rPr lang="en-GB" dirty="0"/>
              <a:t> do tempo. Em </a:t>
            </a:r>
            <a:r>
              <a:rPr lang="en-GB" dirty="0" err="1"/>
              <a:t>geral</a:t>
            </a:r>
            <a:r>
              <a:rPr lang="en-GB" dirty="0"/>
              <a:t>, </a:t>
            </a:r>
            <a:r>
              <a:rPr lang="en-GB" dirty="0" err="1"/>
              <a:t>os</a:t>
            </a:r>
            <a:r>
              <a:rPr lang="en-GB" dirty="0"/>
              <a:t> custos </a:t>
            </a:r>
            <a:r>
              <a:rPr lang="en-GB" dirty="0" err="1"/>
              <a:t>tendem</a:t>
            </a:r>
            <a:r>
              <a:rPr lang="en-GB" dirty="0"/>
              <a:t> a </a:t>
            </a:r>
            <a:r>
              <a:rPr lang="en-GB" dirty="0" err="1"/>
              <a:t>diminuir</a:t>
            </a:r>
            <a:r>
              <a:rPr lang="en-GB" dirty="0"/>
              <a:t> com o tempo </a:t>
            </a:r>
            <a:r>
              <a:rPr lang="en-GB" dirty="0" err="1"/>
              <a:t>devido</a:t>
            </a:r>
            <a:r>
              <a:rPr lang="en-GB" dirty="0"/>
              <a:t> a </a:t>
            </a:r>
            <a:r>
              <a:rPr lang="en-GB" dirty="0" err="1"/>
              <a:t>desenvolvimentos</a:t>
            </a:r>
            <a:r>
              <a:rPr lang="en-GB" dirty="0"/>
              <a:t> </a:t>
            </a:r>
            <a:r>
              <a:rPr lang="en-GB" dirty="0" err="1"/>
              <a:t>tecnológicos</a:t>
            </a:r>
            <a:r>
              <a:rPr lang="en-GB" dirty="0"/>
              <a:t>, </a:t>
            </a:r>
            <a:r>
              <a:rPr lang="en-GB" dirty="0" err="1"/>
              <a:t>economias</a:t>
            </a:r>
            <a:r>
              <a:rPr lang="en-GB" dirty="0"/>
              <a:t> de </a:t>
            </a:r>
            <a:r>
              <a:rPr lang="en-GB" dirty="0" err="1"/>
              <a:t>escala</a:t>
            </a:r>
            <a:r>
              <a:rPr lang="en-GB" dirty="0"/>
              <a:t>, </a:t>
            </a:r>
            <a:r>
              <a:rPr lang="en-GB" dirty="0" err="1"/>
              <a:t>aumento</a:t>
            </a:r>
            <a:r>
              <a:rPr lang="en-GB" dirty="0"/>
              <a:t> da </a:t>
            </a:r>
            <a:r>
              <a:rPr lang="en-GB" dirty="0" err="1"/>
              <a:t>competitividade</a:t>
            </a:r>
            <a:r>
              <a:rPr lang="en-GB" dirty="0"/>
              <a:t> e </a:t>
            </a:r>
            <a:r>
              <a:rPr lang="en-GB" dirty="0" err="1"/>
              <a:t>muitos</a:t>
            </a:r>
            <a:r>
              <a:rPr lang="en-GB" dirty="0"/>
              <a:t> outros </a:t>
            </a:r>
            <a:r>
              <a:rPr lang="en-GB" dirty="0" err="1"/>
              <a:t>fatores</a:t>
            </a:r>
            <a:r>
              <a:rPr lang="en-GB" dirty="0"/>
              <a:t> de mercado. </a:t>
            </a:r>
            <a:r>
              <a:rPr lang="en-GB" dirty="0" err="1"/>
              <a:t>Isso</a:t>
            </a:r>
            <a:r>
              <a:rPr lang="en-GB" dirty="0"/>
              <a:t> </a:t>
            </a:r>
            <a:r>
              <a:rPr lang="en-GB" dirty="0" err="1"/>
              <a:t>é</a:t>
            </a:r>
            <a:r>
              <a:rPr lang="en-GB" dirty="0"/>
              <a:t> </a:t>
            </a:r>
            <a:r>
              <a:rPr lang="en-GB" dirty="0" err="1"/>
              <a:t>particularmente</a:t>
            </a:r>
            <a:r>
              <a:rPr lang="en-GB" dirty="0"/>
              <a:t> </a:t>
            </a:r>
            <a:r>
              <a:rPr lang="en-GB" dirty="0" err="1"/>
              <a:t>verdadeiro</a:t>
            </a:r>
            <a:r>
              <a:rPr lang="en-GB" dirty="0"/>
              <a:t> para </a:t>
            </a:r>
            <a:r>
              <a:rPr lang="en-GB" dirty="0" err="1"/>
              <a:t>os</a:t>
            </a:r>
            <a:r>
              <a:rPr lang="en-GB" dirty="0"/>
              <a:t> custos de capital. O </a:t>
            </a:r>
            <a:r>
              <a:rPr lang="en-GB" dirty="0" err="1"/>
              <a:t>exemplo</a:t>
            </a:r>
            <a:r>
              <a:rPr lang="en-GB" dirty="0"/>
              <a:t> </a:t>
            </a:r>
            <a:r>
              <a:rPr lang="en-GB" dirty="0" err="1"/>
              <a:t>mostra</a:t>
            </a:r>
            <a:r>
              <a:rPr lang="en-GB" dirty="0"/>
              <a:t> custos de capital que </a:t>
            </a:r>
            <a:r>
              <a:rPr lang="en-GB" dirty="0" err="1"/>
              <a:t>diminuem</a:t>
            </a:r>
            <a:r>
              <a:rPr lang="en-GB" dirty="0"/>
              <a:t> </a:t>
            </a:r>
            <a:r>
              <a:rPr lang="en-GB" dirty="0" err="1"/>
              <a:t>acentuadamente</a:t>
            </a:r>
            <a:r>
              <a:rPr lang="en-GB" dirty="0"/>
              <a:t> </a:t>
            </a:r>
            <a:r>
              <a:rPr lang="en-GB" dirty="0" err="1"/>
              <a:t>ano</a:t>
            </a:r>
            <a:r>
              <a:rPr lang="en-GB" dirty="0"/>
              <a:t> </a:t>
            </a:r>
            <a:r>
              <a:rPr lang="en-GB" dirty="0" err="1"/>
              <a:t>após</a:t>
            </a:r>
            <a:r>
              <a:rPr lang="en-GB" dirty="0"/>
              <a:t> </a:t>
            </a:r>
            <a:r>
              <a:rPr lang="en-GB" dirty="0" err="1"/>
              <a:t>ano</a:t>
            </a:r>
            <a:r>
              <a:rPr lang="en-GB" dirty="0"/>
              <a:t>. Essa </a:t>
            </a:r>
            <a:r>
              <a:rPr lang="en-GB" dirty="0" err="1"/>
              <a:t>redução</a:t>
            </a:r>
            <a:r>
              <a:rPr lang="en-GB" dirty="0"/>
              <a:t> </a:t>
            </a:r>
            <a:r>
              <a:rPr lang="en-GB" dirty="0" err="1"/>
              <a:t>tem</a:t>
            </a:r>
            <a:r>
              <a:rPr lang="en-GB" dirty="0"/>
              <a:t> um </a:t>
            </a:r>
            <a:r>
              <a:rPr lang="en-GB" dirty="0" err="1"/>
              <a:t>grande</a:t>
            </a:r>
            <a:r>
              <a:rPr lang="en-GB" dirty="0"/>
              <a:t> </a:t>
            </a:r>
            <a:r>
              <a:rPr lang="en-GB" dirty="0" err="1"/>
              <a:t>impacto</a:t>
            </a:r>
            <a:r>
              <a:rPr lang="en-GB" dirty="0"/>
              <a:t> </a:t>
            </a:r>
            <a:r>
              <a:rPr lang="en-GB" dirty="0" err="1"/>
              <a:t>sobre</a:t>
            </a:r>
            <a:r>
              <a:rPr lang="en-GB" dirty="0"/>
              <a:t> </a:t>
            </a:r>
            <a:r>
              <a:rPr lang="en-GB" dirty="0" err="1"/>
              <a:t>quando</a:t>
            </a:r>
            <a:r>
              <a:rPr lang="en-GB" dirty="0"/>
              <a:t> </a:t>
            </a:r>
            <a:r>
              <a:rPr lang="en-GB" dirty="0" err="1"/>
              <a:t>é</a:t>
            </a:r>
            <a:r>
              <a:rPr lang="en-GB" dirty="0"/>
              <a:t> </a:t>
            </a:r>
            <a:r>
              <a:rPr lang="en-GB" dirty="0" err="1"/>
              <a:t>melhor</a:t>
            </a:r>
            <a:r>
              <a:rPr lang="en-GB" dirty="0"/>
              <a:t> </a:t>
            </a:r>
            <a:r>
              <a:rPr lang="en-GB" dirty="0" err="1"/>
              <a:t>fazer</a:t>
            </a:r>
            <a:r>
              <a:rPr lang="en-GB" dirty="0"/>
              <a:t> um </a:t>
            </a:r>
            <a:r>
              <a:rPr lang="en-GB" dirty="0" err="1"/>
              <a:t>investimento</a:t>
            </a:r>
            <a:r>
              <a:rPr lang="en-GB" dirty="0"/>
              <a:t>. No </a:t>
            </a:r>
            <a:r>
              <a:rPr lang="en-GB" dirty="0" err="1"/>
              <a:t>exemplo</a:t>
            </a:r>
            <a:r>
              <a:rPr lang="en-GB" dirty="0"/>
              <a:t>, que </a:t>
            </a:r>
            <a:r>
              <a:rPr lang="en-GB" dirty="0" err="1"/>
              <a:t>representa</a:t>
            </a:r>
            <a:r>
              <a:rPr lang="en-GB" dirty="0"/>
              <a:t> </a:t>
            </a:r>
            <a:r>
              <a:rPr lang="en-GB" dirty="0" err="1"/>
              <a:t>uma</a:t>
            </a:r>
            <a:r>
              <a:rPr lang="en-GB" dirty="0"/>
              <a:t> </a:t>
            </a:r>
            <a:r>
              <a:rPr lang="en-GB" dirty="0" err="1"/>
              <a:t>tecnologia</a:t>
            </a:r>
            <a:r>
              <a:rPr lang="en-GB" dirty="0"/>
              <a:t> </a:t>
            </a:r>
            <a:r>
              <a:rPr lang="en-GB" dirty="0" err="1"/>
              <a:t>fictícia</a:t>
            </a:r>
            <a:r>
              <a:rPr lang="en-GB" dirty="0"/>
              <a:t> de </a:t>
            </a:r>
            <a:r>
              <a:rPr lang="en-GB" dirty="0" err="1"/>
              <a:t>fornecimento</a:t>
            </a:r>
            <a:r>
              <a:rPr lang="en-GB" dirty="0"/>
              <a:t> de </a:t>
            </a:r>
            <a:r>
              <a:rPr lang="en-GB" dirty="0" err="1"/>
              <a:t>energia</a:t>
            </a:r>
            <a:r>
              <a:rPr lang="en-GB" dirty="0"/>
              <a:t>, se um </a:t>
            </a:r>
            <a:r>
              <a:rPr lang="en-GB" dirty="0" err="1"/>
              <a:t>investimento</a:t>
            </a:r>
            <a:r>
              <a:rPr lang="en-GB" dirty="0"/>
              <a:t> for </a:t>
            </a:r>
            <a:r>
              <a:rPr lang="en-GB" dirty="0" err="1"/>
              <a:t>feito</a:t>
            </a:r>
            <a:r>
              <a:rPr lang="en-GB" dirty="0"/>
              <a:t> no </a:t>
            </a:r>
            <a:r>
              <a:rPr lang="en-GB" dirty="0" err="1"/>
              <a:t>ano</a:t>
            </a:r>
            <a:r>
              <a:rPr lang="en-GB" dirty="0"/>
              <a:t> 2, o </a:t>
            </a:r>
            <a:r>
              <a:rPr lang="en-GB" dirty="0" err="1"/>
              <a:t>custo</a:t>
            </a:r>
            <a:r>
              <a:rPr lang="en-GB" dirty="0"/>
              <a:t> de capital </a:t>
            </a:r>
            <a:r>
              <a:rPr lang="en-GB" dirty="0" err="1"/>
              <a:t>incorrido</a:t>
            </a:r>
            <a:r>
              <a:rPr lang="en-GB" dirty="0"/>
              <a:t> </a:t>
            </a:r>
            <a:r>
              <a:rPr lang="en-GB" dirty="0" err="1"/>
              <a:t>será</a:t>
            </a:r>
            <a:r>
              <a:rPr lang="en-GB" dirty="0"/>
              <a:t> de 1.900 </a:t>
            </a:r>
            <a:r>
              <a:rPr lang="en-GB" dirty="0" err="1"/>
              <a:t>milhões</a:t>
            </a:r>
            <a:r>
              <a:rPr lang="en-GB" dirty="0"/>
              <a:t> de </a:t>
            </a:r>
            <a:r>
              <a:rPr lang="en-GB" dirty="0" err="1"/>
              <a:t>dólares</a:t>
            </a:r>
            <a:r>
              <a:rPr lang="en-GB" dirty="0"/>
              <a:t> americanos </a:t>
            </a:r>
            <a:r>
              <a:rPr lang="en-GB" dirty="0" err="1"/>
              <a:t>por</a:t>
            </a:r>
            <a:r>
              <a:rPr lang="en-GB" dirty="0"/>
              <a:t> </a:t>
            </a:r>
            <a:r>
              <a:rPr lang="en-GB" dirty="0" err="1"/>
              <a:t>unidade</a:t>
            </a:r>
            <a:r>
              <a:rPr lang="en-GB" dirty="0"/>
              <a:t> de </a:t>
            </a:r>
            <a:r>
              <a:rPr lang="en-GB" dirty="0" err="1"/>
              <a:t>capacidade</a:t>
            </a:r>
            <a:r>
              <a:rPr lang="en-GB" dirty="0"/>
              <a:t> (GW). Por </a:t>
            </a:r>
            <a:r>
              <a:rPr lang="en-GB" dirty="0" err="1"/>
              <a:t>exemplo</a:t>
            </a:r>
            <a:r>
              <a:rPr lang="en-GB" dirty="0"/>
              <a:t>, se for </a:t>
            </a:r>
            <a:r>
              <a:rPr lang="en-GB" dirty="0" err="1"/>
              <a:t>feito</a:t>
            </a:r>
            <a:r>
              <a:rPr lang="en-GB" dirty="0"/>
              <a:t> um </a:t>
            </a:r>
            <a:r>
              <a:rPr lang="en-GB" dirty="0" err="1"/>
              <a:t>investimento</a:t>
            </a:r>
            <a:r>
              <a:rPr lang="en-GB" dirty="0"/>
              <a:t> </a:t>
            </a:r>
            <a:r>
              <a:rPr lang="en-GB" dirty="0" err="1"/>
              <a:t>em</a:t>
            </a:r>
            <a:r>
              <a:rPr lang="en-GB" dirty="0"/>
              <a:t> </a:t>
            </a:r>
            <a:r>
              <a:rPr lang="en-GB" dirty="0" err="1"/>
              <a:t>uma</a:t>
            </a:r>
            <a:r>
              <a:rPr lang="en-GB" dirty="0"/>
              <a:t> </a:t>
            </a:r>
            <a:r>
              <a:rPr lang="en-GB" dirty="0" err="1"/>
              <a:t>usina</a:t>
            </a:r>
            <a:r>
              <a:rPr lang="en-GB" dirty="0"/>
              <a:t> de </a:t>
            </a:r>
            <a:r>
              <a:rPr lang="en-GB" dirty="0" err="1"/>
              <a:t>energia</a:t>
            </a:r>
            <a:r>
              <a:rPr lang="en-GB" dirty="0"/>
              <a:t> de 0,1 GW de </a:t>
            </a:r>
            <a:r>
              <a:rPr lang="en-GB" dirty="0" err="1"/>
              <a:t>capacidade</a:t>
            </a:r>
            <a:r>
              <a:rPr lang="en-GB" dirty="0"/>
              <a:t>, o </a:t>
            </a:r>
            <a:r>
              <a:rPr lang="en-GB" dirty="0" err="1"/>
              <a:t>custo</a:t>
            </a:r>
            <a:r>
              <a:rPr lang="en-GB" dirty="0"/>
              <a:t> total do </a:t>
            </a:r>
            <a:r>
              <a:rPr lang="en-GB" dirty="0" err="1"/>
              <a:t>investimento</a:t>
            </a:r>
            <a:r>
              <a:rPr lang="en-GB" dirty="0"/>
              <a:t> </a:t>
            </a:r>
            <a:r>
              <a:rPr lang="en-GB" dirty="0" err="1"/>
              <a:t>será</a:t>
            </a:r>
            <a:r>
              <a:rPr lang="en-GB" dirty="0"/>
              <a:t> de 190 </a:t>
            </a:r>
            <a:r>
              <a:rPr lang="en-GB" dirty="0" err="1"/>
              <a:t>milhões</a:t>
            </a:r>
            <a:r>
              <a:rPr lang="en-GB" dirty="0"/>
              <a:t> de </a:t>
            </a:r>
            <a:r>
              <a:rPr lang="en-GB" dirty="0" err="1"/>
              <a:t>dólares</a:t>
            </a:r>
            <a:r>
              <a:rPr lang="en-GB" dirty="0"/>
              <a:t> americanos. Se o </a:t>
            </a:r>
            <a:r>
              <a:rPr lang="en-GB" dirty="0" err="1"/>
              <a:t>mesmo</a:t>
            </a:r>
            <a:r>
              <a:rPr lang="en-GB" dirty="0"/>
              <a:t> </a:t>
            </a:r>
            <a:r>
              <a:rPr lang="en-GB" dirty="0" err="1"/>
              <a:t>investimento</a:t>
            </a:r>
            <a:r>
              <a:rPr lang="en-GB" dirty="0"/>
              <a:t> for </a:t>
            </a:r>
            <a:r>
              <a:rPr lang="en-GB" dirty="0" err="1"/>
              <a:t>feito</a:t>
            </a:r>
            <a:r>
              <a:rPr lang="en-GB" dirty="0"/>
              <a:t> </a:t>
            </a:r>
            <a:r>
              <a:rPr lang="en-GB" dirty="0" err="1"/>
              <a:t>dois</a:t>
            </a:r>
            <a:r>
              <a:rPr lang="en-GB" dirty="0"/>
              <a:t> </a:t>
            </a:r>
            <a:r>
              <a:rPr lang="en-GB" dirty="0" err="1"/>
              <a:t>anos</a:t>
            </a:r>
            <a:r>
              <a:rPr lang="en-GB" dirty="0"/>
              <a:t> </a:t>
            </a:r>
            <a:r>
              <a:rPr lang="en-GB" dirty="0" err="1"/>
              <a:t>depois</a:t>
            </a:r>
            <a:r>
              <a:rPr lang="en-GB" dirty="0"/>
              <a:t>, no </a:t>
            </a:r>
            <a:r>
              <a:rPr lang="en-GB" dirty="0" err="1"/>
              <a:t>ano</a:t>
            </a:r>
            <a:r>
              <a:rPr lang="en-GB" dirty="0"/>
              <a:t> 4, o </a:t>
            </a:r>
            <a:r>
              <a:rPr lang="en-GB" dirty="0" err="1"/>
              <a:t>custo</a:t>
            </a:r>
            <a:r>
              <a:rPr lang="en-GB" dirty="0"/>
              <a:t> </a:t>
            </a:r>
            <a:r>
              <a:rPr lang="en-GB" dirty="0" err="1"/>
              <a:t>por</a:t>
            </a:r>
            <a:r>
              <a:rPr lang="en-GB" dirty="0"/>
              <a:t> </a:t>
            </a:r>
            <a:r>
              <a:rPr lang="en-GB" dirty="0" err="1"/>
              <a:t>unidade</a:t>
            </a:r>
            <a:r>
              <a:rPr lang="en-GB" dirty="0"/>
              <a:t> de </a:t>
            </a:r>
            <a:r>
              <a:rPr lang="en-GB" dirty="0" err="1"/>
              <a:t>capacidade</a:t>
            </a:r>
            <a:r>
              <a:rPr lang="en-GB" dirty="0"/>
              <a:t> </a:t>
            </a:r>
            <a:r>
              <a:rPr lang="en-GB" dirty="0" err="1"/>
              <a:t>será</a:t>
            </a:r>
            <a:r>
              <a:rPr lang="en-GB" dirty="0"/>
              <a:t> </a:t>
            </a:r>
            <a:r>
              <a:rPr lang="en-GB" dirty="0" err="1"/>
              <a:t>menor</a:t>
            </a:r>
            <a:r>
              <a:rPr lang="en-GB" dirty="0"/>
              <a:t>, 1.700 </a:t>
            </a:r>
            <a:r>
              <a:rPr lang="en-GB" dirty="0" err="1"/>
              <a:t>dólares</a:t>
            </a:r>
            <a:r>
              <a:rPr lang="en-GB" dirty="0"/>
              <a:t> americanos. Nesse </a:t>
            </a:r>
            <a:r>
              <a:rPr lang="en-GB" dirty="0" err="1"/>
              <a:t>caso</a:t>
            </a:r>
            <a:r>
              <a:rPr lang="en-GB" dirty="0"/>
              <a:t>, o </a:t>
            </a:r>
            <a:r>
              <a:rPr lang="en-GB" dirty="0" err="1"/>
              <a:t>custo</a:t>
            </a:r>
            <a:r>
              <a:rPr lang="en-GB" dirty="0"/>
              <a:t> total do </a:t>
            </a:r>
            <a:r>
              <a:rPr lang="en-GB" dirty="0" err="1"/>
              <a:t>investimento</a:t>
            </a:r>
            <a:r>
              <a:rPr lang="en-GB" dirty="0"/>
              <a:t> para </a:t>
            </a:r>
            <a:r>
              <a:rPr lang="en-GB" dirty="0" err="1"/>
              <a:t>uma</a:t>
            </a:r>
            <a:r>
              <a:rPr lang="en-GB" dirty="0"/>
              <a:t> </a:t>
            </a:r>
            <a:r>
              <a:rPr lang="en-GB" dirty="0" err="1"/>
              <a:t>usina</a:t>
            </a:r>
            <a:r>
              <a:rPr lang="en-GB" dirty="0"/>
              <a:t> de 0,1 GW seria de 170 </a:t>
            </a:r>
            <a:r>
              <a:rPr lang="en-GB" dirty="0" err="1"/>
              <a:t>milhões</a:t>
            </a:r>
            <a:r>
              <a:rPr lang="en-GB" dirty="0"/>
              <a:t> de </a:t>
            </a:r>
            <a:r>
              <a:rPr lang="en-GB" dirty="0" err="1"/>
              <a:t>dólares</a:t>
            </a:r>
            <a:r>
              <a:rPr lang="en-GB" dirty="0"/>
              <a:t> americanos. </a:t>
            </a:r>
            <a:r>
              <a:rPr lang="en-GB" dirty="0" err="1"/>
              <a:t>Pode</a:t>
            </a:r>
            <a:r>
              <a:rPr lang="en-GB" dirty="0"/>
              <a:t> haver </a:t>
            </a:r>
            <a:r>
              <a:rPr lang="en-GB" dirty="0" err="1"/>
              <a:t>vários</a:t>
            </a:r>
            <a:r>
              <a:rPr lang="en-GB" dirty="0"/>
              <a:t> </a:t>
            </a:r>
            <a:r>
              <a:rPr lang="en-GB" dirty="0" err="1"/>
              <a:t>motivos</a:t>
            </a:r>
            <a:r>
              <a:rPr lang="en-GB" dirty="0"/>
              <a:t> para que o </a:t>
            </a:r>
            <a:r>
              <a:rPr lang="en-GB" dirty="0" err="1"/>
              <a:t>investimento</a:t>
            </a:r>
            <a:r>
              <a:rPr lang="en-GB" dirty="0"/>
              <a:t> </a:t>
            </a:r>
            <a:r>
              <a:rPr lang="en-GB" dirty="0" err="1"/>
              <a:t>ocorra</a:t>
            </a:r>
            <a:r>
              <a:rPr lang="en-GB" dirty="0"/>
              <a:t> no </a:t>
            </a:r>
            <a:r>
              <a:rPr lang="en-GB" dirty="0" err="1"/>
              <a:t>ano</a:t>
            </a:r>
            <a:r>
              <a:rPr lang="en-GB" dirty="0"/>
              <a:t> 2 de </a:t>
            </a:r>
            <a:r>
              <a:rPr lang="en-GB" dirty="0" err="1"/>
              <a:t>qualquer</a:t>
            </a:r>
            <a:r>
              <a:rPr lang="en-GB" dirty="0"/>
              <a:t> forma, </a:t>
            </a:r>
            <a:r>
              <a:rPr lang="en-GB" dirty="0" err="1"/>
              <a:t>apesar</a:t>
            </a:r>
            <a:r>
              <a:rPr lang="en-GB" dirty="0"/>
              <a:t> do </a:t>
            </a:r>
            <a:r>
              <a:rPr lang="en-GB" dirty="0" err="1"/>
              <a:t>custo</a:t>
            </a:r>
            <a:r>
              <a:rPr lang="en-GB" dirty="0"/>
              <a:t> </a:t>
            </a:r>
            <a:r>
              <a:rPr lang="en-GB" dirty="0" err="1"/>
              <a:t>mais</a:t>
            </a:r>
            <a:r>
              <a:rPr lang="en-GB" dirty="0"/>
              <a:t> alto. </a:t>
            </a:r>
            <a:r>
              <a:rPr lang="en-GB" dirty="0" err="1"/>
              <a:t>Entretanto</a:t>
            </a:r>
            <a:r>
              <a:rPr lang="en-GB" dirty="0"/>
              <a:t>, </a:t>
            </a:r>
            <a:r>
              <a:rPr lang="en-GB" dirty="0" err="1"/>
              <a:t>é</a:t>
            </a:r>
            <a:r>
              <a:rPr lang="en-GB" dirty="0"/>
              <a:t> </a:t>
            </a:r>
            <a:r>
              <a:rPr lang="en-GB" dirty="0" err="1"/>
              <a:t>importante</a:t>
            </a:r>
            <a:r>
              <a:rPr lang="en-GB" dirty="0"/>
              <a:t> </a:t>
            </a:r>
            <a:r>
              <a:rPr lang="en-GB" dirty="0" err="1"/>
              <a:t>estar</a:t>
            </a:r>
            <a:r>
              <a:rPr lang="en-GB" dirty="0"/>
              <a:t> </a:t>
            </a:r>
            <a:r>
              <a:rPr lang="en-GB" dirty="0" err="1"/>
              <a:t>ciente</a:t>
            </a:r>
            <a:r>
              <a:rPr lang="en-GB" dirty="0"/>
              <a:t> do </a:t>
            </a:r>
            <a:r>
              <a:rPr lang="en-GB" dirty="0" err="1"/>
              <a:t>impacto</a:t>
            </a:r>
            <a:r>
              <a:rPr lang="en-GB" dirty="0"/>
              <a:t> que as </a:t>
            </a:r>
            <a:r>
              <a:rPr lang="en-GB" dirty="0" err="1"/>
              <a:t>variações</a:t>
            </a:r>
            <a:r>
              <a:rPr lang="en-GB" dirty="0"/>
              <a:t> de </a:t>
            </a:r>
            <a:r>
              <a:rPr lang="en-GB" dirty="0" err="1"/>
              <a:t>custo</a:t>
            </a:r>
            <a:r>
              <a:rPr lang="en-GB" dirty="0"/>
              <a:t> </a:t>
            </a:r>
            <a:r>
              <a:rPr lang="en-GB" dirty="0" err="1"/>
              <a:t>podem</a:t>
            </a:r>
            <a:r>
              <a:rPr lang="en-GB" dirty="0"/>
              <a:t> </a:t>
            </a:r>
            <a:r>
              <a:rPr lang="en-GB" dirty="0" err="1"/>
              <a:t>ter</a:t>
            </a:r>
            <a:r>
              <a:rPr lang="en-GB" dirty="0"/>
              <a:t> </a:t>
            </a:r>
            <a:r>
              <a:rPr lang="en-GB" dirty="0" err="1"/>
              <a:t>sobre</a:t>
            </a:r>
            <a:r>
              <a:rPr lang="en-GB" dirty="0"/>
              <a:t> a </a:t>
            </a:r>
            <a:r>
              <a:rPr lang="en-GB" dirty="0" err="1"/>
              <a:t>competitividade</a:t>
            </a:r>
            <a:r>
              <a:rPr lang="en-GB" dirty="0"/>
              <a:t> das </a:t>
            </a:r>
            <a:r>
              <a:rPr lang="en-GB" dirty="0" err="1"/>
              <a:t>tecnologias</a:t>
            </a:r>
            <a:r>
              <a:rPr lang="en-GB" dirty="0"/>
              <a:t>.</a:t>
            </a:r>
            <a:endParaRPr dirty="0"/>
          </a:p>
        </p:txBody>
      </p:sp>
      <p:sp>
        <p:nvSpPr>
          <p:cNvPr id="282" name="Google Shape;28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Além disso, os custos fixos de operação e manutenção podem variar com o tempo. Isso pode estar relacionado, por exemplo, às variações anuais dos custos de mão de obra e à reorganização da estrutura de trabalho nos locais de produção. No entanto, nesse caso, a dinâmica gerada pelas variações de custo é um pouco diferente daquela relacionada aos custos de capital. Os custos fixos não são incorridos uma única vez, como os custos de capital. Os custos fixos são incorridos todos os anos e são proporcionais à capacidade instalada. Vamos imaginar um caso em que uma usina de energia de 100 MW tenha sido instalada anteriormente e esteja em funcionamento durante os anos 1, 2 e 3. </a:t>
            </a:r>
            <a:r>
              <a:rPr lang="en-GB" b="1"/>
              <a:t>Durante esses anos, os custos fixos por unidade de capacidade instalada aumentam, de US$ 50.000 por MW para US$ 60.000 por kW. </a:t>
            </a:r>
            <a:r>
              <a:rPr lang="en-GB"/>
              <a:t>Isso significa que a usina incorrerá em custos fixos crescentes a cada ano. No primeiro ano, os custos fixos serão de 100 vezes 50.000, ou seja, 5 milhões de dólares americanos. Fazendo o mesmo cálculo para os anos 2 e 3, obteremos, respectivamente, US$ 5,5 milhões e US$ 6 milhões. Mesmo que os custos fixos sejam projetados para aumentar novamente no ano 4, nenhum custo será de fato incorrido no ano 4. O motivo é que a usina de energia não estará mais lá no ano 4. Sua capacidade será 0. </a:t>
            </a:r>
            <a:endParaRPr/>
          </a:p>
        </p:txBody>
      </p:sp>
      <p:sp>
        <p:nvSpPr>
          <p:cNvPr id="297" name="Google Shape;2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Por fim, os custos variáveis de operação e manutenção também variam ao longo do tempo. Essa variação está relacionada às variações dos preços de mercado de todos os consumíveis que a tecnologia usa durante sua operação, por exemplo, substâncias químicas ou combustíveis. O ideal é que haja muitas variações desses custos em um ano. No entanto, muitas vezes os combustíveis e produtos químicos são comprados por um local de produção em grandes estoques, com contratos de longo prazo e de preço fixo. Isso significa que o custo pode ser considerado constante, desde que o contrato não seja renegociado. No OSeMOSYS, existe a possibilidade de alterar os custos variáveis a cada ano. É importante lembrar que os custos variáveis são muito diferentes dos custos fixos ou de capital e afetam a competitividade de uma tecnologia de forma muito diferente. Os custos variáveis não são proporcionais à capacidade instalada, como os custos fixos ou de capital, mas à atividade. No exemplo, supõe-se que uma usina de energia tenha uma atividade e produza uma saída nos anos 1, 2 e 3, mas não no ano 4. O custo por unidade de produção é de 2 milhões de dólares americanos por PJ. A produção anual é de 1 PJ. Portanto, a usina incorre em custos variáveis de US$ 2 milhões todos os anos, do ano 1 ao ano 3. Como a usina não está ativa no ano 4, ela não terá custos variáveis nesse ano. Entretanto, se ainda existir e for instalada, incorrerá em custos fixos no mesmo ano.</a:t>
            </a:r>
            <a:endParaRPr/>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Este </a:t>
            </a:r>
            <a:r>
              <a:rPr lang="en-GB" dirty="0" err="1"/>
              <a:t>módulo</a:t>
            </a:r>
            <a:r>
              <a:rPr lang="en-GB" dirty="0"/>
              <a:t> </a:t>
            </a:r>
            <a:r>
              <a:rPr lang="en-GB" dirty="0" err="1"/>
              <a:t>explora</a:t>
            </a:r>
            <a:r>
              <a:rPr lang="en-GB" dirty="0"/>
              <a:t> </a:t>
            </a:r>
            <a:r>
              <a:rPr lang="en-GB" dirty="0" err="1"/>
              <a:t>como</a:t>
            </a:r>
            <a:r>
              <a:rPr lang="en-GB" dirty="0"/>
              <a:t> </a:t>
            </a:r>
            <a:r>
              <a:rPr lang="en-GB" dirty="0" err="1"/>
              <a:t>os</a:t>
            </a:r>
            <a:r>
              <a:rPr lang="en-GB" dirty="0"/>
              <a:t> </a:t>
            </a:r>
            <a:r>
              <a:rPr lang="en-GB" dirty="0" err="1"/>
              <a:t>parâmetros</a:t>
            </a:r>
            <a:r>
              <a:rPr lang="en-GB" dirty="0"/>
              <a:t> de </a:t>
            </a:r>
            <a:r>
              <a:rPr lang="en-GB" dirty="0" err="1"/>
              <a:t>custo</a:t>
            </a:r>
            <a:r>
              <a:rPr lang="en-GB" dirty="0"/>
              <a:t> </a:t>
            </a:r>
            <a:r>
              <a:rPr lang="en-GB" dirty="0" err="1"/>
              <a:t>discutidos</a:t>
            </a:r>
            <a:r>
              <a:rPr lang="en-GB" dirty="0"/>
              <a:t> </a:t>
            </a:r>
            <a:r>
              <a:rPr lang="en-GB" dirty="0" err="1"/>
              <a:t>nos</a:t>
            </a:r>
            <a:r>
              <a:rPr lang="en-GB" dirty="0"/>
              <a:t> slides </a:t>
            </a:r>
            <a:r>
              <a:rPr lang="en-GB" dirty="0" err="1"/>
              <a:t>anteriores</a:t>
            </a:r>
            <a:r>
              <a:rPr lang="en-GB" dirty="0"/>
              <a:t> </a:t>
            </a:r>
            <a:r>
              <a:rPr lang="en-GB" dirty="0" err="1"/>
              <a:t>podem</a:t>
            </a:r>
            <a:r>
              <a:rPr lang="en-GB" dirty="0"/>
              <a:t> </a:t>
            </a:r>
            <a:r>
              <a:rPr lang="en-GB" dirty="0" err="1"/>
              <a:t>afetar</a:t>
            </a:r>
            <a:r>
              <a:rPr lang="en-GB" dirty="0"/>
              <a:t> um </a:t>
            </a:r>
            <a:r>
              <a:rPr lang="en-GB" dirty="0" err="1"/>
              <a:t>problema</a:t>
            </a:r>
            <a:r>
              <a:rPr lang="en-GB" dirty="0"/>
              <a:t> de </a:t>
            </a:r>
            <a:r>
              <a:rPr lang="en-GB" dirty="0" err="1"/>
              <a:t>otimização</a:t>
            </a:r>
            <a:r>
              <a:rPr lang="en-GB" dirty="0"/>
              <a:t> </a:t>
            </a:r>
            <a:r>
              <a:rPr lang="en-GB" dirty="0" err="1"/>
              <a:t>matemática</a:t>
            </a:r>
            <a:r>
              <a:rPr lang="en-GB" dirty="0"/>
              <a:t> </a:t>
            </a:r>
            <a:r>
              <a:rPr lang="en-GB" dirty="0" err="1"/>
              <a:t>relacionado</a:t>
            </a:r>
            <a:r>
              <a:rPr lang="en-GB" dirty="0"/>
              <a:t> </a:t>
            </a:r>
            <a:r>
              <a:rPr lang="en-GB" dirty="0" err="1"/>
              <a:t>ao</a:t>
            </a:r>
            <a:r>
              <a:rPr lang="en-GB" dirty="0"/>
              <a:t> </a:t>
            </a:r>
            <a:r>
              <a:rPr lang="en-GB" dirty="0" err="1"/>
              <a:t>planejamento</a:t>
            </a:r>
            <a:r>
              <a:rPr lang="en-GB" dirty="0"/>
              <a:t> de </a:t>
            </a:r>
            <a:r>
              <a:rPr lang="en-GB" dirty="0" err="1"/>
              <a:t>energia</a:t>
            </a:r>
            <a:r>
              <a:rPr lang="en-GB" dirty="0"/>
              <a:t>. A </a:t>
            </a:r>
            <a:r>
              <a:rPr lang="en-GB" dirty="0" err="1"/>
              <a:t>discussão</a:t>
            </a:r>
            <a:r>
              <a:rPr lang="en-GB" dirty="0"/>
              <a:t> se </a:t>
            </a:r>
            <a:r>
              <a:rPr lang="en-GB" dirty="0" err="1"/>
              <a:t>baseia</a:t>
            </a:r>
            <a:r>
              <a:rPr lang="en-GB" dirty="0"/>
              <a:t> </a:t>
            </a:r>
            <a:r>
              <a:rPr lang="en-GB" dirty="0" err="1"/>
              <a:t>em</a:t>
            </a:r>
            <a:r>
              <a:rPr lang="en-GB" dirty="0"/>
              <a:t> um </a:t>
            </a:r>
            <a:r>
              <a:rPr lang="en-GB" dirty="0" err="1"/>
              <a:t>exemplo</a:t>
            </a:r>
            <a:r>
              <a:rPr lang="en-GB" dirty="0"/>
              <a:t> </a:t>
            </a:r>
            <a:r>
              <a:rPr lang="en-GB" dirty="0" err="1"/>
              <a:t>muito</a:t>
            </a:r>
            <a:r>
              <a:rPr lang="en-GB" dirty="0"/>
              <a:t> simples, </a:t>
            </a:r>
            <a:r>
              <a:rPr lang="en-GB" dirty="0" err="1"/>
              <a:t>representando</a:t>
            </a:r>
            <a:r>
              <a:rPr lang="en-GB" dirty="0"/>
              <a:t> o </a:t>
            </a:r>
            <a:r>
              <a:rPr lang="en-GB" dirty="0" err="1"/>
              <a:t>sistema</a:t>
            </a:r>
            <a:r>
              <a:rPr lang="en-GB" dirty="0"/>
              <a:t> </a:t>
            </a:r>
            <a:r>
              <a:rPr lang="en-GB" dirty="0" err="1"/>
              <a:t>energético</a:t>
            </a:r>
            <a:r>
              <a:rPr lang="en-GB" dirty="0"/>
              <a:t> de </a:t>
            </a:r>
            <a:r>
              <a:rPr lang="en-GB" dirty="0" err="1"/>
              <a:t>uma</a:t>
            </a:r>
            <a:r>
              <a:rPr lang="en-GB" dirty="0"/>
              <a:t> </a:t>
            </a:r>
            <a:r>
              <a:rPr lang="en-GB" dirty="0" err="1"/>
              <a:t>ilha</a:t>
            </a:r>
            <a:r>
              <a:rPr lang="en-GB" dirty="0"/>
              <a:t>. Vamos </a:t>
            </a:r>
            <a:r>
              <a:rPr lang="en-GB" dirty="0" err="1"/>
              <a:t>supor</a:t>
            </a:r>
            <a:r>
              <a:rPr lang="en-GB" dirty="0"/>
              <a:t> que a </a:t>
            </a:r>
            <a:r>
              <a:rPr lang="en-GB" dirty="0" err="1"/>
              <a:t>demanda</a:t>
            </a:r>
            <a:r>
              <a:rPr lang="en-GB" dirty="0"/>
              <a:t> </a:t>
            </a:r>
            <a:r>
              <a:rPr lang="en-GB" dirty="0" err="1"/>
              <a:t>anual</a:t>
            </a:r>
            <a:r>
              <a:rPr lang="en-GB" dirty="0"/>
              <a:t> de </a:t>
            </a:r>
            <a:r>
              <a:rPr lang="en-GB" dirty="0" err="1"/>
              <a:t>eletricidade</a:t>
            </a:r>
            <a:r>
              <a:rPr lang="en-GB" dirty="0"/>
              <a:t> </a:t>
            </a:r>
            <a:r>
              <a:rPr lang="en-GB" dirty="0" err="1"/>
              <a:t>em</a:t>
            </a:r>
            <a:r>
              <a:rPr lang="en-GB" dirty="0"/>
              <a:t> </a:t>
            </a:r>
            <a:r>
              <a:rPr lang="en-GB" dirty="0" err="1"/>
              <a:t>uma</a:t>
            </a:r>
            <a:r>
              <a:rPr lang="en-GB" dirty="0"/>
              <a:t> </a:t>
            </a:r>
            <a:r>
              <a:rPr lang="en-GB" dirty="0" err="1"/>
              <a:t>ilha</a:t>
            </a:r>
            <a:r>
              <a:rPr lang="en-GB" dirty="0"/>
              <a:t> </a:t>
            </a:r>
            <a:r>
              <a:rPr lang="en-GB" dirty="0" err="1"/>
              <a:t>seja</a:t>
            </a:r>
            <a:r>
              <a:rPr lang="en-GB" dirty="0"/>
              <a:t> de 250 PJ. </a:t>
            </a:r>
            <a:r>
              <a:rPr lang="en-GB" dirty="0" err="1"/>
              <a:t>Basicamente</a:t>
            </a:r>
            <a:r>
              <a:rPr lang="en-GB" dirty="0"/>
              <a:t>, as </a:t>
            </a:r>
            <a:r>
              <a:rPr lang="en-GB" dirty="0" err="1"/>
              <a:t>pessoas</a:t>
            </a:r>
            <a:r>
              <a:rPr lang="en-GB" dirty="0"/>
              <a:t> e as </a:t>
            </a:r>
            <a:r>
              <a:rPr lang="en-GB" dirty="0" err="1"/>
              <a:t>indústrias</a:t>
            </a:r>
            <a:r>
              <a:rPr lang="en-GB" dirty="0"/>
              <a:t> que </a:t>
            </a:r>
            <a:r>
              <a:rPr lang="en-GB" dirty="0" err="1"/>
              <a:t>vivem</a:t>
            </a:r>
            <a:r>
              <a:rPr lang="en-GB" dirty="0"/>
              <a:t> </a:t>
            </a:r>
            <a:r>
              <a:rPr lang="en-GB" dirty="0" err="1"/>
              <a:t>na</a:t>
            </a:r>
            <a:r>
              <a:rPr lang="en-GB" dirty="0"/>
              <a:t> </a:t>
            </a:r>
            <a:r>
              <a:rPr lang="en-GB" dirty="0" err="1"/>
              <a:t>ilha</a:t>
            </a:r>
            <a:r>
              <a:rPr lang="en-GB" dirty="0"/>
              <a:t> </a:t>
            </a:r>
            <a:r>
              <a:rPr lang="en-GB" dirty="0" err="1"/>
              <a:t>consomem</a:t>
            </a:r>
            <a:r>
              <a:rPr lang="en-GB" dirty="0"/>
              <a:t> 250 PJ </a:t>
            </a:r>
            <a:r>
              <a:rPr lang="en-GB" dirty="0" err="1"/>
              <a:t>em</a:t>
            </a:r>
            <a:r>
              <a:rPr lang="en-GB" dirty="0"/>
              <a:t> um </a:t>
            </a:r>
            <a:r>
              <a:rPr lang="en-GB" dirty="0" err="1"/>
              <a:t>ano</a:t>
            </a:r>
            <a:r>
              <a:rPr lang="en-GB" dirty="0"/>
              <a:t>. </a:t>
            </a:r>
            <a:r>
              <a:rPr lang="en-GB" dirty="0" err="1"/>
              <a:t>Há</a:t>
            </a:r>
            <a:r>
              <a:rPr lang="en-GB" dirty="0"/>
              <a:t> duas </a:t>
            </a:r>
            <a:r>
              <a:rPr lang="en-GB" dirty="0" err="1"/>
              <a:t>usinas</a:t>
            </a:r>
            <a:r>
              <a:rPr lang="en-GB" dirty="0"/>
              <a:t> de </a:t>
            </a:r>
            <a:r>
              <a:rPr lang="en-GB" dirty="0" err="1"/>
              <a:t>energia</a:t>
            </a:r>
            <a:r>
              <a:rPr lang="en-GB" dirty="0"/>
              <a:t> que </a:t>
            </a:r>
            <a:r>
              <a:rPr lang="en-GB" dirty="0" err="1"/>
              <a:t>podem</a:t>
            </a:r>
            <a:r>
              <a:rPr lang="en-GB" dirty="0"/>
              <a:t> ser </a:t>
            </a:r>
            <a:r>
              <a:rPr lang="en-GB" dirty="0" err="1"/>
              <a:t>usadas</a:t>
            </a:r>
            <a:r>
              <a:rPr lang="en-GB" dirty="0"/>
              <a:t> para </a:t>
            </a:r>
            <a:r>
              <a:rPr lang="en-GB" dirty="0" err="1"/>
              <a:t>atender</a:t>
            </a:r>
            <a:r>
              <a:rPr lang="en-GB" dirty="0"/>
              <a:t> à </a:t>
            </a:r>
            <a:r>
              <a:rPr lang="en-GB" dirty="0" err="1"/>
              <a:t>demanda</a:t>
            </a:r>
            <a:r>
              <a:rPr lang="en-GB" dirty="0"/>
              <a:t> </a:t>
            </a:r>
            <a:r>
              <a:rPr lang="en-GB" dirty="0" err="1"/>
              <a:t>anual</a:t>
            </a:r>
            <a:r>
              <a:rPr lang="en-GB" dirty="0"/>
              <a:t> de </a:t>
            </a:r>
            <a:r>
              <a:rPr lang="en-GB" dirty="0" err="1"/>
              <a:t>eletricidade</a:t>
            </a:r>
            <a:r>
              <a:rPr lang="en-GB" dirty="0"/>
              <a:t>: </a:t>
            </a:r>
            <a:r>
              <a:rPr lang="en-GB" dirty="0" err="1"/>
              <a:t>uma</a:t>
            </a:r>
            <a:r>
              <a:rPr lang="en-GB" dirty="0"/>
              <a:t> </a:t>
            </a:r>
            <a:r>
              <a:rPr lang="en-GB" dirty="0" err="1"/>
              <a:t>usina</a:t>
            </a:r>
            <a:r>
              <a:rPr lang="en-GB" dirty="0"/>
              <a:t> de </a:t>
            </a:r>
            <a:r>
              <a:rPr lang="en-GB" dirty="0" err="1"/>
              <a:t>carvão</a:t>
            </a:r>
            <a:r>
              <a:rPr lang="en-GB" dirty="0"/>
              <a:t> e </a:t>
            </a:r>
            <a:r>
              <a:rPr lang="en-GB" dirty="0" err="1"/>
              <a:t>outra</a:t>
            </a:r>
            <a:r>
              <a:rPr lang="en-GB" dirty="0"/>
              <a:t> de </a:t>
            </a:r>
            <a:r>
              <a:rPr lang="en-GB" dirty="0" err="1"/>
              <a:t>gás</a:t>
            </a:r>
            <a:r>
              <a:rPr lang="en-GB" dirty="0"/>
              <a:t> natural. Na </a:t>
            </a:r>
            <a:r>
              <a:rPr lang="en-GB" dirty="0" err="1"/>
              <a:t>tabela</a:t>
            </a:r>
            <a:r>
              <a:rPr lang="en-GB" dirty="0"/>
              <a:t>, </a:t>
            </a:r>
            <a:r>
              <a:rPr lang="en-GB" dirty="0" err="1"/>
              <a:t>são</a:t>
            </a:r>
            <a:r>
              <a:rPr lang="en-GB" dirty="0"/>
              <a:t> </a:t>
            </a:r>
            <a:r>
              <a:rPr lang="en-GB" dirty="0" err="1"/>
              <a:t>apresentadas</a:t>
            </a:r>
            <a:r>
              <a:rPr lang="en-GB" dirty="0"/>
              <a:t> </a:t>
            </a:r>
            <a:r>
              <a:rPr lang="en-GB" dirty="0" err="1"/>
              <a:t>algumas</a:t>
            </a:r>
            <a:r>
              <a:rPr lang="en-GB" dirty="0"/>
              <a:t> </a:t>
            </a:r>
            <a:r>
              <a:rPr lang="en-GB" dirty="0" err="1"/>
              <a:t>características</a:t>
            </a:r>
            <a:r>
              <a:rPr lang="en-GB" dirty="0"/>
              <a:t> das </a:t>
            </a:r>
            <a:r>
              <a:rPr lang="en-GB" dirty="0" err="1"/>
              <a:t>usinas</a:t>
            </a:r>
            <a:r>
              <a:rPr lang="en-GB" dirty="0"/>
              <a:t> de </a:t>
            </a:r>
            <a:r>
              <a:rPr lang="en-GB" dirty="0" err="1"/>
              <a:t>energia</a:t>
            </a:r>
            <a:r>
              <a:rPr lang="en-GB" dirty="0"/>
              <a:t>. Primeiro, a </a:t>
            </a:r>
            <a:r>
              <a:rPr lang="en-GB" dirty="0" err="1"/>
              <a:t>eficiência</a:t>
            </a:r>
            <a:r>
              <a:rPr lang="en-GB" dirty="0"/>
              <a:t> da </a:t>
            </a:r>
            <a:r>
              <a:rPr lang="en-GB" dirty="0" err="1"/>
              <a:t>usina</a:t>
            </a:r>
            <a:r>
              <a:rPr lang="en-GB" dirty="0"/>
              <a:t> a </a:t>
            </a:r>
            <a:r>
              <a:rPr lang="en-GB" dirty="0" err="1"/>
              <a:t>carvão</a:t>
            </a:r>
            <a:r>
              <a:rPr lang="en-GB" dirty="0"/>
              <a:t> </a:t>
            </a:r>
            <a:r>
              <a:rPr lang="en-GB" dirty="0" err="1"/>
              <a:t>é</a:t>
            </a:r>
            <a:r>
              <a:rPr lang="en-GB" dirty="0"/>
              <a:t> </a:t>
            </a:r>
            <a:r>
              <a:rPr lang="en-GB" dirty="0" err="1"/>
              <a:t>menor</a:t>
            </a:r>
            <a:r>
              <a:rPr lang="en-GB" dirty="0"/>
              <a:t> do que a da </a:t>
            </a:r>
            <a:r>
              <a:rPr lang="en-GB" dirty="0" err="1"/>
              <a:t>usina</a:t>
            </a:r>
            <a:r>
              <a:rPr lang="en-GB" dirty="0"/>
              <a:t> a </a:t>
            </a:r>
            <a:r>
              <a:rPr lang="en-GB" dirty="0" err="1"/>
              <a:t>gás</a:t>
            </a:r>
            <a:r>
              <a:rPr lang="en-GB" dirty="0"/>
              <a:t>. </a:t>
            </a:r>
            <a:r>
              <a:rPr lang="en-GB" dirty="0" err="1"/>
              <a:t>Isso</a:t>
            </a:r>
            <a:r>
              <a:rPr lang="en-GB" dirty="0"/>
              <a:t> </a:t>
            </a:r>
            <a:r>
              <a:rPr lang="en-GB" dirty="0" err="1"/>
              <a:t>significa</a:t>
            </a:r>
            <a:r>
              <a:rPr lang="en-GB" dirty="0"/>
              <a:t> que a </a:t>
            </a:r>
            <a:r>
              <a:rPr lang="en-GB" dirty="0" err="1"/>
              <a:t>usina</a:t>
            </a:r>
            <a:r>
              <a:rPr lang="en-GB" dirty="0"/>
              <a:t> a </a:t>
            </a:r>
            <a:r>
              <a:rPr lang="en-GB" dirty="0" err="1"/>
              <a:t>carvão</a:t>
            </a:r>
            <a:r>
              <a:rPr lang="en-GB" dirty="0"/>
              <a:t> </a:t>
            </a:r>
            <a:r>
              <a:rPr lang="en-GB" dirty="0" err="1"/>
              <a:t>usa</a:t>
            </a:r>
            <a:r>
              <a:rPr lang="en-GB" dirty="0"/>
              <a:t> </a:t>
            </a:r>
            <a:r>
              <a:rPr lang="en-GB" dirty="0" err="1"/>
              <a:t>mais</a:t>
            </a:r>
            <a:r>
              <a:rPr lang="en-GB" dirty="0"/>
              <a:t> </a:t>
            </a:r>
            <a:r>
              <a:rPr lang="en-GB" dirty="0" err="1"/>
              <a:t>combustível</a:t>
            </a:r>
            <a:r>
              <a:rPr lang="en-GB" dirty="0"/>
              <a:t> para </a:t>
            </a:r>
            <a:r>
              <a:rPr lang="en-GB" dirty="0" err="1"/>
              <a:t>obter</a:t>
            </a:r>
            <a:r>
              <a:rPr lang="en-GB" dirty="0"/>
              <a:t> a </a:t>
            </a:r>
            <a:r>
              <a:rPr lang="en-GB" dirty="0" err="1"/>
              <a:t>mesma</a:t>
            </a:r>
            <a:r>
              <a:rPr lang="en-GB" dirty="0"/>
              <a:t> </a:t>
            </a:r>
            <a:r>
              <a:rPr lang="en-GB" dirty="0" err="1"/>
              <a:t>produção</a:t>
            </a:r>
            <a:r>
              <a:rPr lang="en-GB" dirty="0"/>
              <a:t>. Em </a:t>
            </a:r>
            <a:r>
              <a:rPr lang="en-GB" dirty="0" err="1"/>
              <a:t>segundo</a:t>
            </a:r>
            <a:r>
              <a:rPr lang="en-GB" dirty="0"/>
              <a:t> </a:t>
            </a:r>
            <a:r>
              <a:rPr lang="en-GB" dirty="0" err="1"/>
              <a:t>lugar</a:t>
            </a:r>
            <a:r>
              <a:rPr lang="en-GB" dirty="0"/>
              <a:t>, o </a:t>
            </a:r>
            <a:r>
              <a:rPr lang="en-GB" dirty="0" err="1"/>
              <a:t>custo</a:t>
            </a:r>
            <a:r>
              <a:rPr lang="en-GB" dirty="0"/>
              <a:t> </a:t>
            </a:r>
            <a:r>
              <a:rPr lang="en-GB" dirty="0" err="1"/>
              <a:t>variável</a:t>
            </a:r>
            <a:r>
              <a:rPr lang="en-GB" dirty="0"/>
              <a:t> </a:t>
            </a:r>
            <a:r>
              <a:rPr lang="en-GB" dirty="0" err="1"/>
              <a:t>é</a:t>
            </a:r>
            <a:r>
              <a:rPr lang="en-GB" dirty="0"/>
              <a:t> </a:t>
            </a:r>
            <a:r>
              <a:rPr lang="en-GB" dirty="0" err="1"/>
              <a:t>maior</a:t>
            </a:r>
            <a:r>
              <a:rPr lang="en-GB" dirty="0"/>
              <a:t> para a </a:t>
            </a:r>
            <a:r>
              <a:rPr lang="en-GB" dirty="0" err="1"/>
              <a:t>usina</a:t>
            </a:r>
            <a:r>
              <a:rPr lang="en-GB" dirty="0"/>
              <a:t> a </a:t>
            </a:r>
            <a:r>
              <a:rPr lang="en-GB" dirty="0" err="1"/>
              <a:t>carvão</a:t>
            </a:r>
            <a:r>
              <a:rPr lang="en-GB" dirty="0"/>
              <a:t>. Em </a:t>
            </a:r>
            <a:r>
              <a:rPr lang="en-GB" dirty="0" err="1"/>
              <a:t>síntese</a:t>
            </a:r>
            <a:r>
              <a:rPr lang="en-GB" dirty="0"/>
              <a:t>, </a:t>
            </a:r>
            <a:r>
              <a:rPr lang="en-GB" dirty="0" err="1"/>
              <a:t>é</a:t>
            </a:r>
            <a:r>
              <a:rPr lang="en-GB" dirty="0"/>
              <a:t> </a:t>
            </a:r>
            <a:r>
              <a:rPr lang="en-GB" dirty="0" err="1"/>
              <a:t>mais</a:t>
            </a:r>
            <a:r>
              <a:rPr lang="en-GB" dirty="0"/>
              <a:t> </a:t>
            </a:r>
            <a:r>
              <a:rPr lang="en-GB" dirty="0" err="1"/>
              <a:t>caro</a:t>
            </a:r>
            <a:r>
              <a:rPr lang="en-GB" dirty="0"/>
              <a:t> e </a:t>
            </a:r>
            <a:r>
              <a:rPr lang="en-GB" dirty="0" err="1"/>
              <a:t>menos</a:t>
            </a:r>
            <a:r>
              <a:rPr lang="en-GB" dirty="0"/>
              <a:t> </a:t>
            </a:r>
            <a:r>
              <a:rPr lang="en-GB" dirty="0" err="1"/>
              <a:t>eficiente</a:t>
            </a:r>
            <a:r>
              <a:rPr lang="en-GB" dirty="0"/>
              <a:t> </a:t>
            </a:r>
            <a:r>
              <a:rPr lang="en-GB" dirty="0" err="1"/>
              <a:t>operar</a:t>
            </a:r>
            <a:r>
              <a:rPr lang="en-GB" dirty="0"/>
              <a:t> a </a:t>
            </a:r>
            <a:r>
              <a:rPr lang="en-GB" dirty="0" err="1"/>
              <a:t>usina</a:t>
            </a:r>
            <a:r>
              <a:rPr lang="en-GB" dirty="0"/>
              <a:t> a </a:t>
            </a:r>
            <a:r>
              <a:rPr lang="en-GB" dirty="0" err="1"/>
              <a:t>carvão</a:t>
            </a:r>
            <a:r>
              <a:rPr lang="en-GB" dirty="0"/>
              <a:t>. </a:t>
            </a:r>
            <a:r>
              <a:rPr lang="en-GB" dirty="0" err="1"/>
              <a:t>Entretanto</a:t>
            </a:r>
            <a:r>
              <a:rPr lang="en-GB" dirty="0"/>
              <a:t>, a </a:t>
            </a:r>
            <a:r>
              <a:rPr lang="en-GB" dirty="0" err="1"/>
              <a:t>disponibilidade</a:t>
            </a:r>
            <a:r>
              <a:rPr lang="en-GB" dirty="0"/>
              <a:t> </a:t>
            </a:r>
            <a:r>
              <a:rPr lang="en-GB" dirty="0" err="1"/>
              <a:t>anual</a:t>
            </a:r>
            <a:r>
              <a:rPr lang="en-GB" dirty="0"/>
              <a:t> de </a:t>
            </a:r>
            <a:r>
              <a:rPr lang="en-GB" dirty="0" err="1"/>
              <a:t>gás</a:t>
            </a:r>
            <a:r>
              <a:rPr lang="en-GB" dirty="0"/>
              <a:t> natural </a:t>
            </a:r>
            <a:r>
              <a:rPr lang="en-GB" dirty="0" err="1"/>
              <a:t>é</a:t>
            </a:r>
            <a:r>
              <a:rPr lang="en-GB" dirty="0"/>
              <a:t> </a:t>
            </a:r>
            <a:r>
              <a:rPr lang="en-GB" dirty="0" err="1"/>
              <a:t>menor</a:t>
            </a:r>
            <a:r>
              <a:rPr lang="en-GB" dirty="0"/>
              <a:t> </a:t>
            </a:r>
            <a:r>
              <a:rPr lang="en-GB" dirty="0" err="1"/>
              <a:t>em</a:t>
            </a:r>
            <a:r>
              <a:rPr lang="en-GB" dirty="0"/>
              <a:t> </a:t>
            </a:r>
            <a:r>
              <a:rPr lang="en-GB" dirty="0" err="1"/>
              <a:t>comparação</a:t>
            </a:r>
            <a:r>
              <a:rPr lang="en-GB" dirty="0"/>
              <a:t> com o </a:t>
            </a:r>
            <a:r>
              <a:rPr lang="en-GB" dirty="0" err="1"/>
              <a:t>carvão</a:t>
            </a:r>
            <a:r>
              <a:rPr lang="en-GB" dirty="0"/>
              <a:t>: </a:t>
            </a:r>
            <a:r>
              <a:rPr lang="en-GB" dirty="0" err="1"/>
              <a:t>há</a:t>
            </a:r>
            <a:r>
              <a:rPr lang="en-GB" dirty="0"/>
              <a:t> </a:t>
            </a:r>
            <a:r>
              <a:rPr lang="en-GB" dirty="0" err="1"/>
              <a:t>menos</a:t>
            </a:r>
            <a:r>
              <a:rPr lang="en-GB" dirty="0"/>
              <a:t> </a:t>
            </a:r>
            <a:r>
              <a:rPr lang="en-GB" dirty="0" err="1"/>
              <a:t>gás</a:t>
            </a:r>
            <a:r>
              <a:rPr lang="en-GB" dirty="0"/>
              <a:t>. O </a:t>
            </a:r>
            <a:r>
              <a:rPr lang="en-GB" dirty="0" err="1"/>
              <a:t>objetivo</a:t>
            </a:r>
            <a:r>
              <a:rPr lang="en-GB" dirty="0"/>
              <a:t> </a:t>
            </a:r>
            <a:r>
              <a:rPr lang="en-GB" dirty="0" err="1"/>
              <a:t>é</a:t>
            </a:r>
            <a:r>
              <a:rPr lang="en-GB" dirty="0"/>
              <a:t> </a:t>
            </a:r>
            <a:r>
              <a:rPr lang="en-GB" dirty="0" err="1"/>
              <a:t>estimar</a:t>
            </a:r>
            <a:r>
              <a:rPr lang="en-GB" dirty="0"/>
              <a:t> a </a:t>
            </a:r>
            <a:r>
              <a:rPr lang="en-GB" dirty="0" err="1"/>
              <a:t>quantidade</a:t>
            </a:r>
            <a:r>
              <a:rPr lang="en-GB" dirty="0"/>
              <a:t> de </a:t>
            </a:r>
            <a:r>
              <a:rPr lang="en-GB" dirty="0" err="1"/>
              <a:t>eletricidade</a:t>
            </a:r>
            <a:r>
              <a:rPr lang="en-GB" dirty="0"/>
              <a:t> que </a:t>
            </a:r>
            <a:r>
              <a:rPr lang="en-GB" dirty="0" err="1"/>
              <a:t>deve</a:t>
            </a:r>
            <a:r>
              <a:rPr lang="en-GB" dirty="0"/>
              <a:t> ser </a:t>
            </a:r>
            <a:r>
              <a:rPr lang="en-GB" dirty="0" err="1"/>
              <a:t>produzida</a:t>
            </a:r>
            <a:r>
              <a:rPr lang="en-GB" dirty="0"/>
              <a:t> </a:t>
            </a:r>
            <a:r>
              <a:rPr lang="en-GB" dirty="0" err="1"/>
              <a:t>por</a:t>
            </a:r>
            <a:r>
              <a:rPr lang="en-GB" dirty="0"/>
              <a:t> </a:t>
            </a:r>
            <a:r>
              <a:rPr lang="en-GB" dirty="0" err="1"/>
              <a:t>cada</a:t>
            </a:r>
            <a:r>
              <a:rPr lang="en-GB" dirty="0"/>
              <a:t> </a:t>
            </a:r>
            <a:r>
              <a:rPr lang="en-GB" dirty="0" err="1"/>
              <a:t>uma</a:t>
            </a:r>
            <a:r>
              <a:rPr lang="en-GB" dirty="0"/>
              <a:t> das </a:t>
            </a:r>
            <a:r>
              <a:rPr lang="en-GB" dirty="0" err="1"/>
              <a:t>usinas</a:t>
            </a:r>
            <a:r>
              <a:rPr lang="en-GB" dirty="0"/>
              <a:t> para </a:t>
            </a:r>
            <a:r>
              <a:rPr lang="en-GB" dirty="0" err="1"/>
              <a:t>atender</a:t>
            </a:r>
            <a:r>
              <a:rPr lang="en-GB" dirty="0"/>
              <a:t> à </a:t>
            </a:r>
            <a:r>
              <a:rPr lang="en-GB" dirty="0" err="1"/>
              <a:t>demanda</a:t>
            </a:r>
            <a:r>
              <a:rPr lang="en-GB" dirty="0"/>
              <a:t> </a:t>
            </a:r>
            <a:r>
              <a:rPr lang="en-GB" dirty="0" err="1"/>
              <a:t>anual</a:t>
            </a:r>
            <a:r>
              <a:rPr lang="en-GB" dirty="0"/>
              <a:t>, de modo que o </a:t>
            </a:r>
            <a:r>
              <a:rPr lang="en-GB" dirty="0" err="1"/>
              <a:t>custo</a:t>
            </a:r>
            <a:r>
              <a:rPr lang="en-GB" dirty="0"/>
              <a:t> total do </a:t>
            </a:r>
            <a:r>
              <a:rPr lang="en-GB" dirty="0" err="1"/>
              <a:t>sistema</a:t>
            </a:r>
            <a:r>
              <a:rPr lang="en-GB" dirty="0"/>
              <a:t> </a:t>
            </a:r>
            <a:r>
              <a:rPr lang="en-GB" dirty="0" err="1"/>
              <a:t>possa</a:t>
            </a:r>
            <a:r>
              <a:rPr lang="en-GB" dirty="0"/>
              <a:t> ser </a:t>
            </a:r>
            <a:r>
              <a:rPr lang="en-GB" dirty="0" err="1"/>
              <a:t>minimizado</a:t>
            </a:r>
            <a:r>
              <a:rPr lang="en-GB" dirty="0"/>
              <a:t>.</a:t>
            </a:r>
            <a:endParaRPr dirty="0"/>
          </a:p>
        </p:txBody>
      </p:sp>
      <p:sp>
        <p:nvSpPr>
          <p:cNvPr id="333" name="Google Shape;33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Agora a </a:t>
            </a:r>
            <a:r>
              <a:rPr lang="en-GB" dirty="0" err="1"/>
              <a:t>discussão</a:t>
            </a:r>
            <a:r>
              <a:rPr lang="en-GB" dirty="0"/>
              <a:t> se </a:t>
            </a:r>
            <a:r>
              <a:rPr lang="en-GB" dirty="0" err="1"/>
              <a:t>torna</a:t>
            </a:r>
            <a:r>
              <a:rPr lang="en-GB" dirty="0"/>
              <a:t> um </a:t>
            </a:r>
            <a:r>
              <a:rPr lang="en-GB" dirty="0" err="1"/>
              <a:t>pouco</a:t>
            </a:r>
            <a:r>
              <a:rPr lang="en-GB" dirty="0"/>
              <a:t> </a:t>
            </a:r>
            <a:r>
              <a:rPr lang="en-GB" dirty="0" err="1"/>
              <a:t>mais</a:t>
            </a:r>
            <a:r>
              <a:rPr lang="en-GB" dirty="0"/>
              <a:t> </a:t>
            </a:r>
            <a:r>
              <a:rPr lang="en-GB" dirty="0" err="1"/>
              <a:t>complicada</a:t>
            </a:r>
            <a:r>
              <a:rPr lang="en-GB" dirty="0"/>
              <a:t>. No </a:t>
            </a:r>
            <a:r>
              <a:rPr lang="en-GB" dirty="0" err="1"/>
              <a:t>entanto</a:t>
            </a:r>
            <a:r>
              <a:rPr lang="en-GB" dirty="0"/>
              <a:t>, </a:t>
            </a:r>
            <a:r>
              <a:rPr lang="en-GB" dirty="0" err="1"/>
              <a:t>ela</a:t>
            </a:r>
            <a:r>
              <a:rPr lang="en-GB" dirty="0"/>
              <a:t> </a:t>
            </a:r>
            <a:r>
              <a:rPr lang="en-GB" dirty="0" err="1"/>
              <a:t>é</a:t>
            </a:r>
            <a:r>
              <a:rPr lang="en-GB" dirty="0"/>
              <a:t> </a:t>
            </a:r>
            <a:r>
              <a:rPr lang="en-GB" dirty="0" err="1"/>
              <a:t>importante</a:t>
            </a:r>
            <a:r>
              <a:rPr lang="en-GB" dirty="0"/>
              <a:t> </a:t>
            </a:r>
            <a:r>
              <a:rPr lang="en-GB" dirty="0" err="1"/>
              <a:t>porque</a:t>
            </a:r>
            <a:r>
              <a:rPr lang="en-GB" dirty="0"/>
              <a:t> </a:t>
            </a:r>
            <a:r>
              <a:rPr lang="en-GB" dirty="0" err="1"/>
              <a:t>mostra</a:t>
            </a:r>
            <a:r>
              <a:rPr lang="en-GB" dirty="0"/>
              <a:t> </a:t>
            </a:r>
            <a:r>
              <a:rPr lang="en-GB" dirty="0" err="1"/>
              <a:t>os</a:t>
            </a:r>
            <a:r>
              <a:rPr lang="en-GB" dirty="0"/>
              <a:t> </a:t>
            </a:r>
            <a:r>
              <a:rPr lang="en-GB" dirty="0" err="1"/>
              <a:t>princípios</a:t>
            </a:r>
            <a:r>
              <a:rPr lang="en-GB" dirty="0"/>
              <a:t> </a:t>
            </a:r>
            <a:r>
              <a:rPr lang="en-GB" dirty="0" err="1"/>
              <a:t>básicos</a:t>
            </a:r>
            <a:r>
              <a:rPr lang="en-GB" dirty="0"/>
              <a:t> de </a:t>
            </a:r>
            <a:r>
              <a:rPr lang="en-GB" dirty="0" err="1"/>
              <a:t>funcionamento</a:t>
            </a:r>
            <a:r>
              <a:rPr lang="en-GB" dirty="0"/>
              <a:t> de </a:t>
            </a:r>
            <a:r>
              <a:rPr lang="en-GB" dirty="0" err="1"/>
              <a:t>qualquer</a:t>
            </a:r>
            <a:r>
              <a:rPr lang="en-GB" dirty="0"/>
              <a:t> ferramenta de </a:t>
            </a:r>
            <a:r>
              <a:rPr lang="en-GB" dirty="0" err="1"/>
              <a:t>modelagem</a:t>
            </a:r>
            <a:r>
              <a:rPr lang="en-GB" dirty="0"/>
              <a:t> de </a:t>
            </a:r>
            <a:r>
              <a:rPr lang="en-GB" dirty="0" err="1"/>
              <a:t>sistema</a:t>
            </a:r>
            <a:r>
              <a:rPr lang="en-GB" dirty="0"/>
              <a:t> </a:t>
            </a:r>
            <a:r>
              <a:rPr lang="en-GB" dirty="0" err="1"/>
              <a:t>energético</a:t>
            </a:r>
            <a:r>
              <a:rPr lang="en-GB" dirty="0"/>
              <a:t>. A </a:t>
            </a:r>
            <a:r>
              <a:rPr lang="en-GB" dirty="0" err="1"/>
              <a:t>primeira</a:t>
            </a:r>
            <a:r>
              <a:rPr lang="en-GB" dirty="0"/>
              <a:t> </a:t>
            </a:r>
            <a:r>
              <a:rPr lang="en-GB" dirty="0" err="1"/>
              <a:t>etapa</a:t>
            </a:r>
            <a:r>
              <a:rPr lang="en-GB" dirty="0"/>
              <a:t> para resolver o </a:t>
            </a:r>
            <a:r>
              <a:rPr lang="en-GB" dirty="0" err="1"/>
              <a:t>problema</a:t>
            </a:r>
            <a:r>
              <a:rPr lang="en-GB" dirty="0"/>
              <a:t> </a:t>
            </a:r>
            <a:r>
              <a:rPr lang="en-GB" dirty="0" err="1"/>
              <a:t>apresentado</a:t>
            </a:r>
            <a:r>
              <a:rPr lang="en-GB" dirty="0"/>
              <a:t> no slide anterior </a:t>
            </a:r>
            <a:r>
              <a:rPr lang="en-GB" dirty="0" err="1"/>
              <a:t>é</a:t>
            </a:r>
            <a:r>
              <a:rPr lang="en-GB" dirty="0"/>
              <a:t> </a:t>
            </a:r>
            <a:r>
              <a:rPr lang="en-GB" dirty="0" err="1"/>
              <a:t>dividi</a:t>
            </a:r>
            <a:r>
              <a:rPr lang="en-GB" dirty="0"/>
              <a:t>-lo </a:t>
            </a:r>
            <a:r>
              <a:rPr lang="en-GB" dirty="0" err="1"/>
              <a:t>em</a:t>
            </a:r>
            <a:r>
              <a:rPr lang="en-GB" dirty="0"/>
              <a:t> </a:t>
            </a:r>
            <a:r>
              <a:rPr lang="en-GB" dirty="0" err="1"/>
              <a:t>suas</a:t>
            </a:r>
            <a:r>
              <a:rPr lang="en-GB" dirty="0"/>
              <a:t> partes </a:t>
            </a:r>
            <a:r>
              <a:rPr lang="en-GB" dirty="0" err="1"/>
              <a:t>fundamentais</a:t>
            </a:r>
            <a:r>
              <a:rPr lang="en-GB" dirty="0"/>
              <a:t> e dados </a:t>
            </a:r>
            <a:r>
              <a:rPr lang="en-GB" dirty="0" err="1"/>
              <a:t>fundamentais</a:t>
            </a:r>
            <a:r>
              <a:rPr lang="en-GB" dirty="0"/>
              <a:t> e, </a:t>
            </a:r>
            <a:r>
              <a:rPr lang="en-GB" dirty="0" err="1"/>
              <a:t>em</a:t>
            </a:r>
            <a:r>
              <a:rPr lang="en-GB" dirty="0"/>
              <a:t> </a:t>
            </a:r>
            <a:r>
              <a:rPr lang="en-GB" dirty="0" err="1"/>
              <a:t>seguida</a:t>
            </a:r>
            <a:r>
              <a:rPr lang="en-GB" dirty="0"/>
              <a:t>, </a:t>
            </a:r>
            <a:r>
              <a:rPr lang="en-GB" dirty="0" err="1"/>
              <a:t>escrever</a:t>
            </a:r>
            <a:r>
              <a:rPr lang="en-GB" dirty="0"/>
              <a:t> </a:t>
            </a:r>
            <a:r>
              <a:rPr lang="en-GB" dirty="0" err="1"/>
              <a:t>uma</a:t>
            </a:r>
            <a:r>
              <a:rPr lang="en-GB" dirty="0"/>
              <a:t> </a:t>
            </a:r>
            <a:r>
              <a:rPr lang="en-GB" dirty="0" err="1"/>
              <a:t>formulação</a:t>
            </a:r>
            <a:r>
              <a:rPr lang="en-GB" dirty="0"/>
              <a:t> </a:t>
            </a:r>
            <a:r>
              <a:rPr lang="en-GB" dirty="0" err="1"/>
              <a:t>matemática</a:t>
            </a:r>
            <a:r>
              <a:rPr lang="en-GB" dirty="0"/>
              <a:t> para </a:t>
            </a:r>
            <a:r>
              <a:rPr lang="en-GB" dirty="0" err="1"/>
              <a:t>ele</a:t>
            </a:r>
            <a:r>
              <a:rPr lang="en-GB" dirty="0"/>
              <a:t>. </a:t>
            </a:r>
            <a:r>
              <a:rPr lang="en-GB" dirty="0" err="1"/>
              <a:t>Pode</a:t>
            </a:r>
            <a:r>
              <a:rPr lang="en-GB" dirty="0"/>
              <a:t>-se </a:t>
            </a:r>
            <a:r>
              <a:rPr lang="en-GB" dirty="0" err="1"/>
              <a:t>começar</a:t>
            </a:r>
            <a:r>
              <a:rPr lang="en-GB" dirty="0"/>
              <a:t> </a:t>
            </a:r>
            <a:r>
              <a:rPr lang="en-GB" dirty="0" err="1"/>
              <a:t>pelas</a:t>
            </a:r>
            <a:r>
              <a:rPr lang="en-GB" dirty="0"/>
              <a:t> partes </a:t>
            </a:r>
            <a:r>
              <a:rPr lang="en-GB" dirty="0" err="1"/>
              <a:t>fundamentais</a:t>
            </a:r>
            <a:r>
              <a:rPr lang="en-GB" dirty="0"/>
              <a:t>. </a:t>
            </a:r>
            <a:r>
              <a:rPr lang="en-GB" dirty="0" err="1"/>
              <a:t>Elas</a:t>
            </a:r>
            <a:r>
              <a:rPr lang="en-GB" dirty="0"/>
              <a:t> </a:t>
            </a:r>
            <a:r>
              <a:rPr lang="en-GB" dirty="0" err="1"/>
              <a:t>são</a:t>
            </a:r>
            <a:r>
              <a:rPr lang="en-GB" dirty="0"/>
              <a:t> </a:t>
            </a:r>
            <a:r>
              <a:rPr lang="en-GB" dirty="0" err="1"/>
              <a:t>mostradas</a:t>
            </a:r>
            <a:r>
              <a:rPr lang="en-GB" dirty="0"/>
              <a:t> no </a:t>
            </a:r>
            <a:r>
              <a:rPr lang="en-GB" dirty="0" err="1"/>
              <a:t>quadrado</a:t>
            </a:r>
            <a:r>
              <a:rPr lang="en-GB" dirty="0"/>
              <a:t>. Vamos </a:t>
            </a:r>
            <a:r>
              <a:rPr lang="en-GB" dirty="0" err="1"/>
              <a:t>supor</a:t>
            </a:r>
            <a:r>
              <a:rPr lang="en-GB" dirty="0"/>
              <a:t> que </a:t>
            </a:r>
            <a:r>
              <a:rPr lang="en-GB" dirty="0">
                <a:latin typeface="Roboto"/>
                <a:ea typeface="Roboto"/>
                <a:cs typeface="Roboto"/>
                <a:sym typeface="Roboto"/>
              </a:rPr>
              <a:t>X C.L. </a:t>
            </a:r>
            <a:r>
              <a:rPr lang="en-GB" dirty="0" err="1">
                <a:latin typeface="Roboto"/>
                <a:ea typeface="Roboto"/>
                <a:cs typeface="Roboto"/>
                <a:sym typeface="Roboto"/>
              </a:rPr>
              <a:t>seja</a:t>
            </a:r>
            <a:r>
              <a:rPr lang="en-GB" dirty="0">
                <a:latin typeface="Roboto"/>
                <a:ea typeface="Roboto"/>
                <a:cs typeface="Roboto"/>
                <a:sym typeface="Roboto"/>
              </a:rPr>
              <a:t> a </a:t>
            </a:r>
            <a:r>
              <a:rPr lang="en-GB" dirty="0" err="1">
                <a:latin typeface="Roboto"/>
                <a:ea typeface="Roboto"/>
                <a:cs typeface="Roboto"/>
                <a:sym typeface="Roboto"/>
              </a:rPr>
              <a:t>variável</a:t>
            </a:r>
            <a:r>
              <a:rPr lang="en-GB" dirty="0">
                <a:latin typeface="Roboto"/>
                <a:ea typeface="Roboto"/>
                <a:cs typeface="Roboto"/>
                <a:sym typeface="Roboto"/>
              </a:rPr>
              <a:t> de </a:t>
            </a:r>
            <a:r>
              <a:rPr lang="en-GB" dirty="0" err="1">
                <a:latin typeface="Roboto"/>
                <a:ea typeface="Roboto"/>
                <a:cs typeface="Roboto"/>
                <a:sym typeface="Roboto"/>
              </a:rPr>
              <a:t>geração</a:t>
            </a:r>
            <a:r>
              <a:rPr lang="en-GB" dirty="0">
                <a:latin typeface="Roboto"/>
                <a:ea typeface="Roboto"/>
                <a:cs typeface="Roboto"/>
                <a:sym typeface="Roboto"/>
              </a:rPr>
              <a:t> de </a:t>
            </a:r>
            <a:r>
              <a:rPr lang="en-GB" dirty="0" err="1">
                <a:latin typeface="Roboto"/>
                <a:ea typeface="Roboto"/>
                <a:cs typeface="Roboto"/>
                <a:sym typeface="Roboto"/>
              </a:rPr>
              <a:t>eletricidade</a:t>
            </a:r>
            <a:r>
              <a:rPr lang="en-GB" dirty="0">
                <a:latin typeface="Roboto"/>
                <a:ea typeface="Roboto"/>
                <a:cs typeface="Roboto"/>
                <a:sym typeface="Roboto"/>
              </a:rPr>
              <a:t> (</a:t>
            </a:r>
            <a:r>
              <a:rPr lang="en-GB" dirty="0" err="1">
                <a:latin typeface="Roboto"/>
                <a:ea typeface="Roboto"/>
                <a:cs typeface="Roboto"/>
                <a:sym typeface="Roboto"/>
              </a:rPr>
              <a:t>em</a:t>
            </a:r>
            <a:r>
              <a:rPr lang="en-GB" dirty="0">
                <a:latin typeface="Roboto"/>
                <a:ea typeface="Roboto"/>
                <a:cs typeface="Roboto"/>
                <a:sym typeface="Roboto"/>
              </a:rPr>
              <a:t> PJ) para a </a:t>
            </a:r>
            <a:r>
              <a:rPr lang="en-GB" dirty="0" err="1">
                <a:latin typeface="Roboto"/>
                <a:ea typeface="Roboto"/>
                <a:cs typeface="Roboto"/>
                <a:sym typeface="Roboto"/>
              </a:rPr>
              <a:t>usina</a:t>
            </a:r>
            <a:r>
              <a:rPr lang="en-GB" dirty="0">
                <a:latin typeface="Roboto"/>
                <a:ea typeface="Roboto"/>
                <a:cs typeface="Roboto"/>
                <a:sym typeface="Roboto"/>
              </a:rPr>
              <a:t> a </a:t>
            </a:r>
            <a:r>
              <a:rPr lang="en-GB" dirty="0" err="1">
                <a:latin typeface="Roboto"/>
                <a:ea typeface="Roboto"/>
                <a:cs typeface="Roboto"/>
                <a:sym typeface="Roboto"/>
              </a:rPr>
              <a:t>carvão</a:t>
            </a:r>
            <a:r>
              <a:rPr lang="en-GB" dirty="0">
                <a:latin typeface="Roboto"/>
                <a:ea typeface="Roboto"/>
                <a:cs typeface="Roboto"/>
                <a:sym typeface="Roboto"/>
              </a:rPr>
              <a:t> e X G.S. </a:t>
            </a:r>
            <a:r>
              <a:rPr lang="en-GB" dirty="0" err="1">
                <a:latin typeface="Roboto"/>
                <a:ea typeface="Roboto"/>
                <a:cs typeface="Roboto"/>
                <a:sym typeface="Roboto"/>
              </a:rPr>
              <a:t>seja</a:t>
            </a:r>
            <a:r>
              <a:rPr lang="en-GB" dirty="0">
                <a:latin typeface="Roboto"/>
                <a:ea typeface="Roboto"/>
                <a:cs typeface="Roboto"/>
                <a:sym typeface="Roboto"/>
              </a:rPr>
              <a:t> a </a:t>
            </a:r>
            <a:r>
              <a:rPr lang="en-GB" dirty="0" err="1">
                <a:latin typeface="Roboto"/>
                <a:ea typeface="Roboto"/>
                <a:cs typeface="Roboto"/>
                <a:sym typeface="Roboto"/>
              </a:rPr>
              <a:t>variável</a:t>
            </a:r>
            <a:r>
              <a:rPr lang="en-GB" dirty="0">
                <a:latin typeface="Roboto"/>
                <a:ea typeface="Roboto"/>
                <a:cs typeface="Roboto"/>
                <a:sym typeface="Roboto"/>
              </a:rPr>
              <a:t> de </a:t>
            </a:r>
            <a:r>
              <a:rPr lang="en-GB" dirty="0" err="1">
                <a:latin typeface="Roboto"/>
                <a:ea typeface="Roboto"/>
                <a:cs typeface="Roboto"/>
                <a:sym typeface="Roboto"/>
              </a:rPr>
              <a:t>geração</a:t>
            </a:r>
            <a:r>
              <a:rPr lang="en-GB" dirty="0">
                <a:latin typeface="Roboto"/>
                <a:ea typeface="Roboto"/>
                <a:cs typeface="Roboto"/>
                <a:sym typeface="Roboto"/>
              </a:rPr>
              <a:t> de </a:t>
            </a:r>
            <a:r>
              <a:rPr lang="en-GB" dirty="0" err="1">
                <a:latin typeface="Roboto"/>
                <a:ea typeface="Roboto"/>
                <a:cs typeface="Roboto"/>
                <a:sym typeface="Roboto"/>
              </a:rPr>
              <a:t>eletricidade</a:t>
            </a:r>
            <a:r>
              <a:rPr lang="en-GB" dirty="0">
                <a:latin typeface="Roboto"/>
                <a:ea typeface="Roboto"/>
                <a:cs typeface="Roboto"/>
                <a:sym typeface="Roboto"/>
              </a:rPr>
              <a:t> (</a:t>
            </a:r>
            <a:r>
              <a:rPr lang="en-GB" dirty="0" err="1">
                <a:latin typeface="Roboto"/>
                <a:ea typeface="Roboto"/>
                <a:cs typeface="Roboto"/>
                <a:sym typeface="Roboto"/>
              </a:rPr>
              <a:t>em</a:t>
            </a:r>
            <a:r>
              <a:rPr lang="en-GB" dirty="0">
                <a:latin typeface="Roboto"/>
                <a:ea typeface="Roboto"/>
                <a:cs typeface="Roboto"/>
                <a:sym typeface="Roboto"/>
              </a:rPr>
              <a:t> PJ) para a </a:t>
            </a:r>
            <a:r>
              <a:rPr lang="en-GB" dirty="0" err="1">
                <a:latin typeface="Roboto"/>
                <a:ea typeface="Roboto"/>
                <a:cs typeface="Roboto"/>
                <a:sym typeface="Roboto"/>
              </a:rPr>
              <a:t>usina</a:t>
            </a:r>
            <a:r>
              <a:rPr lang="en-GB" dirty="0">
                <a:latin typeface="Roboto"/>
                <a:ea typeface="Roboto"/>
                <a:cs typeface="Roboto"/>
                <a:sym typeface="Roboto"/>
              </a:rPr>
              <a:t> a </a:t>
            </a:r>
            <a:r>
              <a:rPr lang="en-GB" dirty="0" err="1">
                <a:latin typeface="Roboto"/>
                <a:ea typeface="Roboto"/>
                <a:cs typeface="Roboto"/>
                <a:sym typeface="Roboto"/>
              </a:rPr>
              <a:t>gás</a:t>
            </a:r>
            <a:r>
              <a:rPr lang="en-GB" dirty="0">
                <a:latin typeface="Roboto"/>
                <a:ea typeface="Roboto"/>
                <a:cs typeface="Roboto"/>
                <a:sym typeface="Roboto"/>
              </a:rPr>
              <a:t>. A </a:t>
            </a:r>
            <a:r>
              <a:rPr lang="en-GB" dirty="0" err="1">
                <a:latin typeface="Roboto"/>
                <a:ea typeface="Roboto"/>
                <a:cs typeface="Roboto"/>
                <a:sym typeface="Roboto"/>
              </a:rPr>
              <a:t>demanda</a:t>
            </a:r>
            <a:r>
              <a:rPr lang="en-GB" dirty="0">
                <a:latin typeface="Roboto"/>
                <a:ea typeface="Roboto"/>
                <a:cs typeface="Roboto"/>
                <a:sym typeface="Roboto"/>
              </a:rPr>
              <a:t> total a ser </a:t>
            </a:r>
            <a:r>
              <a:rPr lang="en-GB" dirty="0" err="1">
                <a:latin typeface="Roboto"/>
                <a:ea typeface="Roboto"/>
                <a:cs typeface="Roboto"/>
                <a:sym typeface="Roboto"/>
              </a:rPr>
              <a:t>atendida</a:t>
            </a:r>
            <a:r>
              <a:rPr lang="en-GB" dirty="0">
                <a:latin typeface="Roboto"/>
                <a:ea typeface="Roboto"/>
                <a:cs typeface="Roboto"/>
                <a:sym typeface="Roboto"/>
              </a:rPr>
              <a:t> </a:t>
            </a:r>
            <a:r>
              <a:rPr lang="en-GB" dirty="0" err="1">
                <a:latin typeface="Roboto"/>
                <a:ea typeface="Roboto"/>
                <a:cs typeface="Roboto"/>
                <a:sym typeface="Roboto"/>
              </a:rPr>
              <a:t>é</a:t>
            </a:r>
            <a:r>
              <a:rPr lang="en-GB" dirty="0">
                <a:latin typeface="Roboto"/>
                <a:ea typeface="Roboto"/>
                <a:cs typeface="Roboto"/>
                <a:sym typeface="Roboto"/>
              </a:rPr>
              <a:t> de 250 PJ. A </a:t>
            </a:r>
            <a:r>
              <a:rPr lang="en-GB" dirty="0" err="1">
                <a:latin typeface="Roboto"/>
                <a:ea typeface="Roboto"/>
                <a:cs typeface="Roboto"/>
                <a:sym typeface="Roboto"/>
              </a:rPr>
              <a:t>disponibilidade</a:t>
            </a:r>
            <a:r>
              <a:rPr lang="en-GB" dirty="0">
                <a:latin typeface="Roboto"/>
                <a:ea typeface="Roboto"/>
                <a:cs typeface="Roboto"/>
                <a:sym typeface="Roboto"/>
              </a:rPr>
              <a:t> de </a:t>
            </a:r>
            <a:r>
              <a:rPr lang="en-GB" dirty="0" err="1">
                <a:latin typeface="Roboto"/>
                <a:ea typeface="Roboto"/>
                <a:cs typeface="Roboto"/>
                <a:sym typeface="Roboto"/>
              </a:rPr>
              <a:t>carvão</a:t>
            </a:r>
            <a:r>
              <a:rPr lang="en-GB" dirty="0">
                <a:latin typeface="Roboto"/>
                <a:ea typeface="Roboto"/>
                <a:cs typeface="Roboto"/>
                <a:sym typeface="Roboto"/>
              </a:rPr>
              <a:t> e </a:t>
            </a:r>
            <a:r>
              <a:rPr lang="en-GB" dirty="0" err="1">
                <a:latin typeface="Roboto"/>
                <a:ea typeface="Roboto"/>
                <a:cs typeface="Roboto"/>
                <a:sym typeface="Roboto"/>
              </a:rPr>
              <a:t>gás</a:t>
            </a:r>
            <a:r>
              <a:rPr lang="en-GB" dirty="0">
                <a:latin typeface="Roboto"/>
                <a:ea typeface="Roboto"/>
                <a:cs typeface="Roboto"/>
                <a:sym typeface="Roboto"/>
              </a:rPr>
              <a:t> </a:t>
            </a:r>
            <a:r>
              <a:rPr lang="en-GB" dirty="0" err="1">
                <a:latin typeface="Roboto"/>
                <a:ea typeface="Roboto"/>
                <a:cs typeface="Roboto"/>
                <a:sym typeface="Roboto"/>
              </a:rPr>
              <a:t>é</a:t>
            </a:r>
            <a:r>
              <a:rPr lang="en-GB" dirty="0">
                <a:latin typeface="Roboto"/>
                <a:ea typeface="Roboto"/>
                <a:cs typeface="Roboto"/>
                <a:sym typeface="Roboto"/>
              </a:rPr>
              <a:t> </a:t>
            </a:r>
            <a:r>
              <a:rPr lang="en-GB" dirty="0" err="1">
                <a:latin typeface="Roboto"/>
                <a:ea typeface="Roboto"/>
                <a:cs typeface="Roboto"/>
                <a:sym typeface="Roboto"/>
              </a:rPr>
              <a:t>restrita</a:t>
            </a:r>
            <a:r>
              <a:rPr lang="en-GB" dirty="0">
                <a:latin typeface="Roboto"/>
                <a:ea typeface="Roboto"/>
                <a:cs typeface="Roboto"/>
                <a:sym typeface="Roboto"/>
              </a:rPr>
              <a:t> a 600 e 300 PJ </a:t>
            </a:r>
            <a:r>
              <a:rPr lang="en-GB" dirty="0" err="1">
                <a:latin typeface="Roboto"/>
                <a:ea typeface="Roboto"/>
                <a:cs typeface="Roboto"/>
                <a:sym typeface="Roboto"/>
              </a:rPr>
              <a:t>por</a:t>
            </a:r>
            <a:r>
              <a:rPr lang="en-GB" dirty="0">
                <a:latin typeface="Roboto"/>
                <a:ea typeface="Roboto"/>
                <a:cs typeface="Roboto"/>
                <a:sym typeface="Roboto"/>
              </a:rPr>
              <a:t> </a:t>
            </a:r>
            <a:r>
              <a:rPr lang="en-GB" dirty="0" err="1">
                <a:latin typeface="Roboto"/>
                <a:ea typeface="Roboto"/>
                <a:cs typeface="Roboto"/>
                <a:sym typeface="Roboto"/>
              </a:rPr>
              <a:t>ano</a:t>
            </a:r>
            <a:r>
              <a:rPr lang="en-GB" dirty="0">
                <a:latin typeface="Roboto"/>
                <a:ea typeface="Roboto"/>
                <a:cs typeface="Roboto"/>
                <a:sym typeface="Roboto"/>
              </a:rPr>
              <a:t>, </a:t>
            </a:r>
            <a:r>
              <a:rPr lang="en-GB" dirty="0" err="1">
                <a:latin typeface="Roboto"/>
                <a:ea typeface="Roboto"/>
                <a:cs typeface="Roboto"/>
                <a:sym typeface="Roboto"/>
              </a:rPr>
              <a:t>respectivamente</a:t>
            </a:r>
            <a:r>
              <a:rPr lang="en-GB" dirty="0">
                <a:latin typeface="Roboto"/>
                <a:ea typeface="Roboto"/>
                <a:cs typeface="Roboto"/>
                <a:sym typeface="Roboto"/>
              </a:rPr>
              <a:t>. </a:t>
            </a:r>
            <a:r>
              <a:rPr lang="en-GB" dirty="0"/>
              <a:t>O </a:t>
            </a:r>
            <a:r>
              <a:rPr lang="en-GB" dirty="0" err="1"/>
              <a:t>custo</a:t>
            </a:r>
            <a:r>
              <a:rPr lang="en-GB" dirty="0"/>
              <a:t> de </a:t>
            </a:r>
            <a:r>
              <a:rPr lang="en-GB" dirty="0" err="1"/>
              <a:t>geração</a:t>
            </a:r>
            <a:r>
              <a:rPr lang="en-GB" dirty="0"/>
              <a:t> de um PJ de </a:t>
            </a:r>
            <a:r>
              <a:rPr lang="en-GB" dirty="0" err="1"/>
              <a:t>eletricidade</a:t>
            </a:r>
            <a:r>
              <a:rPr lang="en-GB" dirty="0"/>
              <a:t> a </a:t>
            </a:r>
            <a:r>
              <a:rPr lang="en-GB" dirty="0" err="1"/>
              <a:t>partir</a:t>
            </a:r>
            <a:r>
              <a:rPr lang="en-GB" dirty="0"/>
              <a:t> de </a:t>
            </a:r>
            <a:r>
              <a:rPr lang="en-GB" dirty="0" err="1"/>
              <a:t>gás</a:t>
            </a:r>
            <a:r>
              <a:rPr lang="en-GB" dirty="0"/>
              <a:t> e </a:t>
            </a:r>
            <a:r>
              <a:rPr lang="en-GB" dirty="0" err="1"/>
              <a:t>carvão</a:t>
            </a:r>
            <a:r>
              <a:rPr lang="en-GB" dirty="0"/>
              <a:t> </a:t>
            </a:r>
            <a:r>
              <a:rPr lang="en-GB" dirty="0" err="1"/>
              <a:t>é</a:t>
            </a:r>
            <a:r>
              <a:rPr lang="en-GB" dirty="0"/>
              <a:t> de 300 e 350 </a:t>
            </a:r>
            <a:r>
              <a:rPr lang="en-GB" dirty="0" err="1"/>
              <a:t>dólares</a:t>
            </a:r>
            <a:r>
              <a:rPr lang="en-GB" dirty="0"/>
              <a:t> americanos, </a:t>
            </a:r>
            <a:r>
              <a:rPr lang="en-GB" dirty="0" err="1"/>
              <a:t>respectivamente</a:t>
            </a:r>
            <a:r>
              <a:rPr lang="en-GB" dirty="0"/>
              <a:t>.</a:t>
            </a:r>
            <a:endParaRPr dirty="0"/>
          </a:p>
        </p:txBody>
      </p:sp>
      <p:sp>
        <p:nvSpPr>
          <p:cNvPr id="360" name="Google Shape;3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Agora, vamos dar uma olhada na formulação matemática. Primeiro, a função objetiva precisa ser escrita. O objetivo é minimizar o custo total de produção de eletricidade. Essa é a soma do custo de produção de eletricidade com as usinas a carvão e a gás. O custo da usina a carvão é igual ao custo unitário, 350, multiplicado pela geração a carvão (que é a variável desconhecida). Da mesma forma, o custo da usina a gás é igual ao custo unitário, 300, multiplicado pela geração a gás. Essa minimização precisa ocorrer respeitando algumas restrições. A primeira restrição é que a demanda deve ser atendida. Ou seja, a soma da geração anual das duas usinas de energia precisa ser pelo menos igual a 250 PJ, a demanda anual. A segunda e a terceira restrições determinam que o uso total de carvão e gás precisa ser menor do que a disponibilidade de carvão e gás. O uso é definido pela geração (X) multiplicada pelo uso de combustível por unidade de geração. Por fim, como a geração é uma quantidade física, presume-se que ela seja maior ou igual a 0.</a:t>
            </a:r>
            <a:endParaRPr/>
          </a:p>
        </p:txBody>
      </p:sp>
      <p:sp>
        <p:nvSpPr>
          <p:cNvPr id="371" name="Google Shape;37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Para esse problema simples, o processo de encontrar uma solução pode ser representado graficamente. Encontrar uma solução significa encontrar os valores de X C.L. e X G.S., ou seja, o fornecimento de eletricidade pelas usinas de carvão e gás. No gráfico à direita, é possível representar primeiro </a:t>
            </a:r>
            <a:r>
              <a:rPr lang="en-GB" b="1"/>
              <a:t>as restrições que determinam que X C.L. e X G.S. devem ter valores positivos. Os dois eixos mostram apenas a região de valores positivos. </a:t>
            </a:r>
            <a:r>
              <a:rPr lang="en-GB"/>
              <a:t>Em segundo lugar, pode-se representar a restrição de demanda. Ela afirma que a produção combinada da usina de carvão deve ser pelo menos igual à demanda, 250 PJ. Relembrando os conceitos de álgebra linear, essa desigualdade é satisfeita por qualquer valor de X C.L. e X G.S. acima da linha azul. Em seguida, pode-se representar a restrição pela qual 2 vezes X G.S. deve ser menor que 300 ou, em outras palavras, X G.S. deve ser menor que 150. Essa restrição é atendida por qualquer valor à esquerda da linha vermelha. O mesmo raciocínio pode ser aplicado aos valores de X C.L.. Eles devem estar abaixo da linha verde.</a:t>
            </a:r>
            <a:endParaRPr/>
          </a:p>
        </p:txBody>
      </p:sp>
      <p:sp>
        <p:nvSpPr>
          <p:cNvPr id="382" name="Google Shape;3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 par de </a:t>
            </a:r>
            <a:r>
              <a:rPr lang="en-GB" dirty="0" err="1"/>
              <a:t>valores</a:t>
            </a:r>
            <a:r>
              <a:rPr lang="en-GB" dirty="0"/>
              <a:t> de X C.L. e X G.S. que </a:t>
            </a:r>
            <a:r>
              <a:rPr lang="en-GB" dirty="0" err="1"/>
              <a:t>representa</a:t>
            </a:r>
            <a:r>
              <a:rPr lang="en-GB" dirty="0"/>
              <a:t> a </a:t>
            </a:r>
            <a:r>
              <a:rPr lang="en-GB" dirty="0" err="1"/>
              <a:t>solução</a:t>
            </a:r>
            <a:r>
              <a:rPr lang="en-GB" dirty="0"/>
              <a:t> do </a:t>
            </a:r>
            <a:r>
              <a:rPr lang="en-GB" dirty="0" err="1"/>
              <a:t>problema</a:t>
            </a:r>
            <a:r>
              <a:rPr lang="en-GB" dirty="0"/>
              <a:t> </a:t>
            </a:r>
            <a:r>
              <a:rPr lang="en-GB" dirty="0" err="1"/>
              <a:t>deve</a:t>
            </a:r>
            <a:r>
              <a:rPr lang="en-GB" dirty="0"/>
              <a:t> </a:t>
            </a:r>
            <a:r>
              <a:rPr lang="en-GB" dirty="0" err="1"/>
              <a:t>obedecer</a:t>
            </a:r>
            <a:r>
              <a:rPr lang="en-GB" dirty="0"/>
              <a:t> a </a:t>
            </a:r>
            <a:r>
              <a:rPr lang="en-GB" dirty="0" err="1"/>
              <a:t>todas</a:t>
            </a:r>
            <a:r>
              <a:rPr lang="en-GB" dirty="0"/>
              <a:t> as </a:t>
            </a:r>
            <a:r>
              <a:rPr lang="en-GB" dirty="0" err="1"/>
              <a:t>restrições</a:t>
            </a:r>
            <a:r>
              <a:rPr lang="en-GB" dirty="0"/>
              <a:t> </a:t>
            </a:r>
            <a:r>
              <a:rPr lang="en-GB" dirty="0" err="1"/>
              <a:t>ao</a:t>
            </a:r>
            <a:r>
              <a:rPr lang="en-GB" dirty="0"/>
              <a:t> </a:t>
            </a:r>
            <a:r>
              <a:rPr lang="en-GB" dirty="0" err="1"/>
              <a:t>mesmo</a:t>
            </a:r>
            <a:r>
              <a:rPr lang="en-GB" dirty="0"/>
              <a:t> tempo. </a:t>
            </a:r>
            <a:r>
              <a:rPr lang="en-GB" dirty="0" err="1"/>
              <a:t>Portanto</a:t>
            </a:r>
            <a:r>
              <a:rPr lang="en-GB" dirty="0"/>
              <a:t>, </a:t>
            </a:r>
            <a:r>
              <a:rPr lang="en-GB" dirty="0" err="1"/>
              <a:t>ele</a:t>
            </a:r>
            <a:r>
              <a:rPr lang="en-GB" dirty="0"/>
              <a:t> </a:t>
            </a:r>
            <a:r>
              <a:rPr lang="en-GB" dirty="0" err="1"/>
              <a:t>deve</a:t>
            </a:r>
            <a:r>
              <a:rPr lang="en-GB" dirty="0"/>
              <a:t> </a:t>
            </a:r>
            <a:r>
              <a:rPr lang="en-GB" dirty="0" err="1"/>
              <a:t>estar</a:t>
            </a:r>
            <a:r>
              <a:rPr lang="en-GB" dirty="0"/>
              <a:t> </a:t>
            </a:r>
            <a:r>
              <a:rPr lang="en-GB" dirty="0" err="1"/>
              <a:t>dentro</a:t>
            </a:r>
            <a:r>
              <a:rPr lang="en-GB" dirty="0"/>
              <a:t> do </a:t>
            </a:r>
            <a:r>
              <a:rPr lang="en-GB" dirty="0" err="1"/>
              <a:t>triângulo</a:t>
            </a:r>
            <a:r>
              <a:rPr lang="en-GB" dirty="0"/>
              <a:t> </a:t>
            </a:r>
            <a:r>
              <a:rPr lang="en-GB" dirty="0" err="1"/>
              <a:t>vermelho</a:t>
            </a:r>
            <a:r>
              <a:rPr lang="en-GB" dirty="0"/>
              <a:t> </a:t>
            </a:r>
            <a:r>
              <a:rPr lang="en-GB" dirty="0" err="1"/>
              <a:t>definido</a:t>
            </a:r>
            <a:r>
              <a:rPr lang="en-GB" dirty="0"/>
              <a:t> </a:t>
            </a:r>
            <a:r>
              <a:rPr lang="en-GB" dirty="0" err="1"/>
              <a:t>pelas</a:t>
            </a:r>
            <a:r>
              <a:rPr lang="en-GB" dirty="0"/>
              <a:t> </a:t>
            </a:r>
            <a:r>
              <a:rPr lang="en-GB" dirty="0" err="1"/>
              <a:t>linhas</a:t>
            </a:r>
            <a:r>
              <a:rPr lang="en-GB" dirty="0"/>
              <a:t> </a:t>
            </a:r>
            <a:r>
              <a:rPr lang="en-GB" dirty="0" err="1"/>
              <a:t>azul</a:t>
            </a:r>
            <a:r>
              <a:rPr lang="en-GB" dirty="0"/>
              <a:t>, </a:t>
            </a:r>
            <a:r>
              <a:rPr lang="en-GB" dirty="0" err="1"/>
              <a:t>vermelha</a:t>
            </a:r>
            <a:r>
              <a:rPr lang="en-GB" dirty="0"/>
              <a:t> e </a:t>
            </a:r>
            <a:r>
              <a:rPr lang="en-GB" dirty="0" err="1"/>
              <a:t>verde</a:t>
            </a:r>
            <a:r>
              <a:rPr lang="en-GB" dirty="0"/>
              <a:t> no </a:t>
            </a:r>
            <a:r>
              <a:rPr lang="en-GB" dirty="0" err="1"/>
              <a:t>gráfico</a:t>
            </a:r>
            <a:r>
              <a:rPr lang="en-GB" dirty="0"/>
              <a:t>. Sua </a:t>
            </a:r>
            <a:r>
              <a:rPr lang="en-GB" dirty="0" err="1"/>
              <a:t>posição</a:t>
            </a:r>
            <a:r>
              <a:rPr lang="en-GB" dirty="0"/>
              <a:t> </a:t>
            </a:r>
            <a:r>
              <a:rPr lang="en-GB" dirty="0" err="1"/>
              <a:t>exata</a:t>
            </a:r>
            <a:r>
              <a:rPr lang="en-GB" dirty="0"/>
              <a:t> </a:t>
            </a:r>
            <a:r>
              <a:rPr lang="en-GB" dirty="0" err="1"/>
              <a:t>é</a:t>
            </a:r>
            <a:r>
              <a:rPr lang="en-GB" dirty="0"/>
              <a:t> </a:t>
            </a:r>
            <a:r>
              <a:rPr lang="en-GB" dirty="0" err="1"/>
              <a:t>determinada</a:t>
            </a:r>
            <a:r>
              <a:rPr lang="en-GB" dirty="0"/>
              <a:t> pela </a:t>
            </a:r>
            <a:r>
              <a:rPr lang="en-GB" dirty="0" err="1"/>
              <a:t>função</a:t>
            </a:r>
            <a:r>
              <a:rPr lang="en-GB" dirty="0"/>
              <a:t> de </a:t>
            </a:r>
            <a:r>
              <a:rPr lang="en-GB" dirty="0" err="1"/>
              <a:t>minimização</a:t>
            </a:r>
            <a:r>
              <a:rPr lang="en-GB" dirty="0"/>
              <a:t> de custos. O </a:t>
            </a:r>
            <a:r>
              <a:rPr lang="en-GB" dirty="0" err="1"/>
              <a:t>custo</a:t>
            </a:r>
            <a:r>
              <a:rPr lang="en-GB" dirty="0"/>
              <a:t> da </a:t>
            </a:r>
            <a:r>
              <a:rPr lang="en-GB" dirty="0" err="1"/>
              <a:t>geração</a:t>
            </a:r>
            <a:r>
              <a:rPr lang="en-GB" dirty="0"/>
              <a:t> a </a:t>
            </a:r>
            <a:r>
              <a:rPr lang="en-GB" dirty="0" err="1"/>
              <a:t>gás</a:t>
            </a:r>
            <a:r>
              <a:rPr lang="en-GB" dirty="0"/>
              <a:t> </a:t>
            </a:r>
            <a:r>
              <a:rPr lang="en-GB" dirty="0" err="1"/>
              <a:t>é</a:t>
            </a:r>
            <a:r>
              <a:rPr lang="en-GB" dirty="0"/>
              <a:t> </a:t>
            </a:r>
            <a:r>
              <a:rPr lang="en-GB" dirty="0" err="1"/>
              <a:t>menor</a:t>
            </a:r>
            <a:r>
              <a:rPr lang="en-GB" dirty="0"/>
              <a:t> do que o </a:t>
            </a:r>
            <a:r>
              <a:rPr lang="en-GB" dirty="0" err="1"/>
              <a:t>custo</a:t>
            </a:r>
            <a:r>
              <a:rPr lang="en-GB" dirty="0"/>
              <a:t> da </a:t>
            </a:r>
            <a:r>
              <a:rPr lang="en-GB" dirty="0" err="1"/>
              <a:t>geração</a:t>
            </a:r>
            <a:r>
              <a:rPr lang="en-GB" dirty="0"/>
              <a:t> a </a:t>
            </a:r>
            <a:r>
              <a:rPr lang="en-GB" dirty="0" err="1"/>
              <a:t>carvão</a:t>
            </a:r>
            <a:r>
              <a:rPr lang="en-GB" dirty="0"/>
              <a:t>. A </a:t>
            </a:r>
            <a:r>
              <a:rPr lang="en-GB" dirty="0" err="1"/>
              <a:t>solução</a:t>
            </a:r>
            <a:r>
              <a:rPr lang="en-GB" dirty="0"/>
              <a:t> </a:t>
            </a:r>
            <a:r>
              <a:rPr lang="en-GB" dirty="0" err="1"/>
              <a:t>será</a:t>
            </a:r>
            <a:r>
              <a:rPr lang="en-GB" dirty="0"/>
              <a:t>, </a:t>
            </a:r>
            <a:r>
              <a:rPr lang="en-GB" dirty="0" err="1"/>
              <a:t>então</a:t>
            </a:r>
            <a:r>
              <a:rPr lang="en-GB" dirty="0"/>
              <a:t>, </a:t>
            </a:r>
            <a:r>
              <a:rPr lang="en-GB" dirty="0" err="1"/>
              <a:t>aquela</a:t>
            </a:r>
            <a:r>
              <a:rPr lang="en-GB" dirty="0"/>
              <a:t> que </a:t>
            </a:r>
            <a:r>
              <a:rPr lang="en-GB" dirty="0" err="1"/>
              <a:t>usa</a:t>
            </a:r>
            <a:r>
              <a:rPr lang="en-GB" dirty="0"/>
              <a:t> </a:t>
            </a:r>
            <a:r>
              <a:rPr lang="en-GB" dirty="0" err="1"/>
              <a:t>gás</a:t>
            </a:r>
            <a:r>
              <a:rPr lang="en-GB" dirty="0"/>
              <a:t> o </a:t>
            </a:r>
            <a:r>
              <a:rPr lang="en-GB" dirty="0" err="1"/>
              <a:t>máximo</a:t>
            </a:r>
            <a:r>
              <a:rPr lang="en-GB" dirty="0"/>
              <a:t> </a:t>
            </a:r>
            <a:r>
              <a:rPr lang="en-GB" dirty="0" err="1"/>
              <a:t>possível</a:t>
            </a:r>
            <a:r>
              <a:rPr lang="en-GB" dirty="0"/>
              <a:t> e, </a:t>
            </a:r>
            <a:r>
              <a:rPr lang="en-GB" dirty="0" err="1"/>
              <a:t>em</a:t>
            </a:r>
            <a:r>
              <a:rPr lang="en-GB" dirty="0"/>
              <a:t> </a:t>
            </a:r>
            <a:r>
              <a:rPr lang="en-GB" dirty="0" err="1"/>
              <a:t>seguida</a:t>
            </a:r>
            <a:r>
              <a:rPr lang="en-GB" dirty="0"/>
              <a:t>, </a:t>
            </a:r>
            <a:r>
              <a:rPr lang="en-GB" dirty="0" err="1"/>
              <a:t>carvão</a:t>
            </a:r>
            <a:r>
              <a:rPr lang="en-GB" dirty="0"/>
              <a:t> para </a:t>
            </a:r>
            <a:r>
              <a:rPr lang="en-GB" dirty="0" err="1"/>
              <a:t>cobrir</a:t>
            </a:r>
            <a:r>
              <a:rPr lang="en-GB" dirty="0"/>
              <a:t> a </a:t>
            </a:r>
            <a:r>
              <a:rPr lang="en-GB" dirty="0" err="1"/>
              <a:t>parte</a:t>
            </a:r>
            <a:r>
              <a:rPr lang="en-GB" dirty="0"/>
              <a:t> restante da </a:t>
            </a:r>
            <a:r>
              <a:rPr lang="en-GB" dirty="0" err="1"/>
              <a:t>demanda</a:t>
            </a:r>
            <a:r>
              <a:rPr lang="en-GB" dirty="0"/>
              <a:t>. A </a:t>
            </a:r>
            <a:r>
              <a:rPr lang="en-GB" dirty="0" err="1"/>
              <a:t>solução</a:t>
            </a:r>
            <a:r>
              <a:rPr lang="en-GB" dirty="0"/>
              <a:t> </a:t>
            </a:r>
            <a:r>
              <a:rPr lang="en-GB" dirty="0" err="1"/>
              <a:t>é</a:t>
            </a:r>
            <a:r>
              <a:rPr lang="en-GB" dirty="0"/>
              <a:t>, </a:t>
            </a:r>
            <a:r>
              <a:rPr lang="en-GB" dirty="0" err="1"/>
              <a:t>então</a:t>
            </a:r>
            <a:r>
              <a:rPr lang="en-GB" dirty="0"/>
              <a:t>, o canto inferior </a:t>
            </a:r>
            <a:r>
              <a:rPr lang="en-GB" dirty="0" err="1"/>
              <a:t>direito</a:t>
            </a:r>
            <a:r>
              <a:rPr lang="en-GB" dirty="0"/>
              <a:t> do </a:t>
            </a:r>
            <a:r>
              <a:rPr lang="en-GB" dirty="0" err="1"/>
              <a:t>triângulo</a:t>
            </a:r>
            <a:r>
              <a:rPr lang="en-GB" dirty="0"/>
              <a:t>.  </a:t>
            </a:r>
            <a:endParaRPr dirty="0"/>
          </a:p>
          <a:p>
            <a:pPr marL="0" lvl="0" indent="0" algn="l" rtl="0">
              <a:spcBef>
                <a:spcPts val="0"/>
              </a:spcBef>
              <a:spcAft>
                <a:spcPts val="0"/>
              </a:spcAft>
              <a:buNone/>
            </a:pPr>
            <a:r>
              <a:rPr lang="en-GB" dirty="0"/>
              <a:t>Esse </a:t>
            </a:r>
            <a:r>
              <a:rPr lang="en-GB" dirty="0" err="1"/>
              <a:t>exemplo</a:t>
            </a:r>
            <a:r>
              <a:rPr lang="en-GB" dirty="0"/>
              <a:t> </a:t>
            </a:r>
            <a:r>
              <a:rPr lang="en-GB" dirty="0" err="1"/>
              <a:t>ilustrativo</a:t>
            </a:r>
            <a:r>
              <a:rPr lang="en-GB" dirty="0"/>
              <a:t> </a:t>
            </a:r>
            <a:r>
              <a:rPr lang="en-GB" dirty="0" err="1"/>
              <a:t>mostra</a:t>
            </a:r>
            <a:r>
              <a:rPr lang="en-GB" dirty="0"/>
              <a:t> a </a:t>
            </a:r>
            <a:r>
              <a:rPr lang="en-GB" dirty="0" err="1"/>
              <a:t>dinâmica</a:t>
            </a:r>
            <a:r>
              <a:rPr lang="en-GB" dirty="0"/>
              <a:t> </a:t>
            </a:r>
            <a:r>
              <a:rPr lang="en-GB" dirty="0" err="1"/>
              <a:t>essencial</a:t>
            </a:r>
            <a:r>
              <a:rPr lang="en-GB" dirty="0"/>
              <a:t> de </a:t>
            </a:r>
            <a:r>
              <a:rPr lang="en-GB" dirty="0" err="1"/>
              <a:t>qualquer</a:t>
            </a:r>
            <a:r>
              <a:rPr lang="en-GB" dirty="0"/>
              <a:t> </a:t>
            </a:r>
            <a:r>
              <a:rPr lang="en-GB" dirty="0" err="1"/>
              <a:t>problema</a:t>
            </a:r>
            <a:r>
              <a:rPr lang="en-GB" dirty="0"/>
              <a:t> de </a:t>
            </a:r>
            <a:r>
              <a:rPr lang="en-GB" dirty="0" err="1"/>
              <a:t>otimização</a:t>
            </a:r>
            <a:r>
              <a:rPr lang="en-GB" dirty="0"/>
              <a:t> do </a:t>
            </a:r>
            <a:r>
              <a:rPr lang="en-GB" dirty="0" err="1"/>
              <a:t>sistema</a:t>
            </a:r>
            <a:r>
              <a:rPr lang="en-GB" dirty="0"/>
              <a:t> </a:t>
            </a:r>
            <a:r>
              <a:rPr lang="en-GB" dirty="0" err="1"/>
              <a:t>energético</a:t>
            </a:r>
            <a:r>
              <a:rPr lang="en-GB" dirty="0"/>
              <a:t>. Um </a:t>
            </a:r>
            <a:r>
              <a:rPr lang="en-GB" dirty="0" err="1"/>
              <a:t>aplicativo</a:t>
            </a:r>
            <a:r>
              <a:rPr lang="en-GB" dirty="0"/>
              <a:t> da </a:t>
            </a:r>
            <a:r>
              <a:rPr lang="en-GB" dirty="0" err="1"/>
              <a:t>OSeMOSYS</a:t>
            </a:r>
            <a:r>
              <a:rPr lang="en-GB" dirty="0"/>
              <a:t> </a:t>
            </a:r>
            <a:r>
              <a:rPr lang="en-GB" dirty="0" err="1"/>
              <a:t>funciona</a:t>
            </a:r>
            <a:r>
              <a:rPr lang="en-GB" dirty="0"/>
              <a:t> da </a:t>
            </a:r>
            <a:r>
              <a:rPr lang="en-GB" dirty="0" err="1"/>
              <a:t>mesma</a:t>
            </a:r>
            <a:r>
              <a:rPr lang="en-GB" dirty="0"/>
              <a:t> forma, </a:t>
            </a:r>
            <a:r>
              <a:rPr lang="en-GB" dirty="0" err="1"/>
              <a:t>exceto</a:t>
            </a:r>
            <a:r>
              <a:rPr lang="en-GB" dirty="0"/>
              <a:t> </a:t>
            </a:r>
            <a:r>
              <a:rPr lang="en-GB" dirty="0" err="1"/>
              <a:t>pelo</a:t>
            </a:r>
            <a:r>
              <a:rPr lang="en-GB" dirty="0"/>
              <a:t> </a:t>
            </a:r>
            <a:r>
              <a:rPr lang="en-GB" dirty="0" err="1"/>
              <a:t>fato</a:t>
            </a:r>
            <a:r>
              <a:rPr lang="en-GB" dirty="0"/>
              <a:t> de que </a:t>
            </a:r>
            <a:r>
              <a:rPr lang="en-GB" dirty="0" err="1"/>
              <a:t>geralmente</a:t>
            </a:r>
            <a:r>
              <a:rPr lang="en-GB" dirty="0"/>
              <a:t> </a:t>
            </a:r>
            <a:r>
              <a:rPr lang="en-GB" dirty="0" err="1"/>
              <a:t>considera</a:t>
            </a:r>
            <a:r>
              <a:rPr lang="en-GB" dirty="0"/>
              <a:t> </a:t>
            </a:r>
            <a:r>
              <a:rPr lang="en-GB" dirty="0" err="1"/>
              <a:t>muito</a:t>
            </a:r>
            <a:r>
              <a:rPr lang="en-GB" dirty="0"/>
              <a:t> </a:t>
            </a:r>
            <a:r>
              <a:rPr lang="en-GB" dirty="0" err="1"/>
              <a:t>mais</a:t>
            </a:r>
            <a:r>
              <a:rPr lang="en-GB" dirty="0"/>
              <a:t> </a:t>
            </a:r>
            <a:r>
              <a:rPr lang="en-GB" dirty="0" err="1"/>
              <a:t>anos</a:t>
            </a:r>
            <a:r>
              <a:rPr lang="en-GB" dirty="0"/>
              <a:t>, </a:t>
            </a:r>
            <a:r>
              <a:rPr lang="en-GB" dirty="0" err="1"/>
              <a:t>muito</a:t>
            </a:r>
            <a:r>
              <a:rPr lang="en-GB" dirty="0"/>
              <a:t> </a:t>
            </a:r>
            <a:r>
              <a:rPr lang="en-GB" dirty="0" err="1"/>
              <a:t>mais</a:t>
            </a:r>
            <a:r>
              <a:rPr lang="en-GB" dirty="0"/>
              <a:t> </a:t>
            </a:r>
            <a:r>
              <a:rPr lang="en-GB" dirty="0" err="1"/>
              <a:t>tecnologias</a:t>
            </a:r>
            <a:r>
              <a:rPr lang="en-GB" dirty="0"/>
              <a:t> e commodities, </a:t>
            </a:r>
            <a:r>
              <a:rPr lang="en-GB" dirty="0" err="1"/>
              <a:t>além</a:t>
            </a:r>
            <a:r>
              <a:rPr lang="en-GB" dirty="0"/>
              <a:t> de </a:t>
            </a:r>
            <a:r>
              <a:rPr lang="en-GB" dirty="0" err="1"/>
              <a:t>demandas</a:t>
            </a:r>
            <a:r>
              <a:rPr lang="en-GB" dirty="0"/>
              <a:t> </a:t>
            </a:r>
            <a:r>
              <a:rPr lang="en-GB" dirty="0" err="1"/>
              <a:t>potencialmente</a:t>
            </a:r>
            <a:r>
              <a:rPr lang="en-GB" dirty="0"/>
              <a:t> </a:t>
            </a:r>
            <a:r>
              <a:rPr lang="en-GB" dirty="0" err="1"/>
              <a:t>diferentes</a:t>
            </a:r>
            <a:r>
              <a:rPr lang="en-GB" dirty="0"/>
              <a:t> e </a:t>
            </a:r>
            <a:r>
              <a:rPr lang="en-GB" dirty="0" err="1"/>
              <a:t>assim</a:t>
            </a:r>
            <a:r>
              <a:rPr lang="en-GB" dirty="0"/>
              <a:t> </a:t>
            </a:r>
            <a:r>
              <a:rPr lang="en-GB" dirty="0" err="1"/>
              <a:t>por</a:t>
            </a:r>
            <a:r>
              <a:rPr lang="en-GB" dirty="0"/>
              <a:t> </a:t>
            </a:r>
            <a:r>
              <a:rPr lang="en-GB" dirty="0" err="1"/>
              <a:t>diante</a:t>
            </a:r>
            <a:r>
              <a:rPr lang="en-GB" dirty="0"/>
              <a:t>. Em </a:t>
            </a:r>
            <a:r>
              <a:rPr lang="en-GB" dirty="0" err="1"/>
              <a:t>geral</a:t>
            </a:r>
            <a:r>
              <a:rPr lang="en-GB" dirty="0"/>
              <a:t>, um </a:t>
            </a:r>
            <a:r>
              <a:rPr lang="en-GB" dirty="0" err="1"/>
              <a:t>problema</a:t>
            </a:r>
            <a:r>
              <a:rPr lang="en-GB" dirty="0"/>
              <a:t> </a:t>
            </a:r>
            <a:r>
              <a:rPr lang="en-GB" dirty="0" err="1"/>
              <a:t>OSeMOSYS</a:t>
            </a:r>
            <a:r>
              <a:rPr lang="en-GB" dirty="0"/>
              <a:t> </a:t>
            </a:r>
            <a:r>
              <a:rPr lang="en-GB" dirty="0" err="1"/>
              <a:t>tem</a:t>
            </a:r>
            <a:r>
              <a:rPr lang="en-GB" dirty="0"/>
              <a:t> </a:t>
            </a:r>
            <a:r>
              <a:rPr lang="en-GB" dirty="0" err="1"/>
              <a:t>milhares</a:t>
            </a:r>
            <a:r>
              <a:rPr lang="en-GB" dirty="0"/>
              <a:t> de </a:t>
            </a:r>
            <a:r>
              <a:rPr lang="en-GB" dirty="0" err="1"/>
              <a:t>restrições</a:t>
            </a:r>
            <a:r>
              <a:rPr lang="en-GB" dirty="0"/>
              <a:t>. </a:t>
            </a:r>
            <a:r>
              <a:rPr lang="en-GB" dirty="0" err="1"/>
              <a:t>Portanto</a:t>
            </a:r>
            <a:r>
              <a:rPr lang="en-GB" dirty="0"/>
              <a:t>, </a:t>
            </a:r>
            <a:r>
              <a:rPr lang="en-GB" dirty="0" err="1"/>
              <a:t>é</a:t>
            </a:r>
            <a:r>
              <a:rPr lang="en-GB" dirty="0"/>
              <a:t> </a:t>
            </a:r>
            <a:r>
              <a:rPr lang="en-GB" dirty="0" err="1"/>
              <a:t>difícil</a:t>
            </a:r>
            <a:r>
              <a:rPr lang="en-GB" dirty="0"/>
              <a:t> </a:t>
            </a:r>
            <a:r>
              <a:rPr lang="en-GB" dirty="0" err="1"/>
              <a:t>encontrar</a:t>
            </a:r>
            <a:r>
              <a:rPr lang="en-GB" dirty="0"/>
              <a:t> </a:t>
            </a:r>
            <a:r>
              <a:rPr lang="en-GB" dirty="0" err="1"/>
              <a:t>uma</a:t>
            </a:r>
            <a:r>
              <a:rPr lang="en-GB" dirty="0"/>
              <a:t> </a:t>
            </a:r>
            <a:r>
              <a:rPr lang="en-GB" dirty="0" err="1"/>
              <a:t>solução</a:t>
            </a:r>
            <a:r>
              <a:rPr lang="en-GB" dirty="0"/>
              <a:t> </a:t>
            </a:r>
            <a:r>
              <a:rPr lang="en-GB" dirty="0" err="1"/>
              <a:t>graficamente</a:t>
            </a:r>
            <a:r>
              <a:rPr lang="en-GB" dirty="0"/>
              <a:t> e, </a:t>
            </a:r>
            <a:r>
              <a:rPr lang="en-GB" dirty="0" err="1"/>
              <a:t>em</a:t>
            </a:r>
            <a:r>
              <a:rPr lang="en-GB" dirty="0"/>
              <a:t> </a:t>
            </a:r>
            <a:r>
              <a:rPr lang="en-GB" dirty="0" err="1"/>
              <a:t>vez</a:t>
            </a:r>
            <a:r>
              <a:rPr lang="en-GB" dirty="0"/>
              <a:t> </a:t>
            </a:r>
            <a:r>
              <a:rPr lang="en-GB" dirty="0" err="1"/>
              <a:t>disso</a:t>
            </a:r>
            <a:r>
              <a:rPr lang="en-GB" dirty="0"/>
              <a:t>, </a:t>
            </a:r>
            <a:r>
              <a:rPr lang="en-GB" dirty="0" err="1"/>
              <a:t>é</a:t>
            </a:r>
            <a:r>
              <a:rPr lang="en-GB" dirty="0"/>
              <a:t> </a:t>
            </a:r>
            <a:r>
              <a:rPr lang="en-GB" dirty="0" err="1"/>
              <a:t>necessário</a:t>
            </a:r>
            <a:r>
              <a:rPr lang="en-GB" dirty="0"/>
              <a:t> usar um software </a:t>
            </a:r>
            <a:r>
              <a:rPr lang="en-GB" dirty="0" err="1"/>
              <a:t>poderoso</a:t>
            </a:r>
            <a:r>
              <a:rPr lang="en-GB" dirty="0"/>
              <a:t>.</a:t>
            </a:r>
            <a:endParaRPr dirty="0"/>
          </a:p>
        </p:txBody>
      </p:sp>
      <p:sp>
        <p:nvSpPr>
          <p:cNvPr id="395" name="Google Shape;39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Esta aula se </a:t>
            </a:r>
            <a:r>
              <a:rPr lang="en-GB" dirty="0" err="1"/>
              <a:t>aprofunda</a:t>
            </a:r>
            <a:r>
              <a:rPr lang="en-GB" dirty="0"/>
              <a:t> </a:t>
            </a:r>
            <a:r>
              <a:rPr lang="en-GB" dirty="0" err="1"/>
              <a:t>em</a:t>
            </a:r>
            <a:r>
              <a:rPr lang="en-GB" dirty="0"/>
              <a:t> </a:t>
            </a:r>
            <a:r>
              <a:rPr lang="en-GB" dirty="0" err="1"/>
              <a:t>como</a:t>
            </a:r>
            <a:r>
              <a:rPr lang="en-GB" dirty="0"/>
              <a:t> as </a:t>
            </a:r>
            <a:r>
              <a:rPr lang="en-GB" dirty="0" err="1"/>
              <a:t>tecnologias</a:t>
            </a:r>
            <a:r>
              <a:rPr lang="en-GB" dirty="0"/>
              <a:t> </a:t>
            </a:r>
            <a:r>
              <a:rPr lang="en-GB" dirty="0" err="1"/>
              <a:t>são</a:t>
            </a:r>
            <a:r>
              <a:rPr lang="en-GB" dirty="0"/>
              <a:t> </a:t>
            </a:r>
            <a:r>
              <a:rPr lang="en-GB" dirty="0" err="1"/>
              <a:t>modeladas</a:t>
            </a:r>
            <a:r>
              <a:rPr lang="en-GB" dirty="0"/>
              <a:t>. </a:t>
            </a:r>
            <a:r>
              <a:rPr lang="en-GB" dirty="0" err="1"/>
              <a:t>Os</a:t>
            </a:r>
            <a:r>
              <a:rPr lang="en-GB" dirty="0"/>
              <a:t> </a:t>
            </a:r>
            <a:r>
              <a:rPr lang="en-GB" dirty="0" err="1"/>
              <a:t>conceitos</a:t>
            </a:r>
            <a:r>
              <a:rPr lang="en-GB" dirty="0"/>
              <a:t> </a:t>
            </a:r>
            <a:r>
              <a:rPr lang="en-GB" dirty="0" err="1"/>
              <a:t>explicados</a:t>
            </a:r>
            <a:r>
              <a:rPr lang="en-GB" dirty="0"/>
              <a:t> </a:t>
            </a:r>
            <a:r>
              <a:rPr lang="en-GB" dirty="0" err="1"/>
              <a:t>na</a:t>
            </a:r>
            <a:r>
              <a:rPr lang="en-GB" dirty="0"/>
              <a:t> aula se </a:t>
            </a:r>
            <a:r>
              <a:rPr lang="en-GB" dirty="0" err="1"/>
              <a:t>aplicam</a:t>
            </a:r>
            <a:r>
              <a:rPr lang="en-GB" dirty="0"/>
              <a:t> </a:t>
            </a:r>
            <a:r>
              <a:rPr lang="en-GB" dirty="0" err="1"/>
              <a:t>ao</a:t>
            </a:r>
            <a:r>
              <a:rPr lang="en-GB" dirty="0"/>
              <a:t> </a:t>
            </a:r>
            <a:r>
              <a:rPr lang="en-GB" dirty="0" err="1"/>
              <a:t>OSeMOSYS</a:t>
            </a:r>
            <a:r>
              <a:rPr lang="en-GB" dirty="0"/>
              <a:t>, mas </a:t>
            </a:r>
            <a:r>
              <a:rPr lang="en-GB" dirty="0" err="1"/>
              <a:t>podem</a:t>
            </a:r>
            <a:r>
              <a:rPr lang="en-GB" dirty="0"/>
              <a:t> ser vistos </a:t>
            </a:r>
            <a:r>
              <a:rPr lang="en-GB" dirty="0" err="1"/>
              <a:t>como</a:t>
            </a:r>
            <a:r>
              <a:rPr lang="en-GB" dirty="0"/>
              <a:t> </a:t>
            </a:r>
            <a:r>
              <a:rPr lang="en-GB" dirty="0" err="1"/>
              <a:t>gerais</a:t>
            </a:r>
            <a:r>
              <a:rPr lang="en-GB" dirty="0"/>
              <a:t> e </a:t>
            </a:r>
            <a:r>
              <a:rPr lang="en-GB" dirty="0" err="1"/>
              <a:t>também</a:t>
            </a:r>
            <a:r>
              <a:rPr lang="en-GB" dirty="0"/>
              <a:t> </a:t>
            </a:r>
            <a:r>
              <a:rPr lang="en-GB" dirty="0" err="1"/>
              <a:t>aplicáveis</a:t>
            </a:r>
            <a:r>
              <a:rPr lang="en-GB" dirty="0"/>
              <a:t> a </a:t>
            </a:r>
            <a:r>
              <a:rPr lang="en-GB" dirty="0" err="1"/>
              <a:t>várias</a:t>
            </a:r>
            <a:r>
              <a:rPr lang="en-GB" dirty="0"/>
              <a:t> </a:t>
            </a:r>
            <a:r>
              <a:rPr lang="en-GB" dirty="0" err="1"/>
              <a:t>outras</a:t>
            </a:r>
            <a:r>
              <a:rPr lang="en-GB" dirty="0"/>
              <a:t> ferramentas. O </a:t>
            </a:r>
            <a:r>
              <a:rPr lang="en-GB" dirty="0" err="1"/>
              <a:t>foco</a:t>
            </a:r>
            <a:r>
              <a:rPr lang="en-GB" dirty="0"/>
              <a:t> </a:t>
            </a:r>
            <a:r>
              <a:rPr lang="en-GB" dirty="0" err="1"/>
              <a:t>será</a:t>
            </a:r>
            <a:r>
              <a:rPr lang="en-GB" dirty="0"/>
              <a:t> a </a:t>
            </a:r>
            <a:r>
              <a:rPr lang="en-GB" dirty="0" err="1"/>
              <a:t>representação</a:t>
            </a:r>
            <a:r>
              <a:rPr lang="en-GB" dirty="0"/>
              <a:t> de </a:t>
            </a:r>
            <a:r>
              <a:rPr lang="en-GB" dirty="0" err="1"/>
              <a:t>tecnologias</a:t>
            </a:r>
            <a:r>
              <a:rPr lang="en-GB" dirty="0"/>
              <a:t> de </a:t>
            </a:r>
            <a:r>
              <a:rPr lang="en-GB" dirty="0" err="1"/>
              <a:t>energia</a:t>
            </a:r>
            <a:r>
              <a:rPr lang="en-GB" dirty="0"/>
              <a:t>, mas </a:t>
            </a:r>
            <a:r>
              <a:rPr lang="en-GB" dirty="0" err="1"/>
              <a:t>conceitos</a:t>
            </a:r>
            <a:r>
              <a:rPr lang="en-GB" dirty="0"/>
              <a:t> </a:t>
            </a:r>
            <a:r>
              <a:rPr lang="en-GB" dirty="0" err="1"/>
              <a:t>semelhantes</a:t>
            </a:r>
            <a:r>
              <a:rPr lang="en-GB" dirty="0"/>
              <a:t> </a:t>
            </a:r>
            <a:r>
              <a:rPr lang="en-GB" dirty="0" err="1"/>
              <a:t>também</a:t>
            </a:r>
            <a:r>
              <a:rPr lang="en-GB" dirty="0"/>
              <a:t> </a:t>
            </a:r>
            <a:r>
              <a:rPr lang="en-GB" dirty="0" err="1"/>
              <a:t>podem</a:t>
            </a:r>
            <a:r>
              <a:rPr lang="en-GB" dirty="0"/>
              <a:t> ser </a:t>
            </a:r>
            <a:r>
              <a:rPr lang="en-GB" dirty="0" err="1"/>
              <a:t>aplicados</a:t>
            </a:r>
            <a:r>
              <a:rPr lang="en-GB" dirty="0"/>
              <a:t> à </a:t>
            </a:r>
            <a:r>
              <a:rPr lang="en-GB" dirty="0" err="1"/>
              <a:t>representação</a:t>
            </a:r>
            <a:r>
              <a:rPr lang="en-GB" dirty="0"/>
              <a:t> de </a:t>
            </a:r>
            <a:r>
              <a:rPr lang="en-GB" dirty="0" err="1"/>
              <a:t>usos</a:t>
            </a:r>
            <a:r>
              <a:rPr lang="en-GB" dirty="0"/>
              <a:t> da </a:t>
            </a:r>
            <a:r>
              <a:rPr lang="en-GB" dirty="0" err="1"/>
              <a:t>água</a:t>
            </a:r>
            <a:r>
              <a:rPr lang="en-GB" dirty="0"/>
              <a:t> e da terra. </a:t>
            </a:r>
            <a:r>
              <a:rPr lang="en-GB" dirty="0" err="1"/>
              <a:t>Isso</a:t>
            </a:r>
            <a:r>
              <a:rPr lang="en-GB" dirty="0"/>
              <a:t> </a:t>
            </a:r>
            <a:r>
              <a:rPr lang="en-GB" dirty="0" err="1"/>
              <a:t>ficará</a:t>
            </a:r>
            <a:r>
              <a:rPr lang="en-GB" dirty="0"/>
              <a:t> </a:t>
            </a:r>
            <a:r>
              <a:rPr lang="en-GB" dirty="0" err="1"/>
              <a:t>mais</a:t>
            </a:r>
            <a:r>
              <a:rPr lang="en-GB" dirty="0"/>
              <a:t> claro no </a:t>
            </a:r>
            <a:r>
              <a:rPr lang="en-GB" dirty="0" err="1"/>
              <a:t>decorrer</a:t>
            </a:r>
            <a:r>
              <a:rPr lang="en-GB" dirty="0"/>
              <a:t> do </a:t>
            </a:r>
            <a:r>
              <a:rPr lang="en-GB" dirty="0" err="1"/>
              <a:t>curso</a:t>
            </a:r>
            <a:r>
              <a:rPr lang="en-GB" dirty="0"/>
              <a:t>. </a:t>
            </a:r>
            <a:br>
              <a:rPr lang="en-GB" dirty="0"/>
            </a:br>
            <a:br>
              <a:rPr lang="en-GB" dirty="0"/>
            </a:br>
            <a:r>
              <a:rPr lang="en-GB" dirty="0"/>
              <a:t>Ao final </a:t>
            </a:r>
            <a:r>
              <a:rPr lang="en-GB" dirty="0" err="1"/>
              <a:t>desta</a:t>
            </a:r>
            <a:r>
              <a:rPr lang="en-GB" dirty="0"/>
              <a:t> aula, </a:t>
            </a:r>
            <a:r>
              <a:rPr lang="en-GB" dirty="0" err="1"/>
              <a:t>espera</a:t>
            </a:r>
            <a:r>
              <a:rPr lang="en-GB" dirty="0"/>
              <a:t>-se que </a:t>
            </a:r>
            <a:r>
              <a:rPr lang="en-GB" dirty="0" err="1"/>
              <a:t>você</a:t>
            </a:r>
            <a:r>
              <a:rPr lang="en-GB" dirty="0"/>
              <a:t> </a:t>
            </a:r>
            <a:r>
              <a:rPr lang="en-GB" dirty="0" err="1"/>
              <a:t>adquira</a:t>
            </a:r>
            <a:r>
              <a:rPr lang="en-GB" dirty="0"/>
              <a:t>: </a:t>
            </a:r>
            <a:r>
              <a:rPr lang="en-GB" dirty="0" err="1"/>
              <a:t>familiaridade</a:t>
            </a:r>
            <a:r>
              <a:rPr lang="en-GB" dirty="0"/>
              <a:t> com </a:t>
            </a:r>
            <a:r>
              <a:rPr lang="en-GB" dirty="0" err="1"/>
              <a:t>os</a:t>
            </a:r>
            <a:r>
              <a:rPr lang="en-GB" dirty="0"/>
              <a:t> </a:t>
            </a:r>
            <a:r>
              <a:rPr lang="en-GB" dirty="0" err="1"/>
              <a:t>componentes</a:t>
            </a:r>
            <a:r>
              <a:rPr lang="en-GB" dirty="0"/>
              <a:t> e </a:t>
            </a:r>
            <a:r>
              <a:rPr lang="en-GB" dirty="0" err="1"/>
              <a:t>processos</a:t>
            </a:r>
            <a:r>
              <a:rPr lang="en-GB" dirty="0"/>
              <a:t> de um </a:t>
            </a:r>
            <a:r>
              <a:rPr lang="en-GB" dirty="0" err="1"/>
              <a:t>modelo</a:t>
            </a:r>
            <a:r>
              <a:rPr lang="en-GB" dirty="0"/>
              <a:t> de </a:t>
            </a:r>
            <a:r>
              <a:rPr lang="en-GB" dirty="0" err="1"/>
              <a:t>sistema</a:t>
            </a:r>
            <a:r>
              <a:rPr lang="en-GB" dirty="0"/>
              <a:t> </a:t>
            </a:r>
            <a:r>
              <a:rPr lang="en-GB" dirty="0" err="1"/>
              <a:t>energético</a:t>
            </a:r>
            <a:r>
              <a:rPr lang="en-GB" dirty="0"/>
              <a:t>; </a:t>
            </a:r>
            <a:r>
              <a:rPr lang="en-GB" dirty="0" err="1"/>
              <a:t>compreensão</a:t>
            </a:r>
            <a:r>
              <a:rPr lang="en-GB" dirty="0"/>
              <a:t> </a:t>
            </a:r>
            <a:r>
              <a:rPr lang="en-GB" dirty="0" err="1"/>
              <a:t>conceitual</a:t>
            </a:r>
            <a:r>
              <a:rPr lang="en-GB" dirty="0"/>
              <a:t> dos </a:t>
            </a:r>
            <a:r>
              <a:rPr lang="en-GB" dirty="0" err="1"/>
              <a:t>parâmetros</a:t>
            </a:r>
            <a:r>
              <a:rPr lang="en-GB" dirty="0"/>
              <a:t> </a:t>
            </a:r>
            <a:r>
              <a:rPr lang="en-GB" dirty="0" err="1"/>
              <a:t>mais</a:t>
            </a:r>
            <a:r>
              <a:rPr lang="en-GB" dirty="0"/>
              <a:t> </a:t>
            </a:r>
            <a:r>
              <a:rPr lang="en-GB" dirty="0" err="1"/>
              <a:t>importantes</a:t>
            </a:r>
            <a:r>
              <a:rPr lang="en-GB" dirty="0"/>
              <a:t> para a </a:t>
            </a:r>
            <a:r>
              <a:rPr lang="en-GB" dirty="0" err="1"/>
              <a:t>representação</a:t>
            </a:r>
            <a:r>
              <a:rPr lang="en-GB" dirty="0"/>
              <a:t> de </a:t>
            </a:r>
            <a:r>
              <a:rPr lang="en-GB" dirty="0" err="1"/>
              <a:t>tecnologias</a:t>
            </a:r>
            <a:r>
              <a:rPr lang="en-GB" dirty="0"/>
              <a:t> </a:t>
            </a:r>
            <a:r>
              <a:rPr lang="en-GB" dirty="0" err="1"/>
              <a:t>em</a:t>
            </a:r>
            <a:r>
              <a:rPr lang="en-GB" dirty="0"/>
              <a:t> um </a:t>
            </a:r>
            <a:r>
              <a:rPr lang="en-GB" dirty="0" err="1"/>
              <a:t>modelo</a:t>
            </a:r>
            <a:r>
              <a:rPr lang="en-GB" dirty="0"/>
              <a:t> de </a:t>
            </a:r>
            <a:r>
              <a:rPr lang="en-GB" dirty="0" err="1"/>
              <a:t>sistema</a:t>
            </a:r>
            <a:r>
              <a:rPr lang="en-GB" dirty="0"/>
              <a:t> </a:t>
            </a:r>
            <a:r>
              <a:rPr lang="en-GB" dirty="0" err="1"/>
              <a:t>energético</a:t>
            </a:r>
            <a:r>
              <a:rPr lang="en-GB" dirty="0"/>
              <a:t>; </a:t>
            </a:r>
            <a:r>
              <a:rPr lang="en-GB" dirty="0" err="1"/>
              <a:t>compreensão</a:t>
            </a:r>
            <a:r>
              <a:rPr lang="en-GB" dirty="0"/>
              <a:t> </a:t>
            </a:r>
            <a:r>
              <a:rPr lang="en-GB" dirty="0" err="1"/>
              <a:t>conceitual</a:t>
            </a:r>
            <a:r>
              <a:rPr lang="en-GB" dirty="0"/>
              <a:t> dos </a:t>
            </a:r>
            <a:r>
              <a:rPr lang="en-GB" dirty="0" err="1"/>
              <a:t>diferentes</a:t>
            </a:r>
            <a:r>
              <a:rPr lang="en-GB" dirty="0"/>
              <a:t> custos </a:t>
            </a:r>
            <a:r>
              <a:rPr lang="en-GB" dirty="0" err="1"/>
              <a:t>associados</a:t>
            </a:r>
            <a:r>
              <a:rPr lang="en-GB" dirty="0"/>
              <a:t> </a:t>
            </a:r>
            <a:r>
              <a:rPr lang="en-GB" dirty="0" err="1"/>
              <a:t>às</a:t>
            </a:r>
            <a:r>
              <a:rPr lang="en-GB" dirty="0"/>
              <a:t> </a:t>
            </a:r>
            <a:r>
              <a:rPr lang="en-GB" dirty="0" err="1"/>
              <a:t>tecnologias</a:t>
            </a:r>
            <a:r>
              <a:rPr lang="en-GB" dirty="0"/>
              <a:t> de </a:t>
            </a:r>
            <a:r>
              <a:rPr lang="en-GB" dirty="0" err="1"/>
              <a:t>energia</a:t>
            </a:r>
            <a:r>
              <a:rPr lang="en-GB" dirty="0"/>
              <a:t>; e, </a:t>
            </a:r>
            <a:r>
              <a:rPr lang="en-GB" dirty="0" err="1"/>
              <a:t>por</a:t>
            </a:r>
            <a:r>
              <a:rPr lang="en-GB" dirty="0"/>
              <a:t> </a:t>
            </a:r>
            <a:r>
              <a:rPr lang="en-GB" dirty="0" err="1"/>
              <a:t>fim</a:t>
            </a:r>
            <a:r>
              <a:rPr lang="en-GB" dirty="0"/>
              <a:t>, </a:t>
            </a:r>
            <a:r>
              <a:rPr lang="en-GB" dirty="0" err="1"/>
              <a:t>compreensão</a:t>
            </a:r>
            <a:r>
              <a:rPr lang="en-GB" dirty="0"/>
              <a:t> </a:t>
            </a:r>
            <a:r>
              <a:rPr lang="en-GB" dirty="0" err="1"/>
              <a:t>conceitual</a:t>
            </a:r>
            <a:r>
              <a:rPr lang="en-GB" dirty="0"/>
              <a:t> do </a:t>
            </a:r>
            <a:r>
              <a:rPr lang="en-GB" dirty="0" err="1"/>
              <a:t>impacto</a:t>
            </a:r>
            <a:r>
              <a:rPr lang="en-GB" dirty="0"/>
              <a:t> dos custos de </a:t>
            </a:r>
            <a:r>
              <a:rPr lang="en-GB" dirty="0" err="1"/>
              <a:t>tecnologia</a:t>
            </a:r>
            <a:r>
              <a:rPr lang="en-GB" dirty="0"/>
              <a:t> </a:t>
            </a:r>
            <a:r>
              <a:rPr lang="en-GB" dirty="0" err="1"/>
              <a:t>sobre</a:t>
            </a:r>
            <a:r>
              <a:rPr lang="en-GB" dirty="0"/>
              <a:t> a </a:t>
            </a:r>
            <a:r>
              <a:rPr lang="en-GB" dirty="0" err="1"/>
              <a:t>função</a:t>
            </a:r>
            <a:r>
              <a:rPr lang="en-GB" dirty="0"/>
              <a:t> das </a:t>
            </a:r>
            <a:r>
              <a:rPr lang="en-GB" dirty="0" err="1"/>
              <a:t>tecnologias</a:t>
            </a:r>
            <a:r>
              <a:rPr lang="en-GB" dirty="0"/>
              <a:t> no </a:t>
            </a:r>
            <a:r>
              <a:rPr lang="en-GB" dirty="0" err="1"/>
              <a:t>fornecimento</a:t>
            </a:r>
            <a:r>
              <a:rPr lang="en-GB" dirty="0"/>
              <a:t> de </a:t>
            </a:r>
            <a:r>
              <a:rPr lang="en-GB" dirty="0" err="1"/>
              <a:t>energia</a:t>
            </a:r>
            <a:r>
              <a:rPr lang="en-GB" dirty="0"/>
              <a:t>.</a:t>
            </a:r>
            <a:endParaRPr dirty="0"/>
          </a:p>
          <a:p>
            <a:pPr marL="0" lvl="0" indent="0" algn="l" rtl="0">
              <a:spcBef>
                <a:spcPts val="0"/>
              </a:spcBef>
              <a:spcAft>
                <a:spcPts val="0"/>
              </a:spcAft>
              <a:buNone/>
            </a:pPr>
            <a:endParaRPr dirty="0"/>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As </a:t>
            </a:r>
            <a:r>
              <a:rPr lang="en-GB" dirty="0" err="1"/>
              <a:t>tecnologias</a:t>
            </a:r>
            <a:r>
              <a:rPr lang="en-GB" dirty="0"/>
              <a:t> </a:t>
            </a:r>
            <a:r>
              <a:rPr lang="en-GB" dirty="0" err="1"/>
              <a:t>têm</a:t>
            </a:r>
            <a:r>
              <a:rPr lang="en-GB" dirty="0"/>
              <a:t> </a:t>
            </a:r>
            <a:r>
              <a:rPr lang="en-GB" dirty="0" err="1"/>
              <a:t>mais</a:t>
            </a:r>
            <a:r>
              <a:rPr lang="en-GB" dirty="0"/>
              <a:t> </a:t>
            </a:r>
            <a:r>
              <a:rPr lang="en-GB" dirty="0" err="1"/>
              <a:t>características</a:t>
            </a:r>
            <a:r>
              <a:rPr lang="en-GB" dirty="0"/>
              <a:t> que </a:t>
            </a:r>
            <a:r>
              <a:rPr lang="en-GB" dirty="0" err="1"/>
              <a:t>afetam</a:t>
            </a:r>
            <a:r>
              <a:rPr lang="en-GB" dirty="0"/>
              <a:t> </a:t>
            </a:r>
            <a:r>
              <a:rPr lang="en-GB" dirty="0" err="1"/>
              <a:t>sua</a:t>
            </a:r>
            <a:r>
              <a:rPr lang="en-GB" dirty="0"/>
              <a:t> </a:t>
            </a:r>
            <a:r>
              <a:rPr lang="en-GB" dirty="0" err="1"/>
              <a:t>competitividade</a:t>
            </a:r>
            <a:r>
              <a:rPr lang="en-GB" dirty="0"/>
              <a:t>. </a:t>
            </a:r>
            <a:r>
              <a:rPr lang="en-GB" dirty="0" err="1"/>
              <a:t>Essas</a:t>
            </a:r>
            <a:r>
              <a:rPr lang="en-GB" dirty="0"/>
              <a:t> </a:t>
            </a:r>
            <a:r>
              <a:rPr lang="en-GB" dirty="0" err="1"/>
              <a:t>características</a:t>
            </a:r>
            <a:r>
              <a:rPr lang="en-GB" dirty="0"/>
              <a:t> </a:t>
            </a:r>
            <a:r>
              <a:rPr lang="en-GB" dirty="0" err="1"/>
              <a:t>também</a:t>
            </a:r>
            <a:r>
              <a:rPr lang="en-GB" dirty="0"/>
              <a:t> </a:t>
            </a:r>
            <a:r>
              <a:rPr lang="en-GB" dirty="0" err="1"/>
              <a:t>são</a:t>
            </a:r>
            <a:r>
              <a:rPr lang="en-GB" dirty="0"/>
              <a:t> </a:t>
            </a:r>
            <a:r>
              <a:rPr lang="en-GB" dirty="0" err="1"/>
              <a:t>comumente</a:t>
            </a:r>
            <a:r>
              <a:rPr lang="en-GB" dirty="0"/>
              <a:t> </a:t>
            </a:r>
            <a:r>
              <a:rPr lang="en-GB" dirty="0" err="1"/>
              <a:t>levadas</a:t>
            </a:r>
            <a:r>
              <a:rPr lang="en-GB" dirty="0"/>
              <a:t> </a:t>
            </a:r>
            <a:r>
              <a:rPr lang="en-GB" dirty="0" err="1"/>
              <a:t>em</a:t>
            </a:r>
            <a:r>
              <a:rPr lang="en-GB" dirty="0"/>
              <a:t> </a:t>
            </a:r>
            <a:r>
              <a:rPr lang="en-GB" dirty="0" err="1"/>
              <a:t>conta</a:t>
            </a:r>
            <a:r>
              <a:rPr lang="en-GB" dirty="0"/>
              <a:t> </a:t>
            </a:r>
            <a:r>
              <a:rPr lang="en-GB" dirty="0" err="1"/>
              <a:t>nas</a:t>
            </a:r>
            <a:r>
              <a:rPr lang="en-GB" dirty="0"/>
              <a:t> ferramentas de </a:t>
            </a:r>
            <a:r>
              <a:rPr lang="en-GB" dirty="0" err="1"/>
              <a:t>modelagem</a:t>
            </a:r>
            <a:r>
              <a:rPr lang="en-GB" dirty="0"/>
              <a:t> do </a:t>
            </a:r>
            <a:r>
              <a:rPr lang="en-GB" dirty="0" err="1"/>
              <a:t>sistema</a:t>
            </a:r>
            <a:r>
              <a:rPr lang="en-GB" dirty="0"/>
              <a:t> </a:t>
            </a:r>
            <a:r>
              <a:rPr lang="en-GB" dirty="0" err="1"/>
              <a:t>energético</a:t>
            </a:r>
            <a:r>
              <a:rPr lang="en-GB" dirty="0"/>
              <a:t> e no </a:t>
            </a:r>
            <a:r>
              <a:rPr lang="en-GB" dirty="0" err="1"/>
              <a:t>OSeMOSYS</a:t>
            </a:r>
            <a:r>
              <a:rPr lang="en-GB" dirty="0"/>
              <a:t>, de modo que a </a:t>
            </a:r>
            <a:r>
              <a:rPr lang="en-GB" dirty="0" err="1"/>
              <a:t>realidade</a:t>
            </a:r>
            <a:r>
              <a:rPr lang="en-GB" dirty="0"/>
              <a:t> </a:t>
            </a:r>
            <a:r>
              <a:rPr lang="en-GB" dirty="0" err="1"/>
              <a:t>possa</a:t>
            </a:r>
            <a:r>
              <a:rPr lang="en-GB" dirty="0"/>
              <a:t> ser </a:t>
            </a:r>
            <a:r>
              <a:rPr lang="en-GB" dirty="0" err="1"/>
              <a:t>representada</a:t>
            </a:r>
            <a:r>
              <a:rPr lang="en-GB" dirty="0"/>
              <a:t> de forma </a:t>
            </a:r>
            <a:r>
              <a:rPr lang="en-GB" dirty="0" err="1"/>
              <a:t>mais</a:t>
            </a:r>
            <a:r>
              <a:rPr lang="en-GB" dirty="0"/>
              <a:t> </a:t>
            </a:r>
            <a:r>
              <a:rPr lang="en-GB" dirty="0" err="1"/>
              <a:t>próxima</a:t>
            </a:r>
            <a:r>
              <a:rPr lang="en-GB" dirty="0"/>
              <a:t>. Este </a:t>
            </a:r>
            <a:r>
              <a:rPr lang="en-GB" dirty="0" err="1"/>
              <a:t>módulo</a:t>
            </a:r>
            <a:r>
              <a:rPr lang="en-GB" dirty="0"/>
              <a:t> </a:t>
            </a:r>
            <a:r>
              <a:rPr lang="en-GB" dirty="0" err="1"/>
              <a:t>ilustrará</a:t>
            </a:r>
            <a:r>
              <a:rPr lang="en-GB" dirty="0"/>
              <a:t> as </a:t>
            </a:r>
            <a:r>
              <a:rPr lang="en-GB" dirty="0" err="1"/>
              <a:t>características</a:t>
            </a:r>
            <a:r>
              <a:rPr lang="en-GB" dirty="0"/>
              <a:t> </a:t>
            </a:r>
            <a:r>
              <a:rPr lang="en-GB" dirty="0" err="1"/>
              <a:t>mais</a:t>
            </a:r>
            <a:r>
              <a:rPr lang="en-GB" dirty="0"/>
              <a:t> </a:t>
            </a:r>
            <a:r>
              <a:rPr lang="en-GB" dirty="0" err="1"/>
              <a:t>importantes</a:t>
            </a:r>
            <a:r>
              <a:rPr lang="en-GB" dirty="0"/>
              <a:t>. </a:t>
            </a:r>
            <a:endParaRPr dirty="0"/>
          </a:p>
          <a:p>
            <a:pPr marL="0" lvl="0" indent="0" algn="l" rtl="0">
              <a:spcBef>
                <a:spcPts val="0"/>
              </a:spcBef>
              <a:spcAft>
                <a:spcPts val="0"/>
              </a:spcAft>
              <a:buNone/>
            </a:pPr>
            <a:r>
              <a:rPr lang="en-GB" dirty="0"/>
              <a:t>Vamos </a:t>
            </a:r>
            <a:r>
              <a:rPr lang="en-GB" dirty="0" err="1"/>
              <a:t>começar</a:t>
            </a:r>
            <a:r>
              <a:rPr lang="en-GB" dirty="0"/>
              <a:t> com a </a:t>
            </a:r>
            <a:r>
              <a:rPr lang="en-GB" dirty="0" err="1"/>
              <a:t>vida</a:t>
            </a:r>
            <a:r>
              <a:rPr lang="en-GB" dirty="0"/>
              <a:t> </a:t>
            </a:r>
            <a:r>
              <a:rPr lang="en-GB" dirty="0" err="1"/>
              <a:t>operacional</a:t>
            </a:r>
            <a:r>
              <a:rPr lang="en-GB" dirty="0"/>
              <a:t>. </a:t>
            </a:r>
            <a:r>
              <a:rPr lang="en-GB" dirty="0" err="1"/>
              <a:t>É</a:t>
            </a:r>
            <a:r>
              <a:rPr lang="en-GB" dirty="0"/>
              <a:t> de </a:t>
            </a:r>
            <a:r>
              <a:rPr lang="en-GB" dirty="0" err="1"/>
              <a:t>conhecimento</a:t>
            </a:r>
            <a:r>
              <a:rPr lang="en-GB" dirty="0"/>
              <a:t> </a:t>
            </a:r>
            <a:r>
              <a:rPr lang="en-GB" dirty="0" err="1"/>
              <a:t>geral</a:t>
            </a:r>
            <a:r>
              <a:rPr lang="en-GB" dirty="0"/>
              <a:t> que um </a:t>
            </a:r>
            <a:r>
              <a:rPr lang="en-GB" dirty="0" err="1"/>
              <a:t>ativo</a:t>
            </a:r>
            <a:r>
              <a:rPr lang="en-GB" dirty="0"/>
              <a:t> </a:t>
            </a:r>
            <a:r>
              <a:rPr lang="en-GB" dirty="0" err="1"/>
              <a:t>ou</a:t>
            </a:r>
            <a:r>
              <a:rPr lang="en-GB" dirty="0"/>
              <a:t> </a:t>
            </a:r>
            <a:r>
              <a:rPr lang="en-GB" dirty="0" err="1"/>
              <a:t>uma</a:t>
            </a:r>
            <a:r>
              <a:rPr lang="en-GB" dirty="0"/>
              <a:t> </a:t>
            </a:r>
            <a:r>
              <a:rPr lang="en-GB" dirty="0" err="1"/>
              <a:t>tecnologia</a:t>
            </a:r>
            <a:r>
              <a:rPr lang="en-GB" dirty="0"/>
              <a:t> </a:t>
            </a:r>
            <a:r>
              <a:rPr lang="en-GB" dirty="0" err="1"/>
              <a:t>funciona</a:t>
            </a:r>
            <a:r>
              <a:rPr lang="en-GB" dirty="0"/>
              <a:t> </a:t>
            </a:r>
            <a:r>
              <a:rPr lang="en-GB" dirty="0" err="1"/>
              <a:t>bem</a:t>
            </a:r>
            <a:r>
              <a:rPr lang="en-GB" dirty="0"/>
              <a:t> </a:t>
            </a:r>
            <a:r>
              <a:rPr lang="en-GB" dirty="0" err="1"/>
              <a:t>por</a:t>
            </a:r>
            <a:r>
              <a:rPr lang="en-GB" dirty="0"/>
              <a:t> um </a:t>
            </a:r>
            <a:r>
              <a:rPr lang="en-GB" dirty="0" err="1"/>
              <a:t>certo</a:t>
            </a:r>
            <a:r>
              <a:rPr lang="en-GB" dirty="0"/>
              <a:t> tempo e, </a:t>
            </a:r>
            <a:r>
              <a:rPr lang="en-GB" dirty="0" err="1"/>
              <a:t>depois</a:t>
            </a:r>
            <a:r>
              <a:rPr lang="en-GB" dirty="0"/>
              <a:t> </a:t>
            </a:r>
            <a:r>
              <a:rPr lang="en-GB" dirty="0" err="1"/>
              <a:t>disso</a:t>
            </a:r>
            <a:r>
              <a:rPr lang="en-GB" dirty="0"/>
              <a:t>, </a:t>
            </a:r>
            <a:r>
              <a:rPr lang="en-GB" dirty="0" err="1"/>
              <a:t>começa</a:t>
            </a:r>
            <a:r>
              <a:rPr lang="en-GB" dirty="0"/>
              <a:t> a </a:t>
            </a:r>
            <a:r>
              <a:rPr lang="en-GB" dirty="0" err="1"/>
              <a:t>apresentar</a:t>
            </a:r>
            <a:r>
              <a:rPr lang="en-GB" dirty="0"/>
              <a:t> </a:t>
            </a:r>
            <a:r>
              <a:rPr lang="en-GB" dirty="0" err="1"/>
              <a:t>muitos</a:t>
            </a:r>
            <a:r>
              <a:rPr lang="en-GB" dirty="0"/>
              <a:t> </a:t>
            </a:r>
            <a:r>
              <a:rPr lang="en-GB" dirty="0" err="1"/>
              <a:t>problemas</a:t>
            </a:r>
            <a:r>
              <a:rPr lang="en-GB" dirty="0"/>
              <a:t> </a:t>
            </a:r>
            <a:r>
              <a:rPr lang="en-GB" dirty="0" err="1"/>
              <a:t>devido</a:t>
            </a:r>
            <a:r>
              <a:rPr lang="en-GB" dirty="0"/>
              <a:t> </a:t>
            </a:r>
            <a:r>
              <a:rPr lang="en-GB" dirty="0" err="1"/>
              <a:t>ao</a:t>
            </a:r>
            <a:r>
              <a:rPr lang="en-GB" dirty="0"/>
              <a:t> </a:t>
            </a:r>
            <a:r>
              <a:rPr lang="en-GB" dirty="0" err="1"/>
              <a:t>envelhecimento</a:t>
            </a:r>
            <a:r>
              <a:rPr lang="en-GB" dirty="0"/>
              <a:t>. Nesse </a:t>
            </a:r>
            <a:r>
              <a:rPr lang="en-GB" dirty="0" err="1"/>
              <a:t>momento</a:t>
            </a:r>
            <a:r>
              <a:rPr lang="en-GB" dirty="0"/>
              <a:t>, </a:t>
            </a:r>
            <a:r>
              <a:rPr lang="en-GB" dirty="0" err="1"/>
              <a:t>pode</a:t>
            </a:r>
            <a:r>
              <a:rPr lang="en-GB" dirty="0"/>
              <a:t>-se </a:t>
            </a:r>
            <a:r>
              <a:rPr lang="en-GB" dirty="0" err="1"/>
              <a:t>dizer</a:t>
            </a:r>
            <a:r>
              <a:rPr lang="en-GB" dirty="0"/>
              <a:t> que a </a:t>
            </a:r>
            <a:r>
              <a:rPr lang="en-GB" dirty="0" err="1"/>
              <a:t>vida</a:t>
            </a:r>
            <a:r>
              <a:rPr lang="en-GB" dirty="0"/>
              <a:t> </a:t>
            </a:r>
            <a:r>
              <a:rPr lang="en-GB" dirty="0" err="1"/>
              <a:t>operacional</a:t>
            </a:r>
            <a:r>
              <a:rPr lang="en-GB" dirty="0"/>
              <a:t> da </a:t>
            </a:r>
            <a:r>
              <a:rPr lang="en-GB" dirty="0" err="1"/>
              <a:t>tecnologia</a:t>
            </a:r>
            <a:r>
              <a:rPr lang="en-GB" dirty="0"/>
              <a:t> </a:t>
            </a:r>
            <a:r>
              <a:rPr lang="en-GB" dirty="0" err="1"/>
              <a:t>terminou</a:t>
            </a:r>
            <a:r>
              <a:rPr lang="en-GB" dirty="0"/>
              <a:t> e que </a:t>
            </a:r>
            <a:r>
              <a:rPr lang="en-GB" dirty="0" err="1"/>
              <a:t>ela</a:t>
            </a:r>
            <a:r>
              <a:rPr lang="en-GB" dirty="0"/>
              <a:t> </a:t>
            </a:r>
            <a:r>
              <a:rPr lang="en-GB" dirty="0" err="1"/>
              <a:t>precisa</a:t>
            </a:r>
            <a:r>
              <a:rPr lang="en-GB" dirty="0"/>
              <a:t> ser </a:t>
            </a:r>
            <a:r>
              <a:rPr lang="en-GB" dirty="0" err="1"/>
              <a:t>desativada</a:t>
            </a:r>
            <a:r>
              <a:rPr lang="en-GB" dirty="0"/>
              <a:t>. </a:t>
            </a:r>
            <a:r>
              <a:rPr lang="en-GB" dirty="0" err="1"/>
              <a:t>Algumas</a:t>
            </a:r>
            <a:r>
              <a:rPr lang="en-GB" dirty="0"/>
              <a:t> </a:t>
            </a:r>
            <a:r>
              <a:rPr lang="en-GB" dirty="0" err="1"/>
              <a:t>tecnologias</a:t>
            </a:r>
            <a:r>
              <a:rPr lang="en-GB" dirty="0"/>
              <a:t> </a:t>
            </a:r>
            <a:r>
              <a:rPr lang="en-GB" dirty="0" err="1"/>
              <a:t>são</a:t>
            </a:r>
            <a:r>
              <a:rPr lang="en-GB" dirty="0"/>
              <a:t> </a:t>
            </a:r>
            <a:r>
              <a:rPr lang="en-GB" dirty="0" err="1"/>
              <a:t>mais</a:t>
            </a:r>
            <a:r>
              <a:rPr lang="en-GB" dirty="0"/>
              <a:t> robustas e </a:t>
            </a:r>
            <a:r>
              <a:rPr lang="en-GB" dirty="0" err="1"/>
              <a:t>duram</a:t>
            </a:r>
            <a:r>
              <a:rPr lang="en-GB" dirty="0"/>
              <a:t> </a:t>
            </a:r>
            <a:r>
              <a:rPr lang="en-GB" dirty="0" err="1"/>
              <a:t>mais</a:t>
            </a:r>
            <a:r>
              <a:rPr lang="en-GB" dirty="0"/>
              <a:t>. </a:t>
            </a:r>
            <a:r>
              <a:rPr lang="en-GB" dirty="0" err="1"/>
              <a:t>Enquanto</a:t>
            </a:r>
            <a:r>
              <a:rPr lang="en-GB" dirty="0"/>
              <a:t> </a:t>
            </a:r>
            <a:r>
              <a:rPr lang="en-GB" dirty="0" err="1"/>
              <a:t>outras</a:t>
            </a:r>
            <a:r>
              <a:rPr lang="en-GB" dirty="0"/>
              <a:t> </a:t>
            </a:r>
            <a:r>
              <a:rPr lang="en-GB" dirty="0" err="1"/>
              <a:t>têm</a:t>
            </a:r>
            <a:r>
              <a:rPr lang="en-GB" dirty="0"/>
              <a:t> </a:t>
            </a:r>
            <a:r>
              <a:rPr lang="en-GB" dirty="0" err="1"/>
              <a:t>vida</a:t>
            </a:r>
            <a:r>
              <a:rPr lang="en-GB" dirty="0"/>
              <a:t> </a:t>
            </a:r>
            <a:r>
              <a:rPr lang="en-GB" dirty="0" err="1"/>
              <a:t>útil</a:t>
            </a:r>
            <a:r>
              <a:rPr lang="en-GB" dirty="0"/>
              <a:t> </a:t>
            </a:r>
            <a:r>
              <a:rPr lang="en-GB" dirty="0" err="1"/>
              <a:t>mais</a:t>
            </a:r>
            <a:r>
              <a:rPr lang="en-GB" dirty="0"/>
              <a:t> </a:t>
            </a:r>
            <a:r>
              <a:rPr lang="en-GB" dirty="0" err="1"/>
              <a:t>curta</a:t>
            </a:r>
            <a:r>
              <a:rPr lang="en-GB" dirty="0"/>
              <a:t>. </a:t>
            </a:r>
            <a:r>
              <a:rPr lang="en-GB" dirty="0" err="1"/>
              <a:t>Isso</a:t>
            </a:r>
            <a:r>
              <a:rPr lang="en-GB" dirty="0"/>
              <a:t> </a:t>
            </a:r>
            <a:r>
              <a:rPr lang="en-GB" dirty="0" err="1"/>
              <a:t>afeta</a:t>
            </a:r>
            <a:r>
              <a:rPr lang="en-GB" dirty="0"/>
              <a:t> </a:t>
            </a:r>
            <a:r>
              <a:rPr lang="en-GB" dirty="0" err="1"/>
              <a:t>sua</a:t>
            </a:r>
            <a:r>
              <a:rPr lang="en-GB" dirty="0"/>
              <a:t> </a:t>
            </a:r>
            <a:r>
              <a:rPr lang="en-GB" dirty="0" err="1"/>
              <a:t>competitividade</a:t>
            </a:r>
            <a:r>
              <a:rPr lang="en-GB" dirty="0"/>
              <a:t>, pois </a:t>
            </a:r>
            <a:r>
              <a:rPr lang="en-GB" dirty="0" err="1"/>
              <a:t>afeta</a:t>
            </a:r>
            <a:r>
              <a:rPr lang="en-GB" dirty="0"/>
              <a:t> o </a:t>
            </a:r>
            <a:r>
              <a:rPr lang="en-GB" dirty="0" err="1"/>
              <a:t>quanto</a:t>
            </a:r>
            <a:r>
              <a:rPr lang="en-GB" dirty="0"/>
              <a:t> vale a </a:t>
            </a:r>
            <a:r>
              <a:rPr lang="en-GB" dirty="0" err="1"/>
              <a:t>pena</a:t>
            </a:r>
            <a:r>
              <a:rPr lang="en-GB" dirty="0"/>
              <a:t> </a:t>
            </a:r>
            <a:r>
              <a:rPr lang="en-GB" dirty="0" err="1"/>
              <a:t>investir</a:t>
            </a:r>
            <a:r>
              <a:rPr lang="en-GB" dirty="0"/>
              <a:t> </a:t>
            </a:r>
            <a:r>
              <a:rPr lang="en-GB" dirty="0" err="1"/>
              <a:t>nelas</a:t>
            </a:r>
            <a:r>
              <a:rPr lang="en-GB" dirty="0"/>
              <a:t>. O </a:t>
            </a:r>
            <a:r>
              <a:rPr lang="en-GB" dirty="0" err="1"/>
              <a:t>exemplo</a:t>
            </a:r>
            <a:r>
              <a:rPr lang="en-GB" dirty="0"/>
              <a:t> da </a:t>
            </a:r>
            <a:r>
              <a:rPr lang="en-GB" dirty="0" err="1"/>
              <a:t>figura</a:t>
            </a:r>
            <a:r>
              <a:rPr lang="en-GB" dirty="0"/>
              <a:t> </a:t>
            </a:r>
            <a:r>
              <a:rPr lang="en-GB" dirty="0" err="1"/>
              <a:t>mostra</a:t>
            </a:r>
            <a:r>
              <a:rPr lang="en-GB" dirty="0"/>
              <a:t> </a:t>
            </a:r>
            <a:r>
              <a:rPr lang="en-GB" dirty="0" err="1"/>
              <a:t>isso</a:t>
            </a:r>
            <a:r>
              <a:rPr lang="en-GB" dirty="0"/>
              <a:t>. </a:t>
            </a:r>
            <a:r>
              <a:rPr lang="en-GB" dirty="0" err="1"/>
              <a:t>Imaginemos</a:t>
            </a:r>
            <a:r>
              <a:rPr lang="en-GB" dirty="0"/>
              <a:t> que o </a:t>
            </a:r>
            <a:r>
              <a:rPr lang="en-GB" dirty="0" err="1"/>
              <a:t>carro</a:t>
            </a:r>
            <a:r>
              <a:rPr lang="en-GB" dirty="0"/>
              <a:t> da </a:t>
            </a:r>
            <a:r>
              <a:rPr lang="en-GB" dirty="0" err="1"/>
              <a:t>esquerda</a:t>
            </a:r>
            <a:r>
              <a:rPr lang="en-GB" dirty="0"/>
              <a:t> </a:t>
            </a:r>
            <a:r>
              <a:rPr lang="en-GB" dirty="0" err="1"/>
              <a:t>custe</a:t>
            </a:r>
            <a:r>
              <a:rPr lang="en-GB" dirty="0"/>
              <a:t> US$ 10.000, </a:t>
            </a:r>
            <a:r>
              <a:rPr lang="en-GB" dirty="0" err="1"/>
              <a:t>enquanto</a:t>
            </a:r>
            <a:r>
              <a:rPr lang="en-GB" dirty="0"/>
              <a:t> o da </a:t>
            </a:r>
            <a:r>
              <a:rPr lang="en-GB" dirty="0" err="1"/>
              <a:t>direita</a:t>
            </a:r>
            <a:r>
              <a:rPr lang="en-GB" dirty="0"/>
              <a:t> </a:t>
            </a:r>
            <a:r>
              <a:rPr lang="en-GB" dirty="0" err="1"/>
              <a:t>custa</a:t>
            </a:r>
            <a:r>
              <a:rPr lang="en-GB" dirty="0"/>
              <a:t> US$ 15.000. O </a:t>
            </a:r>
            <a:r>
              <a:rPr lang="en-GB" dirty="0" err="1"/>
              <a:t>carro</a:t>
            </a:r>
            <a:r>
              <a:rPr lang="en-GB" dirty="0"/>
              <a:t> da </a:t>
            </a:r>
            <a:r>
              <a:rPr lang="en-GB" dirty="0" err="1"/>
              <a:t>direita</a:t>
            </a:r>
            <a:r>
              <a:rPr lang="en-GB" dirty="0"/>
              <a:t> </a:t>
            </a:r>
            <a:r>
              <a:rPr lang="en-GB" dirty="0" err="1"/>
              <a:t>custa</a:t>
            </a:r>
            <a:r>
              <a:rPr lang="en-GB" dirty="0"/>
              <a:t> 1,5 </a:t>
            </a:r>
            <a:r>
              <a:rPr lang="en-GB" dirty="0" err="1"/>
              <a:t>vezes</a:t>
            </a:r>
            <a:r>
              <a:rPr lang="en-GB" dirty="0"/>
              <a:t> </a:t>
            </a:r>
            <a:r>
              <a:rPr lang="en-GB" dirty="0" err="1"/>
              <a:t>mais</a:t>
            </a:r>
            <a:r>
              <a:rPr lang="en-GB" dirty="0"/>
              <a:t> do que o da </a:t>
            </a:r>
            <a:r>
              <a:rPr lang="en-GB" dirty="0" err="1"/>
              <a:t>esquerda</a:t>
            </a:r>
            <a:r>
              <a:rPr lang="en-GB" dirty="0"/>
              <a:t>. </a:t>
            </a:r>
            <a:r>
              <a:rPr lang="en-GB" dirty="0" err="1"/>
              <a:t>Entretanto</a:t>
            </a:r>
            <a:r>
              <a:rPr lang="en-GB" dirty="0"/>
              <a:t>, o </a:t>
            </a:r>
            <a:r>
              <a:rPr lang="en-GB" dirty="0" err="1"/>
              <a:t>carro</a:t>
            </a:r>
            <a:r>
              <a:rPr lang="en-GB" dirty="0"/>
              <a:t> da </a:t>
            </a:r>
            <a:r>
              <a:rPr lang="en-GB" dirty="0" err="1"/>
              <a:t>direita</a:t>
            </a:r>
            <a:r>
              <a:rPr lang="en-GB" dirty="0"/>
              <a:t> </a:t>
            </a:r>
            <a:r>
              <a:rPr lang="en-GB" dirty="0" err="1"/>
              <a:t>vive</a:t>
            </a:r>
            <a:r>
              <a:rPr lang="en-GB" dirty="0"/>
              <a:t> o dobro do tempo do </a:t>
            </a:r>
            <a:r>
              <a:rPr lang="en-GB" dirty="0" err="1"/>
              <a:t>carro</a:t>
            </a:r>
            <a:r>
              <a:rPr lang="en-GB" dirty="0"/>
              <a:t> da </a:t>
            </a:r>
            <a:r>
              <a:rPr lang="en-GB" dirty="0" err="1"/>
              <a:t>esquerda</a:t>
            </a:r>
            <a:r>
              <a:rPr lang="en-GB" dirty="0"/>
              <a:t>, 20 </a:t>
            </a:r>
            <a:r>
              <a:rPr lang="en-GB" dirty="0" err="1"/>
              <a:t>anos</a:t>
            </a:r>
            <a:r>
              <a:rPr lang="en-GB" dirty="0"/>
              <a:t>. Se </a:t>
            </a:r>
            <a:r>
              <a:rPr lang="en-GB" dirty="0" err="1"/>
              <a:t>você</a:t>
            </a:r>
            <a:r>
              <a:rPr lang="en-GB" dirty="0"/>
              <a:t> </a:t>
            </a:r>
            <a:r>
              <a:rPr lang="en-GB" dirty="0" err="1"/>
              <a:t>desconsiderar</a:t>
            </a:r>
            <a:r>
              <a:rPr lang="en-GB" dirty="0"/>
              <a:t> o </a:t>
            </a:r>
            <a:r>
              <a:rPr lang="en-GB" dirty="0" err="1"/>
              <a:t>desempenho</a:t>
            </a:r>
            <a:r>
              <a:rPr lang="en-GB" dirty="0"/>
              <a:t> </a:t>
            </a:r>
            <a:r>
              <a:rPr lang="en-GB" dirty="0" err="1"/>
              <a:t>por</a:t>
            </a:r>
            <a:r>
              <a:rPr lang="en-GB" dirty="0"/>
              <a:t> um </a:t>
            </a:r>
            <a:r>
              <a:rPr lang="en-GB" dirty="0" err="1"/>
              <a:t>minuto</a:t>
            </a:r>
            <a:r>
              <a:rPr lang="en-GB" dirty="0"/>
              <a:t> e </a:t>
            </a:r>
            <a:r>
              <a:rPr lang="en-GB" dirty="0" err="1"/>
              <a:t>quiser</a:t>
            </a:r>
            <a:r>
              <a:rPr lang="en-GB" dirty="0"/>
              <a:t> </a:t>
            </a:r>
            <a:r>
              <a:rPr lang="en-GB" dirty="0" err="1"/>
              <a:t>apenas</a:t>
            </a:r>
            <a:r>
              <a:rPr lang="en-GB" dirty="0"/>
              <a:t> </a:t>
            </a:r>
            <a:r>
              <a:rPr lang="en-GB" dirty="0" err="1"/>
              <a:t>garantir</a:t>
            </a:r>
            <a:r>
              <a:rPr lang="en-GB" dirty="0"/>
              <a:t> um </a:t>
            </a:r>
            <a:r>
              <a:rPr lang="en-GB" dirty="0" err="1"/>
              <a:t>carro</a:t>
            </a:r>
            <a:r>
              <a:rPr lang="en-GB" dirty="0"/>
              <a:t> </a:t>
            </a:r>
            <a:r>
              <a:rPr lang="en-GB" dirty="0" err="1"/>
              <a:t>pelo</a:t>
            </a:r>
            <a:r>
              <a:rPr lang="en-GB" dirty="0"/>
              <a:t> </a:t>
            </a:r>
            <a:r>
              <a:rPr lang="en-GB" dirty="0" err="1"/>
              <a:t>maior</a:t>
            </a:r>
            <a:r>
              <a:rPr lang="en-GB" dirty="0"/>
              <a:t> tempo </a:t>
            </a:r>
            <a:r>
              <a:rPr lang="en-GB" dirty="0" err="1"/>
              <a:t>possível</a:t>
            </a:r>
            <a:r>
              <a:rPr lang="en-GB" dirty="0"/>
              <a:t> com o </a:t>
            </a:r>
            <a:r>
              <a:rPr lang="en-GB" dirty="0" err="1"/>
              <a:t>menor</a:t>
            </a:r>
            <a:r>
              <a:rPr lang="en-GB" dirty="0"/>
              <a:t> </a:t>
            </a:r>
            <a:r>
              <a:rPr lang="en-GB" dirty="0" err="1"/>
              <a:t>custo</a:t>
            </a:r>
            <a:r>
              <a:rPr lang="en-GB" dirty="0"/>
              <a:t>, qual deles </a:t>
            </a:r>
            <a:r>
              <a:rPr lang="en-GB" dirty="0" err="1"/>
              <a:t>você</a:t>
            </a:r>
            <a:r>
              <a:rPr lang="en-GB" dirty="0"/>
              <a:t> </a:t>
            </a:r>
            <a:r>
              <a:rPr lang="en-GB" dirty="0" err="1"/>
              <a:t>escolheria</a:t>
            </a:r>
            <a:r>
              <a:rPr lang="en-GB" dirty="0"/>
              <a:t>? Faria </a:t>
            </a:r>
            <a:r>
              <a:rPr lang="en-GB" dirty="0" err="1"/>
              <a:t>sentido</a:t>
            </a:r>
            <a:r>
              <a:rPr lang="en-GB" dirty="0"/>
              <a:t> </a:t>
            </a:r>
            <a:r>
              <a:rPr lang="en-GB" dirty="0" err="1"/>
              <a:t>escolher</a:t>
            </a:r>
            <a:r>
              <a:rPr lang="en-GB" dirty="0"/>
              <a:t> o da </a:t>
            </a:r>
            <a:r>
              <a:rPr lang="en-GB" dirty="0" err="1"/>
              <a:t>direita</a:t>
            </a:r>
            <a:r>
              <a:rPr lang="en-GB" dirty="0"/>
              <a:t>. Para </a:t>
            </a:r>
            <a:r>
              <a:rPr lang="en-GB" dirty="0" err="1"/>
              <a:t>ter</a:t>
            </a:r>
            <a:r>
              <a:rPr lang="en-GB" dirty="0"/>
              <a:t> um </a:t>
            </a:r>
            <a:r>
              <a:rPr lang="en-GB" dirty="0" err="1"/>
              <a:t>carro</a:t>
            </a:r>
            <a:r>
              <a:rPr lang="en-GB" dirty="0"/>
              <a:t> </a:t>
            </a:r>
            <a:r>
              <a:rPr lang="en-GB" dirty="0" err="1"/>
              <a:t>por</a:t>
            </a:r>
            <a:r>
              <a:rPr lang="en-GB" dirty="0"/>
              <a:t> 20 </a:t>
            </a:r>
            <a:r>
              <a:rPr lang="en-GB" dirty="0" err="1"/>
              <a:t>anos</a:t>
            </a:r>
            <a:r>
              <a:rPr lang="en-GB" dirty="0"/>
              <a:t>, </a:t>
            </a:r>
            <a:r>
              <a:rPr lang="en-GB" dirty="0" err="1"/>
              <a:t>seriam</a:t>
            </a:r>
            <a:r>
              <a:rPr lang="en-GB" dirty="0"/>
              <a:t> </a:t>
            </a:r>
            <a:r>
              <a:rPr lang="en-GB" dirty="0" err="1"/>
              <a:t>necessários</a:t>
            </a:r>
            <a:r>
              <a:rPr lang="en-GB" dirty="0"/>
              <a:t> </a:t>
            </a:r>
            <a:r>
              <a:rPr lang="en-GB" dirty="0" err="1"/>
              <a:t>apenas</a:t>
            </a:r>
            <a:r>
              <a:rPr lang="en-GB" dirty="0"/>
              <a:t> 15.000 </a:t>
            </a:r>
            <a:r>
              <a:rPr lang="en-GB" dirty="0" err="1"/>
              <a:t>dólares</a:t>
            </a:r>
            <a:r>
              <a:rPr lang="en-GB" dirty="0"/>
              <a:t> </a:t>
            </a:r>
            <a:r>
              <a:rPr lang="en-GB" dirty="0" err="1"/>
              <a:t>nesse</a:t>
            </a:r>
            <a:r>
              <a:rPr lang="en-GB" dirty="0"/>
              <a:t> </a:t>
            </a:r>
            <a:r>
              <a:rPr lang="en-GB" dirty="0" err="1"/>
              <a:t>caso</a:t>
            </a:r>
            <a:r>
              <a:rPr lang="en-GB" dirty="0"/>
              <a:t>. No </a:t>
            </a:r>
            <a:r>
              <a:rPr lang="en-GB" dirty="0" err="1"/>
              <a:t>caso</a:t>
            </a:r>
            <a:r>
              <a:rPr lang="en-GB" dirty="0"/>
              <a:t> da </a:t>
            </a:r>
            <a:r>
              <a:rPr lang="en-GB" dirty="0" err="1"/>
              <a:t>esquerda</a:t>
            </a:r>
            <a:r>
              <a:rPr lang="en-GB" dirty="0"/>
              <a:t>, seria </a:t>
            </a:r>
            <a:r>
              <a:rPr lang="en-GB" dirty="0" err="1"/>
              <a:t>necessário</a:t>
            </a:r>
            <a:r>
              <a:rPr lang="en-GB" dirty="0"/>
              <a:t> </a:t>
            </a:r>
            <a:r>
              <a:rPr lang="en-GB" dirty="0" err="1"/>
              <a:t>comprar</a:t>
            </a:r>
            <a:r>
              <a:rPr lang="en-GB" dirty="0"/>
              <a:t> o </a:t>
            </a:r>
            <a:r>
              <a:rPr lang="en-GB" dirty="0" err="1"/>
              <a:t>carro</a:t>
            </a:r>
            <a:r>
              <a:rPr lang="en-GB" dirty="0"/>
              <a:t> </a:t>
            </a:r>
            <a:r>
              <a:rPr lang="en-GB" dirty="0" err="1"/>
              <a:t>novamente</a:t>
            </a:r>
            <a:r>
              <a:rPr lang="en-GB" dirty="0"/>
              <a:t> </a:t>
            </a:r>
            <a:r>
              <a:rPr lang="en-GB" dirty="0" err="1"/>
              <a:t>após</a:t>
            </a:r>
            <a:r>
              <a:rPr lang="en-GB" dirty="0"/>
              <a:t> 10 </a:t>
            </a:r>
            <a:r>
              <a:rPr lang="en-GB" dirty="0" err="1"/>
              <a:t>anos</a:t>
            </a:r>
            <a:r>
              <a:rPr lang="en-GB" dirty="0"/>
              <a:t> e a </a:t>
            </a:r>
            <a:r>
              <a:rPr lang="en-GB" dirty="0" err="1"/>
              <a:t>despesa</a:t>
            </a:r>
            <a:r>
              <a:rPr lang="en-GB" dirty="0"/>
              <a:t> total </a:t>
            </a:r>
            <a:r>
              <a:rPr lang="en-GB" dirty="0" err="1"/>
              <a:t>aumentaria</a:t>
            </a:r>
            <a:r>
              <a:rPr lang="en-GB" dirty="0"/>
              <a:t> para US$ 20.000.</a:t>
            </a:r>
            <a:endParaRPr dirty="0"/>
          </a:p>
        </p:txBody>
      </p:sp>
      <p:sp>
        <p:nvSpPr>
          <p:cNvPr id="422" name="Google Shape;42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Outros </a:t>
            </a:r>
            <a:r>
              <a:rPr lang="en-GB" dirty="0" err="1"/>
              <a:t>parâmetros</a:t>
            </a:r>
            <a:r>
              <a:rPr lang="en-GB" dirty="0"/>
              <a:t> que </a:t>
            </a:r>
            <a:r>
              <a:rPr lang="en-GB" dirty="0" err="1"/>
              <a:t>afetam</a:t>
            </a:r>
            <a:r>
              <a:rPr lang="en-GB" dirty="0"/>
              <a:t> </a:t>
            </a:r>
            <a:r>
              <a:rPr lang="en-GB" dirty="0" err="1"/>
              <a:t>significativamente</a:t>
            </a:r>
            <a:r>
              <a:rPr lang="en-GB" dirty="0"/>
              <a:t> a </a:t>
            </a:r>
            <a:r>
              <a:rPr lang="en-GB" dirty="0" err="1"/>
              <a:t>competitividade</a:t>
            </a:r>
            <a:r>
              <a:rPr lang="en-GB" dirty="0"/>
              <a:t> de </a:t>
            </a:r>
            <a:r>
              <a:rPr lang="en-GB" dirty="0" err="1"/>
              <a:t>uma</a:t>
            </a:r>
            <a:r>
              <a:rPr lang="en-GB" dirty="0"/>
              <a:t> </a:t>
            </a:r>
            <a:r>
              <a:rPr lang="en-GB" dirty="0" err="1"/>
              <a:t>tecnologia</a:t>
            </a:r>
            <a:r>
              <a:rPr lang="en-GB" dirty="0"/>
              <a:t> </a:t>
            </a:r>
            <a:r>
              <a:rPr lang="en-GB" dirty="0" err="1"/>
              <a:t>são</a:t>
            </a:r>
            <a:r>
              <a:rPr lang="en-GB" dirty="0"/>
              <a:t> o </a:t>
            </a:r>
            <a:r>
              <a:rPr lang="en-GB" dirty="0" err="1"/>
              <a:t>fator</a:t>
            </a:r>
            <a:r>
              <a:rPr lang="en-GB" dirty="0"/>
              <a:t> de </a:t>
            </a:r>
            <a:r>
              <a:rPr lang="en-GB" dirty="0" err="1"/>
              <a:t>disponibilidade</a:t>
            </a:r>
            <a:r>
              <a:rPr lang="en-GB" dirty="0"/>
              <a:t> e o </a:t>
            </a:r>
            <a:r>
              <a:rPr lang="en-GB" dirty="0" err="1"/>
              <a:t>fator</a:t>
            </a:r>
            <a:r>
              <a:rPr lang="en-GB" dirty="0"/>
              <a:t> de </a:t>
            </a:r>
            <a:r>
              <a:rPr lang="en-GB" dirty="0" err="1"/>
              <a:t>capacidade</a:t>
            </a:r>
            <a:r>
              <a:rPr lang="en-GB" dirty="0"/>
              <a:t>. Esses </a:t>
            </a:r>
            <a:r>
              <a:rPr lang="en-GB" dirty="0" err="1"/>
              <a:t>parâmetros</a:t>
            </a:r>
            <a:r>
              <a:rPr lang="en-GB" dirty="0"/>
              <a:t> </a:t>
            </a:r>
            <a:r>
              <a:rPr lang="en-GB" dirty="0" err="1"/>
              <a:t>são</a:t>
            </a:r>
            <a:r>
              <a:rPr lang="en-GB" dirty="0"/>
              <a:t> </a:t>
            </a:r>
            <a:r>
              <a:rPr lang="en-GB" dirty="0" err="1"/>
              <a:t>muito</a:t>
            </a:r>
            <a:r>
              <a:rPr lang="en-GB" dirty="0"/>
              <a:t> </a:t>
            </a:r>
            <a:r>
              <a:rPr lang="en-GB" dirty="0" err="1"/>
              <a:t>importantes</a:t>
            </a:r>
            <a:r>
              <a:rPr lang="en-GB" dirty="0"/>
              <a:t> no </a:t>
            </a:r>
            <a:r>
              <a:rPr lang="en-GB" dirty="0" err="1"/>
              <a:t>OSeMOSYS</a:t>
            </a:r>
            <a:r>
              <a:rPr lang="en-GB" dirty="0"/>
              <a:t>, mas </a:t>
            </a:r>
            <a:r>
              <a:rPr lang="en-GB" dirty="0" err="1"/>
              <a:t>geralmente</a:t>
            </a:r>
            <a:r>
              <a:rPr lang="en-GB" dirty="0"/>
              <a:t> </a:t>
            </a:r>
            <a:r>
              <a:rPr lang="en-GB" dirty="0" err="1"/>
              <a:t>são</a:t>
            </a:r>
            <a:r>
              <a:rPr lang="en-GB" dirty="0"/>
              <a:t> </a:t>
            </a:r>
            <a:r>
              <a:rPr lang="en-GB" dirty="0" err="1"/>
              <a:t>difíceis</a:t>
            </a:r>
            <a:r>
              <a:rPr lang="en-GB" dirty="0"/>
              <a:t> de </a:t>
            </a:r>
            <a:r>
              <a:rPr lang="en-GB" dirty="0" err="1"/>
              <a:t>determinar</a:t>
            </a:r>
            <a:r>
              <a:rPr lang="en-GB" dirty="0"/>
              <a:t>. </a:t>
            </a:r>
            <a:r>
              <a:rPr lang="en-GB" dirty="0" err="1"/>
              <a:t>Você</a:t>
            </a:r>
            <a:r>
              <a:rPr lang="en-GB" dirty="0"/>
              <a:t> </a:t>
            </a:r>
            <a:r>
              <a:rPr lang="en-GB" dirty="0" err="1"/>
              <a:t>fará</a:t>
            </a:r>
            <a:r>
              <a:rPr lang="en-GB" dirty="0"/>
              <a:t> </a:t>
            </a:r>
            <a:r>
              <a:rPr lang="en-GB" dirty="0" err="1"/>
              <a:t>exercícios</a:t>
            </a:r>
            <a:r>
              <a:rPr lang="en-GB" dirty="0"/>
              <a:t> para </a:t>
            </a:r>
            <a:r>
              <a:rPr lang="en-GB" dirty="0" err="1"/>
              <a:t>entender</a:t>
            </a:r>
            <a:r>
              <a:rPr lang="en-GB" dirty="0"/>
              <a:t> o </a:t>
            </a:r>
            <a:r>
              <a:rPr lang="en-GB" dirty="0" err="1"/>
              <a:t>significado</a:t>
            </a:r>
            <a:r>
              <a:rPr lang="en-GB" dirty="0"/>
              <a:t> deles. O </a:t>
            </a:r>
            <a:r>
              <a:rPr lang="en-GB" dirty="0" err="1"/>
              <a:t>fator</a:t>
            </a:r>
            <a:r>
              <a:rPr lang="en-GB" dirty="0"/>
              <a:t> de </a:t>
            </a:r>
            <a:r>
              <a:rPr lang="en-GB" dirty="0" err="1"/>
              <a:t>disponibilidade</a:t>
            </a:r>
            <a:r>
              <a:rPr lang="en-GB" dirty="0"/>
              <a:t> e o </a:t>
            </a:r>
            <a:r>
              <a:rPr lang="en-GB" dirty="0" err="1"/>
              <a:t>fator</a:t>
            </a:r>
            <a:r>
              <a:rPr lang="en-GB" dirty="0"/>
              <a:t> de </a:t>
            </a:r>
            <a:r>
              <a:rPr lang="en-GB" dirty="0" err="1"/>
              <a:t>capacidade</a:t>
            </a:r>
            <a:r>
              <a:rPr lang="en-GB" dirty="0"/>
              <a:t> </a:t>
            </a:r>
            <a:r>
              <a:rPr lang="en-GB" dirty="0" err="1"/>
              <a:t>representam</a:t>
            </a:r>
            <a:r>
              <a:rPr lang="en-GB" dirty="0"/>
              <a:t>, </a:t>
            </a:r>
            <a:r>
              <a:rPr lang="en-GB" dirty="0" err="1"/>
              <a:t>em</a:t>
            </a:r>
            <a:r>
              <a:rPr lang="en-GB" dirty="0"/>
              <a:t> </a:t>
            </a:r>
            <a:r>
              <a:rPr lang="en-GB" dirty="0" err="1"/>
              <a:t>geral</a:t>
            </a:r>
            <a:r>
              <a:rPr lang="en-GB" dirty="0"/>
              <a:t>, o </a:t>
            </a:r>
            <a:r>
              <a:rPr lang="en-GB" dirty="0" err="1"/>
              <a:t>quanto</a:t>
            </a:r>
            <a:r>
              <a:rPr lang="en-GB" dirty="0"/>
              <a:t> </a:t>
            </a:r>
            <a:r>
              <a:rPr lang="en-GB" dirty="0" err="1"/>
              <a:t>uma</a:t>
            </a:r>
            <a:r>
              <a:rPr lang="en-GB" dirty="0"/>
              <a:t> </a:t>
            </a:r>
            <a:r>
              <a:rPr lang="en-GB" dirty="0" err="1"/>
              <a:t>tecnologia</a:t>
            </a:r>
            <a:r>
              <a:rPr lang="en-GB" dirty="0"/>
              <a:t> </a:t>
            </a:r>
            <a:r>
              <a:rPr lang="en-GB" dirty="0" err="1"/>
              <a:t>pode</a:t>
            </a:r>
            <a:r>
              <a:rPr lang="en-GB" dirty="0"/>
              <a:t> </a:t>
            </a:r>
            <a:r>
              <a:rPr lang="en-GB" dirty="0" err="1"/>
              <a:t>realmente</a:t>
            </a:r>
            <a:r>
              <a:rPr lang="en-GB" dirty="0"/>
              <a:t> </a:t>
            </a:r>
            <a:r>
              <a:rPr lang="en-GB" dirty="0" err="1"/>
              <a:t>produzir</a:t>
            </a:r>
            <a:r>
              <a:rPr lang="en-GB" dirty="0"/>
              <a:t>, </a:t>
            </a:r>
            <a:r>
              <a:rPr lang="en-GB" dirty="0" err="1"/>
              <a:t>como</a:t>
            </a:r>
            <a:r>
              <a:rPr lang="en-GB" dirty="0"/>
              <a:t> </a:t>
            </a:r>
            <a:r>
              <a:rPr lang="en-GB" dirty="0" err="1"/>
              <a:t>uma</a:t>
            </a:r>
            <a:r>
              <a:rPr lang="en-GB" dirty="0"/>
              <a:t> </a:t>
            </a:r>
            <a:r>
              <a:rPr lang="en-GB" dirty="0" err="1"/>
              <a:t>proporção</a:t>
            </a:r>
            <a:r>
              <a:rPr lang="en-GB" dirty="0"/>
              <a:t> de </a:t>
            </a:r>
            <a:r>
              <a:rPr lang="en-GB" dirty="0" err="1"/>
              <a:t>seu</a:t>
            </a:r>
            <a:r>
              <a:rPr lang="en-GB" dirty="0"/>
              <a:t> </a:t>
            </a:r>
            <a:r>
              <a:rPr lang="en-GB" dirty="0" err="1"/>
              <a:t>potencial</a:t>
            </a:r>
            <a:r>
              <a:rPr lang="en-GB" dirty="0"/>
              <a:t> </a:t>
            </a:r>
            <a:r>
              <a:rPr lang="en-GB" dirty="0" err="1"/>
              <a:t>teórico</a:t>
            </a:r>
            <a:r>
              <a:rPr lang="en-GB" dirty="0"/>
              <a:t> </a:t>
            </a:r>
            <a:r>
              <a:rPr lang="en-GB" dirty="0" err="1"/>
              <a:t>máximo</a:t>
            </a:r>
            <a:r>
              <a:rPr lang="en-GB" dirty="0"/>
              <a:t>. O </a:t>
            </a:r>
            <a:r>
              <a:rPr lang="en-GB" dirty="0" err="1"/>
              <a:t>fator</a:t>
            </a:r>
            <a:r>
              <a:rPr lang="en-GB" dirty="0"/>
              <a:t> de </a:t>
            </a:r>
            <a:r>
              <a:rPr lang="en-GB" dirty="0" err="1"/>
              <a:t>disponibilidade</a:t>
            </a:r>
            <a:r>
              <a:rPr lang="en-GB" dirty="0"/>
              <a:t> leva </a:t>
            </a:r>
            <a:r>
              <a:rPr lang="en-GB" dirty="0" err="1"/>
              <a:t>em</a:t>
            </a:r>
            <a:r>
              <a:rPr lang="en-GB" dirty="0"/>
              <a:t> </a:t>
            </a:r>
            <a:r>
              <a:rPr lang="en-GB" dirty="0" err="1"/>
              <a:t>conta</a:t>
            </a:r>
            <a:r>
              <a:rPr lang="en-GB" dirty="0"/>
              <a:t> as horas de </a:t>
            </a:r>
            <a:r>
              <a:rPr lang="en-GB" dirty="0" err="1"/>
              <a:t>manutenção</a:t>
            </a:r>
            <a:r>
              <a:rPr lang="en-GB" dirty="0"/>
              <a:t> </a:t>
            </a:r>
            <a:r>
              <a:rPr lang="en-GB" dirty="0" err="1"/>
              <a:t>planejada</a:t>
            </a:r>
            <a:r>
              <a:rPr lang="en-GB" dirty="0"/>
              <a:t>. Ou </a:t>
            </a:r>
            <a:r>
              <a:rPr lang="en-GB" dirty="0" err="1"/>
              <a:t>seja</a:t>
            </a:r>
            <a:r>
              <a:rPr lang="en-GB" dirty="0"/>
              <a:t>, </a:t>
            </a:r>
            <a:r>
              <a:rPr lang="en-GB" dirty="0" err="1"/>
              <a:t>ele</a:t>
            </a:r>
            <a:r>
              <a:rPr lang="en-GB" dirty="0"/>
              <a:t> </a:t>
            </a:r>
            <a:r>
              <a:rPr lang="en-GB" dirty="0" err="1"/>
              <a:t>contabiliza</a:t>
            </a:r>
            <a:r>
              <a:rPr lang="en-GB" dirty="0"/>
              <a:t> o tempo </a:t>
            </a:r>
            <a:r>
              <a:rPr lang="en-GB" dirty="0" err="1"/>
              <a:t>durante</a:t>
            </a:r>
            <a:r>
              <a:rPr lang="en-GB" dirty="0"/>
              <a:t> o </a:t>
            </a:r>
            <a:r>
              <a:rPr lang="en-GB" dirty="0" err="1"/>
              <a:t>ano</a:t>
            </a:r>
            <a:r>
              <a:rPr lang="en-GB" dirty="0"/>
              <a:t> </a:t>
            </a:r>
            <a:r>
              <a:rPr lang="en-GB" dirty="0" err="1"/>
              <a:t>em</a:t>
            </a:r>
            <a:r>
              <a:rPr lang="en-GB" dirty="0"/>
              <a:t> que </a:t>
            </a:r>
            <a:r>
              <a:rPr lang="en-GB" dirty="0" err="1"/>
              <a:t>os</a:t>
            </a:r>
            <a:r>
              <a:rPr lang="en-GB" dirty="0"/>
              <a:t> </a:t>
            </a:r>
            <a:r>
              <a:rPr lang="en-GB" dirty="0" err="1"/>
              <a:t>proprietários</a:t>
            </a:r>
            <a:r>
              <a:rPr lang="en-GB" dirty="0"/>
              <a:t> </a:t>
            </a:r>
            <a:r>
              <a:rPr lang="en-GB" dirty="0" err="1"/>
              <a:t>interromperão</a:t>
            </a:r>
            <a:r>
              <a:rPr lang="en-GB" dirty="0"/>
              <a:t> a </a:t>
            </a:r>
            <a:r>
              <a:rPr lang="en-GB" dirty="0" err="1"/>
              <a:t>produção</a:t>
            </a:r>
            <a:r>
              <a:rPr lang="en-GB" dirty="0"/>
              <a:t> para </a:t>
            </a:r>
            <a:r>
              <a:rPr lang="en-GB" dirty="0" err="1"/>
              <a:t>realizar</a:t>
            </a:r>
            <a:r>
              <a:rPr lang="en-GB" dirty="0"/>
              <a:t> </a:t>
            </a:r>
            <a:r>
              <a:rPr lang="en-GB" dirty="0" err="1"/>
              <a:t>atividades</a:t>
            </a:r>
            <a:r>
              <a:rPr lang="en-GB" dirty="0"/>
              <a:t> </a:t>
            </a:r>
            <a:r>
              <a:rPr lang="en-GB" dirty="0" err="1"/>
              <a:t>regulares</a:t>
            </a:r>
            <a:r>
              <a:rPr lang="en-GB" dirty="0"/>
              <a:t> de </a:t>
            </a:r>
            <a:r>
              <a:rPr lang="en-GB" dirty="0" err="1"/>
              <a:t>manutenção</a:t>
            </a:r>
            <a:r>
              <a:rPr lang="en-GB" dirty="0"/>
              <a:t>. </a:t>
            </a:r>
            <a:r>
              <a:rPr lang="en-GB" dirty="0" err="1"/>
              <a:t>Os</a:t>
            </a:r>
            <a:r>
              <a:rPr lang="en-GB" dirty="0"/>
              <a:t> </a:t>
            </a:r>
            <a:r>
              <a:rPr lang="en-GB" dirty="0" err="1"/>
              <a:t>fatores</a:t>
            </a:r>
            <a:r>
              <a:rPr lang="en-GB" dirty="0"/>
              <a:t> de </a:t>
            </a:r>
            <a:r>
              <a:rPr lang="en-GB" dirty="0" err="1"/>
              <a:t>capacidade</a:t>
            </a:r>
            <a:r>
              <a:rPr lang="en-GB" dirty="0"/>
              <a:t> </a:t>
            </a:r>
            <a:r>
              <a:rPr lang="en-GB" dirty="0" err="1"/>
              <a:t>representam</a:t>
            </a:r>
            <a:r>
              <a:rPr lang="en-GB" dirty="0"/>
              <a:t> as horas de </a:t>
            </a:r>
            <a:r>
              <a:rPr lang="en-GB" dirty="0" err="1"/>
              <a:t>interrupções</a:t>
            </a:r>
            <a:r>
              <a:rPr lang="en-GB" dirty="0"/>
              <a:t> </a:t>
            </a:r>
            <a:r>
              <a:rPr lang="en-GB" dirty="0" err="1"/>
              <a:t>não</a:t>
            </a:r>
            <a:r>
              <a:rPr lang="en-GB" dirty="0"/>
              <a:t> </a:t>
            </a:r>
            <a:r>
              <a:rPr lang="en-GB" dirty="0" err="1"/>
              <a:t>planejadas</a:t>
            </a:r>
            <a:r>
              <a:rPr lang="en-GB" dirty="0"/>
              <a:t>. Ou </a:t>
            </a:r>
            <a:r>
              <a:rPr lang="en-GB" dirty="0" err="1"/>
              <a:t>seja</a:t>
            </a:r>
            <a:r>
              <a:rPr lang="en-GB" dirty="0"/>
              <a:t>, o tempo </a:t>
            </a:r>
            <a:r>
              <a:rPr lang="en-GB" dirty="0" err="1"/>
              <a:t>em</a:t>
            </a:r>
            <a:r>
              <a:rPr lang="en-GB" dirty="0"/>
              <a:t> que a </a:t>
            </a:r>
            <a:r>
              <a:rPr lang="en-GB" dirty="0" err="1"/>
              <a:t>tecnologia</a:t>
            </a:r>
            <a:r>
              <a:rPr lang="en-GB" dirty="0"/>
              <a:t> </a:t>
            </a:r>
            <a:r>
              <a:rPr lang="en-GB" dirty="0" err="1"/>
              <a:t>quebra</a:t>
            </a:r>
            <a:r>
              <a:rPr lang="en-GB" dirty="0"/>
              <a:t> </a:t>
            </a:r>
            <a:r>
              <a:rPr lang="en-GB" dirty="0" err="1"/>
              <a:t>inesperadamente</a:t>
            </a:r>
            <a:r>
              <a:rPr lang="en-GB" dirty="0"/>
              <a:t>. A </a:t>
            </a:r>
            <a:r>
              <a:rPr lang="en-GB" dirty="0" err="1"/>
              <a:t>manutenção</a:t>
            </a:r>
            <a:r>
              <a:rPr lang="en-GB" dirty="0"/>
              <a:t> </a:t>
            </a:r>
            <a:r>
              <a:rPr lang="en-GB" dirty="0" err="1"/>
              <a:t>planejada</a:t>
            </a:r>
            <a:r>
              <a:rPr lang="en-GB" dirty="0"/>
              <a:t> </a:t>
            </a:r>
            <a:r>
              <a:rPr lang="en-GB" dirty="0" err="1"/>
              <a:t>pode</a:t>
            </a:r>
            <a:r>
              <a:rPr lang="en-GB" dirty="0"/>
              <a:t> </a:t>
            </a:r>
            <a:r>
              <a:rPr lang="en-GB" dirty="0" err="1"/>
              <a:t>ocorrer</a:t>
            </a:r>
            <a:r>
              <a:rPr lang="en-GB" dirty="0"/>
              <a:t> a </a:t>
            </a:r>
            <a:r>
              <a:rPr lang="en-GB" dirty="0" err="1"/>
              <a:t>qualquer</a:t>
            </a:r>
            <a:r>
              <a:rPr lang="en-GB" dirty="0"/>
              <a:t> </a:t>
            </a:r>
            <a:r>
              <a:rPr lang="en-GB" dirty="0" err="1"/>
              <a:t>momento</a:t>
            </a:r>
            <a:r>
              <a:rPr lang="en-GB" dirty="0"/>
              <a:t> que o </a:t>
            </a:r>
            <a:r>
              <a:rPr lang="en-GB" dirty="0" err="1"/>
              <a:t>proprietário</a:t>
            </a:r>
            <a:r>
              <a:rPr lang="en-GB" dirty="0"/>
              <a:t> </a:t>
            </a:r>
            <a:r>
              <a:rPr lang="en-GB" dirty="0" err="1"/>
              <a:t>decidir</a:t>
            </a:r>
            <a:r>
              <a:rPr lang="en-GB" dirty="0"/>
              <a:t> </a:t>
            </a:r>
            <a:r>
              <a:rPr lang="en-GB" dirty="0" err="1"/>
              <a:t>durante</a:t>
            </a:r>
            <a:r>
              <a:rPr lang="en-GB" dirty="0"/>
              <a:t> o </a:t>
            </a:r>
            <a:r>
              <a:rPr lang="en-GB" dirty="0" err="1"/>
              <a:t>ano</a:t>
            </a:r>
            <a:r>
              <a:rPr lang="en-GB" dirty="0"/>
              <a:t>. As </a:t>
            </a:r>
            <a:r>
              <a:rPr lang="en-GB" dirty="0" err="1"/>
              <a:t>interrupções</a:t>
            </a:r>
            <a:r>
              <a:rPr lang="en-GB" dirty="0"/>
              <a:t> </a:t>
            </a:r>
            <a:r>
              <a:rPr lang="en-GB" dirty="0" err="1"/>
              <a:t>não</a:t>
            </a:r>
            <a:r>
              <a:rPr lang="en-GB" dirty="0"/>
              <a:t> </a:t>
            </a:r>
            <a:r>
              <a:rPr lang="en-GB" dirty="0" err="1"/>
              <a:t>planejadas</a:t>
            </a:r>
            <a:r>
              <a:rPr lang="en-GB" dirty="0"/>
              <a:t> </a:t>
            </a:r>
            <a:r>
              <a:rPr lang="en-GB" dirty="0" err="1"/>
              <a:t>podem</a:t>
            </a:r>
            <a:r>
              <a:rPr lang="en-GB" dirty="0"/>
              <a:t> </a:t>
            </a:r>
            <a:r>
              <a:rPr lang="en-GB" dirty="0" err="1"/>
              <a:t>ocorrer</a:t>
            </a:r>
            <a:r>
              <a:rPr lang="en-GB" dirty="0"/>
              <a:t> a </a:t>
            </a:r>
            <a:r>
              <a:rPr lang="en-GB" dirty="0" err="1"/>
              <a:t>qualquer</a:t>
            </a:r>
            <a:r>
              <a:rPr lang="en-GB" dirty="0"/>
              <a:t> </a:t>
            </a:r>
            <a:r>
              <a:rPr lang="en-GB" dirty="0" err="1"/>
              <a:t>momento</a:t>
            </a:r>
            <a:r>
              <a:rPr lang="en-GB" dirty="0"/>
              <a:t>, com </a:t>
            </a:r>
            <a:r>
              <a:rPr lang="en-GB" dirty="0" err="1"/>
              <a:t>uma</a:t>
            </a:r>
            <a:r>
              <a:rPr lang="en-GB" dirty="0"/>
              <a:t> </a:t>
            </a:r>
            <a:r>
              <a:rPr lang="en-GB" dirty="0" err="1"/>
              <a:t>certa</a:t>
            </a:r>
            <a:r>
              <a:rPr lang="en-GB" dirty="0"/>
              <a:t> </a:t>
            </a:r>
            <a:r>
              <a:rPr lang="en-GB" dirty="0" err="1"/>
              <a:t>probabilidade</a:t>
            </a:r>
            <a:r>
              <a:rPr lang="en-GB" dirty="0"/>
              <a:t>. </a:t>
            </a:r>
            <a:r>
              <a:rPr lang="en-GB" dirty="0" err="1"/>
              <a:t>Quanto</a:t>
            </a:r>
            <a:r>
              <a:rPr lang="en-GB" dirty="0"/>
              <a:t> </a:t>
            </a:r>
            <a:r>
              <a:rPr lang="en-GB" dirty="0" err="1"/>
              <a:t>maior</a:t>
            </a:r>
            <a:r>
              <a:rPr lang="en-GB" dirty="0"/>
              <a:t> o tempo de </a:t>
            </a:r>
            <a:r>
              <a:rPr lang="en-GB" dirty="0" err="1"/>
              <a:t>inatividade</a:t>
            </a:r>
            <a:r>
              <a:rPr lang="en-GB" dirty="0"/>
              <a:t> para </a:t>
            </a:r>
            <a:r>
              <a:rPr lang="en-GB" dirty="0" err="1"/>
              <a:t>eventos</a:t>
            </a:r>
            <a:r>
              <a:rPr lang="en-GB" dirty="0"/>
              <a:t> </a:t>
            </a:r>
            <a:r>
              <a:rPr lang="en-GB" dirty="0" err="1"/>
              <a:t>planejados</a:t>
            </a:r>
            <a:r>
              <a:rPr lang="en-GB" dirty="0"/>
              <a:t> </a:t>
            </a:r>
            <a:r>
              <a:rPr lang="en-GB" dirty="0" err="1"/>
              <a:t>ou</a:t>
            </a:r>
            <a:r>
              <a:rPr lang="en-GB" dirty="0"/>
              <a:t> </a:t>
            </a:r>
            <a:r>
              <a:rPr lang="en-GB" dirty="0" err="1"/>
              <a:t>não</a:t>
            </a:r>
            <a:r>
              <a:rPr lang="en-GB" dirty="0"/>
              <a:t> </a:t>
            </a:r>
            <a:r>
              <a:rPr lang="en-GB" dirty="0" err="1"/>
              <a:t>planejados</a:t>
            </a:r>
            <a:r>
              <a:rPr lang="en-GB" dirty="0"/>
              <a:t>, </a:t>
            </a:r>
            <a:r>
              <a:rPr lang="en-GB" dirty="0" err="1"/>
              <a:t>menos</a:t>
            </a:r>
            <a:r>
              <a:rPr lang="en-GB" dirty="0"/>
              <a:t> </a:t>
            </a:r>
            <a:r>
              <a:rPr lang="en-GB" dirty="0" err="1"/>
              <a:t>lucrativa</a:t>
            </a:r>
            <a:r>
              <a:rPr lang="en-GB" dirty="0"/>
              <a:t> </a:t>
            </a:r>
            <a:r>
              <a:rPr lang="en-GB" dirty="0" err="1"/>
              <a:t>é</a:t>
            </a:r>
            <a:r>
              <a:rPr lang="en-GB" dirty="0"/>
              <a:t> a </a:t>
            </a:r>
            <a:r>
              <a:rPr lang="en-GB" dirty="0" err="1"/>
              <a:t>tecnologia</a:t>
            </a:r>
            <a:r>
              <a:rPr lang="en-GB" dirty="0"/>
              <a:t>.</a:t>
            </a:r>
            <a:endParaRPr dirty="0"/>
          </a:p>
          <a:p>
            <a:pPr marL="0" lvl="0" indent="0" algn="l" rtl="0">
              <a:spcBef>
                <a:spcPts val="0"/>
              </a:spcBef>
              <a:spcAft>
                <a:spcPts val="0"/>
              </a:spcAft>
              <a:buNone/>
            </a:pPr>
            <a:r>
              <a:rPr lang="en-GB" dirty="0" err="1"/>
              <a:t>Vejamos</a:t>
            </a:r>
            <a:r>
              <a:rPr lang="en-GB" dirty="0"/>
              <a:t> o </a:t>
            </a:r>
            <a:r>
              <a:rPr lang="en-GB" dirty="0" err="1"/>
              <a:t>exemplo</a:t>
            </a:r>
            <a:r>
              <a:rPr lang="en-GB" dirty="0"/>
              <a:t> de </a:t>
            </a:r>
            <a:r>
              <a:rPr lang="en-GB" dirty="0" err="1"/>
              <a:t>uma</a:t>
            </a:r>
            <a:r>
              <a:rPr lang="en-GB" dirty="0"/>
              <a:t> </a:t>
            </a:r>
            <a:r>
              <a:rPr lang="en-GB" dirty="0" err="1"/>
              <a:t>usina</a:t>
            </a:r>
            <a:r>
              <a:rPr lang="en-GB" dirty="0"/>
              <a:t> de </a:t>
            </a:r>
            <a:r>
              <a:rPr lang="en-GB" dirty="0" err="1"/>
              <a:t>carvão</a:t>
            </a:r>
            <a:r>
              <a:rPr lang="en-GB" dirty="0"/>
              <a:t>. </a:t>
            </a:r>
            <a:r>
              <a:rPr lang="en-GB" dirty="0" err="1"/>
              <a:t>Normalmente</a:t>
            </a:r>
            <a:r>
              <a:rPr lang="en-GB" dirty="0"/>
              <a:t>, </a:t>
            </a:r>
            <a:r>
              <a:rPr lang="en-GB" dirty="0" err="1"/>
              <a:t>ela</a:t>
            </a:r>
            <a:r>
              <a:rPr lang="en-GB" dirty="0"/>
              <a:t> </a:t>
            </a:r>
            <a:r>
              <a:rPr lang="en-GB" dirty="0" err="1"/>
              <a:t>precisa</a:t>
            </a:r>
            <a:r>
              <a:rPr lang="en-GB" dirty="0"/>
              <a:t> ser </a:t>
            </a:r>
            <a:r>
              <a:rPr lang="en-GB" dirty="0" err="1"/>
              <a:t>desligada</a:t>
            </a:r>
            <a:r>
              <a:rPr lang="en-GB" dirty="0"/>
              <a:t> </a:t>
            </a:r>
            <a:r>
              <a:rPr lang="en-GB" dirty="0" err="1"/>
              <a:t>cerca</a:t>
            </a:r>
            <a:r>
              <a:rPr lang="en-GB" dirty="0"/>
              <a:t> de 1.000 a 2.000 horas </a:t>
            </a:r>
            <a:r>
              <a:rPr lang="en-GB" dirty="0" err="1"/>
              <a:t>por</a:t>
            </a:r>
            <a:r>
              <a:rPr lang="en-GB" dirty="0"/>
              <a:t> </a:t>
            </a:r>
            <a:r>
              <a:rPr lang="en-GB" dirty="0" err="1"/>
              <a:t>ano</a:t>
            </a:r>
            <a:r>
              <a:rPr lang="en-GB" dirty="0"/>
              <a:t> para </a:t>
            </a:r>
            <a:r>
              <a:rPr lang="en-GB" dirty="0" err="1"/>
              <a:t>manutenção</a:t>
            </a:r>
            <a:r>
              <a:rPr lang="en-GB" dirty="0"/>
              <a:t>, </a:t>
            </a:r>
            <a:r>
              <a:rPr lang="en-GB" dirty="0" err="1"/>
              <a:t>dependendo</a:t>
            </a:r>
            <a:r>
              <a:rPr lang="en-GB" dirty="0"/>
              <a:t> de </a:t>
            </a:r>
            <a:r>
              <a:rPr lang="en-GB" dirty="0" err="1"/>
              <a:t>sua</a:t>
            </a:r>
            <a:r>
              <a:rPr lang="en-GB" dirty="0"/>
              <a:t> </a:t>
            </a:r>
            <a:r>
              <a:rPr lang="en-GB" dirty="0" err="1"/>
              <a:t>idade</a:t>
            </a:r>
            <a:r>
              <a:rPr lang="en-GB" dirty="0"/>
              <a:t>. Como o </a:t>
            </a:r>
            <a:r>
              <a:rPr lang="en-GB" dirty="0" err="1"/>
              <a:t>número</a:t>
            </a:r>
            <a:r>
              <a:rPr lang="en-GB" dirty="0"/>
              <a:t> </a:t>
            </a:r>
            <a:r>
              <a:rPr lang="en-GB" dirty="0" err="1"/>
              <a:t>máximo</a:t>
            </a:r>
            <a:r>
              <a:rPr lang="en-GB" dirty="0"/>
              <a:t> de horas que </a:t>
            </a:r>
            <a:r>
              <a:rPr lang="en-GB" dirty="0" err="1"/>
              <a:t>ela</a:t>
            </a:r>
            <a:r>
              <a:rPr lang="en-GB" dirty="0"/>
              <a:t> </a:t>
            </a:r>
            <a:r>
              <a:rPr lang="en-GB" dirty="0" err="1"/>
              <a:t>poderia</a:t>
            </a:r>
            <a:r>
              <a:rPr lang="en-GB" dirty="0"/>
              <a:t> </a:t>
            </a:r>
            <a:r>
              <a:rPr lang="en-GB" dirty="0" err="1"/>
              <a:t>produzir</a:t>
            </a:r>
            <a:r>
              <a:rPr lang="en-GB" dirty="0"/>
              <a:t> </a:t>
            </a:r>
            <a:r>
              <a:rPr lang="en-GB" dirty="0" err="1"/>
              <a:t>em</a:t>
            </a:r>
            <a:r>
              <a:rPr lang="en-GB" dirty="0"/>
              <a:t> um </a:t>
            </a:r>
            <a:r>
              <a:rPr lang="en-GB" dirty="0" err="1"/>
              <a:t>ano</a:t>
            </a:r>
            <a:r>
              <a:rPr lang="en-GB" dirty="0"/>
              <a:t> </a:t>
            </a:r>
            <a:r>
              <a:rPr lang="en-GB" dirty="0" err="1"/>
              <a:t>é</a:t>
            </a:r>
            <a:r>
              <a:rPr lang="en-GB" dirty="0"/>
              <a:t> 8.760, </a:t>
            </a:r>
            <a:r>
              <a:rPr lang="en-GB" dirty="0" err="1"/>
              <a:t>isso</a:t>
            </a:r>
            <a:r>
              <a:rPr lang="en-GB" dirty="0"/>
              <a:t> </a:t>
            </a:r>
            <a:r>
              <a:rPr lang="en-GB" dirty="0" err="1"/>
              <a:t>significa</a:t>
            </a:r>
            <a:r>
              <a:rPr lang="en-GB" dirty="0"/>
              <a:t> </a:t>
            </a:r>
            <a:r>
              <a:rPr lang="en-GB" dirty="0" err="1"/>
              <a:t>cerca</a:t>
            </a:r>
            <a:r>
              <a:rPr lang="en-GB" dirty="0"/>
              <a:t> de 15% de tempo de </a:t>
            </a:r>
            <a:r>
              <a:rPr lang="en-GB" dirty="0" err="1"/>
              <a:t>inatividade</a:t>
            </a:r>
            <a:r>
              <a:rPr lang="en-GB" dirty="0"/>
              <a:t> </a:t>
            </a:r>
            <a:r>
              <a:rPr lang="en-GB" dirty="0" err="1"/>
              <a:t>planejado</a:t>
            </a:r>
            <a:r>
              <a:rPr lang="en-GB" dirty="0"/>
              <a:t>, </a:t>
            </a:r>
            <a:r>
              <a:rPr lang="en-GB" dirty="0" err="1"/>
              <a:t>ou</a:t>
            </a:r>
            <a:r>
              <a:rPr lang="en-GB" dirty="0"/>
              <a:t> um </a:t>
            </a:r>
            <a:r>
              <a:rPr lang="en-GB" dirty="0" err="1"/>
              <a:t>fator</a:t>
            </a:r>
            <a:r>
              <a:rPr lang="en-GB" dirty="0"/>
              <a:t> de </a:t>
            </a:r>
            <a:r>
              <a:rPr lang="en-GB" dirty="0" err="1"/>
              <a:t>disponibilidade</a:t>
            </a:r>
            <a:r>
              <a:rPr lang="en-GB" dirty="0"/>
              <a:t> de 85%.</a:t>
            </a:r>
            <a:endParaRPr dirty="0"/>
          </a:p>
        </p:txBody>
      </p:sp>
      <p:sp>
        <p:nvSpPr>
          <p:cNvPr id="436" name="Google Shape;43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Outra característica que afeta fortemente a competitividade de uma tecnologia é sua eficiência. A eficiência é definida como a relação entre a produção e a entrada. A maneira mais simples de ilustrar o conceito de eficiência é observar uma usina de energia movida a combustível fóssil. Normalmente, ela usa a energia proveniente da combustão de um combustível como entrada e fornece energia na forma de eletricidade como saída. A eficiência é a relação entre a energia de saída e a energia de entrada. Nesse caso, a eficiência é sempre menor que um. Ou seja, devido à lei da termodinâmica, a energia de saída é menor do que a de entrada, porque parte é "perdida" no processo. O melhor caso seria que a eficiência fosse igual a 1, o que significaria que toda a energia de entrada foi transformada em eletricidade e que o maior valor possível foi extraído do combustível. A eficiência afeta fortemente a competitividade das usinas de energia porque afeta a quantidade de combustível que precisará ser comprada para produzir uma determinada quantidade de eletricidade. Imaginemos que duas usinas de carvão estejam disponíveis para fornecer eletricidade a uma região. Uma é mais nova e mais eficiente que a outra. Ambas usam o mesmo tipo de carvão como insumo. </a:t>
            </a:r>
            <a:r>
              <a:rPr lang="en-GB" b="1"/>
              <a:t>Então, em termos de custos, é melhor usar </a:t>
            </a:r>
            <a:r>
              <a:rPr lang="en-GB"/>
              <a:t>a usina a carvão mais eficiente, pois é necessário usar menos carvão para fornecer a mesma eletricidade. Isso economiza os custos de compra do carvão e as emissões da queima do carvão.</a:t>
            </a:r>
            <a:endParaRPr/>
          </a:p>
        </p:txBody>
      </p:sp>
      <p:sp>
        <p:nvSpPr>
          <p:cNvPr id="448" name="Google Shape;44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A taxa de </a:t>
            </a:r>
            <a:r>
              <a:rPr lang="en-GB" dirty="0" err="1"/>
              <a:t>desconto</a:t>
            </a:r>
            <a:r>
              <a:rPr lang="en-GB" dirty="0"/>
              <a:t> </a:t>
            </a:r>
            <a:r>
              <a:rPr lang="en-GB" dirty="0" err="1"/>
              <a:t>é</a:t>
            </a:r>
            <a:r>
              <a:rPr lang="en-GB" dirty="0"/>
              <a:t> outro </a:t>
            </a:r>
            <a:r>
              <a:rPr lang="en-GB" dirty="0" err="1"/>
              <a:t>parâmetro</a:t>
            </a:r>
            <a:r>
              <a:rPr lang="en-GB" dirty="0"/>
              <a:t> fundamental, pois </a:t>
            </a:r>
            <a:r>
              <a:rPr lang="en-GB" dirty="0" err="1"/>
              <a:t>está</a:t>
            </a:r>
            <a:r>
              <a:rPr lang="en-GB" dirty="0"/>
              <a:t> </a:t>
            </a:r>
            <a:r>
              <a:rPr lang="en-GB" dirty="0" err="1"/>
              <a:t>relacionada</a:t>
            </a:r>
            <a:r>
              <a:rPr lang="en-GB" dirty="0"/>
              <a:t> </a:t>
            </a:r>
            <a:r>
              <a:rPr lang="en-GB" dirty="0" err="1"/>
              <a:t>aos</a:t>
            </a:r>
            <a:r>
              <a:rPr lang="en-GB" dirty="0"/>
              <a:t> custos. Na </a:t>
            </a:r>
            <a:r>
              <a:rPr lang="en-GB" dirty="0" err="1"/>
              <a:t>versão</a:t>
            </a:r>
            <a:r>
              <a:rPr lang="en-GB" dirty="0"/>
              <a:t> </a:t>
            </a:r>
            <a:r>
              <a:rPr lang="en-GB" dirty="0" err="1"/>
              <a:t>padrão</a:t>
            </a:r>
            <a:r>
              <a:rPr lang="en-GB" dirty="0"/>
              <a:t> do </a:t>
            </a:r>
            <a:r>
              <a:rPr lang="en-GB" dirty="0" err="1"/>
              <a:t>OSeMOSYS</a:t>
            </a:r>
            <a:r>
              <a:rPr lang="en-GB" dirty="0"/>
              <a:t>, </a:t>
            </a:r>
            <a:r>
              <a:rPr lang="en-GB" dirty="0" err="1"/>
              <a:t>ela</a:t>
            </a:r>
            <a:r>
              <a:rPr lang="en-GB" dirty="0"/>
              <a:t> </a:t>
            </a:r>
            <a:r>
              <a:rPr lang="en-GB" dirty="0" err="1"/>
              <a:t>não</a:t>
            </a:r>
            <a:r>
              <a:rPr lang="en-GB" dirty="0"/>
              <a:t> </a:t>
            </a:r>
            <a:r>
              <a:rPr lang="en-GB" dirty="0" err="1"/>
              <a:t>está</a:t>
            </a:r>
            <a:r>
              <a:rPr lang="en-GB" dirty="0"/>
              <a:t> </a:t>
            </a:r>
            <a:r>
              <a:rPr lang="en-GB" dirty="0" err="1"/>
              <a:t>relacionada</a:t>
            </a:r>
            <a:r>
              <a:rPr lang="en-GB" dirty="0"/>
              <a:t> a </a:t>
            </a:r>
            <a:r>
              <a:rPr lang="en-GB" dirty="0" err="1"/>
              <a:t>uma</a:t>
            </a:r>
            <a:r>
              <a:rPr lang="en-GB" dirty="0"/>
              <a:t> </a:t>
            </a:r>
            <a:r>
              <a:rPr lang="en-GB" dirty="0" err="1"/>
              <a:t>tecnologia</a:t>
            </a:r>
            <a:r>
              <a:rPr lang="en-GB" dirty="0"/>
              <a:t> </a:t>
            </a:r>
            <a:r>
              <a:rPr lang="en-GB" dirty="0" err="1"/>
              <a:t>específica</a:t>
            </a:r>
            <a:r>
              <a:rPr lang="en-GB" dirty="0"/>
              <a:t>, mas se </a:t>
            </a:r>
            <a:r>
              <a:rPr lang="en-GB" dirty="0" err="1"/>
              <a:t>aplica</a:t>
            </a:r>
            <a:r>
              <a:rPr lang="en-GB" dirty="0"/>
              <a:t> a </a:t>
            </a:r>
            <a:r>
              <a:rPr lang="en-GB" dirty="0" err="1"/>
              <a:t>todas</a:t>
            </a:r>
            <a:r>
              <a:rPr lang="en-GB" dirty="0"/>
              <a:t> as </a:t>
            </a:r>
            <a:r>
              <a:rPr lang="en-GB" dirty="0" err="1"/>
              <a:t>tecnologias</a:t>
            </a:r>
            <a:r>
              <a:rPr lang="en-GB" dirty="0"/>
              <a:t> da </a:t>
            </a:r>
            <a:r>
              <a:rPr lang="en-GB" dirty="0" err="1"/>
              <a:t>mesma</a:t>
            </a:r>
            <a:r>
              <a:rPr lang="en-GB" dirty="0"/>
              <a:t> forma. O </a:t>
            </a:r>
            <a:r>
              <a:rPr lang="en-GB" dirty="0" err="1"/>
              <a:t>entendimento</a:t>
            </a:r>
            <a:r>
              <a:rPr lang="en-GB" dirty="0"/>
              <a:t> profundo da taxa de </a:t>
            </a:r>
            <a:r>
              <a:rPr lang="en-GB" dirty="0" err="1"/>
              <a:t>desconto</a:t>
            </a:r>
            <a:r>
              <a:rPr lang="en-GB" dirty="0"/>
              <a:t> </a:t>
            </a:r>
            <a:r>
              <a:rPr lang="en-GB" dirty="0" err="1"/>
              <a:t>exigiria</a:t>
            </a:r>
            <a:r>
              <a:rPr lang="en-GB" dirty="0"/>
              <a:t> aulas </a:t>
            </a:r>
            <a:r>
              <a:rPr lang="en-GB" dirty="0" err="1"/>
              <a:t>específicas</a:t>
            </a:r>
            <a:r>
              <a:rPr lang="en-GB" dirty="0"/>
              <a:t>, mas </a:t>
            </a:r>
            <a:r>
              <a:rPr lang="en-GB" dirty="0" err="1"/>
              <a:t>isso</a:t>
            </a:r>
            <a:r>
              <a:rPr lang="en-GB" dirty="0"/>
              <a:t> </a:t>
            </a:r>
            <a:r>
              <a:rPr lang="en-GB" dirty="0" err="1"/>
              <a:t>também</a:t>
            </a:r>
            <a:r>
              <a:rPr lang="en-GB" dirty="0"/>
              <a:t> </a:t>
            </a:r>
            <a:r>
              <a:rPr lang="en-GB" dirty="0" err="1"/>
              <a:t>está</a:t>
            </a:r>
            <a:r>
              <a:rPr lang="en-GB" dirty="0"/>
              <a:t> fora do </a:t>
            </a:r>
            <a:r>
              <a:rPr lang="en-GB" dirty="0" err="1"/>
              <a:t>escopo</a:t>
            </a:r>
            <a:r>
              <a:rPr lang="en-GB" dirty="0"/>
              <a:t> </a:t>
            </a:r>
            <a:r>
              <a:rPr lang="en-GB" dirty="0" err="1"/>
              <a:t>deste</a:t>
            </a:r>
            <a:r>
              <a:rPr lang="en-GB" dirty="0"/>
              <a:t> </a:t>
            </a:r>
            <a:r>
              <a:rPr lang="en-GB" dirty="0" err="1"/>
              <a:t>curso</a:t>
            </a:r>
            <a:r>
              <a:rPr lang="en-GB" dirty="0"/>
              <a:t>. Por </a:t>
            </a:r>
            <a:r>
              <a:rPr lang="en-GB" dirty="0" err="1"/>
              <a:t>enquanto</a:t>
            </a:r>
            <a:r>
              <a:rPr lang="en-GB" dirty="0"/>
              <a:t>, </a:t>
            </a:r>
            <a:r>
              <a:rPr lang="en-GB" dirty="0" err="1"/>
              <a:t>apenas</a:t>
            </a:r>
            <a:r>
              <a:rPr lang="en-GB" dirty="0"/>
              <a:t> </a:t>
            </a:r>
            <a:r>
              <a:rPr lang="en-GB" dirty="0" err="1"/>
              <a:t>uma</a:t>
            </a:r>
            <a:r>
              <a:rPr lang="en-GB" dirty="0"/>
              <a:t> </a:t>
            </a:r>
            <a:r>
              <a:rPr lang="en-GB" dirty="0" err="1"/>
              <a:t>definição</a:t>
            </a:r>
            <a:r>
              <a:rPr lang="en-GB" dirty="0"/>
              <a:t> </a:t>
            </a:r>
            <a:r>
              <a:rPr lang="en-GB" dirty="0" err="1"/>
              <a:t>está</a:t>
            </a:r>
            <a:r>
              <a:rPr lang="en-GB" dirty="0"/>
              <a:t> </a:t>
            </a:r>
            <a:r>
              <a:rPr lang="en-GB" dirty="0" err="1"/>
              <a:t>incluída</a:t>
            </a:r>
            <a:r>
              <a:rPr lang="en-GB" dirty="0"/>
              <a:t>. A </a:t>
            </a:r>
            <a:r>
              <a:rPr lang="en-GB" dirty="0" err="1"/>
              <a:t>economia</a:t>
            </a:r>
            <a:r>
              <a:rPr lang="en-GB" dirty="0"/>
              <a:t> </a:t>
            </a:r>
            <a:r>
              <a:rPr lang="en-GB" dirty="0" err="1"/>
              <a:t>nos</a:t>
            </a:r>
            <a:r>
              <a:rPr lang="en-GB" dirty="0"/>
              <a:t> </a:t>
            </a:r>
            <a:r>
              <a:rPr lang="en-GB" dirty="0" err="1"/>
              <a:t>ensina</a:t>
            </a:r>
            <a:r>
              <a:rPr lang="en-GB" dirty="0"/>
              <a:t> que o </a:t>
            </a:r>
            <a:r>
              <a:rPr lang="en-GB" dirty="0" err="1"/>
              <a:t>valor</a:t>
            </a:r>
            <a:r>
              <a:rPr lang="en-GB" dirty="0"/>
              <a:t> do </a:t>
            </a:r>
            <a:r>
              <a:rPr lang="en-GB" dirty="0" err="1"/>
              <a:t>dinheiro</a:t>
            </a:r>
            <a:r>
              <a:rPr lang="en-GB" dirty="0"/>
              <a:t> </a:t>
            </a:r>
            <a:r>
              <a:rPr lang="en-GB" dirty="0" err="1"/>
              <a:t>diminui</a:t>
            </a:r>
            <a:r>
              <a:rPr lang="en-GB" dirty="0"/>
              <a:t> com o tempo. Ou </a:t>
            </a:r>
            <a:r>
              <a:rPr lang="en-GB" dirty="0" err="1"/>
              <a:t>seja</a:t>
            </a:r>
            <a:r>
              <a:rPr lang="en-GB" dirty="0"/>
              <a:t>, </a:t>
            </a:r>
            <a:r>
              <a:rPr lang="en-GB" dirty="0" err="1"/>
              <a:t>é</a:t>
            </a:r>
            <a:r>
              <a:rPr lang="en-GB" dirty="0"/>
              <a:t> </a:t>
            </a:r>
            <a:r>
              <a:rPr lang="en-GB" dirty="0" err="1"/>
              <a:t>mais</a:t>
            </a:r>
            <a:r>
              <a:rPr lang="en-GB" dirty="0"/>
              <a:t> </a:t>
            </a:r>
            <a:r>
              <a:rPr lang="en-GB" dirty="0" err="1"/>
              <a:t>vantajoso</a:t>
            </a:r>
            <a:r>
              <a:rPr lang="en-GB" dirty="0"/>
              <a:t> </a:t>
            </a:r>
            <a:r>
              <a:rPr lang="en-GB" dirty="0" err="1"/>
              <a:t>ter</a:t>
            </a:r>
            <a:r>
              <a:rPr lang="en-GB" dirty="0"/>
              <a:t> </a:t>
            </a:r>
            <a:r>
              <a:rPr lang="en-GB" dirty="0" err="1"/>
              <a:t>uma</a:t>
            </a:r>
            <a:r>
              <a:rPr lang="en-GB" dirty="0"/>
              <a:t> </a:t>
            </a:r>
            <a:r>
              <a:rPr lang="en-GB" dirty="0" err="1"/>
              <a:t>determinada</a:t>
            </a:r>
            <a:r>
              <a:rPr lang="en-GB" dirty="0"/>
              <a:t> </a:t>
            </a:r>
            <a:r>
              <a:rPr lang="en-GB" dirty="0" err="1"/>
              <a:t>quantia</a:t>
            </a:r>
            <a:r>
              <a:rPr lang="en-GB" dirty="0"/>
              <a:t> </a:t>
            </a:r>
            <a:r>
              <a:rPr lang="en-GB" dirty="0" err="1"/>
              <a:t>hoje</a:t>
            </a:r>
            <a:r>
              <a:rPr lang="en-GB" dirty="0"/>
              <a:t> do que </a:t>
            </a:r>
            <a:r>
              <a:rPr lang="en-GB" dirty="0" err="1"/>
              <a:t>ter</a:t>
            </a:r>
            <a:r>
              <a:rPr lang="en-GB" dirty="0"/>
              <a:t> a </a:t>
            </a:r>
            <a:r>
              <a:rPr lang="en-GB" dirty="0" err="1"/>
              <a:t>mesma</a:t>
            </a:r>
            <a:r>
              <a:rPr lang="en-GB" dirty="0"/>
              <a:t> </a:t>
            </a:r>
            <a:r>
              <a:rPr lang="en-GB" dirty="0" err="1"/>
              <a:t>quantia</a:t>
            </a:r>
            <a:r>
              <a:rPr lang="en-GB" dirty="0"/>
              <a:t> </a:t>
            </a:r>
            <a:r>
              <a:rPr lang="en-GB" dirty="0" err="1"/>
              <a:t>daqui</a:t>
            </a:r>
            <a:r>
              <a:rPr lang="en-GB" dirty="0"/>
              <a:t> a </a:t>
            </a:r>
            <a:r>
              <a:rPr lang="en-GB" dirty="0" err="1"/>
              <a:t>alguns</a:t>
            </a:r>
            <a:r>
              <a:rPr lang="en-GB" dirty="0"/>
              <a:t> </a:t>
            </a:r>
            <a:r>
              <a:rPr lang="en-GB" dirty="0" err="1"/>
              <a:t>anos</a:t>
            </a:r>
            <a:r>
              <a:rPr lang="en-GB" dirty="0"/>
              <a:t>. A taxa de </a:t>
            </a:r>
            <a:r>
              <a:rPr lang="en-GB" dirty="0" err="1"/>
              <a:t>desconto</a:t>
            </a:r>
            <a:r>
              <a:rPr lang="en-GB" dirty="0"/>
              <a:t> </a:t>
            </a:r>
            <a:r>
              <a:rPr lang="en-GB" dirty="0" err="1"/>
              <a:t>é</a:t>
            </a:r>
            <a:r>
              <a:rPr lang="en-GB" dirty="0"/>
              <a:t> </a:t>
            </a:r>
            <a:r>
              <a:rPr lang="en-GB" dirty="0" err="1"/>
              <a:t>responsável</a:t>
            </a:r>
            <a:r>
              <a:rPr lang="en-GB" dirty="0"/>
              <a:t> pela </a:t>
            </a:r>
            <a:r>
              <a:rPr lang="en-GB" dirty="0" err="1"/>
              <a:t>diminuição</a:t>
            </a:r>
            <a:r>
              <a:rPr lang="en-GB" dirty="0"/>
              <a:t> do </a:t>
            </a:r>
            <a:r>
              <a:rPr lang="en-GB" dirty="0" err="1"/>
              <a:t>valor</a:t>
            </a:r>
            <a:r>
              <a:rPr lang="en-GB" dirty="0"/>
              <a:t> </a:t>
            </a:r>
            <a:r>
              <a:rPr lang="en-GB" dirty="0" err="1"/>
              <a:t>futuro</a:t>
            </a:r>
            <a:r>
              <a:rPr lang="en-GB" dirty="0"/>
              <a:t> do </a:t>
            </a:r>
            <a:r>
              <a:rPr lang="en-GB" dirty="0" err="1"/>
              <a:t>dinheiro</a:t>
            </a:r>
            <a:r>
              <a:rPr lang="en-GB" dirty="0"/>
              <a:t>. Ela </a:t>
            </a:r>
            <a:r>
              <a:rPr lang="en-GB" dirty="0" err="1"/>
              <a:t>reduz</a:t>
            </a:r>
            <a:r>
              <a:rPr lang="en-GB" dirty="0"/>
              <a:t> o </a:t>
            </a:r>
            <a:r>
              <a:rPr lang="en-GB" dirty="0" err="1"/>
              <a:t>valor</a:t>
            </a:r>
            <a:r>
              <a:rPr lang="en-GB" dirty="0"/>
              <a:t> </a:t>
            </a:r>
            <a:r>
              <a:rPr lang="en-GB" dirty="0" err="1"/>
              <a:t>em</a:t>
            </a:r>
            <a:r>
              <a:rPr lang="en-GB" dirty="0"/>
              <a:t> </a:t>
            </a:r>
            <a:r>
              <a:rPr lang="en-GB" dirty="0" err="1"/>
              <a:t>uma</a:t>
            </a:r>
            <a:r>
              <a:rPr lang="en-GB" dirty="0"/>
              <a:t> </a:t>
            </a:r>
            <a:r>
              <a:rPr lang="en-GB" dirty="0" err="1"/>
              <a:t>determinada</a:t>
            </a:r>
            <a:r>
              <a:rPr lang="en-GB" dirty="0"/>
              <a:t> </a:t>
            </a:r>
            <a:r>
              <a:rPr lang="en-GB" dirty="0" err="1"/>
              <a:t>porcentagem</a:t>
            </a:r>
            <a:r>
              <a:rPr lang="en-GB" dirty="0"/>
              <a:t> a </a:t>
            </a:r>
            <a:r>
              <a:rPr lang="en-GB" dirty="0" err="1"/>
              <a:t>cada</a:t>
            </a:r>
            <a:r>
              <a:rPr lang="en-GB" dirty="0"/>
              <a:t> </a:t>
            </a:r>
            <a:r>
              <a:rPr lang="en-GB" dirty="0" err="1"/>
              <a:t>ano</a:t>
            </a:r>
            <a:r>
              <a:rPr lang="en-GB" dirty="0"/>
              <a:t>. Ela </a:t>
            </a:r>
            <a:r>
              <a:rPr lang="en-GB" dirty="0" err="1"/>
              <a:t>é</a:t>
            </a:r>
            <a:r>
              <a:rPr lang="en-GB" dirty="0"/>
              <a:t> </a:t>
            </a:r>
            <a:r>
              <a:rPr lang="en-GB" dirty="0" err="1"/>
              <a:t>decidida</a:t>
            </a:r>
            <a:r>
              <a:rPr lang="en-GB" dirty="0"/>
              <a:t> </a:t>
            </a:r>
            <a:r>
              <a:rPr lang="en-GB" dirty="0" err="1"/>
              <a:t>pelo</a:t>
            </a:r>
            <a:r>
              <a:rPr lang="en-GB" dirty="0"/>
              <a:t> </a:t>
            </a:r>
            <a:r>
              <a:rPr lang="en-GB" dirty="0" err="1"/>
              <a:t>usuário</a:t>
            </a:r>
            <a:r>
              <a:rPr lang="en-GB" dirty="0"/>
              <a:t> e </a:t>
            </a:r>
            <a:r>
              <a:rPr lang="en-GB" dirty="0" err="1"/>
              <a:t>depende</a:t>
            </a:r>
            <a:r>
              <a:rPr lang="en-GB" dirty="0"/>
              <a:t>, entre outros </a:t>
            </a:r>
            <a:r>
              <a:rPr lang="en-GB" dirty="0" err="1"/>
              <a:t>fatores</a:t>
            </a:r>
            <a:r>
              <a:rPr lang="en-GB" dirty="0"/>
              <a:t>, da </a:t>
            </a:r>
            <a:r>
              <a:rPr lang="en-GB" dirty="0" err="1"/>
              <a:t>região</a:t>
            </a:r>
            <a:r>
              <a:rPr lang="en-GB" dirty="0"/>
              <a:t> </a:t>
            </a:r>
            <a:r>
              <a:rPr lang="en-GB" dirty="0" err="1"/>
              <a:t>onde</a:t>
            </a:r>
            <a:r>
              <a:rPr lang="en-GB" dirty="0"/>
              <a:t> o </a:t>
            </a:r>
            <a:r>
              <a:rPr lang="en-GB" dirty="0" err="1"/>
              <a:t>aplicativo</a:t>
            </a:r>
            <a:r>
              <a:rPr lang="en-GB" dirty="0"/>
              <a:t> </a:t>
            </a:r>
            <a:r>
              <a:rPr lang="en-GB" dirty="0" err="1"/>
              <a:t>está</a:t>
            </a:r>
            <a:r>
              <a:rPr lang="en-GB" dirty="0"/>
              <a:t> </a:t>
            </a:r>
            <a:r>
              <a:rPr lang="en-GB" dirty="0" err="1"/>
              <a:t>definido</a:t>
            </a:r>
            <a:r>
              <a:rPr lang="en-GB" dirty="0"/>
              <a:t>. </a:t>
            </a:r>
            <a:r>
              <a:rPr lang="en-GB" dirty="0" err="1"/>
              <a:t>Imaginemos</a:t>
            </a:r>
            <a:r>
              <a:rPr lang="en-GB" dirty="0"/>
              <a:t> que </a:t>
            </a:r>
            <a:r>
              <a:rPr lang="en-GB" dirty="0" err="1"/>
              <a:t>uma</a:t>
            </a:r>
            <a:r>
              <a:rPr lang="en-GB" dirty="0"/>
              <a:t> </a:t>
            </a:r>
            <a:r>
              <a:rPr lang="en-GB" dirty="0" err="1"/>
              <a:t>determinada</a:t>
            </a:r>
            <a:r>
              <a:rPr lang="en-GB" dirty="0"/>
              <a:t> </a:t>
            </a:r>
            <a:r>
              <a:rPr lang="en-GB" dirty="0" err="1"/>
              <a:t>tecnologia</a:t>
            </a:r>
            <a:r>
              <a:rPr lang="en-GB" dirty="0"/>
              <a:t> </a:t>
            </a:r>
            <a:r>
              <a:rPr lang="en-GB" dirty="0" err="1"/>
              <a:t>tenha</a:t>
            </a:r>
            <a:r>
              <a:rPr lang="en-GB" dirty="0"/>
              <a:t> um </a:t>
            </a:r>
            <a:r>
              <a:rPr lang="en-GB" dirty="0" err="1"/>
              <a:t>custo</a:t>
            </a:r>
            <a:r>
              <a:rPr lang="en-GB" dirty="0"/>
              <a:t> </a:t>
            </a:r>
            <a:r>
              <a:rPr lang="en-GB" dirty="0" err="1"/>
              <a:t>fixo</a:t>
            </a:r>
            <a:r>
              <a:rPr lang="en-GB" dirty="0"/>
              <a:t> de 15 </a:t>
            </a:r>
            <a:r>
              <a:rPr lang="en-GB" dirty="0" err="1"/>
              <a:t>dólares</a:t>
            </a:r>
            <a:r>
              <a:rPr lang="en-GB" dirty="0"/>
              <a:t> </a:t>
            </a:r>
            <a:r>
              <a:rPr lang="en-GB" dirty="0" err="1"/>
              <a:t>por</a:t>
            </a:r>
            <a:r>
              <a:rPr lang="en-GB" dirty="0"/>
              <a:t> </a:t>
            </a:r>
            <a:r>
              <a:rPr lang="en-GB" dirty="0" err="1"/>
              <a:t>ano</a:t>
            </a:r>
            <a:r>
              <a:rPr lang="en-GB" dirty="0"/>
              <a:t> e que o </a:t>
            </a:r>
            <a:r>
              <a:rPr lang="en-GB" dirty="0" err="1"/>
              <a:t>proprietário</a:t>
            </a:r>
            <a:r>
              <a:rPr lang="en-GB" dirty="0"/>
              <a:t> </a:t>
            </a:r>
            <a:r>
              <a:rPr lang="en-GB" dirty="0" err="1"/>
              <a:t>queira</a:t>
            </a:r>
            <a:r>
              <a:rPr lang="en-GB" dirty="0"/>
              <a:t> </a:t>
            </a:r>
            <a:r>
              <a:rPr lang="en-GB" dirty="0" err="1"/>
              <a:t>depositar</a:t>
            </a:r>
            <a:r>
              <a:rPr lang="en-GB" dirty="0"/>
              <a:t> no banco </a:t>
            </a:r>
            <a:r>
              <a:rPr lang="en-GB" dirty="0" err="1"/>
              <a:t>hoje</a:t>
            </a:r>
            <a:r>
              <a:rPr lang="en-GB" dirty="0"/>
              <a:t> o </a:t>
            </a:r>
            <a:r>
              <a:rPr lang="en-GB" dirty="0" err="1"/>
              <a:t>dinheiro</a:t>
            </a:r>
            <a:r>
              <a:rPr lang="en-GB" dirty="0"/>
              <a:t> para </a:t>
            </a:r>
            <a:r>
              <a:rPr lang="en-GB" dirty="0" err="1"/>
              <a:t>pagar</a:t>
            </a:r>
            <a:r>
              <a:rPr lang="en-GB" dirty="0"/>
              <a:t> </a:t>
            </a:r>
            <a:r>
              <a:rPr lang="en-GB" dirty="0" err="1"/>
              <a:t>os</a:t>
            </a:r>
            <a:r>
              <a:rPr lang="en-GB" dirty="0"/>
              <a:t> custos </a:t>
            </a:r>
            <a:r>
              <a:rPr lang="en-GB" dirty="0" err="1"/>
              <a:t>fixos</a:t>
            </a:r>
            <a:r>
              <a:rPr lang="en-GB" dirty="0"/>
              <a:t> </a:t>
            </a:r>
            <a:r>
              <a:rPr lang="en-GB" dirty="0" err="1"/>
              <a:t>pelos</a:t>
            </a:r>
            <a:r>
              <a:rPr lang="en-GB" dirty="0"/>
              <a:t> </a:t>
            </a:r>
            <a:r>
              <a:rPr lang="en-GB" dirty="0" err="1"/>
              <a:t>próximos</a:t>
            </a:r>
            <a:r>
              <a:rPr lang="en-GB" dirty="0"/>
              <a:t> 10 </a:t>
            </a:r>
            <a:r>
              <a:rPr lang="en-GB" dirty="0" err="1"/>
              <a:t>anos</a:t>
            </a:r>
            <a:r>
              <a:rPr lang="en-GB" dirty="0"/>
              <a:t>. </a:t>
            </a:r>
            <a:r>
              <a:rPr lang="en-GB" dirty="0" err="1"/>
              <a:t>Quanto</a:t>
            </a:r>
            <a:r>
              <a:rPr lang="en-GB" dirty="0"/>
              <a:t> </a:t>
            </a:r>
            <a:r>
              <a:rPr lang="en-GB" dirty="0" err="1"/>
              <a:t>dinheiro</a:t>
            </a:r>
            <a:r>
              <a:rPr lang="en-GB" dirty="0"/>
              <a:t> o </a:t>
            </a:r>
            <a:r>
              <a:rPr lang="en-GB" dirty="0" err="1"/>
              <a:t>proprietário</a:t>
            </a:r>
            <a:r>
              <a:rPr lang="en-GB" dirty="0"/>
              <a:t> </a:t>
            </a:r>
            <a:r>
              <a:rPr lang="en-GB" dirty="0" err="1"/>
              <a:t>precisa</a:t>
            </a:r>
            <a:r>
              <a:rPr lang="en-GB" dirty="0"/>
              <a:t> </a:t>
            </a:r>
            <a:r>
              <a:rPr lang="en-GB" dirty="0" err="1"/>
              <a:t>reservar</a:t>
            </a:r>
            <a:r>
              <a:rPr lang="en-GB" dirty="0"/>
              <a:t>, se a taxa de </a:t>
            </a:r>
            <a:r>
              <a:rPr lang="en-GB" dirty="0" err="1"/>
              <a:t>desconto</a:t>
            </a:r>
            <a:r>
              <a:rPr lang="en-GB" dirty="0"/>
              <a:t> </a:t>
            </a:r>
            <a:r>
              <a:rPr lang="en-GB" dirty="0" err="1"/>
              <a:t>anual</a:t>
            </a:r>
            <a:r>
              <a:rPr lang="en-GB" dirty="0"/>
              <a:t> for de 6%? Para as </a:t>
            </a:r>
            <a:r>
              <a:rPr lang="en-GB" dirty="0" err="1"/>
              <a:t>despesas</a:t>
            </a:r>
            <a:r>
              <a:rPr lang="en-GB" dirty="0"/>
              <a:t> do </a:t>
            </a:r>
            <a:r>
              <a:rPr lang="en-GB" dirty="0" err="1"/>
              <a:t>primeiro</a:t>
            </a:r>
            <a:r>
              <a:rPr lang="en-GB" dirty="0"/>
              <a:t> </a:t>
            </a:r>
            <a:r>
              <a:rPr lang="en-GB" dirty="0" err="1"/>
              <a:t>ano</a:t>
            </a:r>
            <a:r>
              <a:rPr lang="en-GB" dirty="0"/>
              <a:t>, </a:t>
            </a:r>
            <a:r>
              <a:rPr lang="en-GB" dirty="0" err="1"/>
              <a:t>é</a:t>
            </a:r>
            <a:r>
              <a:rPr lang="en-GB" dirty="0"/>
              <a:t> </a:t>
            </a:r>
            <a:r>
              <a:rPr lang="en-GB" dirty="0" err="1"/>
              <a:t>necessário</a:t>
            </a:r>
            <a:r>
              <a:rPr lang="en-GB" dirty="0"/>
              <a:t> </a:t>
            </a:r>
            <a:r>
              <a:rPr lang="en-GB" dirty="0" err="1"/>
              <a:t>reservar</a:t>
            </a:r>
            <a:r>
              <a:rPr lang="en-GB" dirty="0"/>
              <a:t> 15 </a:t>
            </a:r>
            <a:r>
              <a:rPr lang="en-GB" dirty="0" err="1"/>
              <a:t>dólares</a:t>
            </a:r>
            <a:r>
              <a:rPr lang="en-GB" dirty="0"/>
              <a:t>. No </a:t>
            </a:r>
            <a:r>
              <a:rPr lang="en-GB" dirty="0" err="1"/>
              <a:t>entanto</a:t>
            </a:r>
            <a:r>
              <a:rPr lang="en-GB" dirty="0"/>
              <a:t>, </a:t>
            </a:r>
            <a:r>
              <a:rPr lang="en-GB" dirty="0" err="1"/>
              <a:t>nos</a:t>
            </a:r>
            <a:r>
              <a:rPr lang="en-GB" dirty="0"/>
              <a:t> </a:t>
            </a:r>
            <a:r>
              <a:rPr lang="en-GB" dirty="0" err="1"/>
              <a:t>anos</a:t>
            </a:r>
            <a:r>
              <a:rPr lang="en-GB" dirty="0"/>
              <a:t> </a:t>
            </a:r>
            <a:r>
              <a:rPr lang="en-GB" dirty="0" err="1"/>
              <a:t>seguintes</a:t>
            </a:r>
            <a:r>
              <a:rPr lang="en-GB" dirty="0"/>
              <a:t>, </a:t>
            </a:r>
            <a:r>
              <a:rPr lang="en-GB" dirty="0" err="1"/>
              <a:t>será</a:t>
            </a:r>
            <a:r>
              <a:rPr lang="en-GB" dirty="0"/>
              <a:t> </a:t>
            </a:r>
            <a:r>
              <a:rPr lang="en-GB" dirty="0" err="1"/>
              <a:t>necessário</a:t>
            </a:r>
            <a:r>
              <a:rPr lang="en-GB" dirty="0"/>
              <a:t> </a:t>
            </a:r>
            <a:r>
              <a:rPr lang="en-GB" dirty="0" err="1"/>
              <a:t>reservar</a:t>
            </a:r>
            <a:r>
              <a:rPr lang="en-GB" dirty="0"/>
              <a:t> </a:t>
            </a:r>
            <a:r>
              <a:rPr lang="en-GB" dirty="0" err="1"/>
              <a:t>valores</a:t>
            </a:r>
            <a:r>
              <a:rPr lang="en-GB" dirty="0"/>
              <a:t> </a:t>
            </a:r>
            <a:r>
              <a:rPr lang="en-GB" dirty="0" err="1"/>
              <a:t>gradualmente</a:t>
            </a:r>
            <a:r>
              <a:rPr lang="en-GB" dirty="0"/>
              <a:t> </a:t>
            </a:r>
            <a:r>
              <a:rPr lang="en-GB" dirty="0" err="1"/>
              <a:t>menores</a:t>
            </a:r>
            <a:r>
              <a:rPr lang="en-GB" dirty="0"/>
              <a:t>. No </a:t>
            </a:r>
            <a:r>
              <a:rPr lang="en-GB" dirty="0" err="1"/>
              <a:t>ano</a:t>
            </a:r>
            <a:r>
              <a:rPr lang="en-GB" dirty="0"/>
              <a:t> 2, 15 </a:t>
            </a:r>
            <a:r>
              <a:rPr lang="en-GB" dirty="0" err="1"/>
              <a:t>dólares</a:t>
            </a:r>
            <a:r>
              <a:rPr lang="en-GB" dirty="0"/>
              <a:t> </a:t>
            </a:r>
            <a:r>
              <a:rPr lang="en-GB" dirty="0" err="1"/>
              <a:t>foram</a:t>
            </a:r>
            <a:r>
              <a:rPr lang="en-GB" dirty="0"/>
              <a:t> </a:t>
            </a:r>
            <a:r>
              <a:rPr lang="en-GB" dirty="0" err="1"/>
              <a:t>reduzidos</a:t>
            </a:r>
            <a:r>
              <a:rPr lang="en-GB" dirty="0"/>
              <a:t> </a:t>
            </a:r>
            <a:r>
              <a:rPr lang="en-GB" dirty="0" err="1"/>
              <a:t>em</a:t>
            </a:r>
            <a:r>
              <a:rPr lang="en-GB" dirty="0"/>
              <a:t> 6%, </a:t>
            </a:r>
            <a:r>
              <a:rPr lang="en-GB" dirty="0" err="1"/>
              <a:t>ou</a:t>
            </a:r>
            <a:r>
              <a:rPr lang="en-GB" dirty="0"/>
              <a:t> </a:t>
            </a:r>
            <a:r>
              <a:rPr lang="en-GB" dirty="0" err="1"/>
              <a:t>seja</a:t>
            </a:r>
            <a:r>
              <a:rPr lang="en-GB" dirty="0"/>
              <a:t>, 14,15 </a:t>
            </a:r>
            <a:r>
              <a:rPr lang="en-GB" dirty="0" err="1"/>
              <a:t>dólares</a:t>
            </a:r>
            <a:r>
              <a:rPr lang="en-GB" dirty="0"/>
              <a:t>. No </a:t>
            </a:r>
            <a:r>
              <a:rPr lang="en-GB" dirty="0" err="1"/>
              <a:t>ano</a:t>
            </a:r>
            <a:r>
              <a:rPr lang="en-GB" dirty="0"/>
              <a:t> 3, 14,15 </a:t>
            </a:r>
            <a:r>
              <a:rPr lang="en-GB" dirty="0" err="1"/>
              <a:t>dólares</a:t>
            </a:r>
            <a:r>
              <a:rPr lang="en-GB" dirty="0"/>
              <a:t> </a:t>
            </a:r>
            <a:r>
              <a:rPr lang="en-GB" dirty="0" err="1"/>
              <a:t>diminuíram</a:t>
            </a:r>
            <a:r>
              <a:rPr lang="en-GB" dirty="0"/>
              <a:t> </a:t>
            </a:r>
            <a:r>
              <a:rPr lang="en-GB" dirty="0" err="1"/>
              <a:t>em</a:t>
            </a:r>
            <a:r>
              <a:rPr lang="en-GB" dirty="0"/>
              <a:t> </a:t>
            </a:r>
            <a:r>
              <a:rPr lang="en-GB" dirty="0" err="1"/>
              <a:t>mais</a:t>
            </a:r>
            <a:r>
              <a:rPr lang="en-GB" dirty="0"/>
              <a:t> 6%, e </a:t>
            </a:r>
            <a:r>
              <a:rPr lang="en-GB" dirty="0" err="1"/>
              <a:t>assim</a:t>
            </a:r>
            <a:r>
              <a:rPr lang="en-GB" dirty="0"/>
              <a:t> </a:t>
            </a:r>
            <a:r>
              <a:rPr lang="en-GB" dirty="0" err="1"/>
              <a:t>por</a:t>
            </a:r>
            <a:r>
              <a:rPr lang="en-GB" dirty="0"/>
              <a:t> </a:t>
            </a:r>
            <a:r>
              <a:rPr lang="en-GB" dirty="0" err="1"/>
              <a:t>diante</a:t>
            </a:r>
            <a:r>
              <a:rPr lang="en-GB" dirty="0"/>
              <a:t>. </a:t>
            </a:r>
            <a:endParaRPr dirty="0"/>
          </a:p>
          <a:p>
            <a:pPr marL="0" lvl="0" indent="0" algn="l" rtl="0">
              <a:spcBef>
                <a:spcPts val="0"/>
              </a:spcBef>
              <a:spcAft>
                <a:spcPts val="0"/>
              </a:spcAft>
              <a:buNone/>
            </a:pPr>
            <a:r>
              <a:rPr lang="en-GB" dirty="0"/>
              <a:t>A </a:t>
            </a:r>
            <a:r>
              <a:rPr lang="en-GB" dirty="0" err="1"/>
              <a:t>OSeMOSYS</a:t>
            </a:r>
            <a:r>
              <a:rPr lang="en-GB" dirty="0"/>
              <a:t> </a:t>
            </a:r>
            <a:r>
              <a:rPr lang="en-GB" dirty="0" err="1"/>
              <a:t>minimiza</a:t>
            </a:r>
            <a:r>
              <a:rPr lang="en-GB" dirty="0"/>
              <a:t> </a:t>
            </a:r>
            <a:r>
              <a:rPr lang="en-GB" dirty="0" err="1"/>
              <a:t>todos</a:t>
            </a:r>
            <a:r>
              <a:rPr lang="en-GB" dirty="0"/>
              <a:t> </a:t>
            </a:r>
            <a:r>
              <a:rPr lang="en-GB" dirty="0" err="1"/>
              <a:t>os</a:t>
            </a:r>
            <a:r>
              <a:rPr lang="en-GB" dirty="0"/>
              <a:t> custos </a:t>
            </a:r>
            <a:r>
              <a:rPr lang="en-GB" dirty="0" err="1"/>
              <a:t>atuais</a:t>
            </a:r>
            <a:r>
              <a:rPr lang="en-GB" dirty="0"/>
              <a:t>, o que </a:t>
            </a:r>
            <a:r>
              <a:rPr lang="en-GB" dirty="0" err="1"/>
              <a:t>significa</a:t>
            </a:r>
            <a:r>
              <a:rPr lang="en-GB" dirty="0"/>
              <a:t> que </a:t>
            </a:r>
            <a:r>
              <a:rPr lang="en-GB" dirty="0" err="1"/>
              <a:t>todos</a:t>
            </a:r>
            <a:r>
              <a:rPr lang="en-GB" dirty="0"/>
              <a:t> </a:t>
            </a:r>
            <a:r>
              <a:rPr lang="en-GB" dirty="0" err="1"/>
              <a:t>os</a:t>
            </a:r>
            <a:r>
              <a:rPr lang="en-GB" dirty="0"/>
              <a:t> custos que se </a:t>
            </a:r>
            <a:r>
              <a:rPr lang="en-GB" dirty="0" err="1"/>
              <a:t>espera</a:t>
            </a:r>
            <a:r>
              <a:rPr lang="en-GB" dirty="0"/>
              <a:t> </a:t>
            </a:r>
            <a:r>
              <a:rPr lang="en-GB" dirty="0" err="1"/>
              <a:t>incorrer</a:t>
            </a:r>
            <a:r>
              <a:rPr lang="en-GB" dirty="0"/>
              <a:t> </a:t>
            </a:r>
            <a:r>
              <a:rPr lang="en-GB" dirty="0" err="1"/>
              <a:t>nos</a:t>
            </a:r>
            <a:r>
              <a:rPr lang="en-GB" dirty="0"/>
              <a:t> </a:t>
            </a:r>
            <a:r>
              <a:rPr lang="en-GB" dirty="0" err="1"/>
              <a:t>anos</a:t>
            </a:r>
            <a:r>
              <a:rPr lang="en-GB" dirty="0"/>
              <a:t> </a:t>
            </a:r>
            <a:r>
              <a:rPr lang="en-GB" dirty="0" err="1"/>
              <a:t>seguintes</a:t>
            </a:r>
            <a:r>
              <a:rPr lang="en-GB" dirty="0"/>
              <a:t> </a:t>
            </a:r>
            <a:r>
              <a:rPr lang="en-GB" dirty="0" err="1"/>
              <a:t>são</a:t>
            </a:r>
            <a:r>
              <a:rPr lang="en-GB" dirty="0"/>
              <a:t> </a:t>
            </a:r>
            <a:r>
              <a:rPr lang="en-GB" dirty="0" err="1"/>
              <a:t>descontados</a:t>
            </a:r>
            <a:r>
              <a:rPr lang="en-GB" dirty="0"/>
              <a:t> pela taxa de </a:t>
            </a:r>
            <a:r>
              <a:rPr lang="en-GB" dirty="0" err="1"/>
              <a:t>desconto</a:t>
            </a:r>
            <a:r>
              <a:rPr lang="en-GB" dirty="0"/>
              <a:t> </a:t>
            </a:r>
            <a:r>
              <a:rPr lang="en-GB" dirty="0" err="1"/>
              <a:t>atribuída</a:t>
            </a:r>
            <a:r>
              <a:rPr lang="en-GB" dirty="0"/>
              <a:t>.</a:t>
            </a:r>
            <a:endParaRPr dirty="0"/>
          </a:p>
        </p:txBody>
      </p:sp>
      <p:sp>
        <p:nvSpPr>
          <p:cNvPr id="465" name="Google Shape;46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Vale a pena introduzir mais dois conjuntos de parâmetros: os limites inferior e superior da capacidade e da atividade. O usuário pode (mas não precisa) incluí-los no OSeMOSYS. Eles permitem a representação de metas de investimento ou políticas. Por exemplo, o usuário pode introduzir limites inferiores e superiores de capacidade para uma tecnologia a fim de representar metas de capacidade instalada que um governo possa ter para um determinado ano. Ou o usuário pode introduzir limites de investimento de capacidade inferior e superior para representar projetos comprometidos em anos específicos. Ou, ainda, o usuário pode introduzir limites de atividade inferiores e superiores para representar decisões fortes de fazer com que determinadas tecnologias trabalhem uma quantidade fixa em determinados anos. Os limites de atividade também podem ser usados para restringir o potencial técnico de determinadas tecnologias a valores realistas. </a:t>
            </a:r>
            <a:endParaRPr/>
          </a:p>
          <a:p>
            <a:pPr marL="0" lvl="0" indent="0" algn="l" rtl="0">
              <a:spcBef>
                <a:spcPts val="0"/>
              </a:spcBef>
              <a:spcAft>
                <a:spcPts val="0"/>
              </a:spcAft>
              <a:buNone/>
            </a:pPr>
            <a:r>
              <a:rPr lang="en-GB"/>
              <a:t>A introdução dessas restrições é como adicionar equações na ilha, como visto </a:t>
            </a:r>
            <a:r>
              <a:rPr lang="en-GB" b="1"/>
              <a:t>em outros módulos</a:t>
            </a:r>
            <a:r>
              <a:rPr lang="en-GB"/>
              <a:t>. Ela restringe o intervalo de soluções possíveis da otimização e direciona a otimização para uma determinada direção decidida pelo usuário. De certa forma, ela anula os critérios de competitividade de custo. Portanto, se o objetivo de um exercício for realmente encontrar livremente as soluções de menor custo para o futuro fornecimento de energia, o usuário deve ter cuidado para não introduzir muitas dessas restrições.</a:t>
            </a:r>
            <a:endParaRPr/>
          </a:p>
        </p:txBody>
      </p:sp>
      <p:sp>
        <p:nvSpPr>
          <p:cNvPr id="476" name="Google Shape;47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 </a:t>
            </a:r>
            <a:r>
              <a:rPr lang="en-GB" dirty="0" err="1"/>
              <a:t>primeiro</a:t>
            </a:r>
            <a:r>
              <a:rPr lang="en-GB" dirty="0"/>
              <a:t> </a:t>
            </a:r>
            <a:r>
              <a:rPr lang="en-GB" dirty="0" err="1"/>
              <a:t>conceito-chave</a:t>
            </a:r>
            <a:r>
              <a:rPr lang="en-GB" dirty="0"/>
              <a:t> </a:t>
            </a:r>
            <a:r>
              <a:rPr lang="en-GB" dirty="0" err="1"/>
              <a:t>é</a:t>
            </a:r>
            <a:r>
              <a:rPr lang="en-GB" dirty="0"/>
              <a:t> o de </a:t>
            </a:r>
            <a:r>
              <a:rPr lang="en-GB" dirty="0" err="1"/>
              <a:t>capacidade</a:t>
            </a:r>
            <a:r>
              <a:rPr lang="en-GB" dirty="0"/>
              <a:t> e </a:t>
            </a:r>
            <a:r>
              <a:rPr lang="en-GB" dirty="0" err="1"/>
              <a:t>atividade</a:t>
            </a:r>
            <a:r>
              <a:rPr lang="en-GB" dirty="0"/>
              <a:t>. As </a:t>
            </a:r>
            <a:r>
              <a:rPr lang="en-GB" dirty="0" err="1"/>
              <a:t>definições</a:t>
            </a:r>
            <a:r>
              <a:rPr lang="en-GB" dirty="0"/>
              <a:t> de </a:t>
            </a:r>
            <a:r>
              <a:rPr lang="en-GB" dirty="0" err="1"/>
              <a:t>capacidade</a:t>
            </a:r>
            <a:r>
              <a:rPr lang="en-GB" dirty="0"/>
              <a:t> e </a:t>
            </a:r>
            <a:r>
              <a:rPr lang="en-GB" dirty="0" err="1"/>
              <a:t>atividade</a:t>
            </a:r>
            <a:r>
              <a:rPr lang="en-GB" dirty="0"/>
              <a:t> e a </a:t>
            </a:r>
            <a:r>
              <a:rPr lang="en-GB" dirty="0" err="1"/>
              <a:t>diferença</a:t>
            </a:r>
            <a:r>
              <a:rPr lang="en-GB" dirty="0"/>
              <a:t> entre </a:t>
            </a:r>
            <a:r>
              <a:rPr lang="en-GB" dirty="0" err="1"/>
              <a:t>os</a:t>
            </a:r>
            <a:r>
              <a:rPr lang="en-GB" dirty="0"/>
              <a:t> </a:t>
            </a:r>
            <a:r>
              <a:rPr lang="en-GB" dirty="0" err="1"/>
              <a:t>dois</a:t>
            </a:r>
            <a:r>
              <a:rPr lang="en-GB" dirty="0"/>
              <a:t> </a:t>
            </a:r>
            <a:r>
              <a:rPr lang="en-GB" dirty="0" err="1"/>
              <a:t>são</a:t>
            </a:r>
            <a:r>
              <a:rPr lang="en-GB" dirty="0"/>
              <a:t> </a:t>
            </a:r>
            <a:r>
              <a:rPr lang="en-GB" dirty="0" err="1"/>
              <a:t>melhor</a:t>
            </a:r>
            <a:r>
              <a:rPr lang="en-GB" dirty="0"/>
              <a:t> </a:t>
            </a:r>
            <a:r>
              <a:rPr lang="en-GB" dirty="0" err="1"/>
              <a:t>ilustradas</a:t>
            </a:r>
            <a:r>
              <a:rPr lang="en-GB" dirty="0"/>
              <a:t> com um </a:t>
            </a:r>
            <a:r>
              <a:rPr lang="en-GB" dirty="0" err="1"/>
              <a:t>exemplo</a:t>
            </a:r>
            <a:r>
              <a:rPr lang="en-GB" dirty="0"/>
              <a:t>. Como </a:t>
            </a:r>
            <a:r>
              <a:rPr lang="en-GB" dirty="0" err="1"/>
              <a:t>os</a:t>
            </a:r>
            <a:r>
              <a:rPr lang="en-GB" dirty="0"/>
              <a:t> </a:t>
            </a:r>
            <a:r>
              <a:rPr lang="en-GB" dirty="0" err="1"/>
              <a:t>conceitos</a:t>
            </a:r>
            <a:r>
              <a:rPr lang="en-GB" dirty="0"/>
              <a:t> </a:t>
            </a:r>
            <a:r>
              <a:rPr lang="en-GB" dirty="0" err="1"/>
              <a:t>são</a:t>
            </a:r>
            <a:r>
              <a:rPr lang="en-GB" dirty="0"/>
              <a:t> </a:t>
            </a:r>
            <a:r>
              <a:rPr lang="en-GB" dirty="0" err="1"/>
              <a:t>aplicáveis</a:t>
            </a:r>
            <a:r>
              <a:rPr lang="en-GB" dirty="0"/>
              <a:t> </a:t>
            </a:r>
            <a:r>
              <a:rPr lang="en-GB" dirty="0" err="1"/>
              <a:t>não</a:t>
            </a:r>
            <a:r>
              <a:rPr lang="en-GB" dirty="0"/>
              <a:t> </a:t>
            </a:r>
            <a:r>
              <a:rPr lang="en-GB" dirty="0" err="1"/>
              <a:t>apenas</a:t>
            </a:r>
            <a:r>
              <a:rPr lang="en-GB" dirty="0"/>
              <a:t> à </a:t>
            </a:r>
            <a:r>
              <a:rPr lang="en-GB" dirty="0" err="1"/>
              <a:t>energia</a:t>
            </a:r>
            <a:r>
              <a:rPr lang="en-GB" dirty="0"/>
              <a:t>, mas a </a:t>
            </a:r>
            <a:r>
              <a:rPr lang="en-GB" dirty="0" err="1"/>
              <a:t>qualquer</a:t>
            </a:r>
            <a:r>
              <a:rPr lang="en-GB" dirty="0"/>
              <a:t> </a:t>
            </a:r>
            <a:r>
              <a:rPr lang="en-GB" dirty="0" err="1"/>
              <a:t>tipo</a:t>
            </a:r>
            <a:r>
              <a:rPr lang="en-GB" dirty="0"/>
              <a:t> de </a:t>
            </a:r>
            <a:r>
              <a:rPr lang="en-GB" dirty="0" err="1"/>
              <a:t>maquinário</a:t>
            </a:r>
            <a:r>
              <a:rPr lang="en-GB" dirty="0"/>
              <a:t> </a:t>
            </a:r>
            <a:r>
              <a:rPr lang="en-GB" dirty="0" err="1"/>
              <a:t>ou</a:t>
            </a:r>
            <a:r>
              <a:rPr lang="en-GB" dirty="0"/>
              <a:t> </a:t>
            </a:r>
            <a:r>
              <a:rPr lang="en-GB" dirty="0" err="1"/>
              <a:t>atividade</a:t>
            </a:r>
            <a:r>
              <a:rPr lang="en-GB" dirty="0"/>
              <a:t>, </a:t>
            </a:r>
            <a:r>
              <a:rPr lang="en-GB" dirty="0" err="1"/>
              <a:t>escolhemos</a:t>
            </a:r>
            <a:r>
              <a:rPr lang="en-GB" dirty="0"/>
              <a:t> um </a:t>
            </a:r>
            <a:r>
              <a:rPr lang="en-GB" dirty="0" err="1"/>
              <a:t>exemplo</a:t>
            </a:r>
            <a:r>
              <a:rPr lang="en-GB" dirty="0"/>
              <a:t> </a:t>
            </a:r>
            <a:r>
              <a:rPr lang="en-GB" dirty="0" err="1"/>
              <a:t>não</a:t>
            </a:r>
            <a:r>
              <a:rPr lang="en-GB" dirty="0"/>
              <a:t> </a:t>
            </a:r>
            <a:r>
              <a:rPr lang="en-GB" dirty="0" err="1"/>
              <a:t>relacionado</a:t>
            </a:r>
            <a:r>
              <a:rPr lang="en-GB" dirty="0"/>
              <a:t> à </a:t>
            </a:r>
            <a:r>
              <a:rPr lang="en-GB" dirty="0" err="1"/>
              <a:t>energia</a:t>
            </a:r>
            <a:r>
              <a:rPr lang="en-GB" dirty="0"/>
              <a:t>. Vamos </a:t>
            </a:r>
            <a:r>
              <a:rPr lang="en-GB" dirty="0" err="1"/>
              <a:t>imaginar</a:t>
            </a:r>
            <a:r>
              <a:rPr lang="en-GB" dirty="0"/>
              <a:t> </a:t>
            </a:r>
            <a:r>
              <a:rPr lang="en-GB" dirty="0" err="1"/>
              <a:t>uma</a:t>
            </a:r>
            <a:r>
              <a:rPr lang="en-GB" dirty="0"/>
              <a:t> </a:t>
            </a:r>
            <a:r>
              <a:rPr lang="en-GB" dirty="0" err="1"/>
              <a:t>padaria</a:t>
            </a:r>
            <a:r>
              <a:rPr lang="en-GB" dirty="0"/>
              <a:t> que </a:t>
            </a:r>
            <a:r>
              <a:rPr lang="en-GB" dirty="0" err="1"/>
              <a:t>tenha</a:t>
            </a:r>
            <a:r>
              <a:rPr lang="en-GB" dirty="0"/>
              <a:t> </a:t>
            </a:r>
            <a:r>
              <a:rPr lang="en-GB" dirty="0" err="1"/>
              <a:t>uma</a:t>
            </a:r>
            <a:r>
              <a:rPr lang="en-GB" dirty="0"/>
              <a:t> </a:t>
            </a:r>
            <a:r>
              <a:rPr lang="en-GB" dirty="0" err="1"/>
              <a:t>máquina</a:t>
            </a:r>
            <a:r>
              <a:rPr lang="en-GB" dirty="0"/>
              <a:t> de </a:t>
            </a:r>
            <a:r>
              <a:rPr lang="en-GB" dirty="0" err="1"/>
              <a:t>fazer</a:t>
            </a:r>
            <a:r>
              <a:rPr lang="en-GB" dirty="0"/>
              <a:t> </a:t>
            </a:r>
            <a:r>
              <a:rPr lang="en-GB" dirty="0" err="1"/>
              <a:t>pão</a:t>
            </a:r>
            <a:r>
              <a:rPr lang="en-GB" dirty="0"/>
              <a:t>. A </a:t>
            </a:r>
            <a:r>
              <a:rPr lang="en-GB" dirty="0" err="1"/>
              <a:t>máquina</a:t>
            </a:r>
            <a:r>
              <a:rPr lang="en-GB" dirty="0"/>
              <a:t> </a:t>
            </a:r>
            <a:r>
              <a:rPr lang="en-GB" dirty="0" err="1"/>
              <a:t>está</a:t>
            </a:r>
            <a:r>
              <a:rPr lang="en-GB" dirty="0"/>
              <a:t> </a:t>
            </a:r>
            <a:r>
              <a:rPr lang="en-GB" dirty="0" err="1"/>
              <a:t>representada</a:t>
            </a:r>
            <a:r>
              <a:rPr lang="en-GB" dirty="0"/>
              <a:t> no </a:t>
            </a:r>
            <a:r>
              <a:rPr lang="en-GB" dirty="0" err="1"/>
              <a:t>centro</a:t>
            </a:r>
            <a:r>
              <a:rPr lang="en-GB" dirty="0"/>
              <a:t> da </a:t>
            </a:r>
            <a:r>
              <a:rPr lang="en-GB" dirty="0" err="1"/>
              <a:t>figura</a:t>
            </a:r>
            <a:r>
              <a:rPr lang="en-GB" dirty="0"/>
              <a:t>. Vamos </a:t>
            </a:r>
            <a:r>
              <a:rPr lang="en-GB" dirty="0" err="1"/>
              <a:t>supor</a:t>
            </a:r>
            <a:r>
              <a:rPr lang="en-GB" dirty="0"/>
              <a:t> que, </a:t>
            </a:r>
            <a:r>
              <a:rPr lang="en-GB" dirty="0" err="1"/>
              <a:t>quando</a:t>
            </a:r>
            <a:r>
              <a:rPr lang="en-GB" dirty="0"/>
              <a:t> a </a:t>
            </a:r>
            <a:r>
              <a:rPr lang="en-GB" dirty="0" err="1"/>
              <a:t>máquina</a:t>
            </a:r>
            <a:r>
              <a:rPr lang="en-GB" dirty="0"/>
              <a:t> </a:t>
            </a:r>
            <a:r>
              <a:rPr lang="en-GB" dirty="0" err="1"/>
              <a:t>estiver</a:t>
            </a:r>
            <a:r>
              <a:rPr lang="en-GB" dirty="0"/>
              <a:t> </a:t>
            </a:r>
            <a:r>
              <a:rPr lang="en-GB" dirty="0" err="1"/>
              <a:t>carregada</a:t>
            </a:r>
            <a:r>
              <a:rPr lang="en-GB" dirty="0"/>
              <a:t> com 5 kg de farinha e 4 </a:t>
            </a:r>
            <a:r>
              <a:rPr lang="en-GB" dirty="0" err="1"/>
              <a:t>litros</a:t>
            </a:r>
            <a:r>
              <a:rPr lang="en-GB" dirty="0"/>
              <a:t> de </a:t>
            </a:r>
            <a:r>
              <a:rPr lang="en-GB" dirty="0" err="1"/>
              <a:t>água</a:t>
            </a:r>
            <a:r>
              <a:rPr lang="en-GB" dirty="0"/>
              <a:t>, </a:t>
            </a:r>
            <a:r>
              <a:rPr lang="en-GB" dirty="0" err="1"/>
              <a:t>após</a:t>
            </a:r>
            <a:r>
              <a:rPr lang="en-GB" dirty="0"/>
              <a:t> </a:t>
            </a:r>
            <a:r>
              <a:rPr lang="en-GB" dirty="0" err="1"/>
              <a:t>uma</a:t>
            </a:r>
            <a:r>
              <a:rPr lang="en-GB" dirty="0"/>
              <a:t> hora </a:t>
            </a:r>
            <a:r>
              <a:rPr lang="en-GB" dirty="0" err="1"/>
              <a:t>ela</a:t>
            </a:r>
            <a:r>
              <a:rPr lang="en-GB" dirty="0"/>
              <a:t> </a:t>
            </a:r>
            <a:r>
              <a:rPr lang="en-GB" dirty="0" err="1"/>
              <a:t>produzirá</a:t>
            </a:r>
            <a:r>
              <a:rPr lang="en-GB" dirty="0"/>
              <a:t> 50 </a:t>
            </a:r>
            <a:r>
              <a:rPr lang="en-GB" dirty="0" err="1"/>
              <a:t>baguetes</a:t>
            </a:r>
            <a:r>
              <a:rPr lang="en-GB" dirty="0"/>
              <a:t>. </a:t>
            </a:r>
            <a:r>
              <a:rPr lang="en-GB" dirty="0" err="1"/>
              <a:t>É</a:t>
            </a:r>
            <a:r>
              <a:rPr lang="en-GB" dirty="0"/>
              <a:t> claro que a </a:t>
            </a:r>
            <a:r>
              <a:rPr lang="en-GB" dirty="0" err="1"/>
              <a:t>realidade</a:t>
            </a:r>
            <a:r>
              <a:rPr lang="en-GB" dirty="0"/>
              <a:t> </a:t>
            </a:r>
            <a:r>
              <a:rPr lang="en-GB" dirty="0" err="1"/>
              <a:t>é</a:t>
            </a:r>
            <a:r>
              <a:rPr lang="en-GB" dirty="0"/>
              <a:t> </a:t>
            </a:r>
            <a:r>
              <a:rPr lang="en-GB" dirty="0" err="1"/>
              <a:t>mais</a:t>
            </a:r>
            <a:r>
              <a:rPr lang="en-GB" dirty="0"/>
              <a:t> </a:t>
            </a:r>
            <a:r>
              <a:rPr lang="en-GB" dirty="0" err="1"/>
              <a:t>complicada</a:t>
            </a:r>
            <a:r>
              <a:rPr lang="en-GB" dirty="0"/>
              <a:t> e que </a:t>
            </a:r>
            <a:r>
              <a:rPr lang="en-GB" dirty="0" err="1"/>
              <a:t>também</a:t>
            </a:r>
            <a:r>
              <a:rPr lang="en-GB" dirty="0"/>
              <a:t> </a:t>
            </a:r>
            <a:r>
              <a:rPr lang="en-GB" dirty="0" err="1"/>
              <a:t>haveria</a:t>
            </a:r>
            <a:r>
              <a:rPr lang="en-GB" dirty="0"/>
              <a:t> </a:t>
            </a:r>
            <a:r>
              <a:rPr lang="en-GB" dirty="0" err="1"/>
              <a:t>fermento</a:t>
            </a:r>
            <a:r>
              <a:rPr lang="en-GB" dirty="0"/>
              <a:t>, </a:t>
            </a:r>
            <a:r>
              <a:rPr lang="en-GB" dirty="0" err="1"/>
              <a:t>sal</a:t>
            </a:r>
            <a:r>
              <a:rPr lang="en-GB" dirty="0"/>
              <a:t> e </a:t>
            </a:r>
            <a:r>
              <a:rPr lang="en-GB" dirty="0" err="1"/>
              <a:t>vários</a:t>
            </a:r>
            <a:r>
              <a:rPr lang="en-GB" dirty="0"/>
              <a:t> outros </a:t>
            </a:r>
            <a:r>
              <a:rPr lang="en-GB" dirty="0" err="1"/>
              <a:t>estágios</a:t>
            </a:r>
            <a:r>
              <a:rPr lang="en-GB" dirty="0"/>
              <a:t> </a:t>
            </a:r>
            <a:r>
              <a:rPr lang="en-GB" dirty="0" err="1"/>
              <a:t>envolvidos</a:t>
            </a:r>
            <a:r>
              <a:rPr lang="en-GB" dirty="0"/>
              <a:t>. </a:t>
            </a:r>
            <a:r>
              <a:rPr lang="en-GB" dirty="0" err="1"/>
              <a:t>Elas</a:t>
            </a:r>
            <a:r>
              <a:rPr lang="en-GB" dirty="0"/>
              <a:t> </a:t>
            </a:r>
            <a:r>
              <a:rPr lang="en-GB" dirty="0" err="1"/>
              <a:t>são</a:t>
            </a:r>
            <a:r>
              <a:rPr lang="en-GB" dirty="0"/>
              <a:t> </a:t>
            </a:r>
            <a:r>
              <a:rPr lang="en-GB" dirty="0" err="1"/>
              <a:t>omitidas</a:t>
            </a:r>
            <a:r>
              <a:rPr lang="en-GB" dirty="0"/>
              <a:t> para </a:t>
            </a:r>
            <a:r>
              <a:rPr lang="en-GB" dirty="0" err="1"/>
              <a:t>simplificar</a:t>
            </a:r>
            <a:r>
              <a:rPr lang="en-GB" dirty="0"/>
              <a:t> a </a:t>
            </a:r>
            <a:r>
              <a:rPr lang="en-GB" dirty="0" err="1"/>
              <a:t>representação</a:t>
            </a:r>
            <a:r>
              <a:rPr lang="en-GB" dirty="0"/>
              <a:t>. </a:t>
            </a:r>
            <a:r>
              <a:rPr lang="en-GB" dirty="0" err="1"/>
              <a:t>Dois</a:t>
            </a:r>
            <a:r>
              <a:rPr lang="en-GB" dirty="0"/>
              <a:t> </a:t>
            </a:r>
            <a:r>
              <a:rPr lang="en-GB" dirty="0" err="1"/>
              <a:t>conceitos</a:t>
            </a:r>
            <a:r>
              <a:rPr lang="en-GB" dirty="0"/>
              <a:t> </a:t>
            </a:r>
            <a:r>
              <a:rPr lang="en-GB" dirty="0" err="1"/>
              <a:t>importantes</a:t>
            </a:r>
            <a:r>
              <a:rPr lang="en-GB" dirty="0"/>
              <a:t> </a:t>
            </a:r>
            <a:r>
              <a:rPr lang="en-GB" dirty="0" err="1"/>
              <a:t>estão</a:t>
            </a:r>
            <a:r>
              <a:rPr lang="en-GB" dirty="0"/>
              <a:t> </a:t>
            </a:r>
            <a:r>
              <a:rPr lang="en-GB" dirty="0" err="1"/>
              <a:t>implícitos</a:t>
            </a:r>
            <a:r>
              <a:rPr lang="en-GB" dirty="0"/>
              <a:t> </a:t>
            </a:r>
            <a:r>
              <a:rPr lang="en-GB" dirty="0" err="1"/>
              <a:t>na</a:t>
            </a:r>
            <a:r>
              <a:rPr lang="en-GB" dirty="0"/>
              <a:t> </a:t>
            </a:r>
            <a:r>
              <a:rPr lang="en-GB" dirty="0" err="1"/>
              <a:t>figura</a:t>
            </a:r>
            <a:r>
              <a:rPr lang="en-GB" dirty="0"/>
              <a:t>. </a:t>
            </a:r>
            <a:r>
              <a:rPr lang="en-GB" dirty="0" err="1"/>
              <a:t>Quando</a:t>
            </a:r>
            <a:r>
              <a:rPr lang="en-GB" dirty="0"/>
              <a:t> a farinha e a </a:t>
            </a:r>
            <a:r>
              <a:rPr lang="en-GB" dirty="0" err="1"/>
              <a:t>água</a:t>
            </a:r>
            <a:r>
              <a:rPr lang="en-GB" dirty="0"/>
              <a:t> </a:t>
            </a:r>
            <a:r>
              <a:rPr lang="en-GB" dirty="0" err="1"/>
              <a:t>são</a:t>
            </a:r>
            <a:r>
              <a:rPr lang="en-GB" dirty="0"/>
              <a:t> </a:t>
            </a:r>
            <a:r>
              <a:rPr lang="en-GB" dirty="0" err="1"/>
              <a:t>fornecidas</a:t>
            </a:r>
            <a:r>
              <a:rPr lang="en-GB" dirty="0"/>
              <a:t> </a:t>
            </a:r>
            <a:r>
              <a:rPr lang="en-GB" dirty="0" err="1"/>
              <a:t>como</a:t>
            </a:r>
            <a:r>
              <a:rPr lang="en-GB" dirty="0"/>
              <a:t> </a:t>
            </a:r>
            <a:r>
              <a:rPr lang="en-GB" dirty="0" err="1"/>
              <a:t>insumos</a:t>
            </a:r>
            <a:r>
              <a:rPr lang="en-GB" dirty="0"/>
              <a:t>, as </a:t>
            </a:r>
            <a:r>
              <a:rPr lang="en-GB" dirty="0" err="1"/>
              <a:t>baguetes</a:t>
            </a:r>
            <a:r>
              <a:rPr lang="en-GB" dirty="0"/>
              <a:t> </a:t>
            </a:r>
            <a:r>
              <a:rPr lang="en-GB" dirty="0" err="1"/>
              <a:t>são</a:t>
            </a:r>
            <a:r>
              <a:rPr lang="en-GB" dirty="0"/>
              <a:t> </a:t>
            </a:r>
            <a:r>
              <a:rPr lang="en-GB" dirty="0" err="1"/>
              <a:t>obtidas</a:t>
            </a:r>
            <a:r>
              <a:rPr lang="en-GB" dirty="0"/>
              <a:t> </a:t>
            </a:r>
            <a:r>
              <a:rPr lang="en-GB" dirty="0" err="1"/>
              <a:t>como</a:t>
            </a:r>
            <a:r>
              <a:rPr lang="en-GB" dirty="0"/>
              <a:t> </a:t>
            </a:r>
            <a:r>
              <a:rPr lang="en-GB" dirty="0" err="1"/>
              <a:t>resultado</a:t>
            </a:r>
            <a:r>
              <a:rPr lang="en-GB" dirty="0"/>
              <a:t>. E </a:t>
            </a:r>
            <a:r>
              <a:rPr lang="en-GB" dirty="0" err="1"/>
              <a:t>há</a:t>
            </a:r>
            <a:r>
              <a:rPr lang="en-GB" dirty="0"/>
              <a:t> </a:t>
            </a:r>
            <a:r>
              <a:rPr lang="en-GB" dirty="0" err="1"/>
              <a:t>uma</a:t>
            </a:r>
            <a:r>
              <a:rPr lang="en-GB" dirty="0"/>
              <a:t> </a:t>
            </a:r>
            <a:r>
              <a:rPr lang="en-GB" dirty="0" err="1"/>
              <a:t>relação</a:t>
            </a:r>
            <a:r>
              <a:rPr lang="en-GB" dirty="0"/>
              <a:t> </a:t>
            </a:r>
            <a:r>
              <a:rPr lang="en-GB" dirty="0" err="1"/>
              <a:t>precisa</a:t>
            </a:r>
            <a:r>
              <a:rPr lang="en-GB" dirty="0"/>
              <a:t> entre entrada e </a:t>
            </a:r>
            <a:r>
              <a:rPr lang="en-GB" dirty="0" err="1"/>
              <a:t>saída</a:t>
            </a:r>
            <a:r>
              <a:rPr lang="en-GB" dirty="0"/>
              <a:t>. Ao </a:t>
            </a:r>
            <a:r>
              <a:rPr lang="en-GB" dirty="0" err="1"/>
              <a:t>definir</a:t>
            </a:r>
            <a:r>
              <a:rPr lang="en-GB" dirty="0"/>
              <a:t> a </a:t>
            </a:r>
            <a:r>
              <a:rPr lang="en-GB" dirty="0" err="1"/>
              <a:t>função</a:t>
            </a:r>
            <a:r>
              <a:rPr lang="en-GB" dirty="0"/>
              <a:t> de </a:t>
            </a:r>
            <a:r>
              <a:rPr lang="en-GB" dirty="0" err="1"/>
              <a:t>uma</a:t>
            </a:r>
            <a:r>
              <a:rPr lang="en-GB" dirty="0"/>
              <a:t> </a:t>
            </a:r>
            <a:r>
              <a:rPr lang="en-GB" dirty="0" err="1"/>
              <a:t>tecnologia</a:t>
            </a:r>
            <a:r>
              <a:rPr lang="en-GB" dirty="0"/>
              <a:t> </a:t>
            </a:r>
            <a:r>
              <a:rPr lang="en-GB" dirty="0" err="1"/>
              <a:t>em</a:t>
            </a:r>
            <a:r>
              <a:rPr lang="en-GB" dirty="0"/>
              <a:t> um </a:t>
            </a:r>
            <a:r>
              <a:rPr lang="en-GB" dirty="0" err="1"/>
              <a:t>modelo</a:t>
            </a:r>
            <a:r>
              <a:rPr lang="en-GB" dirty="0"/>
              <a:t>, a </a:t>
            </a:r>
            <a:r>
              <a:rPr lang="en-GB" dirty="0" err="1"/>
              <a:t>natureza</a:t>
            </a:r>
            <a:r>
              <a:rPr lang="en-GB" dirty="0"/>
              <a:t> das entradas, a </a:t>
            </a:r>
            <a:r>
              <a:rPr lang="en-GB" dirty="0" err="1"/>
              <a:t>natureza</a:t>
            </a:r>
            <a:r>
              <a:rPr lang="en-GB" dirty="0"/>
              <a:t> das </a:t>
            </a:r>
            <a:r>
              <a:rPr lang="en-GB" dirty="0" err="1"/>
              <a:t>saídas</a:t>
            </a:r>
            <a:r>
              <a:rPr lang="en-GB" dirty="0"/>
              <a:t> </a:t>
            </a:r>
            <a:r>
              <a:rPr lang="en-GB" dirty="0" err="1"/>
              <a:t>relacionados</a:t>
            </a:r>
            <a:r>
              <a:rPr lang="en-GB" dirty="0"/>
              <a:t> a </a:t>
            </a:r>
            <a:r>
              <a:rPr lang="en-GB" dirty="0" err="1"/>
              <a:t>essas</a:t>
            </a:r>
            <a:r>
              <a:rPr lang="en-GB" dirty="0"/>
              <a:t> entradas e a </a:t>
            </a:r>
            <a:r>
              <a:rPr lang="en-GB" dirty="0" err="1"/>
              <a:t>proporção</a:t>
            </a:r>
            <a:r>
              <a:rPr lang="en-GB" dirty="0"/>
              <a:t> entre </a:t>
            </a:r>
            <a:r>
              <a:rPr lang="en-GB" dirty="0" err="1"/>
              <a:t>saídas</a:t>
            </a:r>
            <a:r>
              <a:rPr lang="en-GB" dirty="0"/>
              <a:t> e entradas sempre </a:t>
            </a:r>
            <a:r>
              <a:rPr lang="en-GB" dirty="0" err="1"/>
              <a:t>terão</a:t>
            </a:r>
            <a:r>
              <a:rPr lang="en-GB" dirty="0"/>
              <a:t> de ser </a:t>
            </a:r>
            <a:r>
              <a:rPr lang="en-GB" dirty="0" err="1"/>
              <a:t>definidos</a:t>
            </a:r>
            <a:r>
              <a:rPr lang="en-GB" dirty="0"/>
              <a:t>.</a:t>
            </a:r>
            <a:endParaRPr dirty="0"/>
          </a:p>
        </p:txBody>
      </p:sp>
      <p:sp>
        <p:nvSpPr>
          <p:cNvPr id="155" name="Google Shape;1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O conceito de que a máquina pode produzir 50 baguetes em uma hora é fundamental. Ele ajuda a entender o que são a capacidade e a atividade da máquina. A capacidade é definida como a quantidade de pão que a máquina é capaz de produzir em uma determinada unidade de tempo. Nesse caso, a capacidade é de 50 baguetes por hora. A atividade é definida como a quantidade de pão que a máquina produz em um determinado horizonte de tempo. Por exemplo, se a máquina trabalhar por três horas, ela produzirá 150 baguetes. 150 baguetes é sua atividade. O valor da capacidade não muda. Ele está vinculado à máquina específica que foi comprada pelos proprietários da padaria. O valor da atividade normalmente muda e depende do período de tempo que estamos analisando. Se a máquina continuar funcionando, sua atividade após uma hora será de 50 baguetes, após duas horas, 100 baguetes, após três horas, 150 baguetes e assim por diante. A atividade também pode ser menor do que o máximo que a máquina pode atingir. Por exemplo, se menos farinha e água forem adicionadas, menos baguetes sairão após uma hora.</a:t>
            </a:r>
            <a:endParaRPr/>
          </a:p>
        </p:txBody>
      </p:sp>
      <p:sp>
        <p:nvSpPr>
          <p:cNvPr id="177" name="Google Shape;17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 </a:t>
            </a:r>
            <a:r>
              <a:rPr lang="en-GB" dirty="0" err="1"/>
              <a:t>exemplo</a:t>
            </a:r>
            <a:r>
              <a:rPr lang="en-GB" dirty="0"/>
              <a:t> anterior </a:t>
            </a:r>
            <a:r>
              <a:rPr lang="en-GB" dirty="0" err="1"/>
              <a:t>mostrou</a:t>
            </a:r>
            <a:r>
              <a:rPr lang="en-GB" dirty="0"/>
              <a:t> que a </a:t>
            </a:r>
            <a:r>
              <a:rPr lang="en-GB" dirty="0" err="1"/>
              <a:t>máquina</a:t>
            </a:r>
            <a:r>
              <a:rPr lang="en-GB" dirty="0"/>
              <a:t> </a:t>
            </a:r>
            <a:r>
              <a:rPr lang="en-GB" dirty="0" err="1"/>
              <a:t>permite</a:t>
            </a:r>
            <a:r>
              <a:rPr lang="en-GB" dirty="0"/>
              <a:t> que o </a:t>
            </a:r>
            <a:r>
              <a:rPr lang="en-GB" dirty="0" err="1"/>
              <a:t>padeiro</a:t>
            </a:r>
            <a:r>
              <a:rPr lang="en-GB" dirty="0"/>
              <a:t> </a:t>
            </a:r>
            <a:r>
              <a:rPr lang="en-GB" dirty="0" err="1"/>
              <a:t>obtenha</a:t>
            </a:r>
            <a:r>
              <a:rPr lang="en-GB" dirty="0"/>
              <a:t> no </a:t>
            </a:r>
            <a:r>
              <a:rPr lang="en-GB" dirty="0" err="1"/>
              <a:t>máximo</a:t>
            </a:r>
            <a:r>
              <a:rPr lang="en-GB" dirty="0"/>
              <a:t> 50 </a:t>
            </a:r>
            <a:r>
              <a:rPr lang="en-GB" dirty="0" err="1"/>
              <a:t>baguetes</a:t>
            </a:r>
            <a:r>
              <a:rPr lang="en-GB" dirty="0"/>
              <a:t> </a:t>
            </a:r>
            <a:r>
              <a:rPr lang="en-GB" dirty="0" err="1"/>
              <a:t>por</a:t>
            </a:r>
            <a:r>
              <a:rPr lang="en-GB" dirty="0"/>
              <a:t> hora, se </a:t>
            </a:r>
            <a:r>
              <a:rPr lang="en-GB" dirty="0" err="1"/>
              <a:t>estiver</a:t>
            </a:r>
            <a:r>
              <a:rPr lang="en-GB" dirty="0"/>
              <a:t> </a:t>
            </a:r>
            <a:r>
              <a:rPr lang="en-GB" dirty="0" err="1"/>
              <a:t>totalmente</a:t>
            </a:r>
            <a:r>
              <a:rPr lang="en-GB" dirty="0"/>
              <a:t> </a:t>
            </a:r>
            <a:r>
              <a:rPr lang="en-GB" dirty="0" err="1"/>
              <a:t>carregada</a:t>
            </a:r>
            <a:r>
              <a:rPr lang="en-GB" dirty="0"/>
              <a:t>. </a:t>
            </a:r>
            <a:r>
              <a:rPr lang="en-GB" dirty="0" err="1"/>
              <a:t>Isso</a:t>
            </a:r>
            <a:r>
              <a:rPr lang="en-GB" dirty="0"/>
              <a:t> </a:t>
            </a:r>
            <a:r>
              <a:rPr lang="en-GB" dirty="0" err="1"/>
              <a:t>significa</a:t>
            </a:r>
            <a:r>
              <a:rPr lang="en-GB" dirty="0"/>
              <a:t> que o </a:t>
            </a:r>
            <a:r>
              <a:rPr lang="en-GB" dirty="0" err="1"/>
              <a:t>padeiro</a:t>
            </a:r>
            <a:r>
              <a:rPr lang="en-GB" dirty="0"/>
              <a:t> </a:t>
            </a:r>
            <a:r>
              <a:rPr lang="en-GB" dirty="0" err="1"/>
              <a:t>não</a:t>
            </a:r>
            <a:r>
              <a:rPr lang="en-GB" dirty="0"/>
              <a:t> </a:t>
            </a:r>
            <a:r>
              <a:rPr lang="en-GB" dirty="0" err="1"/>
              <a:t>pode</a:t>
            </a:r>
            <a:r>
              <a:rPr lang="en-GB" dirty="0"/>
              <a:t> vender </a:t>
            </a:r>
            <a:r>
              <a:rPr lang="en-GB" dirty="0" err="1"/>
              <a:t>mais</a:t>
            </a:r>
            <a:r>
              <a:rPr lang="en-GB" dirty="0"/>
              <a:t> de 50 </a:t>
            </a:r>
            <a:r>
              <a:rPr lang="en-GB" dirty="0" err="1"/>
              <a:t>baguetes</a:t>
            </a:r>
            <a:r>
              <a:rPr lang="en-GB" dirty="0"/>
              <a:t> </a:t>
            </a:r>
            <a:r>
              <a:rPr lang="en-GB" dirty="0" err="1"/>
              <a:t>por</a:t>
            </a:r>
            <a:r>
              <a:rPr lang="en-GB" dirty="0"/>
              <a:t> hora. </a:t>
            </a:r>
            <a:r>
              <a:rPr lang="en-GB" dirty="0" err="1"/>
              <a:t>Imaginemos</a:t>
            </a:r>
            <a:r>
              <a:rPr lang="en-GB" dirty="0"/>
              <a:t> agora que a </a:t>
            </a:r>
            <a:r>
              <a:rPr lang="en-GB" dirty="0" err="1"/>
              <a:t>padaria</a:t>
            </a:r>
            <a:r>
              <a:rPr lang="en-GB" dirty="0"/>
              <a:t> </a:t>
            </a:r>
            <a:r>
              <a:rPr lang="en-GB" dirty="0" err="1"/>
              <a:t>está</a:t>
            </a:r>
            <a:r>
              <a:rPr lang="en-GB" dirty="0"/>
              <a:t> se </a:t>
            </a:r>
            <a:r>
              <a:rPr lang="en-GB" dirty="0" err="1"/>
              <a:t>tornando</a:t>
            </a:r>
            <a:r>
              <a:rPr lang="en-GB" dirty="0"/>
              <a:t> </a:t>
            </a:r>
            <a:r>
              <a:rPr lang="en-GB" dirty="0" err="1"/>
              <a:t>muito</a:t>
            </a:r>
            <a:r>
              <a:rPr lang="en-GB" dirty="0"/>
              <a:t> popular e </a:t>
            </a:r>
            <a:r>
              <a:rPr lang="en-GB" dirty="0" err="1"/>
              <a:t>tem</a:t>
            </a:r>
            <a:r>
              <a:rPr lang="en-GB" dirty="0"/>
              <a:t> um </a:t>
            </a:r>
            <a:r>
              <a:rPr lang="en-GB" dirty="0" err="1"/>
              <a:t>número</a:t>
            </a:r>
            <a:r>
              <a:rPr lang="en-GB" dirty="0"/>
              <a:t> </a:t>
            </a:r>
            <a:r>
              <a:rPr lang="en-GB" dirty="0" err="1"/>
              <a:t>crescente</a:t>
            </a:r>
            <a:r>
              <a:rPr lang="en-GB" dirty="0"/>
              <a:t> de </a:t>
            </a:r>
            <a:r>
              <a:rPr lang="en-GB" dirty="0" err="1"/>
              <a:t>clientes</a:t>
            </a:r>
            <a:r>
              <a:rPr lang="en-GB" dirty="0"/>
              <a:t>. A </a:t>
            </a:r>
            <a:r>
              <a:rPr lang="en-GB" dirty="0" err="1"/>
              <a:t>demanda</a:t>
            </a:r>
            <a:r>
              <a:rPr lang="en-GB" dirty="0"/>
              <a:t> </a:t>
            </a:r>
            <a:r>
              <a:rPr lang="en-GB" dirty="0" err="1"/>
              <a:t>por</a:t>
            </a:r>
            <a:r>
              <a:rPr lang="en-GB" dirty="0"/>
              <a:t> </a:t>
            </a:r>
            <a:r>
              <a:rPr lang="en-GB" dirty="0" err="1"/>
              <a:t>pão</a:t>
            </a:r>
            <a:r>
              <a:rPr lang="en-GB" dirty="0"/>
              <a:t> </a:t>
            </a:r>
            <a:r>
              <a:rPr lang="en-GB" dirty="0" err="1"/>
              <a:t>aumenta</a:t>
            </a:r>
            <a:r>
              <a:rPr lang="en-GB" dirty="0"/>
              <a:t> e o </a:t>
            </a:r>
            <a:r>
              <a:rPr lang="en-GB" dirty="0" err="1"/>
              <a:t>padeiro</a:t>
            </a:r>
            <a:r>
              <a:rPr lang="en-GB" dirty="0"/>
              <a:t> </a:t>
            </a:r>
            <a:r>
              <a:rPr lang="en-GB" dirty="0" err="1"/>
              <a:t>percebe</a:t>
            </a:r>
            <a:r>
              <a:rPr lang="en-GB" dirty="0"/>
              <a:t> que </a:t>
            </a:r>
            <a:r>
              <a:rPr lang="en-GB" dirty="0" err="1"/>
              <a:t>existe</a:t>
            </a:r>
            <a:r>
              <a:rPr lang="en-GB" dirty="0"/>
              <a:t> a </a:t>
            </a:r>
            <a:r>
              <a:rPr lang="en-GB" dirty="0" err="1"/>
              <a:t>possibilidade</a:t>
            </a:r>
            <a:r>
              <a:rPr lang="en-GB" dirty="0"/>
              <a:t> de vender </a:t>
            </a:r>
            <a:r>
              <a:rPr lang="en-GB" dirty="0" err="1"/>
              <a:t>mais</a:t>
            </a:r>
            <a:r>
              <a:rPr lang="en-GB" dirty="0"/>
              <a:t> de 50 </a:t>
            </a:r>
            <a:r>
              <a:rPr lang="en-GB" dirty="0" err="1"/>
              <a:t>baguetes</a:t>
            </a:r>
            <a:r>
              <a:rPr lang="en-GB" dirty="0"/>
              <a:t> </a:t>
            </a:r>
            <a:r>
              <a:rPr lang="en-GB" dirty="0" err="1"/>
              <a:t>por</a:t>
            </a:r>
            <a:r>
              <a:rPr lang="en-GB" dirty="0"/>
              <a:t> hora. Como o </a:t>
            </a:r>
            <a:r>
              <a:rPr lang="en-GB" dirty="0" err="1"/>
              <a:t>padeiro</a:t>
            </a:r>
            <a:r>
              <a:rPr lang="en-GB" dirty="0"/>
              <a:t> </a:t>
            </a:r>
            <a:r>
              <a:rPr lang="en-GB" dirty="0" err="1"/>
              <a:t>poderia</a:t>
            </a:r>
            <a:r>
              <a:rPr lang="en-GB" dirty="0"/>
              <a:t> vender </a:t>
            </a:r>
            <a:r>
              <a:rPr lang="en-GB" dirty="0" err="1"/>
              <a:t>mais</a:t>
            </a:r>
            <a:r>
              <a:rPr lang="en-GB" dirty="0"/>
              <a:t>? </a:t>
            </a:r>
            <a:r>
              <a:rPr lang="en-GB" dirty="0" err="1"/>
              <a:t>Aumentando</a:t>
            </a:r>
            <a:r>
              <a:rPr lang="en-GB" dirty="0"/>
              <a:t> a </a:t>
            </a:r>
            <a:r>
              <a:rPr lang="en-GB" dirty="0" err="1"/>
              <a:t>capacidade</a:t>
            </a:r>
            <a:r>
              <a:rPr lang="en-GB" dirty="0"/>
              <a:t> da </a:t>
            </a:r>
            <a:r>
              <a:rPr lang="en-GB" dirty="0" err="1"/>
              <a:t>padaria</a:t>
            </a:r>
            <a:r>
              <a:rPr lang="en-GB" dirty="0"/>
              <a:t>, </a:t>
            </a:r>
            <a:r>
              <a:rPr lang="en-GB" dirty="0" err="1"/>
              <a:t>ou</a:t>
            </a:r>
            <a:r>
              <a:rPr lang="en-GB" dirty="0"/>
              <a:t> </a:t>
            </a:r>
            <a:r>
              <a:rPr lang="en-GB" dirty="0" err="1"/>
              <a:t>seja</a:t>
            </a:r>
            <a:r>
              <a:rPr lang="en-GB" dirty="0"/>
              <a:t>, </a:t>
            </a:r>
            <a:r>
              <a:rPr lang="en-GB" dirty="0" err="1"/>
              <a:t>investindo</a:t>
            </a:r>
            <a:r>
              <a:rPr lang="en-GB" dirty="0"/>
              <a:t> </a:t>
            </a:r>
            <a:r>
              <a:rPr lang="en-GB" dirty="0" err="1"/>
              <a:t>em</a:t>
            </a:r>
            <a:r>
              <a:rPr lang="en-GB" dirty="0"/>
              <a:t> </a:t>
            </a:r>
            <a:r>
              <a:rPr lang="en-GB" dirty="0" err="1"/>
              <a:t>mais</a:t>
            </a:r>
            <a:r>
              <a:rPr lang="en-GB" dirty="0"/>
              <a:t> </a:t>
            </a:r>
            <a:r>
              <a:rPr lang="en-GB" dirty="0" err="1"/>
              <a:t>máquinas</a:t>
            </a:r>
            <a:r>
              <a:rPr lang="en-GB" dirty="0"/>
              <a:t> de </a:t>
            </a:r>
            <a:r>
              <a:rPr lang="en-GB" dirty="0" err="1"/>
              <a:t>fazer</a:t>
            </a:r>
            <a:r>
              <a:rPr lang="en-GB" dirty="0"/>
              <a:t> </a:t>
            </a:r>
            <a:r>
              <a:rPr lang="en-GB" dirty="0" err="1"/>
              <a:t>pão</a:t>
            </a:r>
            <a:r>
              <a:rPr lang="en-GB" dirty="0"/>
              <a:t>. Se o </a:t>
            </a:r>
            <a:r>
              <a:rPr lang="en-GB" dirty="0" err="1"/>
              <a:t>padeiro</a:t>
            </a:r>
            <a:r>
              <a:rPr lang="en-GB" dirty="0"/>
              <a:t> </a:t>
            </a:r>
            <a:r>
              <a:rPr lang="en-GB" dirty="0" err="1"/>
              <a:t>comprar</a:t>
            </a:r>
            <a:r>
              <a:rPr lang="en-GB" dirty="0"/>
              <a:t> </a:t>
            </a:r>
            <a:r>
              <a:rPr lang="en-GB" dirty="0" err="1"/>
              <a:t>mais</a:t>
            </a:r>
            <a:r>
              <a:rPr lang="en-GB" dirty="0"/>
              <a:t> duas </a:t>
            </a:r>
            <a:r>
              <a:rPr lang="en-GB" dirty="0" err="1"/>
              <a:t>máquinas</a:t>
            </a:r>
            <a:r>
              <a:rPr lang="en-GB" dirty="0"/>
              <a:t> do </a:t>
            </a:r>
            <a:r>
              <a:rPr lang="en-GB" dirty="0" err="1"/>
              <a:t>mesmo</a:t>
            </a:r>
            <a:r>
              <a:rPr lang="en-GB" dirty="0"/>
              <a:t> </a:t>
            </a:r>
            <a:r>
              <a:rPr lang="en-GB" dirty="0" err="1"/>
              <a:t>tipo</a:t>
            </a:r>
            <a:r>
              <a:rPr lang="en-GB" dirty="0"/>
              <a:t> que a </a:t>
            </a:r>
            <a:r>
              <a:rPr lang="en-GB" dirty="0" err="1"/>
              <a:t>primeira</a:t>
            </a:r>
            <a:r>
              <a:rPr lang="en-GB" dirty="0"/>
              <a:t>, </a:t>
            </a:r>
            <a:r>
              <a:rPr lang="en-GB" dirty="0" err="1"/>
              <a:t>haverá</a:t>
            </a:r>
            <a:r>
              <a:rPr lang="en-GB" dirty="0"/>
              <a:t> </a:t>
            </a:r>
            <a:r>
              <a:rPr lang="en-GB" dirty="0" err="1"/>
              <a:t>três</a:t>
            </a:r>
            <a:r>
              <a:rPr lang="en-GB" dirty="0"/>
              <a:t> </a:t>
            </a:r>
            <a:r>
              <a:rPr lang="en-GB" dirty="0" err="1"/>
              <a:t>máquinas</a:t>
            </a:r>
            <a:r>
              <a:rPr lang="en-GB" dirty="0"/>
              <a:t> </a:t>
            </a:r>
            <a:r>
              <a:rPr lang="en-GB" dirty="0" err="1"/>
              <a:t>na</a:t>
            </a:r>
            <a:r>
              <a:rPr lang="en-GB" dirty="0"/>
              <a:t> </a:t>
            </a:r>
            <a:r>
              <a:rPr lang="en-GB" dirty="0" err="1"/>
              <a:t>padaria</a:t>
            </a:r>
            <a:r>
              <a:rPr lang="en-GB" dirty="0"/>
              <a:t>, </a:t>
            </a:r>
            <a:r>
              <a:rPr lang="en-GB" dirty="0" err="1"/>
              <a:t>cada</a:t>
            </a:r>
            <a:r>
              <a:rPr lang="en-GB" dirty="0"/>
              <a:t> </a:t>
            </a:r>
            <a:r>
              <a:rPr lang="en-GB" dirty="0" err="1"/>
              <a:t>uma</a:t>
            </a:r>
            <a:r>
              <a:rPr lang="en-GB" dirty="0"/>
              <a:t> </a:t>
            </a:r>
            <a:r>
              <a:rPr lang="en-GB" dirty="0" err="1"/>
              <a:t>capaz</a:t>
            </a:r>
            <a:r>
              <a:rPr lang="en-GB" dirty="0"/>
              <a:t> de </a:t>
            </a:r>
            <a:r>
              <a:rPr lang="en-GB" dirty="0" err="1"/>
              <a:t>produzir</a:t>
            </a:r>
            <a:r>
              <a:rPr lang="en-GB" dirty="0"/>
              <a:t> 50 </a:t>
            </a:r>
            <a:r>
              <a:rPr lang="en-GB" dirty="0" err="1"/>
              <a:t>baguetes</a:t>
            </a:r>
            <a:r>
              <a:rPr lang="en-GB" dirty="0"/>
              <a:t> </a:t>
            </a:r>
            <a:r>
              <a:rPr lang="en-GB" dirty="0" err="1"/>
              <a:t>por</a:t>
            </a:r>
            <a:r>
              <a:rPr lang="en-GB" dirty="0"/>
              <a:t> hora. </a:t>
            </a:r>
            <a:r>
              <a:rPr lang="en-GB" dirty="0" err="1"/>
              <a:t>Portanto</a:t>
            </a:r>
            <a:r>
              <a:rPr lang="en-GB" dirty="0"/>
              <a:t>, a </a:t>
            </a:r>
            <a:r>
              <a:rPr lang="en-GB" dirty="0" err="1"/>
              <a:t>capacidade</a:t>
            </a:r>
            <a:r>
              <a:rPr lang="en-GB" dirty="0"/>
              <a:t> total da </a:t>
            </a:r>
            <a:r>
              <a:rPr lang="en-GB" dirty="0" err="1"/>
              <a:t>padaria</a:t>
            </a:r>
            <a:r>
              <a:rPr lang="en-GB" dirty="0"/>
              <a:t>, </a:t>
            </a:r>
            <a:r>
              <a:rPr lang="en-GB" dirty="0" err="1"/>
              <a:t>em</a:t>
            </a:r>
            <a:r>
              <a:rPr lang="en-GB" dirty="0"/>
              <a:t> </a:t>
            </a:r>
            <a:r>
              <a:rPr lang="en-GB" dirty="0" err="1"/>
              <a:t>outras</a:t>
            </a:r>
            <a:r>
              <a:rPr lang="en-GB" dirty="0"/>
              <a:t> </a:t>
            </a:r>
            <a:r>
              <a:rPr lang="en-GB" dirty="0" err="1"/>
              <a:t>palavras</a:t>
            </a:r>
            <a:r>
              <a:rPr lang="en-GB" dirty="0"/>
              <a:t>, o </a:t>
            </a:r>
            <a:r>
              <a:rPr lang="en-GB" dirty="0" err="1"/>
              <a:t>número</a:t>
            </a:r>
            <a:r>
              <a:rPr lang="en-GB" dirty="0"/>
              <a:t> de </a:t>
            </a:r>
            <a:r>
              <a:rPr lang="en-GB" dirty="0" err="1"/>
              <a:t>baguetes</a:t>
            </a:r>
            <a:r>
              <a:rPr lang="en-GB" dirty="0"/>
              <a:t> que a </a:t>
            </a:r>
            <a:r>
              <a:rPr lang="en-GB" dirty="0" err="1"/>
              <a:t>padaria</a:t>
            </a:r>
            <a:r>
              <a:rPr lang="en-GB" dirty="0"/>
              <a:t> </a:t>
            </a:r>
            <a:r>
              <a:rPr lang="en-GB" dirty="0" err="1"/>
              <a:t>pode</a:t>
            </a:r>
            <a:r>
              <a:rPr lang="en-GB" dirty="0"/>
              <a:t> </a:t>
            </a:r>
            <a:r>
              <a:rPr lang="en-GB" dirty="0" err="1"/>
              <a:t>produzir</a:t>
            </a:r>
            <a:r>
              <a:rPr lang="en-GB" dirty="0"/>
              <a:t> </a:t>
            </a:r>
            <a:r>
              <a:rPr lang="en-GB" dirty="0" err="1"/>
              <a:t>em</a:t>
            </a:r>
            <a:r>
              <a:rPr lang="en-GB" dirty="0"/>
              <a:t> </a:t>
            </a:r>
            <a:r>
              <a:rPr lang="en-GB" dirty="0" err="1"/>
              <a:t>uma</a:t>
            </a:r>
            <a:r>
              <a:rPr lang="en-GB" dirty="0"/>
              <a:t> hora, </a:t>
            </a:r>
            <a:r>
              <a:rPr lang="en-GB" dirty="0" err="1"/>
              <a:t>aumentará</a:t>
            </a:r>
            <a:r>
              <a:rPr lang="en-GB" dirty="0"/>
              <a:t> para 150. </a:t>
            </a:r>
            <a:r>
              <a:rPr lang="en-GB" dirty="0" err="1"/>
              <a:t>Quando</a:t>
            </a:r>
            <a:r>
              <a:rPr lang="en-GB" dirty="0"/>
              <a:t> a </a:t>
            </a:r>
            <a:r>
              <a:rPr lang="en-GB" dirty="0" err="1"/>
              <a:t>capacidade</a:t>
            </a:r>
            <a:r>
              <a:rPr lang="en-GB" dirty="0"/>
              <a:t> for </a:t>
            </a:r>
            <a:r>
              <a:rPr lang="en-GB" dirty="0" err="1"/>
              <a:t>aumentada</a:t>
            </a:r>
            <a:r>
              <a:rPr lang="en-GB" dirty="0"/>
              <a:t> para 150 </a:t>
            </a:r>
            <a:r>
              <a:rPr lang="en-GB" dirty="0" err="1"/>
              <a:t>baguetes</a:t>
            </a:r>
            <a:r>
              <a:rPr lang="en-GB" dirty="0"/>
              <a:t> </a:t>
            </a:r>
            <a:r>
              <a:rPr lang="en-GB" dirty="0" err="1"/>
              <a:t>por</a:t>
            </a:r>
            <a:r>
              <a:rPr lang="en-GB" dirty="0"/>
              <a:t> hora, a </a:t>
            </a:r>
            <a:r>
              <a:rPr lang="en-GB" dirty="0" err="1"/>
              <a:t>atividade</a:t>
            </a:r>
            <a:r>
              <a:rPr lang="en-GB" dirty="0"/>
              <a:t> </a:t>
            </a:r>
            <a:r>
              <a:rPr lang="en-GB" dirty="0" err="1"/>
              <a:t>em</a:t>
            </a:r>
            <a:r>
              <a:rPr lang="en-GB" dirty="0"/>
              <a:t> </a:t>
            </a:r>
            <a:r>
              <a:rPr lang="en-GB" dirty="0" err="1"/>
              <a:t>uma</a:t>
            </a:r>
            <a:r>
              <a:rPr lang="en-GB" dirty="0"/>
              <a:t> hora </a:t>
            </a:r>
            <a:r>
              <a:rPr lang="en-GB" dirty="0" err="1"/>
              <a:t>também</a:t>
            </a:r>
            <a:r>
              <a:rPr lang="en-GB" dirty="0"/>
              <a:t> </a:t>
            </a:r>
            <a:r>
              <a:rPr lang="en-GB" dirty="0" err="1"/>
              <a:t>poderá</a:t>
            </a:r>
            <a:r>
              <a:rPr lang="en-GB" dirty="0"/>
              <a:t> </a:t>
            </a:r>
            <a:r>
              <a:rPr lang="en-GB" dirty="0" err="1"/>
              <a:t>aumentar</a:t>
            </a:r>
            <a:r>
              <a:rPr lang="en-GB" dirty="0"/>
              <a:t>. Agora, </a:t>
            </a:r>
            <a:r>
              <a:rPr lang="en-GB" dirty="0" err="1"/>
              <a:t>esse</a:t>
            </a:r>
            <a:r>
              <a:rPr lang="en-GB" dirty="0"/>
              <a:t> </a:t>
            </a:r>
            <a:r>
              <a:rPr lang="en-GB" dirty="0" err="1"/>
              <a:t>investimento</a:t>
            </a:r>
            <a:r>
              <a:rPr lang="en-GB" dirty="0"/>
              <a:t> </a:t>
            </a:r>
            <a:r>
              <a:rPr lang="en-GB" dirty="0" err="1"/>
              <a:t>terá</a:t>
            </a:r>
            <a:r>
              <a:rPr lang="en-GB" dirty="0"/>
              <a:t> </a:t>
            </a:r>
            <a:r>
              <a:rPr lang="en-GB" dirty="0" err="1"/>
              <a:t>implicações</a:t>
            </a:r>
            <a:r>
              <a:rPr lang="en-GB" dirty="0"/>
              <a:t> </a:t>
            </a:r>
            <a:r>
              <a:rPr lang="en-GB" dirty="0" err="1"/>
              <a:t>em</a:t>
            </a:r>
            <a:r>
              <a:rPr lang="en-GB" dirty="0"/>
              <a:t> </a:t>
            </a:r>
            <a:r>
              <a:rPr lang="en-GB" dirty="0" err="1"/>
              <a:t>outras</a:t>
            </a:r>
            <a:r>
              <a:rPr lang="en-GB" dirty="0"/>
              <a:t> </a:t>
            </a:r>
            <a:r>
              <a:rPr lang="en-GB" dirty="0" err="1"/>
              <a:t>despesas</a:t>
            </a:r>
            <a:r>
              <a:rPr lang="en-GB" dirty="0"/>
              <a:t> da </a:t>
            </a:r>
            <a:r>
              <a:rPr lang="en-GB" dirty="0" err="1"/>
              <a:t>padaria</a:t>
            </a:r>
            <a:r>
              <a:rPr lang="en-GB" dirty="0"/>
              <a:t>: </a:t>
            </a:r>
            <a:r>
              <a:rPr lang="en-GB" dirty="0" err="1"/>
              <a:t>por</a:t>
            </a:r>
            <a:r>
              <a:rPr lang="en-GB" dirty="0"/>
              <a:t> </a:t>
            </a:r>
            <a:r>
              <a:rPr lang="en-GB" dirty="0" err="1"/>
              <a:t>exemplo</a:t>
            </a:r>
            <a:r>
              <a:rPr lang="en-GB" dirty="0"/>
              <a:t>, </a:t>
            </a:r>
            <a:r>
              <a:rPr lang="en-GB" dirty="0" err="1"/>
              <a:t>provavelmente</a:t>
            </a:r>
            <a:r>
              <a:rPr lang="en-GB" dirty="0"/>
              <a:t> </a:t>
            </a:r>
            <a:r>
              <a:rPr lang="en-GB" dirty="0" err="1"/>
              <a:t>será</a:t>
            </a:r>
            <a:r>
              <a:rPr lang="en-GB" dirty="0"/>
              <a:t> </a:t>
            </a:r>
            <a:r>
              <a:rPr lang="en-GB" dirty="0" err="1"/>
              <a:t>necessário</a:t>
            </a:r>
            <a:r>
              <a:rPr lang="en-GB" dirty="0"/>
              <a:t> </a:t>
            </a:r>
            <a:r>
              <a:rPr lang="en-GB" dirty="0" err="1"/>
              <a:t>contratar</a:t>
            </a:r>
            <a:r>
              <a:rPr lang="en-GB" dirty="0"/>
              <a:t> </a:t>
            </a:r>
            <a:r>
              <a:rPr lang="en-GB" dirty="0" err="1"/>
              <a:t>mais</a:t>
            </a:r>
            <a:r>
              <a:rPr lang="en-GB" dirty="0"/>
              <a:t> </a:t>
            </a:r>
            <a:r>
              <a:rPr lang="en-GB" dirty="0" err="1"/>
              <a:t>padeiros</a:t>
            </a:r>
            <a:r>
              <a:rPr lang="en-GB" dirty="0"/>
              <a:t> para </a:t>
            </a:r>
            <a:r>
              <a:rPr lang="en-GB" dirty="0" err="1"/>
              <a:t>atender</a:t>
            </a:r>
            <a:r>
              <a:rPr lang="en-GB" dirty="0"/>
              <a:t> a </a:t>
            </a:r>
            <a:r>
              <a:rPr lang="en-GB" dirty="0" err="1"/>
              <a:t>todas</a:t>
            </a:r>
            <a:r>
              <a:rPr lang="en-GB" dirty="0"/>
              <a:t> as </a:t>
            </a:r>
            <a:r>
              <a:rPr lang="en-GB" dirty="0" err="1"/>
              <a:t>máquinas</a:t>
            </a:r>
            <a:r>
              <a:rPr lang="en-GB" dirty="0"/>
              <a:t> </a:t>
            </a:r>
            <a:r>
              <a:rPr lang="en-GB" dirty="0" err="1"/>
              <a:t>ao</a:t>
            </a:r>
            <a:r>
              <a:rPr lang="en-GB" dirty="0"/>
              <a:t> </a:t>
            </a:r>
            <a:r>
              <a:rPr lang="en-GB" dirty="0" err="1"/>
              <a:t>mesmo</a:t>
            </a:r>
            <a:r>
              <a:rPr lang="en-GB" dirty="0"/>
              <a:t> tempo. </a:t>
            </a:r>
            <a:r>
              <a:rPr lang="en-GB" dirty="0" err="1"/>
              <a:t>Essas</a:t>
            </a:r>
            <a:r>
              <a:rPr lang="en-GB" dirty="0"/>
              <a:t> </a:t>
            </a:r>
            <a:r>
              <a:rPr lang="en-GB" dirty="0" err="1"/>
              <a:t>implicações</a:t>
            </a:r>
            <a:r>
              <a:rPr lang="en-GB" dirty="0"/>
              <a:t> </a:t>
            </a:r>
            <a:r>
              <a:rPr lang="en-GB" dirty="0" err="1"/>
              <a:t>serão</a:t>
            </a:r>
            <a:r>
              <a:rPr lang="en-GB" dirty="0"/>
              <a:t> </a:t>
            </a:r>
            <a:r>
              <a:rPr lang="en-GB" dirty="0" err="1"/>
              <a:t>discutidas</a:t>
            </a:r>
            <a:r>
              <a:rPr lang="en-GB" dirty="0"/>
              <a:t> </a:t>
            </a:r>
            <a:r>
              <a:rPr lang="en-GB" dirty="0" err="1"/>
              <a:t>mais</a:t>
            </a:r>
            <a:r>
              <a:rPr lang="en-GB" dirty="0"/>
              <a:t> </a:t>
            </a:r>
            <a:r>
              <a:rPr lang="en-GB" dirty="0" err="1"/>
              <a:t>adiante</a:t>
            </a:r>
            <a:r>
              <a:rPr lang="en-GB" dirty="0"/>
              <a:t> </a:t>
            </a:r>
            <a:r>
              <a:rPr lang="en-GB" dirty="0" err="1"/>
              <a:t>na</a:t>
            </a:r>
            <a:r>
              <a:rPr lang="en-GB" dirty="0"/>
              <a:t> aula.</a:t>
            </a:r>
            <a:endParaRPr dirty="0"/>
          </a:p>
        </p:txBody>
      </p:sp>
      <p:sp>
        <p:nvSpPr>
          <p:cNvPr id="195" name="Google Shape;1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Os</a:t>
            </a:r>
            <a:r>
              <a:rPr lang="en-GB" dirty="0"/>
              <a:t> </a:t>
            </a:r>
            <a:r>
              <a:rPr lang="en-GB" dirty="0" err="1"/>
              <a:t>conceitos</a:t>
            </a:r>
            <a:r>
              <a:rPr lang="en-GB" dirty="0"/>
              <a:t> de </a:t>
            </a:r>
            <a:r>
              <a:rPr lang="en-GB" dirty="0" err="1"/>
              <a:t>capacidade</a:t>
            </a:r>
            <a:r>
              <a:rPr lang="en-GB" dirty="0"/>
              <a:t> e </a:t>
            </a:r>
            <a:r>
              <a:rPr lang="en-GB" dirty="0" err="1"/>
              <a:t>atividade</a:t>
            </a:r>
            <a:r>
              <a:rPr lang="en-GB" dirty="0"/>
              <a:t> </a:t>
            </a:r>
            <a:r>
              <a:rPr lang="en-GB" dirty="0" err="1"/>
              <a:t>são</a:t>
            </a:r>
            <a:r>
              <a:rPr lang="en-GB" dirty="0"/>
              <a:t> </a:t>
            </a:r>
            <a:r>
              <a:rPr lang="en-GB" dirty="0" err="1"/>
              <a:t>fundamentais</a:t>
            </a:r>
            <a:r>
              <a:rPr lang="en-GB" dirty="0"/>
              <a:t> para o </a:t>
            </a:r>
            <a:r>
              <a:rPr lang="en-GB" dirty="0" err="1"/>
              <a:t>tipo</a:t>
            </a:r>
            <a:r>
              <a:rPr lang="en-GB" dirty="0"/>
              <a:t> de </a:t>
            </a:r>
            <a:r>
              <a:rPr lang="en-GB" dirty="0" err="1"/>
              <a:t>modelagem</a:t>
            </a:r>
            <a:r>
              <a:rPr lang="en-GB" dirty="0"/>
              <a:t> </a:t>
            </a:r>
            <a:r>
              <a:rPr lang="en-GB" dirty="0" err="1"/>
              <a:t>realizada</a:t>
            </a:r>
            <a:r>
              <a:rPr lang="en-GB" dirty="0"/>
              <a:t> </a:t>
            </a:r>
            <a:r>
              <a:rPr lang="en-GB" dirty="0" err="1"/>
              <a:t>neste</a:t>
            </a:r>
            <a:r>
              <a:rPr lang="en-GB" dirty="0"/>
              <a:t> </a:t>
            </a:r>
            <a:r>
              <a:rPr lang="en-GB" dirty="0" err="1"/>
              <a:t>curso</a:t>
            </a:r>
            <a:r>
              <a:rPr lang="en-GB" dirty="0"/>
              <a:t>. Antes de </a:t>
            </a:r>
            <a:r>
              <a:rPr lang="en-GB" dirty="0" err="1"/>
              <a:t>mais</a:t>
            </a:r>
            <a:r>
              <a:rPr lang="en-GB" dirty="0"/>
              <a:t> nada, </a:t>
            </a:r>
            <a:r>
              <a:rPr lang="en-GB" dirty="0" err="1"/>
              <a:t>eles</a:t>
            </a:r>
            <a:r>
              <a:rPr lang="en-GB" dirty="0"/>
              <a:t> </a:t>
            </a:r>
            <a:r>
              <a:rPr lang="en-GB" dirty="0" err="1"/>
              <a:t>são</a:t>
            </a:r>
            <a:r>
              <a:rPr lang="en-GB" dirty="0"/>
              <a:t> </a:t>
            </a:r>
            <a:r>
              <a:rPr lang="en-GB" dirty="0" err="1"/>
              <a:t>importantes</a:t>
            </a:r>
            <a:r>
              <a:rPr lang="en-GB" dirty="0"/>
              <a:t> no </a:t>
            </a:r>
            <a:r>
              <a:rPr lang="en-GB" dirty="0" err="1"/>
              <a:t>processo</a:t>
            </a:r>
            <a:r>
              <a:rPr lang="en-GB" dirty="0"/>
              <a:t> de </a:t>
            </a:r>
            <a:r>
              <a:rPr lang="en-GB" dirty="0" err="1"/>
              <a:t>modelagem</a:t>
            </a:r>
            <a:r>
              <a:rPr lang="en-GB" dirty="0"/>
              <a:t> do </a:t>
            </a:r>
            <a:r>
              <a:rPr lang="en-GB" dirty="0" err="1"/>
              <a:t>sistema</a:t>
            </a:r>
            <a:r>
              <a:rPr lang="en-GB" dirty="0"/>
              <a:t> </a:t>
            </a:r>
            <a:r>
              <a:rPr lang="en-GB" dirty="0" err="1"/>
              <a:t>energético</a:t>
            </a:r>
            <a:r>
              <a:rPr lang="en-GB" dirty="0"/>
              <a:t>. Por </a:t>
            </a:r>
            <a:r>
              <a:rPr lang="en-GB" dirty="0" err="1"/>
              <a:t>exemplo</a:t>
            </a:r>
            <a:r>
              <a:rPr lang="en-GB" dirty="0"/>
              <a:t>, </a:t>
            </a:r>
            <a:r>
              <a:rPr lang="en-GB" dirty="0" err="1"/>
              <a:t>ao</a:t>
            </a:r>
            <a:r>
              <a:rPr lang="en-GB" dirty="0"/>
              <a:t> </a:t>
            </a:r>
            <a:r>
              <a:rPr lang="en-GB" dirty="0" err="1"/>
              <a:t>analisar</a:t>
            </a:r>
            <a:r>
              <a:rPr lang="en-GB" dirty="0"/>
              <a:t> o </a:t>
            </a:r>
            <a:r>
              <a:rPr lang="en-GB" dirty="0" err="1"/>
              <a:t>fornecimento</a:t>
            </a:r>
            <a:r>
              <a:rPr lang="en-GB" dirty="0"/>
              <a:t> de </a:t>
            </a:r>
            <a:r>
              <a:rPr lang="en-GB" dirty="0" err="1"/>
              <a:t>eletricidade</a:t>
            </a:r>
            <a:r>
              <a:rPr lang="en-GB" dirty="0"/>
              <a:t>, um </a:t>
            </a:r>
            <a:r>
              <a:rPr lang="en-GB" dirty="0" err="1"/>
              <a:t>tipo</a:t>
            </a:r>
            <a:r>
              <a:rPr lang="en-GB" dirty="0"/>
              <a:t> central de </a:t>
            </a:r>
            <a:r>
              <a:rPr lang="en-GB" dirty="0" err="1"/>
              <a:t>ativo</a:t>
            </a:r>
            <a:r>
              <a:rPr lang="en-GB" dirty="0"/>
              <a:t> </a:t>
            </a:r>
            <a:r>
              <a:rPr lang="en-GB" dirty="0" err="1"/>
              <a:t>ou</a:t>
            </a:r>
            <a:r>
              <a:rPr lang="en-GB" dirty="0"/>
              <a:t> </a:t>
            </a:r>
            <a:r>
              <a:rPr lang="en-GB" dirty="0" err="1"/>
              <a:t>tecnologia</a:t>
            </a:r>
            <a:r>
              <a:rPr lang="en-GB" dirty="0"/>
              <a:t> </a:t>
            </a:r>
            <a:r>
              <a:rPr lang="en-GB" dirty="0" err="1"/>
              <a:t>são</a:t>
            </a:r>
            <a:r>
              <a:rPr lang="en-GB" dirty="0"/>
              <a:t> as </a:t>
            </a:r>
            <a:r>
              <a:rPr lang="en-GB" dirty="0" err="1"/>
              <a:t>usinas</a:t>
            </a:r>
            <a:r>
              <a:rPr lang="en-GB" dirty="0"/>
              <a:t> de </a:t>
            </a:r>
            <a:r>
              <a:rPr lang="en-GB" dirty="0" err="1"/>
              <a:t>energia</a:t>
            </a:r>
            <a:r>
              <a:rPr lang="en-GB" dirty="0"/>
              <a:t>. As </a:t>
            </a:r>
            <a:r>
              <a:rPr lang="en-GB" dirty="0" err="1"/>
              <a:t>usinas</a:t>
            </a:r>
            <a:r>
              <a:rPr lang="en-GB" dirty="0"/>
              <a:t> de </a:t>
            </a:r>
            <a:r>
              <a:rPr lang="en-GB" dirty="0" err="1"/>
              <a:t>energia</a:t>
            </a:r>
            <a:r>
              <a:rPr lang="en-GB" dirty="0"/>
              <a:t> </a:t>
            </a:r>
            <a:r>
              <a:rPr lang="en-GB" dirty="0" err="1"/>
              <a:t>também</a:t>
            </a:r>
            <a:r>
              <a:rPr lang="en-GB" dirty="0"/>
              <a:t> </a:t>
            </a:r>
            <a:r>
              <a:rPr lang="en-GB" dirty="0" err="1"/>
              <a:t>são</a:t>
            </a:r>
            <a:r>
              <a:rPr lang="en-GB" dirty="0"/>
              <a:t> </a:t>
            </a:r>
            <a:r>
              <a:rPr lang="en-GB" dirty="0" err="1"/>
              <a:t>definidas</a:t>
            </a:r>
            <a:r>
              <a:rPr lang="en-GB" dirty="0"/>
              <a:t> </a:t>
            </a:r>
            <a:r>
              <a:rPr lang="en-GB" dirty="0" err="1"/>
              <a:t>por</a:t>
            </a:r>
            <a:r>
              <a:rPr lang="en-GB" dirty="0"/>
              <a:t> </a:t>
            </a:r>
            <a:r>
              <a:rPr lang="en-GB" dirty="0" err="1"/>
              <a:t>sua</a:t>
            </a:r>
            <a:r>
              <a:rPr lang="en-GB" dirty="0"/>
              <a:t> </a:t>
            </a:r>
            <a:r>
              <a:rPr lang="en-GB" dirty="0" err="1"/>
              <a:t>capacidade</a:t>
            </a:r>
            <a:r>
              <a:rPr lang="en-GB" dirty="0"/>
              <a:t> e </a:t>
            </a:r>
            <a:r>
              <a:rPr lang="en-GB" dirty="0" err="1"/>
              <a:t>atividade</a:t>
            </a:r>
            <a:r>
              <a:rPr lang="en-GB" dirty="0"/>
              <a:t>, </a:t>
            </a:r>
            <a:r>
              <a:rPr lang="en-GB" dirty="0" err="1"/>
              <a:t>exatamente</a:t>
            </a:r>
            <a:r>
              <a:rPr lang="en-GB" dirty="0"/>
              <a:t> da </a:t>
            </a:r>
            <a:r>
              <a:rPr lang="en-GB" dirty="0" err="1"/>
              <a:t>mesma</a:t>
            </a:r>
            <a:r>
              <a:rPr lang="en-GB" dirty="0"/>
              <a:t> forma que a </a:t>
            </a:r>
            <a:r>
              <a:rPr lang="en-GB" dirty="0" err="1"/>
              <a:t>máquina</a:t>
            </a:r>
            <a:r>
              <a:rPr lang="en-GB" dirty="0"/>
              <a:t> de </a:t>
            </a:r>
            <a:r>
              <a:rPr lang="en-GB" dirty="0" err="1"/>
              <a:t>fazer</a:t>
            </a:r>
            <a:r>
              <a:rPr lang="en-GB" dirty="0"/>
              <a:t> </a:t>
            </a:r>
            <a:r>
              <a:rPr lang="en-GB" dirty="0" err="1"/>
              <a:t>pão</a:t>
            </a:r>
            <a:r>
              <a:rPr lang="en-GB" dirty="0"/>
              <a:t>. A </a:t>
            </a:r>
            <a:r>
              <a:rPr lang="en-GB" dirty="0" err="1"/>
              <a:t>figura</a:t>
            </a:r>
            <a:r>
              <a:rPr lang="en-GB" dirty="0"/>
              <a:t> </a:t>
            </a:r>
            <a:r>
              <a:rPr lang="en-GB" dirty="0" err="1"/>
              <a:t>deste</a:t>
            </a:r>
            <a:r>
              <a:rPr lang="en-GB" dirty="0"/>
              <a:t> slide </a:t>
            </a:r>
            <a:r>
              <a:rPr lang="en-GB" dirty="0" err="1"/>
              <a:t>mostra</a:t>
            </a:r>
            <a:r>
              <a:rPr lang="en-GB" dirty="0"/>
              <a:t> </a:t>
            </a:r>
            <a:r>
              <a:rPr lang="en-GB" dirty="0" err="1"/>
              <a:t>uma</a:t>
            </a:r>
            <a:r>
              <a:rPr lang="en-GB" dirty="0"/>
              <a:t> </a:t>
            </a:r>
            <a:r>
              <a:rPr lang="en-GB" dirty="0" err="1"/>
              <a:t>usina</a:t>
            </a:r>
            <a:r>
              <a:rPr lang="en-GB" dirty="0"/>
              <a:t> de </a:t>
            </a:r>
            <a:r>
              <a:rPr lang="en-GB" dirty="0" err="1"/>
              <a:t>energia</a:t>
            </a:r>
            <a:r>
              <a:rPr lang="en-GB" dirty="0"/>
              <a:t> a </a:t>
            </a:r>
            <a:r>
              <a:rPr lang="en-GB" dirty="0" err="1"/>
              <a:t>carvão</a:t>
            </a:r>
            <a:r>
              <a:rPr lang="en-GB" dirty="0"/>
              <a:t>. No </a:t>
            </a:r>
            <a:r>
              <a:rPr lang="en-GB" dirty="0" err="1"/>
              <a:t>exemplo</a:t>
            </a:r>
            <a:r>
              <a:rPr lang="en-GB" dirty="0"/>
              <a:t>, </a:t>
            </a:r>
            <a:r>
              <a:rPr lang="en-GB" dirty="0" err="1"/>
              <a:t>sua</a:t>
            </a:r>
            <a:r>
              <a:rPr lang="en-GB" dirty="0"/>
              <a:t> </a:t>
            </a:r>
            <a:r>
              <a:rPr lang="en-GB" dirty="0" err="1"/>
              <a:t>capacidade</a:t>
            </a:r>
            <a:r>
              <a:rPr lang="en-GB" dirty="0"/>
              <a:t>, </a:t>
            </a:r>
            <a:r>
              <a:rPr lang="en-GB" dirty="0" err="1"/>
              <a:t>ou</a:t>
            </a:r>
            <a:r>
              <a:rPr lang="en-GB" dirty="0"/>
              <a:t> </a:t>
            </a:r>
            <a:r>
              <a:rPr lang="en-GB" dirty="0" err="1"/>
              <a:t>seja</a:t>
            </a:r>
            <a:r>
              <a:rPr lang="en-GB" dirty="0"/>
              <a:t>, a </a:t>
            </a:r>
            <a:r>
              <a:rPr lang="en-GB" dirty="0" err="1"/>
              <a:t>eletricidade</a:t>
            </a:r>
            <a:r>
              <a:rPr lang="en-GB" dirty="0"/>
              <a:t> que </a:t>
            </a:r>
            <a:r>
              <a:rPr lang="en-GB" dirty="0" err="1"/>
              <a:t>ela</a:t>
            </a:r>
            <a:r>
              <a:rPr lang="en-GB" dirty="0"/>
              <a:t> </a:t>
            </a:r>
            <a:r>
              <a:rPr lang="en-GB" dirty="0" err="1"/>
              <a:t>é</a:t>
            </a:r>
            <a:r>
              <a:rPr lang="en-GB" dirty="0"/>
              <a:t> </a:t>
            </a:r>
            <a:r>
              <a:rPr lang="en-GB" dirty="0" err="1"/>
              <a:t>capaz</a:t>
            </a:r>
            <a:r>
              <a:rPr lang="en-GB" dirty="0"/>
              <a:t> de </a:t>
            </a:r>
            <a:r>
              <a:rPr lang="en-GB" dirty="0" err="1"/>
              <a:t>fornecer</a:t>
            </a:r>
            <a:r>
              <a:rPr lang="en-GB" dirty="0"/>
              <a:t> </a:t>
            </a:r>
            <a:r>
              <a:rPr lang="en-GB" dirty="0" err="1"/>
              <a:t>em</a:t>
            </a:r>
            <a:r>
              <a:rPr lang="en-GB" dirty="0"/>
              <a:t> </a:t>
            </a:r>
            <a:r>
              <a:rPr lang="en-GB" dirty="0" err="1"/>
              <a:t>uma</a:t>
            </a:r>
            <a:r>
              <a:rPr lang="en-GB" dirty="0"/>
              <a:t> </a:t>
            </a:r>
            <a:r>
              <a:rPr lang="en-GB" dirty="0" err="1"/>
              <a:t>unidade</a:t>
            </a:r>
            <a:r>
              <a:rPr lang="en-GB" dirty="0"/>
              <a:t> de tempo, </a:t>
            </a:r>
            <a:r>
              <a:rPr lang="en-GB" dirty="0" err="1"/>
              <a:t>é</a:t>
            </a:r>
            <a:r>
              <a:rPr lang="en-GB" dirty="0"/>
              <a:t> de 1.000 GJ </a:t>
            </a:r>
            <a:r>
              <a:rPr lang="en-GB" dirty="0" err="1"/>
              <a:t>por</a:t>
            </a:r>
            <a:r>
              <a:rPr lang="en-GB" dirty="0"/>
              <a:t> hora. Com </a:t>
            </a:r>
            <a:r>
              <a:rPr lang="en-GB" dirty="0" err="1"/>
              <a:t>algumas</a:t>
            </a:r>
            <a:r>
              <a:rPr lang="en-GB" dirty="0"/>
              <a:t> </a:t>
            </a:r>
            <a:r>
              <a:rPr lang="en-GB" b="1" dirty="0" err="1"/>
              <a:t>operações</a:t>
            </a:r>
            <a:r>
              <a:rPr lang="en-GB" dirty="0"/>
              <a:t>, </a:t>
            </a:r>
            <a:r>
              <a:rPr lang="en-GB" dirty="0" err="1"/>
              <a:t>descobrimos</a:t>
            </a:r>
            <a:r>
              <a:rPr lang="en-GB" dirty="0"/>
              <a:t> que </a:t>
            </a:r>
            <a:r>
              <a:rPr lang="en-GB" dirty="0" err="1"/>
              <a:t>isso</a:t>
            </a:r>
            <a:r>
              <a:rPr lang="en-GB" dirty="0"/>
              <a:t> </a:t>
            </a:r>
            <a:r>
              <a:rPr lang="en-GB" dirty="0" err="1"/>
              <a:t>significa</a:t>
            </a:r>
            <a:r>
              <a:rPr lang="en-GB" dirty="0"/>
              <a:t> </a:t>
            </a:r>
            <a:r>
              <a:rPr lang="en-GB" dirty="0" err="1"/>
              <a:t>cerca</a:t>
            </a:r>
            <a:r>
              <a:rPr lang="en-GB" dirty="0"/>
              <a:t> de 0,23 GJ </a:t>
            </a:r>
            <a:r>
              <a:rPr lang="en-GB" dirty="0" err="1"/>
              <a:t>por</a:t>
            </a:r>
            <a:r>
              <a:rPr lang="en-GB" dirty="0"/>
              <a:t> </a:t>
            </a:r>
            <a:r>
              <a:rPr lang="en-GB" dirty="0" err="1"/>
              <a:t>segundo</a:t>
            </a:r>
            <a:r>
              <a:rPr lang="en-GB" dirty="0"/>
              <a:t>, </a:t>
            </a:r>
            <a:r>
              <a:rPr lang="en-GB" dirty="0" err="1"/>
              <a:t>também</a:t>
            </a:r>
            <a:r>
              <a:rPr lang="en-GB" dirty="0"/>
              <a:t> </a:t>
            </a:r>
            <a:r>
              <a:rPr lang="en-GB" dirty="0" err="1"/>
              <a:t>descrito</a:t>
            </a:r>
            <a:r>
              <a:rPr lang="en-GB" dirty="0"/>
              <a:t> </a:t>
            </a:r>
            <a:r>
              <a:rPr lang="en-GB" dirty="0" err="1"/>
              <a:t>como</a:t>
            </a:r>
            <a:r>
              <a:rPr lang="en-GB" dirty="0"/>
              <a:t> 0,23 GW. Se </a:t>
            </a:r>
            <a:r>
              <a:rPr lang="en-GB" dirty="0" err="1"/>
              <a:t>essa</a:t>
            </a:r>
            <a:r>
              <a:rPr lang="en-GB" dirty="0"/>
              <a:t> for a </a:t>
            </a:r>
            <a:r>
              <a:rPr lang="en-GB" dirty="0" err="1"/>
              <a:t>capacidade</a:t>
            </a:r>
            <a:r>
              <a:rPr lang="en-GB" dirty="0"/>
              <a:t>, a </a:t>
            </a:r>
            <a:r>
              <a:rPr lang="en-GB" dirty="0" err="1"/>
              <a:t>usina</a:t>
            </a:r>
            <a:r>
              <a:rPr lang="en-GB" dirty="0"/>
              <a:t> de </a:t>
            </a:r>
            <a:r>
              <a:rPr lang="en-GB" dirty="0" err="1"/>
              <a:t>energia</a:t>
            </a:r>
            <a:r>
              <a:rPr lang="en-GB" dirty="0"/>
              <a:t> </a:t>
            </a:r>
            <a:r>
              <a:rPr lang="en-GB" dirty="0" err="1"/>
              <a:t>pode</a:t>
            </a:r>
            <a:r>
              <a:rPr lang="en-GB" dirty="0"/>
              <a:t> </a:t>
            </a:r>
            <a:r>
              <a:rPr lang="en-GB" dirty="0" err="1"/>
              <a:t>fornecer</a:t>
            </a:r>
            <a:r>
              <a:rPr lang="en-GB" dirty="0"/>
              <a:t> 1.000 GJ de </a:t>
            </a:r>
            <a:r>
              <a:rPr lang="en-GB" dirty="0" err="1"/>
              <a:t>eletricidade</a:t>
            </a:r>
            <a:r>
              <a:rPr lang="en-GB" dirty="0"/>
              <a:t> </a:t>
            </a:r>
            <a:r>
              <a:rPr lang="en-GB" dirty="0" err="1"/>
              <a:t>em</a:t>
            </a:r>
            <a:r>
              <a:rPr lang="en-GB" dirty="0"/>
              <a:t> </a:t>
            </a:r>
            <a:r>
              <a:rPr lang="en-GB" dirty="0" err="1"/>
              <a:t>uma</a:t>
            </a:r>
            <a:r>
              <a:rPr lang="en-GB" dirty="0"/>
              <a:t> hora, </a:t>
            </a:r>
            <a:r>
              <a:rPr lang="en-GB" dirty="0" err="1"/>
              <a:t>ou</a:t>
            </a:r>
            <a:r>
              <a:rPr lang="en-GB" dirty="0"/>
              <a:t> 2.000 GJ </a:t>
            </a:r>
            <a:r>
              <a:rPr lang="en-GB" dirty="0" err="1"/>
              <a:t>em</a:t>
            </a:r>
            <a:r>
              <a:rPr lang="en-GB" dirty="0"/>
              <a:t> duas horas, e </a:t>
            </a:r>
            <a:r>
              <a:rPr lang="en-GB" dirty="0" err="1"/>
              <a:t>assim</a:t>
            </a:r>
            <a:r>
              <a:rPr lang="en-GB" dirty="0"/>
              <a:t> </a:t>
            </a:r>
            <a:r>
              <a:rPr lang="en-GB" dirty="0" err="1"/>
              <a:t>por</a:t>
            </a:r>
            <a:r>
              <a:rPr lang="en-GB" dirty="0"/>
              <a:t> </a:t>
            </a:r>
            <a:r>
              <a:rPr lang="en-GB" dirty="0" err="1"/>
              <a:t>diante</a:t>
            </a:r>
            <a:r>
              <a:rPr lang="en-GB" dirty="0"/>
              <a:t>. A </a:t>
            </a:r>
            <a:r>
              <a:rPr lang="en-GB" dirty="0" err="1"/>
              <a:t>usina</a:t>
            </a:r>
            <a:r>
              <a:rPr lang="en-GB" dirty="0"/>
              <a:t> </a:t>
            </a:r>
            <a:r>
              <a:rPr lang="en-GB" dirty="0" err="1"/>
              <a:t>também</a:t>
            </a:r>
            <a:r>
              <a:rPr lang="en-GB" dirty="0"/>
              <a:t> </a:t>
            </a:r>
            <a:r>
              <a:rPr lang="en-GB" dirty="0" err="1"/>
              <a:t>pode</a:t>
            </a:r>
            <a:r>
              <a:rPr lang="en-GB" dirty="0"/>
              <a:t> </a:t>
            </a:r>
            <a:r>
              <a:rPr lang="en-GB" dirty="0" err="1"/>
              <a:t>fornecer</a:t>
            </a:r>
            <a:r>
              <a:rPr lang="en-GB" dirty="0"/>
              <a:t> </a:t>
            </a:r>
            <a:r>
              <a:rPr lang="en-GB" dirty="0" err="1"/>
              <a:t>menos</a:t>
            </a:r>
            <a:r>
              <a:rPr lang="en-GB" dirty="0"/>
              <a:t> do que </a:t>
            </a:r>
            <a:r>
              <a:rPr lang="en-GB" dirty="0" err="1"/>
              <a:t>isso</a:t>
            </a:r>
            <a:r>
              <a:rPr lang="en-GB" dirty="0"/>
              <a:t>, se </a:t>
            </a:r>
            <a:r>
              <a:rPr lang="en-GB" dirty="0" err="1"/>
              <a:t>não</a:t>
            </a:r>
            <a:r>
              <a:rPr lang="en-GB" dirty="0"/>
              <a:t> </a:t>
            </a:r>
            <a:r>
              <a:rPr lang="en-GB" dirty="0" err="1"/>
              <a:t>operar</a:t>
            </a:r>
            <a:r>
              <a:rPr lang="en-GB" dirty="0"/>
              <a:t> </a:t>
            </a:r>
            <a:r>
              <a:rPr lang="en-GB" dirty="0" err="1"/>
              <a:t>na</a:t>
            </a:r>
            <a:r>
              <a:rPr lang="en-GB" dirty="0"/>
              <a:t> </a:t>
            </a:r>
            <a:r>
              <a:rPr lang="en-GB" dirty="0" err="1"/>
              <a:t>medida</a:t>
            </a:r>
            <a:r>
              <a:rPr lang="en-GB" dirty="0"/>
              <a:t> </a:t>
            </a:r>
            <a:r>
              <a:rPr lang="en-GB" dirty="0" err="1"/>
              <a:t>máxima</a:t>
            </a:r>
            <a:r>
              <a:rPr lang="en-GB" dirty="0"/>
              <a:t> </a:t>
            </a:r>
            <a:r>
              <a:rPr lang="en-GB" dirty="0" err="1"/>
              <a:t>possível</a:t>
            </a:r>
            <a:r>
              <a:rPr lang="en-GB" dirty="0"/>
              <a:t>. Mas </a:t>
            </a:r>
            <a:r>
              <a:rPr lang="en-GB" dirty="0" err="1"/>
              <a:t>não</a:t>
            </a:r>
            <a:r>
              <a:rPr lang="en-GB" dirty="0"/>
              <a:t> </a:t>
            </a:r>
            <a:r>
              <a:rPr lang="en-GB" dirty="0" err="1"/>
              <a:t>pode</a:t>
            </a:r>
            <a:r>
              <a:rPr lang="en-GB" dirty="0"/>
              <a:t> </a:t>
            </a:r>
            <a:r>
              <a:rPr lang="en-GB" dirty="0" err="1"/>
              <a:t>fornecer</a:t>
            </a:r>
            <a:r>
              <a:rPr lang="en-GB" dirty="0"/>
              <a:t> </a:t>
            </a:r>
            <a:r>
              <a:rPr lang="en-GB" dirty="0" err="1"/>
              <a:t>mais</a:t>
            </a:r>
            <a:r>
              <a:rPr lang="en-GB" dirty="0"/>
              <a:t>. O </a:t>
            </a:r>
            <a:r>
              <a:rPr lang="en-GB" dirty="0" err="1"/>
              <a:t>quanto</a:t>
            </a:r>
            <a:r>
              <a:rPr lang="en-GB" dirty="0"/>
              <a:t> a </a:t>
            </a:r>
            <a:r>
              <a:rPr lang="en-GB" dirty="0" err="1"/>
              <a:t>usina</a:t>
            </a:r>
            <a:r>
              <a:rPr lang="en-GB" dirty="0"/>
              <a:t> de </a:t>
            </a:r>
            <a:r>
              <a:rPr lang="en-GB" dirty="0" err="1"/>
              <a:t>energia</a:t>
            </a:r>
            <a:r>
              <a:rPr lang="en-GB" dirty="0"/>
              <a:t> </a:t>
            </a:r>
            <a:r>
              <a:rPr lang="en-GB" dirty="0" err="1"/>
              <a:t>realmente</a:t>
            </a:r>
            <a:r>
              <a:rPr lang="en-GB" dirty="0"/>
              <a:t> </a:t>
            </a:r>
            <a:r>
              <a:rPr lang="en-GB" dirty="0" err="1"/>
              <a:t>fornece</a:t>
            </a:r>
            <a:r>
              <a:rPr lang="en-GB" dirty="0"/>
              <a:t> </a:t>
            </a:r>
            <a:r>
              <a:rPr lang="en-GB" dirty="0" err="1"/>
              <a:t>é</a:t>
            </a:r>
            <a:r>
              <a:rPr lang="en-GB" dirty="0"/>
              <a:t> </a:t>
            </a:r>
            <a:r>
              <a:rPr lang="en-GB" dirty="0" err="1"/>
              <a:t>sua</a:t>
            </a:r>
            <a:r>
              <a:rPr lang="en-GB" dirty="0"/>
              <a:t> </a:t>
            </a:r>
            <a:r>
              <a:rPr lang="en-GB" dirty="0" err="1"/>
              <a:t>atividade</a:t>
            </a:r>
            <a:r>
              <a:rPr lang="en-GB" dirty="0"/>
              <a:t>. Ao </a:t>
            </a:r>
            <a:r>
              <a:rPr lang="en-GB" dirty="0" err="1"/>
              <a:t>mesmo</a:t>
            </a:r>
            <a:r>
              <a:rPr lang="en-GB" dirty="0"/>
              <a:t> tempo, para que a </a:t>
            </a:r>
            <a:r>
              <a:rPr lang="en-GB" dirty="0" err="1"/>
              <a:t>usina</a:t>
            </a:r>
            <a:r>
              <a:rPr lang="en-GB" dirty="0"/>
              <a:t> </a:t>
            </a:r>
            <a:r>
              <a:rPr lang="en-GB" dirty="0" err="1"/>
              <a:t>possa</a:t>
            </a:r>
            <a:r>
              <a:rPr lang="en-GB" dirty="0"/>
              <a:t> </a:t>
            </a:r>
            <a:r>
              <a:rPr lang="en-GB" dirty="0" err="1"/>
              <a:t>fornecer</a:t>
            </a:r>
            <a:r>
              <a:rPr lang="en-GB" dirty="0"/>
              <a:t> </a:t>
            </a:r>
            <a:r>
              <a:rPr lang="en-GB" dirty="0" err="1"/>
              <a:t>essa</a:t>
            </a:r>
            <a:r>
              <a:rPr lang="en-GB" dirty="0"/>
              <a:t> </a:t>
            </a:r>
            <a:r>
              <a:rPr lang="en-GB" dirty="0" err="1"/>
              <a:t>quantidade</a:t>
            </a:r>
            <a:r>
              <a:rPr lang="en-GB" dirty="0"/>
              <a:t> de </a:t>
            </a:r>
            <a:r>
              <a:rPr lang="en-GB" dirty="0" err="1"/>
              <a:t>eletricidade</a:t>
            </a:r>
            <a:r>
              <a:rPr lang="en-GB" dirty="0"/>
              <a:t>, </a:t>
            </a:r>
            <a:r>
              <a:rPr lang="en-GB" dirty="0" err="1"/>
              <a:t>ela</a:t>
            </a:r>
            <a:r>
              <a:rPr lang="en-GB" dirty="0"/>
              <a:t> </a:t>
            </a:r>
            <a:r>
              <a:rPr lang="en-GB" dirty="0" err="1"/>
              <a:t>precisa</a:t>
            </a:r>
            <a:r>
              <a:rPr lang="en-GB" dirty="0"/>
              <a:t> ser </a:t>
            </a:r>
            <a:r>
              <a:rPr lang="en-GB" dirty="0" err="1"/>
              <a:t>alimentada</a:t>
            </a:r>
            <a:r>
              <a:rPr lang="en-GB" dirty="0"/>
              <a:t> com </a:t>
            </a:r>
            <a:r>
              <a:rPr lang="en-GB" dirty="0" err="1"/>
              <a:t>carvão</a:t>
            </a:r>
            <a:r>
              <a:rPr lang="en-GB" dirty="0"/>
              <a:t>. A entrada de </a:t>
            </a:r>
            <a:r>
              <a:rPr lang="en-GB" dirty="0" err="1"/>
              <a:t>carvão</a:t>
            </a:r>
            <a:r>
              <a:rPr lang="en-GB" dirty="0"/>
              <a:t> </a:t>
            </a:r>
            <a:r>
              <a:rPr lang="en-GB" dirty="0" err="1"/>
              <a:t>necessária</a:t>
            </a:r>
            <a:r>
              <a:rPr lang="en-GB" dirty="0"/>
              <a:t> para que a </a:t>
            </a:r>
            <a:r>
              <a:rPr lang="en-GB" dirty="0" err="1"/>
              <a:t>usina</a:t>
            </a:r>
            <a:r>
              <a:rPr lang="en-GB" dirty="0"/>
              <a:t> </a:t>
            </a:r>
            <a:r>
              <a:rPr lang="en-GB" dirty="0" err="1"/>
              <a:t>elétrica</a:t>
            </a:r>
            <a:r>
              <a:rPr lang="en-GB" dirty="0"/>
              <a:t> </a:t>
            </a:r>
            <a:r>
              <a:rPr lang="en-GB" dirty="0" err="1"/>
              <a:t>produza</a:t>
            </a:r>
            <a:r>
              <a:rPr lang="en-GB" dirty="0"/>
              <a:t> 1.000 GJ </a:t>
            </a:r>
            <a:r>
              <a:rPr lang="en-GB" dirty="0" err="1"/>
              <a:t>em</a:t>
            </a:r>
            <a:r>
              <a:rPr lang="en-GB" dirty="0"/>
              <a:t> </a:t>
            </a:r>
            <a:r>
              <a:rPr lang="en-GB" dirty="0" err="1"/>
              <a:t>uma</a:t>
            </a:r>
            <a:r>
              <a:rPr lang="en-GB" dirty="0"/>
              <a:t> hora </a:t>
            </a:r>
            <a:r>
              <a:rPr lang="en-GB" dirty="0" err="1"/>
              <a:t>é</a:t>
            </a:r>
            <a:r>
              <a:rPr lang="en-GB" dirty="0"/>
              <a:t> </a:t>
            </a:r>
            <a:r>
              <a:rPr lang="en-GB" dirty="0" err="1"/>
              <a:t>três</a:t>
            </a:r>
            <a:r>
              <a:rPr lang="en-GB" dirty="0"/>
              <a:t> </a:t>
            </a:r>
            <a:r>
              <a:rPr lang="en-GB" dirty="0" err="1"/>
              <a:t>vezes</a:t>
            </a:r>
            <a:r>
              <a:rPr lang="en-GB" dirty="0"/>
              <a:t> </a:t>
            </a:r>
            <a:r>
              <a:rPr lang="en-GB" dirty="0" err="1"/>
              <a:t>maior</a:t>
            </a:r>
            <a:r>
              <a:rPr lang="en-GB" dirty="0"/>
              <a:t>, </a:t>
            </a:r>
            <a:r>
              <a:rPr lang="en-GB" dirty="0" err="1"/>
              <a:t>ou</a:t>
            </a:r>
            <a:r>
              <a:rPr lang="en-GB" dirty="0"/>
              <a:t> </a:t>
            </a:r>
            <a:r>
              <a:rPr lang="en-GB" dirty="0" err="1"/>
              <a:t>seja</a:t>
            </a:r>
            <a:r>
              <a:rPr lang="en-GB" dirty="0"/>
              <a:t>, </a:t>
            </a:r>
            <a:r>
              <a:rPr lang="en-GB" dirty="0" err="1"/>
              <a:t>são</a:t>
            </a:r>
            <a:r>
              <a:rPr lang="en-GB" dirty="0"/>
              <a:t> </a:t>
            </a:r>
            <a:r>
              <a:rPr lang="en-GB" dirty="0" err="1"/>
              <a:t>necessários</a:t>
            </a:r>
            <a:r>
              <a:rPr lang="en-GB" dirty="0"/>
              <a:t> 3.000 GJ de </a:t>
            </a:r>
            <a:r>
              <a:rPr lang="en-GB" dirty="0" err="1"/>
              <a:t>carvão</a:t>
            </a:r>
            <a:r>
              <a:rPr lang="en-GB" dirty="0"/>
              <a:t> </a:t>
            </a:r>
            <a:r>
              <a:rPr lang="en-GB" dirty="0" err="1"/>
              <a:t>por</a:t>
            </a:r>
            <a:r>
              <a:rPr lang="en-GB" dirty="0"/>
              <a:t> </a:t>
            </a:r>
            <a:r>
              <a:rPr lang="en-GB" dirty="0" err="1"/>
              <a:t>uma</a:t>
            </a:r>
            <a:r>
              <a:rPr lang="en-GB" dirty="0"/>
              <a:t> hora </a:t>
            </a:r>
            <a:r>
              <a:rPr lang="en-GB" dirty="0" err="1"/>
              <a:t>ou</a:t>
            </a:r>
            <a:r>
              <a:rPr lang="en-GB" dirty="0"/>
              <a:t> 6.000 GJ </a:t>
            </a:r>
            <a:r>
              <a:rPr lang="en-GB" dirty="0" err="1"/>
              <a:t>por</a:t>
            </a:r>
            <a:r>
              <a:rPr lang="en-GB" dirty="0"/>
              <a:t> duas horas.</a:t>
            </a:r>
            <a:endParaRPr dirty="0"/>
          </a:p>
        </p:txBody>
      </p:sp>
      <p:sp>
        <p:nvSpPr>
          <p:cNvPr id="216" name="Google Shape;2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No </a:t>
            </a:r>
            <a:r>
              <a:rPr lang="en-GB" dirty="0" err="1"/>
              <a:t>OSeMOSYS</a:t>
            </a:r>
            <a:r>
              <a:rPr lang="en-GB" dirty="0"/>
              <a:t>, o </a:t>
            </a:r>
            <a:r>
              <a:rPr lang="en-GB" dirty="0" err="1"/>
              <a:t>modelador</a:t>
            </a:r>
            <a:r>
              <a:rPr lang="en-GB" dirty="0"/>
              <a:t> </a:t>
            </a:r>
            <a:r>
              <a:rPr lang="en-GB" dirty="0" err="1"/>
              <a:t>precisa</a:t>
            </a:r>
            <a:r>
              <a:rPr lang="en-GB" dirty="0"/>
              <a:t> </a:t>
            </a:r>
            <a:r>
              <a:rPr lang="en-GB" dirty="0" err="1"/>
              <a:t>definir</a:t>
            </a:r>
            <a:r>
              <a:rPr lang="en-GB" dirty="0"/>
              <a:t> o </a:t>
            </a:r>
            <a:r>
              <a:rPr lang="en-GB" dirty="0" err="1"/>
              <a:t>valor</a:t>
            </a:r>
            <a:r>
              <a:rPr lang="en-GB" dirty="0"/>
              <a:t> de um </a:t>
            </a:r>
            <a:r>
              <a:rPr lang="en-GB" dirty="0" err="1"/>
              <a:t>parâmetro</a:t>
            </a:r>
            <a:r>
              <a:rPr lang="en-GB" dirty="0"/>
              <a:t> </a:t>
            </a:r>
            <a:r>
              <a:rPr lang="en-GB" dirty="0" err="1"/>
              <a:t>chamado</a:t>
            </a:r>
            <a:r>
              <a:rPr lang="en-GB" dirty="0"/>
              <a:t> Capacity-to-activity-unit. Esse </a:t>
            </a:r>
            <a:r>
              <a:rPr lang="en-GB" dirty="0" err="1"/>
              <a:t>parâmetro</a:t>
            </a:r>
            <a:r>
              <a:rPr lang="en-GB" dirty="0"/>
              <a:t> </a:t>
            </a:r>
            <a:r>
              <a:rPr lang="en-GB" dirty="0" err="1"/>
              <a:t>é</a:t>
            </a:r>
            <a:r>
              <a:rPr lang="en-GB" dirty="0"/>
              <a:t> </a:t>
            </a:r>
            <a:r>
              <a:rPr lang="en-GB" dirty="0" err="1"/>
              <a:t>necessário</a:t>
            </a:r>
            <a:r>
              <a:rPr lang="en-GB" dirty="0"/>
              <a:t> </a:t>
            </a:r>
            <a:r>
              <a:rPr lang="en-GB" dirty="0" err="1"/>
              <a:t>devido</a:t>
            </a:r>
            <a:r>
              <a:rPr lang="en-GB" dirty="0"/>
              <a:t> à forma </a:t>
            </a:r>
            <a:r>
              <a:rPr lang="en-GB" dirty="0" err="1"/>
              <a:t>como</a:t>
            </a:r>
            <a:r>
              <a:rPr lang="en-GB" dirty="0"/>
              <a:t> o </a:t>
            </a:r>
            <a:r>
              <a:rPr lang="en-GB" dirty="0" err="1"/>
              <a:t>OSeMOSYS</a:t>
            </a:r>
            <a:r>
              <a:rPr lang="en-GB" dirty="0"/>
              <a:t> </a:t>
            </a:r>
            <a:r>
              <a:rPr lang="en-GB" dirty="0" err="1"/>
              <a:t>está</a:t>
            </a:r>
            <a:r>
              <a:rPr lang="en-GB" dirty="0"/>
              <a:t> </a:t>
            </a:r>
            <a:r>
              <a:rPr lang="en-GB" dirty="0" err="1"/>
              <a:t>estruturado</a:t>
            </a:r>
            <a:r>
              <a:rPr lang="en-GB" dirty="0"/>
              <a:t> e </a:t>
            </a:r>
            <a:r>
              <a:rPr lang="en-GB" dirty="0" err="1"/>
              <a:t>é</a:t>
            </a:r>
            <a:r>
              <a:rPr lang="en-GB" dirty="0"/>
              <a:t> </a:t>
            </a:r>
            <a:r>
              <a:rPr lang="en-GB" dirty="0" err="1"/>
              <a:t>essencial</a:t>
            </a:r>
            <a:r>
              <a:rPr lang="en-GB" dirty="0"/>
              <a:t>. Ele </a:t>
            </a:r>
            <a:r>
              <a:rPr lang="en-GB" dirty="0" err="1"/>
              <a:t>representa</a:t>
            </a:r>
            <a:r>
              <a:rPr lang="en-GB" dirty="0"/>
              <a:t> </a:t>
            </a:r>
            <a:r>
              <a:rPr lang="en-GB" dirty="0" err="1"/>
              <a:t>uma</a:t>
            </a:r>
            <a:r>
              <a:rPr lang="en-GB" dirty="0"/>
              <a:t> </a:t>
            </a:r>
            <a:r>
              <a:rPr lang="en-GB" dirty="0" err="1"/>
              <a:t>relação</a:t>
            </a:r>
            <a:r>
              <a:rPr lang="en-GB" dirty="0"/>
              <a:t> </a:t>
            </a:r>
            <a:r>
              <a:rPr lang="en-GB" dirty="0" err="1"/>
              <a:t>fixa</a:t>
            </a:r>
            <a:r>
              <a:rPr lang="en-GB" dirty="0"/>
              <a:t> entre a </a:t>
            </a:r>
            <a:r>
              <a:rPr lang="en-GB" dirty="0" err="1"/>
              <a:t>atividade</a:t>
            </a:r>
            <a:r>
              <a:rPr lang="en-GB" dirty="0"/>
              <a:t> e a </a:t>
            </a:r>
            <a:r>
              <a:rPr lang="en-GB" dirty="0" err="1"/>
              <a:t>capacidade</a:t>
            </a:r>
            <a:r>
              <a:rPr lang="en-GB" dirty="0"/>
              <a:t> de </a:t>
            </a:r>
            <a:r>
              <a:rPr lang="en-GB" dirty="0" err="1"/>
              <a:t>uma</a:t>
            </a:r>
            <a:r>
              <a:rPr lang="en-GB" dirty="0"/>
              <a:t> </a:t>
            </a:r>
            <a:r>
              <a:rPr lang="en-GB" dirty="0" err="1"/>
              <a:t>tecnologia</a:t>
            </a:r>
            <a:r>
              <a:rPr lang="en-GB" dirty="0"/>
              <a:t>. </a:t>
            </a:r>
            <a:r>
              <a:rPr lang="en-GB" dirty="0" err="1"/>
              <a:t>Especificamente</a:t>
            </a:r>
            <a:r>
              <a:rPr lang="en-GB" dirty="0"/>
              <a:t>, </a:t>
            </a:r>
            <a:r>
              <a:rPr lang="en-GB" dirty="0" err="1"/>
              <a:t>seu</a:t>
            </a:r>
            <a:r>
              <a:rPr lang="en-GB" dirty="0"/>
              <a:t> </a:t>
            </a:r>
            <a:r>
              <a:rPr lang="en-GB" dirty="0" err="1"/>
              <a:t>valor</a:t>
            </a:r>
            <a:r>
              <a:rPr lang="en-GB" dirty="0"/>
              <a:t> </a:t>
            </a:r>
            <a:r>
              <a:rPr lang="en-GB" dirty="0" err="1"/>
              <a:t>é</a:t>
            </a:r>
            <a:r>
              <a:rPr lang="en-GB" dirty="0"/>
              <a:t> </a:t>
            </a:r>
            <a:r>
              <a:rPr lang="en-GB" dirty="0" err="1"/>
              <a:t>equivalente</a:t>
            </a:r>
            <a:r>
              <a:rPr lang="en-GB" dirty="0"/>
              <a:t> à </a:t>
            </a:r>
            <a:r>
              <a:rPr lang="en-GB" dirty="0" err="1"/>
              <a:t>atividade</a:t>
            </a:r>
            <a:r>
              <a:rPr lang="en-GB" dirty="0"/>
              <a:t> que </a:t>
            </a:r>
            <a:r>
              <a:rPr lang="en-GB" dirty="0" err="1"/>
              <a:t>poderia</a:t>
            </a:r>
            <a:r>
              <a:rPr lang="en-GB" dirty="0"/>
              <a:t> ser </a:t>
            </a:r>
            <a:r>
              <a:rPr lang="en-GB" dirty="0" err="1"/>
              <a:t>gerada</a:t>
            </a:r>
            <a:r>
              <a:rPr lang="en-GB" dirty="0"/>
              <a:t> </a:t>
            </a:r>
            <a:r>
              <a:rPr lang="en-GB" dirty="0" err="1"/>
              <a:t>por</a:t>
            </a:r>
            <a:r>
              <a:rPr lang="en-GB" dirty="0"/>
              <a:t> </a:t>
            </a:r>
            <a:r>
              <a:rPr lang="en-GB" dirty="0" err="1"/>
              <a:t>uma</a:t>
            </a:r>
            <a:r>
              <a:rPr lang="en-GB" dirty="0"/>
              <a:t> </a:t>
            </a:r>
            <a:r>
              <a:rPr lang="en-GB" dirty="0" err="1"/>
              <a:t>unidade</a:t>
            </a:r>
            <a:r>
              <a:rPr lang="en-GB" dirty="0"/>
              <a:t> de </a:t>
            </a:r>
            <a:r>
              <a:rPr lang="en-GB" dirty="0" err="1"/>
              <a:t>capacidade</a:t>
            </a:r>
            <a:r>
              <a:rPr lang="en-GB" dirty="0"/>
              <a:t> </a:t>
            </a:r>
            <a:r>
              <a:rPr lang="en-GB" dirty="0" err="1"/>
              <a:t>funcionando</a:t>
            </a:r>
            <a:r>
              <a:rPr lang="en-GB" dirty="0"/>
              <a:t> </a:t>
            </a:r>
            <a:r>
              <a:rPr lang="en-GB" dirty="0" err="1"/>
              <a:t>na</a:t>
            </a:r>
            <a:r>
              <a:rPr lang="en-GB" dirty="0"/>
              <a:t> </a:t>
            </a:r>
            <a:r>
              <a:rPr lang="en-GB" dirty="0" err="1"/>
              <a:t>extensão</a:t>
            </a:r>
            <a:r>
              <a:rPr lang="en-GB" dirty="0"/>
              <a:t> </a:t>
            </a:r>
            <a:r>
              <a:rPr lang="en-GB" dirty="0" err="1"/>
              <a:t>máxima</a:t>
            </a:r>
            <a:r>
              <a:rPr lang="en-GB" dirty="0"/>
              <a:t> </a:t>
            </a:r>
            <a:r>
              <a:rPr lang="en-GB" dirty="0" err="1"/>
              <a:t>possível</a:t>
            </a:r>
            <a:r>
              <a:rPr lang="en-GB" dirty="0"/>
              <a:t> </a:t>
            </a:r>
            <a:r>
              <a:rPr lang="en-GB" dirty="0" err="1"/>
              <a:t>durante</a:t>
            </a:r>
            <a:r>
              <a:rPr lang="en-GB" dirty="0"/>
              <a:t> um </a:t>
            </a:r>
            <a:r>
              <a:rPr lang="en-GB" dirty="0" err="1"/>
              <a:t>ano</a:t>
            </a:r>
            <a:r>
              <a:rPr lang="en-GB" dirty="0"/>
              <a:t>. O </a:t>
            </a:r>
            <a:r>
              <a:rPr lang="en-GB" dirty="0" err="1"/>
              <a:t>valor</a:t>
            </a:r>
            <a:r>
              <a:rPr lang="en-GB" dirty="0"/>
              <a:t> </a:t>
            </a:r>
            <a:r>
              <a:rPr lang="en-GB" dirty="0" err="1"/>
              <a:t>depende</a:t>
            </a:r>
            <a:r>
              <a:rPr lang="en-GB" dirty="0"/>
              <a:t> das </a:t>
            </a:r>
            <a:r>
              <a:rPr lang="en-GB" dirty="0" err="1"/>
              <a:t>unidades</a:t>
            </a:r>
            <a:r>
              <a:rPr lang="en-GB" dirty="0"/>
              <a:t> que o </a:t>
            </a:r>
            <a:r>
              <a:rPr lang="en-GB" dirty="0" err="1"/>
              <a:t>modelador</a:t>
            </a:r>
            <a:r>
              <a:rPr lang="en-GB" dirty="0"/>
              <a:t> </a:t>
            </a:r>
            <a:r>
              <a:rPr lang="en-GB" dirty="0" err="1"/>
              <a:t>escolhe</a:t>
            </a:r>
            <a:r>
              <a:rPr lang="en-GB" dirty="0"/>
              <a:t> para a </a:t>
            </a:r>
            <a:r>
              <a:rPr lang="en-GB" dirty="0" err="1"/>
              <a:t>capacidade</a:t>
            </a:r>
            <a:r>
              <a:rPr lang="en-GB" dirty="0"/>
              <a:t> e a </a:t>
            </a:r>
            <a:r>
              <a:rPr lang="en-GB" dirty="0" err="1"/>
              <a:t>atividade</a:t>
            </a:r>
            <a:r>
              <a:rPr lang="en-GB" dirty="0"/>
              <a:t>. Por </a:t>
            </a:r>
            <a:r>
              <a:rPr lang="en-GB" dirty="0" err="1"/>
              <a:t>exemplo</a:t>
            </a:r>
            <a:r>
              <a:rPr lang="en-GB" dirty="0"/>
              <a:t>, </a:t>
            </a:r>
            <a:r>
              <a:rPr lang="en-GB" dirty="0" err="1"/>
              <a:t>vamos</a:t>
            </a:r>
            <a:r>
              <a:rPr lang="en-GB" dirty="0"/>
              <a:t> </a:t>
            </a:r>
            <a:r>
              <a:rPr lang="en-GB" dirty="0" err="1"/>
              <a:t>imaginar</a:t>
            </a:r>
            <a:r>
              <a:rPr lang="en-GB" dirty="0"/>
              <a:t> que </a:t>
            </a:r>
            <a:r>
              <a:rPr lang="en-GB" dirty="0" err="1"/>
              <a:t>uma</a:t>
            </a:r>
            <a:r>
              <a:rPr lang="en-GB" dirty="0"/>
              <a:t> </a:t>
            </a:r>
            <a:r>
              <a:rPr lang="en-GB" dirty="0" err="1"/>
              <a:t>refinaria</a:t>
            </a:r>
            <a:r>
              <a:rPr lang="en-GB" dirty="0"/>
              <a:t> </a:t>
            </a:r>
            <a:r>
              <a:rPr lang="en-GB" dirty="0" err="1"/>
              <a:t>seja</a:t>
            </a:r>
            <a:r>
              <a:rPr lang="en-GB" dirty="0"/>
              <a:t> </a:t>
            </a:r>
            <a:r>
              <a:rPr lang="en-GB" dirty="0" err="1"/>
              <a:t>modelada</a:t>
            </a:r>
            <a:r>
              <a:rPr lang="en-GB" dirty="0"/>
              <a:t> com </a:t>
            </a:r>
            <a:r>
              <a:rPr lang="en-GB" dirty="0" err="1"/>
              <a:t>capacidade</a:t>
            </a:r>
            <a:r>
              <a:rPr lang="en-GB" dirty="0"/>
              <a:t> e </a:t>
            </a:r>
            <a:r>
              <a:rPr lang="en-GB" dirty="0" err="1"/>
              <a:t>atividade</a:t>
            </a:r>
            <a:r>
              <a:rPr lang="en-GB" dirty="0"/>
              <a:t> </a:t>
            </a:r>
            <a:r>
              <a:rPr lang="en-GB" dirty="0" err="1"/>
              <a:t>medidas</a:t>
            </a:r>
            <a:r>
              <a:rPr lang="en-GB" dirty="0"/>
              <a:t> </a:t>
            </a:r>
            <a:r>
              <a:rPr lang="en-GB" dirty="0" err="1"/>
              <a:t>em</a:t>
            </a:r>
            <a:r>
              <a:rPr lang="en-GB" dirty="0"/>
              <a:t> </a:t>
            </a:r>
            <a:r>
              <a:rPr lang="en-GB" dirty="0" err="1"/>
              <a:t>barris</a:t>
            </a:r>
            <a:r>
              <a:rPr lang="en-GB" dirty="0"/>
              <a:t> </a:t>
            </a:r>
            <a:r>
              <a:rPr lang="en-GB" dirty="0" err="1"/>
              <a:t>por</a:t>
            </a:r>
            <a:r>
              <a:rPr lang="en-GB" dirty="0"/>
              <a:t> </a:t>
            </a:r>
            <a:r>
              <a:rPr lang="en-GB" dirty="0" err="1"/>
              <a:t>ano</a:t>
            </a:r>
            <a:r>
              <a:rPr lang="en-GB" dirty="0"/>
              <a:t>. Vamos </a:t>
            </a:r>
            <a:r>
              <a:rPr lang="en-GB" dirty="0" err="1"/>
              <a:t>imaginar</a:t>
            </a:r>
            <a:r>
              <a:rPr lang="en-GB" dirty="0"/>
              <a:t> que a </a:t>
            </a:r>
            <a:r>
              <a:rPr lang="en-GB" dirty="0" err="1"/>
              <a:t>capacidade</a:t>
            </a:r>
            <a:r>
              <a:rPr lang="en-GB" dirty="0"/>
              <a:t> </a:t>
            </a:r>
            <a:r>
              <a:rPr lang="en-GB" dirty="0" err="1"/>
              <a:t>seja</a:t>
            </a:r>
            <a:r>
              <a:rPr lang="en-GB" dirty="0"/>
              <a:t> </a:t>
            </a:r>
            <a:r>
              <a:rPr lang="en-GB" dirty="0" err="1"/>
              <a:t>igual</a:t>
            </a:r>
            <a:r>
              <a:rPr lang="en-GB" dirty="0"/>
              <a:t> a 365 </a:t>
            </a:r>
            <a:r>
              <a:rPr lang="en-GB" dirty="0" err="1"/>
              <a:t>barris</a:t>
            </a:r>
            <a:r>
              <a:rPr lang="en-GB" dirty="0"/>
              <a:t> </a:t>
            </a:r>
            <a:r>
              <a:rPr lang="en-GB" dirty="0" err="1"/>
              <a:t>por</a:t>
            </a:r>
            <a:r>
              <a:rPr lang="en-GB" dirty="0"/>
              <a:t> </a:t>
            </a:r>
            <a:r>
              <a:rPr lang="en-GB" dirty="0" err="1"/>
              <a:t>ano</a:t>
            </a:r>
            <a:r>
              <a:rPr lang="en-GB" dirty="0"/>
              <a:t>. A </a:t>
            </a:r>
            <a:r>
              <a:rPr lang="en-GB" dirty="0" err="1"/>
              <a:t>atividade</a:t>
            </a:r>
            <a:r>
              <a:rPr lang="en-GB" dirty="0"/>
              <a:t>, que </a:t>
            </a:r>
            <a:r>
              <a:rPr lang="en-GB" dirty="0" err="1"/>
              <a:t>é</a:t>
            </a:r>
            <a:r>
              <a:rPr lang="en-GB" dirty="0"/>
              <a:t> o </a:t>
            </a:r>
            <a:r>
              <a:rPr lang="en-GB" dirty="0" err="1"/>
              <a:t>número</a:t>
            </a:r>
            <a:r>
              <a:rPr lang="en-GB" dirty="0"/>
              <a:t> de </a:t>
            </a:r>
            <a:r>
              <a:rPr lang="en-GB" dirty="0" err="1"/>
              <a:t>barris</a:t>
            </a:r>
            <a:r>
              <a:rPr lang="en-GB" dirty="0"/>
              <a:t> </a:t>
            </a:r>
            <a:r>
              <a:rPr lang="en-GB" dirty="0" err="1"/>
              <a:t>entregues</a:t>
            </a:r>
            <a:r>
              <a:rPr lang="en-GB" dirty="0"/>
              <a:t> </a:t>
            </a:r>
            <a:r>
              <a:rPr lang="en-GB" dirty="0" err="1"/>
              <a:t>em</a:t>
            </a:r>
            <a:r>
              <a:rPr lang="en-GB" dirty="0"/>
              <a:t> um </a:t>
            </a:r>
            <a:r>
              <a:rPr lang="en-GB" dirty="0" err="1"/>
              <a:t>ano</a:t>
            </a:r>
            <a:r>
              <a:rPr lang="en-GB" dirty="0"/>
              <a:t>, </a:t>
            </a:r>
            <a:r>
              <a:rPr lang="en-GB" dirty="0" err="1"/>
              <a:t>será</a:t>
            </a:r>
            <a:r>
              <a:rPr lang="en-GB" dirty="0"/>
              <a:t> </a:t>
            </a:r>
            <a:r>
              <a:rPr lang="en-GB" dirty="0" err="1"/>
              <a:t>novamente</a:t>
            </a:r>
            <a:r>
              <a:rPr lang="en-GB" dirty="0"/>
              <a:t> 365. </a:t>
            </a:r>
            <a:r>
              <a:rPr lang="en-GB" dirty="0" err="1"/>
              <a:t>Isso</a:t>
            </a:r>
            <a:r>
              <a:rPr lang="en-GB" dirty="0"/>
              <a:t> </a:t>
            </a:r>
            <a:r>
              <a:rPr lang="en-GB" dirty="0" err="1"/>
              <a:t>significa</a:t>
            </a:r>
            <a:r>
              <a:rPr lang="en-GB" dirty="0"/>
              <a:t> que a Capacity-to-activity-Unit, que </a:t>
            </a:r>
            <a:r>
              <a:rPr lang="en-GB" dirty="0" err="1"/>
              <a:t>é</a:t>
            </a:r>
            <a:r>
              <a:rPr lang="en-GB" dirty="0"/>
              <a:t> a </a:t>
            </a:r>
            <a:r>
              <a:rPr lang="en-GB" dirty="0" err="1"/>
              <a:t>razão</a:t>
            </a:r>
            <a:r>
              <a:rPr lang="en-GB" dirty="0"/>
              <a:t> entre a </a:t>
            </a:r>
            <a:r>
              <a:rPr lang="en-GB" dirty="0" err="1"/>
              <a:t>atividade</a:t>
            </a:r>
            <a:r>
              <a:rPr lang="en-GB" dirty="0"/>
              <a:t> </a:t>
            </a:r>
            <a:r>
              <a:rPr lang="en-GB" dirty="0" err="1"/>
              <a:t>em</a:t>
            </a:r>
            <a:r>
              <a:rPr lang="en-GB" dirty="0"/>
              <a:t> um </a:t>
            </a:r>
            <a:r>
              <a:rPr lang="en-GB" dirty="0" err="1"/>
              <a:t>ano</a:t>
            </a:r>
            <a:r>
              <a:rPr lang="en-GB" dirty="0"/>
              <a:t> e a </a:t>
            </a:r>
            <a:r>
              <a:rPr lang="en-GB" dirty="0" err="1"/>
              <a:t>capacidade</a:t>
            </a:r>
            <a:r>
              <a:rPr lang="en-GB" dirty="0"/>
              <a:t>, </a:t>
            </a:r>
            <a:r>
              <a:rPr lang="en-GB" dirty="0" err="1"/>
              <a:t>é</a:t>
            </a:r>
            <a:r>
              <a:rPr lang="en-GB" dirty="0"/>
              <a:t> </a:t>
            </a:r>
            <a:r>
              <a:rPr lang="en-GB" dirty="0" err="1"/>
              <a:t>igual</a:t>
            </a:r>
            <a:r>
              <a:rPr lang="en-GB" dirty="0"/>
              <a:t> a 1. Se a </a:t>
            </a:r>
            <a:r>
              <a:rPr lang="en-GB" dirty="0" err="1"/>
              <a:t>capacidade</a:t>
            </a:r>
            <a:r>
              <a:rPr lang="en-GB" dirty="0"/>
              <a:t> for </a:t>
            </a:r>
            <a:r>
              <a:rPr lang="en-GB" dirty="0" err="1"/>
              <a:t>medida</a:t>
            </a:r>
            <a:r>
              <a:rPr lang="en-GB" dirty="0"/>
              <a:t> </a:t>
            </a:r>
            <a:r>
              <a:rPr lang="en-GB" dirty="0" err="1"/>
              <a:t>em</a:t>
            </a:r>
            <a:r>
              <a:rPr lang="en-GB" dirty="0"/>
              <a:t> </a:t>
            </a:r>
            <a:r>
              <a:rPr lang="en-GB" dirty="0" err="1"/>
              <a:t>barris</a:t>
            </a:r>
            <a:r>
              <a:rPr lang="en-GB" dirty="0"/>
              <a:t> </a:t>
            </a:r>
            <a:r>
              <a:rPr lang="en-GB" dirty="0" err="1"/>
              <a:t>por</a:t>
            </a:r>
            <a:r>
              <a:rPr lang="en-GB" dirty="0"/>
              <a:t> </a:t>
            </a:r>
            <a:r>
              <a:rPr lang="en-GB" dirty="0" err="1"/>
              <a:t>dia</a:t>
            </a:r>
            <a:r>
              <a:rPr lang="en-GB" dirty="0"/>
              <a:t> e a </a:t>
            </a:r>
            <a:r>
              <a:rPr lang="en-GB" dirty="0" err="1"/>
              <a:t>atividade</a:t>
            </a:r>
            <a:r>
              <a:rPr lang="en-GB" dirty="0"/>
              <a:t> </a:t>
            </a:r>
            <a:r>
              <a:rPr lang="en-GB" dirty="0" err="1"/>
              <a:t>ainda</a:t>
            </a:r>
            <a:r>
              <a:rPr lang="en-GB" dirty="0"/>
              <a:t> for </a:t>
            </a:r>
            <a:r>
              <a:rPr lang="en-GB" dirty="0" err="1"/>
              <a:t>medida</a:t>
            </a:r>
            <a:r>
              <a:rPr lang="en-GB" dirty="0"/>
              <a:t> </a:t>
            </a:r>
            <a:r>
              <a:rPr lang="en-GB" dirty="0" err="1"/>
              <a:t>em</a:t>
            </a:r>
            <a:r>
              <a:rPr lang="en-GB" dirty="0"/>
              <a:t> </a:t>
            </a:r>
            <a:r>
              <a:rPr lang="en-GB" dirty="0" err="1"/>
              <a:t>barris</a:t>
            </a:r>
            <a:r>
              <a:rPr lang="en-GB" dirty="0"/>
              <a:t> </a:t>
            </a:r>
            <a:r>
              <a:rPr lang="en-GB" dirty="0" err="1"/>
              <a:t>por</a:t>
            </a:r>
            <a:r>
              <a:rPr lang="en-GB" dirty="0"/>
              <a:t> </a:t>
            </a:r>
            <a:r>
              <a:rPr lang="en-GB" dirty="0" err="1"/>
              <a:t>ano</a:t>
            </a:r>
            <a:r>
              <a:rPr lang="en-GB" dirty="0"/>
              <a:t>, as </a:t>
            </a:r>
            <a:r>
              <a:rPr lang="en-GB" dirty="0" err="1"/>
              <a:t>coisas</a:t>
            </a:r>
            <a:r>
              <a:rPr lang="en-GB" dirty="0"/>
              <a:t> </a:t>
            </a:r>
            <a:r>
              <a:rPr lang="en-GB" dirty="0" err="1"/>
              <a:t>mudam</a:t>
            </a:r>
            <a:r>
              <a:rPr lang="en-GB" dirty="0"/>
              <a:t>. Para a </a:t>
            </a:r>
            <a:r>
              <a:rPr lang="en-GB" dirty="0" err="1"/>
              <a:t>mesma</a:t>
            </a:r>
            <a:r>
              <a:rPr lang="en-GB" dirty="0"/>
              <a:t> </a:t>
            </a:r>
            <a:r>
              <a:rPr lang="en-GB" dirty="0" err="1"/>
              <a:t>refinaria</a:t>
            </a:r>
            <a:r>
              <a:rPr lang="en-GB" dirty="0"/>
              <a:t>, o </a:t>
            </a:r>
            <a:r>
              <a:rPr lang="en-GB" dirty="0" err="1"/>
              <a:t>valor</a:t>
            </a:r>
            <a:r>
              <a:rPr lang="en-GB" dirty="0"/>
              <a:t> da </a:t>
            </a:r>
            <a:r>
              <a:rPr lang="en-GB" dirty="0" err="1"/>
              <a:t>capacidade</a:t>
            </a:r>
            <a:r>
              <a:rPr lang="en-GB" dirty="0"/>
              <a:t> agora </a:t>
            </a:r>
            <a:r>
              <a:rPr lang="en-GB" dirty="0" err="1"/>
              <a:t>é</a:t>
            </a:r>
            <a:r>
              <a:rPr lang="en-GB" dirty="0"/>
              <a:t> de 1 </a:t>
            </a:r>
            <a:r>
              <a:rPr lang="en-GB" dirty="0" err="1"/>
              <a:t>barril</a:t>
            </a:r>
            <a:r>
              <a:rPr lang="en-GB" dirty="0"/>
              <a:t> </a:t>
            </a:r>
            <a:r>
              <a:rPr lang="en-GB" dirty="0" err="1"/>
              <a:t>por</a:t>
            </a:r>
            <a:r>
              <a:rPr lang="en-GB" dirty="0"/>
              <a:t> </a:t>
            </a:r>
            <a:r>
              <a:rPr lang="en-GB" dirty="0" err="1"/>
              <a:t>dia</a:t>
            </a:r>
            <a:r>
              <a:rPr lang="en-GB" dirty="0"/>
              <a:t> (o que </a:t>
            </a:r>
            <a:r>
              <a:rPr lang="en-GB" dirty="0" err="1"/>
              <a:t>é</a:t>
            </a:r>
            <a:r>
              <a:rPr lang="en-GB" dirty="0"/>
              <a:t> o </a:t>
            </a:r>
            <a:r>
              <a:rPr lang="en-GB" dirty="0" err="1"/>
              <a:t>mesmo</a:t>
            </a:r>
            <a:r>
              <a:rPr lang="en-GB" dirty="0"/>
              <a:t> que </a:t>
            </a:r>
            <a:r>
              <a:rPr lang="en-GB" dirty="0" err="1"/>
              <a:t>dizer</a:t>
            </a:r>
            <a:r>
              <a:rPr lang="en-GB" dirty="0"/>
              <a:t> 365 </a:t>
            </a:r>
            <a:r>
              <a:rPr lang="en-GB" dirty="0" err="1"/>
              <a:t>barris</a:t>
            </a:r>
            <a:r>
              <a:rPr lang="en-GB" dirty="0"/>
              <a:t> </a:t>
            </a:r>
            <a:r>
              <a:rPr lang="en-GB" dirty="0" err="1"/>
              <a:t>por</a:t>
            </a:r>
            <a:r>
              <a:rPr lang="en-GB" dirty="0"/>
              <a:t> </a:t>
            </a:r>
            <a:r>
              <a:rPr lang="en-GB" dirty="0" err="1"/>
              <a:t>ano</a:t>
            </a:r>
            <a:r>
              <a:rPr lang="en-GB" dirty="0"/>
              <a:t>). O </a:t>
            </a:r>
            <a:r>
              <a:rPr lang="en-GB" dirty="0" err="1"/>
              <a:t>valor</a:t>
            </a:r>
            <a:r>
              <a:rPr lang="en-GB" dirty="0"/>
              <a:t> da </a:t>
            </a:r>
            <a:r>
              <a:rPr lang="en-GB" dirty="0" err="1"/>
              <a:t>atividade</a:t>
            </a:r>
            <a:r>
              <a:rPr lang="en-GB" dirty="0"/>
              <a:t> </a:t>
            </a:r>
            <a:r>
              <a:rPr lang="en-GB" dirty="0" err="1"/>
              <a:t>ainda</a:t>
            </a:r>
            <a:r>
              <a:rPr lang="en-GB" dirty="0"/>
              <a:t> </a:t>
            </a:r>
            <a:r>
              <a:rPr lang="en-GB" dirty="0" err="1"/>
              <a:t>é</a:t>
            </a:r>
            <a:r>
              <a:rPr lang="en-GB" dirty="0"/>
              <a:t> de 365 </a:t>
            </a:r>
            <a:r>
              <a:rPr lang="en-GB" dirty="0" err="1"/>
              <a:t>barris</a:t>
            </a:r>
            <a:r>
              <a:rPr lang="en-GB" dirty="0"/>
              <a:t> </a:t>
            </a:r>
            <a:r>
              <a:rPr lang="en-GB" dirty="0" err="1"/>
              <a:t>por</a:t>
            </a:r>
            <a:r>
              <a:rPr lang="en-GB" dirty="0"/>
              <a:t> </a:t>
            </a:r>
            <a:r>
              <a:rPr lang="en-GB" dirty="0" err="1"/>
              <a:t>ano</a:t>
            </a:r>
            <a:r>
              <a:rPr lang="en-GB" dirty="0"/>
              <a:t>. </a:t>
            </a:r>
            <a:r>
              <a:rPr lang="en-GB" dirty="0" err="1"/>
              <a:t>Isso</a:t>
            </a:r>
            <a:r>
              <a:rPr lang="en-GB" dirty="0"/>
              <a:t> </a:t>
            </a:r>
            <a:r>
              <a:rPr lang="en-GB" dirty="0" err="1"/>
              <a:t>significa</a:t>
            </a:r>
            <a:r>
              <a:rPr lang="en-GB" dirty="0"/>
              <a:t> que a </a:t>
            </a:r>
            <a:r>
              <a:rPr lang="en-GB" dirty="0" err="1"/>
              <a:t>unidade</a:t>
            </a:r>
            <a:r>
              <a:rPr lang="en-GB" dirty="0"/>
              <a:t> de </a:t>
            </a:r>
            <a:r>
              <a:rPr lang="en-GB" dirty="0" err="1"/>
              <a:t>capacidade</a:t>
            </a:r>
            <a:r>
              <a:rPr lang="en-GB" dirty="0"/>
              <a:t> para </a:t>
            </a:r>
            <a:r>
              <a:rPr lang="en-GB" dirty="0" err="1"/>
              <a:t>atividade</a:t>
            </a:r>
            <a:r>
              <a:rPr lang="en-GB" dirty="0"/>
              <a:t> </a:t>
            </a:r>
            <a:r>
              <a:rPr lang="en-GB" dirty="0" err="1"/>
              <a:t>é</a:t>
            </a:r>
            <a:r>
              <a:rPr lang="en-GB" dirty="0"/>
              <a:t> </a:t>
            </a:r>
            <a:r>
              <a:rPr lang="en-GB" dirty="0" err="1"/>
              <a:t>igual</a:t>
            </a:r>
            <a:r>
              <a:rPr lang="en-GB" dirty="0"/>
              <a:t> a 365. Agora a </a:t>
            </a:r>
            <a:r>
              <a:rPr lang="en-GB" dirty="0" err="1"/>
              <a:t>importância</a:t>
            </a:r>
            <a:r>
              <a:rPr lang="en-GB" dirty="0"/>
              <a:t> </a:t>
            </a:r>
            <a:r>
              <a:rPr lang="en-GB" dirty="0" err="1"/>
              <a:t>desse</a:t>
            </a:r>
            <a:r>
              <a:rPr lang="en-GB" dirty="0"/>
              <a:t> </a:t>
            </a:r>
            <a:r>
              <a:rPr lang="en-GB" dirty="0" err="1"/>
              <a:t>parâmetro</a:t>
            </a:r>
            <a:r>
              <a:rPr lang="en-GB" dirty="0"/>
              <a:t> </a:t>
            </a:r>
            <a:r>
              <a:rPr lang="en-GB" dirty="0" err="1"/>
              <a:t>pode</a:t>
            </a:r>
            <a:r>
              <a:rPr lang="en-GB" dirty="0"/>
              <a:t> </a:t>
            </a:r>
            <a:r>
              <a:rPr lang="en-GB" dirty="0" err="1"/>
              <a:t>ficar</a:t>
            </a:r>
            <a:r>
              <a:rPr lang="en-GB" dirty="0"/>
              <a:t> </a:t>
            </a:r>
            <a:r>
              <a:rPr lang="en-GB" dirty="0" err="1"/>
              <a:t>mais</a:t>
            </a:r>
            <a:r>
              <a:rPr lang="en-GB" dirty="0"/>
              <a:t> </a:t>
            </a:r>
            <a:r>
              <a:rPr lang="en-GB" dirty="0" err="1"/>
              <a:t>clara</a:t>
            </a:r>
            <a:r>
              <a:rPr lang="en-GB" dirty="0"/>
              <a:t>: se o </a:t>
            </a:r>
            <a:r>
              <a:rPr lang="en-GB" dirty="0" err="1"/>
              <a:t>modelador</a:t>
            </a:r>
            <a:r>
              <a:rPr lang="en-GB" dirty="0"/>
              <a:t> </a:t>
            </a:r>
            <a:r>
              <a:rPr lang="en-GB" dirty="0" err="1"/>
              <a:t>definir</a:t>
            </a:r>
            <a:r>
              <a:rPr lang="en-GB" dirty="0"/>
              <a:t> o </a:t>
            </a:r>
            <a:r>
              <a:rPr lang="en-GB" dirty="0" err="1"/>
              <a:t>valor</a:t>
            </a:r>
            <a:r>
              <a:rPr lang="en-GB" dirty="0"/>
              <a:t> do </a:t>
            </a:r>
            <a:r>
              <a:rPr lang="en-GB" dirty="0" err="1"/>
              <a:t>parâmetro</a:t>
            </a:r>
            <a:r>
              <a:rPr lang="en-GB" dirty="0"/>
              <a:t> de forma </a:t>
            </a:r>
            <a:r>
              <a:rPr lang="en-GB" dirty="0" err="1"/>
              <a:t>errada</a:t>
            </a:r>
            <a:r>
              <a:rPr lang="en-GB" dirty="0"/>
              <a:t>, </a:t>
            </a:r>
            <a:r>
              <a:rPr lang="en-GB" dirty="0" err="1"/>
              <a:t>haverá</a:t>
            </a:r>
            <a:r>
              <a:rPr lang="en-GB" dirty="0"/>
              <a:t> </a:t>
            </a:r>
            <a:r>
              <a:rPr lang="en-GB" dirty="0" err="1"/>
              <a:t>uma</a:t>
            </a:r>
            <a:r>
              <a:rPr lang="en-GB" dirty="0"/>
              <a:t> </a:t>
            </a:r>
            <a:r>
              <a:rPr lang="en-GB" dirty="0" err="1"/>
              <a:t>representação</a:t>
            </a:r>
            <a:r>
              <a:rPr lang="en-GB" dirty="0"/>
              <a:t> </a:t>
            </a:r>
            <a:r>
              <a:rPr lang="en-GB" dirty="0" err="1"/>
              <a:t>errada</a:t>
            </a:r>
            <a:r>
              <a:rPr lang="en-GB" dirty="0"/>
              <a:t> de quanta </a:t>
            </a:r>
            <a:r>
              <a:rPr lang="en-GB" dirty="0" err="1"/>
              <a:t>atividade</a:t>
            </a:r>
            <a:r>
              <a:rPr lang="en-GB" dirty="0"/>
              <a:t> </a:t>
            </a:r>
            <a:r>
              <a:rPr lang="en-GB" dirty="0" err="1"/>
              <a:t>pode</a:t>
            </a:r>
            <a:r>
              <a:rPr lang="en-GB" dirty="0"/>
              <a:t> </a:t>
            </a:r>
            <a:r>
              <a:rPr lang="en-GB" dirty="0" err="1"/>
              <a:t>vir</a:t>
            </a:r>
            <a:r>
              <a:rPr lang="en-GB" dirty="0"/>
              <a:t> de </a:t>
            </a:r>
            <a:r>
              <a:rPr lang="en-GB" dirty="0" err="1"/>
              <a:t>uma</a:t>
            </a:r>
            <a:r>
              <a:rPr lang="en-GB" dirty="0"/>
              <a:t> </a:t>
            </a:r>
            <a:r>
              <a:rPr lang="en-GB" dirty="0" err="1"/>
              <a:t>unidade</a:t>
            </a:r>
            <a:r>
              <a:rPr lang="en-GB" dirty="0"/>
              <a:t> de </a:t>
            </a:r>
            <a:r>
              <a:rPr lang="en-GB" dirty="0" err="1"/>
              <a:t>capacidade</a:t>
            </a:r>
            <a:r>
              <a:rPr lang="en-GB" dirty="0"/>
              <a:t>. </a:t>
            </a:r>
            <a:r>
              <a:rPr lang="en-GB" dirty="0" err="1"/>
              <a:t>Isso</a:t>
            </a:r>
            <a:r>
              <a:rPr lang="en-GB" dirty="0"/>
              <a:t> </a:t>
            </a:r>
            <a:r>
              <a:rPr lang="en-GB" dirty="0" err="1"/>
              <a:t>pode</a:t>
            </a:r>
            <a:r>
              <a:rPr lang="en-GB" dirty="0"/>
              <a:t> </a:t>
            </a:r>
            <a:r>
              <a:rPr lang="en-GB" dirty="0" err="1"/>
              <a:t>acarretar</a:t>
            </a:r>
            <a:r>
              <a:rPr lang="en-GB" dirty="0"/>
              <a:t> </a:t>
            </a:r>
            <a:r>
              <a:rPr lang="en-GB" dirty="0" err="1"/>
              <a:t>resultados</a:t>
            </a:r>
            <a:r>
              <a:rPr lang="en-GB" dirty="0"/>
              <a:t> de </a:t>
            </a:r>
            <a:r>
              <a:rPr lang="en-GB" dirty="0" err="1"/>
              <a:t>modelagem</a:t>
            </a:r>
            <a:r>
              <a:rPr lang="en-GB" dirty="0"/>
              <a:t> </a:t>
            </a:r>
            <a:r>
              <a:rPr lang="en-GB" dirty="0" err="1"/>
              <a:t>muito</a:t>
            </a:r>
            <a:r>
              <a:rPr lang="en-GB" dirty="0"/>
              <a:t> </a:t>
            </a:r>
            <a:r>
              <a:rPr lang="en-GB" dirty="0" err="1"/>
              <a:t>pouco</a:t>
            </a:r>
            <a:r>
              <a:rPr lang="en-GB" dirty="0"/>
              <a:t> </a:t>
            </a:r>
            <a:r>
              <a:rPr lang="en-GB" dirty="0" err="1"/>
              <a:t>razoáveis</a:t>
            </a:r>
            <a:r>
              <a:rPr lang="en-GB" dirty="0"/>
              <a:t>.</a:t>
            </a:r>
            <a:endParaRPr dirty="0"/>
          </a:p>
        </p:txBody>
      </p:sp>
      <p:sp>
        <p:nvSpPr>
          <p:cNvPr id="234" name="Google Shape;2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Outra</a:t>
            </a:r>
            <a:r>
              <a:rPr lang="en-GB" dirty="0"/>
              <a:t> </a:t>
            </a:r>
            <a:r>
              <a:rPr lang="en-GB" dirty="0" err="1"/>
              <a:t>família</a:t>
            </a:r>
            <a:r>
              <a:rPr lang="en-GB" dirty="0"/>
              <a:t> de </a:t>
            </a:r>
            <a:r>
              <a:rPr lang="en-GB" dirty="0" err="1"/>
              <a:t>parâmetros</a:t>
            </a:r>
            <a:r>
              <a:rPr lang="en-GB" dirty="0"/>
              <a:t> de entrada que </a:t>
            </a:r>
            <a:r>
              <a:rPr lang="en-GB" dirty="0" err="1"/>
              <a:t>merece</a:t>
            </a:r>
            <a:r>
              <a:rPr lang="en-GB" dirty="0"/>
              <a:t> </a:t>
            </a:r>
            <a:r>
              <a:rPr lang="en-GB" dirty="0" err="1"/>
              <a:t>atenção</a:t>
            </a:r>
            <a:r>
              <a:rPr lang="en-GB" dirty="0"/>
              <a:t> especial </a:t>
            </a:r>
            <a:r>
              <a:rPr lang="en-GB" dirty="0" err="1"/>
              <a:t>é</a:t>
            </a:r>
            <a:r>
              <a:rPr lang="en-GB" dirty="0"/>
              <a:t> a dos </a:t>
            </a:r>
            <a:r>
              <a:rPr lang="en-GB" dirty="0" err="1"/>
              <a:t>parâmetros</a:t>
            </a:r>
            <a:r>
              <a:rPr lang="en-GB" dirty="0"/>
              <a:t> de </a:t>
            </a:r>
            <a:r>
              <a:rPr lang="en-GB" dirty="0" err="1"/>
              <a:t>custo</a:t>
            </a:r>
            <a:r>
              <a:rPr lang="en-GB" dirty="0"/>
              <a:t>. O </a:t>
            </a:r>
            <a:r>
              <a:rPr lang="en-GB" dirty="0" err="1"/>
              <a:t>OSeMOSYS</a:t>
            </a:r>
            <a:r>
              <a:rPr lang="en-GB" dirty="0"/>
              <a:t> </a:t>
            </a:r>
            <a:r>
              <a:rPr lang="en-GB" dirty="0" err="1"/>
              <a:t>é</a:t>
            </a:r>
            <a:r>
              <a:rPr lang="en-GB" dirty="0"/>
              <a:t> </a:t>
            </a:r>
            <a:r>
              <a:rPr lang="en-GB" dirty="0" err="1"/>
              <a:t>uma</a:t>
            </a:r>
            <a:r>
              <a:rPr lang="en-GB" dirty="0"/>
              <a:t> ferramenta de </a:t>
            </a:r>
            <a:r>
              <a:rPr lang="en-GB" dirty="0" err="1"/>
              <a:t>otimização</a:t>
            </a:r>
            <a:r>
              <a:rPr lang="en-GB" dirty="0"/>
              <a:t> de custos. Ele </a:t>
            </a:r>
            <a:r>
              <a:rPr lang="en-GB" dirty="0" err="1"/>
              <a:t>encontra</a:t>
            </a:r>
            <a:r>
              <a:rPr lang="en-GB" dirty="0"/>
              <a:t> a </a:t>
            </a:r>
            <a:r>
              <a:rPr lang="en-GB" dirty="0" err="1"/>
              <a:t>combinação</a:t>
            </a:r>
            <a:r>
              <a:rPr lang="en-GB" dirty="0"/>
              <a:t> de </a:t>
            </a:r>
            <a:r>
              <a:rPr lang="en-GB" dirty="0" err="1"/>
              <a:t>tecnologias</a:t>
            </a:r>
            <a:r>
              <a:rPr lang="en-GB" dirty="0"/>
              <a:t> que </a:t>
            </a:r>
            <a:r>
              <a:rPr lang="en-GB" dirty="0" err="1"/>
              <a:t>tem</a:t>
            </a:r>
            <a:r>
              <a:rPr lang="en-GB" dirty="0"/>
              <a:t> o </a:t>
            </a:r>
            <a:r>
              <a:rPr lang="en-GB" dirty="0" err="1"/>
              <a:t>menor</a:t>
            </a:r>
            <a:r>
              <a:rPr lang="en-GB" dirty="0"/>
              <a:t> </a:t>
            </a:r>
            <a:r>
              <a:rPr lang="en-GB" dirty="0" err="1"/>
              <a:t>custo</a:t>
            </a:r>
            <a:r>
              <a:rPr lang="en-GB" dirty="0"/>
              <a:t>. </a:t>
            </a:r>
            <a:r>
              <a:rPr lang="en-GB" dirty="0" err="1"/>
              <a:t>Portanto</a:t>
            </a:r>
            <a:r>
              <a:rPr lang="en-GB" dirty="0"/>
              <a:t>, a </a:t>
            </a:r>
            <a:r>
              <a:rPr lang="en-GB" dirty="0" err="1"/>
              <a:t>aparência</a:t>
            </a:r>
            <a:r>
              <a:rPr lang="en-GB" dirty="0"/>
              <a:t> da </a:t>
            </a:r>
            <a:r>
              <a:rPr lang="en-GB" dirty="0" err="1"/>
              <a:t>combinação</a:t>
            </a:r>
            <a:r>
              <a:rPr lang="en-GB" dirty="0"/>
              <a:t> e a </a:t>
            </a:r>
            <a:r>
              <a:rPr lang="en-GB" dirty="0" err="1"/>
              <a:t>função</a:t>
            </a:r>
            <a:r>
              <a:rPr lang="en-GB" dirty="0"/>
              <a:t> de </a:t>
            </a:r>
            <a:r>
              <a:rPr lang="en-GB" dirty="0" err="1"/>
              <a:t>cada</a:t>
            </a:r>
            <a:r>
              <a:rPr lang="en-GB" dirty="0"/>
              <a:t> </a:t>
            </a:r>
            <a:r>
              <a:rPr lang="en-GB" dirty="0" err="1"/>
              <a:t>tecnologia</a:t>
            </a:r>
            <a:r>
              <a:rPr lang="en-GB" dirty="0"/>
              <a:t> </a:t>
            </a:r>
            <a:r>
              <a:rPr lang="en-GB" dirty="0" err="1"/>
              <a:t>na</a:t>
            </a:r>
            <a:r>
              <a:rPr lang="en-GB" dirty="0"/>
              <a:t> </a:t>
            </a:r>
            <a:r>
              <a:rPr lang="en-GB" dirty="0" err="1"/>
              <a:t>combinação</a:t>
            </a:r>
            <a:r>
              <a:rPr lang="en-GB" dirty="0"/>
              <a:t> </a:t>
            </a:r>
            <a:r>
              <a:rPr lang="en-GB" dirty="0" err="1"/>
              <a:t>dependerão</a:t>
            </a:r>
            <a:r>
              <a:rPr lang="en-GB" dirty="0"/>
              <a:t> dos custos de </a:t>
            </a:r>
            <a:r>
              <a:rPr lang="en-GB" dirty="0" err="1"/>
              <a:t>cada</a:t>
            </a:r>
            <a:r>
              <a:rPr lang="en-GB" dirty="0"/>
              <a:t> </a:t>
            </a:r>
            <a:r>
              <a:rPr lang="en-GB" dirty="0" err="1"/>
              <a:t>tecnologia</a:t>
            </a:r>
            <a:r>
              <a:rPr lang="en-GB" dirty="0"/>
              <a:t>. Na </a:t>
            </a:r>
            <a:r>
              <a:rPr lang="en-GB" dirty="0" err="1"/>
              <a:t>engenharia</a:t>
            </a:r>
            <a:r>
              <a:rPr lang="en-GB" dirty="0"/>
              <a:t> de </a:t>
            </a:r>
            <a:r>
              <a:rPr lang="en-GB" dirty="0" err="1"/>
              <a:t>energia</a:t>
            </a:r>
            <a:r>
              <a:rPr lang="en-GB" dirty="0"/>
              <a:t>, </a:t>
            </a:r>
            <a:r>
              <a:rPr lang="en-GB" dirty="0" err="1"/>
              <a:t>assim</a:t>
            </a:r>
            <a:r>
              <a:rPr lang="en-GB" dirty="0"/>
              <a:t> </a:t>
            </a:r>
            <a:r>
              <a:rPr lang="en-GB" dirty="0" err="1"/>
              <a:t>como</a:t>
            </a:r>
            <a:r>
              <a:rPr lang="en-GB" dirty="0"/>
              <a:t> </a:t>
            </a:r>
            <a:r>
              <a:rPr lang="en-GB" dirty="0" err="1"/>
              <a:t>em</a:t>
            </a:r>
            <a:r>
              <a:rPr lang="en-GB" dirty="0"/>
              <a:t> outros campos da </a:t>
            </a:r>
            <a:r>
              <a:rPr lang="en-GB" dirty="0" err="1"/>
              <a:t>engenharia</a:t>
            </a:r>
            <a:r>
              <a:rPr lang="en-GB" dirty="0"/>
              <a:t> de </a:t>
            </a:r>
            <a:r>
              <a:rPr lang="en-GB" dirty="0" err="1"/>
              <a:t>produção</a:t>
            </a:r>
            <a:r>
              <a:rPr lang="en-GB" dirty="0"/>
              <a:t>, as </a:t>
            </a:r>
            <a:r>
              <a:rPr lang="en-GB" dirty="0" err="1"/>
              <a:t>tecnologias</a:t>
            </a:r>
            <a:r>
              <a:rPr lang="en-GB" dirty="0"/>
              <a:t> </a:t>
            </a:r>
            <a:r>
              <a:rPr lang="en-GB" dirty="0" err="1"/>
              <a:t>ou</a:t>
            </a:r>
            <a:r>
              <a:rPr lang="en-GB" dirty="0"/>
              <a:t> </a:t>
            </a:r>
            <a:r>
              <a:rPr lang="en-GB" dirty="0" err="1"/>
              <a:t>os</a:t>
            </a:r>
            <a:r>
              <a:rPr lang="en-GB" dirty="0"/>
              <a:t> </a:t>
            </a:r>
            <a:r>
              <a:rPr lang="en-GB" dirty="0" err="1"/>
              <a:t>ativos</a:t>
            </a:r>
            <a:r>
              <a:rPr lang="en-GB" dirty="0"/>
              <a:t> </a:t>
            </a:r>
            <a:r>
              <a:rPr lang="en-GB" dirty="0" err="1"/>
              <a:t>físicos</a:t>
            </a:r>
            <a:r>
              <a:rPr lang="en-GB" dirty="0"/>
              <a:t> </a:t>
            </a:r>
            <a:r>
              <a:rPr lang="en-GB" dirty="0" err="1"/>
              <a:t>normalmente</a:t>
            </a:r>
            <a:r>
              <a:rPr lang="en-GB" dirty="0"/>
              <a:t> </a:t>
            </a:r>
            <a:r>
              <a:rPr lang="en-GB" dirty="0" err="1"/>
              <a:t>incorrem</a:t>
            </a:r>
            <a:r>
              <a:rPr lang="en-GB" dirty="0"/>
              <a:t> </a:t>
            </a:r>
            <a:r>
              <a:rPr lang="en-GB" dirty="0" err="1"/>
              <a:t>em</a:t>
            </a:r>
            <a:r>
              <a:rPr lang="en-GB" dirty="0"/>
              <a:t> duas </a:t>
            </a:r>
            <a:r>
              <a:rPr lang="en-GB" dirty="0" err="1"/>
              <a:t>categorias</a:t>
            </a:r>
            <a:r>
              <a:rPr lang="en-GB" dirty="0"/>
              <a:t> de custos: custos de capital e custos de </a:t>
            </a:r>
            <a:r>
              <a:rPr lang="en-GB" dirty="0" err="1"/>
              <a:t>operação</a:t>
            </a:r>
            <a:r>
              <a:rPr lang="en-GB" dirty="0"/>
              <a:t> e </a:t>
            </a:r>
            <a:r>
              <a:rPr lang="en-GB" dirty="0" err="1"/>
              <a:t>manutenção</a:t>
            </a:r>
            <a:r>
              <a:rPr lang="en-GB" dirty="0"/>
              <a:t>. </a:t>
            </a:r>
            <a:r>
              <a:rPr lang="en-GB" dirty="0" err="1"/>
              <a:t>Os</a:t>
            </a:r>
            <a:r>
              <a:rPr lang="en-GB" dirty="0"/>
              <a:t> custos de capital </a:t>
            </a:r>
            <a:r>
              <a:rPr lang="en-GB" dirty="0" err="1"/>
              <a:t>consistem</a:t>
            </a:r>
            <a:r>
              <a:rPr lang="en-GB" dirty="0"/>
              <a:t> </a:t>
            </a:r>
            <a:r>
              <a:rPr lang="en-GB" dirty="0" err="1"/>
              <a:t>principalmente</a:t>
            </a:r>
            <a:r>
              <a:rPr lang="en-GB" dirty="0"/>
              <a:t> </a:t>
            </a:r>
            <a:r>
              <a:rPr lang="en-GB" dirty="0" err="1"/>
              <a:t>em</a:t>
            </a:r>
            <a:r>
              <a:rPr lang="en-GB" dirty="0"/>
              <a:t> capital para </a:t>
            </a:r>
            <a:r>
              <a:rPr lang="en-GB" dirty="0" err="1"/>
              <a:t>construir</a:t>
            </a:r>
            <a:r>
              <a:rPr lang="en-GB" dirty="0"/>
              <a:t> o </a:t>
            </a:r>
            <a:r>
              <a:rPr lang="en-GB" dirty="0" err="1"/>
              <a:t>ativo</a:t>
            </a:r>
            <a:r>
              <a:rPr lang="en-GB" dirty="0"/>
              <a:t> (</a:t>
            </a:r>
            <a:r>
              <a:rPr lang="en-GB" dirty="0" err="1"/>
              <a:t>empréstimos</a:t>
            </a:r>
            <a:r>
              <a:rPr lang="en-GB" dirty="0"/>
              <a:t> </a:t>
            </a:r>
            <a:r>
              <a:rPr lang="en-GB" dirty="0" err="1"/>
              <a:t>tomados</a:t>
            </a:r>
            <a:r>
              <a:rPr lang="en-GB" dirty="0"/>
              <a:t> de </a:t>
            </a:r>
            <a:r>
              <a:rPr lang="en-GB" dirty="0" err="1"/>
              <a:t>bancos</a:t>
            </a:r>
            <a:r>
              <a:rPr lang="en-GB" dirty="0"/>
              <a:t> </a:t>
            </a:r>
            <a:r>
              <a:rPr lang="en-GB" dirty="0" err="1"/>
              <a:t>ou</a:t>
            </a:r>
            <a:r>
              <a:rPr lang="en-GB" dirty="0"/>
              <a:t> </a:t>
            </a:r>
            <a:r>
              <a:rPr lang="en-GB" dirty="0" err="1"/>
              <a:t>investimentos</a:t>
            </a:r>
            <a:r>
              <a:rPr lang="en-GB" dirty="0"/>
              <a:t> de </a:t>
            </a:r>
            <a:r>
              <a:rPr lang="en-GB" dirty="0" err="1"/>
              <a:t>acionistas</a:t>
            </a:r>
            <a:r>
              <a:rPr lang="en-GB" dirty="0"/>
              <a:t>) e </a:t>
            </a:r>
            <a:r>
              <a:rPr lang="en-GB" dirty="0" err="1"/>
              <a:t>despesas</a:t>
            </a:r>
            <a:r>
              <a:rPr lang="en-GB" dirty="0"/>
              <a:t> </a:t>
            </a:r>
            <a:r>
              <a:rPr lang="en-GB" dirty="0" err="1"/>
              <a:t>únicas</a:t>
            </a:r>
            <a:r>
              <a:rPr lang="en-GB" dirty="0"/>
              <a:t> para </a:t>
            </a:r>
            <a:r>
              <a:rPr lang="en-GB" dirty="0" err="1"/>
              <a:t>permissão</a:t>
            </a:r>
            <a:r>
              <a:rPr lang="en-GB" dirty="0"/>
              <a:t> de </a:t>
            </a:r>
            <a:r>
              <a:rPr lang="en-GB" dirty="0" err="1"/>
              <a:t>construção</a:t>
            </a:r>
            <a:r>
              <a:rPr lang="en-GB" dirty="0"/>
              <a:t>, </a:t>
            </a:r>
            <a:r>
              <a:rPr lang="en-GB" dirty="0" err="1"/>
              <a:t>avaliações</a:t>
            </a:r>
            <a:r>
              <a:rPr lang="en-GB" dirty="0"/>
              <a:t> </a:t>
            </a:r>
            <a:r>
              <a:rPr lang="en-GB" dirty="0" err="1"/>
              <a:t>ambientais</a:t>
            </a:r>
            <a:r>
              <a:rPr lang="en-GB" dirty="0"/>
              <a:t> e </a:t>
            </a:r>
            <a:r>
              <a:rPr lang="en-GB" dirty="0" err="1"/>
              <a:t>assim</a:t>
            </a:r>
            <a:r>
              <a:rPr lang="en-GB" dirty="0"/>
              <a:t> </a:t>
            </a:r>
            <a:r>
              <a:rPr lang="en-GB" dirty="0" err="1"/>
              <a:t>por</a:t>
            </a:r>
            <a:r>
              <a:rPr lang="en-GB" dirty="0"/>
              <a:t> </a:t>
            </a:r>
            <a:r>
              <a:rPr lang="en-GB" dirty="0" err="1"/>
              <a:t>diante</a:t>
            </a:r>
            <a:r>
              <a:rPr lang="en-GB" dirty="0"/>
              <a:t>. </a:t>
            </a:r>
            <a:r>
              <a:rPr lang="en-GB" dirty="0" err="1"/>
              <a:t>Geralmente</a:t>
            </a:r>
            <a:r>
              <a:rPr lang="en-GB" dirty="0"/>
              <a:t>, </a:t>
            </a:r>
            <a:r>
              <a:rPr lang="en-GB" dirty="0" err="1"/>
              <a:t>são</a:t>
            </a:r>
            <a:r>
              <a:rPr lang="en-GB" dirty="0"/>
              <a:t> </a:t>
            </a:r>
            <a:r>
              <a:rPr lang="en-GB" dirty="0" err="1"/>
              <a:t>incorridos</a:t>
            </a:r>
            <a:r>
              <a:rPr lang="en-GB" dirty="0"/>
              <a:t> </a:t>
            </a:r>
            <a:r>
              <a:rPr lang="en-GB" dirty="0" err="1"/>
              <a:t>durante</a:t>
            </a:r>
            <a:r>
              <a:rPr lang="en-GB" dirty="0"/>
              <a:t> a </a:t>
            </a:r>
            <a:r>
              <a:rPr lang="en-GB" dirty="0" err="1"/>
              <a:t>fase</a:t>
            </a:r>
            <a:r>
              <a:rPr lang="en-GB" dirty="0"/>
              <a:t> de </a:t>
            </a:r>
            <a:r>
              <a:rPr lang="en-GB" dirty="0" err="1"/>
              <a:t>planejamento</a:t>
            </a:r>
            <a:r>
              <a:rPr lang="en-GB" dirty="0"/>
              <a:t> e </a:t>
            </a:r>
            <a:r>
              <a:rPr lang="en-GB" dirty="0" err="1"/>
              <a:t>construção</a:t>
            </a:r>
            <a:r>
              <a:rPr lang="en-GB" dirty="0"/>
              <a:t>, </a:t>
            </a:r>
            <a:r>
              <a:rPr lang="en-GB" dirty="0" err="1"/>
              <a:t>ao</a:t>
            </a:r>
            <a:r>
              <a:rPr lang="en-GB" dirty="0"/>
              <a:t> </a:t>
            </a:r>
            <a:r>
              <a:rPr lang="en-GB" dirty="0" err="1"/>
              <a:t>longo</a:t>
            </a:r>
            <a:r>
              <a:rPr lang="en-GB" dirty="0"/>
              <a:t> de </a:t>
            </a:r>
            <a:r>
              <a:rPr lang="en-GB" dirty="0" err="1"/>
              <a:t>alguns</a:t>
            </a:r>
            <a:r>
              <a:rPr lang="en-GB" dirty="0"/>
              <a:t> </a:t>
            </a:r>
            <a:r>
              <a:rPr lang="en-GB" dirty="0" err="1"/>
              <a:t>anos</a:t>
            </a:r>
            <a:r>
              <a:rPr lang="en-GB" dirty="0"/>
              <a:t>. </a:t>
            </a:r>
            <a:r>
              <a:rPr lang="en-GB" dirty="0" err="1"/>
              <a:t>Portanto</a:t>
            </a:r>
            <a:r>
              <a:rPr lang="en-GB" dirty="0"/>
              <a:t>, </a:t>
            </a:r>
            <a:r>
              <a:rPr lang="en-GB" dirty="0" err="1"/>
              <a:t>não</a:t>
            </a:r>
            <a:r>
              <a:rPr lang="en-GB" dirty="0"/>
              <a:t> </a:t>
            </a:r>
            <a:r>
              <a:rPr lang="en-GB" dirty="0" err="1"/>
              <a:t>dependem</a:t>
            </a:r>
            <a:r>
              <a:rPr lang="en-GB" dirty="0"/>
              <a:t> do </a:t>
            </a:r>
            <a:r>
              <a:rPr lang="en-GB" dirty="0" err="1"/>
              <a:t>nível</a:t>
            </a:r>
            <a:r>
              <a:rPr lang="en-GB" dirty="0"/>
              <a:t> de </a:t>
            </a:r>
            <a:r>
              <a:rPr lang="en-GB" dirty="0" err="1"/>
              <a:t>atividade</a:t>
            </a:r>
            <a:r>
              <a:rPr lang="en-GB" dirty="0"/>
              <a:t> do </a:t>
            </a:r>
            <a:r>
              <a:rPr lang="en-GB" dirty="0" err="1"/>
              <a:t>ativo</a:t>
            </a:r>
            <a:r>
              <a:rPr lang="en-GB" dirty="0"/>
              <a:t>, mas sim de </a:t>
            </a:r>
            <a:r>
              <a:rPr lang="en-GB" dirty="0" err="1"/>
              <a:t>sua</a:t>
            </a:r>
            <a:r>
              <a:rPr lang="en-GB" dirty="0"/>
              <a:t> </a:t>
            </a:r>
            <a:r>
              <a:rPr lang="en-GB" dirty="0" err="1"/>
              <a:t>capacidade</a:t>
            </a:r>
            <a:r>
              <a:rPr lang="en-GB" dirty="0"/>
              <a:t>. </a:t>
            </a:r>
            <a:r>
              <a:rPr lang="en-GB" dirty="0" err="1"/>
              <a:t>Além</a:t>
            </a:r>
            <a:r>
              <a:rPr lang="en-GB" dirty="0"/>
              <a:t> dos custos de </a:t>
            </a:r>
            <a:r>
              <a:rPr lang="en-GB" dirty="0" err="1"/>
              <a:t>investimento</a:t>
            </a:r>
            <a:r>
              <a:rPr lang="en-GB" dirty="0"/>
              <a:t>, as </a:t>
            </a:r>
            <a:r>
              <a:rPr lang="en-GB" dirty="0" err="1"/>
              <a:t>taxas</a:t>
            </a:r>
            <a:r>
              <a:rPr lang="en-GB" dirty="0"/>
              <a:t> de </a:t>
            </a:r>
            <a:r>
              <a:rPr lang="en-GB" dirty="0" err="1"/>
              <a:t>juros</a:t>
            </a:r>
            <a:r>
              <a:rPr lang="en-GB" dirty="0"/>
              <a:t> </a:t>
            </a:r>
            <a:r>
              <a:rPr lang="en-GB" dirty="0" err="1"/>
              <a:t>também</a:t>
            </a:r>
            <a:r>
              <a:rPr lang="en-GB" dirty="0"/>
              <a:t> </a:t>
            </a:r>
            <a:r>
              <a:rPr lang="en-GB" dirty="0" err="1"/>
              <a:t>são</a:t>
            </a:r>
            <a:r>
              <a:rPr lang="en-GB" dirty="0"/>
              <a:t> </a:t>
            </a:r>
            <a:r>
              <a:rPr lang="en-GB" dirty="0" err="1"/>
              <a:t>consideradas</a:t>
            </a:r>
            <a:r>
              <a:rPr lang="en-GB" dirty="0"/>
              <a:t>. As </a:t>
            </a:r>
            <a:r>
              <a:rPr lang="en-GB" dirty="0" err="1"/>
              <a:t>taxas</a:t>
            </a:r>
            <a:r>
              <a:rPr lang="en-GB" dirty="0"/>
              <a:t> de </a:t>
            </a:r>
            <a:r>
              <a:rPr lang="en-GB" dirty="0" err="1"/>
              <a:t>juros</a:t>
            </a:r>
            <a:r>
              <a:rPr lang="en-GB" dirty="0"/>
              <a:t> </a:t>
            </a:r>
            <a:r>
              <a:rPr lang="en-GB" dirty="0" err="1"/>
              <a:t>garantem</a:t>
            </a:r>
            <a:r>
              <a:rPr lang="en-GB" dirty="0"/>
              <a:t> o </a:t>
            </a:r>
            <a:r>
              <a:rPr lang="en-GB" dirty="0" err="1"/>
              <a:t>retorno</a:t>
            </a:r>
            <a:r>
              <a:rPr lang="en-GB" dirty="0"/>
              <a:t> dos </a:t>
            </a:r>
            <a:r>
              <a:rPr lang="en-GB" dirty="0" err="1"/>
              <a:t>investimentos</a:t>
            </a:r>
            <a:r>
              <a:rPr lang="en-GB" dirty="0"/>
              <a:t> para </a:t>
            </a:r>
            <a:r>
              <a:rPr lang="en-GB" dirty="0" err="1"/>
              <a:t>os</a:t>
            </a:r>
            <a:r>
              <a:rPr lang="en-GB" dirty="0"/>
              <a:t> </a:t>
            </a:r>
            <a:r>
              <a:rPr lang="en-GB" dirty="0" err="1"/>
              <a:t>credores</a:t>
            </a:r>
            <a:r>
              <a:rPr lang="en-GB" dirty="0"/>
              <a:t> </a:t>
            </a:r>
            <a:r>
              <a:rPr lang="en-GB" dirty="0" err="1"/>
              <a:t>ou</a:t>
            </a:r>
            <a:r>
              <a:rPr lang="en-GB" dirty="0"/>
              <a:t> </a:t>
            </a:r>
            <a:r>
              <a:rPr lang="en-GB" dirty="0" err="1"/>
              <a:t>investidores</a:t>
            </a:r>
            <a:r>
              <a:rPr lang="en-GB" dirty="0"/>
              <a:t>. </a:t>
            </a:r>
            <a:endParaRPr dirty="0"/>
          </a:p>
        </p:txBody>
      </p:sp>
      <p:sp>
        <p:nvSpPr>
          <p:cNvPr id="252" name="Google Shape;2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5"/>
        <p:cNvGrpSpPr/>
        <p:nvPr/>
      </p:nvGrpSpPr>
      <p:grpSpPr>
        <a:xfrm>
          <a:off x="0" y="0"/>
          <a:ext cx="0" cy="0"/>
          <a:chOff x="0" y="0"/>
          <a:chExt cx="0" cy="0"/>
        </a:xfrm>
      </p:grpSpPr>
      <p:pic>
        <p:nvPicPr>
          <p:cNvPr id="16" name="Google Shape;16;p28"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8"/>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8"/>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8"/>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28"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76"/>
        <p:cNvGrpSpPr/>
        <p:nvPr/>
      </p:nvGrpSpPr>
      <p:grpSpPr>
        <a:xfrm>
          <a:off x="0" y="0"/>
          <a:ext cx="0" cy="0"/>
          <a:chOff x="0" y="0"/>
          <a:chExt cx="0" cy="0"/>
        </a:xfrm>
      </p:grpSpPr>
      <p:pic>
        <p:nvPicPr>
          <p:cNvPr id="77" name="Google Shape;77;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8" name="Google Shape;78;p37"/>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9" name="Google Shape;79;p3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80"/>
        <p:cNvGrpSpPr/>
        <p:nvPr/>
      </p:nvGrpSpPr>
      <p:grpSpPr>
        <a:xfrm>
          <a:off x="0" y="0"/>
          <a:ext cx="0" cy="0"/>
          <a:chOff x="0" y="0"/>
          <a:chExt cx="0" cy="0"/>
        </a:xfrm>
      </p:grpSpPr>
      <p:pic>
        <p:nvPicPr>
          <p:cNvPr id="81" name="Google Shape;81;p38" descr="A picture containing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82" name="Google Shape;82;p38"/>
          <p:cNvSpPr txBox="1">
            <a:spLocks noGrp="1"/>
          </p:cNvSpPr>
          <p:nvPr>
            <p:ph type="ctrTitle"/>
          </p:nvPr>
        </p:nvSpPr>
        <p:spPr>
          <a:xfrm>
            <a:off x="651352" y="4301318"/>
            <a:ext cx="7029608" cy="19487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ExtraBold"/>
              <a:buNone/>
              <a:defRPr sz="4400" b="1" i="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8"/>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dk1"/>
              </a:buClr>
              <a:buSzPts val="1800"/>
              <a:buFont typeface="Open Sans ExtraBold"/>
              <a:buNone/>
              <a:defRPr sz="1800" b="1" i="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4" name="Google Shape;84;p38"/>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1600"/>
              <a:buFont typeface="Open Sans SemiBold"/>
              <a:buNone/>
              <a:defRPr sz="16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a:solidFill>
                  <a:schemeClr val="lt1"/>
                </a:solidFill>
                <a:latin typeface="Quattrocento Sans"/>
                <a:ea typeface="Quattrocento Sans"/>
                <a:cs typeface="Quattrocento Sans"/>
                <a:sym typeface="Quattrocento Sans"/>
              </a:defRPr>
            </a:lvl1pPr>
            <a:lvl2pPr marL="0" lvl="1" indent="0" algn="r">
              <a:spcBef>
                <a:spcPts val="0"/>
              </a:spcBef>
              <a:buNone/>
              <a:defRPr sz="1400" b="1" i="0">
                <a:solidFill>
                  <a:schemeClr val="lt1"/>
                </a:solidFill>
                <a:latin typeface="Quattrocento Sans"/>
                <a:ea typeface="Quattrocento Sans"/>
                <a:cs typeface="Quattrocento Sans"/>
                <a:sym typeface="Quattrocento Sans"/>
              </a:defRPr>
            </a:lvl2pPr>
            <a:lvl3pPr marL="0" lvl="2" indent="0" algn="r">
              <a:spcBef>
                <a:spcPts val="0"/>
              </a:spcBef>
              <a:buNone/>
              <a:defRPr sz="1400" b="1" i="0">
                <a:solidFill>
                  <a:schemeClr val="lt1"/>
                </a:solidFill>
                <a:latin typeface="Quattrocento Sans"/>
                <a:ea typeface="Quattrocento Sans"/>
                <a:cs typeface="Quattrocento Sans"/>
                <a:sym typeface="Quattrocento Sans"/>
              </a:defRPr>
            </a:lvl3pPr>
            <a:lvl4pPr marL="0" lvl="3" indent="0" algn="r">
              <a:spcBef>
                <a:spcPts val="0"/>
              </a:spcBef>
              <a:buNone/>
              <a:defRPr sz="1400" b="1" i="0">
                <a:solidFill>
                  <a:schemeClr val="lt1"/>
                </a:solidFill>
                <a:latin typeface="Quattrocento Sans"/>
                <a:ea typeface="Quattrocento Sans"/>
                <a:cs typeface="Quattrocento Sans"/>
                <a:sym typeface="Quattrocento Sans"/>
              </a:defRPr>
            </a:lvl4pPr>
            <a:lvl5pPr marL="0" lvl="4" indent="0" algn="r">
              <a:spcBef>
                <a:spcPts val="0"/>
              </a:spcBef>
              <a:buNone/>
              <a:defRPr sz="1400" b="1" i="0">
                <a:solidFill>
                  <a:schemeClr val="lt1"/>
                </a:solidFill>
                <a:latin typeface="Quattrocento Sans"/>
                <a:ea typeface="Quattrocento Sans"/>
                <a:cs typeface="Quattrocento Sans"/>
                <a:sym typeface="Quattrocento Sans"/>
              </a:defRPr>
            </a:lvl5pPr>
            <a:lvl6pPr marL="0" lvl="5" indent="0" algn="r">
              <a:spcBef>
                <a:spcPts val="0"/>
              </a:spcBef>
              <a:buNone/>
              <a:defRPr sz="1400" b="1" i="0">
                <a:solidFill>
                  <a:schemeClr val="lt1"/>
                </a:solidFill>
                <a:latin typeface="Quattrocento Sans"/>
                <a:ea typeface="Quattrocento Sans"/>
                <a:cs typeface="Quattrocento Sans"/>
                <a:sym typeface="Quattrocento Sans"/>
              </a:defRPr>
            </a:lvl6pPr>
            <a:lvl7pPr marL="0" lvl="6" indent="0" algn="r">
              <a:spcBef>
                <a:spcPts val="0"/>
              </a:spcBef>
              <a:buNone/>
              <a:defRPr sz="1400" b="1" i="0">
                <a:solidFill>
                  <a:schemeClr val="lt1"/>
                </a:solidFill>
                <a:latin typeface="Quattrocento Sans"/>
                <a:ea typeface="Quattrocento Sans"/>
                <a:cs typeface="Quattrocento Sans"/>
                <a:sym typeface="Quattrocento Sans"/>
              </a:defRPr>
            </a:lvl7pPr>
            <a:lvl8pPr marL="0" lvl="7" indent="0" algn="r">
              <a:spcBef>
                <a:spcPts val="0"/>
              </a:spcBef>
              <a:buNone/>
              <a:defRPr sz="1400" b="1" i="0">
                <a:solidFill>
                  <a:schemeClr val="lt1"/>
                </a:solidFill>
                <a:latin typeface="Quattrocento Sans"/>
                <a:ea typeface="Quattrocento Sans"/>
                <a:cs typeface="Quattrocento Sans"/>
                <a:sym typeface="Quattrocento Sans"/>
              </a:defRPr>
            </a:lvl8pPr>
            <a:lvl9pPr marL="0" lvl="8" indent="0" algn="r">
              <a:spcBef>
                <a:spcPts val="0"/>
              </a:spcBef>
              <a:buNone/>
              <a:defRPr sz="1400" b="1" i="0">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GB"/>
              <a:t>‹#›</a:t>
            </a:fld>
            <a:endParaRPr/>
          </a:p>
        </p:txBody>
      </p:sp>
      <p:sp>
        <p:nvSpPr>
          <p:cNvPr id="89" name="Google Shape;89;p39"/>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9"/>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92"/>
        <p:cNvGrpSpPr/>
        <p:nvPr/>
      </p:nvGrpSpPr>
      <p:grpSpPr>
        <a:xfrm>
          <a:off x="0" y="0"/>
          <a:ext cx="0" cy="0"/>
          <a:chOff x="0" y="0"/>
          <a:chExt cx="0" cy="0"/>
        </a:xfrm>
      </p:grpSpPr>
      <p:pic>
        <p:nvPicPr>
          <p:cNvPr id="93" name="Google Shape;93;p40"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40"/>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Section Header">
  <p:cSld name="3_Section Header">
    <p:spTree>
      <p:nvGrpSpPr>
        <p:cNvPr id="1" name="Shape 96"/>
        <p:cNvGrpSpPr/>
        <p:nvPr/>
      </p:nvGrpSpPr>
      <p:grpSpPr>
        <a:xfrm>
          <a:off x="0" y="0"/>
          <a:ext cx="0" cy="0"/>
          <a:chOff x="0" y="0"/>
          <a:chExt cx="0" cy="0"/>
        </a:xfrm>
      </p:grpSpPr>
      <p:pic>
        <p:nvPicPr>
          <p:cNvPr id="97" name="Google Shape;97;p41"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8" name="Google Shape;98;p41"/>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4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0" name="Google Shape;100;p41"/>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1"/>
        <p:cNvGrpSpPr/>
        <p:nvPr/>
      </p:nvGrpSpPr>
      <p:grpSpPr>
        <a:xfrm>
          <a:off x="0" y="0"/>
          <a:ext cx="0" cy="0"/>
          <a:chOff x="0" y="0"/>
          <a:chExt cx="0" cy="0"/>
        </a:xfrm>
      </p:grpSpPr>
      <p:sp>
        <p:nvSpPr>
          <p:cNvPr id="102" name="Google Shape;102;p42"/>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42"/>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2"/>
          <p:cNvSpPr txBox="1">
            <a:spLocks noGrp="1"/>
          </p:cNvSpPr>
          <p:nvPr>
            <p:ph type="body" idx="3"/>
          </p:nvPr>
        </p:nvSpPr>
        <p:spPr>
          <a:xfrm>
            <a:off x="8171727" y="5750351"/>
            <a:ext cx="3556364"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2"/>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8"/>
        <p:cNvGrpSpPr/>
        <p:nvPr/>
      </p:nvGrpSpPr>
      <p:grpSpPr>
        <a:xfrm>
          <a:off x="0" y="0"/>
          <a:ext cx="0" cy="0"/>
          <a:chOff x="0" y="0"/>
          <a:chExt cx="0" cy="0"/>
        </a:xfrm>
      </p:grpSpPr>
      <p:sp>
        <p:nvSpPr>
          <p:cNvPr id="109" name="Google Shape;109;p43"/>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3"/>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43"/>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3"/>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3" name="Google Shape;113;p43"/>
          <p:cNvSpPr txBox="1">
            <a:spLocks noGrp="1"/>
          </p:cNvSpPr>
          <p:nvPr>
            <p:ph type="body" idx="4"/>
          </p:nvPr>
        </p:nvSpPr>
        <p:spPr>
          <a:xfrm>
            <a:off x="6172200" y="2910428"/>
            <a:ext cx="5183188"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395"/>
              </a:buClr>
              <a:buSzPts val="2000"/>
              <a:buFont typeface="Open Sans SemiBold"/>
              <a:buNone/>
              <a:defRPr>
                <a:solidFill>
                  <a:srgbClr val="2F539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43"/>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Open Sans"/>
              <a:buNone/>
              <a:defRPr sz="1400" b="0" i="1">
                <a:solidFill>
                  <a:schemeClr val="dk1"/>
                </a:solidFill>
                <a:latin typeface="Open Sans"/>
                <a:ea typeface="Open Sans"/>
                <a:cs typeface="Open Sans"/>
                <a:sym typeface="Open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3"/>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8"/>
        <p:cNvGrpSpPr/>
        <p:nvPr/>
      </p:nvGrpSpPr>
      <p:grpSpPr>
        <a:xfrm>
          <a:off x="0" y="0"/>
          <a:ext cx="0" cy="0"/>
          <a:chOff x="0" y="0"/>
          <a:chExt cx="0" cy="0"/>
        </a:xfrm>
      </p:grpSpPr>
      <p:pic>
        <p:nvPicPr>
          <p:cNvPr id="119" name="Google Shape;119;p44"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0" name="Google Shape;120;p4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44"/>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23"/>
        <p:cNvGrpSpPr/>
        <p:nvPr/>
      </p:nvGrpSpPr>
      <p:grpSpPr>
        <a:xfrm>
          <a:off x="0" y="0"/>
          <a:ext cx="0" cy="0"/>
          <a:chOff x="0" y="0"/>
          <a:chExt cx="0" cy="0"/>
        </a:xfrm>
      </p:grpSpPr>
      <p:pic>
        <p:nvPicPr>
          <p:cNvPr id="124" name="Google Shape;124;p45"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5" name="Google Shape;125;p4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126"/>
        <p:cNvGrpSpPr/>
        <p:nvPr/>
      </p:nvGrpSpPr>
      <p:grpSpPr>
        <a:xfrm>
          <a:off x="0" y="0"/>
          <a:ext cx="0" cy="0"/>
          <a:chOff x="0" y="0"/>
          <a:chExt cx="0" cy="0"/>
        </a:xfrm>
      </p:grpSpPr>
      <p:pic>
        <p:nvPicPr>
          <p:cNvPr id="127" name="Google Shape;127;p46"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28" name="Google Shape;128;p46"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9" name="Google Shape;129;p46"/>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130" name="Google Shape;130;p46"/>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6"/>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132" name="Google Shape;132;p46"/>
          <p:cNvSpPr>
            <a:spLocks noGrp="1"/>
          </p:cNvSpPr>
          <p:nvPr>
            <p:ph type="pic" idx="3"/>
          </p:nvPr>
        </p:nvSpPr>
        <p:spPr>
          <a:xfrm>
            <a:off x="9899650" y="2865438"/>
            <a:ext cx="931863" cy="82073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9"/>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Clr>
                <a:schemeClr val="dk1"/>
              </a:buClr>
              <a:buSzPts val="2000"/>
              <a:buFont typeface="Open Sans SemiBold"/>
              <a:buNone/>
              <a:defRPr sz="2000" b="1"/>
            </a:lvl1pPr>
            <a:lvl2pPr marL="914400" lvl="1" indent="-355600" algn="l">
              <a:lnSpc>
                <a:spcPct val="90000"/>
              </a:lnSpc>
              <a:spcBef>
                <a:spcPts val="500"/>
              </a:spcBef>
              <a:spcAft>
                <a:spcPts val="0"/>
              </a:spcAft>
              <a:buClr>
                <a:schemeClr val="dk1"/>
              </a:buClr>
              <a:buSzPts val="2000"/>
              <a:buChar char="•"/>
              <a:defRPr sz="2000"/>
            </a:lvl2pPr>
            <a:lvl3pPr marL="1371600" lvl="2" indent="-330200" algn="l">
              <a:lnSpc>
                <a:spcPct val="90000"/>
              </a:lnSpc>
              <a:spcBef>
                <a:spcPts val="500"/>
              </a:spcBef>
              <a:spcAft>
                <a:spcPts val="0"/>
              </a:spcAft>
              <a:buClr>
                <a:schemeClr val="dk1"/>
              </a:buClr>
              <a:buSzPts val="1600"/>
              <a:buChar char="•"/>
              <a:defRPr sz="16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lvl="1" indent="0" algn="r">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lvl="2" indent="0" algn="r">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lvl="3" indent="0" algn="r">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lvl="4" indent="0" algn="r">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lvl="5" indent="0" algn="r">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lvl="6" indent="0" algn="r">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lvl="7" indent="0" algn="r">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lvl="8" indent="0" algn="r">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GB"/>
              <a:t>‹#›</a:t>
            </a:fld>
            <a:endParaRPr/>
          </a:p>
        </p:txBody>
      </p:sp>
      <p:sp>
        <p:nvSpPr>
          <p:cNvPr id="25" name="Google Shape;25;p29"/>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b="1" i="0">
                <a:latin typeface="Quattrocento Sans"/>
                <a:ea typeface="Quattrocento Sans"/>
                <a:cs typeface="Quattrocento Sans"/>
                <a:sym typeface="Quattrocento Sans"/>
              </a:defRPr>
            </a:lvl2pPr>
            <a:lvl3pPr marL="1371600" lvl="2"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3pPr>
            <a:lvl4pPr marL="1828800" lvl="3"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4pPr>
            <a:lvl5pPr marL="2286000" lvl="4" indent="-228600" algn="l">
              <a:lnSpc>
                <a:spcPct val="90000"/>
              </a:lnSpc>
              <a:spcBef>
                <a:spcPts val="500"/>
              </a:spcBef>
              <a:spcAft>
                <a:spcPts val="0"/>
              </a:spcAft>
              <a:buClr>
                <a:schemeClr val="dk1"/>
              </a:buClr>
              <a:buSzPts val="1600"/>
              <a:buNone/>
              <a:defRPr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9"/>
          <p:cNvSpPr txBox="1">
            <a:spLocks noGrp="1"/>
          </p:cNvSpPr>
          <p:nvPr>
            <p:ph type="body" idx="3"/>
          </p:nvPr>
        </p:nvSpPr>
        <p:spPr>
          <a:xfrm>
            <a:off x="8188960" y="5788058"/>
            <a:ext cx="3529770" cy="603315"/>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9"/>
          <p:cNvSpPr txBox="1">
            <a:spLocks noGrp="1"/>
          </p:cNvSpPr>
          <p:nvPr>
            <p:ph type="body" idx="4"/>
          </p:nvPr>
        </p:nvSpPr>
        <p:spPr>
          <a:xfrm>
            <a:off x="663575" y="6035355"/>
            <a:ext cx="5180634"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Picture with Caption">
  <p:cSld name="3_Picture with Caption">
    <p:spTree>
      <p:nvGrpSpPr>
        <p:cNvPr id="1" name="Shape 133"/>
        <p:cNvGrpSpPr/>
        <p:nvPr/>
      </p:nvGrpSpPr>
      <p:grpSpPr>
        <a:xfrm>
          <a:off x="0" y="0"/>
          <a:ext cx="0" cy="0"/>
          <a:chOff x="0" y="0"/>
          <a:chExt cx="0" cy="0"/>
        </a:xfrm>
      </p:grpSpPr>
      <p:pic>
        <p:nvPicPr>
          <p:cNvPr id="134" name="Google Shape;134;p47"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5" name="Google Shape;135;p47"/>
          <p:cNvSpPr txBox="1">
            <a:spLocks noGrp="1"/>
          </p:cNvSpPr>
          <p:nvPr>
            <p:ph type="body" idx="1"/>
          </p:nvPr>
        </p:nvSpPr>
        <p:spPr>
          <a:xfrm>
            <a:off x="8464731" y="5921828"/>
            <a:ext cx="3727269" cy="655460"/>
          </a:xfrm>
          <a:prstGeom prst="rect">
            <a:avLst/>
          </a:prstGeom>
          <a:noFill/>
          <a:ln>
            <a:noFill/>
          </a:ln>
        </p:spPr>
        <p:txBody>
          <a:bodyPr spcFirstLastPara="1" wrap="square" lIns="91425" tIns="45700" rIns="91425" bIns="45700" anchor="ctr" anchorCtr="0">
            <a:normAutofit/>
          </a:bodyPr>
          <a:lstStyle>
            <a:lvl1pPr marL="457200" marR="0" lvl="0" indent="-228600" algn="ctr">
              <a:lnSpc>
                <a:spcPct val="90000"/>
              </a:lnSpc>
              <a:spcBef>
                <a:spcPts val="1000"/>
              </a:spcBef>
              <a:spcAft>
                <a:spcPts val="0"/>
              </a:spcAft>
              <a:buClr>
                <a:schemeClr val="lt1"/>
              </a:buClr>
              <a:buSzPts val="3600"/>
              <a:buFont typeface="Arial"/>
              <a:buNone/>
              <a:defRPr sz="3600" b="1" i="0">
                <a:solidFill>
                  <a:schemeClr val="lt1"/>
                </a:solidFill>
                <a:latin typeface="Open Sans"/>
                <a:ea typeface="Open Sans"/>
                <a:cs typeface="Open Sans"/>
                <a:sym typeface="Open Sans"/>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
        <p:cNvGrpSpPr/>
        <p:nvPr/>
      </p:nvGrpSpPr>
      <p:grpSpPr>
        <a:xfrm>
          <a:off x="0" y="0"/>
          <a:ext cx="0" cy="0"/>
          <a:chOff x="0" y="0"/>
          <a:chExt cx="0" cy="0"/>
        </a:xfrm>
      </p:grpSpPr>
      <p:pic>
        <p:nvPicPr>
          <p:cNvPr id="29" name="Google Shape;29;p30"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0" name="Google Shape;30;p3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30"/>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Font typeface="Calibri"/>
              <a:buAutoNum type="arabicPeriod"/>
              <a:defRPr sz="1600" b="0" i="0">
                <a:latin typeface="Open Sans"/>
                <a:ea typeface="Open Sans"/>
                <a:cs typeface="Open Sans"/>
                <a:sym typeface="Open Sans"/>
              </a:defRPr>
            </a:lvl1pPr>
            <a:lvl2pPr marL="914400" lvl="1" indent="-355600" algn="l">
              <a:lnSpc>
                <a:spcPct val="90000"/>
              </a:lnSpc>
              <a:spcBef>
                <a:spcPts val="500"/>
              </a:spcBef>
              <a:spcAft>
                <a:spcPts val="0"/>
              </a:spcAft>
              <a:buClr>
                <a:schemeClr val="dk1"/>
              </a:buClr>
              <a:buSzPts val="2000"/>
              <a:buFont typeface="Calibri"/>
              <a:buAutoNum type="arabicPeriod"/>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0"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34"/>
        <p:cNvGrpSpPr/>
        <p:nvPr/>
      </p:nvGrpSpPr>
      <p:grpSpPr>
        <a:xfrm>
          <a:off x="0" y="0"/>
          <a:ext cx="0" cy="0"/>
          <a:chOff x="0" y="0"/>
          <a:chExt cx="0" cy="0"/>
        </a:xfrm>
      </p:grpSpPr>
      <p:pic>
        <p:nvPicPr>
          <p:cNvPr id="35" name="Google Shape;35;p3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31"/>
          <p:cNvSpPr txBox="1">
            <a:spLocks noGrp="1"/>
          </p:cNvSpPr>
          <p:nvPr>
            <p:ph type="title"/>
          </p:nvPr>
        </p:nvSpPr>
        <p:spPr>
          <a:xfrm>
            <a:off x="641023" y="707009"/>
            <a:ext cx="10793690" cy="5090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31"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39"/>
        <p:cNvGrpSpPr/>
        <p:nvPr/>
      </p:nvGrpSpPr>
      <p:grpSpPr>
        <a:xfrm>
          <a:off x="0" y="0"/>
          <a:ext cx="0" cy="0"/>
          <a:chOff x="0" y="0"/>
          <a:chExt cx="0" cy="0"/>
        </a:xfrm>
      </p:grpSpPr>
      <p:pic>
        <p:nvPicPr>
          <p:cNvPr id="40" name="Google Shape;40;p3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1" name="Google Shape;41;p32"/>
          <p:cNvSpPr txBox="1">
            <a:spLocks noGrp="1"/>
          </p:cNvSpPr>
          <p:nvPr>
            <p:ph type="title"/>
          </p:nvPr>
        </p:nvSpPr>
        <p:spPr>
          <a:xfrm>
            <a:off x="641023" y="3325090"/>
            <a:ext cx="6270416" cy="273132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5800"/>
              <a:buFont typeface="Open Sans"/>
              <a:buNone/>
              <a:defRPr sz="5800" b="0" i="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3" name="Google Shape;43;p32"/>
          <p:cNvSpPr txBox="1">
            <a:spLocks noGrp="1"/>
          </p:cNvSpPr>
          <p:nvPr>
            <p:ph type="body" idx="1"/>
          </p:nvPr>
        </p:nvSpPr>
        <p:spPr>
          <a:xfrm>
            <a:off x="641023" y="626406"/>
            <a:ext cx="5261013" cy="24723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EA9DA"/>
              </a:buClr>
              <a:buSzPts val="20000"/>
              <a:buFont typeface="Open Sans ExtraBold"/>
              <a:buNone/>
              <a:defRPr sz="20000" b="1" i="0">
                <a:solidFill>
                  <a:srgbClr val="8EA9DA"/>
                </a:solidFill>
                <a:latin typeface="Open Sans ExtraBold"/>
                <a:ea typeface="Open Sans ExtraBold"/>
                <a:cs typeface="Open Sans ExtraBold"/>
                <a:sym typeface="Open Sans ExtraBold"/>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32" descr="Graphical user interface, sunburst char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5"/>
        <p:cNvGrpSpPr/>
        <p:nvPr/>
      </p:nvGrpSpPr>
      <p:grpSpPr>
        <a:xfrm>
          <a:off x="0" y="0"/>
          <a:ext cx="0" cy="0"/>
          <a:chOff x="0" y="0"/>
          <a:chExt cx="0" cy="0"/>
        </a:xfrm>
      </p:grpSpPr>
      <p:sp>
        <p:nvSpPr>
          <p:cNvPr id="46" name="Google Shape;46;p33"/>
          <p:cNvSpPr txBox="1">
            <a:spLocks noGrp="1"/>
          </p:cNvSpPr>
          <p:nvPr>
            <p:ph type="body" idx="1"/>
          </p:nvPr>
        </p:nvSpPr>
        <p:spPr>
          <a:xfrm>
            <a:off x="663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body" idx="2"/>
          </p:nvPr>
        </p:nvSpPr>
        <p:spPr>
          <a:xfrm>
            <a:off x="5997574" y="2158738"/>
            <a:ext cx="5181600" cy="38766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49" name="Google Shape;49;p33"/>
          <p:cNvSpPr txBox="1">
            <a:spLocks noGrp="1"/>
          </p:cNvSpPr>
          <p:nvPr>
            <p:ph type="title"/>
          </p:nvPr>
        </p:nvSpPr>
        <p:spPr>
          <a:xfrm>
            <a:off x="663574"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3"/>
          <p:cNvSpPr txBox="1">
            <a:spLocks noGrp="1"/>
          </p:cNvSpPr>
          <p:nvPr>
            <p:ph type="body" idx="3"/>
          </p:nvPr>
        </p:nvSpPr>
        <p:spPr>
          <a:xfrm>
            <a:off x="8219441" y="5750351"/>
            <a:ext cx="3508650"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body" idx="4"/>
          </p:nvPr>
        </p:nvSpPr>
        <p:spPr>
          <a:xfrm>
            <a:off x="663575" y="6035355"/>
            <a:ext cx="5181599"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663575" y="675243"/>
            <a:ext cx="9423105"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663575" y="2455273"/>
            <a:ext cx="5157787" cy="45515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i="0">
                <a:latin typeface="Open Sans SemiBold"/>
                <a:ea typeface="Open Sans SemiBold"/>
                <a:cs typeface="Open Sans SemiBold"/>
                <a:sym typeface="Open Sans SemiBold"/>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34"/>
          <p:cNvSpPr txBox="1">
            <a:spLocks noGrp="1"/>
          </p:cNvSpPr>
          <p:nvPr>
            <p:ph type="body" idx="2"/>
          </p:nvPr>
        </p:nvSpPr>
        <p:spPr>
          <a:xfrm>
            <a:off x="663575" y="2910428"/>
            <a:ext cx="5157787"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C00000"/>
              </a:buClr>
              <a:buSzPts val="2000"/>
              <a:buFont typeface="Open Sans SemiBold"/>
              <a:buNone/>
              <a:defRPr sz="2000" b="1" i="0">
                <a:solidFill>
                  <a:srgbClr val="C00000"/>
                </a:solidFill>
                <a:latin typeface="Open Sans SemiBold"/>
                <a:ea typeface="Open Sans SemiBold"/>
                <a:cs typeface="Open Sans SemiBold"/>
                <a:sym typeface="Open Sans SemiBold"/>
              </a:defRPr>
            </a:lvl1pPr>
            <a:lvl2pPr marL="914400" lvl="1" indent="-355600" algn="l">
              <a:lnSpc>
                <a:spcPct val="90000"/>
              </a:lnSpc>
              <a:spcBef>
                <a:spcPts val="500"/>
              </a:spcBef>
              <a:spcAft>
                <a:spcPts val="0"/>
              </a:spcAft>
              <a:buClr>
                <a:schemeClr val="dk1"/>
              </a:buClr>
              <a:buSzPts val="2000"/>
              <a:buChar char="•"/>
              <a:defRPr i="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4"/>
          <p:cNvSpPr txBox="1">
            <a:spLocks noGrp="1"/>
          </p:cNvSpPr>
          <p:nvPr>
            <p:ph type="body" idx="3"/>
          </p:nvPr>
        </p:nvSpPr>
        <p:spPr>
          <a:xfrm>
            <a:off x="6172200" y="2455273"/>
            <a:ext cx="5183188" cy="455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000"/>
              <a:buFont typeface="Open Sans SemiBold"/>
              <a:buNone/>
              <a:defRPr sz="20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4"/>
          <p:cNvSpPr txBox="1">
            <a:spLocks noGrp="1"/>
          </p:cNvSpPr>
          <p:nvPr>
            <p:ph type="body" idx="4"/>
          </p:nvPr>
        </p:nvSpPr>
        <p:spPr>
          <a:xfrm>
            <a:off x="6172200" y="2910428"/>
            <a:ext cx="5183188" cy="312492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F5395"/>
              </a:buClr>
              <a:buSzPts val="2000"/>
              <a:buFont typeface="Open Sans SemiBold"/>
              <a:buNone/>
              <a:defRPr>
                <a:solidFill>
                  <a:srgbClr val="2F5395"/>
                </a:solidFill>
              </a:defRPr>
            </a:lvl1pPr>
            <a:lvl2pPr marL="914400" lvl="1" indent="-355600" algn="l">
              <a:lnSpc>
                <a:spcPct val="90000"/>
              </a:lnSpc>
              <a:spcBef>
                <a:spcPts val="500"/>
              </a:spcBef>
              <a:spcAft>
                <a:spcPts val="0"/>
              </a:spcAft>
              <a:buClr>
                <a:schemeClr val="dk1"/>
              </a:buClr>
              <a:buSzPts val="2000"/>
              <a:buChar char="•"/>
              <a:defRPr i="1"/>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9" name="Google Shape;59;p34"/>
          <p:cNvSpPr txBox="1">
            <a:spLocks noGrp="1"/>
          </p:cNvSpPr>
          <p:nvPr>
            <p:ph type="body" idx="5"/>
          </p:nvPr>
        </p:nvSpPr>
        <p:spPr>
          <a:xfrm>
            <a:off x="8209279" y="5750351"/>
            <a:ext cx="3518811" cy="641022"/>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1400"/>
              <a:buFont typeface="Quattrocento Sans"/>
              <a:buNone/>
              <a:defRPr sz="1400" b="0" i="1">
                <a:solidFill>
                  <a:schemeClr val="dk1"/>
                </a:solidFill>
                <a:latin typeface="Quattrocento Sans"/>
                <a:ea typeface="Quattrocento Sans"/>
                <a:cs typeface="Quattrocento Sans"/>
                <a:sym typeface="Quattrocento Sans"/>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4"/>
          <p:cNvSpPr txBox="1">
            <a:spLocks noGrp="1"/>
          </p:cNvSpPr>
          <p:nvPr>
            <p:ph type="body" idx="6"/>
          </p:nvPr>
        </p:nvSpPr>
        <p:spPr>
          <a:xfrm>
            <a:off x="663575" y="2016028"/>
            <a:ext cx="4171950" cy="43924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EA9DA"/>
              </a:buClr>
              <a:buSzPts val="2000"/>
              <a:buFont typeface="Open Sans SemiBold"/>
              <a:buNone/>
              <a:defRPr b="1" i="0">
                <a:solidFill>
                  <a:srgbClr val="8EA9DA"/>
                </a:solidFill>
                <a:latin typeface="Open Sans SemiBold"/>
                <a:ea typeface="Open Sans SemiBold"/>
                <a:cs typeface="Open Sans SemiBold"/>
                <a:sym typeface="Open Sans Semi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7"/>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chemeClr val="dk1"/>
              </a:buClr>
              <a:buSzPts val="1000"/>
              <a:buFont typeface="Open Sans"/>
              <a:buNone/>
              <a:defRPr sz="1000" b="0" i="0">
                <a:latin typeface="Open Sans"/>
                <a:ea typeface="Open Sans"/>
                <a:cs typeface="Open Sans"/>
                <a:sym typeface="Open Sans"/>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600"/>
              <a:buNone/>
              <a:defRPr/>
            </a:lvl4pPr>
            <a:lvl5pPr marL="2286000" lvl="4" indent="-228600" algn="l">
              <a:lnSpc>
                <a:spcPct val="90000"/>
              </a:lnSpc>
              <a:spcBef>
                <a:spcPts val="500"/>
              </a:spcBef>
              <a:spcAft>
                <a:spcPts val="0"/>
              </a:spcAft>
              <a:buClr>
                <a:schemeClr val="dk1"/>
              </a:buClr>
              <a:buSzPts val="16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2"/>
        <p:cNvGrpSpPr/>
        <p:nvPr/>
      </p:nvGrpSpPr>
      <p:grpSpPr>
        <a:xfrm>
          <a:off x="0" y="0"/>
          <a:ext cx="0" cy="0"/>
          <a:chOff x="0" y="0"/>
          <a:chExt cx="0" cy="0"/>
        </a:xfrm>
      </p:grpSpPr>
      <p:pic>
        <p:nvPicPr>
          <p:cNvPr id="63" name="Google Shape;63;p35"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4" name="Google Shape;64;p3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65" name="Google Shape;65;p35" descr="Graphical user interface,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6"/>
        <p:cNvGrpSpPr/>
        <p:nvPr/>
      </p:nvGrpSpPr>
      <p:grpSpPr>
        <a:xfrm>
          <a:off x="0" y="0"/>
          <a:ext cx="0" cy="0"/>
          <a:chOff x="0" y="0"/>
          <a:chExt cx="0" cy="0"/>
        </a:xfrm>
      </p:grpSpPr>
      <p:pic>
        <p:nvPicPr>
          <p:cNvPr id="67" name="Google Shape;67;p36"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8" name="Google Shape;68;p36"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9" name="Google Shape;69;p36"/>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
        <p:nvSpPr>
          <p:cNvPr id="70" name="Google Shape;70;p36"/>
          <p:cNvSpPr txBox="1">
            <a:spLocks noGrp="1"/>
          </p:cNvSpPr>
          <p:nvPr>
            <p:ph type="body" idx="1"/>
          </p:nvPr>
        </p:nvSpPr>
        <p:spPr>
          <a:xfrm>
            <a:off x="9069867" y="4619674"/>
            <a:ext cx="2441575" cy="1130300"/>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lt1"/>
              </a:buClr>
              <a:buSzPts val="800"/>
              <a:buFont typeface="Arial"/>
              <a:buNone/>
              <a:defRPr sz="800" b="1" i="0">
                <a:solidFill>
                  <a:schemeClr val="lt1"/>
                </a:solidFill>
                <a:latin typeface="Open Sans SemiBold"/>
                <a:ea typeface="Open Sans SemiBold"/>
                <a:cs typeface="Open Sans SemiBold"/>
                <a:sym typeface="Open Sans SemiBold"/>
              </a:defRPr>
            </a:lvl1pPr>
            <a:lvl2pPr marL="914400" lvl="1"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2pPr>
            <a:lvl3pPr marL="1371600" lvl="2"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3pPr>
            <a:lvl4pPr marL="1828800" lvl="3"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4pPr>
            <a:lvl5pPr marL="2286000" lvl="4" indent="-228600" algn="ctr">
              <a:lnSpc>
                <a:spcPct val="90000"/>
              </a:lnSpc>
              <a:spcBef>
                <a:spcPts val="500"/>
              </a:spcBef>
              <a:spcAft>
                <a:spcPts val="0"/>
              </a:spcAft>
              <a:buClr>
                <a:schemeClr val="dk1"/>
              </a:buClr>
              <a:buSzPts val="800"/>
              <a:buNone/>
              <a:defRPr sz="800" b="1" i="0">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6"/>
          <p:cNvSpPr>
            <a:spLocks noGrp="1"/>
          </p:cNvSpPr>
          <p:nvPr>
            <p:ph type="pic" idx="2"/>
          </p:nvPr>
        </p:nvSpPr>
        <p:spPr>
          <a:xfrm>
            <a:off x="9069866" y="5674936"/>
            <a:ext cx="753583" cy="797302"/>
          </a:xfrm>
          <a:prstGeom prst="rect">
            <a:avLst/>
          </a:prstGeom>
          <a:noFill/>
          <a:ln w="9525" cap="flat" cmpd="sng">
            <a:solidFill>
              <a:schemeClr val="lt1"/>
            </a:solidFill>
            <a:prstDash val="solid"/>
            <a:round/>
            <a:headEnd type="none" w="sm" len="sm"/>
            <a:tailEnd type="none" w="sm" len="sm"/>
          </a:ln>
        </p:spPr>
      </p:sp>
      <p:sp>
        <p:nvSpPr>
          <p:cNvPr id="72" name="Google Shape;72;p36"/>
          <p:cNvSpPr>
            <a:spLocks noGrp="1"/>
          </p:cNvSpPr>
          <p:nvPr>
            <p:ph type="pic" idx="3"/>
          </p:nvPr>
        </p:nvSpPr>
        <p:spPr>
          <a:xfrm>
            <a:off x="9899650" y="2865438"/>
            <a:ext cx="931863" cy="820737"/>
          </a:xfrm>
          <a:prstGeom prst="rect">
            <a:avLst/>
          </a:prstGeom>
          <a:noFill/>
          <a:ln>
            <a:noFill/>
          </a:ln>
        </p:spPr>
      </p:sp>
      <p:pic>
        <p:nvPicPr>
          <p:cNvPr id="73" name="Google Shape;73;p36"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4" name="Google Shape;74;p36" descr="Graphical user interface, websit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75" name="Google Shape;75;p36"/>
          <p:cNvSpPr txBox="1"/>
          <p:nvPr/>
        </p:nvSpPr>
        <p:spPr>
          <a:xfrm>
            <a:off x="9899301" y="5886940"/>
            <a:ext cx="20256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7" descr="Graphical user interface, text&#10;&#10;Description automatically generated"/>
          <p:cNvPicPr preferRelativeResize="0"/>
          <p:nvPr/>
        </p:nvPicPr>
        <p:blipFill rotWithShape="1">
          <a:blip r:embed="rId22">
            <a:alphaModFix/>
          </a:blip>
          <a:srcRect/>
          <a:stretch/>
        </p:blipFill>
        <p:spPr>
          <a:xfrm>
            <a:off x="0" y="0"/>
            <a:ext cx="12192000" cy="6858000"/>
          </a:xfrm>
          <a:prstGeom prst="rect">
            <a:avLst/>
          </a:prstGeom>
          <a:noFill/>
          <a:ln>
            <a:noFill/>
          </a:ln>
        </p:spPr>
      </p:pic>
      <p:sp>
        <p:nvSpPr>
          <p:cNvPr id="11" name="Google Shape;11;p27"/>
          <p:cNvSpPr txBox="1">
            <a:spLocks noGrp="1"/>
          </p:cNvSpPr>
          <p:nvPr>
            <p:ph type="title"/>
          </p:nvPr>
        </p:nvSpPr>
        <p:spPr>
          <a:xfrm>
            <a:off x="663880" y="681037"/>
            <a:ext cx="1068992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a:buNone/>
              <a:defRPr sz="44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7"/>
          <p:cNvSpPr txBox="1">
            <a:spLocks noGrp="1"/>
          </p:cNvSpPr>
          <p:nvPr>
            <p:ph type="body" idx="1"/>
          </p:nvPr>
        </p:nvSpPr>
        <p:spPr>
          <a:xfrm>
            <a:off x="663880" y="2558970"/>
            <a:ext cx="10689920" cy="372168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Open Sans SemiBold"/>
              <a:buNone/>
              <a:defRPr sz="2000" b="1" i="0" u="none" strike="noStrike" cap="none">
                <a:solidFill>
                  <a:schemeClr val="dk1"/>
                </a:solidFill>
                <a:latin typeface="Open Sans SemiBold"/>
                <a:ea typeface="Open Sans SemiBold"/>
                <a:cs typeface="Open Sans SemiBold"/>
                <a:sym typeface="Open Sans SemiBold"/>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1pPr>
            <a:lvl2pPr marL="0" marR="0" lvl="1"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2pPr>
            <a:lvl3pPr marL="0" marR="0" lvl="2"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3pPr>
            <a:lvl4pPr marL="0" marR="0" lvl="3"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4pPr>
            <a:lvl5pPr marL="0" marR="0" lvl="4"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5pPr>
            <a:lvl6pPr marL="0" marR="0" lvl="5"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6pPr>
            <a:lvl7pPr marL="0" marR="0" lvl="6"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7pPr>
            <a:lvl8pPr marL="0" marR="0" lvl="7"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8pPr>
            <a:lvl9pPr marL="0" marR="0" lvl="8" indent="0" algn="r" rtl="0">
              <a:spcBef>
                <a:spcPts val="0"/>
              </a:spcBef>
              <a:buNone/>
              <a:defRPr sz="1400" b="1" i="0" u="none" strike="noStrike" cap="none">
                <a:solidFill>
                  <a:schemeClr val="lt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27" descr="Graphical user interface, text&#10;&#10;Description automatically generated"/>
          <p:cNvPicPr preferRelativeResize="0"/>
          <p:nvPr/>
        </p:nvPicPr>
        <p:blipFill rotWithShape="1">
          <a:blip r:embed="rId22">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doi.org/10.5281/zenodo.458569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2.0/?ref=ccsearch&amp;atype=rich" TargetMode="External"/><Relationship Id="rId3" Type="http://schemas.openxmlformats.org/officeDocument/2006/relationships/image" Target="../media/image12.jpg"/><Relationship Id="rId7" Type="http://schemas.openxmlformats.org/officeDocument/2006/relationships/hyperlink" Target="https://search.creativecommons.org/photos/613a4116-5cbc-403c-ac93-284097d5f50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https://unsplash.com/s/photos/power-plant?utm_source=unsplash&amp;utm_medium=referral&amp;utm_content=creditCopyText" TargetMode="External"/><Relationship Id="rId5" Type="http://schemas.openxmlformats.org/officeDocument/2006/relationships/image" Target="../media/image15.jpg"/><Relationship Id="rId10" Type="http://schemas.openxmlformats.org/officeDocument/2006/relationships/hyperlink" Target="https://unsplash.com/photos/4TVbbaNAw9Q?utm_source=unsplash&amp;utm_medium=referral&amp;utm_content=creditShareLink" TargetMode="External"/><Relationship Id="rId4" Type="http://schemas.openxmlformats.org/officeDocument/2006/relationships/image" Target="../media/image14.jpg"/><Relationship Id="rId9" Type="http://schemas.openxmlformats.org/officeDocument/2006/relationships/hyperlink" Target="https://search.creativecommons.org/photos/4348846e-ae2c-41bb-babc-f2f64a29a6bc"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oi.org/10.5281/zenodo.4585692"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hyperlink" Target="https://search.creativecommons.org/photos/c868f6d8-570d-4100-9724-c1ed7d2f1fc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search.creativecommons.org/photos/b932c497-b39c-4729-97a1-640763757325" TargetMode="Externa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2.0/?ref=ccsearch&amp;atype=rich" TargetMode="External"/><Relationship Id="rId4" Type="http://schemas.openxmlformats.org/officeDocument/2006/relationships/hyperlink" Target="https://search.creativecommons.org/photos/613a4116-5cbc-403c-ac93-284097d5f50e"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search.creativecommons.org/photos/29fa5ed2-24ac-44f9-a6e5-707db71cbdc6" TargetMode="External"/><Relationship Id="rId7"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search.creativecommons.org/photos/062b9f14-a5f7-4551-8394-37787e26bd29" TargetMode="External"/><Relationship Id="rId5" Type="http://schemas.openxmlformats.org/officeDocument/2006/relationships/hyperlink" Target="https://search.creativecommons.org/photos/613a4116-5cbc-403c-ac93-284097d5f50e" TargetMode="External"/><Relationship Id="rId4" Type="http://schemas.openxmlformats.org/officeDocument/2006/relationships/hyperlink" Target="https://creativecommons.org/licenses/by/2.0/?ref=ccsearch&amp;atype=rich" TargetMode="External"/><Relationship Id="rId9" Type="http://schemas.openxmlformats.org/officeDocument/2006/relationships/image" Target="../media/image11.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oi.org/10.5281/zenodo.458569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hyperlink" Target="https://unsplash.com/photos/xw8pttN8MBg?utm_source=unsplash&amp;utm_medium=referral&amp;utm_content=creditShareLink" TargetMode="External"/><Relationship Id="rId7" Type="http://schemas.openxmlformats.org/officeDocument/2006/relationships/hyperlink" Target="https://search.creativecommons.org/photos/1401b1da-db16-4d61-ba76-150c44c31bba" TargetMode="External"/><Relationship Id="rId12"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unsplash.com/photos/6WFh7sSBH-c?utm_source=unsplash&amp;utm_medium=referral&amp;utm_content=creditShareLink" TargetMode="External"/><Relationship Id="rId11" Type="http://schemas.openxmlformats.org/officeDocument/2006/relationships/image" Target="../media/image8.jpg"/><Relationship Id="rId5" Type="http://schemas.openxmlformats.org/officeDocument/2006/relationships/hyperlink" Target="https://unsplash.com/photos/7Zlds3gm7NU?utm_source=unsplash&amp;utm_medium=referral&amp;utm_content=creditShareLink" TargetMode="External"/><Relationship Id="rId10" Type="http://schemas.openxmlformats.org/officeDocument/2006/relationships/image" Target="../media/image7.jpg"/><Relationship Id="rId4" Type="http://schemas.openxmlformats.org/officeDocument/2006/relationships/hyperlink" Target="https://unsplash.com/s/photos/power-plant?utm_source=unsplash&amp;utm_medium=referral&amp;utm_content=creditCopyText" TargetMode="External"/><Relationship Id="rId9"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unsplash.com/photos/6WFh7sSBH-c?utm_source=unsplash&amp;utm_medium=referral&amp;utm_content=creditShareLink" TargetMode="External"/><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search.creativecommons.org/photos/1401b1da-db16-4d61-ba76-150c44c31bba" TargetMode="External"/><Relationship Id="rId4" Type="http://schemas.openxmlformats.org/officeDocument/2006/relationships/hyperlink" Target="https://unsplash.com/s/photos/power-plant?utm_source=unsplash&amp;utm_medium=referral&amp;utm_content=creditCopyTex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unsplash.com/photos/6WFh7sSBH-c?utm_source=unsplash&amp;utm_medium=referral&amp;utm_content=creditShareLink" TargetMode="External"/><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search.creativecommons.org/photos/1401b1da-db16-4d61-ba76-150c44c31bba" TargetMode="External"/><Relationship Id="rId4" Type="http://schemas.openxmlformats.org/officeDocument/2006/relationships/hyperlink" Target="https://unsplash.com/s/photos/power-plant?utm_source=unsplash&amp;utm_medium=referral&amp;utm_content=creditCopyText"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s://search.creativecommons.org/photos/29fa5ed2-24ac-44f9-a6e5-707db71cbdc6" TargetMode="External"/><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earch.creativecommons.org/photos/062b9f14-a5f7-4551-8394-37787e26bd29" TargetMode="External"/><Relationship Id="rId5" Type="http://schemas.openxmlformats.org/officeDocument/2006/relationships/hyperlink" Target="https://search.creativecommons.org/photos/613a4116-5cbc-403c-ac93-284097d5f50e" TargetMode="External"/><Relationship Id="rId4" Type="http://schemas.openxmlformats.org/officeDocument/2006/relationships/hyperlink" Target="https://creativecommons.org/licenses/by/2.0/?ref=ccsearch&amp;atype=rich" TargetMode="External"/><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6WFh7sSBH-c?utm_source=unsplash&amp;utm_medium=referral&amp;utm_content=creditShareLi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publicdomain/zero/1.0/" TargetMode="External"/><Relationship Id="rId5" Type="http://schemas.openxmlformats.org/officeDocument/2006/relationships/hyperlink" Target="https://search.creativecommons.org/photos/1401b1da-db16-4d61-ba76-150c44c31bba" TargetMode="External"/><Relationship Id="rId4" Type="http://schemas.openxmlformats.org/officeDocument/2006/relationships/hyperlink" Target="https://unsplash.com/s/photos/power-plant?utm_source=unsplash&amp;utm_medium=referral&amp;utm_content=creditCopyTex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oi.org/10.5281/zenodo.458569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ctrTitle"/>
          </p:nvPr>
        </p:nvSpPr>
        <p:spPr>
          <a:xfrm>
            <a:off x="651352" y="4301318"/>
            <a:ext cx="7802086" cy="194875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Open Sans ExtraBold"/>
              <a:buNone/>
            </a:pPr>
            <a:r>
              <a:rPr lang="en-GB" dirty="0">
                <a:solidFill>
                  <a:schemeClr val="lt1"/>
                </a:solidFill>
                <a:latin typeface="Open Sans ExtraBold"/>
                <a:ea typeface="Open Sans ExtraBold"/>
                <a:cs typeface="Open Sans ExtraBold"/>
                <a:sym typeface="Open Sans ExtraBold"/>
              </a:rPr>
              <a:t>AULA 4</a:t>
            </a:r>
            <a:br>
              <a:rPr lang="en-GB" dirty="0"/>
            </a:br>
            <a:r>
              <a:rPr lang="en-GB" dirty="0">
                <a:latin typeface="Open Sans ExtraBold"/>
                <a:ea typeface="Open Sans ExtraBold"/>
                <a:cs typeface="Open Sans ExtraBold"/>
                <a:sym typeface="Open Sans ExtraBold"/>
              </a:rPr>
              <a:t>MODELAGEM DE TECNOLOGIAS DE ENERGIA</a:t>
            </a:r>
            <a:endParaRPr dirty="0"/>
          </a:p>
        </p:txBody>
      </p:sp>
      <p:sp>
        <p:nvSpPr>
          <p:cNvPr id="141" name="Google Shape;141;p1"/>
          <p:cNvSpPr txBox="1">
            <a:spLocks noGrp="1"/>
          </p:cNvSpPr>
          <p:nvPr>
            <p:ph type="subTitle" idx="1"/>
          </p:nvPr>
        </p:nvSpPr>
        <p:spPr>
          <a:xfrm>
            <a:off x="688931" y="3374796"/>
            <a:ext cx="2846121" cy="95480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Font typeface="Open Sans ExtraBold"/>
              <a:buNone/>
            </a:pPr>
            <a:r>
              <a:rPr lang="en-GB" dirty="0" err="1"/>
              <a:t>Introdução</a:t>
            </a:r>
            <a:r>
              <a:rPr lang="en-GB" dirty="0"/>
              <a:t> </a:t>
            </a:r>
            <a:r>
              <a:rPr lang="en-GB" dirty="0" err="1"/>
              <a:t>ao</a:t>
            </a:r>
            <a:r>
              <a:rPr lang="en-GB" dirty="0"/>
              <a:t> CLEWs</a:t>
            </a:r>
            <a:endParaRPr dirty="0"/>
          </a:p>
        </p:txBody>
      </p:sp>
      <p:sp>
        <p:nvSpPr>
          <p:cNvPr id="142" name="Google Shape;142;p1"/>
          <p:cNvSpPr txBox="1">
            <a:spLocks noGrp="1"/>
          </p:cNvSpPr>
          <p:nvPr>
            <p:ph type="body" idx="2"/>
          </p:nvPr>
        </p:nvSpPr>
        <p:spPr>
          <a:xfrm>
            <a:off x="8453438" y="6106160"/>
            <a:ext cx="3738562" cy="3359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1600"/>
              <a:buFont typeface="Open Sans SemiBold"/>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0"/>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4.2 Parâmetros de custo</a:t>
            </a:r>
            <a:endParaRPr/>
          </a:p>
        </p:txBody>
      </p:sp>
      <p:sp>
        <p:nvSpPr>
          <p:cNvPr id="270" name="Google Shape;270;p10"/>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Os custos são divididos em </a:t>
            </a:r>
            <a:r>
              <a:rPr lang="en-GB">
                <a:solidFill>
                  <a:srgbClr val="C00000"/>
                </a:solidFill>
              </a:rPr>
              <a:t>CapitalCost</a:t>
            </a:r>
            <a:r>
              <a:rPr lang="en-GB"/>
              <a:t>, </a:t>
            </a:r>
            <a:r>
              <a:rPr lang="en-GB">
                <a:solidFill>
                  <a:srgbClr val="C00000"/>
                </a:solidFill>
              </a:rPr>
              <a:t>FixedCost </a:t>
            </a:r>
            <a:r>
              <a:rPr lang="en-GB"/>
              <a:t>e </a:t>
            </a:r>
            <a:r>
              <a:rPr lang="en-GB">
                <a:solidFill>
                  <a:srgbClr val="C00000"/>
                </a:solidFill>
              </a:rPr>
              <a:t>VariableCost</a:t>
            </a:r>
            <a:endParaRPr>
              <a:solidFill>
                <a:srgbClr val="C00000"/>
              </a:solidFill>
            </a:endParaRPr>
          </a:p>
        </p:txBody>
      </p:sp>
      <p:sp>
        <p:nvSpPr>
          <p:cNvPr id="271" name="Google Shape;271;p1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
        <p:nvSpPr>
          <p:cNvPr id="272" name="Google Shape;272;p10"/>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Visão geral</a:t>
            </a:r>
            <a:endParaRPr/>
          </a:p>
        </p:txBody>
      </p:sp>
      <p:sp>
        <p:nvSpPr>
          <p:cNvPr id="273" name="Google Shape;273;p10"/>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sp>
        <p:nvSpPr>
          <p:cNvPr id="274" name="Google Shape;274;p10"/>
          <p:cNvSpPr txBox="1"/>
          <p:nvPr/>
        </p:nvSpPr>
        <p:spPr>
          <a:xfrm>
            <a:off x="6524196" y="3161833"/>
            <a:ext cx="4791595" cy="3326906"/>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90000"/>
              </a:lnSpc>
              <a:spcBef>
                <a:spcPts val="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Combustível </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Outros materiais de consumo (por exemplo, produtos químicos, detergentes, etc.)</a:t>
            </a:r>
            <a:endParaRPr/>
          </a:p>
          <a:p>
            <a:pPr marL="285750" marR="0" lvl="0" indent="-234950" algn="l" rtl="0">
              <a:lnSpc>
                <a:spcPct val="90000"/>
              </a:lnSpc>
              <a:spcBef>
                <a:spcPts val="1000"/>
              </a:spcBef>
              <a:spcAft>
                <a:spcPts val="0"/>
              </a:spcAft>
              <a:buClr>
                <a:schemeClr val="dk1"/>
              </a:buClr>
              <a:buSzPts val="800"/>
              <a:buFont typeface="Arial"/>
              <a:buNone/>
            </a:pPr>
            <a:endParaRPr sz="800" b="0" i="0" u="none" strike="noStrike" cap="none">
              <a:solidFill>
                <a:schemeClr val="dk1"/>
              </a:solidFill>
              <a:latin typeface="Open Sans"/>
              <a:ea typeface="Open Sans"/>
              <a:cs typeface="Open Sans"/>
              <a:sym typeface="Open Sans"/>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Salários</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Impostos e seguros</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Custos fixos de combustível</a:t>
            </a:r>
            <a:endParaRPr/>
          </a:p>
          <a:p>
            <a:pPr marL="285750" marR="0" lvl="0" indent="-234950" algn="l" rtl="0">
              <a:lnSpc>
                <a:spcPct val="90000"/>
              </a:lnSpc>
              <a:spcBef>
                <a:spcPts val="1000"/>
              </a:spcBef>
              <a:spcAft>
                <a:spcPts val="0"/>
              </a:spcAft>
              <a:buClr>
                <a:schemeClr val="dk1"/>
              </a:buClr>
              <a:buSzPts val="800"/>
              <a:buFont typeface="Arial"/>
              <a:buNone/>
            </a:pPr>
            <a:endParaRPr sz="800" b="0" i="0" u="none" strike="noStrike" cap="none">
              <a:solidFill>
                <a:schemeClr val="dk1"/>
              </a:solidFill>
              <a:latin typeface="Open Sans"/>
              <a:ea typeface="Open Sans"/>
              <a:cs typeface="Open Sans"/>
              <a:sym typeface="Open Sans"/>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Depreciação</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Retorno sobre o investimento</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Outros encargos fixos não recorrentes</a:t>
            </a:r>
            <a:endParaRPr/>
          </a:p>
          <a:p>
            <a:pPr marL="285750" marR="0" lvl="0" indent="-18415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a:p>
            <a:pPr marL="285750" marR="0" lvl="0" indent="-18415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275" name="Google Shape;275;p10"/>
          <p:cNvSpPr txBox="1"/>
          <p:nvPr/>
        </p:nvSpPr>
        <p:spPr>
          <a:xfrm>
            <a:off x="6715587" y="3972741"/>
            <a:ext cx="4791594" cy="1051120"/>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Montserrat"/>
              <a:ea typeface="Montserrat"/>
              <a:cs typeface="Montserrat"/>
              <a:sym typeface="Montserrat"/>
            </a:endParaRPr>
          </a:p>
        </p:txBody>
      </p:sp>
      <p:sp>
        <p:nvSpPr>
          <p:cNvPr id="276" name="Google Shape;276;p10"/>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Montserrat"/>
              <a:ea typeface="Montserrat"/>
              <a:cs typeface="Montserrat"/>
              <a:sym typeface="Montserrat"/>
            </a:endParaRPr>
          </a:p>
        </p:txBody>
      </p:sp>
      <p:pic>
        <p:nvPicPr>
          <p:cNvPr id="277" name="Google Shape;277;p10"/>
          <p:cNvPicPr preferRelativeResize="0"/>
          <p:nvPr/>
        </p:nvPicPr>
        <p:blipFill rotWithShape="1">
          <a:blip r:embed="rId3">
            <a:alphaModFix/>
          </a:blip>
          <a:srcRect/>
          <a:stretch/>
        </p:blipFill>
        <p:spPr>
          <a:xfrm>
            <a:off x="917865" y="3031619"/>
            <a:ext cx="5269277" cy="3207075"/>
          </a:xfrm>
          <a:prstGeom prst="rect">
            <a:avLst/>
          </a:prstGeom>
          <a:noFill/>
          <a:ln>
            <a:noFill/>
          </a:ln>
        </p:spPr>
      </p:pic>
      <p:sp>
        <p:nvSpPr>
          <p:cNvPr id="278" name="Google Shape;278;p10"/>
          <p:cNvSpPr/>
          <p:nvPr/>
        </p:nvSpPr>
        <p:spPr>
          <a:xfrm>
            <a:off x="4529467" y="2960395"/>
            <a:ext cx="1748927" cy="2315661"/>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1"/>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4.2 Parâmetros de custo</a:t>
            </a:r>
            <a:endParaRPr/>
          </a:p>
        </p:txBody>
      </p:sp>
      <p:sp>
        <p:nvSpPr>
          <p:cNvPr id="285" name="Google Shape;285;p11"/>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Uma tecnologia só incorre em </a:t>
            </a:r>
            <a:r>
              <a:rPr lang="en-GB">
                <a:solidFill>
                  <a:srgbClr val="C00000"/>
                </a:solidFill>
              </a:rPr>
              <a:t>custos de capital </a:t>
            </a:r>
            <a:r>
              <a:rPr lang="en-GB"/>
              <a:t>quando há um investimento</a:t>
            </a:r>
            <a:endParaRPr>
              <a:solidFill>
                <a:srgbClr val="C00000"/>
              </a:solidFill>
            </a:endParaRPr>
          </a:p>
        </p:txBody>
      </p:sp>
      <p:sp>
        <p:nvSpPr>
          <p:cNvPr id="286" name="Google Shape;286;p1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
        <p:nvSpPr>
          <p:cNvPr id="287" name="Google Shape;287;p11"/>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Dependência de tempo</a:t>
            </a:r>
            <a:endParaRPr/>
          </a:p>
        </p:txBody>
      </p:sp>
      <p:sp>
        <p:nvSpPr>
          <p:cNvPr id="288" name="Google Shape;288;p11"/>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sp>
        <p:nvSpPr>
          <p:cNvPr id="289" name="Google Shape;289;p11"/>
          <p:cNvSpPr txBox="1"/>
          <p:nvPr/>
        </p:nvSpPr>
        <p:spPr>
          <a:xfrm>
            <a:off x="6715587" y="3972741"/>
            <a:ext cx="4791594" cy="1051120"/>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Montserrat"/>
              <a:ea typeface="Montserrat"/>
              <a:cs typeface="Montserrat"/>
              <a:sym typeface="Montserrat"/>
            </a:endParaRPr>
          </a:p>
        </p:txBody>
      </p:sp>
      <p:sp>
        <p:nvSpPr>
          <p:cNvPr id="290" name="Google Shape;290;p11"/>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Montserrat"/>
              <a:ea typeface="Montserrat"/>
              <a:cs typeface="Montserrat"/>
              <a:sym typeface="Montserrat"/>
            </a:endParaRPr>
          </a:p>
        </p:txBody>
      </p:sp>
      <p:graphicFrame>
        <p:nvGraphicFramePr>
          <p:cNvPr id="291" name="Google Shape;291;p11"/>
          <p:cNvGraphicFramePr/>
          <p:nvPr/>
        </p:nvGraphicFramePr>
        <p:xfrm>
          <a:off x="1444257" y="3223138"/>
          <a:ext cx="8944850" cy="1010940"/>
        </p:xfrm>
        <a:graphic>
          <a:graphicData uri="http://schemas.openxmlformats.org/drawingml/2006/table">
            <a:tbl>
              <a:tblPr firstRow="1" bandRow="1">
                <a:noFill/>
                <a:tableStyleId>{C5CC248D-0736-4D13-BCF5-9A495FF3A266}</a:tableStyleId>
              </a:tblPr>
              <a:tblGrid>
                <a:gridCol w="2264725">
                  <a:extLst>
                    <a:ext uri="{9D8B030D-6E8A-4147-A177-3AD203B41FA5}">
                      <a16:colId xmlns:a16="http://schemas.microsoft.com/office/drawing/2014/main" val="20000"/>
                    </a:ext>
                  </a:extLst>
                </a:gridCol>
                <a:gridCol w="1313200">
                  <a:extLst>
                    <a:ext uri="{9D8B030D-6E8A-4147-A177-3AD203B41FA5}">
                      <a16:colId xmlns:a16="http://schemas.microsoft.com/office/drawing/2014/main" val="20001"/>
                    </a:ext>
                  </a:extLst>
                </a:gridCol>
                <a:gridCol w="1788975">
                  <a:extLst>
                    <a:ext uri="{9D8B030D-6E8A-4147-A177-3AD203B41FA5}">
                      <a16:colId xmlns:a16="http://schemas.microsoft.com/office/drawing/2014/main" val="20002"/>
                    </a:ext>
                  </a:extLst>
                </a:gridCol>
                <a:gridCol w="1788975">
                  <a:extLst>
                    <a:ext uri="{9D8B030D-6E8A-4147-A177-3AD203B41FA5}">
                      <a16:colId xmlns:a16="http://schemas.microsoft.com/office/drawing/2014/main" val="20003"/>
                    </a:ext>
                  </a:extLst>
                </a:gridCol>
                <a:gridCol w="1788975">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GB" sz="1800"/>
                        <a:t>Ano 1</a:t>
                      </a:r>
                      <a:endParaRPr/>
                    </a:p>
                  </a:txBody>
                  <a:tcPr marL="91450" marR="91450" marT="45725" marB="45725"/>
                </a:tc>
                <a:tc>
                  <a:txBody>
                    <a:bodyPr/>
                    <a:lstStyle/>
                    <a:p>
                      <a:pPr marL="0" marR="0" lvl="0" indent="0" algn="ctr" rtl="0">
                        <a:spcBef>
                          <a:spcPts val="0"/>
                        </a:spcBef>
                        <a:spcAft>
                          <a:spcPts val="0"/>
                        </a:spcAft>
                        <a:buNone/>
                      </a:pPr>
                      <a:r>
                        <a:rPr lang="en-GB" sz="1800"/>
                        <a:t>Ano 2</a:t>
                      </a:r>
                      <a:endParaRPr/>
                    </a:p>
                  </a:txBody>
                  <a:tcPr marL="91450" marR="91450" marT="45725" marB="45725"/>
                </a:tc>
                <a:tc>
                  <a:txBody>
                    <a:bodyPr/>
                    <a:lstStyle/>
                    <a:p>
                      <a:pPr marL="0" marR="0" lvl="0" indent="0" algn="ctr" rtl="0">
                        <a:spcBef>
                          <a:spcPts val="0"/>
                        </a:spcBef>
                        <a:spcAft>
                          <a:spcPts val="0"/>
                        </a:spcAft>
                        <a:buNone/>
                      </a:pPr>
                      <a:r>
                        <a:rPr lang="en-GB" sz="1800"/>
                        <a:t>Ano 3</a:t>
                      </a:r>
                      <a:endParaRPr/>
                    </a:p>
                  </a:txBody>
                  <a:tcPr marL="91450" marR="91450" marT="45725" marB="45725"/>
                </a:tc>
                <a:tc>
                  <a:txBody>
                    <a:bodyPr/>
                    <a:lstStyle/>
                    <a:p>
                      <a:pPr marL="0" marR="0" lvl="0" indent="0" algn="ctr" rtl="0">
                        <a:spcBef>
                          <a:spcPts val="0"/>
                        </a:spcBef>
                        <a:spcAft>
                          <a:spcPts val="0"/>
                        </a:spcAft>
                        <a:buNone/>
                      </a:pPr>
                      <a:r>
                        <a:rPr lang="en-GB" sz="1800"/>
                        <a:t>Ano 4</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GB" sz="1800" b="1"/>
                        <a:t>CapitalCost [M$/GW]</a:t>
                      </a:r>
                      <a:endParaRPr/>
                    </a:p>
                  </a:txBody>
                  <a:tcPr marL="91450" marR="91450" marT="45725" marB="45725"/>
                </a:tc>
                <a:tc>
                  <a:txBody>
                    <a:bodyPr/>
                    <a:lstStyle/>
                    <a:p>
                      <a:pPr marL="0" marR="0" lvl="0" indent="0" algn="ctr" rtl="0">
                        <a:spcBef>
                          <a:spcPts val="0"/>
                        </a:spcBef>
                        <a:spcAft>
                          <a:spcPts val="0"/>
                        </a:spcAft>
                        <a:buNone/>
                      </a:pPr>
                      <a:r>
                        <a:rPr lang="en-GB" sz="1800"/>
                        <a:t>2000</a:t>
                      </a:r>
                      <a:endParaRPr/>
                    </a:p>
                  </a:txBody>
                  <a:tcPr marL="91450" marR="91450" marT="45725" marB="45725"/>
                </a:tc>
                <a:tc>
                  <a:txBody>
                    <a:bodyPr/>
                    <a:lstStyle/>
                    <a:p>
                      <a:pPr marL="0" marR="0" lvl="0" indent="0" algn="ctr" rtl="0">
                        <a:spcBef>
                          <a:spcPts val="0"/>
                        </a:spcBef>
                        <a:spcAft>
                          <a:spcPts val="0"/>
                        </a:spcAft>
                        <a:buNone/>
                      </a:pPr>
                      <a:r>
                        <a:rPr lang="en-GB" sz="1800"/>
                        <a:t>1900</a:t>
                      </a:r>
                      <a:endParaRPr/>
                    </a:p>
                  </a:txBody>
                  <a:tcPr marL="91450" marR="91450" marT="45725" marB="45725"/>
                </a:tc>
                <a:tc>
                  <a:txBody>
                    <a:bodyPr/>
                    <a:lstStyle/>
                    <a:p>
                      <a:pPr marL="0" marR="0" lvl="0" indent="0" algn="ctr" rtl="0">
                        <a:spcBef>
                          <a:spcPts val="0"/>
                        </a:spcBef>
                        <a:spcAft>
                          <a:spcPts val="0"/>
                        </a:spcAft>
                        <a:buNone/>
                      </a:pPr>
                      <a:r>
                        <a:rPr lang="en-GB" sz="1800"/>
                        <a:t>1800</a:t>
                      </a:r>
                      <a:endParaRPr/>
                    </a:p>
                  </a:txBody>
                  <a:tcPr marL="91450" marR="91450" marT="45725" marB="45725"/>
                </a:tc>
                <a:tc>
                  <a:txBody>
                    <a:bodyPr/>
                    <a:lstStyle/>
                    <a:p>
                      <a:pPr marL="0" marR="0" lvl="0" indent="0" algn="ctr" rtl="0">
                        <a:spcBef>
                          <a:spcPts val="0"/>
                        </a:spcBef>
                        <a:spcAft>
                          <a:spcPts val="0"/>
                        </a:spcAft>
                        <a:buNone/>
                      </a:pPr>
                      <a:r>
                        <a:rPr lang="en-GB" sz="1800"/>
                        <a:t>1700</a:t>
                      </a:r>
                      <a:endParaRPr/>
                    </a:p>
                  </a:txBody>
                  <a:tcPr marL="91450" marR="91450" marT="45725" marB="45725"/>
                </a:tc>
                <a:extLst>
                  <a:ext uri="{0D108BD9-81ED-4DB2-BD59-A6C34878D82A}">
                    <a16:rowId xmlns:a16="http://schemas.microsoft.com/office/drawing/2014/main" val="10001"/>
                  </a:ext>
                </a:extLst>
              </a:tr>
            </a:tbl>
          </a:graphicData>
        </a:graphic>
      </p:graphicFrame>
      <p:sp>
        <p:nvSpPr>
          <p:cNvPr id="292" name="Google Shape;292;p11"/>
          <p:cNvSpPr txBox="1"/>
          <p:nvPr/>
        </p:nvSpPr>
        <p:spPr>
          <a:xfrm>
            <a:off x="1355768" y="4254141"/>
            <a:ext cx="3813131"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i="0" u="sng" strike="noStrike" cap="none" dirty="0">
                <a:solidFill>
                  <a:schemeClr val="dk1"/>
                </a:solidFill>
                <a:latin typeface="Open Sans"/>
                <a:ea typeface="Open Sans"/>
                <a:cs typeface="Open Sans"/>
                <a:sym typeface="Open Sans"/>
              </a:rPr>
              <a:t>SE </a:t>
            </a:r>
            <a:r>
              <a:rPr lang="en-GB" sz="1600" b="0" i="0" u="none" strike="noStrike" cap="none" dirty="0" err="1">
                <a:solidFill>
                  <a:schemeClr val="dk1"/>
                </a:solidFill>
                <a:latin typeface="Open Sans"/>
                <a:ea typeface="Open Sans"/>
                <a:cs typeface="Open Sans"/>
                <a:sym typeface="Open Sans"/>
              </a:rPr>
              <a:t>houver</a:t>
            </a:r>
            <a:r>
              <a:rPr lang="en-GB" sz="1600" b="0" i="0" u="none" strike="noStrike" cap="none" dirty="0">
                <a:solidFill>
                  <a:schemeClr val="dk1"/>
                </a:solidFill>
                <a:latin typeface="Open Sans"/>
                <a:ea typeface="Open Sans"/>
                <a:cs typeface="Open Sans"/>
                <a:sym typeface="Open Sans"/>
              </a:rPr>
              <a:t> um </a:t>
            </a:r>
            <a:r>
              <a:rPr lang="en-GB" sz="1600" b="0" i="0" u="none" strike="noStrike" cap="none" dirty="0" err="1">
                <a:solidFill>
                  <a:schemeClr val="dk1"/>
                </a:solidFill>
                <a:latin typeface="Open Sans"/>
                <a:ea typeface="Open Sans"/>
                <a:cs typeface="Open Sans"/>
                <a:sym typeface="Open Sans"/>
              </a:rPr>
              <a:t>investimento</a:t>
            </a:r>
            <a:r>
              <a:rPr lang="en-GB" sz="1600" b="0" i="0" u="none" strike="noStrike" cap="none" dirty="0">
                <a:solidFill>
                  <a:schemeClr val="dk1"/>
                </a:solidFill>
                <a:latin typeface="Open Sans"/>
                <a:ea typeface="Open Sans"/>
                <a:cs typeface="Open Sans"/>
                <a:sym typeface="Open Sans"/>
              </a:rPr>
              <a:t> no </a:t>
            </a:r>
            <a:r>
              <a:rPr lang="en-GB" sz="1600" b="0" i="0" u="none" strike="noStrike" cap="none" dirty="0" err="1">
                <a:solidFill>
                  <a:schemeClr val="dk1"/>
                </a:solidFill>
                <a:latin typeface="Open Sans"/>
                <a:ea typeface="Open Sans"/>
                <a:cs typeface="Open Sans"/>
                <a:sym typeface="Open Sans"/>
              </a:rPr>
              <a:t>ano</a:t>
            </a:r>
            <a:r>
              <a:rPr lang="en-GB" sz="1600" b="0" i="0" u="none" strike="noStrike" cap="none" dirty="0">
                <a:solidFill>
                  <a:schemeClr val="dk1"/>
                </a:solidFill>
                <a:latin typeface="Open Sans"/>
                <a:ea typeface="Open Sans"/>
                <a:cs typeface="Open Sans"/>
                <a:sym typeface="Open Sans"/>
              </a:rPr>
              <a:t> 2, </a:t>
            </a:r>
            <a:endParaRPr dirty="0"/>
          </a:p>
          <a:p>
            <a:pPr marL="0" marR="0" lvl="0" indent="0" algn="l" rtl="0">
              <a:spcBef>
                <a:spcPts val="0"/>
              </a:spcBef>
              <a:spcAft>
                <a:spcPts val="0"/>
              </a:spcAft>
              <a:buNone/>
            </a:pPr>
            <a:r>
              <a:rPr lang="en-GB" sz="1600" b="1" u="sng" dirty="0" err="1">
                <a:solidFill>
                  <a:schemeClr val="dk1"/>
                </a:solidFill>
                <a:latin typeface="Open Sans"/>
                <a:ea typeface="Open Sans"/>
                <a:cs typeface="Open Sans"/>
                <a:sym typeface="Open Sans"/>
              </a:rPr>
              <a:t>então</a:t>
            </a:r>
            <a:r>
              <a:rPr lang="en-GB" sz="1600" b="1" u="sng"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incorre</a:t>
            </a:r>
            <a:r>
              <a:rPr lang="en-GB" sz="1600" dirty="0">
                <a:solidFill>
                  <a:schemeClr val="dk1"/>
                </a:solidFill>
                <a:latin typeface="Open Sans"/>
                <a:ea typeface="Open Sans"/>
                <a:cs typeface="Open Sans"/>
                <a:sym typeface="Open Sans"/>
              </a:rPr>
              <a:t>-se </a:t>
            </a:r>
            <a:r>
              <a:rPr lang="en-GB" sz="1600" dirty="0" err="1">
                <a:solidFill>
                  <a:schemeClr val="dk1"/>
                </a:solidFill>
                <a:latin typeface="Open Sans"/>
                <a:ea typeface="Open Sans"/>
                <a:cs typeface="Open Sans"/>
                <a:sym typeface="Open Sans"/>
              </a:rPr>
              <a:t>em</a:t>
            </a:r>
            <a:r>
              <a:rPr lang="en-GB" sz="1600" dirty="0">
                <a:solidFill>
                  <a:schemeClr val="dk1"/>
                </a:solidFill>
                <a:latin typeface="Open Sans"/>
                <a:ea typeface="Open Sans"/>
                <a:cs typeface="Open Sans"/>
                <a:sym typeface="Open Sans"/>
              </a:rPr>
              <a:t> um </a:t>
            </a:r>
            <a:r>
              <a:rPr lang="en-GB" sz="1600" dirty="0" err="1">
                <a:solidFill>
                  <a:schemeClr val="dk1"/>
                </a:solidFill>
                <a:latin typeface="Open Sans"/>
                <a:ea typeface="Open Sans"/>
                <a:cs typeface="Open Sans"/>
                <a:sym typeface="Open Sans"/>
              </a:rPr>
              <a:t>custo</a:t>
            </a:r>
            <a:r>
              <a:rPr lang="en-GB" sz="1600" dirty="0">
                <a:solidFill>
                  <a:schemeClr val="dk1"/>
                </a:solidFill>
                <a:latin typeface="Open Sans"/>
                <a:ea typeface="Open Sans"/>
                <a:cs typeface="Open Sans"/>
                <a:sym typeface="Open Sans"/>
              </a:rPr>
              <a:t> de </a:t>
            </a:r>
            <a:r>
              <a:rPr lang="en-GB" sz="1600" dirty="0" err="1">
                <a:solidFill>
                  <a:schemeClr val="dk1"/>
                </a:solidFill>
                <a:latin typeface="Open Sans"/>
                <a:ea typeface="Open Sans"/>
                <a:cs typeface="Open Sans"/>
                <a:sym typeface="Open Sans"/>
              </a:rPr>
              <a:t>milhões</a:t>
            </a:r>
            <a:r>
              <a:rPr lang="en-GB" sz="1600" dirty="0">
                <a:solidFill>
                  <a:schemeClr val="dk1"/>
                </a:solidFill>
                <a:latin typeface="Open Sans"/>
                <a:ea typeface="Open Sans"/>
                <a:cs typeface="Open Sans"/>
                <a:sym typeface="Open Sans"/>
              </a:rPr>
              <a:t> de US$ 1900 </a:t>
            </a:r>
            <a:r>
              <a:rPr lang="en-GB" sz="1600" dirty="0" err="1">
                <a:solidFill>
                  <a:schemeClr val="dk1"/>
                </a:solidFill>
                <a:latin typeface="Open Sans"/>
                <a:ea typeface="Open Sans"/>
                <a:cs typeface="Open Sans"/>
                <a:sym typeface="Open Sans"/>
              </a:rPr>
              <a:t>por</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unidade</a:t>
            </a:r>
            <a:r>
              <a:rPr lang="en-GB" sz="1600" dirty="0">
                <a:solidFill>
                  <a:schemeClr val="dk1"/>
                </a:solidFill>
                <a:latin typeface="Open Sans"/>
                <a:ea typeface="Open Sans"/>
                <a:cs typeface="Open Sans"/>
                <a:sym typeface="Open Sans"/>
              </a:rPr>
              <a:t> de </a:t>
            </a:r>
            <a:r>
              <a:rPr lang="en-GB" sz="1600" dirty="0" err="1">
                <a:solidFill>
                  <a:schemeClr val="dk1"/>
                </a:solidFill>
                <a:latin typeface="Open Sans"/>
                <a:ea typeface="Open Sans"/>
                <a:cs typeface="Open Sans"/>
                <a:sym typeface="Open Sans"/>
              </a:rPr>
              <a:t>capacidade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instalada</a:t>
            </a:r>
            <a:r>
              <a:rPr lang="en-GB" sz="1600" dirty="0">
                <a:solidFill>
                  <a:schemeClr val="dk1"/>
                </a:solidFill>
                <a:latin typeface="Open Sans"/>
                <a:ea typeface="Open Sans"/>
                <a:cs typeface="Open Sans"/>
                <a:sym typeface="Open Sans"/>
              </a:rPr>
              <a:t>. </a:t>
            </a:r>
            <a:endParaRPr dirty="0"/>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Por </a:t>
            </a:r>
            <a:r>
              <a:rPr lang="en-GB" sz="1600" dirty="0" err="1">
                <a:solidFill>
                  <a:schemeClr val="dk1"/>
                </a:solidFill>
                <a:latin typeface="Open Sans"/>
                <a:ea typeface="Open Sans"/>
                <a:cs typeface="Open Sans"/>
                <a:sym typeface="Open Sans"/>
              </a:rPr>
              <a:t>exemplo</a:t>
            </a:r>
            <a:r>
              <a:rPr lang="en-GB" sz="1600" dirty="0">
                <a:solidFill>
                  <a:schemeClr val="dk1"/>
                </a:solidFill>
                <a:latin typeface="Open Sans"/>
                <a:ea typeface="Open Sans"/>
                <a:cs typeface="Open Sans"/>
                <a:sym typeface="Open Sans"/>
              </a:rPr>
              <a:t>, um </a:t>
            </a:r>
            <a:r>
              <a:rPr lang="en-GB" sz="1600" dirty="0" err="1">
                <a:solidFill>
                  <a:schemeClr val="dk1"/>
                </a:solidFill>
                <a:latin typeface="Open Sans"/>
                <a:ea typeface="Open Sans"/>
                <a:cs typeface="Open Sans"/>
                <a:sym typeface="Open Sans"/>
              </a:rPr>
              <a:t>investimento</a:t>
            </a:r>
            <a:r>
              <a:rPr lang="en-GB" sz="1600" dirty="0">
                <a:solidFill>
                  <a:schemeClr val="dk1"/>
                </a:solidFill>
                <a:latin typeface="Open Sans"/>
                <a:ea typeface="Open Sans"/>
                <a:cs typeface="Open Sans"/>
                <a:sym typeface="Open Sans"/>
              </a:rPr>
              <a:t> de 0,1 GW </a:t>
            </a:r>
            <a:r>
              <a:rPr lang="en-GB" sz="1600" dirty="0" err="1">
                <a:solidFill>
                  <a:schemeClr val="dk1"/>
                </a:solidFill>
                <a:latin typeface="Open Sans"/>
                <a:ea typeface="Open Sans"/>
                <a:cs typeface="Open Sans"/>
                <a:sym typeface="Open Sans"/>
              </a:rPr>
              <a:t>incorreria</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em</a:t>
            </a:r>
            <a:r>
              <a:rPr lang="en-GB" sz="1600" dirty="0">
                <a:solidFill>
                  <a:schemeClr val="dk1"/>
                </a:solidFill>
                <a:latin typeface="Open Sans"/>
                <a:ea typeface="Open Sans"/>
                <a:cs typeface="Open Sans"/>
                <a:sym typeface="Open Sans"/>
              </a:rPr>
              <a:t> um </a:t>
            </a:r>
            <a:r>
              <a:rPr lang="en-GB" sz="1600" dirty="0" err="1">
                <a:solidFill>
                  <a:schemeClr val="dk1"/>
                </a:solidFill>
                <a:latin typeface="Open Sans"/>
                <a:ea typeface="Open Sans"/>
                <a:cs typeface="Open Sans"/>
                <a:sym typeface="Open Sans"/>
              </a:rPr>
              <a:t>custo</a:t>
            </a:r>
            <a:r>
              <a:rPr lang="en-GB" sz="1600" dirty="0">
                <a:solidFill>
                  <a:schemeClr val="dk1"/>
                </a:solidFill>
                <a:latin typeface="Open Sans"/>
                <a:ea typeface="Open Sans"/>
                <a:cs typeface="Open Sans"/>
                <a:sym typeface="Open Sans"/>
              </a:rPr>
              <a:t> de 1900 M$/GW * 0,1 GW = US$ 190 </a:t>
            </a:r>
            <a:r>
              <a:rPr lang="en-GB" sz="1600" dirty="0" err="1">
                <a:solidFill>
                  <a:schemeClr val="dk1"/>
                </a:solidFill>
                <a:latin typeface="Open Sans"/>
                <a:ea typeface="Open Sans"/>
                <a:cs typeface="Open Sans"/>
                <a:sym typeface="Open Sans"/>
              </a:rPr>
              <a:t>milhões</a:t>
            </a:r>
            <a:endParaRPr dirty="0"/>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p:txBody>
      </p:sp>
      <p:sp>
        <p:nvSpPr>
          <p:cNvPr id="293" name="Google Shape;293;p11"/>
          <p:cNvSpPr txBox="1"/>
          <p:nvPr/>
        </p:nvSpPr>
        <p:spPr>
          <a:xfrm>
            <a:off x="6838392" y="4244631"/>
            <a:ext cx="2554664"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a:solidFill>
                  <a:schemeClr val="dk1"/>
                </a:solidFill>
                <a:latin typeface="Open Sans"/>
                <a:ea typeface="Open Sans"/>
                <a:cs typeface="Open Sans"/>
                <a:sym typeface="Open Sans"/>
              </a:rPr>
              <a:t>Se </a:t>
            </a:r>
            <a:r>
              <a:rPr lang="en-GB" sz="1600">
                <a:solidFill>
                  <a:schemeClr val="dk1"/>
                </a:solidFill>
                <a:latin typeface="Open Sans"/>
                <a:ea typeface="Open Sans"/>
                <a:cs typeface="Open Sans"/>
                <a:sym typeface="Open Sans"/>
              </a:rPr>
              <a:t>o mesmo investimento fosse realizado no ano 4, o custo seria de 1.700 M$/GW * 0,1 GW = US$ 170 milhões</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2"/>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4.2 Parâmetros de custo</a:t>
            </a:r>
            <a:endParaRPr/>
          </a:p>
        </p:txBody>
      </p:sp>
      <p:sp>
        <p:nvSpPr>
          <p:cNvPr id="300" name="Google Shape;300;p1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Uma tecnologia incorre em </a:t>
            </a:r>
            <a:r>
              <a:rPr lang="en-GB">
                <a:solidFill>
                  <a:srgbClr val="C00000"/>
                </a:solidFill>
              </a:rPr>
              <a:t>custos fixos </a:t>
            </a:r>
            <a:r>
              <a:rPr lang="en-GB"/>
              <a:t>durante qualquer ano em que haja capacidade instalada </a:t>
            </a:r>
            <a:endParaRPr>
              <a:solidFill>
                <a:srgbClr val="C00000"/>
              </a:solidFill>
            </a:endParaRPr>
          </a:p>
        </p:txBody>
      </p:sp>
      <p:sp>
        <p:nvSpPr>
          <p:cNvPr id="301" name="Google Shape;301;p1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
        <p:nvSpPr>
          <p:cNvPr id="302" name="Google Shape;302;p12"/>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Dependência de tempo</a:t>
            </a:r>
            <a:endParaRPr/>
          </a:p>
        </p:txBody>
      </p:sp>
      <p:sp>
        <p:nvSpPr>
          <p:cNvPr id="303" name="Google Shape;303;p12"/>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a:solidFill>
                <a:schemeClr val="dk1"/>
              </a:solidFill>
              <a:latin typeface="Times"/>
              <a:ea typeface="Times"/>
              <a:cs typeface="Times"/>
              <a:sym typeface="Times"/>
            </a:endParaRPr>
          </a:p>
        </p:txBody>
      </p:sp>
      <p:sp>
        <p:nvSpPr>
          <p:cNvPr id="304" name="Google Shape;304;p12"/>
          <p:cNvSpPr txBox="1"/>
          <p:nvPr/>
        </p:nvSpPr>
        <p:spPr>
          <a:xfrm>
            <a:off x="6715587" y="3972741"/>
            <a:ext cx="4791594" cy="1051120"/>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305" name="Google Shape;305;p12"/>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graphicFrame>
        <p:nvGraphicFramePr>
          <p:cNvPr id="306" name="Google Shape;306;p12"/>
          <p:cNvGraphicFramePr/>
          <p:nvPr>
            <p:extLst>
              <p:ext uri="{D42A27DB-BD31-4B8C-83A1-F6EECF244321}">
                <p14:modId xmlns:p14="http://schemas.microsoft.com/office/powerpoint/2010/main" val="1678010060"/>
              </p:ext>
            </p:extLst>
          </p:nvPr>
        </p:nvGraphicFramePr>
        <p:xfrm>
          <a:off x="1457867" y="3225138"/>
          <a:ext cx="8524475" cy="1010940"/>
        </p:xfrm>
        <a:graphic>
          <a:graphicData uri="http://schemas.openxmlformats.org/drawingml/2006/table">
            <a:tbl>
              <a:tblPr firstRow="1" bandRow="1">
                <a:noFill/>
                <a:tableStyleId>{C5CC248D-0736-4D13-BCF5-9A495FF3A266}</a:tableStyleId>
              </a:tblPr>
              <a:tblGrid>
                <a:gridCol w="2003200">
                  <a:extLst>
                    <a:ext uri="{9D8B030D-6E8A-4147-A177-3AD203B41FA5}">
                      <a16:colId xmlns:a16="http://schemas.microsoft.com/office/drawing/2014/main" val="20000"/>
                    </a:ext>
                  </a:extLst>
                </a:gridCol>
                <a:gridCol w="1406575">
                  <a:extLst>
                    <a:ext uri="{9D8B030D-6E8A-4147-A177-3AD203B41FA5}">
                      <a16:colId xmlns:a16="http://schemas.microsoft.com/office/drawing/2014/main" val="20001"/>
                    </a:ext>
                  </a:extLst>
                </a:gridCol>
                <a:gridCol w="1704900">
                  <a:extLst>
                    <a:ext uri="{9D8B030D-6E8A-4147-A177-3AD203B41FA5}">
                      <a16:colId xmlns:a16="http://schemas.microsoft.com/office/drawing/2014/main" val="20002"/>
                    </a:ext>
                  </a:extLst>
                </a:gridCol>
                <a:gridCol w="1704900">
                  <a:extLst>
                    <a:ext uri="{9D8B030D-6E8A-4147-A177-3AD203B41FA5}">
                      <a16:colId xmlns:a16="http://schemas.microsoft.com/office/drawing/2014/main" val="20003"/>
                    </a:ext>
                  </a:extLst>
                </a:gridCol>
                <a:gridCol w="17049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GB" sz="1800"/>
                        <a:t>Ano 1</a:t>
                      </a:r>
                      <a:endParaRPr/>
                    </a:p>
                  </a:txBody>
                  <a:tcPr marL="91450" marR="91450" marT="45725" marB="45725"/>
                </a:tc>
                <a:tc>
                  <a:txBody>
                    <a:bodyPr/>
                    <a:lstStyle/>
                    <a:p>
                      <a:pPr marL="0" marR="0" lvl="0" indent="0" algn="ctr" rtl="0">
                        <a:spcBef>
                          <a:spcPts val="0"/>
                        </a:spcBef>
                        <a:spcAft>
                          <a:spcPts val="0"/>
                        </a:spcAft>
                        <a:buNone/>
                      </a:pPr>
                      <a:r>
                        <a:rPr lang="en-GB" sz="1800"/>
                        <a:t>Ano 2</a:t>
                      </a:r>
                      <a:endParaRPr/>
                    </a:p>
                  </a:txBody>
                  <a:tcPr marL="91450" marR="91450" marT="45725" marB="45725"/>
                </a:tc>
                <a:tc>
                  <a:txBody>
                    <a:bodyPr/>
                    <a:lstStyle/>
                    <a:p>
                      <a:pPr marL="0" marR="0" lvl="0" indent="0" algn="ctr" rtl="0">
                        <a:spcBef>
                          <a:spcPts val="0"/>
                        </a:spcBef>
                        <a:spcAft>
                          <a:spcPts val="0"/>
                        </a:spcAft>
                        <a:buNone/>
                      </a:pPr>
                      <a:r>
                        <a:rPr lang="en-GB" sz="1800"/>
                        <a:t>Ano 3</a:t>
                      </a:r>
                      <a:endParaRPr/>
                    </a:p>
                  </a:txBody>
                  <a:tcPr marL="91450" marR="91450" marT="45725" marB="45725"/>
                </a:tc>
                <a:tc>
                  <a:txBody>
                    <a:bodyPr/>
                    <a:lstStyle/>
                    <a:p>
                      <a:pPr marL="0" marR="0" lvl="0" indent="0" algn="ctr" rtl="0">
                        <a:spcBef>
                          <a:spcPts val="0"/>
                        </a:spcBef>
                        <a:spcAft>
                          <a:spcPts val="0"/>
                        </a:spcAft>
                        <a:buNone/>
                      </a:pPr>
                      <a:r>
                        <a:rPr lang="en-GB" sz="1800"/>
                        <a:t>Ano 4</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GB" sz="1800" b="1" dirty="0" err="1"/>
                        <a:t>FixedCost</a:t>
                      </a:r>
                      <a:r>
                        <a:rPr lang="en-GB" sz="1800" b="1" dirty="0"/>
                        <a:t> [$/MW]</a:t>
                      </a:r>
                      <a:endParaRPr dirty="0"/>
                    </a:p>
                  </a:txBody>
                  <a:tcPr marL="91450" marR="91450" marT="45725" marB="45725"/>
                </a:tc>
                <a:tc>
                  <a:txBody>
                    <a:bodyPr/>
                    <a:lstStyle/>
                    <a:p>
                      <a:pPr marL="0" marR="0" lvl="0" indent="0" algn="ctr" rtl="0">
                        <a:spcBef>
                          <a:spcPts val="0"/>
                        </a:spcBef>
                        <a:spcAft>
                          <a:spcPts val="0"/>
                        </a:spcAft>
                        <a:buNone/>
                      </a:pPr>
                      <a:r>
                        <a:rPr lang="en-GB" sz="1800"/>
                        <a:t>50,000</a:t>
                      </a:r>
                      <a:endParaRPr/>
                    </a:p>
                  </a:txBody>
                  <a:tcPr marL="91450" marR="91450" marT="45725" marB="45725"/>
                </a:tc>
                <a:tc>
                  <a:txBody>
                    <a:bodyPr/>
                    <a:lstStyle/>
                    <a:p>
                      <a:pPr marL="0" marR="0" lvl="0" indent="0" algn="ctr" rtl="0">
                        <a:spcBef>
                          <a:spcPts val="0"/>
                        </a:spcBef>
                        <a:spcAft>
                          <a:spcPts val="0"/>
                        </a:spcAft>
                        <a:buNone/>
                      </a:pPr>
                      <a:r>
                        <a:rPr lang="en-GB" sz="1800"/>
                        <a:t>55,000</a:t>
                      </a:r>
                      <a:endParaRPr/>
                    </a:p>
                  </a:txBody>
                  <a:tcPr marL="91450" marR="91450" marT="45725" marB="45725"/>
                </a:tc>
                <a:tc>
                  <a:txBody>
                    <a:bodyPr/>
                    <a:lstStyle/>
                    <a:p>
                      <a:pPr marL="0" marR="0" lvl="0" indent="0" algn="ctr" rtl="0">
                        <a:spcBef>
                          <a:spcPts val="0"/>
                        </a:spcBef>
                        <a:spcAft>
                          <a:spcPts val="0"/>
                        </a:spcAft>
                        <a:buNone/>
                      </a:pPr>
                      <a:r>
                        <a:rPr lang="en-GB" sz="1800"/>
                        <a:t>60,000</a:t>
                      </a:r>
                      <a:endParaRPr/>
                    </a:p>
                  </a:txBody>
                  <a:tcPr marL="91450" marR="91450" marT="45725" marB="45725"/>
                </a:tc>
                <a:tc>
                  <a:txBody>
                    <a:bodyPr/>
                    <a:lstStyle/>
                    <a:p>
                      <a:pPr marL="0" marR="0" lvl="0" indent="0" algn="ctr" rtl="0">
                        <a:spcBef>
                          <a:spcPts val="0"/>
                        </a:spcBef>
                        <a:spcAft>
                          <a:spcPts val="0"/>
                        </a:spcAft>
                        <a:buNone/>
                      </a:pPr>
                      <a:r>
                        <a:rPr lang="en-GB" sz="1800" dirty="0"/>
                        <a:t>65</a:t>
                      </a:r>
                      <a:endParaRPr dirty="0"/>
                    </a:p>
                  </a:txBody>
                  <a:tcPr marL="91450" marR="91450" marT="45725" marB="45725"/>
                </a:tc>
                <a:extLst>
                  <a:ext uri="{0D108BD9-81ED-4DB2-BD59-A6C34878D82A}">
                    <a16:rowId xmlns:a16="http://schemas.microsoft.com/office/drawing/2014/main" val="10001"/>
                  </a:ext>
                </a:extLst>
              </a:tr>
            </a:tbl>
          </a:graphicData>
        </a:graphic>
      </p:graphicFrame>
      <p:sp>
        <p:nvSpPr>
          <p:cNvPr id="307" name="Google Shape;307;p12"/>
          <p:cNvSpPr txBox="1"/>
          <p:nvPr/>
        </p:nvSpPr>
        <p:spPr>
          <a:xfrm>
            <a:off x="1352149" y="4295953"/>
            <a:ext cx="6189980"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Por </a:t>
            </a:r>
            <a:r>
              <a:rPr lang="en-GB" sz="1600" dirty="0" err="1">
                <a:solidFill>
                  <a:schemeClr val="dk1"/>
                </a:solidFill>
                <a:latin typeface="Open Sans"/>
                <a:ea typeface="Open Sans"/>
                <a:cs typeface="Open Sans"/>
                <a:sym typeface="Open Sans"/>
              </a:rPr>
              <a:t>exemplo</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uma</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capacidade</a:t>
            </a:r>
            <a:r>
              <a:rPr lang="en-GB" sz="1600" dirty="0">
                <a:solidFill>
                  <a:schemeClr val="dk1"/>
                </a:solidFill>
                <a:latin typeface="Open Sans"/>
                <a:ea typeface="Open Sans"/>
                <a:cs typeface="Open Sans"/>
                <a:sym typeface="Open Sans"/>
              </a:rPr>
              <a:t> de 100 MW </a:t>
            </a:r>
            <a:r>
              <a:rPr lang="en-GB" sz="1600" dirty="0" err="1">
                <a:solidFill>
                  <a:schemeClr val="dk1"/>
                </a:solidFill>
                <a:latin typeface="Open Sans"/>
                <a:ea typeface="Open Sans"/>
                <a:cs typeface="Open Sans"/>
                <a:sym typeface="Open Sans"/>
              </a:rPr>
              <a:t>incorre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em</a:t>
            </a:r>
            <a:r>
              <a:rPr lang="en-GB" sz="1600" dirty="0">
                <a:solidFill>
                  <a:schemeClr val="dk1"/>
                </a:solidFill>
                <a:latin typeface="Open Sans"/>
                <a:ea typeface="Open Sans"/>
                <a:cs typeface="Open Sans"/>
                <a:sym typeface="Open Sans"/>
              </a:rPr>
              <a:t> um </a:t>
            </a:r>
            <a:r>
              <a:rPr lang="en-GB" sz="1600" dirty="0" err="1">
                <a:solidFill>
                  <a:schemeClr val="dk1"/>
                </a:solidFill>
                <a:latin typeface="Open Sans"/>
                <a:ea typeface="Open Sans"/>
                <a:cs typeface="Open Sans"/>
                <a:sym typeface="Open Sans"/>
              </a:rPr>
              <a:t>custo</a:t>
            </a:r>
            <a:r>
              <a:rPr lang="en-GB" sz="1600" dirty="0">
                <a:solidFill>
                  <a:schemeClr val="dk1"/>
                </a:solidFill>
                <a:latin typeface="Open Sans"/>
                <a:ea typeface="Open Sans"/>
                <a:cs typeface="Open Sans"/>
                <a:sym typeface="Open Sans"/>
              </a:rPr>
              <a:t> de 50.000 </a:t>
            </a:r>
            <a:r>
              <a:rPr lang="en-GB" sz="1600" dirty="0" err="1">
                <a:solidFill>
                  <a:schemeClr val="dk1"/>
                </a:solidFill>
                <a:latin typeface="Open Sans"/>
                <a:ea typeface="Open Sans"/>
                <a:cs typeface="Open Sans"/>
                <a:sym typeface="Open Sans"/>
              </a:rPr>
              <a:t>dólares</a:t>
            </a:r>
            <a:r>
              <a:rPr lang="en-GB" sz="1600" dirty="0">
                <a:solidFill>
                  <a:schemeClr val="dk1"/>
                </a:solidFill>
                <a:latin typeface="Open Sans"/>
                <a:ea typeface="Open Sans"/>
                <a:cs typeface="Open Sans"/>
                <a:sym typeface="Open Sans"/>
              </a:rPr>
              <a:t>/MW * 100 MW = 5 </a:t>
            </a:r>
            <a:r>
              <a:rPr lang="en-GB" sz="1600" dirty="0" err="1">
                <a:solidFill>
                  <a:schemeClr val="dk1"/>
                </a:solidFill>
                <a:latin typeface="Open Sans"/>
                <a:ea typeface="Open Sans"/>
                <a:cs typeface="Open Sans"/>
                <a:sym typeface="Open Sans"/>
              </a:rPr>
              <a:t>milhões</a:t>
            </a:r>
            <a:r>
              <a:rPr lang="en-GB" sz="1600" dirty="0">
                <a:solidFill>
                  <a:schemeClr val="dk1"/>
                </a:solidFill>
                <a:latin typeface="Open Sans"/>
                <a:ea typeface="Open Sans"/>
                <a:cs typeface="Open Sans"/>
                <a:sym typeface="Open Sans"/>
              </a:rPr>
              <a:t> de </a:t>
            </a:r>
            <a:r>
              <a:rPr lang="en-GB" sz="1600" dirty="0" err="1">
                <a:solidFill>
                  <a:schemeClr val="dk1"/>
                </a:solidFill>
                <a:latin typeface="Open Sans"/>
                <a:ea typeface="Open Sans"/>
                <a:cs typeface="Open Sans"/>
                <a:sym typeface="Open Sans"/>
              </a:rPr>
              <a:t>dólares</a:t>
            </a:r>
            <a:r>
              <a:rPr lang="en-GB" sz="1600" dirty="0">
                <a:solidFill>
                  <a:schemeClr val="dk1"/>
                </a:solidFill>
                <a:latin typeface="Open Sans"/>
                <a:ea typeface="Open Sans"/>
                <a:cs typeface="Open Sans"/>
                <a:sym typeface="Open Sans"/>
              </a:rPr>
              <a:t> </a:t>
            </a:r>
            <a:r>
              <a:rPr lang="en-GB" sz="1600" b="1" dirty="0">
                <a:solidFill>
                  <a:srgbClr val="C00000"/>
                </a:solidFill>
                <a:latin typeface="Open Sans"/>
                <a:ea typeface="Open Sans"/>
                <a:cs typeface="Open Sans"/>
                <a:sym typeface="Open Sans"/>
              </a:rPr>
              <a:t>no </a:t>
            </a:r>
            <a:r>
              <a:rPr lang="en-GB" sz="1600" b="1" dirty="0" err="1">
                <a:solidFill>
                  <a:srgbClr val="C00000"/>
                </a:solidFill>
                <a:latin typeface="Open Sans"/>
                <a:ea typeface="Open Sans"/>
                <a:cs typeface="Open Sans"/>
                <a:sym typeface="Open Sans"/>
              </a:rPr>
              <a:t>ano</a:t>
            </a:r>
            <a:r>
              <a:rPr lang="en-GB" sz="1600" b="1" dirty="0">
                <a:solidFill>
                  <a:srgbClr val="C00000"/>
                </a:solidFill>
                <a:latin typeface="Open Sans"/>
                <a:ea typeface="Open Sans"/>
                <a:cs typeface="Open Sans"/>
                <a:sym typeface="Open Sans"/>
              </a:rPr>
              <a:t> 1</a:t>
            </a:r>
            <a:endParaRPr dirty="0"/>
          </a:p>
          <a:p>
            <a:pPr marL="0" marR="0" lvl="0" indent="0" algn="l" rtl="0">
              <a:spcBef>
                <a:spcPts val="0"/>
              </a:spcBef>
              <a:spcAft>
                <a:spcPts val="0"/>
              </a:spcAft>
              <a:buNone/>
            </a:pPr>
            <a:endParaRPr sz="1600" b="1" dirty="0">
              <a:solidFill>
                <a:srgbClr val="C00000"/>
              </a:solidFill>
              <a:latin typeface="Open Sans"/>
              <a:ea typeface="Open Sans"/>
              <a:cs typeface="Open Sans"/>
              <a:sym typeface="Open Sans"/>
            </a:endParaRPr>
          </a:p>
          <a:p>
            <a:pPr marL="0" marR="0" lvl="0" indent="0" algn="l" rtl="0">
              <a:spcBef>
                <a:spcPts val="0"/>
              </a:spcBef>
              <a:spcAft>
                <a:spcPts val="0"/>
              </a:spcAft>
              <a:buNone/>
            </a:pPr>
            <a:r>
              <a:rPr lang="en-GB" sz="1600" b="1" u="sng" dirty="0">
                <a:solidFill>
                  <a:schemeClr val="dk1"/>
                </a:solidFill>
                <a:latin typeface="Open Sans"/>
                <a:ea typeface="Open Sans"/>
                <a:cs typeface="Open Sans"/>
                <a:sym typeface="Open Sans"/>
              </a:rPr>
              <a:t>SE </a:t>
            </a:r>
            <a:r>
              <a:rPr lang="en-GB" sz="1600" dirty="0">
                <a:solidFill>
                  <a:schemeClr val="dk1"/>
                </a:solidFill>
                <a:latin typeface="Open Sans"/>
                <a:ea typeface="Open Sans"/>
                <a:cs typeface="Open Sans"/>
                <a:sym typeface="Open Sans"/>
              </a:rPr>
              <a:t>a </a:t>
            </a:r>
            <a:r>
              <a:rPr lang="en-GB" sz="1600" dirty="0" err="1">
                <a:solidFill>
                  <a:schemeClr val="dk1"/>
                </a:solidFill>
                <a:latin typeface="Open Sans"/>
                <a:ea typeface="Open Sans"/>
                <a:cs typeface="Open Sans"/>
                <a:sym typeface="Open Sans"/>
              </a:rPr>
              <a:t>capacidade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aposentada</a:t>
            </a:r>
            <a:r>
              <a:rPr lang="en-GB" sz="1600" dirty="0">
                <a:solidFill>
                  <a:schemeClr val="dk1"/>
                </a:solidFill>
                <a:latin typeface="Open Sans"/>
                <a:ea typeface="Open Sans"/>
                <a:cs typeface="Open Sans"/>
                <a:sym typeface="Open Sans"/>
              </a:rPr>
              <a:t> for </a:t>
            </a:r>
            <a:r>
              <a:rPr lang="en-GB" sz="1600" dirty="0" err="1">
                <a:solidFill>
                  <a:schemeClr val="dk1"/>
                </a:solidFill>
                <a:latin typeface="Open Sans"/>
                <a:ea typeface="Open Sans"/>
                <a:cs typeface="Open Sans"/>
                <a:sym typeface="Open Sans"/>
              </a:rPr>
              <a:t>aposentada</a:t>
            </a:r>
            <a:r>
              <a:rPr lang="en-GB" sz="1600" dirty="0">
                <a:solidFill>
                  <a:schemeClr val="dk1"/>
                </a:solidFill>
                <a:latin typeface="Open Sans"/>
                <a:ea typeface="Open Sans"/>
                <a:cs typeface="Open Sans"/>
                <a:sym typeface="Open Sans"/>
              </a:rPr>
              <a:t> antes do </a:t>
            </a:r>
            <a:r>
              <a:rPr lang="en-GB" sz="1600" dirty="0" err="1">
                <a:solidFill>
                  <a:schemeClr val="dk1"/>
                </a:solidFill>
                <a:latin typeface="Open Sans"/>
                <a:ea typeface="Open Sans"/>
                <a:cs typeface="Open Sans"/>
                <a:sym typeface="Open Sans"/>
              </a:rPr>
              <a:t>início</a:t>
            </a:r>
            <a:r>
              <a:rPr lang="en-GB" sz="1600" dirty="0">
                <a:solidFill>
                  <a:schemeClr val="dk1"/>
                </a:solidFill>
                <a:latin typeface="Open Sans"/>
                <a:ea typeface="Open Sans"/>
                <a:cs typeface="Open Sans"/>
                <a:sym typeface="Open Sans"/>
              </a:rPr>
              <a:t> do </a:t>
            </a:r>
            <a:r>
              <a:rPr lang="en-GB" sz="1600" dirty="0" err="1">
                <a:solidFill>
                  <a:schemeClr val="dk1"/>
                </a:solidFill>
                <a:latin typeface="Open Sans"/>
                <a:ea typeface="Open Sans"/>
                <a:cs typeface="Open Sans"/>
                <a:sym typeface="Open Sans"/>
              </a:rPr>
              <a:t>enésimo</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ano</a:t>
            </a:r>
            <a:r>
              <a:rPr lang="en-GB" sz="1600" baseline="30000" dirty="0">
                <a:solidFill>
                  <a:schemeClr val="dk1"/>
                </a:solidFill>
                <a:latin typeface="Open Sans"/>
                <a:ea typeface="Open Sans"/>
                <a:cs typeface="Open Sans"/>
                <a:sym typeface="Open Sans"/>
              </a:rPr>
              <a:t>º</a:t>
            </a:r>
            <a:r>
              <a:rPr lang="en-GB" sz="1600" dirty="0">
                <a:solidFill>
                  <a:schemeClr val="dk1"/>
                </a:solidFill>
                <a:latin typeface="Open Sans"/>
                <a:ea typeface="Open Sans"/>
                <a:cs typeface="Open Sans"/>
                <a:sym typeface="Open Sans"/>
              </a:rPr>
              <a:t> , </a:t>
            </a:r>
            <a:r>
              <a:rPr lang="en-GB" sz="1600" dirty="0" err="1">
                <a:solidFill>
                  <a:schemeClr val="dk1"/>
                </a:solidFill>
                <a:latin typeface="Open Sans"/>
                <a:ea typeface="Open Sans"/>
                <a:cs typeface="Open Sans"/>
                <a:sym typeface="Open Sans"/>
              </a:rPr>
              <a:t>nenhum</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custo</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será</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incorrido</a:t>
            </a:r>
            <a:r>
              <a:rPr lang="en-GB" sz="1600" dirty="0">
                <a:solidFill>
                  <a:schemeClr val="dk1"/>
                </a:solidFill>
                <a:latin typeface="Open Sans"/>
                <a:ea typeface="Open Sans"/>
                <a:cs typeface="Open Sans"/>
                <a:sym typeface="Open Sans"/>
              </a:rPr>
              <a:t> no </a:t>
            </a:r>
            <a:r>
              <a:rPr lang="en-GB" sz="1600" dirty="0" err="1">
                <a:solidFill>
                  <a:schemeClr val="dk1"/>
                </a:solidFill>
                <a:latin typeface="Open Sans"/>
                <a:ea typeface="Open Sans"/>
                <a:cs typeface="Open Sans"/>
                <a:sym typeface="Open Sans"/>
              </a:rPr>
              <a:t>ano</a:t>
            </a:r>
            <a:r>
              <a:rPr lang="en-GB" sz="1600" baseline="30000" dirty="0">
                <a:solidFill>
                  <a:schemeClr val="dk1"/>
                </a:solidFill>
                <a:latin typeface="Open Sans"/>
                <a:ea typeface="Open Sans"/>
                <a:cs typeface="Open Sans"/>
                <a:sym typeface="Open Sans"/>
              </a:rPr>
              <a:t>º</a:t>
            </a:r>
            <a:r>
              <a:rPr lang="en-GB" sz="1600" dirty="0">
                <a:solidFill>
                  <a:schemeClr val="dk1"/>
                </a:solidFill>
                <a:latin typeface="Open Sans"/>
                <a:ea typeface="Open Sans"/>
                <a:cs typeface="Open Sans"/>
                <a:sym typeface="Open Sans"/>
              </a:rPr>
              <a:t> </a:t>
            </a:r>
            <a:endParaRPr dirty="0"/>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4.2 Parâmetros de custo</a:t>
            </a:r>
            <a:endParaRPr/>
          </a:p>
        </p:txBody>
      </p:sp>
      <p:sp>
        <p:nvSpPr>
          <p:cNvPr id="314" name="Google Shape;314;p13"/>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Uma tecnologia incorre em </a:t>
            </a:r>
            <a:r>
              <a:rPr lang="en-GB">
                <a:solidFill>
                  <a:srgbClr val="C00000"/>
                </a:solidFill>
              </a:rPr>
              <a:t>custos variáveis </a:t>
            </a:r>
            <a:r>
              <a:rPr lang="en-GB"/>
              <a:t>para cada unidade de atividade</a:t>
            </a:r>
            <a:endParaRPr>
              <a:solidFill>
                <a:srgbClr val="C00000"/>
              </a:solidFill>
            </a:endParaRPr>
          </a:p>
        </p:txBody>
      </p:sp>
      <p:sp>
        <p:nvSpPr>
          <p:cNvPr id="315" name="Google Shape;315;p1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
        <p:nvSpPr>
          <p:cNvPr id="316" name="Google Shape;316;p13"/>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Dependência de tempo</a:t>
            </a:r>
            <a:endParaRPr/>
          </a:p>
        </p:txBody>
      </p:sp>
      <p:sp>
        <p:nvSpPr>
          <p:cNvPr id="317" name="Google Shape;317;p13"/>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a:solidFill>
                <a:schemeClr val="dk1"/>
              </a:solidFill>
              <a:latin typeface="Times"/>
              <a:ea typeface="Times"/>
              <a:cs typeface="Times"/>
              <a:sym typeface="Times"/>
            </a:endParaRPr>
          </a:p>
        </p:txBody>
      </p:sp>
      <p:sp>
        <p:nvSpPr>
          <p:cNvPr id="318" name="Google Shape;318;p13"/>
          <p:cNvSpPr txBox="1"/>
          <p:nvPr/>
        </p:nvSpPr>
        <p:spPr>
          <a:xfrm>
            <a:off x="6715587" y="3972741"/>
            <a:ext cx="4791594" cy="1051120"/>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319" name="Google Shape;319;p13"/>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graphicFrame>
        <p:nvGraphicFramePr>
          <p:cNvPr id="320" name="Google Shape;320;p13"/>
          <p:cNvGraphicFramePr/>
          <p:nvPr/>
        </p:nvGraphicFramePr>
        <p:xfrm>
          <a:off x="1449311" y="3221551"/>
          <a:ext cx="8524450" cy="1010940"/>
        </p:xfrm>
        <a:graphic>
          <a:graphicData uri="http://schemas.openxmlformats.org/drawingml/2006/table">
            <a:tbl>
              <a:tblPr firstRow="1" bandRow="1">
                <a:noFill/>
                <a:tableStyleId>{C5CC248D-0736-4D13-BCF5-9A495FF3A266}</a:tableStyleId>
              </a:tblPr>
              <a:tblGrid>
                <a:gridCol w="2286000">
                  <a:extLst>
                    <a:ext uri="{9D8B030D-6E8A-4147-A177-3AD203B41FA5}">
                      <a16:colId xmlns:a16="http://schemas.microsoft.com/office/drawing/2014/main" val="20000"/>
                    </a:ext>
                  </a:extLst>
                </a:gridCol>
                <a:gridCol w="1498850">
                  <a:extLst>
                    <a:ext uri="{9D8B030D-6E8A-4147-A177-3AD203B41FA5}">
                      <a16:colId xmlns:a16="http://schemas.microsoft.com/office/drawing/2014/main" val="20001"/>
                    </a:ext>
                  </a:extLst>
                </a:gridCol>
                <a:gridCol w="1329800">
                  <a:extLst>
                    <a:ext uri="{9D8B030D-6E8A-4147-A177-3AD203B41FA5}">
                      <a16:colId xmlns:a16="http://schemas.microsoft.com/office/drawing/2014/main" val="20002"/>
                    </a:ext>
                  </a:extLst>
                </a:gridCol>
                <a:gridCol w="1704900">
                  <a:extLst>
                    <a:ext uri="{9D8B030D-6E8A-4147-A177-3AD203B41FA5}">
                      <a16:colId xmlns:a16="http://schemas.microsoft.com/office/drawing/2014/main" val="20003"/>
                    </a:ext>
                  </a:extLst>
                </a:gridCol>
                <a:gridCol w="170490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en-GB" sz="1800"/>
                        <a:t>Ano 1</a:t>
                      </a:r>
                      <a:endParaRPr/>
                    </a:p>
                  </a:txBody>
                  <a:tcPr marL="91450" marR="91450" marT="45725" marB="45725"/>
                </a:tc>
                <a:tc>
                  <a:txBody>
                    <a:bodyPr/>
                    <a:lstStyle/>
                    <a:p>
                      <a:pPr marL="0" marR="0" lvl="0" indent="0" algn="ctr" rtl="0">
                        <a:spcBef>
                          <a:spcPts val="0"/>
                        </a:spcBef>
                        <a:spcAft>
                          <a:spcPts val="0"/>
                        </a:spcAft>
                        <a:buNone/>
                      </a:pPr>
                      <a:r>
                        <a:rPr lang="en-GB" sz="1800"/>
                        <a:t>Ano 2</a:t>
                      </a:r>
                      <a:endParaRPr/>
                    </a:p>
                  </a:txBody>
                  <a:tcPr marL="91450" marR="91450" marT="45725" marB="45725"/>
                </a:tc>
                <a:tc>
                  <a:txBody>
                    <a:bodyPr/>
                    <a:lstStyle/>
                    <a:p>
                      <a:pPr marL="0" marR="0" lvl="0" indent="0" algn="ctr" rtl="0">
                        <a:spcBef>
                          <a:spcPts val="0"/>
                        </a:spcBef>
                        <a:spcAft>
                          <a:spcPts val="0"/>
                        </a:spcAft>
                        <a:buNone/>
                      </a:pPr>
                      <a:r>
                        <a:rPr lang="en-GB" sz="1800"/>
                        <a:t>Ano 3</a:t>
                      </a:r>
                      <a:endParaRPr/>
                    </a:p>
                  </a:txBody>
                  <a:tcPr marL="91450" marR="91450" marT="45725" marB="45725"/>
                </a:tc>
                <a:tc>
                  <a:txBody>
                    <a:bodyPr/>
                    <a:lstStyle/>
                    <a:p>
                      <a:pPr marL="0" marR="0" lvl="0" indent="0" algn="ctr" rtl="0">
                        <a:spcBef>
                          <a:spcPts val="0"/>
                        </a:spcBef>
                        <a:spcAft>
                          <a:spcPts val="0"/>
                        </a:spcAft>
                        <a:buNone/>
                      </a:pPr>
                      <a:r>
                        <a:rPr lang="en-GB" sz="1800"/>
                        <a:t>Ano 4</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1800"/>
                        <a:buFont typeface="Calibri"/>
                        <a:buNone/>
                      </a:pPr>
                      <a:r>
                        <a:rPr lang="en-GB" sz="1800" b="1"/>
                        <a:t>VariableCost [$/GJ]</a:t>
                      </a:r>
                      <a:endParaRPr/>
                    </a:p>
                  </a:txBody>
                  <a:tcPr marL="91450" marR="91450" marT="45725" marB="45725"/>
                </a:tc>
                <a:tc>
                  <a:txBody>
                    <a:bodyPr/>
                    <a:lstStyle/>
                    <a:p>
                      <a:pPr marL="0" marR="0" lvl="0" indent="0" algn="ctr" rtl="0">
                        <a:spcBef>
                          <a:spcPts val="0"/>
                        </a:spcBef>
                        <a:spcAft>
                          <a:spcPts val="0"/>
                        </a:spcAft>
                        <a:buNone/>
                      </a:pPr>
                      <a:r>
                        <a:rPr lang="en-GB" sz="1800"/>
                        <a:t>2</a:t>
                      </a:r>
                      <a:endParaRPr/>
                    </a:p>
                  </a:txBody>
                  <a:tcPr marL="91450" marR="91450" marT="45725" marB="45725"/>
                </a:tc>
                <a:tc>
                  <a:txBody>
                    <a:bodyPr/>
                    <a:lstStyle/>
                    <a:p>
                      <a:pPr marL="0" marR="0" lvl="0" indent="0" algn="ctr" rtl="0">
                        <a:spcBef>
                          <a:spcPts val="0"/>
                        </a:spcBef>
                        <a:spcAft>
                          <a:spcPts val="0"/>
                        </a:spcAft>
                        <a:buNone/>
                      </a:pPr>
                      <a:r>
                        <a:rPr lang="en-GB" sz="1800"/>
                        <a:t>2</a:t>
                      </a:r>
                      <a:endParaRPr/>
                    </a:p>
                  </a:txBody>
                  <a:tcPr marL="91450" marR="91450" marT="45725" marB="45725"/>
                </a:tc>
                <a:tc>
                  <a:txBody>
                    <a:bodyPr/>
                    <a:lstStyle/>
                    <a:p>
                      <a:pPr marL="0" marR="0" lvl="0" indent="0" algn="ctr" rtl="0">
                        <a:spcBef>
                          <a:spcPts val="0"/>
                        </a:spcBef>
                        <a:spcAft>
                          <a:spcPts val="0"/>
                        </a:spcAft>
                        <a:buNone/>
                      </a:pPr>
                      <a:r>
                        <a:rPr lang="en-GB" sz="1800"/>
                        <a:t>2</a:t>
                      </a:r>
                      <a:endParaRPr/>
                    </a:p>
                  </a:txBody>
                  <a:tcPr marL="91450" marR="91450" marT="45725" marB="45725"/>
                </a:tc>
                <a:tc>
                  <a:txBody>
                    <a:bodyPr/>
                    <a:lstStyle/>
                    <a:p>
                      <a:pPr marL="0" marR="0" lvl="0" indent="0" algn="ctr" rtl="0">
                        <a:spcBef>
                          <a:spcPts val="0"/>
                        </a:spcBef>
                        <a:spcAft>
                          <a:spcPts val="0"/>
                        </a:spcAft>
                        <a:buNone/>
                      </a:pPr>
                      <a:r>
                        <a:rPr lang="en-GB" sz="1800"/>
                        <a:t>2</a:t>
                      </a:r>
                      <a:endParaRPr/>
                    </a:p>
                  </a:txBody>
                  <a:tcPr marL="91450" marR="91450" marT="45725" marB="45725"/>
                </a:tc>
                <a:extLst>
                  <a:ext uri="{0D108BD9-81ED-4DB2-BD59-A6C34878D82A}">
                    <a16:rowId xmlns:a16="http://schemas.microsoft.com/office/drawing/2014/main" val="10001"/>
                  </a:ext>
                </a:extLst>
              </a:tr>
            </a:tbl>
          </a:graphicData>
        </a:graphic>
      </p:graphicFrame>
      <p:sp>
        <p:nvSpPr>
          <p:cNvPr id="321" name="Google Shape;321;p13"/>
          <p:cNvSpPr txBox="1"/>
          <p:nvPr/>
        </p:nvSpPr>
        <p:spPr>
          <a:xfrm>
            <a:off x="1360900" y="4256603"/>
            <a:ext cx="3897711"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dirty="0">
                <a:solidFill>
                  <a:schemeClr val="dk1"/>
                </a:solidFill>
                <a:latin typeface="Open Sans"/>
                <a:ea typeface="Open Sans"/>
                <a:cs typeface="Open Sans"/>
                <a:sym typeface="Open Sans"/>
              </a:rPr>
              <a:t>SE </a:t>
            </a:r>
            <a:r>
              <a:rPr lang="en-GB" sz="1600" dirty="0" err="1">
                <a:solidFill>
                  <a:schemeClr val="dk1"/>
                </a:solidFill>
                <a:latin typeface="Open Sans"/>
                <a:ea typeface="Open Sans"/>
                <a:cs typeface="Open Sans"/>
                <a:sym typeface="Open Sans"/>
              </a:rPr>
              <a:t>houver</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atividade</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em</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qualquer</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ano</a:t>
            </a:r>
            <a:endParaRPr dirty="0"/>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600" b="1" u="sng" dirty="0" err="1">
                <a:solidFill>
                  <a:schemeClr val="dk1"/>
                </a:solidFill>
                <a:latin typeface="Open Sans"/>
                <a:ea typeface="Open Sans"/>
                <a:cs typeface="Open Sans"/>
                <a:sym typeface="Open Sans"/>
              </a:rPr>
              <a:t>então</a:t>
            </a:r>
            <a:r>
              <a:rPr lang="en-GB" sz="1600" b="1" u="sng"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há</a:t>
            </a:r>
            <a:r>
              <a:rPr lang="en-GB" sz="1600" dirty="0">
                <a:solidFill>
                  <a:schemeClr val="dk1"/>
                </a:solidFill>
                <a:latin typeface="Open Sans"/>
                <a:ea typeface="Open Sans"/>
                <a:cs typeface="Open Sans"/>
                <a:sym typeface="Open Sans"/>
              </a:rPr>
              <a:t> um </a:t>
            </a:r>
            <a:r>
              <a:rPr lang="en-GB" sz="1600" dirty="0" err="1">
                <a:solidFill>
                  <a:schemeClr val="dk1"/>
                </a:solidFill>
                <a:latin typeface="Open Sans"/>
                <a:ea typeface="Open Sans"/>
                <a:cs typeface="Open Sans"/>
                <a:sym typeface="Open Sans"/>
              </a:rPr>
              <a:t>custo</a:t>
            </a:r>
            <a:r>
              <a:rPr lang="en-GB" sz="1600" dirty="0">
                <a:solidFill>
                  <a:schemeClr val="dk1"/>
                </a:solidFill>
                <a:latin typeface="Open Sans"/>
                <a:ea typeface="Open Sans"/>
                <a:cs typeface="Open Sans"/>
                <a:sym typeface="Open Sans"/>
              </a:rPr>
              <a:t> de 2 M$/PJ</a:t>
            </a:r>
            <a:endParaRPr dirty="0"/>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600" dirty="0">
                <a:solidFill>
                  <a:schemeClr val="dk1"/>
                </a:solidFill>
                <a:latin typeface="Open Sans"/>
                <a:ea typeface="Open Sans"/>
                <a:cs typeface="Open Sans"/>
                <a:sym typeface="Open Sans"/>
              </a:rPr>
              <a:t>Por </a:t>
            </a:r>
            <a:r>
              <a:rPr lang="en-GB" sz="1600" dirty="0" err="1">
                <a:solidFill>
                  <a:schemeClr val="dk1"/>
                </a:solidFill>
                <a:latin typeface="Open Sans"/>
                <a:ea typeface="Open Sans"/>
                <a:cs typeface="Open Sans"/>
                <a:sym typeface="Open Sans"/>
              </a:rPr>
              <a:t>exemplo</a:t>
            </a:r>
            <a:r>
              <a:rPr lang="en-GB" sz="1600" dirty="0">
                <a:solidFill>
                  <a:schemeClr val="dk1"/>
                </a:solidFill>
                <a:latin typeface="Open Sans"/>
                <a:ea typeface="Open Sans"/>
                <a:cs typeface="Open Sans"/>
                <a:sym typeface="Open Sans"/>
              </a:rPr>
              <a:t>, a </a:t>
            </a:r>
            <a:r>
              <a:rPr lang="en-GB" sz="1600" dirty="0" err="1">
                <a:solidFill>
                  <a:schemeClr val="dk1"/>
                </a:solidFill>
                <a:latin typeface="Open Sans"/>
                <a:ea typeface="Open Sans"/>
                <a:cs typeface="Open Sans"/>
                <a:sym typeface="Open Sans"/>
              </a:rPr>
              <a:t>atividade</a:t>
            </a:r>
            <a:r>
              <a:rPr lang="en-GB" sz="1600" dirty="0">
                <a:solidFill>
                  <a:schemeClr val="dk1"/>
                </a:solidFill>
                <a:latin typeface="Open Sans"/>
                <a:ea typeface="Open Sans"/>
                <a:cs typeface="Open Sans"/>
                <a:sym typeface="Open Sans"/>
              </a:rPr>
              <a:t> de 1 PJ </a:t>
            </a:r>
            <a:r>
              <a:rPr lang="en-GB" sz="1600" dirty="0" err="1">
                <a:solidFill>
                  <a:schemeClr val="dk1"/>
                </a:solidFill>
                <a:latin typeface="Open Sans"/>
                <a:ea typeface="Open Sans"/>
                <a:cs typeface="Open Sans"/>
                <a:sym typeface="Open Sans"/>
              </a:rPr>
              <a:t>incorreria</a:t>
            </a:r>
            <a:r>
              <a:rPr lang="en-GB" sz="1600" dirty="0">
                <a:solidFill>
                  <a:schemeClr val="dk1"/>
                </a:solidFill>
                <a:latin typeface="Open Sans"/>
                <a:ea typeface="Open Sans"/>
                <a:cs typeface="Open Sans"/>
                <a:sym typeface="Open Sans"/>
              </a:rPr>
              <a:t> </a:t>
            </a:r>
            <a:r>
              <a:rPr lang="en-GB" sz="1600" dirty="0" err="1">
                <a:solidFill>
                  <a:schemeClr val="dk1"/>
                </a:solidFill>
                <a:latin typeface="Open Sans"/>
                <a:ea typeface="Open Sans"/>
                <a:cs typeface="Open Sans"/>
                <a:sym typeface="Open Sans"/>
              </a:rPr>
              <a:t>em</a:t>
            </a:r>
            <a:r>
              <a:rPr lang="en-GB" sz="1600" dirty="0">
                <a:solidFill>
                  <a:schemeClr val="dk1"/>
                </a:solidFill>
                <a:latin typeface="Open Sans"/>
                <a:ea typeface="Open Sans"/>
                <a:cs typeface="Open Sans"/>
                <a:sym typeface="Open Sans"/>
              </a:rPr>
              <a:t> um </a:t>
            </a:r>
            <a:r>
              <a:rPr lang="en-GB" sz="1600" dirty="0" err="1">
                <a:solidFill>
                  <a:schemeClr val="dk1"/>
                </a:solidFill>
                <a:latin typeface="Open Sans"/>
                <a:ea typeface="Open Sans"/>
                <a:cs typeface="Open Sans"/>
                <a:sym typeface="Open Sans"/>
              </a:rPr>
              <a:t>custo</a:t>
            </a:r>
            <a:r>
              <a:rPr lang="en-GB" sz="1600" dirty="0">
                <a:solidFill>
                  <a:schemeClr val="dk1"/>
                </a:solidFill>
                <a:latin typeface="Open Sans"/>
                <a:ea typeface="Open Sans"/>
                <a:cs typeface="Open Sans"/>
                <a:sym typeface="Open Sans"/>
              </a:rPr>
              <a:t> de US$ 2 </a:t>
            </a:r>
            <a:r>
              <a:rPr lang="en-GB" sz="1600" dirty="0" err="1">
                <a:solidFill>
                  <a:schemeClr val="dk1"/>
                </a:solidFill>
                <a:latin typeface="Open Sans"/>
                <a:ea typeface="Open Sans"/>
                <a:cs typeface="Open Sans"/>
                <a:sym typeface="Open Sans"/>
              </a:rPr>
              <a:t>milhões</a:t>
            </a:r>
            <a:r>
              <a:rPr lang="en-GB" sz="1600" dirty="0">
                <a:solidFill>
                  <a:schemeClr val="dk1"/>
                </a:solidFill>
                <a:latin typeface="Open Sans"/>
                <a:ea typeface="Open Sans"/>
                <a:cs typeface="Open Sans"/>
                <a:sym typeface="Open Sans"/>
              </a:rPr>
              <a:t> / PJ * 1 PJ = US$ 2 </a:t>
            </a:r>
            <a:r>
              <a:rPr lang="en-GB" sz="1600" dirty="0" err="1">
                <a:solidFill>
                  <a:schemeClr val="dk1"/>
                </a:solidFill>
                <a:latin typeface="Open Sans"/>
                <a:ea typeface="Open Sans"/>
                <a:cs typeface="Open Sans"/>
                <a:sym typeface="Open Sans"/>
              </a:rPr>
              <a:t>milhões</a:t>
            </a:r>
            <a:endParaRPr dirty="0"/>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600" dirty="0">
              <a:solidFill>
                <a:schemeClr val="dk1"/>
              </a:solidFill>
              <a:latin typeface="Open Sans"/>
              <a:ea typeface="Open Sans"/>
              <a:cs typeface="Open Sans"/>
              <a:sym typeface="Open Sans"/>
            </a:endParaRPr>
          </a:p>
        </p:txBody>
      </p:sp>
      <p:sp>
        <p:nvSpPr>
          <p:cNvPr id="322" name="Google Shape;322;p13"/>
          <p:cNvSpPr txBox="1"/>
          <p:nvPr/>
        </p:nvSpPr>
        <p:spPr>
          <a:xfrm>
            <a:off x="6115803" y="4247494"/>
            <a:ext cx="359325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a:solidFill>
                  <a:schemeClr val="dk1"/>
                </a:solidFill>
                <a:latin typeface="Open Sans"/>
                <a:ea typeface="Open Sans"/>
                <a:cs typeface="Open Sans"/>
                <a:sym typeface="Open Sans"/>
              </a:rPr>
              <a:t>Se não </a:t>
            </a:r>
            <a:r>
              <a:rPr lang="en-GB" sz="1600">
                <a:solidFill>
                  <a:schemeClr val="dk1"/>
                </a:solidFill>
                <a:latin typeface="Open Sans"/>
                <a:ea typeface="Open Sans"/>
                <a:cs typeface="Open Sans"/>
                <a:sym typeface="Open Sans"/>
              </a:rPr>
              <a:t>houver atividade, nenhum custo será incorrido</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4"/>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4.2 Referências</a:t>
            </a:r>
            <a:endParaRPr/>
          </a:p>
        </p:txBody>
      </p:sp>
      <p:sp>
        <p:nvSpPr>
          <p:cNvPr id="328" name="Google Shape;328;p1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
        <p:nvSpPr>
          <p:cNvPr id="329" name="Google Shape;329;p14"/>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GB"/>
              <a:t>Taliotis, Constantinos, Gardumi, Francesco, Shivakumar, Abhishek, Sridharan, Vignesh, Ramos, Eunice, Beltramo, Agnese, ... Howells, Mark. (2018, dezembro). Representando o fornecimento de energia primária no OSeMOSYS. Zenodo. </a:t>
            </a:r>
            <a:r>
              <a:rPr lang="en-GB" u="sng">
                <a:solidFill>
                  <a:schemeClr val="hlink"/>
                </a:solidFill>
                <a:hlinkClick r:id="rId3"/>
              </a:rPr>
              <a:t>http://doi.</a:t>
            </a:r>
            <a:r>
              <a:rPr lang="en-GB"/>
              <a:t>org/10.5281/zenodo.4585692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dirty="0"/>
              <a:t>4.3 Impacto das </a:t>
            </a:r>
            <a:r>
              <a:rPr lang="en-GB" dirty="0" err="1"/>
              <a:t>estruturas</a:t>
            </a:r>
            <a:r>
              <a:rPr lang="en-GB" dirty="0"/>
              <a:t> de </a:t>
            </a:r>
            <a:r>
              <a:rPr lang="en-GB" dirty="0" err="1"/>
              <a:t>custo</a:t>
            </a:r>
            <a:endParaRPr dirty="0"/>
          </a:p>
        </p:txBody>
      </p:sp>
      <p:sp>
        <p:nvSpPr>
          <p:cNvPr id="336" name="Google Shape;336;p1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
        <p:nvSpPr>
          <p:cNvPr id="337" name="Google Shape;337;p15"/>
          <p:cNvSpPr txBox="1">
            <a:spLocks noGrp="1"/>
          </p:cNvSpPr>
          <p:nvPr>
            <p:ph type="body" idx="2"/>
          </p:nvPr>
        </p:nvSpPr>
        <p:spPr>
          <a:xfrm>
            <a:off x="663574" y="2016027"/>
            <a:ext cx="5367181" cy="439247"/>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rgbClr val="8EA9DA"/>
              </a:buClr>
              <a:buSzPts val="2000"/>
              <a:buFont typeface="Open Sans SemiBold"/>
              <a:buNone/>
            </a:pPr>
            <a:r>
              <a:rPr lang="en-GB" dirty="0"/>
              <a:t>Um </a:t>
            </a:r>
            <a:r>
              <a:rPr lang="en-GB" dirty="0" err="1"/>
              <a:t>exemplo</a:t>
            </a:r>
            <a:r>
              <a:rPr lang="en-GB" dirty="0"/>
              <a:t> simples de </a:t>
            </a:r>
            <a:r>
              <a:rPr lang="en-GB" dirty="0" err="1"/>
              <a:t>sistema</a:t>
            </a:r>
            <a:r>
              <a:rPr lang="en-GB" dirty="0"/>
              <a:t> </a:t>
            </a:r>
            <a:r>
              <a:rPr lang="en-GB" dirty="0" err="1"/>
              <a:t>energético</a:t>
            </a:r>
            <a:endParaRPr dirty="0"/>
          </a:p>
        </p:txBody>
      </p:sp>
      <p:sp>
        <p:nvSpPr>
          <p:cNvPr id="338" name="Google Shape;338;p15"/>
          <p:cNvSpPr txBox="1"/>
          <p:nvPr/>
        </p:nvSpPr>
        <p:spPr>
          <a:xfrm>
            <a:off x="6715587" y="3972741"/>
            <a:ext cx="4791594" cy="1051120"/>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339" name="Google Shape;339;p15"/>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grpSp>
        <p:nvGrpSpPr>
          <p:cNvPr id="340" name="Google Shape;340;p15"/>
          <p:cNvGrpSpPr/>
          <p:nvPr/>
        </p:nvGrpSpPr>
        <p:grpSpPr>
          <a:xfrm>
            <a:off x="388033" y="2599226"/>
            <a:ext cx="6793720" cy="3038341"/>
            <a:chOff x="-214425" y="917865"/>
            <a:chExt cx="10245704" cy="5486849"/>
          </a:xfrm>
        </p:grpSpPr>
        <p:sp>
          <p:nvSpPr>
            <p:cNvPr id="341" name="Google Shape;341;p15"/>
            <p:cNvSpPr txBox="1"/>
            <p:nvPr/>
          </p:nvSpPr>
          <p:spPr>
            <a:xfrm>
              <a:off x="4913218" y="2003520"/>
              <a:ext cx="3121208" cy="9447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dirty="0">
                  <a:solidFill>
                    <a:schemeClr val="dk1"/>
                  </a:solidFill>
                  <a:latin typeface="Open Sans"/>
                  <a:ea typeface="Open Sans"/>
                  <a:cs typeface="Open Sans"/>
                  <a:sym typeface="Open Sans"/>
                </a:rPr>
                <a:t>Sistema </a:t>
              </a:r>
              <a:r>
                <a:rPr lang="en-GB" b="1" dirty="0" err="1">
                  <a:solidFill>
                    <a:schemeClr val="dk1"/>
                  </a:solidFill>
                  <a:latin typeface="Open Sans"/>
                  <a:ea typeface="Open Sans"/>
                  <a:cs typeface="Open Sans"/>
                  <a:sym typeface="Open Sans"/>
                </a:rPr>
                <a:t>Energético</a:t>
              </a:r>
              <a:r>
                <a:rPr lang="en-GB" b="1" dirty="0">
                  <a:solidFill>
                    <a:schemeClr val="dk1"/>
                  </a:solidFill>
                  <a:latin typeface="Open Sans"/>
                  <a:ea typeface="Open Sans"/>
                  <a:cs typeface="Open Sans"/>
                  <a:sym typeface="Open Sans"/>
                </a:rPr>
                <a:t> </a:t>
              </a:r>
              <a:r>
                <a:rPr lang="en-GB" b="1" dirty="0" err="1">
                  <a:solidFill>
                    <a:schemeClr val="dk1"/>
                  </a:solidFill>
                  <a:latin typeface="Open Sans"/>
                  <a:ea typeface="Open Sans"/>
                  <a:cs typeface="Open Sans"/>
                  <a:sym typeface="Open Sans"/>
                </a:rPr>
                <a:t>em</a:t>
              </a:r>
              <a:r>
                <a:rPr lang="en-GB" b="1" dirty="0">
                  <a:solidFill>
                    <a:schemeClr val="dk1"/>
                  </a:solidFill>
                  <a:latin typeface="Open Sans"/>
                  <a:ea typeface="Open Sans"/>
                  <a:cs typeface="Open Sans"/>
                  <a:sym typeface="Open Sans"/>
                </a:rPr>
                <a:t> </a:t>
              </a:r>
              <a:r>
                <a:rPr lang="en-GB" b="1" dirty="0" err="1">
                  <a:solidFill>
                    <a:schemeClr val="dk1"/>
                  </a:solidFill>
                  <a:latin typeface="Open Sans"/>
                  <a:ea typeface="Open Sans"/>
                  <a:cs typeface="Open Sans"/>
                  <a:sym typeface="Open Sans"/>
                </a:rPr>
                <a:t>uma</a:t>
              </a:r>
              <a:r>
                <a:rPr lang="en-GB" b="1" dirty="0">
                  <a:solidFill>
                    <a:schemeClr val="dk1"/>
                  </a:solidFill>
                  <a:latin typeface="Open Sans"/>
                  <a:ea typeface="Open Sans"/>
                  <a:cs typeface="Open Sans"/>
                  <a:sym typeface="Open Sans"/>
                </a:rPr>
                <a:t> </a:t>
              </a:r>
              <a:r>
                <a:rPr lang="en-GB" b="1" dirty="0" err="1">
                  <a:solidFill>
                    <a:schemeClr val="dk1"/>
                  </a:solidFill>
                  <a:latin typeface="Open Sans"/>
                  <a:ea typeface="Open Sans"/>
                  <a:cs typeface="Open Sans"/>
                  <a:sym typeface="Open Sans"/>
                </a:rPr>
                <a:t>Ilha</a:t>
              </a:r>
              <a:endParaRPr dirty="0"/>
            </a:p>
          </p:txBody>
        </p:sp>
        <p:cxnSp>
          <p:nvCxnSpPr>
            <p:cNvPr id="342" name="Google Shape;342;p15"/>
            <p:cNvCxnSpPr/>
            <p:nvPr/>
          </p:nvCxnSpPr>
          <p:spPr>
            <a:xfrm>
              <a:off x="2832335" y="2319148"/>
              <a:ext cx="1695666" cy="1565751"/>
            </a:xfrm>
            <a:prstGeom prst="bentConnector3">
              <a:avLst>
                <a:gd name="adj1" fmla="val 113121"/>
              </a:avLst>
            </a:prstGeom>
            <a:noFill/>
            <a:ln w="57150" cap="flat" cmpd="sng">
              <a:solidFill>
                <a:schemeClr val="accent1"/>
              </a:solidFill>
              <a:prstDash val="solid"/>
              <a:miter lim="800000"/>
              <a:headEnd type="none" w="sm" len="sm"/>
              <a:tailEnd type="triangle" w="med" len="med"/>
            </a:ln>
          </p:spPr>
        </p:cxnSp>
        <p:cxnSp>
          <p:nvCxnSpPr>
            <p:cNvPr id="343" name="Google Shape;343;p15"/>
            <p:cNvCxnSpPr/>
            <p:nvPr/>
          </p:nvCxnSpPr>
          <p:spPr>
            <a:xfrm rot="10800000" flipH="1">
              <a:off x="2837403" y="3888317"/>
              <a:ext cx="1701053" cy="1613267"/>
            </a:xfrm>
            <a:prstGeom prst="bentConnector3">
              <a:avLst>
                <a:gd name="adj1" fmla="val 113153"/>
              </a:avLst>
            </a:prstGeom>
            <a:noFill/>
            <a:ln w="57150" cap="flat" cmpd="sng">
              <a:solidFill>
                <a:schemeClr val="accent1"/>
              </a:solidFill>
              <a:prstDash val="solid"/>
              <a:miter lim="800000"/>
              <a:headEnd type="none" w="sm" len="sm"/>
              <a:tailEnd type="triangle" w="med" len="med"/>
            </a:ln>
          </p:spPr>
        </p:cxnSp>
        <p:sp>
          <p:nvSpPr>
            <p:cNvPr id="344" name="Google Shape;344;p15"/>
            <p:cNvSpPr txBox="1"/>
            <p:nvPr/>
          </p:nvSpPr>
          <p:spPr>
            <a:xfrm>
              <a:off x="796899" y="3888318"/>
              <a:ext cx="2241977" cy="356708"/>
            </a:xfrm>
            <a:prstGeom prst="rect">
              <a:avLst/>
            </a:prstGeom>
            <a:noFill/>
            <a:ln>
              <a:noFill/>
            </a:ln>
          </p:spPr>
          <p:txBody>
            <a:bodyPr spcFirstLastPara="1" wrap="square" lIns="91425" tIns="45700" rIns="91425" bIns="45700" anchor="b" anchorCtr="0">
              <a:normAutofit fontScale="77500" lnSpcReduction="20000"/>
            </a:bodyPr>
            <a:lstStyle/>
            <a:p>
              <a:pPr marL="0" marR="0" lvl="0" indent="0" algn="l" rtl="0">
                <a:spcBef>
                  <a:spcPts val="0"/>
                </a:spcBef>
                <a:spcAft>
                  <a:spcPts val="0"/>
                </a:spcAft>
                <a:buNone/>
              </a:pPr>
              <a:endParaRPr sz="1000">
                <a:solidFill>
                  <a:schemeClr val="dk1"/>
                </a:solidFill>
                <a:latin typeface="Times"/>
                <a:ea typeface="Times"/>
                <a:cs typeface="Times"/>
                <a:sym typeface="Times"/>
              </a:endParaRPr>
            </a:p>
          </p:txBody>
        </p:sp>
        <p:grpSp>
          <p:nvGrpSpPr>
            <p:cNvPr id="345" name="Google Shape;345;p15"/>
            <p:cNvGrpSpPr/>
            <p:nvPr/>
          </p:nvGrpSpPr>
          <p:grpSpPr>
            <a:xfrm>
              <a:off x="112438" y="917865"/>
              <a:ext cx="4018953" cy="2961567"/>
              <a:chOff x="9385391" y="-442012"/>
              <a:chExt cx="4018953" cy="2961567"/>
            </a:xfrm>
          </p:grpSpPr>
          <p:sp>
            <p:nvSpPr>
              <p:cNvPr id="346" name="Google Shape;346;p15"/>
              <p:cNvSpPr/>
              <p:nvPr/>
            </p:nvSpPr>
            <p:spPr>
              <a:xfrm>
                <a:off x="9385391" y="-442012"/>
                <a:ext cx="4018953" cy="555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Open Sans"/>
                    <a:ea typeface="Open Sans"/>
                    <a:cs typeface="Open Sans"/>
                    <a:sym typeface="Open Sans"/>
                  </a:rPr>
                  <a:t>Usina de </a:t>
                </a:r>
                <a:r>
                  <a:rPr lang="en-GB" sz="1400" b="1" dirty="0" err="1">
                    <a:solidFill>
                      <a:schemeClr val="dk1"/>
                    </a:solidFill>
                    <a:latin typeface="Open Sans"/>
                    <a:ea typeface="Open Sans"/>
                    <a:cs typeface="Open Sans"/>
                    <a:sym typeface="Open Sans"/>
                  </a:rPr>
                  <a:t>energia</a:t>
                </a:r>
                <a:r>
                  <a:rPr lang="en-GB" sz="1400" b="1" dirty="0">
                    <a:solidFill>
                      <a:schemeClr val="dk1"/>
                    </a:solidFill>
                    <a:latin typeface="Open Sans"/>
                    <a:ea typeface="Open Sans"/>
                    <a:cs typeface="Open Sans"/>
                    <a:sym typeface="Open Sans"/>
                  </a:rPr>
                  <a:t> a </a:t>
                </a:r>
                <a:r>
                  <a:rPr lang="en-GB" sz="1400" b="1" dirty="0" err="1">
                    <a:solidFill>
                      <a:schemeClr val="dk1"/>
                    </a:solidFill>
                    <a:latin typeface="Open Sans"/>
                    <a:ea typeface="Open Sans"/>
                    <a:cs typeface="Open Sans"/>
                    <a:sym typeface="Open Sans"/>
                  </a:rPr>
                  <a:t>carvão</a:t>
                </a:r>
                <a:endParaRPr dirty="0"/>
              </a:p>
            </p:txBody>
          </p:sp>
          <p:pic>
            <p:nvPicPr>
              <p:cNvPr id="347" name="Google Shape;347;p15" descr="A picture containing smoke, sky, train, outdoor&#10;&#10;Description automatically generated"/>
              <p:cNvPicPr preferRelativeResize="0"/>
              <p:nvPr/>
            </p:nvPicPr>
            <p:blipFill rotWithShape="1">
              <a:blip r:embed="rId3">
                <a:alphaModFix/>
              </a:blip>
              <a:srcRect/>
              <a:stretch/>
            </p:blipFill>
            <p:spPr>
              <a:xfrm>
                <a:off x="10193793" y="303893"/>
                <a:ext cx="1664677" cy="2215662"/>
              </a:xfrm>
              <a:prstGeom prst="rect">
                <a:avLst/>
              </a:prstGeom>
              <a:noFill/>
              <a:ln>
                <a:noFill/>
              </a:ln>
            </p:spPr>
          </p:pic>
        </p:grpSp>
        <p:sp>
          <p:nvSpPr>
            <p:cNvPr id="348" name="Google Shape;348;p15"/>
            <p:cNvSpPr txBox="1"/>
            <p:nvPr/>
          </p:nvSpPr>
          <p:spPr>
            <a:xfrm>
              <a:off x="798220" y="6036283"/>
              <a:ext cx="1843393" cy="368431"/>
            </a:xfrm>
            <a:prstGeom prst="rect">
              <a:avLst/>
            </a:prstGeom>
            <a:noFill/>
            <a:ln>
              <a:noFill/>
            </a:ln>
          </p:spPr>
          <p:txBody>
            <a:bodyPr spcFirstLastPara="1" wrap="square" lIns="91425" tIns="45700" rIns="91425" bIns="45700" anchor="b" anchorCtr="0">
              <a:normAutofit fontScale="85000" lnSpcReduction="20000"/>
            </a:bodyPr>
            <a:lstStyle/>
            <a:p>
              <a:pPr marL="0" marR="0" lvl="0" indent="0" algn="l" rtl="0">
                <a:spcBef>
                  <a:spcPts val="0"/>
                </a:spcBef>
                <a:spcAft>
                  <a:spcPts val="0"/>
                </a:spcAft>
                <a:buNone/>
              </a:pPr>
              <a:endParaRPr sz="1000">
                <a:solidFill>
                  <a:schemeClr val="dk1"/>
                </a:solidFill>
                <a:latin typeface="Times"/>
                <a:ea typeface="Times"/>
                <a:cs typeface="Times"/>
                <a:sym typeface="Times"/>
              </a:endParaRPr>
            </a:p>
          </p:txBody>
        </p:sp>
        <p:sp>
          <p:nvSpPr>
            <p:cNvPr id="349" name="Google Shape;349;p15"/>
            <p:cNvSpPr txBox="1"/>
            <p:nvPr/>
          </p:nvSpPr>
          <p:spPr>
            <a:xfrm>
              <a:off x="6910071" y="4817083"/>
              <a:ext cx="3121208" cy="333262"/>
            </a:xfrm>
            <a:prstGeom prst="rect">
              <a:avLst/>
            </a:prstGeom>
            <a:noFill/>
            <a:ln>
              <a:noFill/>
            </a:ln>
          </p:spPr>
          <p:txBody>
            <a:bodyPr spcFirstLastPara="1" wrap="square" lIns="91425" tIns="45700" rIns="91425" bIns="45700" anchor="b" anchorCtr="0">
              <a:normAutofit fontScale="70000" lnSpcReduction="20000"/>
            </a:bodyPr>
            <a:lstStyle/>
            <a:p>
              <a:pPr marL="0" marR="0" lvl="0" indent="0" algn="l" rtl="0">
                <a:spcBef>
                  <a:spcPts val="0"/>
                </a:spcBef>
                <a:spcAft>
                  <a:spcPts val="0"/>
                </a:spcAft>
                <a:buNone/>
              </a:pPr>
              <a:endParaRPr sz="1000">
                <a:solidFill>
                  <a:schemeClr val="dk1"/>
                </a:solidFill>
                <a:latin typeface="Times"/>
                <a:ea typeface="Times"/>
                <a:cs typeface="Times"/>
                <a:sym typeface="Times"/>
              </a:endParaRPr>
            </a:p>
          </p:txBody>
        </p:sp>
        <p:grpSp>
          <p:nvGrpSpPr>
            <p:cNvPr id="350" name="Google Shape;350;p15"/>
            <p:cNvGrpSpPr/>
            <p:nvPr/>
          </p:nvGrpSpPr>
          <p:grpSpPr>
            <a:xfrm>
              <a:off x="-214425" y="4145343"/>
              <a:ext cx="4490360" cy="2026832"/>
              <a:chOff x="-214425" y="4145343"/>
              <a:chExt cx="4490360" cy="2026832"/>
            </a:xfrm>
          </p:grpSpPr>
          <p:sp>
            <p:nvSpPr>
              <p:cNvPr id="351" name="Google Shape;351;p15"/>
              <p:cNvSpPr/>
              <p:nvPr/>
            </p:nvSpPr>
            <p:spPr>
              <a:xfrm>
                <a:off x="-214425" y="4145343"/>
                <a:ext cx="4490360" cy="555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chemeClr val="dk1"/>
                    </a:solidFill>
                    <a:latin typeface="Open Sans"/>
                    <a:ea typeface="Open Sans"/>
                    <a:cs typeface="Open Sans"/>
                    <a:sym typeface="Open Sans"/>
                  </a:rPr>
                  <a:t>Usina de </a:t>
                </a:r>
                <a:r>
                  <a:rPr lang="en-GB" sz="1400" b="1" dirty="0" err="1">
                    <a:solidFill>
                      <a:schemeClr val="dk1"/>
                    </a:solidFill>
                    <a:latin typeface="Open Sans"/>
                    <a:ea typeface="Open Sans"/>
                    <a:cs typeface="Open Sans"/>
                    <a:sym typeface="Open Sans"/>
                  </a:rPr>
                  <a:t>energia</a:t>
                </a:r>
                <a:r>
                  <a:rPr lang="en-GB" sz="1400" b="1" dirty="0">
                    <a:solidFill>
                      <a:schemeClr val="dk1"/>
                    </a:solidFill>
                    <a:latin typeface="Open Sans"/>
                    <a:ea typeface="Open Sans"/>
                    <a:cs typeface="Open Sans"/>
                    <a:sym typeface="Open Sans"/>
                  </a:rPr>
                  <a:t> a </a:t>
                </a:r>
                <a:r>
                  <a:rPr lang="en-GB" sz="1400" b="1" dirty="0" err="1">
                    <a:solidFill>
                      <a:schemeClr val="dk1"/>
                    </a:solidFill>
                    <a:latin typeface="Open Sans"/>
                    <a:ea typeface="Open Sans"/>
                    <a:cs typeface="Open Sans"/>
                    <a:sym typeface="Open Sans"/>
                  </a:rPr>
                  <a:t>gás</a:t>
                </a:r>
                <a:r>
                  <a:rPr lang="en-GB" sz="1400" b="1" dirty="0">
                    <a:solidFill>
                      <a:schemeClr val="dk1"/>
                    </a:solidFill>
                    <a:latin typeface="Open Sans"/>
                    <a:ea typeface="Open Sans"/>
                    <a:cs typeface="Open Sans"/>
                    <a:sym typeface="Open Sans"/>
                  </a:rPr>
                  <a:t> natural</a:t>
                </a:r>
                <a:endParaRPr dirty="0"/>
              </a:p>
            </p:txBody>
          </p:sp>
          <p:pic>
            <p:nvPicPr>
              <p:cNvPr id="352" name="Google Shape;352;p15"/>
              <p:cNvPicPr preferRelativeResize="0"/>
              <p:nvPr/>
            </p:nvPicPr>
            <p:blipFill rotWithShape="1">
              <a:blip r:embed="rId4">
                <a:alphaModFix/>
              </a:blip>
              <a:srcRect/>
              <a:stretch/>
            </p:blipFill>
            <p:spPr>
              <a:xfrm>
                <a:off x="290766" y="4838979"/>
                <a:ext cx="2743200" cy="1333196"/>
              </a:xfrm>
              <a:prstGeom prst="rect">
                <a:avLst/>
              </a:prstGeom>
              <a:noFill/>
              <a:ln>
                <a:noFill/>
              </a:ln>
            </p:spPr>
          </p:pic>
        </p:grpSp>
        <p:pic>
          <p:nvPicPr>
            <p:cNvPr id="353" name="Google Shape;353;p15" descr="A picture containing blue, ocean floor&#10;&#10;Description automatically generated"/>
            <p:cNvPicPr preferRelativeResize="0"/>
            <p:nvPr/>
          </p:nvPicPr>
          <p:blipFill rotWithShape="1">
            <a:blip r:embed="rId5">
              <a:alphaModFix/>
            </a:blip>
            <a:srcRect/>
            <a:stretch/>
          </p:blipFill>
          <p:spPr>
            <a:xfrm>
              <a:off x="5102222" y="2925778"/>
              <a:ext cx="2743200" cy="1827060"/>
            </a:xfrm>
            <a:prstGeom prst="rect">
              <a:avLst/>
            </a:prstGeom>
            <a:noFill/>
            <a:ln>
              <a:noFill/>
            </a:ln>
          </p:spPr>
        </p:pic>
        <p:pic>
          <p:nvPicPr>
            <p:cNvPr id="354" name="Google Shape;354;p15"/>
            <p:cNvPicPr preferRelativeResize="0"/>
            <p:nvPr/>
          </p:nvPicPr>
          <p:blipFill rotWithShape="1">
            <a:blip r:embed="rId6">
              <a:alphaModFix/>
            </a:blip>
            <a:srcRect r="51781"/>
            <a:stretch/>
          </p:blipFill>
          <p:spPr>
            <a:xfrm>
              <a:off x="4524088" y="3315248"/>
              <a:ext cx="1122403" cy="1138309"/>
            </a:xfrm>
            <a:prstGeom prst="rect">
              <a:avLst/>
            </a:prstGeom>
            <a:noFill/>
            <a:ln>
              <a:noFill/>
            </a:ln>
          </p:spPr>
        </p:pic>
      </p:grpSp>
      <p:sp>
        <p:nvSpPr>
          <p:cNvPr id="355" name="Google Shape;355;p15"/>
          <p:cNvSpPr txBox="1">
            <a:spLocks noGrp="1"/>
          </p:cNvSpPr>
          <p:nvPr>
            <p:ph type="body" idx="4"/>
          </p:nvPr>
        </p:nvSpPr>
        <p:spPr>
          <a:xfrm>
            <a:off x="663574" y="6007019"/>
            <a:ext cx="5807680" cy="3864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Public Domain, </a:t>
            </a:r>
            <a:r>
              <a:rPr lang="en-GB" u="sng">
                <a:solidFill>
                  <a:schemeClr val="hlink"/>
                </a:solidFill>
                <a:hlinkClick r:id="rId7"/>
              </a:rPr>
              <a:t>foto</a:t>
            </a:r>
            <a:r>
              <a:rPr lang="en-GB"/>
              <a:t>, licenciada sob </a:t>
            </a:r>
            <a:r>
              <a:rPr lang="en-GB" u="sng">
                <a:solidFill>
                  <a:schemeClr val="hlink"/>
                </a:solidFill>
                <a:hlinkClick r:id="rId8"/>
              </a:rPr>
              <a:t>CC BY</a:t>
            </a:r>
            <a:r>
              <a:rPr lang="en-GB"/>
              <a:t>; Fonte da imagem: TBoard, </a:t>
            </a:r>
            <a:r>
              <a:rPr lang="en-GB" u="sng">
                <a:solidFill>
                  <a:schemeClr val="hlink"/>
                </a:solidFill>
                <a:hlinkClick r:id="rId9"/>
              </a:rPr>
              <a:t>foto</a:t>
            </a:r>
            <a:r>
              <a:rPr lang="en-GB"/>
              <a:t>, licenciada sob </a:t>
            </a:r>
            <a:r>
              <a:rPr lang="en-GB" u="sng">
                <a:solidFill>
                  <a:schemeClr val="hlink"/>
                </a:solidFill>
                <a:hlinkClick r:id="rId8"/>
              </a:rPr>
              <a:t>CC BY</a:t>
            </a:r>
            <a:r>
              <a:rPr lang="en-GB"/>
              <a:t>; Fonte da imagem: Hrvoje_Photography, </a:t>
            </a:r>
            <a:r>
              <a:rPr lang="en-GB" u="sng">
                <a:solidFill>
                  <a:schemeClr val="hlink"/>
                </a:solidFill>
                <a:hlinkClick r:id="rId10"/>
              </a:rPr>
              <a:t>foto</a:t>
            </a:r>
            <a:r>
              <a:rPr lang="en-GB"/>
              <a:t>, licenciada sob </a:t>
            </a:r>
            <a:r>
              <a:rPr lang="en-GB" u="sng">
                <a:solidFill>
                  <a:schemeClr val="hlink"/>
                </a:solidFill>
                <a:hlinkClick r:id="rId11"/>
              </a:rPr>
              <a:t>Unsplash</a:t>
            </a:r>
            <a:endParaRPr/>
          </a:p>
        </p:txBody>
      </p:sp>
      <p:graphicFrame>
        <p:nvGraphicFramePr>
          <p:cNvPr id="356" name="Google Shape;356;p15"/>
          <p:cNvGraphicFramePr/>
          <p:nvPr>
            <p:extLst>
              <p:ext uri="{D42A27DB-BD31-4B8C-83A1-F6EECF244321}">
                <p14:modId xmlns:p14="http://schemas.microsoft.com/office/powerpoint/2010/main" val="1334651014"/>
              </p:ext>
            </p:extLst>
          </p:nvPr>
        </p:nvGraphicFramePr>
        <p:xfrm>
          <a:off x="6030756" y="3121274"/>
          <a:ext cx="5505550" cy="2629440"/>
        </p:xfrm>
        <a:graphic>
          <a:graphicData uri="http://schemas.openxmlformats.org/drawingml/2006/table">
            <a:tbl>
              <a:tblPr firstRow="1" bandRow="1">
                <a:noFill/>
                <a:tableStyleId>{C5CC248D-0736-4D13-BCF5-9A495FF3A266}</a:tableStyleId>
              </a:tblPr>
              <a:tblGrid>
                <a:gridCol w="976100">
                  <a:extLst>
                    <a:ext uri="{9D8B030D-6E8A-4147-A177-3AD203B41FA5}">
                      <a16:colId xmlns:a16="http://schemas.microsoft.com/office/drawing/2014/main" val="20000"/>
                    </a:ext>
                  </a:extLst>
                </a:gridCol>
                <a:gridCol w="1260844">
                  <a:extLst>
                    <a:ext uri="{9D8B030D-6E8A-4147-A177-3AD203B41FA5}">
                      <a16:colId xmlns:a16="http://schemas.microsoft.com/office/drawing/2014/main" val="20001"/>
                    </a:ext>
                  </a:extLst>
                </a:gridCol>
                <a:gridCol w="897556">
                  <a:extLst>
                    <a:ext uri="{9D8B030D-6E8A-4147-A177-3AD203B41FA5}">
                      <a16:colId xmlns:a16="http://schemas.microsoft.com/office/drawing/2014/main" val="20002"/>
                    </a:ext>
                  </a:extLst>
                </a:gridCol>
                <a:gridCol w="1212100">
                  <a:extLst>
                    <a:ext uri="{9D8B030D-6E8A-4147-A177-3AD203B41FA5}">
                      <a16:colId xmlns:a16="http://schemas.microsoft.com/office/drawing/2014/main" val="20003"/>
                    </a:ext>
                  </a:extLst>
                </a:gridCol>
                <a:gridCol w="1158950">
                  <a:extLst>
                    <a:ext uri="{9D8B030D-6E8A-4147-A177-3AD203B41FA5}">
                      <a16:colId xmlns:a16="http://schemas.microsoft.com/office/drawing/2014/main" val="20004"/>
                    </a:ext>
                  </a:extLst>
                </a:gridCol>
              </a:tblGrid>
              <a:tr h="1212775">
                <a:tc>
                  <a:txBody>
                    <a:bodyPr/>
                    <a:lstStyle/>
                    <a:p>
                      <a:pPr marL="0" marR="0" lvl="0" indent="0" algn="ctr" rtl="0">
                        <a:spcBef>
                          <a:spcPts val="0"/>
                        </a:spcBef>
                        <a:spcAft>
                          <a:spcPts val="0"/>
                        </a:spcAft>
                        <a:buNone/>
                      </a:pPr>
                      <a:r>
                        <a:rPr lang="en-GB" sz="1400" b="0">
                          <a:latin typeface="Open Sans"/>
                          <a:ea typeface="Open Sans"/>
                          <a:cs typeface="Open Sans"/>
                          <a:sym typeface="Open Sans"/>
                        </a:rPr>
                        <a:t>Opções de usinas elétricas</a:t>
                      </a:r>
                      <a:endParaRPr sz="1400" b="0">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Open Sans"/>
                        <a:buNone/>
                      </a:pPr>
                      <a:r>
                        <a:rPr lang="en-GB" sz="1400" b="0">
                          <a:latin typeface="Open Sans"/>
                          <a:ea typeface="Open Sans"/>
                          <a:cs typeface="Open Sans"/>
                          <a:sym typeface="Open Sans"/>
                        </a:rPr>
                        <a:t>Disponibilidade anual de combustível </a:t>
                      </a:r>
                      <a:endParaRPr/>
                    </a:p>
                    <a:p>
                      <a:pPr marL="0" marR="0" lvl="0" indent="0" algn="ctr" rtl="0">
                        <a:lnSpc>
                          <a:spcPct val="100000"/>
                        </a:lnSpc>
                        <a:spcBef>
                          <a:spcPts val="0"/>
                        </a:spcBef>
                        <a:spcAft>
                          <a:spcPts val="0"/>
                        </a:spcAft>
                        <a:buClr>
                          <a:schemeClr val="dk1"/>
                        </a:buClr>
                        <a:buSzPts val="1400"/>
                        <a:buFont typeface="Open Sans"/>
                        <a:buNone/>
                      </a:pPr>
                      <a:r>
                        <a:rPr lang="en-GB" sz="1400" b="0">
                          <a:latin typeface="Open Sans"/>
                          <a:ea typeface="Open Sans"/>
                          <a:cs typeface="Open Sans"/>
                          <a:sym typeface="Open Sans"/>
                        </a:rPr>
                        <a:t>(PJ)</a:t>
                      </a:r>
                      <a:endParaRPr sz="1400" b="0">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Open Sans"/>
                        <a:buNone/>
                      </a:pPr>
                      <a:r>
                        <a:rPr lang="en-GB" sz="1400" b="0">
                          <a:latin typeface="Open Sans"/>
                          <a:ea typeface="Open Sans"/>
                          <a:cs typeface="Open Sans"/>
                          <a:sym typeface="Open Sans"/>
                        </a:rPr>
                        <a:t>Custo variável (USD/PJ)</a:t>
                      </a:r>
                      <a:endParaRPr sz="1400" b="0">
                        <a:latin typeface="Open Sans"/>
                        <a:ea typeface="Open Sans"/>
                        <a:cs typeface="Open Sans"/>
                        <a:sym typeface="Open Sans"/>
                      </a:endParaRPr>
                    </a:p>
                    <a:p>
                      <a:pPr marL="0" marR="0" lvl="0" indent="0" algn="ctr" rtl="0">
                        <a:spcBef>
                          <a:spcPts val="0"/>
                        </a:spcBef>
                        <a:spcAft>
                          <a:spcPts val="0"/>
                        </a:spcAft>
                        <a:buNone/>
                      </a:pPr>
                      <a:endParaRPr sz="1400">
                        <a:latin typeface="Open Sans"/>
                        <a:ea typeface="Open Sans"/>
                        <a:cs typeface="Open Sans"/>
                        <a:sym typeface="Open Sans"/>
                      </a:endParaRPr>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Open Sans"/>
                        <a:buNone/>
                      </a:pPr>
                      <a:r>
                        <a:rPr lang="en-GB" sz="1400" b="0">
                          <a:latin typeface="Open Sans"/>
                          <a:ea typeface="Open Sans"/>
                          <a:cs typeface="Open Sans"/>
                          <a:sym typeface="Open Sans"/>
                        </a:rPr>
                        <a:t>Uso de combustível</a:t>
                      </a:r>
                      <a:endParaRPr/>
                    </a:p>
                    <a:p>
                      <a:pPr marL="0" marR="0" lvl="0" indent="0" algn="ctr" rtl="0">
                        <a:lnSpc>
                          <a:spcPct val="100000"/>
                        </a:lnSpc>
                        <a:spcBef>
                          <a:spcPts val="0"/>
                        </a:spcBef>
                        <a:spcAft>
                          <a:spcPts val="0"/>
                        </a:spcAft>
                        <a:buClr>
                          <a:schemeClr val="dk1"/>
                        </a:buClr>
                        <a:buSzPts val="1400"/>
                        <a:buFont typeface="Open Sans"/>
                        <a:buNone/>
                      </a:pPr>
                      <a:r>
                        <a:rPr lang="en-GB" sz="1400" b="0">
                          <a:latin typeface="Open Sans"/>
                          <a:ea typeface="Open Sans"/>
                          <a:cs typeface="Open Sans"/>
                          <a:sym typeface="Open Sans"/>
                        </a:rPr>
                        <a:t>(PJ de combustível/PJ de eletricidade)</a:t>
                      </a:r>
                      <a:endParaRPr sz="1400" b="0">
                        <a:latin typeface="Open Sans"/>
                        <a:ea typeface="Open Sans"/>
                        <a:cs typeface="Open Sans"/>
                        <a:sym typeface="Open Sans"/>
                      </a:endParaRPr>
                    </a:p>
                    <a:p>
                      <a:pPr marL="0" marR="0" lvl="0" indent="0" algn="ctr" rtl="0">
                        <a:spcBef>
                          <a:spcPts val="0"/>
                        </a:spcBef>
                        <a:spcAft>
                          <a:spcPts val="0"/>
                        </a:spcAft>
                        <a:buNone/>
                      </a:pPr>
                      <a:endParaRPr sz="1400">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Geração de eletricidade</a:t>
                      </a:r>
                      <a:endParaRPr/>
                    </a:p>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variáveis</a:t>
                      </a:r>
                      <a:endParaRPr/>
                    </a:p>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(PJ)</a:t>
                      </a:r>
                      <a:endParaRPr/>
                    </a:p>
                  </a:txBody>
                  <a:tcPr marL="91450" marR="91450" marT="45725" marB="45725"/>
                </a:tc>
                <a:extLst>
                  <a:ext uri="{0D108BD9-81ED-4DB2-BD59-A6C34878D82A}">
                    <a16:rowId xmlns:a16="http://schemas.microsoft.com/office/drawing/2014/main" val="10000"/>
                  </a:ext>
                </a:extLst>
              </a:tr>
              <a:tr h="526300">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Carvão</a:t>
                      </a:r>
                      <a:endParaRPr/>
                    </a:p>
                  </a:txBody>
                  <a:tcPr marL="91450" marR="91450" marT="45725" marB="45725"/>
                </a:tc>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600</a:t>
                      </a:r>
                      <a:endParaRPr/>
                    </a:p>
                  </a:txBody>
                  <a:tcPr marL="91450" marR="91450" marT="45725" marB="45725"/>
                </a:tc>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350</a:t>
                      </a:r>
                      <a:endParaRPr/>
                    </a:p>
                    <a:p>
                      <a:pPr marL="0" marR="0" lvl="0" indent="0" algn="ctr" rtl="0">
                        <a:spcBef>
                          <a:spcPts val="0"/>
                        </a:spcBef>
                        <a:spcAft>
                          <a:spcPts val="0"/>
                        </a:spcAft>
                        <a:buNone/>
                      </a:pPr>
                      <a:endParaRPr sz="1400" b="0">
                        <a:solidFill>
                          <a:schemeClr val="dk1"/>
                        </a:solidFill>
                        <a:latin typeface="Open Sans"/>
                        <a:ea typeface="Open Sans"/>
                        <a:cs typeface="Open Sans"/>
                        <a:sym typeface="Open Sans"/>
                      </a:endParaRPr>
                    </a:p>
                  </a:txBody>
                  <a:tcPr marL="91450" marR="91450" marT="45725" marB="45725"/>
                </a:tc>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3</a:t>
                      </a:r>
                      <a:endParaRPr/>
                    </a:p>
                  </a:txBody>
                  <a:tcPr marL="91450" marR="91450" marT="45725" marB="45725"/>
                </a:tc>
                <a:tc>
                  <a:txBody>
                    <a:bodyPr/>
                    <a:lstStyle/>
                    <a:p>
                      <a:pPr marL="0" marR="0" lvl="0" indent="0" algn="ctr" rtl="0">
                        <a:spcBef>
                          <a:spcPts val="0"/>
                        </a:spcBef>
                        <a:spcAft>
                          <a:spcPts val="0"/>
                        </a:spcAft>
                        <a:buNone/>
                      </a:pPr>
                      <a:r>
                        <a:rPr lang="en-GB" sz="1400">
                          <a:latin typeface="Open Sans"/>
                          <a:ea typeface="Open Sans"/>
                          <a:cs typeface="Open Sans"/>
                          <a:sym typeface="Open Sans"/>
                        </a:rPr>
                        <a:t>X</a:t>
                      </a:r>
                      <a:r>
                        <a:rPr lang="en-GB" sz="1400" baseline="-25000">
                          <a:latin typeface="Open Sans"/>
                          <a:ea typeface="Open Sans"/>
                          <a:cs typeface="Open Sans"/>
                          <a:sym typeface="Open Sans"/>
                        </a:rPr>
                        <a:t>CL </a:t>
                      </a:r>
                      <a:endParaRPr sz="1400" b="0">
                        <a:solidFill>
                          <a:schemeClr val="dk1"/>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297475">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Gás natural</a:t>
                      </a:r>
                      <a:endParaRPr/>
                    </a:p>
                  </a:txBody>
                  <a:tcPr marL="91450" marR="91450" marT="45725" marB="45725"/>
                </a:tc>
                <a:tc>
                  <a:txBody>
                    <a:bodyPr/>
                    <a:lstStyle/>
                    <a:p>
                      <a:pPr marL="0" marR="0" lvl="0" indent="0" algn="ctr" rtl="0">
                        <a:spcBef>
                          <a:spcPts val="0"/>
                        </a:spcBef>
                        <a:spcAft>
                          <a:spcPts val="0"/>
                        </a:spcAft>
                        <a:buNone/>
                      </a:pPr>
                      <a:r>
                        <a:rPr lang="en-GB" sz="1400" b="0" dirty="0">
                          <a:solidFill>
                            <a:schemeClr val="dk1"/>
                          </a:solidFill>
                          <a:latin typeface="Open Sans"/>
                          <a:ea typeface="Open Sans"/>
                          <a:cs typeface="Open Sans"/>
                          <a:sym typeface="Open Sans"/>
                        </a:rPr>
                        <a:t>300</a:t>
                      </a:r>
                      <a:endParaRPr dirty="0"/>
                    </a:p>
                  </a:txBody>
                  <a:tcPr marL="91450" marR="91450" marT="45725" marB="45725"/>
                </a:tc>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300</a:t>
                      </a:r>
                      <a:endParaRPr/>
                    </a:p>
                  </a:txBody>
                  <a:tcPr marL="91450" marR="91450" marT="45725" marB="45725"/>
                </a:tc>
                <a:tc>
                  <a:txBody>
                    <a:bodyPr/>
                    <a:lstStyle/>
                    <a:p>
                      <a:pPr marL="0" marR="0" lvl="0" indent="0" algn="ctr" rtl="0">
                        <a:spcBef>
                          <a:spcPts val="0"/>
                        </a:spcBef>
                        <a:spcAft>
                          <a:spcPts val="0"/>
                        </a:spcAft>
                        <a:buNone/>
                      </a:pPr>
                      <a:r>
                        <a:rPr lang="en-GB" sz="1400" b="0">
                          <a:solidFill>
                            <a:schemeClr val="dk1"/>
                          </a:solidFill>
                          <a:latin typeface="Open Sans"/>
                          <a:ea typeface="Open Sans"/>
                          <a:cs typeface="Open Sans"/>
                          <a:sym typeface="Open Sans"/>
                        </a:rPr>
                        <a:t>2</a:t>
                      </a:r>
                      <a:endParaRPr/>
                    </a:p>
                  </a:txBody>
                  <a:tcPr marL="91450" marR="91450" marT="45725" marB="45725"/>
                </a:tc>
                <a:tc>
                  <a:txBody>
                    <a:bodyPr/>
                    <a:lstStyle/>
                    <a:p>
                      <a:pPr marL="0" marR="0" lvl="0" indent="0" algn="ctr" rtl="0">
                        <a:spcBef>
                          <a:spcPts val="0"/>
                        </a:spcBef>
                        <a:spcAft>
                          <a:spcPts val="0"/>
                        </a:spcAft>
                        <a:buNone/>
                      </a:pPr>
                      <a:r>
                        <a:rPr lang="en-GB" sz="1400" dirty="0">
                          <a:latin typeface="Open Sans"/>
                          <a:ea typeface="Open Sans"/>
                          <a:cs typeface="Open Sans"/>
                          <a:sym typeface="Open Sans"/>
                        </a:rPr>
                        <a:t>X</a:t>
                      </a:r>
                      <a:r>
                        <a:rPr lang="en-GB" sz="1400" baseline="-25000" dirty="0">
                          <a:latin typeface="Open Sans"/>
                          <a:ea typeface="Open Sans"/>
                          <a:cs typeface="Open Sans"/>
                          <a:sym typeface="Open Sans"/>
                        </a:rPr>
                        <a:t>GS</a:t>
                      </a:r>
                      <a:endParaRPr sz="1400" b="0" dirty="0">
                        <a:solidFill>
                          <a:schemeClr val="dk1"/>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6"/>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4.3 Impacto das estruturas de custo</a:t>
            </a:r>
            <a:endParaRPr/>
          </a:p>
        </p:txBody>
      </p:sp>
      <p:sp>
        <p:nvSpPr>
          <p:cNvPr id="363" name="Google Shape;363;p1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
        <p:nvSpPr>
          <p:cNvPr id="364" name="Google Shape;364;p16"/>
          <p:cNvSpPr txBox="1">
            <a:spLocks noGrp="1"/>
          </p:cNvSpPr>
          <p:nvPr>
            <p:ph type="body" idx="2"/>
          </p:nvPr>
        </p:nvSpPr>
        <p:spPr>
          <a:xfrm>
            <a:off x="663574" y="2016027"/>
            <a:ext cx="5026025"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SemiBold"/>
              <a:buNone/>
            </a:pPr>
            <a:r>
              <a:rPr lang="en-GB" dirty="0"/>
              <a:t>Um </a:t>
            </a:r>
            <a:r>
              <a:rPr lang="en-GB" dirty="0" err="1"/>
              <a:t>exemplo</a:t>
            </a:r>
            <a:r>
              <a:rPr lang="en-GB" dirty="0"/>
              <a:t> simples de </a:t>
            </a:r>
            <a:r>
              <a:rPr lang="en-GB" dirty="0" err="1"/>
              <a:t>sistema</a:t>
            </a:r>
            <a:r>
              <a:rPr lang="en-GB" dirty="0"/>
              <a:t> </a:t>
            </a:r>
            <a:r>
              <a:rPr lang="en-GB" dirty="0" err="1"/>
              <a:t>energético</a:t>
            </a:r>
            <a:endParaRPr dirty="0"/>
          </a:p>
        </p:txBody>
      </p:sp>
      <p:sp>
        <p:nvSpPr>
          <p:cNvPr id="365" name="Google Shape;365;p16"/>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366" name="Google Shape;366;p16"/>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Estrutura e dados do problema</a:t>
            </a:r>
            <a:endParaRPr>
              <a:solidFill>
                <a:srgbClr val="C00000"/>
              </a:solidFill>
            </a:endParaRPr>
          </a:p>
        </p:txBody>
      </p:sp>
      <p:sp>
        <p:nvSpPr>
          <p:cNvPr id="367" name="Google Shape;367;p16"/>
          <p:cNvSpPr/>
          <p:nvPr/>
        </p:nvSpPr>
        <p:spPr>
          <a:xfrm>
            <a:off x="2374900" y="3233006"/>
            <a:ext cx="7442199" cy="2862282"/>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X</a:t>
            </a:r>
            <a:r>
              <a:rPr lang="en-GB" sz="1800" baseline="-25000" dirty="0">
                <a:solidFill>
                  <a:schemeClr val="dk1"/>
                </a:solidFill>
                <a:latin typeface="Open Sans"/>
                <a:ea typeface="Open Sans"/>
                <a:cs typeface="Open Sans"/>
                <a:sym typeface="Open Sans"/>
              </a:rPr>
              <a:t>CL</a:t>
            </a:r>
            <a:r>
              <a:rPr lang="en-GB" sz="1800" dirty="0">
                <a:solidFill>
                  <a:schemeClr val="dk1"/>
                </a:solidFill>
                <a:latin typeface="Open Sans"/>
                <a:ea typeface="Open Sans"/>
                <a:cs typeface="Open Sans"/>
                <a:sym typeface="Open Sans"/>
              </a:rPr>
              <a:t> = </a:t>
            </a:r>
            <a:r>
              <a:rPr lang="en-GB" sz="1800" dirty="0" err="1">
                <a:solidFill>
                  <a:schemeClr val="dk1"/>
                </a:solidFill>
                <a:latin typeface="Open Sans"/>
                <a:ea typeface="Open Sans"/>
                <a:cs typeface="Open Sans"/>
                <a:sym typeface="Open Sans"/>
              </a:rPr>
              <a:t>Variável</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geração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eletricidade</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em</a:t>
            </a:r>
            <a:r>
              <a:rPr lang="en-GB" sz="1800" dirty="0">
                <a:solidFill>
                  <a:schemeClr val="dk1"/>
                </a:solidFill>
                <a:latin typeface="Open Sans"/>
                <a:ea typeface="Open Sans"/>
                <a:cs typeface="Open Sans"/>
                <a:sym typeface="Open Sans"/>
              </a:rPr>
              <a:t> PJ) para </a:t>
            </a:r>
            <a:r>
              <a:rPr lang="en-GB" sz="1800" dirty="0" err="1">
                <a:solidFill>
                  <a:schemeClr val="dk1"/>
                </a:solidFill>
                <a:latin typeface="Open Sans"/>
                <a:ea typeface="Open Sans"/>
                <a:cs typeface="Open Sans"/>
                <a:sym typeface="Open Sans"/>
              </a:rPr>
              <a:t>usina</a:t>
            </a:r>
            <a:r>
              <a:rPr lang="en-GB" sz="1800" dirty="0">
                <a:solidFill>
                  <a:schemeClr val="dk1"/>
                </a:solidFill>
                <a:latin typeface="Open Sans"/>
                <a:ea typeface="Open Sans"/>
                <a:cs typeface="Open Sans"/>
                <a:sym typeface="Open Sans"/>
              </a:rPr>
              <a:t> a </a:t>
            </a:r>
            <a:r>
              <a:rPr lang="en-GB" sz="1800" dirty="0" err="1">
                <a:solidFill>
                  <a:schemeClr val="dk1"/>
                </a:solidFill>
                <a:latin typeface="Open Sans"/>
                <a:ea typeface="Open Sans"/>
                <a:cs typeface="Open Sans"/>
                <a:sym typeface="Open Sans"/>
              </a:rPr>
              <a:t>carvão</a:t>
            </a:r>
            <a:endParaRPr dirty="0"/>
          </a:p>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X</a:t>
            </a:r>
            <a:r>
              <a:rPr lang="en-GB" sz="1800" baseline="-25000" dirty="0">
                <a:solidFill>
                  <a:schemeClr val="dk1"/>
                </a:solidFill>
                <a:latin typeface="Open Sans"/>
                <a:ea typeface="Open Sans"/>
                <a:cs typeface="Open Sans"/>
                <a:sym typeface="Open Sans"/>
              </a:rPr>
              <a:t>GS</a:t>
            </a:r>
            <a:r>
              <a:rPr lang="en-GB" sz="1800" dirty="0">
                <a:solidFill>
                  <a:schemeClr val="dk1"/>
                </a:solidFill>
                <a:latin typeface="Open Sans"/>
                <a:ea typeface="Open Sans"/>
                <a:cs typeface="Open Sans"/>
                <a:sym typeface="Open Sans"/>
              </a:rPr>
              <a:t> = </a:t>
            </a:r>
            <a:r>
              <a:rPr lang="en-GB" sz="1800" dirty="0" err="1">
                <a:solidFill>
                  <a:schemeClr val="dk1"/>
                </a:solidFill>
                <a:latin typeface="Open Sans"/>
                <a:ea typeface="Open Sans"/>
                <a:cs typeface="Open Sans"/>
                <a:sym typeface="Open Sans"/>
              </a:rPr>
              <a:t>Variável</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geração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eletricidade</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em</a:t>
            </a:r>
            <a:r>
              <a:rPr lang="en-GB" sz="1800" dirty="0">
                <a:solidFill>
                  <a:schemeClr val="dk1"/>
                </a:solidFill>
                <a:latin typeface="Open Sans"/>
                <a:ea typeface="Open Sans"/>
                <a:cs typeface="Open Sans"/>
                <a:sym typeface="Open Sans"/>
              </a:rPr>
              <a:t> PJ) para </a:t>
            </a:r>
            <a:r>
              <a:rPr lang="en-GB" sz="1800" dirty="0" err="1">
                <a:solidFill>
                  <a:schemeClr val="dk1"/>
                </a:solidFill>
                <a:latin typeface="Open Sans"/>
                <a:ea typeface="Open Sans"/>
                <a:cs typeface="Open Sans"/>
                <a:sym typeface="Open Sans"/>
              </a:rPr>
              <a:t>usina</a:t>
            </a:r>
            <a:r>
              <a:rPr lang="en-GB" sz="1800" dirty="0">
                <a:solidFill>
                  <a:schemeClr val="dk1"/>
                </a:solidFill>
                <a:latin typeface="Open Sans"/>
                <a:ea typeface="Open Sans"/>
                <a:cs typeface="Open Sans"/>
                <a:sym typeface="Open Sans"/>
              </a:rPr>
              <a:t> a  </a:t>
            </a:r>
            <a:r>
              <a:rPr lang="en-GB" sz="1800" dirty="0" err="1">
                <a:solidFill>
                  <a:schemeClr val="dk1"/>
                </a:solidFill>
                <a:latin typeface="Open Sans"/>
                <a:ea typeface="Open Sans"/>
                <a:cs typeface="Open Sans"/>
                <a:sym typeface="Open Sans"/>
              </a:rPr>
              <a:t>gás</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Demanda</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anual</a:t>
            </a:r>
            <a:r>
              <a:rPr lang="en-GB" sz="1800" dirty="0">
                <a:solidFill>
                  <a:schemeClr val="dk1"/>
                </a:solidFill>
                <a:latin typeface="Open Sans"/>
                <a:ea typeface="Open Sans"/>
                <a:cs typeface="Open Sans"/>
                <a:sym typeface="Open Sans"/>
              </a:rPr>
              <a:t> total: 250 PJ</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Disponibilidade</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carvão</a:t>
            </a:r>
            <a:r>
              <a:rPr lang="en-GB" sz="1800" dirty="0">
                <a:solidFill>
                  <a:schemeClr val="dk1"/>
                </a:solidFill>
                <a:latin typeface="Open Sans"/>
                <a:ea typeface="Open Sans"/>
                <a:cs typeface="Open Sans"/>
                <a:sym typeface="Open Sans"/>
              </a:rPr>
              <a:t>: 600 PJ/</a:t>
            </a:r>
            <a:r>
              <a:rPr lang="en-GB" sz="1800" dirty="0" err="1">
                <a:solidFill>
                  <a:schemeClr val="dk1"/>
                </a:solidFill>
                <a:latin typeface="Open Sans"/>
                <a:ea typeface="Open Sans"/>
                <a:cs typeface="Open Sans"/>
                <a:sym typeface="Open Sans"/>
              </a:rPr>
              <a:t>ano</a:t>
            </a:r>
            <a:endParaRPr dirty="0"/>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Disponibilidade</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gás</a:t>
            </a:r>
            <a:r>
              <a:rPr lang="en-GB" sz="1800" dirty="0">
                <a:solidFill>
                  <a:schemeClr val="dk1"/>
                </a:solidFill>
                <a:latin typeface="Open Sans"/>
                <a:ea typeface="Open Sans"/>
                <a:cs typeface="Open Sans"/>
                <a:sym typeface="Open Sans"/>
              </a:rPr>
              <a:t>: 300 PJ/</a:t>
            </a:r>
            <a:r>
              <a:rPr lang="en-GB" sz="1800" dirty="0" err="1">
                <a:solidFill>
                  <a:schemeClr val="dk1"/>
                </a:solidFill>
                <a:latin typeface="Open Sans"/>
                <a:ea typeface="Open Sans"/>
                <a:cs typeface="Open Sans"/>
                <a:sym typeface="Open Sans"/>
              </a:rPr>
              <a:t>ano</a:t>
            </a:r>
            <a:endParaRPr dirty="0"/>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Custo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uso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usina</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carvão</a:t>
            </a:r>
            <a:r>
              <a:rPr lang="en-GB" sz="1800" dirty="0">
                <a:solidFill>
                  <a:schemeClr val="dk1"/>
                </a:solidFill>
                <a:latin typeface="Open Sans"/>
                <a:ea typeface="Open Sans"/>
                <a:cs typeface="Open Sans"/>
                <a:sym typeface="Open Sans"/>
              </a:rPr>
              <a:t>: 350 * XCL   </a:t>
            </a:r>
            <a:endParaRPr dirty="0"/>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Custo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uso</a:t>
            </a:r>
            <a:r>
              <a:rPr lang="en-GB" sz="1800" dirty="0">
                <a:solidFill>
                  <a:schemeClr val="dk1"/>
                </a:solidFill>
                <a:latin typeface="Open Sans"/>
                <a:ea typeface="Open Sans"/>
                <a:cs typeface="Open Sans"/>
                <a:sym typeface="Open Sans"/>
              </a:rPr>
              <a:t> da </a:t>
            </a:r>
            <a:r>
              <a:rPr lang="en-GB" sz="1800" dirty="0" err="1">
                <a:solidFill>
                  <a:schemeClr val="dk1"/>
                </a:solidFill>
                <a:latin typeface="Open Sans"/>
                <a:ea typeface="Open Sans"/>
                <a:cs typeface="Open Sans"/>
                <a:sym typeface="Open Sans"/>
              </a:rPr>
              <a:t>usina</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carvão</a:t>
            </a:r>
            <a:r>
              <a:rPr lang="en-GB" sz="1800" dirty="0">
                <a:solidFill>
                  <a:schemeClr val="dk1"/>
                </a:solidFill>
                <a:latin typeface="Open Sans"/>
                <a:ea typeface="Open Sans"/>
                <a:cs typeface="Open Sans"/>
                <a:sym typeface="Open Sans"/>
              </a:rPr>
              <a:t>: 300 * XGS</a:t>
            </a:r>
            <a:endParaRPr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4.3 Impacto das estruturas de custo</a:t>
            </a:r>
            <a:endParaRPr/>
          </a:p>
        </p:txBody>
      </p:sp>
      <p:sp>
        <p:nvSpPr>
          <p:cNvPr id="374" name="Google Shape;374;p1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
        <p:nvSpPr>
          <p:cNvPr id="375" name="Google Shape;375;p17"/>
          <p:cNvSpPr txBox="1">
            <a:spLocks noGrp="1"/>
          </p:cNvSpPr>
          <p:nvPr>
            <p:ph type="body" idx="2"/>
          </p:nvPr>
        </p:nvSpPr>
        <p:spPr>
          <a:xfrm>
            <a:off x="663574" y="2016027"/>
            <a:ext cx="4962525"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SemiBold"/>
              <a:buNone/>
            </a:pPr>
            <a:r>
              <a:rPr lang="en-GB" dirty="0"/>
              <a:t>Um </a:t>
            </a:r>
            <a:r>
              <a:rPr lang="en-GB" dirty="0" err="1"/>
              <a:t>exemplo</a:t>
            </a:r>
            <a:r>
              <a:rPr lang="en-GB" dirty="0"/>
              <a:t> simples de </a:t>
            </a:r>
            <a:r>
              <a:rPr lang="en-GB" dirty="0" err="1"/>
              <a:t>sistema</a:t>
            </a:r>
            <a:r>
              <a:rPr lang="en-GB" dirty="0"/>
              <a:t> </a:t>
            </a:r>
            <a:r>
              <a:rPr lang="en-GB" dirty="0" err="1"/>
              <a:t>energético</a:t>
            </a:r>
            <a:endParaRPr dirty="0"/>
          </a:p>
        </p:txBody>
      </p:sp>
      <p:sp>
        <p:nvSpPr>
          <p:cNvPr id="376" name="Google Shape;376;p17"/>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377" name="Google Shape;377;p1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dirty="0" err="1"/>
              <a:t>Formulação</a:t>
            </a:r>
            <a:r>
              <a:rPr lang="en-GB" dirty="0"/>
              <a:t> </a:t>
            </a:r>
            <a:r>
              <a:rPr lang="en-GB" dirty="0" err="1"/>
              <a:t>matemática</a:t>
            </a:r>
            <a:endParaRPr dirty="0">
              <a:solidFill>
                <a:srgbClr val="C00000"/>
              </a:solidFill>
            </a:endParaRPr>
          </a:p>
        </p:txBody>
      </p:sp>
      <p:sp>
        <p:nvSpPr>
          <p:cNvPr id="378" name="Google Shape;378;p17"/>
          <p:cNvSpPr txBox="1"/>
          <p:nvPr/>
        </p:nvSpPr>
        <p:spPr>
          <a:xfrm>
            <a:off x="2349501" y="3316967"/>
            <a:ext cx="6548782" cy="2585323"/>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chemeClr val="dk1"/>
                </a:solidFill>
                <a:latin typeface="Open Sans"/>
                <a:ea typeface="Open Sans"/>
                <a:cs typeface="Open Sans"/>
                <a:sym typeface="Open Sans"/>
              </a:rPr>
              <a:t>Função</a:t>
            </a:r>
            <a:r>
              <a:rPr lang="en-GB" sz="1800" b="1" dirty="0">
                <a:solidFill>
                  <a:schemeClr val="dk1"/>
                </a:solidFill>
                <a:latin typeface="Open Sans"/>
                <a:ea typeface="Open Sans"/>
                <a:cs typeface="Open Sans"/>
                <a:sym typeface="Open Sans"/>
              </a:rPr>
              <a:t> </a:t>
            </a:r>
            <a:r>
              <a:rPr lang="en-GB" sz="1800" b="1" dirty="0" err="1">
                <a:solidFill>
                  <a:schemeClr val="dk1"/>
                </a:solidFill>
                <a:latin typeface="Open Sans"/>
                <a:ea typeface="Open Sans"/>
                <a:cs typeface="Open Sans"/>
                <a:sym typeface="Open Sans"/>
              </a:rPr>
              <a:t>objetivo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Minimizar</a:t>
            </a:r>
            <a:r>
              <a:rPr lang="en-GB" sz="1800" dirty="0">
                <a:solidFill>
                  <a:schemeClr val="dk1"/>
                </a:solidFill>
                <a:latin typeface="Open Sans"/>
                <a:ea typeface="Open Sans"/>
                <a:cs typeface="Open Sans"/>
                <a:sym typeface="Open Sans"/>
              </a:rPr>
              <a:t> o </a:t>
            </a:r>
            <a:r>
              <a:rPr lang="en-GB" sz="1800" dirty="0" err="1">
                <a:solidFill>
                  <a:schemeClr val="dk1"/>
                </a:solidFill>
                <a:latin typeface="Open Sans"/>
                <a:ea typeface="Open Sans"/>
                <a:cs typeface="Open Sans"/>
                <a:sym typeface="Open Sans"/>
              </a:rPr>
              <a:t>custo</a:t>
            </a:r>
            <a:r>
              <a:rPr lang="en-GB" sz="1800" dirty="0">
                <a:solidFill>
                  <a:schemeClr val="dk1"/>
                </a:solidFill>
                <a:latin typeface="Open Sans"/>
                <a:ea typeface="Open Sans"/>
                <a:cs typeface="Open Sans"/>
                <a:sym typeface="Open Sans"/>
              </a:rPr>
              <a:t> total de </a:t>
            </a:r>
            <a:r>
              <a:rPr lang="en-GB" sz="1800" dirty="0" err="1">
                <a:solidFill>
                  <a:schemeClr val="dk1"/>
                </a:solidFill>
                <a:latin typeface="Open Sans"/>
                <a:ea typeface="Open Sans"/>
                <a:cs typeface="Open Sans"/>
                <a:sym typeface="Open Sans"/>
              </a:rPr>
              <a:t>produção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eletricidade</a:t>
            </a:r>
            <a:endParaRPr dirty="0"/>
          </a:p>
          <a:p>
            <a:pPr marL="0" marR="0" lvl="0" indent="0" algn="l" rtl="0">
              <a:spcBef>
                <a:spcPts val="0"/>
              </a:spcBef>
              <a:spcAft>
                <a:spcPts val="0"/>
              </a:spcAft>
              <a:buNone/>
            </a:pPr>
            <a:r>
              <a:rPr lang="en-GB" sz="1800" dirty="0">
                <a:solidFill>
                  <a:schemeClr val="dk1"/>
                </a:solidFill>
                <a:latin typeface="Open Sans"/>
                <a:ea typeface="Open Sans"/>
                <a:cs typeface="Open Sans"/>
                <a:sym typeface="Open Sans"/>
              </a:rPr>
              <a:t>   </a:t>
            </a:r>
            <a:endParaRPr dirty="0"/>
          </a:p>
          <a:p>
            <a:pPr marL="0" marR="0" lvl="0" indent="0" algn="l" rtl="0">
              <a:spcBef>
                <a:spcPts val="0"/>
              </a:spcBef>
              <a:spcAft>
                <a:spcPts val="0"/>
              </a:spcAft>
              <a:buNone/>
            </a:pPr>
            <a:r>
              <a:rPr lang="en-GB" sz="1800" b="1" dirty="0" err="1">
                <a:solidFill>
                  <a:schemeClr val="dk1"/>
                </a:solidFill>
                <a:latin typeface="Open Sans"/>
                <a:ea typeface="Open Sans"/>
                <a:cs typeface="Open Sans"/>
                <a:sym typeface="Open Sans"/>
              </a:rPr>
              <a:t>Minimizar</a:t>
            </a:r>
            <a:r>
              <a:rPr lang="en-GB" sz="1800" b="1" dirty="0">
                <a:solidFill>
                  <a:schemeClr val="dk1"/>
                </a:solidFill>
                <a:latin typeface="Open Sans"/>
                <a:ea typeface="Open Sans"/>
                <a:cs typeface="Open Sans"/>
                <a:sym typeface="Open Sans"/>
              </a:rPr>
              <a:t> o </a:t>
            </a:r>
            <a:r>
              <a:rPr lang="en-GB" sz="1800" b="1" dirty="0" err="1">
                <a:solidFill>
                  <a:schemeClr val="dk1"/>
                </a:solidFill>
                <a:latin typeface="Open Sans"/>
                <a:ea typeface="Open Sans"/>
                <a:cs typeface="Open Sans"/>
                <a:sym typeface="Open Sans"/>
              </a:rPr>
              <a:t>custo</a:t>
            </a:r>
            <a:r>
              <a:rPr lang="en-GB" sz="1800" b="1" dirty="0">
                <a:solidFill>
                  <a:schemeClr val="dk1"/>
                </a:solidFill>
                <a:latin typeface="Open Sans"/>
                <a:ea typeface="Open Sans"/>
                <a:cs typeface="Open Sans"/>
                <a:sym typeface="Open Sans"/>
              </a:rPr>
              <a:t> total (Z) </a:t>
            </a:r>
            <a:r>
              <a:rPr lang="en-GB" sz="1800" dirty="0">
                <a:solidFill>
                  <a:schemeClr val="dk1"/>
                </a:solidFill>
                <a:latin typeface="Open Sans"/>
                <a:ea typeface="Open Sans"/>
                <a:cs typeface="Open Sans"/>
                <a:sym typeface="Open Sans"/>
              </a:rPr>
              <a:t>= 350 * X</a:t>
            </a:r>
            <a:r>
              <a:rPr lang="en-GB" sz="1800" baseline="-25000" dirty="0">
                <a:solidFill>
                  <a:schemeClr val="dk1"/>
                </a:solidFill>
                <a:latin typeface="Open Sans"/>
                <a:ea typeface="Open Sans"/>
                <a:cs typeface="Open Sans"/>
                <a:sym typeface="Open Sans"/>
              </a:rPr>
              <a:t>CL</a:t>
            </a:r>
            <a:r>
              <a:rPr lang="en-GB" sz="1800" dirty="0">
                <a:solidFill>
                  <a:schemeClr val="dk1"/>
                </a:solidFill>
                <a:latin typeface="Open Sans"/>
                <a:ea typeface="Open Sans"/>
                <a:cs typeface="Open Sans"/>
                <a:sym typeface="Open Sans"/>
              </a:rPr>
              <a:t> + 300 * X </a:t>
            </a:r>
            <a:r>
              <a:rPr lang="en-GB" sz="1800" baseline="-25000" dirty="0">
                <a:solidFill>
                  <a:schemeClr val="dk1"/>
                </a:solidFill>
                <a:latin typeface="Open Sans"/>
                <a:ea typeface="Open Sans"/>
                <a:cs typeface="Open Sans"/>
                <a:sym typeface="Open Sans"/>
              </a:rPr>
              <a:t>GS</a:t>
            </a: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endParaRPr sz="1800" dirty="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Restrição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demanda</a:t>
            </a:r>
            <a:r>
              <a:rPr lang="en-GB" sz="1800" dirty="0">
                <a:solidFill>
                  <a:schemeClr val="dk1"/>
                </a:solidFill>
                <a:latin typeface="Open Sans"/>
                <a:ea typeface="Open Sans"/>
                <a:cs typeface="Open Sans"/>
                <a:sym typeface="Open Sans"/>
              </a:rPr>
              <a:t>: X</a:t>
            </a:r>
            <a:r>
              <a:rPr lang="en-GB" sz="1800" baseline="-25000" dirty="0">
                <a:solidFill>
                  <a:schemeClr val="dk1"/>
                </a:solidFill>
                <a:latin typeface="Open Sans"/>
                <a:ea typeface="Open Sans"/>
                <a:cs typeface="Open Sans"/>
                <a:sym typeface="Open Sans"/>
              </a:rPr>
              <a:t>CL</a:t>
            </a:r>
            <a:r>
              <a:rPr lang="en-GB" sz="1800" dirty="0">
                <a:solidFill>
                  <a:schemeClr val="dk1"/>
                </a:solidFill>
                <a:latin typeface="Open Sans"/>
                <a:ea typeface="Open Sans"/>
                <a:cs typeface="Open Sans"/>
                <a:sym typeface="Open Sans"/>
              </a:rPr>
              <a:t> + X</a:t>
            </a:r>
            <a:r>
              <a:rPr lang="en-GB" sz="1800" baseline="-25000" dirty="0">
                <a:solidFill>
                  <a:schemeClr val="dk1"/>
                </a:solidFill>
                <a:latin typeface="Open Sans"/>
                <a:ea typeface="Open Sans"/>
                <a:cs typeface="Open Sans"/>
                <a:sym typeface="Open Sans"/>
              </a:rPr>
              <a:t>GS</a:t>
            </a:r>
            <a:r>
              <a:rPr lang="en-GB" sz="1800" dirty="0">
                <a:solidFill>
                  <a:schemeClr val="dk1"/>
                </a:solidFill>
                <a:latin typeface="Open Sans"/>
                <a:ea typeface="Open Sans"/>
                <a:cs typeface="Open Sans"/>
                <a:sym typeface="Open Sans"/>
              </a:rPr>
              <a:t> ≥ 250</a:t>
            </a:r>
            <a:endParaRPr dirty="0"/>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Restrição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disponibilidade</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carvão</a:t>
            </a:r>
            <a:r>
              <a:rPr lang="en-GB" sz="1800" dirty="0">
                <a:solidFill>
                  <a:schemeClr val="dk1"/>
                </a:solidFill>
                <a:latin typeface="Open Sans"/>
                <a:ea typeface="Open Sans"/>
                <a:cs typeface="Open Sans"/>
                <a:sym typeface="Open Sans"/>
              </a:rPr>
              <a:t>: 3* X</a:t>
            </a:r>
            <a:r>
              <a:rPr lang="en-GB" sz="1800" baseline="-25000" dirty="0">
                <a:solidFill>
                  <a:schemeClr val="dk1"/>
                </a:solidFill>
                <a:latin typeface="Open Sans"/>
                <a:ea typeface="Open Sans"/>
                <a:cs typeface="Open Sans"/>
                <a:sym typeface="Open Sans"/>
              </a:rPr>
              <a:t>CL</a:t>
            </a:r>
            <a:r>
              <a:rPr lang="en-GB" sz="1800" dirty="0">
                <a:solidFill>
                  <a:schemeClr val="dk1"/>
                </a:solidFill>
                <a:latin typeface="Open Sans"/>
                <a:ea typeface="Open Sans"/>
                <a:cs typeface="Open Sans"/>
                <a:sym typeface="Open Sans"/>
              </a:rPr>
              <a:t> ≤ 600</a:t>
            </a:r>
            <a:endParaRPr dirty="0"/>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Restrição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disponibilidade</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gás</a:t>
            </a:r>
            <a:r>
              <a:rPr lang="en-GB" sz="1800" dirty="0">
                <a:solidFill>
                  <a:schemeClr val="dk1"/>
                </a:solidFill>
                <a:latin typeface="Open Sans"/>
                <a:ea typeface="Open Sans"/>
                <a:cs typeface="Open Sans"/>
                <a:sym typeface="Open Sans"/>
              </a:rPr>
              <a:t>: 2* X</a:t>
            </a:r>
            <a:r>
              <a:rPr lang="en-GB" sz="1800" baseline="-25000" dirty="0">
                <a:solidFill>
                  <a:schemeClr val="dk1"/>
                </a:solidFill>
                <a:latin typeface="Open Sans"/>
                <a:ea typeface="Open Sans"/>
                <a:cs typeface="Open Sans"/>
                <a:sym typeface="Open Sans"/>
              </a:rPr>
              <a:t>GS</a:t>
            </a:r>
            <a:r>
              <a:rPr lang="en-GB" sz="1800" dirty="0">
                <a:solidFill>
                  <a:schemeClr val="dk1"/>
                </a:solidFill>
                <a:latin typeface="Open Sans"/>
                <a:ea typeface="Open Sans"/>
                <a:cs typeface="Open Sans"/>
                <a:sym typeface="Open Sans"/>
              </a:rPr>
              <a:t> ≤ 300</a:t>
            </a:r>
            <a:endParaRPr dirty="0"/>
          </a:p>
          <a:p>
            <a:pPr marL="0" marR="0" lvl="0" indent="0" algn="l" rtl="0">
              <a:spcBef>
                <a:spcPts val="0"/>
              </a:spcBef>
              <a:spcAft>
                <a:spcPts val="0"/>
              </a:spcAft>
              <a:buNone/>
            </a:pPr>
            <a:r>
              <a:rPr lang="en-GB" sz="1800" dirty="0" err="1">
                <a:solidFill>
                  <a:schemeClr val="dk1"/>
                </a:solidFill>
                <a:latin typeface="Open Sans"/>
                <a:ea typeface="Open Sans"/>
                <a:cs typeface="Open Sans"/>
                <a:sym typeface="Open Sans"/>
              </a:rPr>
              <a:t>Restrição</a:t>
            </a:r>
            <a:r>
              <a:rPr lang="en-GB" sz="1800" dirty="0">
                <a:solidFill>
                  <a:schemeClr val="dk1"/>
                </a:solidFill>
                <a:latin typeface="Open Sans"/>
                <a:ea typeface="Open Sans"/>
                <a:cs typeface="Open Sans"/>
                <a:sym typeface="Open Sans"/>
              </a:rPr>
              <a:t> de </a:t>
            </a:r>
            <a:r>
              <a:rPr lang="en-GB" sz="1800" dirty="0" err="1">
                <a:solidFill>
                  <a:schemeClr val="dk1"/>
                </a:solidFill>
                <a:latin typeface="Open Sans"/>
                <a:ea typeface="Open Sans"/>
                <a:cs typeface="Open Sans"/>
                <a:sym typeface="Open Sans"/>
              </a:rPr>
              <a:t>produção</a:t>
            </a:r>
            <a:r>
              <a:rPr lang="en-GB" sz="1800" dirty="0">
                <a:solidFill>
                  <a:schemeClr val="dk1"/>
                </a:solidFill>
                <a:latin typeface="Open Sans"/>
                <a:ea typeface="Open Sans"/>
                <a:cs typeface="Open Sans"/>
                <a:sym typeface="Open Sans"/>
              </a:rPr>
              <a:t> </a:t>
            </a:r>
            <a:r>
              <a:rPr lang="en-GB" sz="1800" dirty="0" err="1">
                <a:solidFill>
                  <a:schemeClr val="dk1"/>
                </a:solidFill>
                <a:latin typeface="Open Sans"/>
                <a:ea typeface="Open Sans"/>
                <a:cs typeface="Open Sans"/>
                <a:sym typeface="Open Sans"/>
              </a:rPr>
              <a:t>positiva</a:t>
            </a:r>
            <a:r>
              <a:rPr lang="en-GB" sz="1800" dirty="0">
                <a:solidFill>
                  <a:schemeClr val="dk1"/>
                </a:solidFill>
                <a:latin typeface="Open Sans"/>
                <a:ea typeface="Open Sans"/>
                <a:cs typeface="Open Sans"/>
                <a:sym typeface="Open Sans"/>
              </a:rPr>
              <a:t>: XCL ≥ 0, XGS ≥ 0</a:t>
            </a:r>
            <a:endParaRPr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8"/>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4.3 Impacto das estruturas de custo</a:t>
            </a:r>
            <a:endParaRPr/>
          </a:p>
        </p:txBody>
      </p:sp>
      <p:sp>
        <p:nvSpPr>
          <p:cNvPr id="385" name="Google Shape;385;p1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386" name="Google Shape;386;p18"/>
          <p:cNvSpPr txBox="1">
            <a:spLocks noGrp="1"/>
          </p:cNvSpPr>
          <p:nvPr>
            <p:ph type="body" idx="2"/>
          </p:nvPr>
        </p:nvSpPr>
        <p:spPr>
          <a:xfrm>
            <a:off x="663574" y="2016027"/>
            <a:ext cx="4949825"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SemiBold"/>
              <a:buNone/>
            </a:pPr>
            <a:r>
              <a:rPr lang="en-GB" dirty="0"/>
              <a:t>Um </a:t>
            </a:r>
            <a:r>
              <a:rPr lang="en-GB" dirty="0" err="1"/>
              <a:t>exemplo</a:t>
            </a:r>
            <a:r>
              <a:rPr lang="en-GB" dirty="0"/>
              <a:t> simples de </a:t>
            </a:r>
            <a:r>
              <a:rPr lang="en-GB" dirty="0" err="1"/>
              <a:t>sistema</a:t>
            </a:r>
            <a:r>
              <a:rPr lang="en-GB" dirty="0"/>
              <a:t> </a:t>
            </a:r>
            <a:r>
              <a:rPr lang="en-GB" dirty="0" err="1"/>
              <a:t>energético</a:t>
            </a:r>
            <a:endParaRPr dirty="0"/>
          </a:p>
        </p:txBody>
      </p:sp>
      <p:sp>
        <p:nvSpPr>
          <p:cNvPr id="387" name="Google Shape;387;p18"/>
          <p:cNvSpPr txBox="1"/>
          <p:nvPr/>
        </p:nvSpPr>
        <p:spPr>
          <a:xfrm>
            <a:off x="733551" y="3135534"/>
            <a:ext cx="5476749" cy="2585323"/>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Open Sans"/>
              <a:ea typeface="Open Sans"/>
              <a:cs typeface="Open Sans"/>
              <a:sym typeface="Open Sans"/>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X</a:t>
            </a:r>
            <a:r>
              <a:rPr lang="en-GB" sz="1800" baseline="-25000">
                <a:solidFill>
                  <a:schemeClr val="dk1"/>
                </a:solidFill>
                <a:latin typeface="Roboto"/>
                <a:ea typeface="Roboto"/>
                <a:cs typeface="Roboto"/>
                <a:sym typeface="Roboto"/>
              </a:rPr>
              <a:t>CL</a:t>
            </a:r>
            <a:r>
              <a:rPr lang="en-GB" sz="1800">
                <a:solidFill>
                  <a:schemeClr val="dk1"/>
                </a:solidFill>
                <a:latin typeface="Roboto"/>
                <a:ea typeface="Roboto"/>
                <a:cs typeface="Roboto"/>
                <a:sym typeface="Roboto"/>
              </a:rPr>
              <a:t> ≥ 0, X</a:t>
            </a:r>
            <a:r>
              <a:rPr lang="en-GB" sz="1800" baseline="-25000">
                <a:solidFill>
                  <a:schemeClr val="dk1"/>
                </a:solidFill>
                <a:latin typeface="Roboto"/>
                <a:ea typeface="Roboto"/>
                <a:cs typeface="Roboto"/>
                <a:sym typeface="Roboto"/>
              </a:rPr>
              <a:t>GS</a:t>
            </a:r>
            <a:r>
              <a:rPr lang="en-GB" sz="1800">
                <a:solidFill>
                  <a:schemeClr val="dk1"/>
                </a:solidFill>
                <a:latin typeface="Roboto"/>
                <a:ea typeface="Roboto"/>
                <a:cs typeface="Roboto"/>
                <a:sym typeface="Roboto"/>
              </a:rPr>
              <a:t> ≥ 0</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Restrição de demanda: X</a:t>
            </a:r>
            <a:r>
              <a:rPr lang="en-GB" sz="1800" baseline="-25000">
                <a:solidFill>
                  <a:schemeClr val="dk1"/>
                </a:solidFill>
                <a:latin typeface="Roboto"/>
                <a:ea typeface="Roboto"/>
                <a:cs typeface="Roboto"/>
                <a:sym typeface="Roboto"/>
              </a:rPr>
              <a:t>CL</a:t>
            </a:r>
            <a:r>
              <a:rPr lang="en-GB" sz="1800">
                <a:solidFill>
                  <a:schemeClr val="dk1"/>
                </a:solidFill>
                <a:latin typeface="Roboto"/>
                <a:ea typeface="Roboto"/>
                <a:cs typeface="Roboto"/>
                <a:sym typeface="Roboto"/>
              </a:rPr>
              <a:t> + X</a:t>
            </a:r>
            <a:r>
              <a:rPr lang="en-GB" sz="1800" baseline="-25000">
                <a:solidFill>
                  <a:schemeClr val="dk1"/>
                </a:solidFill>
                <a:latin typeface="Roboto"/>
                <a:ea typeface="Roboto"/>
                <a:cs typeface="Roboto"/>
                <a:sym typeface="Roboto"/>
              </a:rPr>
              <a:t>GS</a:t>
            </a:r>
            <a:r>
              <a:rPr lang="en-GB" sz="1800">
                <a:solidFill>
                  <a:schemeClr val="dk1"/>
                </a:solidFill>
                <a:latin typeface="Roboto"/>
                <a:ea typeface="Roboto"/>
                <a:cs typeface="Roboto"/>
                <a:sym typeface="Roboto"/>
              </a:rPr>
              <a:t> ≥ 250</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Restrição de disponibilidade de gás: 2* X</a:t>
            </a:r>
            <a:r>
              <a:rPr lang="en-GB" sz="1800" baseline="-25000">
                <a:solidFill>
                  <a:schemeClr val="dk1"/>
                </a:solidFill>
                <a:latin typeface="Roboto"/>
                <a:ea typeface="Roboto"/>
                <a:cs typeface="Roboto"/>
                <a:sym typeface="Roboto"/>
              </a:rPr>
              <a:t>GS</a:t>
            </a:r>
            <a:r>
              <a:rPr lang="en-GB" sz="1800">
                <a:solidFill>
                  <a:schemeClr val="dk1"/>
                </a:solidFill>
                <a:latin typeface="Roboto"/>
                <a:ea typeface="Roboto"/>
                <a:cs typeface="Roboto"/>
                <a:sym typeface="Roboto"/>
              </a:rPr>
              <a:t> ≤ 300</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a:p>
            <a:pPr marL="0" marR="0" lvl="0" indent="0" algn="l" rtl="0">
              <a:spcBef>
                <a:spcPts val="0"/>
              </a:spcBef>
              <a:spcAft>
                <a:spcPts val="0"/>
              </a:spcAft>
              <a:buNone/>
            </a:pPr>
            <a:r>
              <a:rPr lang="en-GB" sz="1800">
                <a:solidFill>
                  <a:schemeClr val="dk1"/>
                </a:solidFill>
                <a:latin typeface="Roboto"/>
                <a:ea typeface="Roboto"/>
                <a:cs typeface="Roboto"/>
                <a:sym typeface="Roboto"/>
              </a:rPr>
              <a:t>Restrição de disponibilidade de carvão: 3* X</a:t>
            </a:r>
            <a:r>
              <a:rPr lang="en-GB" sz="1800" baseline="-25000">
                <a:solidFill>
                  <a:schemeClr val="dk1"/>
                </a:solidFill>
                <a:latin typeface="Roboto"/>
                <a:ea typeface="Roboto"/>
                <a:cs typeface="Roboto"/>
                <a:sym typeface="Roboto"/>
              </a:rPr>
              <a:t>CL</a:t>
            </a:r>
            <a:r>
              <a:rPr lang="en-GB" sz="1800">
                <a:solidFill>
                  <a:schemeClr val="dk1"/>
                </a:solidFill>
                <a:latin typeface="Roboto"/>
                <a:ea typeface="Roboto"/>
                <a:cs typeface="Roboto"/>
                <a:sym typeface="Roboto"/>
              </a:rPr>
              <a:t> ≤ 600</a:t>
            </a:r>
            <a:endParaRPr/>
          </a:p>
          <a:p>
            <a:pPr marL="0" marR="0" lvl="0" indent="0" algn="l" rtl="0">
              <a:spcBef>
                <a:spcPts val="0"/>
              </a:spcBef>
              <a:spcAft>
                <a:spcPts val="0"/>
              </a:spcAft>
              <a:buNone/>
            </a:pPr>
            <a:endParaRPr sz="1800">
              <a:solidFill>
                <a:schemeClr val="dk1"/>
              </a:solidFill>
              <a:latin typeface="Roboto"/>
              <a:ea typeface="Roboto"/>
              <a:cs typeface="Roboto"/>
              <a:sym typeface="Roboto"/>
            </a:endParaRPr>
          </a:p>
        </p:txBody>
      </p:sp>
      <p:pic>
        <p:nvPicPr>
          <p:cNvPr id="388" name="Google Shape;388;p18"/>
          <p:cNvPicPr preferRelativeResize="0"/>
          <p:nvPr/>
        </p:nvPicPr>
        <p:blipFill rotWithShape="1">
          <a:blip r:embed="rId3">
            <a:alphaModFix/>
          </a:blip>
          <a:srcRect/>
          <a:stretch/>
        </p:blipFill>
        <p:spPr>
          <a:xfrm>
            <a:off x="6672743" y="2592251"/>
            <a:ext cx="4397968" cy="3671888"/>
          </a:xfrm>
          <a:prstGeom prst="rect">
            <a:avLst/>
          </a:prstGeom>
          <a:noFill/>
          <a:ln>
            <a:noFill/>
          </a:ln>
        </p:spPr>
      </p:pic>
      <p:grpSp>
        <p:nvGrpSpPr>
          <p:cNvPr id="389" name="Google Shape;389;p18"/>
          <p:cNvGrpSpPr/>
          <p:nvPr/>
        </p:nvGrpSpPr>
        <p:grpSpPr>
          <a:xfrm>
            <a:off x="1073510" y="2652947"/>
            <a:ext cx="10153430" cy="361754"/>
            <a:chOff x="1248502" y="2402875"/>
            <a:chExt cx="10153430" cy="361754"/>
          </a:xfrm>
        </p:grpSpPr>
        <p:sp>
          <p:nvSpPr>
            <p:cNvPr id="390" name="Google Shape;390;p18"/>
            <p:cNvSpPr txBox="1"/>
            <p:nvPr/>
          </p:nvSpPr>
          <p:spPr>
            <a:xfrm>
              <a:off x="1248502" y="2402875"/>
              <a:ext cx="384936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Formulação matemática</a:t>
              </a:r>
              <a:endParaRPr/>
            </a:p>
          </p:txBody>
        </p:sp>
        <p:sp>
          <p:nvSpPr>
            <p:cNvPr id="391" name="Google Shape;391;p18"/>
            <p:cNvSpPr txBox="1"/>
            <p:nvPr/>
          </p:nvSpPr>
          <p:spPr>
            <a:xfrm>
              <a:off x="7053860" y="2426075"/>
              <a:ext cx="43480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Representação gráfica</a:t>
              </a:r>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19"/>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4.3 Impacto das estruturas de custo</a:t>
            </a:r>
            <a:endParaRPr/>
          </a:p>
        </p:txBody>
      </p:sp>
      <p:sp>
        <p:nvSpPr>
          <p:cNvPr id="398" name="Google Shape;398;p1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
        <p:nvSpPr>
          <p:cNvPr id="399" name="Google Shape;399;p19"/>
          <p:cNvSpPr txBox="1">
            <a:spLocks noGrp="1"/>
          </p:cNvSpPr>
          <p:nvPr>
            <p:ph type="body" idx="2"/>
          </p:nvPr>
        </p:nvSpPr>
        <p:spPr>
          <a:xfrm>
            <a:off x="663574" y="2016027"/>
            <a:ext cx="5165725" cy="439247"/>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0"/>
              </a:spcBef>
              <a:spcAft>
                <a:spcPts val="0"/>
              </a:spcAft>
              <a:buClr>
                <a:srgbClr val="8EA9DA"/>
              </a:buClr>
              <a:buSzPts val="2000"/>
              <a:buFont typeface="Open Sans SemiBold"/>
              <a:buNone/>
            </a:pPr>
            <a:r>
              <a:rPr lang="en-GB" dirty="0"/>
              <a:t>Um </a:t>
            </a:r>
            <a:r>
              <a:rPr lang="en-GB" dirty="0" err="1"/>
              <a:t>exemplo</a:t>
            </a:r>
            <a:r>
              <a:rPr lang="en-GB" dirty="0"/>
              <a:t> simples de </a:t>
            </a:r>
            <a:r>
              <a:rPr lang="en-GB" dirty="0" err="1"/>
              <a:t>sistema</a:t>
            </a:r>
            <a:r>
              <a:rPr lang="en-GB" dirty="0"/>
              <a:t> </a:t>
            </a:r>
            <a:r>
              <a:rPr lang="en-GB" dirty="0" err="1"/>
              <a:t>energético</a:t>
            </a:r>
            <a:endParaRPr dirty="0"/>
          </a:p>
        </p:txBody>
      </p:sp>
      <p:pic>
        <p:nvPicPr>
          <p:cNvPr id="400" name="Google Shape;400;p19"/>
          <p:cNvPicPr preferRelativeResize="0"/>
          <p:nvPr/>
        </p:nvPicPr>
        <p:blipFill rotWithShape="1">
          <a:blip r:embed="rId3">
            <a:alphaModFix/>
          </a:blip>
          <a:srcRect/>
          <a:stretch/>
        </p:blipFill>
        <p:spPr>
          <a:xfrm>
            <a:off x="6672743" y="2592251"/>
            <a:ext cx="4397968" cy="3671888"/>
          </a:xfrm>
          <a:prstGeom prst="rect">
            <a:avLst/>
          </a:prstGeom>
          <a:noFill/>
          <a:ln>
            <a:noFill/>
          </a:ln>
        </p:spPr>
      </p:pic>
      <p:grpSp>
        <p:nvGrpSpPr>
          <p:cNvPr id="401" name="Google Shape;401;p19"/>
          <p:cNvGrpSpPr/>
          <p:nvPr/>
        </p:nvGrpSpPr>
        <p:grpSpPr>
          <a:xfrm>
            <a:off x="1073510" y="2652947"/>
            <a:ext cx="10153430" cy="361754"/>
            <a:chOff x="1248502" y="2402875"/>
            <a:chExt cx="10153430" cy="361754"/>
          </a:xfrm>
        </p:grpSpPr>
        <p:sp>
          <p:nvSpPr>
            <p:cNvPr id="402" name="Google Shape;402;p19"/>
            <p:cNvSpPr txBox="1"/>
            <p:nvPr/>
          </p:nvSpPr>
          <p:spPr>
            <a:xfrm>
              <a:off x="1248502" y="2402875"/>
              <a:ext cx="3849364"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dirty="0">
                  <a:solidFill>
                    <a:schemeClr val="dk1"/>
                  </a:solidFill>
                  <a:latin typeface="Open Sans"/>
                  <a:ea typeface="Open Sans"/>
                  <a:cs typeface="Open Sans"/>
                  <a:sym typeface="Open Sans"/>
                </a:rPr>
                <a:t>Pool de </a:t>
              </a:r>
              <a:r>
                <a:rPr lang="en-GB" sz="1600" b="1" dirty="0" err="1">
                  <a:solidFill>
                    <a:schemeClr val="dk1"/>
                  </a:solidFill>
                  <a:latin typeface="Open Sans"/>
                  <a:ea typeface="Open Sans"/>
                  <a:cs typeface="Open Sans"/>
                  <a:sym typeface="Open Sans"/>
                </a:rPr>
                <a:t>soluções</a:t>
              </a:r>
              <a:endParaRPr dirty="0"/>
            </a:p>
          </p:txBody>
        </p:sp>
        <p:sp>
          <p:nvSpPr>
            <p:cNvPr id="403" name="Google Shape;403;p19"/>
            <p:cNvSpPr txBox="1"/>
            <p:nvPr/>
          </p:nvSpPr>
          <p:spPr>
            <a:xfrm>
              <a:off x="7053860" y="2426075"/>
              <a:ext cx="434807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Representação gráfica</a:t>
              </a:r>
              <a:endParaRPr/>
            </a:p>
          </p:txBody>
        </p:sp>
      </p:grpSp>
      <p:grpSp>
        <p:nvGrpSpPr>
          <p:cNvPr id="404" name="Google Shape;404;p19"/>
          <p:cNvGrpSpPr/>
          <p:nvPr/>
        </p:nvGrpSpPr>
        <p:grpSpPr>
          <a:xfrm>
            <a:off x="914700" y="2259958"/>
            <a:ext cx="4026740" cy="3130658"/>
            <a:chOff x="476853" y="2857840"/>
            <a:chExt cx="4026740" cy="3130658"/>
          </a:xfrm>
        </p:grpSpPr>
        <p:sp>
          <p:nvSpPr>
            <p:cNvPr id="405" name="Google Shape;405;p19"/>
            <p:cNvSpPr/>
            <p:nvPr/>
          </p:nvSpPr>
          <p:spPr>
            <a:xfrm rot="2613863">
              <a:off x="1505928" y="3551813"/>
              <a:ext cx="2531376" cy="1294845"/>
            </a:xfrm>
            <a:prstGeom prst="triangle">
              <a:avLst>
                <a:gd name="adj" fmla="val 53194"/>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9F0DF"/>
                </a:solidFill>
                <a:latin typeface="Arial"/>
                <a:ea typeface="Arial"/>
                <a:cs typeface="Arial"/>
                <a:sym typeface="Arial"/>
              </a:endParaRPr>
            </a:p>
          </p:txBody>
        </p:sp>
        <p:sp>
          <p:nvSpPr>
            <p:cNvPr id="406" name="Google Shape;406;p19"/>
            <p:cNvSpPr txBox="1"/>
            <p:nvPr/>
          </p:nvSpPr>
          <p:spPr>
            <a:xfrm>
              <a:off x="3273197" y="3644922"/>
              <a:ext cx="12303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(150,200)</a:t>
              </a:r>
              <a:endParaRPr/>
            </a:p>
          </p:txBody>
        </p:sp>
        <p:sp>
          <p:nvSpPr>
            <p:cNvPr id="407" name="Google Shape;407;p19"/>
            <p:cNvSpPr txBox="1"/>
            <p:nvPr/>
          </p:nvSpPr>
          <p:spPr>
            <a:xfrm>
              <a:off x="3050759" y="5649944"/>
              <a:ext cx="12303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Open Sans"/>
                  <a:ea typeface="Open Sans"/>
                  <a:cs typeface="Open Sans"/>
                  <a:sym typeface="Open Sans"/>
                </a:rPr>
                <a:t>(150,100)</a:t>
              </a:r>
              <a:endParaRPr/>
            </a:p>
          </p:txBody>
        </p:sp>
        <p:sp>
          <p:nvSpPr>
            <p:cNvPr id="408" name="Google Shape;408;p19"/>
            <p:cNvSpPr txBox="1"/>
            <p:nvPr/>
          </p:nvSpPr>
          <p:spPr>
            <a:xfrm>
              <a:off x="476853" y="3631211"/>
              <a:ext cx="123039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Open Sans"/>
                  <a:ea typeface="Open Sans"/>
                  <a:cs typeface="Open Sans"/>
                  <a:sym typeface="Open Sans"/>
                </a:rPr>
                <a:t>(50,200)</a:t>
              </a:r>
              <a:endParaRPr/>
            </a:p>
          </p:txBody>
        </p:sp>
      </p:grpSp>
      <p:sp>
        <p:nvSpPr>
          <p:cNvPr id="409" name="Google Shape;409;p19"/>
          <p:cNvSpPr txBox="1"/>
          <p:nvPr/>
        </p:nvSpPr>
        <p:spPr>
          <a:xfrm>
            <a:off x="1239518" y="5606760"/>
            <a:ext cx="37896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b="1">
                <a:solidFill>
                  <a:schemeClr val="dk1"/>
                </a:solidFill>
                <a:latin typeface="Open Sans"/>
                <a:ea typeface="Open Sans"/>
                <a:cs typeface="Open Sans"/>
                <a:sym typeface="Open Sans"/>
              </a:rPr>
              <a:t>Minimização de custos</a:t>
            </a:r>
            <a:endParaRPr/>
          </a:p>
          <a:p>
            <a:pPr marL="0" marR="0" lvl="0" indent="0" algn="ctr" rtl="0">
              <a:spcBef>
                <a:spcPts val="0"/>
              </a:spcBef>
              <a:spcAft>
                <a:spcPts val="0"/>
              </a:spcAft>
              <a:buNone/>
            </a:pPr>
            <a:r>
              <a:rPr lang="en-GB" sz="1600">
                <a:solidFill>
                  <a:schemeClr val="dk1"/>
                </a:solidFill>
                <a:latin typeface="Open Sans"/>
                <a:ea typeface="Open Sans"/>
                <a:cs typeface="Open Sans"/>
                <a:sym typeface="Open Sans"/>
              </a:rPr>
              <a:t>Minimizar z = 300 * X</a:t>
            </a:r>
            <a:r>
              <a:rPr lang="en-GB" sz="1600" baseline="-25000">
                <a:solidFill>
                  <a:schemeClr val="dk1"/>
                </a:solidFill>
                <a:latin typeface="Open Sans"/>
                <a:ea typeface="Open Sans"/>
                <a:cs typeface="Open Sans"/>
                <a:sym typeface="Open Sans"/>
              </a:rPr>
              <a:t>GS</a:t>
            </a:r>
            <a:r>
              <a:rPr lang="en-GB" sz="1600">
                <a:solidFill>
                  <a:schemeClr val="dk1"/>
                </a:solidFill>
                <a:latin typeface="Open Sans"/>
                <a:ea typeface="Open Sans"/>
                <a:cs typeface="Open Sans"/>
                <a:sym typeface="Open Sans"/>
              </a:rPr>
              <a:t> + 350 * X </a:t>
            </a:r>
            <a:r>
              <a:rPr lang="en-GB" sz="1600" baseline="-25000">
                <a:solidFill>
                  <a:schemeClr val="dk1"/>
                </a:solidFill>
                <a:latin typeface="Open Sans"/>
                <a:ea typeface="Open Sans"/>
                <a:cs typeface="Open Sans"/>
                <a:sym typeface="Open Sans"/>
              </a:rPr>
              <a:t>CL</a:t>
            </a:r>
            <a:endParaRPr/>
          </a:p>
          <a:p>
            <a:pPr marL="0" marR="0" lvl="0" indent="0" algn="ctr" rtl="0">
              <a:spcBef>
                <a:spcPts val="0"/>
              </a:spcBef>
              <a:spcAft>
                <a:spcPts val="0"/>
              </a:spcAft>
              <a:buNone/>
            </a:pPr>
            <a:endParaRPr sz="1600" b="1">
              <a:solidFill>
                <a:schemeClr val="dk1"/>
              </a:solidFill>
              <a:latin typeface="Open Sans"/>
              <a:ea typeface="Open Sans"/>
              <a:cs typeface="Open Sans"/>
              <a:sym typeface="Open Sans"/>
            </a:endParaRPr>
          </a:p>
        </p:txBody>
      </p:sp>
      <p:sp>
        <p:nvSpPr>
          <p:cNvPr id="410" name="Google Shape;410;p19"/>
          <p:cNvSpPr/>
          <p:nvPr/>
        </p:nvSpPr>
        <p:spPr>
          <a:xfrm>
            <a:off x="3421167" y="4592810"/>
            <a:ext cx="455415" cy="455415"/>
          </a:xfrm>
          <a:prstGeom prst="star5">
            <a:avLst>
              <a:gd name="adj" fmla="val 19098"/>
              <a:gd name="hf" fmla="val 105146"/>
              <a:gd name="vf" fmla="val 110557"/>
            </a:avLst>
          </a:prstGeom>
          <a:solidFill>
            <a:srgbClr val="00B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9"/>
          <p:cNvSpPr txBox="1"/>
          <p:nvPr/>
        </p:nvSpPr>
        <p:spPr>
          <a:xfrm>
            <a:off x="3835415" y="4276157"/>
            <a:ext cx="14747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chemeClr val="dk1"/>
                </a:solidFill>
                <a:latin typeface="Open Sans"/>
                <a:ea typeface="Open Sans"/>
                <a:cs typeface="Open Sans"/>
                <a:sym typeface="Open Sans"/>
              </a:rPr>
              <a:t>Solução ideal</a:t>
            </a:r>
            <a:endParaRPr sz="1400" b="1">
              <a:solidFill>
                <a:schemeClr val="dk1"/>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
          <p:cNvSpPr txBox="1">
            <a:spLocks noGrp="1"/>
          </p:cNvSpPr>
          <p:nvPr>
            <p:ph type="title"/>
          </p:nvPr>
        </p:nvSpPr>
        <p:spPr>
          <a:xfrm>
            <a:off x="663580" y="562787"/>
            <a:ext cx="94572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dirty="0" err="1"/>
              <a:t>Resultados</a:t>
            </a:r>
            <a:r>
              <a:rPr lang="en-GB" dirty="0"/>
              <a:t> de </a:t>
            </a:r>
            <a:r>
              <a:rPr lang="en-GB" dirty="0" err="1"/>
              <a:t>aprendizagem</a:t>
            </a:r>
            <a:endParaRPr dirty="0"/>
          </a:p>
        </p:txBody>
      </p:sp>
      <p:sp>
        <p:nvSpPr>
          <p:cNvPr id="149" name="Google Shape;149;p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dirty="0"/>
              <a:t>ILO1: </a:t>
            </a:r>
            <a:r>
              <a:rPr lang="en-GB" dirty="0" err="1"/>
              <a:t>Familiaridade</a:t>
            </a:r>
            <a:r>
              <a:rPr lang="en-GB" dirty="0"/>
              <a:t> com </a:t>
            </a:r>
            <a:r>
              <a:rPr lang="en-GB" dirty="0" err="1"/>
              <a:t>componentes</a:t>
            </a:r>
            <a:r>
              <a:rPr lang="en-GB" dirty="0"/>
              <a:t> e </a:t>
            </a:r>
            <a:r>
              <a:rPr lang="en-GB" dirty="0" err="1"/>
              <a:t>processos</a:t>
            </a:r>
            <a:r>
              <a:rPr lang="en-GB" dirty="0"/>
              <a:t> </a:t>
            </a:r>
            <a:r>
              <a:rPr lang="en-GB" dirty="0" err="1"/>
              <a:t>em</a:t>
            </a:r>
            <a:r>
              <a:rPr lang="en-GB" dirty="0"/>
              <a:t> um </a:t>
            </a:r>
            <a:r>
              <a:rPr lang="en-GB" dirty="0" err="1"/>
              <a:t>modelo</a:t>
            </a:r>
            <a:r>
              <a:rPr lang="en-GB" dirty="0"/>
              <a:t> de </a:t>
            </a:r>
            <a:r>
              <a:rPr lang="en-GB" dirty="0" err="1"/>
              <a:t>sistema</a:t>
            </a:r>
            <a:r>
              <a:rPr lang="en-GB" dirty="0"/>
              <a:t> </a:t>
            </a:r>
            <a:r>
              <a:rPr lang="en-GB" dirty="0" err="1"/>
              <a:t>energético</a:t>
            </a:r>
            <a:endParaRPr dirty="0"/>
          </a:p>
          <a:p>
            <a:pPr marL="0" lvl="0" indent="0" algn="l" rtl="0">
              <a:lnSpc>
                <a:spcPct val="90000"/>
              </a:lnSpc>
              <a:spcBef>
                <a:spcPts val="1200"/>
              </a:spcBef>
              <a:spcAft>
                <a:spcPts val="0"/>
              </a:spcAft>
              <a:buClr>
                <a:schemeClr val="dk1"/>
              </a:buClr>
              <a:buSzPts val="2000"/>
              <a:buFont typeface="Open Sans SemiBold"/>
              <a:buNone/>
            </a:pPr>
            <a:r>
              <a:rPr lang="en-GB" dirty="0"/>
              <a:t>ILO2: </a:t>
            </a:r>
            <a:r>
              <a:rPr lang="en-GB" dirty="0" err="1"/>
              <a:t>Compreensão</a:t>
            </a:r>
            <a:r>
              <a:rPr lang="en-GB" dirty="0"/>
              <a:t> </a:t>
            </a:r>
            <a:r>
              <a:rPr lang="en-GB" dirty="0" err="1"/>
              <a:t>conceitual</a:t>
            </a:r>
            <a:r>
              <a:rPr lang="en-GB" dirty="0"/>
              <a:t> dos </a:t>
            </a:r>
            <a:r>
              <a:rPr lang="en-GB" dirty="0" err="1"/>
              <a:t>parâmetros</a:t>
            </a:r>
            <a:r>
              <a:rPr lang="en-GB" dirty="0"/>
              <a:t> </a:t>
            </a:r>
            <a:r>
              <a:rPr lang="en-GB" dirty="0" err="1"/>
              <a:t>mais</a:t>
            </a:r>
            <a:r>
              <a:rPr lang="en-GB" dirty="0"/>
              <a:t> </a:t>
            </a:r>
            <a:r>
              <a:rPr lang="en-GB" dirty="0" err="1"/>
              <a:t>importantes</a:t>
            </a:r>
            <a:r>
              <a:rPr lang="en-GB" dirty="0"/>
              <a:t> </a:t>
            </a:r>
            <a:r>
              <a:rPr lang="en-GB" dirty="0" err="1"/>
              <a:t>relacionados</a:t>
            </a:r>
            <a:r>
              <a:rPr lang="en-GB" dirty="0"/>
              <a:t> à </a:t>
            </a:r>
            <a:r>
              <a:rPr lang="en-GB" dirty="0" err="1"/>
              <a:t>representação</a:t>
            </a:r>
            <a:r>
              <a:rPr lang="en-GB" dirty="0"/>
              <a:t> de </a:t>
            </a:r>
            <a:r>
              <a:rPr lang="en-GB" dirty="0" err="1"/>
              <a:t>tecnologias</a:t>
            </a:r>
            <a:endParaRPr dirty="0"/>
          </a:p>
          <a:p>
            <a:pPr marL="0" lvl="0" indent="0" algn="l" rtl="0">
              <a:lnSpc>
                <a:spcPct val="90000"/>
              </a:lnSpc>
              <a:spcBef>
                <a:spcPts val="1200"/>
              </a:spcBef>
              <a:spcAft>
                <a:spcPts val="0"/>
              </a:spcAft>
              <a:buClr>
                <a:schemeClr val="dk1"/>
              </a:buClr>
              <a:buSzPts val="2000"/>
              <a:buFont typeface="Open Sans SemiBold"/>
              <a:buNone/>
            </a:pPr>
            <a:r>
              <a:rPr lang="en-GB" dirty="0">
                <a:latin typeface="Open Sans SemiBold"/>
                <a:ea typeface="Open Sans SemiBold"/>
                <a:cs typeface="Open Sans SemiBold"/>
                <a:sym typeface="Open Sans SemiBold"/>
              </a:rPr>
              <a:t>ILO3: </a:t>
            </a:r>
            <a:r>
              <a:rPr lang="en-GB" dirty="0" err="1">
                <a:latin typeface="Open Sans SemiBold"/>
                <a:ea typeface="Open Sans SemiBold"/>
                <a:cs typeface="Open Sans SemiBold"/>
                <a:sym typeface="Open Sans SemiBold"/>
              </a:rPr>
              <a:t>Compreensão</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conceitual</a:t>
            </a:r>
            <a:r>
              <a:rPr lang="en-GB" dirty="0">
                <a:latin typeface="Open Sans SemiBold"/>
                <a:ea typeface="Open Sans SemiBold"/>
                <a:cs typeface="Open Sans SemiBold"/>
                <a:sym typeface="Open Sans SemiBold"/>
              </a:rPr>
              <a:t> dos </a:t>
            </a:r>
            <a:r>
              <a:rPr lang="en-GB" dirty="0" err="1">
                <a:latin typeface="Open Sans SemiBold"/>
                <a:ea typeface="Open Sans SemiBold"/>
                <a:cs typeface="Open Sans SemiBold"/>
                <a:sym typeface="Open Sans SemiBold"/>
              </a:rPr>
              <a:t>diferentes</a:t>
            </a:r>
            <a:r>
              <a:rPr lang="en-GB" dirty="0">
                <a:latin typeface="Open Sans SemiBold"/>
                <a:ea typeface="Open Sans SemiBold"/>
                <a:cs typeface="Open Sans SemiBold"/>
                <a:sym typeface="Open Sans SemiBold"/>
              </a:rPr>
              <a:t> custos </a:t>
            </a:r>
            <a:r>
              <a:rPr lang="en-GB" dirty="0" err="1">
                <a:latin typeface="Open Sans SemiBold"/>
                <a:ea typeface="Open Sans SemiBold"/>
                <a:cs typeface="Open Sans SemiBold"/>
                <a:sym typeface="Open Sans SemiBold"/>
              </a:rPr>
              <a:t>associados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às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tecnologias</a:t>
            </a:r>
            <a:r>
              <a:rPr lang="en-GB" dirty="0">
                <a:latin typeface="Open Sans SemiBold"/>
                <a:ea typeface="Open Sans SemiBold"/>
                <a:cs typeface="Open Sans SemiBold"/>
                <a:sym typeface="Open Sans SemiBold"/>
              </a:rPr>
              <a:t> de </a:t>
            </a:r>
            <a:r>
              <a:rPr lang="en-GB" dirty="0" err="1">
                <a:latin typeface="Open Sans SemiBold"/>
                <a:ea typeface="Open Sans SemiBold"/>
                <a:cs typeface="Open Sans SemiBold"/>
                <a:sym typeface="Open Sans SemiBold"/>
              </a:rPr>
              <a:t>energia</a:t>
            </a:r>
            <a:r>
              <a:rPr lang="en-GB" dirty="0">
                <a:latin typeface="Open Sans SemiBold"/>
                <a:ea typeface="Open Sans SemiBold"/>
                <a:cs typeface="Open Sans SemiBold"/>
                <a:sym typeface="Open Sans SemiBold"/>
              </a:rPr>
              <a:t> </a:t>
            </a:r>
            <a:endParaRPr dirty="0"/>
          </a:p>
          <a:p>
            <a:pPr marL="0" lvl="0" indent="0" algn="l" rtl="0">
              <a:lnSpc>
                <a:spcPct val="90000"/>
              </a:lnSpc>
              <a:spcBef>
                <a:spcPts val="1200"/>
              </a:spcBef>
              <a:spcAft>
                <a:spcPts val="0"/>
              </a:spcAft>
              <a:buClr>
                <a:schemeClr val="dk1"/>
              </a:buClr>
              <a:buSzPts val="2000"/>
              <a:buFont typeface="Open Sans SemiBold"/>
              <a:buNone/>
            </a:pPr>
            <a:r>
              <a:rPr lang="en-GB" dirty="0"/>
              <a:t>ILO4: </a:t>
            </a:r>
            <a:r>
              <a:rPr lang="en-GB" dirty="0" err="1"/>
              <a:t>Compreensão</a:t>
            </a:r>
            <a:r>
              <a:rPr lang="en-GB" dirty="0"/>
              <a:t> </a:t>
            </a:r>
            <a:r>
              <a:rPr lang="en-GB" dirty="0" err="1"/>
              <a:t>conceitual</a:t>
            </a:r>
            <a:r>
              <a:rPr lang="en-GB" dirty="0"/>
              <a:t> do </a:t>
            </a:r>
            <a:r>
              <a:rPr lang="en-GB" dirty="0" err="1"/>
              <a:t>impacto</a:t>
            </a:r>
            <a:r>
              <a:rPr lang="en-GB" dirty="0"/>
              <a:t> dos custos de </a:t>
            </a:r>
            <a:r>
              <a:rPr lang="en-GB" dirty="0" err="1"/>
              <a:t>tecnologia</a:t>
            </a:r>
            <a:r>
              <a:rPr lang="en-GB" dirty="0"/>
              <a:t> </a:t>
            </a:r>
            <a:r>
              <a:rPr lang="en-GB" dirty="0" err="1"/>
              <a:t>em</a:t>
            </a:r>
            <a:r>
              <a:rPr lang="en-GB" dirty="0"/>
              <a:t> </a:t>
            </a:r>
            <a:r>
              <a:rPr lang="en-GB" dirty="0" err="1"/>
              <a:t>sua</a:t>
            </a:r>
            <a:r>
              <a:rPr lang="en-GB" dirty="0"/>
              <a:t> </a:t>
            </a:r>
            <a:r>
              <a:rPr lang="en-GB" dirty="0" err="1"/>
              <a:t>função</a:t>
            </a:r>
            <a:r>
              <a:rPr lang="en-GB" dirty="0"/>
              <a:t> no </a:t>
            </a:r>
            <a:r>
              <a:rPr lang="en-GB" dirty="0" err="1"/>
              <a:t>fornecimento</a:t>
            </a:r>
            <a:r>
              <a:rPr lang="en-GB" dirty="0"/>
              <a:t> de </a:t>
            </a:r>
            <a:r>
              <a:rPr lang="en-GB" dirty="0" err="1"/>
              <a:t>energia</a:t>
            </a:r>
            <a:r>
              <a:rPr lang="en-GB" dirty="0"/>
              <a:t> </a:t>
            </a:r>
            <a:endParaRPr dirty="0"/>
          </a:p>
          <a:p>
            <a:pPr marL="0" lvl="0" indent="0" algn="l" rtl="0">
              <a:lnSpc>
                <a:spcPct val="90000"/>
              </a:lnSpc>
              <a:spcBef>
                <a:spcPts val="1200"/>
              </a:spcBef>
              <a:spcAft>
                <a:spcPts val="0"/>
              </a:spcAft>
              <a:buClr>
                <a:schemeClr val="dk1"/>
              </a:buClr>
              <a:buSzPts val="2000"/>
              <a:buFont typeface="Open Sans SemiBold"/>
              <a:buNone/>
            </a:pPr>
            <a:endParaRPr dirty="0"/>
          </a:p>
        </p:txBody>
      </p:sp>
      <p:sp>
        <p:nvSpPr>
          <p:cNvPr id="150" name="Google Shape;150;p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51" name="Google Shape;151;p2"/>
          <p:cNvSpPr txBox="1">
            <a:spLocks noGrp="1"/>
          </p:cNvSpPr>
          <p:nvPr>
            <p:ph type="body" idx="2"/>
          </p:nvPr>
        </p:nvSpPr>
        <p:spPr>
          <a:xfrm>
            <a:off x="663574" y="2016027"/>
            <a:ext cx="5682361"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dirty="0">
                <a:latin typeface="Open Sans SemiBold"/>
                <a:ea typeface="Open Sans SemiBold"/>
                <a:cs typeface="Open Sans SemiBold"/>
                <a:sym typeface="Open Sans SemiBold"/>
              </a:rPr>
              <a:t>Ao final </a:t>
            </a:r>
            <a:r>
              <a:rPr lang="en-GB" dirty="0" err="1">
                <a:latin typeface="Open Sans SemiBold"/>
                <a:ea typeface="Open Sans SemiBold"/>
                <a:cs typeface="Open Sans SemiBold"/>
                <a:sym typeface="Open Sans SemiBold"/>
              </a:rPr>
              <a:t>desta</a:t>
            </a:r>
            <a:r>
              <a:rPr lang="en-GB" dirty="0">
                <a:latin typeface="Open Sans SemiBold"/>
                <a:ea typeface="Open Sans SemiBold"/>
                <a:cs typeface="Open Sans SemiBold"/>
                <a:sym typeface="Open Sans SemiBold"/>
              </a:rPr>
              <a:t> aula, </a:t>
            </a:r>
            <a:r>
              <a:rPr lang="en-GB" dirty="0" err="1">
                <a:latin typeface="Open Sans SemiBold"/>
                <a:ea typeface="Open Sans SemiBold"/>
                <a:cs typeface="Open Sans SemiBold"/>
                <a:sym typeface="Open Sans SemiBold"/>
              </a:rPr>
              <a:t>você</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terá</a:t>
            </a:r>
            <a:r>
              <a:rPr lang="en-GB" dirty="0">
                <a:latin typeface="Open Sans SemiBold"/>
                <a:ea typeface="Open Sans SemiBold"/>
                <a:cs typeface="Open Sans SemiBold"/>
                <a:sym typeface="Open Sans SemiBold"/>
              </a:rPr>
              <a:t>:</a:t>
            </a:r>
            <a:endParaRPr dirty="0"/>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0"/>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4.3 Referências</a:t>
            </a:r>
            <a:endParaRPr/>
          </a:p>
        </p:txBody>
      </p:sp>
      <p:sp>
        <p:nvSpPr>
          <p:cNvPr id="417" name="Google Shape;417;p20"/>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
        <p:nvSpPr>
          <p:cNvPr id="418" name="Google Shape;418;p20"/>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GB"/>
              <a:t>Taliotis, Constantinos, Gardumi, Francesco, Shivakumar, Abhishek, Sridharan, Vignesh, Ramos, Eunice, Beltramo, Agnese, ... Howells, Mark. (2018, dezembro). Representando o fornecimento de energia primária no OSeMOSYS. Zenodo. </a:t>
            </a:r>
            <a:r>
              <a:rPr lang="en-GB" u="sng">
                <a:solidFill>
                  <a:schemeClr val="hlink"/>
                </a:solidFill>
                <a:hlinkClick r:id="rId3"/>
              </a:rPr>
              <a:t>http://doi.</a:t>
            </a:r>
            <a:r>
              <a:rPr lang="en-GB"/>
              <a:t>org/10.5281/zenodo.4585692 </a:t>
            </a:r>
            <a:endParaRPr/>
          </a:p>
          <a:p>
            <a:pPr marL="0" lvl="0" indent="0" algn="l" rtl="0">
              <a:lnSpc>
                <a:spcPct val="90000"/>
              </a:lnSpc>
              <a:spcBef>
                <a:spcPts val="1000"/>
              </a:spcBef>
              <a:spcAft>
                <a:spcPts val="0"/>
              </a:spcAft>
              <a:buClr>
                <a:schemeClr val="dk1"/>
              </a:buClr>
              <a:buSzPts val="1600"/>
              <a:buNone/>
            </a:pP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1"/>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4.4 Outros parâmetros</a:t>
            </a:r>
            <a:endParaRPr/>
          </a:p>
        </p:txBody>
      </p:sp>
      <p:sp>
        <p:nvSpPr>
          <p:cNvPr id="425" name="Google Shape;425;p21"/>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
        <p:nvSpPr>
          <p:cNvPr id="426" name="Google Shape;426;p21"/>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dirty="0"/>
              <a:t>Vida </a:t>
            </a:r>
            <a:r>
              <a:rPr lang="en-GB" dirty="0" err="1"/>
              <a:t>operacional</a:t>
            </a:r>
            <a:r>
              <a:rPr lang="en-GB" dirty="0"/>
              <a:t> (</a:t>
            </a:r>
            <a:r>
              <a:rPr lang="en-GB" dirty="0" err="1"/>
              <a:t>OperationalLife</a:t>
            </a:r>
            <a:r>
              <a:rPr lang="en-GB" dirty="0"/>
              <a:t>)</a:t>
            </a:r>
            <a:endParaRPr dirty="0"/>
          </a:p>
        </p:txBody>
      </p:sp>
      <p:sp>
        <p:nvSpPr>
          <p:cNvPr id="427" name="Google Shape;427;p21"/>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428" name="Google Shape;428;p21"/>
          <p:cNvSpPr txBox="1">
            <a:spLocks noGrp="1"/>
          </p:cNvSpPr>
          <p:nvPr>
            <p:ph type="body" idx="1"/>
          </p:nvPr>
        </p:nvSpPr>
        <p:spPr>
          <a:xfrm>
            <a:off x="5948276" y="4903657"/>
            <a:ext cx="3801792" cy="73159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Font typeface="Open Sans SemiBold"/>
              <a:buNone/>
            </a:pPr>
            <a:r>
              <a:rPr lang="en-GB"/>
              <a:t>Custo de capital de US$ 15.000</a:t>
            </a:r>
            <a:endParaRPr/>
          </a:p>
          <a:p>
            <a:pPr marL="0" lvl="0" indent="0" algn="ctr" rtl="0">
              <a:lnSpc>
                <a:spcPct val="90000"/>
              </a:lnSpc>
              <a:spcBef>
                <a:spcPts val="1200"/>
              </a:spcBef>
              <a:spcAft>
                <a:spcPts val="0"/>
              </a:spcAft>
              <a:buClr>
                <a:schemeClr val="dk1"/>
              </a:buClr>
              <a:buSzPct val="100000"/>
              <a:buFont typeface="Open Sans SemiBold"/>
              <a:buNone/>
            </a:pPr>
            <a:r>
              <a:rPr lang="en-GB">
                <a:latin typeface="Open Sans SemiBold"/>
                <a:ea typeface="Open Sans SemiBold"/>
                <a:cs typeface="Open Sans SemiBold"/>
                <a:sym typeface="Open Sans SemiBold"/>
              </a:rPr>
              <a:t>Vida operacional de 20 anos</a:t>
            </a:r>
            <a:endParaRPr/>
          </a:p>
        </p:txBody>
      </p:sp>
      <p:pic>
        <p:nvPicPr>
          <p:cNvPr id="429" name="Google Shape;429;p21" descr="A picture containing outdoor, tree, parked, car&#10;&#10;Description automatically generated"/>
          <p:cNvPicPr preferRelativeResize="0"/>
          <p:nvPr/>
        </p:nvPicPr>
        <p:blipFill rotWithShape="1">
          <a:blip r:embed="rId3">
            <a:alphaModFix/>
          </a:blip>
          <a:srcRect/>
          <a:stretch/>
        </p:blipFill>
        <p:spPr>
          <a:xfrm>
            <a:off x="6177517" y="2629821"/>
            <a:ext cx="3228888" cy="2145400"/>
          </a:xfrm>
          <a:prstGeom prst="rect">
            <a:avLst/>
          </a:prstGeom>
          <a:noFill/>
          <a:ln>
            <a:noFill/>
          </a:ln>
        </p:spPr>
      </p:pic>
      <p:pic>
        <p:nvPicPr>
          <p:cNvPr id="430" name="Google Shape;430;p21" descr="A picture containing car&#10;&#10;Description automatically generated"/>
          <p:cNvPicPr preferRelativeResize="0"/>
          <p:nvPr/>
        </p:nvPicPr>
        <p:blipFill rotWithShape="1">
          <a:blip r:embed="rId4">
            <a:alphaModFix/>
          </a:blip>
          <a:srcRect/>
          <a:stretch/>
        </p:blipFill>
        <p:spPr>
          <a:xfrm>
            <a:off x="1934853" y="2667742"/>
            <a:ext cx="2116152" cy="2107479"/>
          </a:xfrm>
          <a:prstGeom prst="rect">
            <a:avLst/>
          </a:prstGeom>
          <a:noFill/>
          <a:ln>
            <a:noFill/>
          </a:ln>
        </p:spPr>
      </p:pic>
      <p:sp>
        <p:nvSpPr>
          <p:cNvPr id="431" name="Google Shape;431;p21"/>
          <p:cNvSpPr txBox="1">
            <a:spLocks noGrp="1"/>
          </p:cNvSpPr>
          <p:nvPr>
            <p:ph type="body" idx="4"/>
          </p:nvPr>
        </p:nvSpPr>
        <p:spPr>
          <a:xfrm>
            <a:off x="663575" y="6042682"/>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motorblog, </a:t>
            </a:r>
            <a:r>
              <a:rPr lang="en-GB" u="sng">
                <a:solidFill>
                  <a:srgbClr val="0563C1"/>
                </a:solidFill>
                <a:hlinkClick r:id="rId5">
                  <a:extLst>
                    <a:ext uri="{A12FA001-AC4F-418D-AE19-62706E023703}">
                      <ahyp:hlinkClr xmlns:ahyp="http://schemas.microsoft.com/office/drawing/2018/hyperlinkcolor" val="tx"/>
                    </a:ext>
                  </a:extLst>
                </a:hlinkClick>
              </a:rPr>
              <a:t>foto</a:t>
            </a:r>
            <a:r>
              <a:rPr lang="en-GB"/>
              <a:t>, licenciada sob </a:t>
            </a:r>
            <a:r>
              <a:rPr lang="en-GB" u="sng">
                <a:solidFill>
                  <a:srgbClr val="0563C1"/>
                </a:solidFill>
                <a:hlinkClick r:id="rId6">
                  <a:extLst>
                    <a:ext uri="{A12FA001-AC4F-418D-AE19-62706E023703}">
                      <ahyp:hlinkClr xmlns:ahyp="http://schemas.microsoft.com/office/drawing/2018/hyperlinkcolor" val="tx"/>
                    </a:ext>
                  </a:extLst>
                </a:hlinkClick>
              </a:rPr>
              <a:t>CC BY</a:t>
            </a:r>
            <a:r>
              <a:rPr lang="en-GB">
                <a:solidFill>
                  <a:srgbClr val="0563C1"/>
                </a:solidFill>
              </a:rPr>
              <a:t>; </a:t>
            </a:r>
            <a:r>
              <a:rPr lang="en-GB"/>
              <a:t>Prayitno, </a:t>
            </a:r>
            <a:r>
              <a:rPr lang="en-GB" u="sng">
                <a:solidFill>
                  <a:srgbClr val="0563C1"/>
                </a:solidFill>
                <a:hlinkClick r:id="rId7">
                  <a:extLst>
                    <a:ext uri="{A12FA001-AC4F-418D-AE19-62706E023703}">
                      <ahyp:hlinkClr xmlns:ahyp="http://schemas.microsoft.com/office/drawing/2018/hyperlinkcolor" val="tx"/>
                    </a:ext>
                  </a:extLst>
                </a:hlinkClick>
              </a:rPr>
              <a:t>foto</a:t>
            </a:r>
            <a:r>
              <a:rPr lang="en-GB"/>
              <a:t>, licenciada sob </a:t>
            </a:r>
            <a:r>
              <a:rPr lang="en-GB" u="sng">
                <a:solidFill>
                  <a:srgbClr val="0563C1"/>
                </a:solidFill>
                <a:hlinkClick r:id="rId6">
                  <a:extLst>
                    <a:ext uri="{A12FA001-AC4F-418D-AE19-62706E023703}">
                      <ahyp:hlinkClr xmlns:ahyp="http://schemas.microsoft.com/office/drawing/2018/hyperlinkcolor" val="tx"/>
                    </a:ext>
                  </a:extLst>
                </a:hlinkClick>
              </a:rPr>
              <a:t>CC BY</a:t>
            </a:r>
            <a:endParaRPr/>
          </a:p>
        </p:txBody>
      </p:sp>
      <p:sp>
        <p:nvSpPr>
          <p:cNvPr id="432" name="Google Shape;432;p21"/>
          <p:cNvSpPr txBox="1"/>
          <p:nvPr/>
        </p:nvSpPr>
        <p:spPr>
          <a:xfrm>
            <a:off x="1135251" y="4896565"/>
            <a:ext cx="3801792" cy="73159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dk1"/>
              </a:buClr>
              <a:buSzPct val="100000"/>
              <a:buFont typeface="Open Sans SemiBold"/>
              <a:buNone/>
            </a:pPr>
            <a:r>
              <a:rPr lang="en-GB" sz="2000" b="1" i="0">
                <a:solidFill>
                  <a:schemeClr val="dk1"/>
                </a:solidFill>
                <a:latin typeface="Open Sans SemiBold"/>
                <a:ea typeface="Open Sans SemiBold"/>
                <a:cs typeface="Open Sans SemiBold"/>
                <a:sym typeface="Open Sans SemiBold"/>
              </a:rPr>
              <a:t>Custo de capital de US$ 10.000</a:t>
            </a:r>
            <a:endParaRPr/>
          </a:p>
          <a:p>
            <a:pPr marL="0" marR="0" lvl="0" indent="0" algn="ctr" rtl="0">
              <a:lnSpc>
                <a:spcPct val="90000"/>
              </a:lnSpc>
              <a:spcBef>
                <a:spcPts val="1200"/>
              </a:spcBef>
              <a:spcAft>
                <a:spcPts val="0"/>
              </a:spcAft>
              <a:buClr>
                <a:schemeClr val="dk1"/>
              </a:buClr>
              <a:buSzPct val="100000"/>
              <a:buFont typeface="Open Sans SemiBold"/>
              <a:buNone/>
            </a:pPr>
            <a:r>
              <a:rPr lang="en-GB" sz="2000" b="1" i="0">
                <a:solidFill>
                  <a:schemeClr val="dk1"/>
                </a:solidFill>
                <a:latin typeface="Open Sans SemiBold"/>
                <a:ea typeface="Open Sans SemiBold"/>
                <a:cs typeface="Open Sans SemiBold"/>
                <a:sym typeface="Open Sans SemiBold"/>
              </a:rPr>
              <a:t>Vida operacional de 10 anos</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2"/>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4.4 Outros parâmetros</a:t>
            </a:r>
            <a:endParaRPr/>
          </a:p>
        </p:txBody>
      </p:sp>
      <p:sp>
        <p:nvSpPr>
          <p:cNvPr id="439" name="Google Shape;439;p22"/>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440" name="Google Shape;440;p22"/>
          <p:cNvSpPr txBox="1">
            <a:spLocks noGrp="1"/>
          </p:cNvSpPr>
          <p:nvPr>
            <p:ph type="body" idx="2"/>
          </p:nvPr>
        </p:nvSpPr>
        <p:spPr>
          <a:xfrm>
            <a:off x="663574" y="2016027"/>
            <a:ext cx="10055226" cy="439247"/>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90000"/>
              </a:lnSpc>
              <a:spcBef>
                <a:spcPts val="0"/>
              </a:spcBef>
              <a:spcAft>
                <a:spcPts val="0"/>
              </a:spcAft>
              <a:buClr>
                <a:srgbClr val="8EA9DA"/>
              </a:buClr>
              <a:buSzPts val="2000"/>
              <a:buFont typeface="Open Sans SemiBold"/>
              <a:buNone/>
            </a:pPr>
            <a:r>
              <a:rPr lang="en-GB" dirty="0" err="1"/>
              <a:t>Fator</a:t>
            </a:r>
            <a:r>
              <a:rPr lang="en-GB" dirty="0"/>
              <a:t> de </a:t>
            </a:r>
            <a:r>
              <a:rPr lang="en-GB" dirty="0" err="1"/>
              <a:t>Disponibilidade</a:t>
            </a:r>
            <a:r>
              <a:rPr lang="en-GB" dirty="0"/>
              <a:t> e </a:t>
            </a:r>
            <a:r>
              <a:rPr lang="en-GB" dirty="0" err="1"/>
              <a:t>Fator</a:t>
            </a:r>
            <a:r>
              <a:rPr lang="en-GB" dirty="0"/>
              <a:t> de </a:t>
            </a:r>
            <a:r>
              <a:rPr lang="en-GB" dirty="0" err="1"/>
              <a:t>Capacidade</a:t>
            </a:r>
            <a:r>
              <a:rPr lang="en-GB" dirty="0"/>
              <a:t> (</a:t>
            </a:r>
            <a:r>
              <a:rPr lang="en-GB" dirty="0" err="1"/>
              <a:t>AvailabilityFactor</a:t>
            </a:r>
            <a:r>
              <a:rPr lang="en-GB" dirty="0"/>
              <a:t> e </a:t>
            </a:r>
            <a:r>
              <a:rPr lang="en-GB" dirty="0" err="1"/>
              <a:t>CapacityFactor</a:t>
            </a:r>
            <a:r>
              <a:rPr lang="en-GB" dirty="0"/>
              <a:t>)</a:t>
            </a:r>
            <a:endParaRPr dirty="0"/>
          </a:p>
        </p:txBody>
      </p:sp>
      <p:sp>
        <p:nvSpPr>
          <p:cNvPr id="441" name="Google Shape;441;p22"/>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442" name="Google Shape;442;p22"/>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Usado para levar em conta a manutenção/interrupções - quanto de seu máximo teórico a planta pode produzir?</a:t>
            </a:r>
            <a:endParaRPr/>
          </a:p>
        </p:txBody>
      </p:sp>
      <p:pic>
        <p:nvPicPr>
          <p:cNvPr id="443" name="Google Shape;443;p22" descr="A picture containing smoke, sky, train, outdoor&#10;&#10;Description automatically generated"/>
          <p:cNvPicPr preferRelativeResize="0"/>
          <p:nvPr/>
        </p:nvPicPr>
        <p:blipFill rotWithShape="1">
          <a:blip r:embed="rId3">
            <a:alphaModFix/>
          </a:blip>
          <a:srcRect/>
          <a:stretch/>
        </p:blipFill>
        <p:spPr>
          <a:xfrm>
            <a:off x="5053013" y="3241119"/>
            <a:ext cx="1915541" cy="2550900"/>
          </a:xfrm>
          <a:prstGeom prst="rect">
            <a:avLst/>
          </a:prstGeom>
          <a:noFill/>
          <a:ln>
            <a:noFill/>
          </a:ln>
        </p:spPr>
      </p:pic>
      <p:sp>
        <p:nvSpPr>
          <p:cNvPr id="444" name="Google Shape;444;p22"/>
          <p:cNvSpPr txBox="1">
            <a:spLocks noGrp="1"/>
          </p:cNvSpPr>
          <p:nvPr>
            <p:ph type="body" idx="4"/>
          </p:nvPr>
        </p:nvSpPr>
        <p:spPr>
          <a:xfrm>
            <a:off x="663575" y="6189220"/>
            <a:ext cx="5157787" cy="2021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Public Domain Photos, </a:t>
            </a:r>
            <a:r>
              <a:rPr lang="en-GB" u="sng">
                <a:solidFill>
                  <a:schemeClr val="hlink"/>
                </a:solidFill>
                <a:hlinkClick r:id="rId4"/>
              </a:rPr>
              <a:t>foto</a:t>
            </a:r>
            <a:r>
              <a:rPr lang="en-GB"/>
              <a:t>, licenciada sob </a:t>
            </a:r>
            <a:r>
              <a:rPr lang="en-GB" u="sng">
                <a:solidFill>
                  <a:schemeClr val="hlink"/>
                </a:solidFill>
                <a:hlinkClick r:id="rId5"/>
              </a:rPr>
              <a:t>CC BY</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3"/>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4.4 Outros parâmetros</a:t>
            </a:r>
            <a:endParaRPr/>
          </a:p>
        </p:txBody>
      </p:sp>
      <p:sp>
        <p:nvSpPr>
          <p:cNvPr id="451" name="Google Shape;451;p2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
        <p:nvSpPr>
          <p:cNvPr id="452" name="Google Shape;452;p23"/>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Eficiência</a:t>
            </a:r>
            <a:endParaRPr/>
          </a:p>
        </p:txBody>
      </p:sp>
      <p:sp>
        <p:nvSpPr>
          <p:cNvPr id="453" name="Google Shape;453;p23"/>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454" name="Google Shape;454;p23"/>
          <p:cNvSpPr txBox="1">
            <a:spLocks noGrp="1"/>
          </p:cNvSpPr>
          <p:nvPr>
            <p:ph type="body" idx="4"/>
          </p:nvPr>
        </p:nvSpPr>
        <p:spPr>
          <a:xfrm>
            <a:off x="663575" y="6035355"/>
            <a:ext cx="5157787" cy="35601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oatsy40 , </a:t>
            </a:r>
            <a:r>
              <a:rPr lang="en-GB" u="sng">
                <a:solidFill>
                  <a:schemeClr val="hlink"/>
                </a:solidFill>
                <a:hlinkClick r:id="rId3"/>
              </a:rPr>
              <a:t>foto</a:t>
            </a:r>
            <a:r>
              <a:rPr lang="en-GB"/>
              <a:t>, licenciada sob </a:t>
            </a:r>
            <a:r>
              <a:rPr lang="en-GB" u="sng">
                <a:solidFill>
                  <a:schemeClr val="hlink"/>
                </a:solidFill>
                <a:hlinkClick r:id="rId4"/>
              </a:rPr>
              <a:t>CC BY</a:t>
            </a:r>
            <a:r>
              <a:rPr lang="en-GB"/>
              <a:t>; Public Domain Photos, </a:t>
            </a:r>
            <a:r>
              <a:rPr lang="en-GB" u="sng">
                <a:solidFill>
                  <a:schemeClr val="hlink"/>
                </a:solidFill>
                <a:hlinkClick r:id="rId5"/>
              </a:rPr>
              <a:t>foto</a:t>
            </a:r>
            <a:r>
              <a:rPr lang="en-GB"/>
              <a:t>, licenciada </a:t>
            </a:r>
            <a:r>
              <a:rPr lang="en-GB" u="sng">
                <a:solidFill>
                  <a:schemeClr val="hlink"/>
                </a:solidFill>
                <a:hlinkClick r:id="rId4"/>
              </a:rPr>
              <a:t>sob CC BY</a:t>
            </a:r>
            <a:r>
              <a:rPr lang="en-GB"/>
              <a:t>; Bernt Rostad , </a:t>
            </a:r>
            <a:r>
              <a:rPr lang="en-GB" u="sng">
                <a:solidFill>
                  <a:schemeClr val="hlink"/>
                </a:solidFill>
                <a:hlinkClick r:id="rId6"/>
              </a:rPr>
              <a:t>foto</a:t>
            </a:r>
            <a:r>
              <a:rPr lang="en-GB"/>
              <a:t>, licenciada sob </a:t>
            </a:r>
            <a:r>
              <a:rPr lang="en-GB" u="sng">
                <a:solidFill>
                  <a:schemeClr val="hlink"/>
                </a:solidFill>
                <a:hlinkClick r:id="rId4"/>
              </a:rPr>
              <a:t>CC BY</a:t>
            </a:r>
            <a:endParaRPr/>
          </a:p>
        </p:txBody>
      </p:sp>
      <p:sp>
        <p:nvSpPr>
          <p:cNvPr id="455" name="Google Shape;455;p23"/>
          <p:cNvSpPr/>
          <p:nvPr/>
        </p:nvSpPr>
        <p:spPr>
          <a:xfrm>
            <a:off x="3104256" y="3403659"/>
            <a:ext cx="6439432" cy="477312"/>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456" name="Google Shape;456;p23" descr="A picture containing smoke, sky, train, outdoor&#10;&#10;Description automatically generated"/>
          <p:cNvPicPr preferRelativeResize="0"/>
          <p:nvPr/>
        </p:nvPicPr>
        <p:blipFill rotWithShape="1">
          <a:blip r:embed="rId7">
            <a:alphaModFix/>
          </a:blip>
          <a:srcRect/>
          <a:stretch/>
        </p:blipFill>
        <p:spPr>
          <a:xfrm>
            <a:off x="5310906" y="2556476"/>
            <a:ext cx="1664677" cy="2215662"/>
          </a:xfrm>
          <a:prstGeom prst="rect">
            <a:avLst/>
          </a:prstGeom>
          <a:noFill/>
          <a:ln>
            <a:noFill/>
          </a:ln>
        </p:spPr>
      </p:pic>
      <p:sp>
        <p:nvSpPr>
          <p:cNvPr id="457" name="Google Shape;457;p23"/>
          <p:cNvSpPr txBox="1"/>
          <p:nvPr/>
        </p:nvSpPr>
        <p:spPr>
          <a:xfrm>
            <a:off x="3210969" y="2765835"/>
            <a:ext cx="1883118" cy="51108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1600"/>
              <a:buFont typeface="Arial"/>
              <a:buNone/>
            </a:pPr>
            <a:r>
              <a:rPr lang="en-GB" sz="1600" b="1" dirty="0">
                <a:solidFill>
                  <a:srgbClr val="C00000"/>
                </a:solidFill>
                <a:latin typeface="Montserrat"/>
                <a:ea typeface="Montserrat"/>
                <a:cs typeface="Montserrat"/>
                <a:sym typeface="Montserrat"/>
              </a:rPr>
              <a:t>3 PJ de </a:t>
            </a:r>
            <a:r>
              <a:rPr lang="en-GB" sz="1600" b="1" dirty="0" err="1">
                <a:solidFill>
                  <a:srgbClr val="C00000"/>
                </a:solidFill>
                <a:latin typeface="Montserrat"/>
                <a:ea typeface="Montserrat"/>
                <a:cs typeface="Montserrat"/>
                <a:sym typeface="Montserrat"/>
              </a:rPr>
              <a:t>carvão</a:t>
            </a:r>
            <a:r>
              <a:rPr lang="en-GB" sz="1600" b="1" dirty="0">
                <a:solidFill>
                  <a:srgbClr val="C00000"/>
                </a:solidFill>
                <a:latin typeface="Montserrat"/>
                <a:ea typeface="Montserrat"/>
                <a:cs typeface="Montserrat"/>
                <a:sym typeface="Montserrat"/>
              </a:rPr>
              <a:t> </a:t>
            </a:r>
            <a:br>
              <a:rPr lang="en-GB" sz="1600" b="1" dirty="0">
                <a:solidFill>
                  <a:srgbClr val="C00000"/>
                </a:solidFill>
                <a:latin typeface="Montserrat"/>
                <a:ea typeface="Montserrat"/>
                <a:cs typeface="Montserrat"/>
                <a:sym typeface="Montserrat"/>
              </a:rPr>
            </a:br>
            <a:r>
              <a:rPr lang="en-GB" sz="1600" b="1" dirty="0">
                <a:solidFill>
                  <a:srgbClr val="C00000"/>
                </a:solidFill>
                <a:latin typeface="Montserrat"/>
                <a:ea typeface="Montserrat"/>
                <a:cs typeface="Montserrat"/>
                <a:sym typeface="Montserrat"/>
              </a:rPr>
              <a:t>(33% de </a:t>
            </a:r>
            <a:r>
              <a:rPr lang="en-GB" sz="1600" b="1" dirty="0" err="1">
                <a:solidFill>
                  <a:srgbClr val="C00000"/>
                </a:solidFill>
                <a:latin typeface="Montserrat"/>
                <a:ea typeface="Montserrat"/>
                <a:cs typeface="Montserrat"/>
                <a:sym typeface="Montserrat"/>
              </a:rPr>
              <a:t>eficiência</a:t>
            </a:r>
            <a:r>
              <a:rPr lang="en-GB" sz="1600" b="1" dirty="0">
                <a:solidFill>
                  <a:srgbClr val="C00000"/>
                </a:solidFill>
                <a:latin typeface="Montserrat"/>
                <a:ea typeface="Montserrat"/>
                <a:cs typeface="Montserrat"/>
                <a:sym typeface="Montserrat"/>
              </a:rPr>
              <a:t>)</a:t>
            </a:r>
            <a:endParaRPr sz="1600" dirty="0">
              <a:solidFill>
                <a:schemeClr val="dk1"/>
              </a:solidFill>
              <a:latin typeface="Montserrat"/>
              <a:ea typeface="Montserrat"/>
              <a:cs typeface="Montserrat"/>
              <a:sym typeface="Montserrat"/>
            </a:endParaRPr>
          </a:p>
        </p:txBody>
      </p:sp>
      <p:sp>
        <p:nvSpPr>
          <p:cNvPr id="458" name="Google Shape;458;p23"/>
          <p:cNvSpPr txBox="1"/>
          <p:nvPr/>
        </p:nvSpPr>
        <p:spPr>
          <a:xfrm>
            <a:off x="6934945" y="3093267"/>
            <a:ext cx="2828290" cy="27662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1600"/>
              <a:buFont typeface="Arial"/>
              <a:buNone/>
            </a:pPr>
            <a:r>
              <a:rPr lang="en-GB" sz="1600" b="1">
                <a:solidFill>
                  <a:srgbClr val="C00000"/>
                </a:solidFill>
                <a:latin typeface="Montserrat"/>
                <a:ea typeface="Montserrat"/>
                <a:cs typeface="Montserrat"/>
                <a:sym typeface="Montserrat"/>
              </a:rPr>
              <a:t>1 PJ de eletricidade</a:t>
            </a:r>
            <a:endParaRPr sz="1600">
              <a:solidFill>
                <a:schemeClr val="dk1"/>
              </a:solidFill>
              <a:latin typeface="Montserrat"/>
              <a:ea typeface="Montserrat"/>
              <a:cs typeface="Montserrat"/>
              <a:sym typeface="Montserrat"/>
            </a:endParaRPr>
          </a:p>
        </p:txBody>
      </p:sp>
      <p:pic>
        <p:nvPicPr>
          <p:cNvPr id="459" name="Google Shape;459;p23" descr="A picture containing rock, outdoor, rocky, pile&#10;&#10;Description automatically generated"/>
          <p:cNvPicPr preferRelativeResize="0"/>
          <p:nvPr/>
        </p:nvPicPr>
        <p:blipFill rotWithShape="1">
          <a:blip r:embed="rId8">
            <a:alphaModFix/>
          </a:blip>
          <a:srcRect/>
          <a:stretch/>
        </p:blipFill>
        <p:spPr>
          <a:xfrm>
            <a:off x="829875" y="3046775"/>
            <a:ext cx="2164276" cy="1232018"/>
          </a:xfrm>
          <a:prstGeom prst="rect">
            <a:avLst/>
          </a:prstGeom>
          <a:noFill/>
          <a:ln>
            <a:noFill/>
          </a:ln>
        </p:spPr>
      </p:pic>
      <p:pic>
        <p:nvPicPr>
          <p:cNvPr id="460" name="Google Shape;460;p23" descr="A picture containing light, dark&#10;&#10;Description automatically generated"/>
          <p:cNvPicPr preferRelativeResize="0"/>
          <p:nvPr/>
        </p:nvPicPr>
        <p:blipFill rotWithShape="1">
          <a:blip r:embed="rId9">
            <a:alphaModFix/>
          </a:blip>
          <a:srcRect/>
          <a:stretch/>
        </p:blipFill>
        <p:spPr>
          <a:xfrm>
            <a:off x="9763899" y="2809611"/>
            <a:ext cx="1301262" cy="1735016"/>
          </a:xfrm>
          <a:prstGeom prst="rect">
            <a:avLst/>
          </a:prstGeom>
          <a:noFill/>
          <a:ln>
            <a:noFill/>
          </a:ln>
        </p:spPr>
      </p:pic>
      <p:sp>
        <p:nvSpPr>
          <p:cNvPr id="461" name="Google Shape;461;p23"/>
          <p:cNvSpPr txBox="1"/>
          <p:nvPr/>
        </p:nvSpPr>
        <p:spPr>
          <a:xfrm>
            <a:off x="3189803" y="3882814"/>
            <a:ext cx="1934407" cy="518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1600"/>
              <a:buFont typeface="Arial"/>
              <a:buNone/>
            </a:pPr>
            <a:r>
              <a:rPr lang="en-GB" sz="1600" b="1">
                <a:solidFill>
                  <a:srgbClr val="C00000"/>
                </a:solidFill>
                <a:latin typeface="Montserrat"/>
                <a:ea typeface="Montserrat"/>
                <a:cs typeface="Montserrat"/>
                <a:sym typeface="Montserrat"/>
              </a:rPr>
              <a:t>2 PJ de carvão </a:t>
            </a:r>
            <a:br>
              <a:rPr lang="en-GB" sz="1600" b="1">
                <a:solidFill>
                  <a:srgbClr val="C00000"/>
                </a:solidFill>
                <a:latin typeface="Montserrat"/>
                <a:ea typeface="Montserrat"/>
                <a:cs typeface="Montserrat"/>
                <a:sym typeface="Montserrat"/>
              </a:rPr>
            </a:br>
            <a:r>
              <a:rPr lang="en-GB" sz="1600" b="1">
                <a:solidFill>
                  <a:srgbClr val="C00000"/>
                </a:solidFill>
                <a:latin typeface="Montserrat"/>
                <a:ea typeface="Montserrat"/>
                <a:cs typeface="Montserrat"/>
                <a:sym typeface="Montserrat"/>
              </a:rPr>
              <a:t>(50% de eficiência)</a:t>
            </a:r>
            <a:endParaRPr sz="1600">
              <a:solidFill>
                <a:schemeClr val="dk1"/>
              </a:solidFill>
              <a:latin typeface="Montserrat"/>
              <a:ea typeface="Montserrat"/>
              <a:cs typeface="Montserrat"/>
              <a:sym typeface="Montserrat"/>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24"/>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4.4 Outros parâmetros</a:t>
            </a:r>
            <a:endParaRPr/>
          </a:p>
        </p:txBody>
      </p:sp>
      <p:sp>
        <p:nvSpPr>
          <p:cNvPr id="468" name="Google Shape;468;p2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
        <p:nvSpPr>
          <p:cNvPr id="469" name="Google Shape;469;p24"/>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dirty="0"/>
              <a:t>Taxa de </a:t>
            </a:r>
            <a:r>
              <a:rPr lang="en-GB" dirty="0" err="1"/>
              <a:t>desconto</a:t>
            </a:r>
            <a:r>
              <a:rPr lang="en-GB" dirty="0"/>
              <a:t> (</a:t>
            </a:r>
            <a:r>
              <a:rPr lang="en-GB" dirty="0" err="1"/>
              <a:t>DiscountRate</a:t>
            </a:r>
            <a:r>
              <a:rPr lang="en-GB" dirty="0"/>
              <a:t>)</a:t>
            </a:r>
            <a:endParaRPr dirty="0"/>
          </a:p>
        </p:txBody>
      </p:sp>
      <p:sp>
        <p:nvSpPr>
          <p:cNvPr id="470" name="Google Shape;470;p24"/>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471" name="Google Shape;471;p24"/>
          <p:cNvSpPr txBox="1">
            <a:spLocks noGrp="1"/>
          </p:cNvSpPr>
          <p:nvPr>
            <p:ph type="body" idx="1"/>
          </p:nvPr>
        </p:nvSpPr>
        <p:spPr>
          <a:xfrm>
            <a:off x="663880" y="2582945"/>
            <a:ext cx="8001422"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00000"/>
              </a:buClr>
              <a:buSzPts val="2000"/>
              <a:buFont typeface="Open Sans SemiBold"/>
              <a:buNone/>
            </a:pPr>
            <a:r>
              <a:rPr lang="en-GB">
                <a:solidFill>
                  <a:srgbClr val="C00000"/>
                </a:solidFill>
              </a:rPr>
              <a:t>A taxa de desconto representa o valor futuro do dinheiro</a:t>
            </a:r>
            <a:endParaRPr/>
          </a:p>
          <a:p>
            <a:pPr marL="0" lvl="0" indent="0" algn="l" rtl="0">
              <a:lnSpc>
                <a:spcPct val="90000"/>
              </a:lnSpc>
              <a:spcBef>
                <a:spcPts val="1200"/>
              </a:spcBef>
              <a:spcAft>
                <a:spcPts val="0"/>
              </a:spcAft>
              <a:buClr>
                <a:schemeClr val="dk1"/>
              </a:buClr>
              <a:buSzPts val="2000"/>
              <a:buFont typeface="Open Sans SemiBold"/>
              <a:buNone/>
            </a:pPr>
            <a:r>
              <a:rPr lang="en-GB"/>
              <a:t>Se tivermos uma dívida de US$ 15 por ano nos próximos 10 anos, quanto dinheiro precisaremos colocar no banco agora para pagar por isso?</a:t>
            </a:r>
            <a:endParaRPr/>
          </a:p>
        </p:txBody>
      </p:sp>
      <p:graphicFrame>
        <p:nvGraphicFramePr>
          <p:cNvPr id="472" name="Google Shape;472;p24"/>
          <p:cNvGraphicFramePr/>
          <p:nvPr/>
        </p:nvGraphicFramePr>
        <p:xfrm>
          <a:off x="718115" y="4090704"/>
          <a:ext cx="10939225" cy="1641680"/>
        </p:xfrm>
        <a:graphic>
          <a:graphicData uri="http://schemas.openxmlformats.org/drawingml/2006/table">
            <a:tbl>
              <a:tblPr>
                <a:noFill/>
                <a:tableStyleId>{9BA408C6-EA09-45B3-B410-779C7D246CA7}</a:tableStyleId>
              </a:tblPr>
              <a:tblGrid>
                <a:gridCol w="1645725">
                  <a:extLst>
                    <a:ext uri="{9D8B030D-6E8A-4147-A177-3AD203B41FA5}">
                      <a16:colId xmlns:a16="http://schemas.microsoft.com/office/drawing/2014/main" val="20000"/>
                    </a:ext>
                  </a:extLst>
                </a:gridCol>
                <a:gridCol w="929350">
                  <a:extLst>
                    <a:ext uri="{9D8B030D-6E8A-4147-A177-3AD203B41FA5}">
                      <a16:colId xmlns:a16="http://schemas.microsoft.com/office/drawing/2014/main" val="20001"/>
                    </a:ext>
                  </a:extLst>
                </a:gridCol>
                <a:gridCol w="929350">
                  <a:extLst>
                    <a:ext uri="{9D8B030D-6E8A-4147-A177-3AD203B41FA5}">
                      <a16:colId xmlns:a16="http://schemas.microsoft.com/office/drawing/2014/main" val="20002"/>
                    </a:ext>
                  </a:extLst>
                </a:gridCol>
                <a:gridCol w="929350">
                  <a:extLst>
                    <a:ext uri="{9D8B030D-6E8A-4147-A177-3AD203B41FA5}">
                      <a16:colId xmlns:a16="http://schemas.microsoft.com/office/drawing/2014/main" val="20003"/>
                    </a:ext>
                  </a:extLst>
                </a:gridCol>
                <a:gridCol w="929350">
                  <a:extLst>
                    <a:ext uri="{9D8B030D-6E8A-4147-A177-3AD203B41FA5}">
                      <a16:colId xmlns:a16="http://schemas.microsoft.com/office/drawing/2014/main" val="20004"/>
                    </a:ext>
                  </a:extLst>
                </a:gridCol>
                <a:gridCol w="929350">
                  <a:extLst>
                    <a:ext uri="{9D8B030D-6E8A-4147-A177-3AD203B41FA5}">
                      <a16:colId xmlns:a16="http://schemas.microsoft.com/office/drawing/2014/main" val="20005"/>
                    </a:ext>
                  </a:extLst>
                </a:gridCol>
                <a:gridCol w="929350">
                  <a:extLst>
                    <a:ext uri="{9D8B030D-6E8A-4147-A177-3AD203B41FA5}">
                      <a16:colId xmlns:a16="http://schemas.microsoft.com/office/drawing/2014/main" val="20006"/>
                    </a:ext>
                  </a:extLst>
                </a:gridCol>
                <a:gridCol w="929350">
                  <a:extLst>
                    <a:ext uri="{9D8B030D-6E8A-4147-A177-3AD203B41FA5}">
                      <a16:colId xmlns:a16="http://schemas.microsoft.com/office/drawing/2014/main" val="20007"/>
                    </a:ext>
                  </a:extLst>
                </a:gridCol>
                <a:gridCol w="929350">
                  <a:extLst>
                    <a:ext uri="{9D8B030D-6E8A-4147-A177-3AD203B41FA5}">
                      <a16:colId xmlns:a16="http://schemas.microsoft.com/office/drawing/2014/main" val="20008"/>
                    </a:ext>
                  </a:extLst>
                </a:gridCol>
                <a:gridCol w="929350">
                  <a:extLst>
                    <a:ext uri="{9D8B030D-6E8A-4147-A177-3AD203B41FA5}">
                      <a16:colId xmlns:a16="http://schemas.microsoft.com/office/drawing/2014/main" val="20009"/>
                    </a:ext>
                  </a:extLst>
                </a:gridCol>
                <a:gridCol w="929350">
                  <a:extLst>
                    <a:ext uri="{9D8B030D-6E8A-4147-A177-3AD203B41FA5}">
                      <a16:colId xmlns:a16="http://schemas.microsoft.com/office/drawing/2014/main" val="20010"/>
                    </a:ext>
                  </a:extLst>
                </a:gridCol>
              </a:tblGrid>
              <a:tr h="432025">
                <a:tc>
                  <a:txBody>
                    <a:bodyPr/>
                    <a:lstStyle/>
                    <a:p>
                      <a:pPr marL="0" marR="0" lvl="0" indent="0" algn="l" rtl="0">
                        <a:spcBef>
                          <a:spcPts val="0"/>
                        </a:spcBef>
                        <a:spcAft>
                          <a:spcPts val="0"/>
                        </a:spcAft>
                        <a:buNone/>
                      </a:pPr>
                      <a:r>
                        <a:rPr lang="en-GB" sz="1600" u="none" strike="noStrike">
                          <a:latin typeface="Open Sans"/>
                          <a:ea typeface="Open Sans"/>
                          <a:cs typeface="Open Sans"/>
                          <a:sym typeface="Open Sans"/>
                        </a:rPr>
                        <a:t>Taxa de desconto</a:t>
                      </a: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6%</a:t>
                      </a: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l" rtl="0">
                        <a:spcBef>
                          <a:spcPts val="0"/>
                        </a:spcBef>
                        <a:spcAft>
                          <a:spcPts val="0"/>
                        </a:spcAft>
                        <a:buNone/>
                      </a:pP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extLst>
                  <a:ext uri="{0D108BD9-81ED-4DB2-BD59-A6C34878D82A}">
                    <a16:rowId xmlns:a16="http://schemas.microsoft.com/office/drawing/2014/main" val="10000"/>
                  </a:ext>
                </a:extLst>
              </a:tr>
              <a:tr h="335550">
                <a:tc>
                  <a:txBody>
                    <a:bodyPr/>
                    <a:lstStyle/>
                    <a:p>
                      <a:pPr marL="0" marR="0" lvl="0" indent="0" algn="l" rtl="0">
                        <a:spcBef>
                          <a:spcPts val="0"/>
                        </a:spcBef>
                        <a:spcAft>
                          <a:spcPts val="0"/>
                        </a:spcAft>
                        <a:buNone/>
                      </a:pPr>
                      <a:r>
                        <a:rPr lang="en-GB" sz="1600" u="none" strike="noStrike">
                          <a:latin typeface="Open Sans"/>
                          <a:ea typeface="Open Sans"/>
                          <a:cs typeface="Open Sans"/>
                          <a:sym typeface="Open Sans"/>
                        </a:rPr>
                        <a:t>Ano</a:t>
                      </a: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2</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3</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4</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6</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7</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8</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9</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10</a:t>
                      </a:r>
                      <a:endParaRPr sz="1600" b="0" i="0" u="none" strike="noStrike">
                        <a:solidFill>
                          <a:srgbClr val="000000"/>
                        </a:solidFill>
                        <a:latin typeface="Open Sans"/>
                        <a:ea typeface="Open Sans"/>
                        <a:cs typeface="Open Sans"/>
                        <a:sym typeface="Open Sans"/>
                      </a:endParaRPr>
                    </a:p>
                  </a:txBody>
                  <a:tcPr marL="3175" marR="3175" marT="3175" marB="0" anchor="b"/>
                </a:tc>
                <a:extLst>
                  <a:ext uri="{0D108BD9-81ED-4DB2-BD59-A6C34878D82A}">
                    <a16:rowId xmlns:a16="http://schemas.microsoft.com/office/drawing/2014/main" val="10001"/>
                  </a:ext>
                </a:extLst>
              </a:tr>
              <a:tr h="479825">
                <a:tc>
                  <a:txBody>
                    <a:bodyPr/>
                    <a:lstStyle/>
                    <a:p>
                      <a:pPr marL="0" marR="0" lvl="0" indent="0" algn="l" rtl="0">
                        <a:spcBef>
                          <a:spcPts val="0"/>
                        </a:spcBef>
                        <a:spcAft>
                          <a:spcPts val="0"/>
                        </a:spcAft>
                        <a:buNone/>
                      </a:pPr>
                      <a:r>
                        <a:rPr lang="en-GB" sz="1600" u="none" strike="noStrike">
                          <a:latin typeface="Open Sans"/>
                          <a:ea typeface="Open Sans"/>
                          <a:cs typeface="Open Sans"/>
                          <a:sym typeface="Open Sans"/>
                        </a:rPr>
                        <a:t>Pagamento</a:t>
                      </a: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a:t>
                      </a:r>
                      <a:endParaRPr sz="1600" b="0" i="0" u="none" strike="noStrike">
                        <a:solidFill>
                          <a:srgbClr val="000000"/>
                        </a:solidFill>
                        <a:latin typeface="Open Sans"/>
                        <a:ea typeface="Open Sans"/>
                        <a:cs typeface="Open Sans"/>
                        <a:sym typeface="Open Sans"/>
                      </a:endParaRPr>
                    </a:p>
                  </a:txBody>
                  <a:tcPr marL="3175" marR="3175" marT="3175" marB="0" anchor="b"/>
                </a:tc>
                <a:extLst>
                  <a:ext uri="{0D108BD9-81ED-4DB2-BD59-A6C34878D82A}">
                    <a16:rowId xmlns:a16="http://schemas.microsoft.com/office/drawing/2014/main" val="10002"/>
                  </a:ext>
                </a:extLst>
              </a:tr>
              <a:tr h="335450">
                <a:tc>
                  <a:txBody>
                    <a:bodyPr/>
                    <a:lstStyle/>
                    <a:p>
                      <a:pPr marL="0" marR="0" lvl="0" indent="0" algn="l" rtl="0">
                        <a:spcBef>
                          <a:spcPts val="0"/>
                        </a:spcBef>
                        <a:spcAft>
                          <a:spcPts val="0"/>
                        </a:spcAft>
                        <a:buNone/>
                      </a:pPr>
                      <a:r>
                        <a:rPr lang="en-GB" sz="1600" u="none" strike="noStrike">
                          <a:latin typeface="Open Sans"/>
                          <a:ea typeface="Open Sans"/>
                          <a:cs typeface="Open Sans"/>
                          <a:sym typeface="Open Sans"/>
                        </a:rPr>
                        <a:t>Valor atual</a:t>
                      </a:r>
                      <a:endParaRPr sz="1600" b="0" i="0" u="none" strike="noStrike">
                        <a:solidFill>
                          <a:srgbClr val="000000"/>
                        </a:solidFill>
                        <a:latin typeface="Open Sans"/>
                        <a:ea typeface="Open Sans"/>
                        <a:cs typeface="Open Sans"/>
                        <a:sym typeface="Open Sans"/>
                      </a:endParaRPr>
                    </a:p>
                  </a:txBody>
                  <a:tcPr marL="3175" marR="3175" marT="3175" marB="0" anchor="b">
                    <a:solidFill>
                      <a:srgbClr val="B3C5E6"/>
                    </a:solidFill>
                  </a:tcPr>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$15.00</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$14.15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$13.35</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$12.59</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$11.88</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$11.21</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$10.57</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$9.98</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$9.41</a:t>
                      </a:r>
                      <a:endParaRPr sz="1600" b="0" i="0" u="none" strike="noStrike">
                        <a:solidFill>
                          <a:srgbClr val="000000"/>
                        </a:solidFill>
                        <a:latin typeface="Open Sans"/>
                        <a:ea typeface="Open Sans"/>
                        <a:cs typeface="Open Sans"/>
                        <a:sym typeface="Open Sans"/>
                      </a:endParaRPr>
                    </a:p>
                  </a:txBody>
                  <a:tcPr marL="3175" marR="3175" marT="3175" marB="0" anchor="b"/>
                </a:tc>
                <a:tc>
                  <a:txBody>
                    <a:bodyPr/>
                    <a:lstStyle/>
                    <a:p>
                      <a:pPr marL="0" marR="0" lvl="0" indent="0" algn="r" rtl="0">
                        <a:spcBef>
                          <a:spcPts val="0"/>
                        </a:spcBef>
                        <a:spcAft>
                          <a:spcPts val="0"/>
                        </a:spcAft>
                        <a:buNone/>
                      </a:pPr>
                      <a:r>
                        <a:rPr lang="en-GB" sz="1600" u="none" strike="noStrike">
                          <a:latin typeface="Open Sans"/>
                          <a:ea typeface="Open Sans"/>
                          <a:cs typeface="Open Sans"/>
                          <a:sym typeface="Open Sans"/>
                        </a:rPr>
                        <a:t>$8.88</a:t>
                      </a:r>
                      <a:endParaRPr sz="1600" b="0" i="0" u="none" strike="noStrike">
                        <a:solidFill>
                          <a:srgbClr val="000000"/>
                        </a:solidFill>
                        <a:latin typeface="Open Sans"/>
                        <a:ea typeface="Open Sans"/>
                        <a:cs typeface="Open Sans"/>
                        <a:sym typeface="Open Sans"/>
                      </a:endParaRPr>
                    </a:p>
                  </a:txBody>
                  <a:tcPr marL="3175" marR="3175" marT="3175" marB="0" anchor="b"/>
                </a:tc>
                <a:extLst>
                  <a:ext uri="{0D108BD9-81ED-4DB2-BD59-A6C34878D82A}">
                    <a16:rowId xmlns:a16="http://schemas.microsoft.com/office/drawing/2014/main" val="10003"/>
                  </a:ext>
                </a:extLst>
              </a:tr>
            </a:tbl>
          </a:graphicData>
        </a:graphic>
      </p:graphicFrame>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5"/>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4.4 Outros parâmetros</a:t>
            </a:r>
            <a:endParaRPr/>
          </a:p>
        </p:txBody>
      </p:sp>
      <p:sp>
        <p:nvSpPr>
          <p:cNvPr id="479" name="Google Shape;479;p2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480" name="Google Shape;480;p25"/>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Limites de capacidade e atividade</a:t>
            </a:r>
            <a:endParaRPr/>
          </a:p>
        </p:txBody>
      </p:sp>
      <p:sp>
        <p:nvSpPr>
          <p:cNvPr id="481" name="Google Shape;481;p25"/>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a:solidFill>
                <a:schemeClr val="dk1"/>
              </a:solidFill>
              <a:latin typeface="Montserrat"/>
              <a:ea typeface="Montserrat"/>
              <a:cs typeface="Montserrat"/>
              <a:sym typeface="Montserrat"/>
            </a:endParaRPr>
          </a:p>
        </p:txBody>
      </p:sp>
      <p:sp>
        <p:nvSpPr>
          <p:cNvPr id="482" name="Google Shape;482;p25"/>
          <p:cNvSpPr txBox="1">
            <a:spLocks noGrp="1"/>
          </p:cNvSpPr>
          <p:nvPr>
            <p:ph type="body" idx="1"/>
          </p:nvPr>
        </p:nvSpPr>
        <p:spPr>
          <a:xfrm>
            <a:off x="663880" y="2582945"/>
            <a:ext cx="7898845" cy="2234969"/>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90000"/>
              </a:lnSpc>
              <a:spcBef>
                <a:spcPts val="0"/>
              </a:spcBef>
              <a:spcAft>
                <a:spcPts val="0"/>
              </a:spcAft>
              <a:buClr>
                <a:srgbClr val="C00000"/>
              </a:buClr>
              <a:buSzPts val="2000"/>
              <a:buFont typeface="Arial"/>
              <a:buChar char="•"/>
            </a:pPr>
            <a:r>
              <a:rPr lang="en-GB">
                <a:solidFill>
                  <a:srgbClr val="C00000"/>
                </a:solidFill>
                <a:latin typeface="Open Sans SemiBold"/>
                <a:ea typeface="Open Sans SemiBold"/>
                <a:cs typeface="Open Sans SemiBold"/>
                <a:sym typeface="Open Sans SemiBold"/>
              </a:rPr>
              <a:t>Limite mínimo e máximo de capacidade: </a:t>
            </a:r>
            <a:r>
              <a:rPr lang="en-GB">
                <a:latin typeface="Open Sans SemiBold"/>
                <a:ea typeface="Open Sans SemiBold"/>
                <a:cs typeface="Open Sans SemiBold"/>
                <a:sym typeface="Open Sans SemiBold"/>
              </a:rPr>
              <a:t>limita a quantidade de capacidade de uma tecnologia que pode ser implementada a cada ano</a:t>
            </a:r>
            <a:endParaRPr/>
          </a:p>
          <a:p>
            <a:pPr marL="342900" lvl="0" indent="-342900" algn="l" rtl="0">
              <a:lnSpc>
                <a:spcPct val="90000"/>
              </a:lnSpc>
              <a:spcBef>
                <a:spcPts val="1200"/>
              </a:spcBef>
              <a:spcAft>
                <a:spcPts val="0"/>
              </a:spcAft>
              <a:buClr>
                <a:srgbClr val="C00000"/>
              </a:buClr>
              <a:buSzPts val="2000"/>
              <a:buFont typeface="Arial"/>
              <a:buChar char="•"/>
            </a:pPr>
            <a:r>
              <a:rPr lang="en-GB">
                <a:solidFill>
                  <a:srgbClr val="C00000"/>
                </a:solidFill>
                <a:latin typeface="Open Sans SemiBold"/>
                <a:ea typeface="Open Sans SemiBold"/>
                <a:cs typeface="Open Sans SemiBold"/>
                <a:sym typeface="Open Sans SemiBold"/>
              </a:rPr>
              <a:t>Limite mínimo e máximo de investimento em capacidade: </a:t>
            </a:r>
            <a:r>
              <a:rPr lang="en-GB">
                <a:latin typeface="Open Sans SemiBold"/>
                <a:ea typeface="Open Sans SemiBold"/>
                <a:cs typeface="Open Sans SemiBold"/>
                <a:sym typeface="Open Sans SemiBold"/>
              </a:rPr>
              <a:t>limita a quantidade de capacidade de uma tecnologia que pode ser adicionada a cada ano.</a:t>
            </a:r>
            <a:endParaRPr/>
          </a:p>
          <a:p>
            <a:pPr marL="342900" lvl="0" indent="-342900" algn="l" rtl="0">
              <a:lnSpc>
                <a:spcPct val="90000"/>
              </a:lnSpc>
              <a:spcBef>
                <a:spcPts val="1200"/>
              </a:spcBef>
              <a:spcAft>
                <a:spcPts val="0"/>
              </a:spcAft>
              <a:buClr>
                <a:srgbClr val="C00000"/>
              </a:buClr>
              <a:buSzPts val="2000"/>
              <a:buFont typeface="Arial"/>
              <a:buChar char="•"/>
            </a:pPr>
            <a:r>
              <a:rPr lang="en-GB">
                <a:solidFill>
                  <a:srgbClr val="C00000"/>
                </a:solidFill>
                <a:latin typeface="Open Sans SemiBold"/>
                <a:ea typeface="Open Sans SemiBold"/>
                <a:cs typeface="Open Sans SemiBold"/>
                <a:sym typeface="Open Sans SemiBold"/>
              </a:rPr>
              <a:t>Limite de atividade inferior e superior: </a:t>
            </a:r>
            <a:r>
              <a:rPr lang="en-GB">
                <a:latin typeface="Open Sans SemiBold"/>
                <a:ea typeface="Open Sans SemiBold"/>
                <a:cs typeface="Open Sans SemiBold"/>
                <a:sym typeface="Open Sans SemiBold"/>
              </a:rPr>
              <a:t>limita o quanto uma tecnologia pode operar a cada ano</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6"/>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Aula 4.4 Referências</a:t>
            </a:r>
            <a:endParaRPr/>
          </a:p>
        </p:txBody>
      </p:sp>
      <p:sp>
        <p:nvSpPr>
          <p:cNvPr id="488" name="Google Shape;488;p2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sp>
        <p:nvSpPr>
          <p:cNvPr id="489" name="Google Shape;489;p26"/>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GB"/>
              <a:t>Taliotis, Constantinos, Gardumi, Francesco, Shivakumar, Abhishek, Sridharan, Vignesh, Ramos, Eunice, Beltramo, Agnese, ... Howells, Mark. (2018, dezembro). Representando o fornecimento de energia primária no OSeMOSYS. Zenodo. </a:t>
            </a:r>
            <a:r>
              <a:rPr lang="en-GB" u="sng">
                <a:solidFill>
                  <a:schemeClr val="hlink"/>
                </a:solidFill>
                <a:hlinkClick r:id="rId3"/>
              </a:rPr>
              <a:t>http://doi.</a:t>
            </a:r>
            <a:r>
              <a:rPr lang="en-GB"/>
              <a:t>org/10.5281/zenodo.4585692 </a:t>
            </a:r>
            <a:endParaRPr/>
          </a:p>
          <a:p>
            <a:pPr marL="342900" lvl="0" indent="-241300" algn="l" rtl="0">
              <a:lnSpc>
                <a:spcPct val="90000"/>
              </a:lnSpc>
              <a:spcBef>
                <a:spcPts val="1000"/>
              </a:spcBef>
              <a:spcAft>
                <a:spcPts val="0"/>
              </a:spcAft>
              <a:buClr>
                <a:schemeClr val="dk1"/>
              </a:buClr>
              <a:buSzPts val="1600"/>
              <a:buFont typeface="Calibri"/>
              <a:buNone/>
            </a:pP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4.1 Capacidade e atividade</a:t>
            </a:r>
            <a:endParaRPr/>
          </a:p>
        </p:txBody>
      </p:sp>
      <p:sp>
        <p:nvSpPr>
          <p:cNvPr id="158" name="Google Shape;158;p3"/>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Uma padaria tem uma máquina de fazer pão.</a:t>
            </a:r>
            <a:endParaRPr/>
          </a:p>
          <a:p>
            <a:pPr marL="0" lvl="0" indent="0" algn="l" rtl="0">
              <a:lnSpc>
                <a:spcPct val="90000"/>
              </a:lnSpc>
              <a:spcBef>
                <a:spcPts val="1200"/>
              </a:spcBef>
              <a:spcAft>
                <a:spcPts val="0"/>
              </a:spcAft>
              <a:buClr>
                <a:schemeClr val="dk1"/>
              </a:buClr>
              <a:buSzPts val="2000"/>
              <a:buFont typeface="Open Sans SemiBold"/>
              <a:buNone/>
            </a:pPr>
            <a:r>
              <a:rPr lang="en-GB"/>
              <a:t>Se a máquina for carregada com 5 kg de farinha e 4 litros de água, após uma hora ela produzirá 50 baguetes.</a:t>
            </a:r>
            <a:endParaRPr/>
          </a:p>
          <a:p>
            <a:pPr marL="0" lvl="0" indent="0" algn="l" rtl="0">
              <a:lnSpc>
                <a:spcPct val="90000"/>
              </a:lnSpc>
              <a:spcBef>
                <a:spcPts val="1200"/>
              </a:spcBef>
              <a:spcAft>
                <a:spcPts val="0"/>
              </a:spcAft>
              <a:buClr>
                <a:schemeClr val="dk1"/>
              </a:buClr>
              <a:buSzPts val="2000"/>
              <a:buFont typeface="Open Sans SemiBold"/>
              <a:buNone/>
            </a:pPr>
            <a:endParaRPr/>
          </a:p>
        </p:txBody>
      </p:sp>
      <p:sp>
        <p:nvSpPr>
          <p:cNvPr id="159" name="Google Shape;159;p3"/>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
        <p:nvSpPr>
          <p:cNvPr id="160" name="Google Shape;160;p3"/>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Começando com um exemplo</a:t>
            </a:r>
            <a:endParaRPr/>
          </a:p>
        </p:txBody>
      </p:sp>
      <p:sp>
        <p:nvSpPr>
          <p:cNvPr id="161" name="Google Shape;161;p3"/>
          <p:cNvSpPr txBox="1">
            <a:spLocks noGrp="1"/>
          </p:cNvSpPr>
          <p:nvPr>
            <p:ph type="body" idx="4"/>
          </p:nvPr>
        </p:nvSpPr>
        <p:spPr>
          <a:xfrm>
            <a:off x="663574" y="6007019"/>
            <a:ext cx="5800352" cy="3864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Olga Kudriavtseva, </a:t>
            </a:r>
            <a:r>
              <a:rPr lang="en-GB" u="sng">
                <a:solidFill>
                  <a:schemeClr val="hlink"/>
                </a:solidFill>
                <a:hlinkClick r:id="rId3"/>
              </a:rPr>
              <a:t>foto </a:t>
            </a:r>
            <a:r>
              <a:rPr lang="en-GB"/>
              <a:t>de </a:t>
            </a:r>
            <a:r>
              <a:rPr lang="en-GB" u="sng">
                <a:solidFill>
                  <a:schemeClr val="hlink"/>
                </a:solidFill>
                <a:hlinkClick r:id="rId4"/>
              </a:rPr>
              <a:t>Unsplash</a:t>
            </a:r>
            <a:r>
              <a:rPr lang="en-GB"/>
              <a:t>; Laura Mitulla, </a:t>
            </a:r>
            <a:r>
              <a:rPr lang="en-GB" u="sng">
                <a:solidFill>
                  <a:schemeClr val="hlink"/>
                </a:solidFill>
                <a:hlinkClick r:id="rId5"/>
              </a:rPr>
              <a:t>foto</a:t>
            </a:r>
            <a:r>
              <a:rPr lang="en-GB"/>
              <a:t>, de </a:t>
            </a:r>
            <a:r>
              <a:rPr lang="en-GB" u="sng">
                <a:solidFill>
                  <a:schemeClr val="hlink"/>
                </a:solidFill>
                <a:hlinkClick r:id="rId4"/>
              </a:rPr>
              <a:t>Unsplash</a:t>
            </a:r>
            <a:r>
              <a:rPr lang="en-GB"/>
              <a:t>; Frédéric Dupont, </a:t>
            </a:r>
            <a:r>
              <a:rPr lang="en-GB" u="sng">
                <a:solidFill>
                  <a:schemeClr val="hlink"/>
                </a:solidFill>
                <a:hlinkClick r:id="rId6"/>
              </a:rPr>
              <a:t>foto</a:t>
            </a:r>
            <a:r>
              <a:rPr lang="en-GB"/>
              <a:t>, de </a:t>
            </a:r>
            <a:r>
              <a:rPr lang="en-GB" u="sng">
                <a:solidFill>
                  <a:schemeClr val="hlink"/>
                </a:solidFill>
                <a:hlinkClick r:id="rId4"/>
              </a:rPr>
              <a:t>Unsplash</a:t>
            </a:r>
            <a:r>
              <a:rPr lang="en-GB"/>
              <a:t>; CampusFrance , </a:t>
            </a:r>
            <a:r>
              <a:rPr lang="en-GB" u="sng">
                <a:solidFill>
                  <a:schemeClr val="hlink"/>
                </a:solidFill>
                <a:hlinkClick r:id="rId7"/>
              </a:rPr>
              <a:t>foto</a:t>
            </a:r>
            <a:r>
              <a:rPr lang="en-GB"/>
              <a:t>, licenciada sob </a:t>
            </a:r>
            <a:r>
              <a:rPr lang="en-GB" u="sng">
                <a:solidFill>
                  <a:schemeClr val="hlink"/>
                </a:solidFill>
                <a:hlinkClick r:id="rId8"/>
              </a:rPr>
              <a:t>CC 0</a:t>
            </a:r>
            <a:endParaRPr/>
          </a:p>
        </p:txBody>
      </p:sp>
      <p:sp>
        <p:nvSpPr>
          <p:cNvPr id="162" name="Google Shape;162;p3"/>
          <p:cNvSpPr/>
          <p:nvPr/>
        </p:nvSpPr>
        <p:spPr>
          <a:xfrm>
            <a:off x="3802912" y="4160026"/>
            <a:ext cx="1306997" cy="276596"/>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63" name="Google Shape;163;p3"/>
          <p:cNvSpPr/>
          <p:nvPr/>
        </p:nvSpPr>
        <p:spPr>
          <a:xfrm>
            <a:off x="6394878" y="4580909"/>
            <a:ext cx="1186136" cy="310068"/>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164" name="Google Shape;164;p3"/>
          <p:cNvSpPr txBox="1"/>
          <p:nvPr/>
        </p:nvSpPr>
        <p:spPr>
          <a:xfrm>
            <a:off x="2061648" y="4075812"/>
            <a:ext cx="975852" cy="59410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Open Sans"/>
                <a:ea typeface="Open Sans"/>
                <a:cs typeface="Open Sans"/>
                <a:sym typeface="Open Sans"/>
              </a:rPr>
              <a:t>5 kg de farinha</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800"/>
              <a:buFont typeface="Arial"/>
              <a:buNone/>
            </a:pPr>
            <a:endParaRPr sz="1800" b="0" i="0" u="none" strike="noStrike" cap="none">
              <a:solidFill>
                <a:schemeClr val="dk1"/>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p:txBody>
      </p:sp>
      <p:sp>
        <p:nvSpPr>
          <p:cNvPr id="165" name="Google Shape;165;p3"/>
          <p:cNvSpPr txBox="1"/>
          <p:nvPr/>
        </p:nvSpPr>
        <p:spPr>
          <a:xfrm>
            <a:off x="2085112" y="4985712"/>
            <a:ext cx="975852" cy="59410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Open Sans"/>
                <a:ea typeface="Open Sans"/>
                <a:cs typeface="Open Sans"/>
                <a:sym typeface="Open Sans"/>
              </a:rPr>
              <a:t>4 l de água</a:t>
            </a:r>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p:txBody>
      </p:sp>
      <p:sp>
        <p:nvSpPr>
          <p:cNvPr id="166" name="Google Shape;166;p3"/>
          <p:cNvSpPr txBox="1"/>
          <p:nvPr/>
        </p:nvSpPr>
        <p:spPr>
          <a:xfrm>
            <a:off x="7136325" y="3719484"/>
            <a:ext cx="2091956" cy="45401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1800"/>
              <a:buFont typeface="Arial"/>
              <a:buNone/>
            </a:pPr>
            <a:r>
              <a:rPr lang="en-GB" sz="1800" b="0" i="0" u="none" strike="noStrike" cap="none">
                <a:solidFill>
                  <a:schemeClr val="dk1"/>
                </a:solidFill>
                <a:latin typeface="Open Sans"/>
                <a:ea typeface="Open Sans"/>
                <a:cs typeface="Open Sans"/>
                <a:sym typeface="Open Sans"/>
              </a:rPr>
              <a:t>50 baguetes</a:t>
            </a:r>
            <a:endParaRPr/>
          </a:p>
          <a:p>
            <a:pPr marL="228600" marR="0" lvl="0" indent="-50800" algn="ctr" rtl="0">
              <a:lnSpc>
                <a:spcPct val="90000"/>
              </a:lnSpc>
              <a:spcBef>
                <a:spcPts val="1000"/>
              </a:spcBef>
              <a:spcAft>
                <a:spcPts val="0"/>
              </a:spcAft>
              <a:buClr>
                <a:schemeClr val="dk1"/>
              </a:buClr>
              <a:buSzPts val="2800"/>
              <a:buFont typeface="Arial"/>
              <a:buNone/>
            </a:pPr>
            <a:endParaRPr sz="2800" b="0" i="0" u="none" strike="noStrike" cap="none">
              <a:solidFill>
                <a:schemeClr val="dk1"/>
              </a:solidFill>
              <a:latin typeface="Montserrat"/>
              <a:ea typeface="Montserrat"/>
              <a:cs typeface="Montserrat"/>
              <a:sym typeface="Montserrat"/>
            </a:endParaRPr>
          </a:p>
        </p:txBody>
      </p:sp>
      <p:sp>
        <p:nvSpPr>
          <p:cNvPr id="167" name="Google Shape;167;p3"/>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pic>
        <p:nvPicPr>
          <p:cNvPr id="168" name="Google Shape;168;p3" descr="A picture containing indoor, food, dish&#10;&#10;Description automatically generated"/>
          <p:cNvPicPr preferRelativeResize="0"/>
          <p:nvPr/>
        </p:nvPicPr>
        <p:blipFill rotWithShape="1">
          <a:blip r:embed="rId9">
            <a:alphaModFix/>
          </a:blip>
          <a:srcRect/>
          <a:stretch/>
        </p:blipFill>
        <p:spPr>
          <a:xfrm>
            <a:off x="7753110" y="4110241"/>
            <a:ext cx="858386" cy="1124678"/>
          </a:xfrm>
          <a:prstGeom prst="rect">
            <a:avLst/>
          </a:prstGeom>
          <a:noFill/>
          <a:ln>
            <a:noFill/>
          </a:ln>
        </p:spPr>
      </p:pic>
      <p:pic>
        <p:nvPicPr>
          <p:cNvPr id="169" name="Google Shape;169;p3" descr="A picture containing indoor&#10;&#10;Description automatically generated"/>
          <p:cNvPicPr preferRelativeResize="0"/>
          <p:nvPr/>
        </p:nvPicPr>
        <p:blipFill rotWithShape="1">
          <a:blip r:embed="rId10">
            <a:alphaModFix/>
          </a:blip>
          <a:srcRect/>
          <a:stretch/>
        </p:blipFill>
        <p:spPr>
          <a:xfrm>
            <a:off x="2990487" y="3816331"/>
            <a:ext cx="559791" cy="856249"/>
          </a:xfrm>
          <a:prstGeom prst="rect">
            <a:avLst/>
          </a:prstGeom>
          <a:noFill/>
          <a:ln>
            <a:noFill/>
          </a:ln>
        </p:spPr>
      </p:pic>
      <p:pic>
        <p:nvPicPr>
          <p:cNvPr id="170" name="Google Shape;170;p3" descr="A picture containing cup, dessert&#10;&#10;Description automatically generated"/>
          <p:cNvPicPr preferRelativeResize="0"/>
          <p:nvPr/>
        </p:nvPicPr>
        <p:blipFill rotWithShape="1">
          <a:blip r:embed="rId11">
            <a:alphaModFix/>
          </a:blip>
          <a:srcRect/>
          <a:stretch/>
        </p:blipFill>
        <p:spPr>
          <a:xfrm>
            <a:off x="5251977" y="4010285"/>
            <a:ext cx="955509" cy="1451011"/>
          </a:xfrm>
          <a:prstGeom prst="rect">
            <a:avLst/>
          </a:prstGeom>
          <a:noFill/>
          <a:ln>
            <a:noFill/>
          </a:ln>
        </p:spPr>
      </p:pic>
      <p:sp>
        <p:nvSpPr>
          <p:cNvPr id="171" name="Google Shape;171;p3"/>
          <p:cNvSpPr txBox="1"/>
          <p:nvPr/>
        </p:nvSpPr>
        <p:spPr>
          <a:xfrm>
            <a:off x="2340197" y="4628576"/>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pic>
        <p:nvPicPr>
          <p:cNvPr id="172" name="Google Shape;172;p3" descr="A picture containing wall, indoor&#10;&#10;Description automatically generated"/>
          <p:cNvPicPr preferRelativeResize="0"/>
          <p:nvPr/>
        </p:nvPicPr>
        <p:blipFill rotWithShape="1">
          <a:blip r:embed="rId12">
            <a:alphaModFix/>
          </a:blip>
          <a:srcRect/>
          <a:stretch/>
        </p:blipFill>
        <p:spPr>
          <a:xfrm>
            <a:off x="3002753" y="4767385"/>
            <a:ext cx="559791" cy="899727"/>
          </a:xfrm>
          <a:prstGeom prst="rect">
            <a:avLst/>
          </a:prstGeom>
          <a:noFill/>
          <a:ln>
            <a:noFill/>
          </a:ln>
        </p:spPr>
      </p:pic>
      <p:sp>
        <p:nvSpPr>
          <p:cNvPr id="173" name="Google Shape;173;p3"/>
          <p:cNvSpPr/>
          <p:nvPr/>
        </p:nvSpPr>
        <p:spPr>
          <a:xfrm>
            <a:off x="3817086" y="4865324"/>
            <a:ext cx="1306997" cy="276596"/>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4.1 Capacidade e atividade</a:t>
            </a:r>
            <a:endParaRPr/>
          </a:p>
        </p:txBody>
      </p:sp>
      <p:sp>
        <p:nvSpPr>
          <p:cNvPr id="180" name="Google Shape;180;p4"/>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b="0">
                <a:latin typeface="Open Sans SemiBold"/>
                <a:ea typeface="Open Sans SemiBold"/>
                <a:cs typeface="Open Sans SemiBold"/>
                <a:sym typeface="Open Sans SemiBold"/>
              </a:rPr>
              <a:t>Capacidade da máquina: </a:t>
            </a:r>
            <a:r>
              <a:rPr lang="en-GB" b="0">
                <a:latin typeface="Open Sans"/>
                <a:ea typeface="Open Sans"/>
                <a:cs typeface="Open Sans"/>
                <a:sym typeface="Open Sans"/>
              </a:rPr>
              <a:t>o quanto ela pode produzir em uma unidade de tempo (por exemplo, 1 hora)</a:t>
            </a:r>
            <a:endParaRPr/>
          </a:p>
          <a:p>
            <a:pPr marL="0" lvl="0" indent="0" algn="l" rtl="0">
              <a:lnSpc>
                <a:spcPct val="90000"/>
              </a:lnSpc>
              <a:spcBef>
                <a:spcPts val="1200"/>
              </a:spcBef>
              <a:spcAft>
                <a:spcPts val="0"/>
              </a:spcAft>
              <a:buClr>
                <a:schemeClr val="dk1"/>
              </a:buClr>
              <a:buSzPts val="2000"/>
              <a:buFont typeface="Open Sans SemiBold"/>
              <a:buNone/>
            </a:pPr>
            <a:r>
              <a:rPr lang="en-GB" b="0">
                <a:latin typeface="Open Sans SemiBold"/>
                <a:ea typeface="Open Sans SemiBold"/>
                <a:cs typeface="Open Sans SemiBold"/>
                <a:sym typeface="Open Sans SemiBold"/>
              </a:rPr>
              <a:t>Atividade da máquina: </a:t>
            </a:r>
            <a:r>
              <a:rPr lang="en-GB" b="0">
                <a:latin typeface="Open Sans"/>
                <a:ea typeface="Open Sans"/>
                <a:cs typeface="Open Sans"/>
                <a:sym typeface="Open Sans"/>
              </a:rPr>
              <a:t>o quanto ela produz em um determinado momento</a:t>
            </a:r>
            <a:endParaRPr/>
          </a:p>
        </p:txBody>
      </p:sp>
      <p:sp>
        <p:nvSpPr>
          <p:cNvPr id="181" name="Google Shape;181;p4"/>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sp>
        <p:nvSpPr>
          <p:cNvPr id="182" name="Google Shape;182;p4"/>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Começando com um exemplo</a:t>
            </a:r>
            <a:endParaRPr/>
          </a:p>
        </p:txBody>
      </p:sp>
      <p:sp>
        <p:nvSpPr>
          <p:cNvPr id="183" name="Google Shape;183;p4"/>
          <p:cNvSpPr txBox="1">
            <a:spLocks noGrp="1"/>
          </p:cNvSpPr>
          <p:nvPr>
            <p:ph type="body" idx="4"/>
          </p:nvPr>
        </p:nvSpPr>
        <p:spPr>
          <a:xfrm>
            <a:off x="663574" y="6131576"/>
            <a:ext cx="6174026" cy="26194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Frédéric Dupont, </a:t>
            </a:r>
            <a:r>
              <a:rPr lang="en-GB" u="sng">
                <a:solidFill>
                  <a:schemeClr val="hlink"/>
                </a:solidFill>
                <a:hlinkClick r:id="rId3"/>
              </a:rPr>
              <a:t>foto</a:t>
            </a:r>
            <a:r>
              <a:rPr lang="en-GB"/>
              <a:t>, do </a:t>
            </a:r>
            <a:r>
              <a:rPr lang="en-GB" u="sng">
                <a:solidFill>
                  <a:schemeClr val="hlink"/>
                </a:solidFill>
                <a:hlinkClick r:id="rId4"/>
              </a:rPr>
              <a:t>Unsplash</a:t>
            </a:r>
            <a:r>
              <a:rPr lang="en-GB"/>
              <a:t>; CampusFrance , </a:t>
            </a:r>
            <a:r>
              <a:rPr lang="en-GB" u="sng">
                <a:solidFill>
                  <a:schemeClr val="hlink"/>
                </a:solidFill>
                <a:hlinkClick r:id="rId5"/>
              </a:rPr>
              <a:t>foto</a:t>
            </a:r>
            <a:r>
              <a:rPr lang="en-GB"/>
              <a:t>, licenciada sob </a:t>
            </a:r>
            <a:r>
              <a:rPr lang="en-GB" u="sng">
                <a:solidFill>
                  <a:schemeClr val="hlink"/>
                </a:solidFill>
                <a:hlinkClick r:id="rId6"/>
              </a:rPr>
              <a:t>CC 0</a:t>
            </a:r>
            <a:endParaRPr/>
          </a:p>
        </p:txBody>
      </p:sp>
      <p:sp>
        <p:nvSpPr>
          <p:cNvPr id="184" name="Google Shape;184;p4"/>
          <p:cNvSpPr/>
          <p:nvPr/>
        </p:nvSpPr>
        <p:spPr>
          <a:xfrm>
            <a:off x="4280294" y="4244215"/>
            <a:ext cx="1186136" cy="310068"/>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185" name="Google Shape;185;p4" descr="A picture containing indoor, food, dish&#10;&#10;Description automatically generated"/>
          <p:cNvPicPr preferRelativeResize="0"/>
          <p:nvPr/>
        </p:nvPicPr>
        <p:blipFill rotWithShape="1">
          <a:blip r:embed="rId7">
            <a:alphaModFix/>
          </a:blip>
          <a:srcRect/>
          <a:stretch/>
        </p:blipFill>
        <p:spPr>
          <a:xfrm>
            <a:off x="5638526" y="3773547"/>
            <a:ext cx="858386" cy="1124678"/>
          </a:xfrm>
          <a:prstGeom prst="rect">
            <a:avLst/>
          </a:prstGeom>
          <a:noFill/>
          <a:ln>
            <a:noFill/>
          </a:ln>
        </p:spPr>
      </p:pic>
      <p:pic>
        <p:nvPicPr>
          <p:cNvPr id="186" name="Google Shape;186;p4" descr="A picture containing cup, dessert&#10;&#10;Description automatically generated"/>
          <p:cNvPicPr preferRelativeResize="0"/>
          <p:nvPr/>
        </p:nvPicPr>
        <p:blipFill rotWithShape="1">
          <a:blip r:embed="rId8">
            <a:alphaModFix/>
          </a:blip>
          <a:srcRect/>
          <a:stretch/>
        </p:blipFill>
        <p:spPr>
          <a:xfrm>
            <a:off x="3137393" y="3673591"/>
            <a:ext cx="955509" cy="1451011"/>
          </a:xfrm>
          <a:prstGeom prst="rect">
            <a:avLst/>
          </a:prstGeom>
          <a:noFill/>
          <a:ln>
            <a:noFill/>
          </a:ln>
        </p:spPr>
      </p:pic>
      <p:sp>
        <p:nvSpPr>
          <p:cNvPr id="187" name="Google Shape;187;p4"/>
          <p:cNvSpPr txBox="1"/>
          <p:nvPr/>
        </p:nvSpPr>
        <p:spPr>
          <a:xfrm>
            <a:off x="2340197" y="4628576"/>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pic>
        <p:nvPicPr>
          <p:cNvPr id="188" name="Google Shape;188;p4" descr="A picture containing indoor, food, dish&#10;&#10;Description automatically generated"/>
          <p:cNvPicPr preferRelativeResize="0"/>
          <p:nvPr/>
        </p:nvPicPr>
        <p:blipFill rotWithShape="1">
          <a:blip r:embed="rId7">
            <a:alphaModFix/>
          </a:blip>
          <a:srcRect/>
          <a:stretch/>
        </p:blipFill>
        <p:spPr>
          <a:xfrm>
            <a:off x="6588372" y="3766457"/>
            <a:ext cx="858386" cy="1124678"/>
          </a:xfrm>
          <a:prstGeom prst="rect">
            <a:avLst/>
          </a:prstGeom>
          <a:noFill/>
          <a:ln>
            <a:noFill/>
          </a:ln>
        </p:spPr>
      </p:pic>
      <p:pic>
        <p:nvPicPr>
          <p:cNvPr id="189" name="Google Shape;189;p4" descr="A picture containing indoor, food, dish&#10;&#10;Description automatically generated"/>
          <p:cNvPicPr preferRelativeResize="0"/>
          <p:nvPr/>
        </p:nvPicPr>
        <p:blipFill rotWithShape="1">
          <a:blip r:embed="rId7">
            <a:alphaModFix/>
          </a:blip>
          <a:srcRect/>
          <a:stretch/>
        </p:blipFill>
        <p:spPr>
          <a:xfrm>
            <a:off x="7548846" y="3748734"/>
            <a:ext cx="858386" cy="1124678"/>
          </a:xfrm>
          <a:prstGeom prst="rect">
            <a:avLst/>
          </a:prstGeom>
          <a:noFill/>
          <a:ln>
            <a:noFill/>
          </a:ln>
        </p:spPr>
      </p:pic>
      <p:sp>
        <p:nvSpPr>
          <p:cNvPr id="190" name="Google Shape;190;p4"/>
          <p:cNvSpPr txBox="1"/>
          <p:nvPr/>
        </p:nvSpPr>
        <p:spPr>
          <a:xfrm>
            <a:off x="1632149" y="5235241"/>
            <a:ext cx="3760306" cy="44950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1400"/>
              <a:buFont typeface="Arial"/>
              <a:buNone/>
            </a:pPr>
            <a:r>
              <a:rPr lang="en-GB" sz="1400" b="1" i="0" u="none" strike="noStrike" cap="none">
                <a:solidFill>
                  <a:srgbClr val="C00000"/>
                </a:solidFill>
                <a:latin typeface="Open Sans"/>
                <a:ea typeface="Open Sans"/>
                <a:cs typeface="Open Sans"/>
                <a:sym typeface="Open Sans"/>
              </a:rPr>
              <a:t>CAPACIDADE: </a:t>
            </a:r>
            <a:r>
              <a:rPr lang="en-GB" sz="1400" b="1" i="0" u="none" strike="noStrike" cap="none">
                <a:solidFill>
                  <a:schemeClr val="dk1"/>
                </a:solidFill>
                <a:latin typeface="Open Sans"/>
                <a:ea typeface="Open Sans"/>
                <a:cs typeface="Open Sans"/>
                <a:sym typeface="Open Sans"/>
              </a:rPr>
              <a:t>50 baguetes por hora</a:t>
            </a:r>
            <a:endParaRPr sz="1400" b="1" i="0" u="none" strike="noStrike" cap="none">
              <a:solidFill>
                <a:srgbClr val="C00000"/>
              </a:solidFill>
              <a:latin typeface="Open Sans"/>
              <a:ea typeface="Open Sans"/>
              <a:cs typeface="Open Sans"/>
              <a:sym typeface="Open Sans"/>
            </a:endParaRPr>
          </a:p>
        </p:txBody>
      </p:sp>
      <p:sp>
        <p:nvSpPr>
          <p:cNvPr id="191" name="Google Shape;191;p4"/>
          <p:cNvSpPr txBox="1"/>
          <p:nvPr/>
        </p:nvSpPr>
        <p:spPr>
          <a:xfrm>
            <a:off x="4707342" y="5238342"/>
            <a:ext cx="5068387" cy="47881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1400"/>
              <a:buFont typeface="Arial"/>
              <a:buNone/>
            </a:pPr>
            <a:r>
              <a:rPr lang="en-GB" sz="1400" b="1" i="0" u="none" strike="noStrike" cap="none">
                <a:solidFill>
                  <a:srgbClr val="C00000"/>
                </a:solidFill>
                <a:latin typeface="Open Sans"/>
                <a:ea typeface="Open Sans"/>
                <a:cs typeface="Open Sans"/>
                <a:sym typeface="Open Sans"/>
              </a:rPr>
              <a:t>ATIVIDADE: </a:t>
            </a:r>
            <a:r>
              <a:rPr lang="en-GB" sz="1400" b="1" i="0" u="none" strike="noStrike" cap="none">
                <a:solidFill>
                  <a:schemeClr val="dk1"/>
                </a:solidFill>
                <a:latin typeface="Open Sans"/>
                <a:ea typeface="Open Sans"/>
                <a:cs typeface="Open Sans"/>
                <a:sym typeface="Open Sans"/>
              </a:rPr>
              <a:t>150 baguetes nas próximas 3 horas</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4.1 Capacidade e atividade</a:t>
            </a:r>
            <a:endParaRPr/>
          </a:p>
        </p:txBody>
      </p:sp>
      <p:sp>
        <p:nvSpPr>
          <p:cNvPr id="198" name="Google Shape;198;p5"/>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latin typeface="Open Sans SemiBold"/>
                <a:ea typeface="Open Sans SemiBold"/>
                <a:cs typeface="Open Sans SemiBold"/>
                <a:sym typeface="Open Sans SemiBold"/>
              </a:rPr>
              <a:t>Se quisermos mais pão em uma hora, precisaremos aumentar nossa capacidade, ou seja, instalar mais máquinas na padaria</a:t>
            </a:r>
            <a:endParaRPr/>
          </a:p>
        </p:txBody>
      </p:sp>
      <p:sp>
        <p:nvSpPr>
          <p:cNvPr id="199" name="Google Shape;199;p5"/>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200" name="Google Shape;200;p5"/>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Começando com um exemplo</a:t>
            </a:r>
            <a:endParaRPr/>
          </a:p>
        </p:txBody>
      </p:sp>
      <p:sp>
        <p:nvSpPr>
          <p:cNvPr id="201" name="Google Shape;201;p5"/>
          <p:cNvSpPr txBox="1">
            <a:spLocks noGrp="1"/>
          </p:cNvSpPr>
          <p:nvPr>
            <p:ph type="body" idx="4"/>
          </p:nvPr>
        </p:nvSpPr>
        <p:spPr>
          <a:xfrm>
            <a:off x="663573" y="6131576"/>
            <a:ext cx="6166700" cy="2546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Frédéric Dupont, </a:t>
            </a:r>
            <a:r>
              <a:rPr lang="en-GB" u="sng">
                <a:solidFill>
                  <a:schemeClr val="hlink"/>
                </a:solidFill>
                <a:hlinkClick r:id="rId3"/>
              </a:rPr>
              <a:t>foto</a:t>
            </a:r>
            <a:r>
              <a:rPr lang="en-GB"/>
              <a:t>, do </a:t>
            </a:r>
            <a:r>
              <a:rPr lang="en-GB" u="sng">
                <a:solidFill>
                  <a:schemeClr val="hlink"/>
                </a:solidFill>
                <a:hlinkClick r:id="rId4"/>
              </a:rPr>
              <a:t>Unsplash</a:t>
            </a:r>
            <a:r>
              <a:rPr lang="en-GB"/>
              <a:t>; CampusFrance , </a:t>
            </a:r>
            <a:r>
              <a:rPr lang="en-GB" u="sng">
                <a:solidFill>
                  <a:schemeClr val="hlink"/>
                </a:solidFill>
                <a:hlinkClick r:id="rId5"/>
              </a:rPr>
              <a:t>foto</a:t>
            </a:r>
            <a:r>
              <a:rPr lang="en-GB"/>
              <a:t>, licenciada sob </a:t>
            </a:r>
            <a:r>
              <a:rPr lang="en-GB" u="sng">
                <a:solidFill>
                  <a:schemeClr val="hlink"/>
                </a:solidFill>
                <a:hlinkClick r:id="rId6"/>
              </a:rPr>
              <a:t>CC 0</a:t>
            </a:r>
            <a:endParaRPr/>
          </a:p>
        </p:txBody>
      </p:sp>
      <p:sp>
        <p:nvSpPr>
          <p:cNvPr id="202" name="Google Shape;202;p5"/>
          <p:cNvSpPr/>
          <p:nvPr/>
        </p:nvSpPr>
        <p:spPr>
          <a:xfrm>
            <a:off x="4280294" y="4244215"/>
            <a:ext cx="1186136" cy="310068"/>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203" name="Google Shape;203;p5"/>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pic>
        <p:nvPicPr>
          <p:cNvPr id="204" name="Google Shape;204;p5" descr="A picture containing indoor, food, dish&#10;&#10;Description automatically generated"/>
          <p:cNvPicPr preferRelativeResize="0"/>
          <p:nvPr/>
        </p:nvPicPr>
        <p:blipFill rotWithShape="1">
          <a:blip r:embed="rId7">
            <a:alphaModFix/>
          </a:blip>
          <a:srcRect/>
          <a:stretch/>
        </p:blipFill>
        <p:spPr>
          <a:xfrm>
            <a:off x="5638526" y="3773547"/>
            <a:ext cx="858386" cy="1124678"/>
          </a:xfrm>
          <a:prstGeom prst="rect">
            <a:avLst/>
          </a:prstGeom>
          <a:noFill/>
          <a:ln>
            <a:noFill/>
          </a:ln>
        </p:spPr>
      </p:pic>
      <p:pic>
        <p:nvPicPr>
          <p:cNvPr id="205" name="Google Shape;205;p5" descr="A picture containing cup, dessert&#10;&#10;Description automatically generated"/>
          <p:cNvPicPr preferRelativeResize="0"/>
          <p:nvPr/>
        </p:nvPicPr>
        <p:blipFill rotWithShape="1">
          <a:blip r:embed="rId8">
            <a:alphaModFix/>
          </a:blip>
          <a:srcRect/>
          <a:stretch/>
        </p:blipFill>
        <p:spPr>
          <a:xfrm>
            <a:off x="3443601" y="3346908"/>
            <a:ext cx="602607" cy="915103"/>
          </a:xfrm>
          <a:prstGeom prst="rect">
            <a:avLst/>
          </a:prstGeom>
          <a:noFill/>
          <a:ln>
            <a:noFill/>
          </a:ln>
        </p:spPr>
      </p:pic>
      <p:sp>
        <p:nvSpPr>
          <p:cNvPr id="206" name="Google Shape;206;p5"/>
          <p:cNvSpPr txBox="1"/>
          <p:nvPr/>
        </p:nvSpPr>
        <p:spPr>
          <a:xfrm>
            <a:off x="2340197" y="4628576"/>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pic>
        <p:nvPicPr>
          <p:cNvPr id="207" name="Google Shape;207;p5" descr="A picture containing indoor, food, dish&#10;&#10;Description automatically generated"/>
          <p:cNvPicPr preferRelativeResize="0"/>
          <p:nvPr/>
        </p:nvPicPr>
        <p:blipFill rotWithShape="1">
          <a:blip r:embed="rId7">
            <a:alphaModFix/>
          </a:blip>
          <a:srcRect/>
          <a:stretch/>
        </p:blipFill>
        <p:spPr>
          <a:xfrm>
            <a:off x="6588372" y="3766457"/>
            <a:ext cx="858386" cy="1124678"/>
          </a:xfrm>
          <a:prstGeom prst="rect">
            <a:avLst/>
          </a:prstGeom>
          <a:noFill/>
          <a:ln>
            <a:noFill/>
          </a:ln>
        </p:spPr>
      </p:pic>
      <p:pic>
        <p:nvPicPr>
          <p:cNvPr id="208" name="Google Shape;208;p5" descr="A picture containing indoor, food, dish&#10;&#10;Description automatically generated"/>
          <p:cNvPicPr preferRelativeResize="0"/>
          <p:nvPr/>
        </p:nvPicPr>
        <p:blipFill rotWithShape="1">
          <a:blip r:embed="rId7">
            <a:alphaModFix/>
          </a:blip>
          <a:srcRect/>
          <a:stretch/>
        </p:blipFill>
        <p:spPr>
          <a:xfrm>
            <a:off x="7548846" y="3748734"/>
            <a:ext cx="858386" cy="1124678"/>
          </a:xfrm>
          <a:prstGeom prst="rect">
            <a:avLst/>
          </a:prstGeom>
          <a:noFill/>
          <a:ln>
            <a:noFill/>
          </a:ln>
        </p:spPr>
      </p:pic>
      <p:sp>
        <p:nvSpPr>
          <p:cNvPr id="209" name="Google Shape;209;p5"/>
          <p:cNvSpPr txBox="1"/>
          <p:nvPr/>
        </p:nvSpPr>
        <p:spPr>
          <a:xfrm>
            <a:off x="1632149" y="5235241"/>
            <a:ext cx="3760306" cy="44950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1400"/>
              <a:buFont typeface="Arial"/>
              <a:buNone/>
            </a:pPr>
            <a:r>
              <a:rPr lang="en-GB" sz="1400" b="1" i="0" u="none" strike="noStrike" cap="none">
                <a:solidFill>
                  <a:srgbClr val="C00000"/>
                </a:solidFill>
                <a:latin typeface="Open Sans"/>
                <a:ea typeface="Open Sans"/>
                <a:cs typeface="Open Sans"/>
                <a:sym typeface="Open Sans"/>
              </a:rPr>
              <a:t>CAPACIDADE: </a:t>
            </a:r>
            <a:r>
              <a:rPr lang="en-GB" sz="1400" b="1" i="0" u="none" strike="noStrike" cap="none">
                <a:solidFill>
                  <a:schemeClr val="dk1"/>
                </a:solidFill>
                <a:latin typeface="Open Sans"/>
                <a:ea typeface="Open Sans"/>
                <a:cs typeface="Open Sans"/>
                <a:sym typeface="Open Sans"/>
              </a:rPr>
              <a:t>150 baguetes por hora</a:t>
            </a:r>
            <a:endParaRPr sz="1400" b="1" i="0" u="none" strike="noStrike" cap="none">
              <a:solidFill>
                <a:srgbClr val="C00000"/>
              </a:solidFill>
              <a:latin typeface="Open Sans"/>
              <a:ea typeface="Open Sans"/>
              <a:cs typeface="Open Sans"/>
              <a:sym typeface="Open Sans"/>
            </a:endParaRPr>
          </a:p>
        </p:txBody>
      </p:sp>
      <p:sp>
        <p:nvSpPr>
          <p:cNvPr id="210" name="Google Shape;210;p5"/>
          <p:cNvSpPr txBox="1"/>
          <p:nvPr/>
        </p:nvSpPr>
        <p:spPr>
          <a:xfrm>
            <a:off x="4707342" y="5267649"/>
            <a:ext cx="5068387" cy="44950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C00000"/>
              </a:buClr>
              <a:buSzPts val="1400"/>
              <a:buFont typeface="Arial"/>
              <a:buNone/>
            </a:pPr>
            <a:r>
              <a:rPr lang="en-GB" sz="1400" b="1" i="0" u="none" strike="noStrike" cap="none">
                <a:solidFill>
                  <a:srgbClr val="C00000"/>
                </a:solidFill>
                <a:latin typeface="Open Sans"/>
                <a:ea typeface="Open Sans"/>
                <a:cs typeface="Open Sans"/>
                <a:sym typeface="Open Sans"/>
              </a:rPr>
              <a:t>ATIVIDADE: </a:t>
            </a:r>
            <a:r>
              <a:rPr lang="en-GB" sz="1400" b="1" i="0" u="none" strike="noStrike" cap="none">
                <a:solidFill>
                  <a:schemeClr val="dk1"/>
                </a:solidFill>
                <a:latin typeface="Open Sans"/>
                <a:ea typeface="Open Sans"/>
                <a:cs typeface="Open Sans"/>
                <a:sym typeface="Open Sans"/>
              </a:rPr>
              <a:t>150 baguetes na próxima 1 hora</a:t>
            </a:r>
            <a:endParaRPr/>
          </a:p>
        </p:txBody>
      </p:sp>
      <p:pic>
        <p:nvPicPr>
          <p:cNvPr id="211" name="Google Shape;211;p5" descr="A picture containing cup, dessert&#10;&#10;Description automatically generated"/>
          <p:cNvPicPr preferRelativeResize="0"/>
          <p:nvPr/>
        </p:nvPicPr>
        <p:blipFill rotWithShape="1">
          <a:blip r:embed="rId8">
            <a:alphaModFix/>
          </a:blip>
          <a:srcRect/>
          <a:stretch/>
        </p:blipFill>
        <p:spPr>
          <a:xfrm>
            <a:off x="3438696" y="4311073"/>
            <a:ext cx="602607" cy="915103"/>
          </a:xfrm>
          <a:prstGeom prst="rect">
            <a:avLst/>
          </a:prstGeom>
          <a:noFill/>
          <a:ln>
            <a:noFill/>
          </a:ln>
        </p:spPr>
      </p:pic>
      <p:pic>
        <p:nvPicPr>
          <p:cNvPr id="212" name="Google Shape;212;p5" descr="A picture containing cup, dessert&#10;&#10;Description automatically generated"/>
          <p:cNvPicPr preferRelativeResize="0"/>
          <p:nvPr/>
        </p:nvPicPr>
        <p:blipFill rotWithShape="1">
          <a:blip r:embed="rId8">
            <a:alphaModFix/>
          </a:blip>
          <a:srcRect/>
          <a:stretch/>
        </p:blipFill>
        <p:spPr>
          <a:xfrm>
            <a:off x="2741972" y="3815638"/>
            <a:ext cx="602607" cy="915103"/>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6"/>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4.1 Capacidade e atividade</a:t>
            </a:r>
            <a:endParaRPr/>
          </a:p>
        </p:txBody>
      </p:sp>
      <p:sp>
        <p:nvSpPr>
          <p:cNvPr id="219" name="Google Shape;219;p6"/>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220" name="Google Shape;220;p6"/>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dirty="0" err="1"/>
              <a:t>Aplicação</a:t>
            </a:r>
            <a:r>
              <a:rPr lang="en-GB" dirty="0"/>
              <a:t> </a:t>
            </a:r>
            <a:r>
              <a:rPr lang="en-GB" dirty="0" err="1"/>
              <a:t>ao</a:t>
            </a:r>
            <a:r>
              <a:rPr lang="en-GB" dirty="0"/>
              <a:t> </a:t>
            </a:r>
            <a:r>
              <a:rPr lang="en-GB" dirty="0" err="1"/>
              <a:t>sistema</a:t>
            </a:r>
            <a:r>
              <a:rPr lang="en-GB" dirty="0"/>
              <a:t> </a:t>
            </a:r>
            <a:r>
              <a:rPr lang="en-GB" dirty="0" err="1"/>
              <a:t>energético</a:t>
            </a:r>
            <a:endParaRPr dirty="0"/>
          </a:p>
        </p:txBody>
      </p:sp>
      <p:sp>
        <p:nvSpPr>
          <p:cNvPr id="221" name="Google Shape;221;p6"/>
          <p:cNvSpPr txBox="1">
            <a:spLocks noGrp="1"/>
          </p:cNvSpPr>
          <p:nvPr>
            <p:ph type="body" idx="4"/>
          </p:nvPr>
        </p:nvSpPr>
        <p:spPr>
          <a:xfrm>
            <a:off x="663574" y="6007019"/>
            <a:ext cx="5543911" cy="3864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oatsy40 , </a:t>
            </a:r>
            <a:r>
              <a:rPr lang="en-GB" u="sng">
                <a:solidFill>
                  <a:schemeClr val="hlink"/>
                </a:solidFill>
                <a:hlinkClick r:id="rId3"/>
              </a:rPr>
              <a:t>foto</a:t>
            </a:r>
            <a:r>
              <a:rPr lang="en-GB"/>
              <a:t>, licenciada sob </a:t>
            </a:r>
            <a:r>
              <a:rPr lang="en-GB" u="sng">
                <a:solidFill>
                  <a:schemeClr val="hlink"/>
                </a:solidFill>
                <a:hlinkClick r:id="rId4"/>
              </a:rPr>
              <a:t>CC BY</a:t>
            </a:r>
            <a:r>
              <a:rPr lang="en-GB"/>
              <a:t>; Public Domain Photos, </a:t>
            </a:r>
            <a:r>
              <a:rPr lang="en-GB" u="sng">
                <a:solidFill>
                  <a:schemeClr val="hlink"/>
                </a:solidFill>
                <a:hlinkClick r:id="rId5"/>
              </a:rPr>
              <a:t>foto</a:t>
            </a:r>
            <a:r>
              <a:rPr lang="en-GB"/>
              <a:t>, licenciada </a:t>
            </a:r>
            <a:r>
              <a:rPr lang="en-GB" u="sng">
                <a:solidFill>
                  <a:schemeClr val="hlink"/>
                </a:solidFill>
                <a:hlinkClick r:id="rId4"/>
              </a:rPr>
              <a:t>sob CC BY</a:t>
            </a:r>
            <a:r>
              <a:rPr lang="en-GB"/>
              <a:t>; Bernt Rostad , </a:t>
            </a:r>
            <a:r>
              <a:rPr lang="en-GB" u="sng">
                <a:solidFill>
                  <a:schemeClr val="hlink"/>
                </a:solidFill>
                <a:hlinkClick r:id="rId6"/>
              </a:rPr>
              <a:t>foto</a:t>
            </a:r>
            <a:r>
              <a:rPr lang="en-GB"/>
              <a:t>, licenciada sob </a:t>
            </a:r>
            <a:r>
              <a:rPr lang="en-GB" u="sng">
                <a:solidFill>
                  <a:schemeClr val="hlink"/>
                </a:solidFill>
                <a:hlinkClick r:id="rId4"/>
              </a:rPr>
              <a:t>CC BY</a:t>
            </a:r>
            <a:endParaRPr/>
          </a:p>
        </p:txBody>
      </p:sp>
      <p:sp>
        <p:nvSpPr>
          <p:cNvPr id="222" name="Google Shape;222;p6"/>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sp>
        <p:nvSpPr>
          <p:cNvPr id="223" name="Google Shape;223;p6"/>
          <p:cNvSpPr/>
          <p:nvPr/>
        </p:nvSpPr>
        <p:spPr>
          <a:xfrm>
            <a:off x="3023903" y="3504413"/>
            <a:ext cx="1431578" cy="449507"/>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sp>
        <p:nvSpPr>
          <p:cNvPr id="224" name="Google Shape;224;p6"/>
          <p:cNvSpPr/>
          <p:nvPr/>
        </p:nvSpPr>
        <p:spPr>
          <a:xfrm>
            <a:off x="6411480" y="3504412"/>
            <a:ext cx="1431578" cy="449507"/>
          </a:xfrm>
          <a:prstGeom prst="rightArrow">
            <a:avLst>
              <a:gd name="adj1" fmla="val 50000"/>
              <a:gd name="adj2" fmla="val 500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ontserrat"/>
              <a:ea typeface="Montserrat"/>
              <a:cs typeface="Montserrat"/>
              <a:sym typeface="Montserrat"/>
            </a:endParaRPr>
          </a:p>
        </p:txBody>
      </p:sp>
      <p:pic>
        <p:nvPicPr>
          <p:cNvPr id="225" name="Google Shape;225;p6" descr="A picture containing rock, outdoor, rocky, pile&#10;&#10;Description automatically generated"/>
          <p:cNvPicPr preferRelativeResize="0"/>
          <p:nvPr/>
        </p:nvPicPr>
        <p:blipFill rotWithShape="1">
          <a:blip r:embed="rId7">
            <a:alphaModFix/>
          </a:blip>
          <a:srcRect/>
          <a:stretch/>
        </p:blipFill>
        <p:spPr>
          <a:xfrm>
            <a:off x="1350608" y="3333273"/>
            <a:ext cx="1390919" cy="791783"/>
          </a:xfrm>
          <a:prstGeom prst="rect">
            <a:avLst/>
          </a:prstGeom>
          <a:noFill/>
          <a:ln>
            <a:noFill/>
          </a:ln>
        </p:spPr>
      </p:pic>
      <p:pic>
        <p:nvPicPr>
          <p:cNvPr id="226" name="Google Shape;226;p6" descr="A picture containing light, dark&#10;&#10;Description automatically generated"/>
          <p:cNvPicPr preferRelativeResize="0"/>
          <p:nvPr/>
        </p:nvPicPr>
        <p:blipFill rotWithShape="1">
          <a:blip r:embed="rId8">
            <a:alphaModFix/>
          </a:blip>
          <a:srcRect/>
          <a:stretch/>
        </p:blipFill>
        <p:spPr>
          <a:xfrm>
            <a:off x="8030674" y="2882923"/>
            <a:ext cx="1301262" cy="1735016"/>
          </a:xfrm>
          <a:prstGeom prst="rect">
            <a:avLst/>
          </a:prstGeom>
          <a:noFill/>
          <a:ln>
            <a:noFill/>
          </a:ln>
        </p:spPr>
      </p:pic>
      <p:pic>
        <p:nvPicPr>
          <p:cNvPr id="227" name="Google Shape;227;p6" descr="A picture containing smoke, sky, train, outdoor&#10;&#10;Description automatically generated"/>
          <p:cNvPicPr preferRelativeResize="0"/>
          <p:nvPr/>
        </p:nvPicPr>
        <p:blipFill rotWithShape="1">
          <a:blip r:embed="rId9">
            <a:alphaModFix/>
          </a:blip>
          <a:srcRect/>
          <a:stretch/>
        </p:blipFill>
        <p:spPr>
          <a:xfrm>
            <a:off x="4771957" y="2952164"/>
            <a:ext cx="1235557" cy="1644509"/>
          </a:xfrm>
          <a:prstGeom prst="rect">
            <a:avLst/>
          </a:prstGeom>
          <a:noFill/>
          <a:ln>
            <a:noFill/>
          </a:ln>
        </p:spPr>
      </p:pic>
      <p:sp>
        <p:nvSpPr>
          <p:cNvPr id="228" name="Google Shape;228;p6"/>
          <p:cNvSpPr txBox="1"/>
          <p:nvPr/>
        </p:nvSpPr>
        <p:spPr>
          <a:xfrm>
            <a:off x="719708" y="4272862"/>
            <a:ext cx="2820964" cy="7602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1400"/>
              <a:buFont typeface="Arial"/>
              <a:buNone/>
            </a:pPr>
            <a:r>
              <a:rPr lang="en-GB" sz="1400" b="1" i="0" u="none" strike="noStrike" cap="none">
                <a:solidFill>
                  <a:srgbClr val="C00000"/>
                </a:solidFill>
                <a:latin typeface="Open Sans"/>
                <a:ea typeface="Open Sans"/>
                <a:cs typeface="Open Sans"/>
                <a:sym typeface="Open Sans"/>
              </a:rPr>
              <a:t>ATIVIDADE: </a:t>
            </a:r>
            <a:r>
              <a:rPr lang="en-GB" sz="1400" b="0" i="0" u="none" strike="noStrike" cap="none">
                <a:solidFill>
                  <a:schemeClr val="dk1"/>
                </a:solidFill>
                <a:latin typeface="Open Sans"/>
                <a:ea typeface="Open Sans"/>
                <a:cs typeface="Open Sans"/>
                <a:sym typeface="Open Sans"/>
              </a:rPr>
              <a:t>3000 GJ de carvão em uma hora, 6000 GJ em duas horas, e assim por diante...</a:t>
            </a:r>
            <a:endParaRPr/>
          </a:p>
        </p:txBody>
      </p:sp>
      <p:sp>
        <p:nvSpPr>
          <p:cNvPr id="229" name="Google Shape;229;p6"/>
          <p:cNvSpPr txBox="1"/>
          <p:nvPr/>
        </p:nvSpPr>
        <p:spPr>
          <a:xfrm>
            <a:off x="7466855" y="4715297"/>
            <a:ext cx="3100745" cy="76020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1400"/>
              <a:buFont typeface="Arial"/>
              <a:buNone/>
            </a:pPr>
            <a:r>
              <a:rPr lang="en-GB" sz="1400" b="1" i="0" u="none" strike="noStrike" cap="none">
                <a:solidFill>
                  <a:srgbClr val="C00000"/>
                </a:solidFill>
                <a:latin typeface="Open Sans"/>
                <a:ea typeface="Open Sans"/>
                <a:cs typeface="Open Sans"/>
                <a:sym typeface="Open Sans"/>
              </a:rPr>
              <a:t>ATIVIDADE: </a:t>
            </a:r>
            <a:r>
              <a:rPr lang="en-GB" sz="1400" b="0" i="0" u="none" strike="noStrike" cap="none">
                <a:solidFill>
                  <a:schemeClr val="dk1"/>
                </a:solidFill>
                <a:latin typeface="Open Sans"/>
                <a:ea typeface="Open Sans"/>
                <a:cs typeface="Open Sans"/>
                <a:sym typeface="Open Sans"/>
              </a:rPr>
              <a:t>1000 GJ de eletricidade em uma hora, 2000 GJ em duas horas, e assim por diante...</a:t>
            </a:r>
            <a:endParaRPr/>
          </a:p>
        </p:txBody>
      </p:sp>
      <p:sp>
        <p:nvSpPr>
          <p:cNvPr id="230" name="Google Shape;230;p6"/>
          <p:cNvSpPr txBox="1"/>
          <p:nvPr/>
        </p:nvSpPr>
        <p:spPr>
          <a:xfrm>
            <a:off x="3244297" y="4710300"/>
            <a:ext cx="429087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i="0" u="none" strike="noStrike" cap="none">
                <a:solidFill>
                  <a:srgbClr val="C00000"/>
                </a:solidFill>
                <a:latin typeface="Open Sans"/>
                <a:ea typeface="Open Sans"/>
                <a:cs typeface="Open Sans"/>
                <a:sym typeface="Open Sans"/>
              </a:rPr>
              <a:t>CAPACIDADE: </a:t>
            </a:r>
            <a:r>
              <a:rPr lang="en-GB" sz="1400" b="0" i="0" u="none" strike="noStrike" cap="none">
                <a:solidFill>
                  <a:schemeClr val="dk1"/>
                </a:solidFill>
                <a:latin typeface="Open Sans"/>
                <a:ea typeface="Open Sans"/>
                <a:cs typeface="Open Sans"/>
                <a:sym typeface="Open Sans"/>
              </a:rPr>
              <a:t>1000 GJ de eletricidade por hora</a:t>
            </a:r>
            <a:endParaRPr/>
          </a:p>
          <a:p>
            <a:pPr marL="0" marR="0" lvl="0" indent="0" algn="ctr" rtl="0">
              <a:spcBef>
                <a:spcPts val="0"/>
              </a:spcBef>
              <a:spcAft>
                <a:spcPts val="0"/>
              </a:spcAft>
              <a:buNone/>
            </a:pPr>
            <a:r>
              <a:rPr lang="en-GB" sz="1400" b="0" i="0" u="none" strike="noStrike" cap="none">
                <a:solidFill>
                  <a:schemeClr val="dk1"/>
                </a:solidFill>
                <a:latin typeface="Open Sans"/>
                <a:ea typeface="Open Sans"/>
                <a:cs typeface="Open Sans"/>
                <a:sym typeface="Open Sans"/>
              </a:rPr>
              <a:t>= 1000 GJ / 3600 segundos</a:t>
            </a:r>
            <a:endParaRPr/>
          </a:p>
          <a:p>
            <a:pPr marL="0" marR="0" lvl="0" indent="0" algn="ctr" rtl="0">
              <a:spcBef>
                <a:spcPts val="0"/>
              </a:spcBef>
              <a:spcAft>
                <a:spcPts val="0"/>
              </a:spcAft>
              <a:buNone/>
            </a:pPr>
            <a:r>
              <a:rPr lang="en-GB" sz="1400" b="0" i="0" u="none" strike="noStrike" cap="none">
                <a:solidFill>
                  <a:schemeClr val="dk1"/>
                </a:solidFill>
                <a:latin typeface="Open Sans"/>
                <a:ea typeface="Open Sans"/>
                <a:cs typeface="Open Sans"/>
                <a:sym typeface="Open Sans"/>
              </a:rPr>
              <a:t>= 0,2778 Gigawatts (GW)</a:t>
            </a:r>
            <a:endParaRPr/>
          </a:p>
          <a:p>
            <a:pPr marL="0" marR="0" lvl="0" indent="0" algn="ctr" rtl="0">
              <a:spcBef>
                <a:spcPts val="0"/>
              </a:spcBef>
              <a:spcAft>
                <a:spcPts val="0"/>
              </a:spcAft>
              <a:buNone/>
            </a:pPr>
            <a:r>
              <a:rPr lang="en-GB" sz="1400" b="1" i="0" u="none" strike="noStrike" cap="none">
                <a:solidFill>
                  <a:srgbClr val="C00000"/>
                </a:solidFill>
                <a:latin typeface="Open Sans"/>
                <a:ea typeface="Open Sans"/>
                <a:cs typeface="Open Sans"/>
                <a:sym typeface="Open Sans"/>
              </a:rPr>
              <a:t>CAPACIDADE: </a:t>
            </a:r>
            <a:r>
              <a:rPr lang="en-GB" sz="1400" b="0" i="0" u="none" strike="noStrike" cap="none">
                <a:solidFill>
                  <a:schemeClr val="dk1"/>
                </a:solidFill>
                <a:latin typeface="Open Sans"/>
                <a:ea typeface="Open Sans"/>
                <a:cs typeface="Open Sans"/>
                <a:sym typeface="Open Sans"/>
              </a:rPr>
              <a:t>0,2278 GW</a:t>
            </a:r>
            <a:endParaRPr sz="1400" b="0" i="0" u="none" strike="noStrike" cap="none">
              <a:solidFill>
                <a:schemeClr val="dk1"/>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4.1 Capacidade e atividade</a:t>
            </a:r>
            <a:endParaRPr/>
          </a:p>
        </p:txBody>
      </p:sp>
      <p:sp>
        <p:nvSpPr>
          <p:cNvPr id="237" name="Google Shape;237;p7"/>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a:t>Define a relação entre </a:t>
            </a:r>
            <a:r>
              <a:rPr lang="en-GB">
                <a:solidFill>
                  <a:srgbClr val="C00000"/>
                </a:solidFill>
              </a:rPr>
              <a:t>capacidade </a:t>
            </a:r>
            <a:r>
              <a:rPr lang="en-GB"/>
              <a:t>e </a:t>
            </a:r>
            <a:r>
              <a:rPr lang="en-GB">
                <a:solidFill>
                  <a:srgbClr val="C00000"/>
                </a:solidFill>
              </a:rPr>
              <a:t>atividade</a:t>
            </a:r>
            <a:endParaRPr/>
          </a:p>
          <a:p>
            <a:pPr marL="0" lvl="0" indent="0" algn="l" rtl="0">
              <a:lnSpc>
                <a:spcPct val="90000"/>
              </a:lnSpc>
              <a:spcBef>
                <a:spcPts val="1200"/>
              </a:spcBef>
              <a:spcAft>
                <a:spcPts val="0"/>
              </a:spcAft>
              <a:buClr>
                <a:schemeClr val="dk1"/>
              </a:buClr>
              <a:buSzPts val="2000"/>
              <a:buFont typeface="Open Sans SemiBold"/>
              <a:buNone/>
            </a:pPr>
            <a:r>
              <a:rPr lang="en-GB"/>
              <a:t>A atividade que poderia ser gerada por uma unidade de capacidade funcionando com 100% de carga por 1 ano)</a:t>
            </a:r>
            <a:endParaRPr/>
          </a:p>
          <a:p>
            <a:pPr marL="0" lvl="0" indent="0" algn="l" rtl="0">
              <a:lnSpc>
                <a:spcPct val="90000"/>
              </a:lnSpc>
              <a:spcBef>
                <a:spcPts val="1200"/>
              </a:spcBef>
              <a:spcAft>
                <a:spcPts val="0"/>
              </a:spcAft>
              <a:buClr>
                <a:schemeClr val="dk1"/>
              </a:buClr>
              <a:buSzPts val="2000"/>
              <a:buFont typeface="Open Sans SemiBold"/>
              <a:buNone/>
            </a:pPr>
            <a:endParaRPr/>
          </a:p>
          <a:p>
            <a:pPr marL="0" lvl="0" indent="0" algn="l" rtl="0">
              <a:lnSpc>
                <a:spcPct val="90000"/>
              </a:lnSpc>
              <a:spcBef>
                <a:spcPts val="1200"/>
              </a:spcBef>
              <a:spcAft>
                <a:spcPts val="0"/>
              </a:spcAft>
              <a:buClr>
                <a:srgbClr val="C00000"/>
              </a:buClr>
              <a:buSzPts val="2000"/>
              <a:buFont typeface="Open Sans SemiBold"/>
              <a:buNone/>
            </a:pPr>
            <a:r>
              <a:rPr lang="en-GB" u="sng">
                <a:solidFill>
                  <a:srgbClr val="C00000"/>
                </a:solidFill>
              </a:rPr>
              <a:t>Exemplo</a:t>
            </a:r>
            <a:r>
              <a:rPr lang="en-GB"/>
              <a:t>: Se a capacidade e a atividade de uma refinaria forem medidas em barris por ano, então a unidade de capacidade por atividade é </a:t>
            </a:r>
            <a:r>
              <a:rPr lang="en-GB">
                <a:solidFill>
                  <a:srgbClr val="C00000"/>
                </a:solidFill>
              </a:rPr>
              <a:t>1</a:t>
            </a:r>
            <a:endParaRPr/>
          </a:p>
          <a:p>
            <a:pPr marL="0" lvl="0" indent="0" algn="l" rtl="0">
              <a:lnSpc>
                <a:spcPct val="90000"/>
              </a:lnSpc>
              <a:spcBef>
                <a:spcPts val="1200"/>
              </a:spcBef>
              <a:spcAft>
                <a:spcPts val="0"/>
              </a:spcAft>
              <a:buClr>
                <a:schemeClr val="dk1"/>
              </a:buClr>
              <a:buSzPts val="2000"/>
              <a:buFont typeface="Open Sans SemiBold"/>
              <a:buNone/>
            </a:pPr>
            <a:r>
              <a:rPr lang="en-GB"/>
              <a:t>No entanto, se você usar a capacidade medida em barris por dia e a atividade em barris por ano, a unidade de capacidade por atividade será </a:t>
            </a:r>
            <a:r>
              <a:rPr lang="en-GB">
                <a:solidFill>
                  <a:srgbClr val="C00000"/>
                </a:solidFill>
              </a:rPr>
              <a:t>365</a:t>
            </a:r>
            <a:endParaRPr/>
          </a:p>
        </p:txBody>
      </p:sp>
      <p:sp>
        <p:nvSpPr>
          <p:cNvPr id="238" name="Google Shape;238;p7"/>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
        <p:nvSpPr>
          <p:cNvPr id="239" name="Google Shape;239;p7"/>
          <p:cNvSpPr txBox="1">
            <a:spLocks noGrp="1"/>
          </p:cNvSpPr>
          <p:nvPr>
            <p:ph type="body" idx="2"/>
          </p:nvPr>
        </p:nvSpPr>
        <p:spPr>
          <a:xfrm>
            <a:off x="663574" y="2016027"/>
            <a:ext cx="6626225" cy="439247"/>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lnSpc>
                <a:spcPct val="90000"/>
              </a:lnSpc>
              <a:spcBef>
                <a:spcPts val="0"/>
              </a:spcBef>
              <a:spcAft>
                <a:spcPts val="0"/>
              </a:spcAft>
              <a:buClr>
                <a:srgbClr val="8EA9DA"/>
              </a:buClr>
              <a:buSzPts val="2000"/>
              <a:buFont typeface="Open Sans SemiBold"/>
              <a:buNone/>
            </a:pPr>
            <a:r>
              <a:rPr lang="en-GB" dirty="0" err="1"/>
              <a:t>Capacidade</a:t>
            </a:r>
            <a:r>
              <a:rPr lang="en-GB" dirty="0"/>
              <a:t> </a:t>
            </a:r>
            <a:r>
              <a:rPr lang="en-GB" dirty="0" err="1"/>
              <a:t>por</a:t>
            </a:r>
            <a:r>
              <a:rPr lang="en-GB" dirty="0"/>
              <a:t> </a:t>
            </a:r>
            <a:r>
              <a:rPr lang="en-GB" dirty="0" err="1"/>
              <a:t>unidade</a:t>
            </a:r>
            <a:r>
              <a:rPr lang="en-GB" dirty="0"/>
              <a:t> de </a:t>
            </a:r>
            <a:r>
              <a:rPr lang="en-GB" dirty="0" err="1"/>
              <a:t>atividade</a:t>
            </a:r>
            <a:r>
              <a:rPr lang="en-GB" dirty="0"/>
              <a:t> (Capacity-to-activity-unit)</a:t>
            </a:r>
            <a:endParaRPr dirty="0"/>
          </a:p>
        </p:txBody>
      </p:sp>
      <p:sp>
        <p:nvSpPr>
          <p:cNvPr id="240" name="Google Shape;240;p7"/>
          <p:cNvSpPr txBox="1">
            <a:spLocks noGrp="1"/>
          </p:cNvSpPr>
          <p:nvPr>
            <p:ph type="body" idx="4"/>
          </p:nvPr>
        </p:nvSpPr>
        <p:spPr>
          <a:xfrm>
            <a:off x="663574" y="6007019"/>
            <a:ext cx="3866047" cy="3791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000"/>
              <a:buFont typeface="Open Sans"/>
              <a:buNone/>
            </a:pPr>
            <a:r>
              <a:rPr lang="en-GB" b="1"/>
              <a:t>Fonte da imagem</a:t>
            </a:r>
            <a:r>
              <a:rPr lang="en-GB"/>
              <a:t>: Frédéric Dupont, </a:t>
            </a:r>
            <a:r>
              <a:rPr lang="en-GB" u="sng">
                <a:solidFill>
                  <a:schemeClr val="hlink"/>
                </a:solidFill>
                <a:hlinkClick r:id="rId3"/>
              </a:rPr>
              <a:t>foto</a:t>
            </a:r>
            <a:r>
              <a:rPr lang="en-GB"/>
              <a:t>, do </a:t>
            </a:r>
            <a:r>
              <a:rPr lang="en-GB" u="sng">
                <a:solidFill>
                  <a:schemeClr val="hlink"/>
                </a:solidFill>
                <a:hlinkClick r:id="rId4"/>
              </a:rPr>
              <a:t>Unsplash</a:t>
            </a:r>
            <a:r>
              <a:rPr lang="en-GB"/>
              <a:t>; CampusFrance , </a:t>
            </a:r>
            <a:r>
              <a:rPr lang="en-GB" u="sng">
                <a:solidFill>
                  <a:schemeClr val="hlink"/>
                </a:solidFill>
                <a:hlinkClick r:id="rId5"/>
              </a:rPr>
              <a:t>foto</a:t>
            </a:r>
            <a:r>
              <a:rPr lang="en-GB"/>
              <a:t>, licenciada sob </a:t>
            </a:r>
            <a:r>
              <a:rPr lang="en-GB" u="sng">
                <a:solidFill>
                  <a:schemeClr val="hlink"/>
                </a:solidFill>
                <a:hlinkClick r:id="rId6"/>
              </a:rPr>
              <a:t>CC 0</a:t>
            </a:r>
            <a:endParaRPr/>
          </a:p>
        </p:txBody>
      </p:sp>
      <p:sp>
        <p:nvSpPr>
          <p:cNvPr id="241" name="Google Shape;241;p7"/>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663880" y="681037"/>
            <a:ext cx="960191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dirty="0"/>
              <a:t>Aula 4.1 </a:t>
            </a:r>
            <a:r>
              <a:rPr lang="en-GB" dirty="0" err="1"/>
              <a:t>Referências</a:t>
            </a:r>
            <a:endParaRPr dirty="0"/>
          </a:p>
        </p:txBody>
      </p:sp>
      <p:sp>
        <p:nvSpPr>
          <p:cNvPr id="247" name="Google Shape;247;p8"/>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
        <p:nvSpPr>
          <p:cNvPr id="248" name="Google Shape;248;p8"/>
          <p:cNvSpPr txBox="1">
            <a:spLocks noGrp="1"/>
          </p:cNvSpPr>
          <p:nvPr>
            <p:ph type="body" idx="1"/>
          </p:nvPr>
        </p:nvSpPr>
        <p:spPr>
          <a:xfrm>
            <a:off x="663575" y="2082799"/>
            <a:ext cx="5432425" cy="400691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600"/>
              <a:buFont typeface="Calibri"/>
              <a:buAutoNum type="arabicPeriod"/>
            </a:pPr>
            <a:r>
              <a:rPr lang="en-GB" dirty="0" err="1"/>
              <a:t>Taliotis</a:t>
            </a:r>
            <a:r>
              <a:rPr lang="en-GB" dirty="0"/>
              <a:t>, Constantinos, </a:t>
            </a:r>
            <a:r>
              <a:rPr lang="en-GB" dirty="0" err="1"/>
              <a:t>Gardumi</a:t>
            </a:r>
            <a:r>
              <a:rPr lang="en-GB" dirty="0"/>
              <a:t>, Francesco, </a:t>
            </a:r>
            <a:r>
              <a:rPr lang="en-GB" dirty="0" err="1"/>
              <a:t>Shivakumar</a:t>
            </a:r>
            <a:r>
              <a:rPr lang="en-GB" dirty="0"/>
              <a:t>, Abhishek, Sridharan, Vignesh, Ramos, Eunice, </a:t>
            </a:r>
            <a:r>
              <a:rPr lang="en-GB" dirty="0" err="1"/>
              <a:t>Beltramo</a:t>
            </a:r>
            <a:r>
              <a:rPr lang="en-GB" dirty="0"/>
              <a:t>, Agnese, ... Howells, Mark. (2018, </a:t>
            </a:r>
            <a:r>
              <a:rPr lang="en-GB" dirty="0" err="1"/>
              <a:t>dezembro</a:t>
            </a:r>
            <a:r>
              <a:rPr lang="en-GB" dirty="0"/>
              <a:t>). </a:t>
            </a:r>
            <a:r>
              <a:rPr lang="en-GB" dirty="0" err="1"/>
              <a:t>Representando</a:t>
            </a:r>
            <a:r>
              <a:rPr lang="en-GB" dirty="0"/>
              <a:t> o </a:t>
            </a:r>
            <a:r>
              <a:rPr lang="en-GB" dirty="0" err="1"/>
              <a:t>fornecimento</a:t>
            </a:r>
            <a:r>
              <a:rPr lang="en-GB" dirty="0"/>
              <a:t> de </a:t>
            </a:r>
            <a:r>
              <a:rPr lang="en-GB" dirty="0" err="1"/>
              <a:t>energia</a:t>
            </a:r>
            <a:r>
              <a:rPr lang="en-GB" dirty="0"/>
              <a:t> </a:t>
            </a:r>
            <a:r>
              <a:rPr lang="en-GB" dirty="0" err="1"/>
              <a:t>primária</a:t>
            </a:r>
            <a:r>
              <a:rPr lang="en-GB" dirty="0"/>
              <a:t> no </a:t>
            </a:r>
            <a:r>
              <a:rPr lang="en-GB" dirty="0" err="1"/>
              <a:t>OSeMOSYS</a:t>
            </a:r>
            <a:r>
              <a:rPr lang="en-GB" dirty="0"/>
              <a:t>. </a:t>
            </a:r>
            <a:r>
              <a:rPr lang="en-GB" dirty="0" err="1"/>
              <a:t>Zenodo</a:t>
            </a:r>
            <a:r>
              <a:rPr lang="en-GB" dirty="0"/>
              <a:t>. </a:t>
            </a:r>
            <a:r>
              <a:rPr lang="en-GB" u="sng" dirty="0">
                <a:solidFill>
                  <a:schemeClr val="hlink"/>
                </a:solidFill>
                <a:hlinkClick r:id="rId3"/>
              </a:rPr>
              <a:t>http://</a:t>
            </a:r>
            <a:r>
              <a:rPr lang="en-GB" u="sng" dirty="0" err="1">
                <a:solidFill>
                  <a:schemeClr val="hlink"/>
                </a:solidFill>
                <a:hlinkClick r:id="rId3"/>
              </a:rPr>
              <a:t>doi.</a:t>
            </a:r>
            <a:r>
              <a:rPr lang="en-GB" dirty="0" err="1"/>
              <a:t>org</a:t>
            </a:r>
            <a:r>
              <a:rPr lang="en-GB" dirty="0"/>
              <a:t>/10.5281/zenodo.4585692 </a:t>
            </a:r>
            <a:endParaRPr dirty="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663880" y="681037"/>
            <a:ext cx="945715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GB"/>
              <a:t>4.2 Parâmetros de custo</a:t>
            </a:r>
            <a:endParaRPr/>
          </a:p>
        </p:txBody>
      </p:sp>
      <p:sp>
        <p:nvSpPr>
          <p:cNvPr id="255" name="Google Shape;255;p9"/>
          <p:cNvSpPr txBox="1">
            <a:spLocks noGrp="1"/>
          </p:cNvSpPr>
          <p:nvPr>
            <p:ph type="body" idx="1"/>
          </p:nvPr>
        </p:nvSpPr>
        <p:spPr>
          <a:xfrm>
            <a:off x="663880" y="2582945"/>
            <a:ext cx="10514556" cy="342193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Open Sans SemiBold"/>
              <a:buNone/>
            </a:pPr>
            <a:r>
              <a:rPr lang="en-GB" dirty="0" err="1">
                <a:latin typeface="Open Sans SemiBold"/>
                <a:ea typeface="Open Sans SemiBold"/>
                <a:cs typeface="Open Sans SemiBold"/>
                <a:sym typeface="Open Sans SemiBold"/>
              </a:rPr>
              <a:t>Os</a:t>
            </a:r>
            <a:r>
              <a:rPr lang="en-GB" dirty="0">
                <a:latin typeface="Open Sans SemiBold"/>
                <a:ea typeface="Open Sans SemiBold"/>
                <a:cs typeface="Open Sans SemiBold"/>
                <a:sym typeface="Open Sans SemiBold"/>
              </a:rPr>
              <a:t> custos </a:t>
            </a:r>
            <a:r>
              <a:rPr lang="en-GB" dirty="0" err="1">
                <a:latin typeface="Open Sans SemiBold"/>
                <a:ea typeface="Open Sans SemiBold"/>
                <a:cs typeface="Open Sans SemiBold"/>
                <a:sym typeface="Open Sans SemiBold"/>
              </a:rPr>
              <a:t>são</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divididos</a:t>
            </a:r>
            <a:r>
              <a:rPr lang="en-GB" dirty="0">
                <a:latin typeface="Open Sans SemiBold"/>
                <a:ea typeface="Open Sans SemiBold"/>
                <a:cs typeface="Open Sans SemiBold"/>
                <a:sym typeface="Open Sans SemiBold"/>
              </a:rPr>
              <a:t> </a:t>
            </a:r>
            <a:r>
              <a:rPr lang="en-GB" dirty="0" err="1">
                <a:latin typeface="Open Sans SemiBold"/>
                <a:ea typeface="Open Sans SemiBold"/>
                <a:cs typeface="Open Sans SemiBold"/>
                <a:sym typeface="Open Sans SemiBold"/>
              </a:rPr>
              <a:t>em</a:t>
            </a:r>
            <a:r>
              <a:rPr lang="en-GB" dirty="0">
                <a:latin typeface="Open Sans SemiBold"/>
                <a:ea typeface="Open Sans SemiBold"/>
                <a:cs typeface="Open Sans SemiBold"/>
                <a:sym typeface="Open Sans SemiBold"/>
              </a:rPr>
              <a:t> </a:t>
            </a:r>
            <a:r>
              <a:rPr lang="en-GB" dirty="0" err="1">
                <a:solidFill>
                  <a:srgbClr val="C00000"/>
                </a:solidFill>
                <a:latin typeface="Open Sans SemiBold"/>
                <a:ea typeface="Open Sans SemiBold"/>
                <a:cs typeface="Open Sans SemiBold"/>
                <a:sym typeface="Open Sans SemiBold"/>
              </a:rPr>
              <a:t>CapitalCost</a:t>
            </a:r>
            <a:r>
              <a:rPr lang="en-GB" dirty="0">
                <a:latin typeface="Open Sans SemiBold"/>
                <a:ea typeface="Open Sans SemiBold"/>
                <a:cs typeface="Open Sans SemiBold"/>
                <a:sym typeface="Open Sans SemiBold"/>
              </a:rPr>
              <a:t>, </a:t>
            </a:r>
            <a:r>
              <a:rPr lang="en-GB" dirty="0" err="1">
                <a:solidFill>
                  <a:srgbClr val="C00000"/>
                </a:solidFill>
                <a:latin typeface="Open Sans SemiBold"/>
                <a:ea typeface="Open Sans SemiBold"/>
                <a:cs typeface="Open Sans SemiBold"/>
                <a:sym typeface="Open Sans SemiBold"/>
              </a:rPr>
              <a:t>FixedCost</a:t>
            </a:r>
            <a:r>
              <a:rPr lang="en-GB" dirty="0">
                <a:solidFill>
                  <a:srgbClr val="C00000"/>
                </a:solidFill>
                <a:latin typeface="Open Sans SemiBold"/>
                <a:ea typeface="Open Sans SemiBold"/>
                <a:cs typeface="Open Sans SemiBold"/>
                <a:sym typeface="Open Sans SemiBold"/>
              </a:rPr>
              <a:t> </a:t>
            </a:r>
            <a:r>
              <a:rPr lang="en-GB" dirty="0">
                <a:latin typeface="Open Sans SemiBold"/>
                <a:ea typeface="Open Sans SemiBold"/>
                <a:cs typeface="Open Sans SemiBold"/>
                <a:sym typeface="Open Sans SemiBold"/>
              </a:rPr>
              <a:t>e </a:t>
            </a:r>
            <a:r>
              <a:rPr lang="en-GB" dirty="0" err="1">
                <a:solidFill>
                  <a:srgbClr val="C00000"/>
                </a:solidFill>
                <a:latin typeface="Open Sans SemiBold"/>
                <a:ea typeface="Open Sans SemiBold"/>
                <a:cs typeface="Open Sans SemiBold"/>
                <a:sym typeface="Open Sans SemiBold"/>
              </a:rPr>
              <a:t>VariableCost</a:t>
            </a:r>
            <a:endParaRPr dirty="0">
              <a:solidFill>
                <a:srgbClr val="C00000"/>
              </a:solidFill>
              <a:latin typeface="Open Sans SemiBold"/>
              <a:ea typeface="Open Sans SemiBold"/>
              <a:cs typeface="Open Sans SemiBold"/>
              <a:sym typeface="Open Sans SemiBold"/>
            </a:endParaRPr>
          </a:p>
        </p:txBody>
      </p:sp>
      <p:sp>
        <p:nvSpPr>
          <p:cNvPr id="256" name="Google Shape;256;p9"/>
          <p:cNvSpPr txBox="1">
            <a:spLocks noGrp="1"/>
          </p:cNvSpPr>
          <p:nvPr>
            <p:ph type="sldNum" idx="12"/>
          </p:nvPr>
        </p:nvSpPr>
        <p:spPr>
          <a:xfrm>
            <a:off x="11699893" y="6457571"/>
            <a:ext cx="42407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
        <p:nvSpPr>
          <p:cNvPr id="257" name="Google Shape;257;p9"/>
          <p:cNvSpPr txBox="1">
            <a:spLocks noGrp="1"/>
          </p:cNvSpPr>
          <p:nvPr>
            <p:ph type="body" idx="2"/>
          </p:nvPr>
        </p:nvSpPr>
        <p:spPr>
          <a:xfrm>
            <a:off x="663575" y="2016027"/>
            <a:ext cx="4389438" cy="4392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8EA9DA"/>
              </a:buClr>
              <a:buSzPts val="2000"/>
              <a:buFont typeface="Open Sans SemiBold"/>
              <a:buNone/>
            </a:pPr>
            <a:r>
              <a:rPr lang="en-GB"/>
              <a:t>Visão geral</a:t>
            </a:r>
            <a:endParaRPr/>
          </a:p>
        </p:txBody>
      </p:sp>
      <p:sp>
        <p:nvSpPr>
          <p:cNvPr id="258" name="Google Shape;258;p9"/>
          <p:cNvSpPr txBox="1"/>
          <p:nvPr/>
        </p:nvSpPr>
        <p:spPr>
          <a:xfrm>
            <a:off x="8443183" y="5911013"/>
            <a:ext cx="2206808" cy="368431"/>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endParaRPr sz="1000" b="0" i="0" u="none" strike="noStrike" cap="none">
              <a:solidFill>
                <a:schemeClr val="dk1"/>
              </a:solidFill>
              <a:latin typeface="Times"/>
              <a:ea typeface="Times"/>
              <a:cs typeface="Times"/>
              <a:sym typeface="Times"/>
            </a:endParaRPr>
          </a:p>
        </p:txBody>
      </p:sp>
      <p:sp>
        <p:nvSpPr>
          <p:cNvPr id="259" name="Google Shape;259;p9"/>
          <p:cNvSpPr txBox="1"/>
          <p:nvPr/>
        </p:nvSpPr>
        <p:spPr>
          <a:xfrm>
            <a:off x="6524196" y="3161833"/>
            <a:ext cx="4791595" cy="3326906"/>
          </a:xfrm>
          <a:prstGeom prst="rect">
            <a:avLst/>
          </a:prstGeom>
          <a:noFill/>
          <a:ln>
            <a:noFill/>
          </a:ln>
        </p:spPr>
        <p:txBody>
          <a:bodyPr spcFirstLastPara="1" wrap="square" lIns="91425" tIns="45700" rIns="91425" bIns="45700" anchor="t" anchorCtr="0">
            <a:normAutofit lnSpcReduction="10000"/>
          </a:bodyPr>
          <a:lstStyle/>
          <a:p>
            <a:pPr marL="285750" marR="0" lvl="0" indent="-285750" algn="l" rtl="0">
              <a:lnSpc>
                <a:spcPct val="90000"/>
              </a:lnSpc>
              <a:spcBef>
                <a:spcPts val="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Combustível </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Outros materiais de consumo (por exemplo, produtos químicos, detergentes, etc.)</a:t>
            </a:r>
            <a:endParaRPr/>
          </a:p>
          <a:p>
            <a:pPr marL="285750" marR="0" lvl="0" indent="-234950" algn="l" rtl="0">
              <a:lnSpc>
                <a:spcPct val="90000"/>
              </a:lnSpc>
              <a:spcBef>
                <a:spcPts val="1000"/>
              </a:spcBef>
              <a:spcAft>
                <a:spcPts val="0"/>
              </a:spcAft>
              <a:buClr>
                <a:schemeClr val="dk1"/>
              </a:buClr>
              <a:buSzPts val="800"/>
              <a:buFont typeface="Arial"/>
              <a:buNone/>
            </a:pPr>
            <a:endParaRPr sz="800" b="0" i="0" u="none" strike="noStrike" cap="none">
              <a:solidFill>
                <a:schemeClr val="dk1"/>
              </a:solidFill>
              <a:latin typeface="Open Sans"/>
              <a:ea typeface="Open Sans"/>
              <a:cs typeface="Open Sans"/>
              <a:sym typeface="Open Sans"/>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Salários</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Impostos e seguros</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Custos fixos de combustível</a:t>
            </a:r>
            <a:endParaRPr/>
          </a:p>
          <a:p>
            <a:pPr marL="285750" marR="0" lvl="0" indent="-234950" algn="l" rtl="0">
              <a:lnSpc>
                <a:spcPct val="90000"/>
              </a:lnSpc>
              <a:spcBef>
                <a:spcPts val="1000"/>
              </a:spcBef>
              <a:spcAft>
                <a:spcPts val="0"/>
              </a:spcAft>
              <a:buClr>
                <a:schemeClr val="dk1"/>
              </a:buClr>
              <a:buSzPts val="800"/>
              <a:buFont typeface="Arial"/>
              <a:buNone/>
            </a:pPr>
            <a:endParaRPr sz="800" b="0" i="0" u="none" strike="noStrike" cap="none">
              <a:solidFill>
                <a:schemeClr val="dk1"/>
              </a:solidFill>
              <a:latin typeface="Open Sans"/>
              <a:ea typeface="Open Sans"/>
              <a:cs typeface="Open Sans"/>
              <a:sym typeface="Open Sans"/>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Depreciação</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Retorno sobre o investimento</a:t>
            </a:r>
            <a:endParaRPr/>
          </a:p>
          <a:p>
            <a:pPr marL="285750" marR="0" lvl="0" indent="-285750" algn="l" rtl="0">
              <a:lnSpc>
                <a:spcPct val="90000"/>
              </a:lnSpc>
              <a:spcBef>
                <a:spcPts val="1000"/>
              </a:spcBef>
              <a:spcAft>
                <a:spcPts val="0"/>
              </a:spcAft>
              <a:buClr>
                <a:schemeClr val="dk1"/>
              </a:buClr>
              <a:buSzPts val="1600"/>
              <a:buFont typeface="Arial"/>
              <a:buChar char="•"/>
            </a:pPr>
            <a:r>
              <a:rPr lang="en-GB" sz="1600" b="0" i="0" u="none" strike="noStrike" cap="none">
                <a:solidFill>
                  <a:schemeClr val="dk1"/>
                </a:solidFill>
                <a:latin typeface="Open Sans"/>
                <a:ea typeface="Open Sans"/>
                <a:cs typeface="Open Sans"/>
                <a:sym typeface="Open Sans"/>
              </a:rPr>
              <a:t>Outros encargos fixos não recorrentes</a:t>
            </a:r>
            <a:endParaRPr/>
          </a:p>
          <a:p>
            <a:pPr marL="285750" marR="0" lvl="0" indent="-18415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a:p>
            <a:pPr marL="285750" marR="0" lvl="0" indent="-184150" algn="l" rtl="0">
              <a:lnSpc>
                <a:spcPct val="90000"/>
              </a:lnSpc>
              <a:spcBef>
                <a:spcPts val="1000"/>
              </a:spcBef>
              <a:spcAft>
                <a:spcPts val="0"/>
              </a:spcAft>
              <a:buClr>
                <a:schemeClr val="dk1"/>
              </a:buClr>
              <a:buSzPts val="1600"/>
              <a:buFont typeface="Arial"/>
              <a:buNone/>
            </a:pPr>
            <a:endParaRPr sz="1600" b="0" i="0" u="none" strike="noStrike" cap="none">
              <a:solidFill>
                <a:schemeClr val="dk1"/>
              </a:solidFill>
              <a:latin typeface="Open Sans"/>
              <a:ea typeface="Open Sans"/>
              <a:cs typeface="Open Sans"/>
              <a:sym typeface="Open Sans"/>
            </a:endParaRPr>
          </a:p>
        </p:txBody>
      </p:sp>
      <p:sp>
        <p:nvSpPr>
          <p:cNvPr id="260" name="Google Shape;260;p9"/>
          <p:cNvSpPr txBox="1"/>
          <p:nvPr/>
        </p:nvSpPr>
        <p:spPr>
          <a:xfrm>
            <a:off x="6715587" y="3972741"/>
            <a:ext cx="4791594" cy="1051120"/>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Montserrat"/>
              <a:ea typeface="Montserrat"/>
              <a:cs typeface="Montserrat"/>
              <a:sym typeface="Montserrat"/>
            </a:endParaRPr>
          </a:p>
        </p:txBody>
      </p:sp>
      <p:sp>
        <p:nvSpPr>
          <p:cNvPr id="261" name="Google Shape;261;p9"/>
          <p:cNvSpPr txBox="1"/>
          <p:nvPr/>
        </p:nvSpPr>
        <p:spPr>
          <a:xfrm>
            <a:off x="6715588" y="5286690"/>
            <a:ext cx="4791594" cy="1010659"/>
          </a:xfrm>
          <a:prstGeom prst="rect">
            <a:avLst/>
          </a:prstGeom>
          <a:noFill/>
          <a:ln>
            <a:noFill/>
          </a:ln>
        </p:spPr>
        <p:txBody>
          <a:bodyPr spcFirstLastPara="1" wrap="square" lIns="91425" tIns="45700" rIns="91425" bIns="45700" anchor="t" anchorCtr="0">
            <a:normAutofit/>
          </a:bodyPr>
          <a:lstStyle/>
          <a:p>
            <a:pPr marL="285750" marR="0" lvl="0" indent="-184150" algn="l" rtl="0">
              <a:lnSpc>
                <a:spcPct val="90000"/>
              </a:lnSpc>
              <a:spcBef>
                <a:spcPts val="0"/>
              </a:spcBef>
              <a:spcAft>
                <a:spcPts val="0"/>
              </a:spcAft>
              <a:buClr>
                <a:schemeClr val="dk1"/>
              </a:buClr>
              <a:buSzPts val="1600"/>
              <a:buFont typeface="Arial"/>
              <a:buNone/>
            </a:pPr>
            <a:endParaRPr sz="1600" b="0" i="0" u="none" strike="noStrike" cap="none">
              <a:solidFill>
                <a:schemeClr val="dk1"/>
              </a:solidFill>
              <a:latin typeface="Montserrat"/>
              <a:ea typeface="Montserrat"/>
              <a:cs typeface="Montserrat"/>
              <a:sym typeface="Montserrat"/>
            </a:endParaRPr>
          </a:p>
        </p:txBody>
      </p:sp>
      <p:pic>
        <p:nvPicPr>
          <p:cNvPr id="262" name="Google Shape;262;p9"/>
          <p:cNvPicPr preferRelativeResize="0"/>
          <p:nvPr/>
        </p:nvPicPr>
        <p:blipFill rotWithShape="1">
          <a:blip r:embed="rId3">
            <a:alphaModFix/>
          </a:blip>
          <a:srcRect/>
          <a:stretch/>
        </p:blipFill>
        <p:spPr>
          <a:xfrm>
            <a:off x="917865" y="3031619"/>
            <a:ext cx="5269277" cy="3207075"/>
          </a:xfrm>
          <a:prstGeom prst="rect">
            <a:avLst/>
          </a:prstGeom>
          <a:noFill/>
          <a:ln>
            <a:noFill/>
          </a:ln>
        </p:spPr>
      </p:pic>
      <p:sp>
        <p:nvSpPr>
          <p:cNvPr id="263" name="Google Shape;263;p9"/>
          <p:cNvSpPr/>
          <p:nvPr/>
        </p:nvSpPr>
        <p:spPr>
          <a:xfrm>
            <a:off x="4529467" y="5267665"/>
            <a:ext cx="1748927" cy="104031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6927</Words>
  <Application>Microsoft Office PowerPoint</Application>
  <PresentationFormat>Widescreen</PresentationFormat>
  <Paragraphs>338</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Open Sans ExtraBold</vt:lpstr>
      <vt:lpstr>Open Sans SemiBold</vt:lpstr>
      <vt:lpstr>Roboto</vt:lpstr>
      <vt:lpstr>Times</vt:lpstr>
      <vt:lpstr>Open Sans</vt:lpstr>
      <vt:lpstr>Quattrocento Sans</vt:lpstr>
      <vt:lpstr>Montserrat</vt:lpstr>
      <vt:lpstr>Arial</vt:lpstr>
      <vt:lpstr>Calibri</vt:lpstr>
      <vt:lpstr>CCG_ppt</vt:lpstr>
      <vt:lpstr>AULA 4 MODELAGEM DE TECNOLOGIAS DE ENERGIA</vt:lpstr>
      <vt:lpstr>Resultados de aprendizagem</vt:lpstr>
      <vt:lpstr>4.1 Capacidade e atividade</vt:lpstr>
      <vt:lpstr>4.1 Capacidade e atividade</vt:lpstr>
      <vt:lpstr>4.1 Capacidade e atividade</vt:lpstr>
      <vt:lpstr>4.1 Capacidade e atividade</vt:lpstr>
      <vt:lpstr>4.1 Capacidade e atividade</vt:lpstr>
      <vt:lpstr>Aula 4.1 Referências</vt:lpstr>
      <vt:lpstr>4.2 Parâmetros de custo</vt:lpstr>
      <vt:lpstr>4.2 Parâmetros de custo</vt:lpstr>
      <vt:lpstr>4.2 Parâmetros de custo</vt:lpstr>
      <vt:lpstr>4.2 Parâmetros de custo</vt:lpstr>
      <vt:lpstr>4.2 Parâmetros de custo</vt:lpstr>
      <vt:lpstr>Aula 4.2 Referências</vt:lpstr>
      <vt:lpstr>4.3 Impacto das estruturas de custo</vt:lpstr>
      <vt:lpstr>4.3 Impacto das estruturas de custo</vt:lpstr>
      <vt:lpstr>4.3 Impacto das estruturas de custo</vt:lpstr>
      <vt:lpstr>4.3 Impacto das estruturas de custo</vt:lpstr>
      <vt:lpstr>4.3 Impacto das estruturas de custo</vt:lpstr>
      <vt:lpstr>Aula 4.3 Referências</vt:lpstr>
      <vt:lpstr>4.4 Outros parâmetros</vt:lpstr>
      <vt:lpstr>4.4 Outros parâmetros</vt:lpstr>
      <vt:lpstr>4.4 Outros parâmetros</vt:lpstr>
      <vt:lpstr>4.4 Outros parâmetros</vt:lpstr>
      <vt:lpstr>4.4 Outros parâmetros</vt:lpstr>
      <vt:lpstr>Aula 4.4 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Francesco Gardumi</dc:creator>
  <cp:keywords>, docId:903A0639B4D46C82B5B2686B0A9507D0</cp:keywords>
  <cp:lastModifiedBy>Ashutosh.Bhagurkar</cp:lastModifiedBy>
  <cp:revision>6</cp:revision>
  <dcterms:created xsi:type="dcterms:W3CDTF">2021-05-14T11:36:21Z</dcterms:created>
  <dcterms:modified xsi:type="dcterms:W3CDTF">2025-08-13T12:11:57Z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