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303" r:id="rId5"/>
    <p:sldId id="257" r:id="rId6"/>
    <p:sldId id="290" r:id="rId7"/>
    <p:sldId id="263" r:id="rId8"/>
    <p:sldId id="289" r:id="rId9"/>
    <p:sldId id="288" r:id="rId10"/>
    <p:sldId id="287" r:id="rId11"/>
    <p:sldId id="264" r:id="rId12"/>
    <p:sldId id="293" r:id="rId13"/>
    <p:sldId id="292" r:id="rId14"/>
    <p:sldId id="291" r:id="rId15"/>
    <p:sldId id="294" r:id="rId16"/>
    <p:sldId id="272" r:id="rId17"/>
    <p:sldId id="271" r:id="rId18"/>
    <p:sldId id="300" r:id="rId19"/>
    <p:sldId id="299" r:id="rId20"/>
    <p:sldId id="298" r:id="rId21"/>
    <p:sldId id="297" r:id="rId22"/>
    <p:sldId id="296" r:id="rId23"/>
    <p:sldId id="295" r:id="rId24"/>
    <p:sldId id="301" r:id="rId25"/>
    <p:sldId id="302" r:id="rId26"/>
    <p:sldId id="30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P1/4wbpOYUgvk7SCoCOgew==" hashData="Q0YzbSrIWtGaJOG27lmySaXxMBMiPD1NN9Oa3YJlZY1sYZDpyp3MtS+k5QfAYnX1JylhbEbbJJVk8hozhRZvg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43"/>
    <p:restoredTop sz="77528" autoAdjust="0"/>
  </p:normalViewPr>
  <p:slideViewPr>
    <p:cSldViewPr snapToGrid="0">
      <p:cViewPr varScale="1">
        <p:scale>
          <a:sx n="67" d="100"/>
          <a:sy n="67" d="100"/>
        </p:scale>
        <p:origin x="1440"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‹Nº›</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En esta diapositiva, comparamos estas dos fuentes de financiación de las que hemos hablado hasta ahora: los fondos propios y la deuda.</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EQUIDAD: </a:t>
            </a:r>
          </a:p>
          <a:p>
            <a:pPr marL="171450" lvl="0" indent="-171450" algn="l" rtl="0">
              <a:lnSpc>
                <a:spcPct val="100000"/>
              </a:lnSpc>
              <a:spcBef>
                <a:spcPts val="0"/>
              </a:spcBef>
              <a:spcAft>
                <a:spcPts val="0"/>
              </a:spcAft>
              <a:buSzPts val="1100"/>
              <a:buChar char="●"/>
            </a:pPr>
            <a:r>
              <a:rPr lang="en-US" dirty="0"/>
              <a:t>Los fondos propios se refieren a los fondos aportados al proyecto por los promotores o accionistas de la empresa. </a:t>
            </a:r>
          </a:p>
          <a:p>
            <a:pPr marL="171450" indent="-171450">
              <a:buSzPts val="1100"/>
              <a:buChar char="●"/>
            </a:pPr>
            <a:r>
              <a:rPr lang="en-US" dirty="0"/>
              <a:t>Los accionistas son los propietarios de la empresa y tienen poder de voto, por lo que tienen el control de la misma. </a:t>
            </a:r>
            <a:endParaRPr lang="en-US" dirty="0">
              <a:cs typeface="Calibri"/>
            </a:endParaRPr>
          </a:p>
          <a:p>
            <a:pPr marL="171450" lvl="0" indent="-171450" algn="l" rtl="0">
              <a:lnSpc>
                <a:spcPct val="100000"/>
              </a:lnSpc>
              <a:spcBef>
                <a:spcPts val="0"/>
              </a:spcBef>
              <a:spcAft>
                <a:spcPts val="0"/>
              </a:spcAft>
              <a:buSzPts val="1100"/>
              <a:buChar char="●"/>
            </a:pPr>
            <a:r>
              <a:rPr lang="en-US" dirty="0"/>
              <a:t>Reciben dividendos en función de los beneficios netos y se benefician de las plusvalías si el precio de las acciones aumenta. </a:t>
            </a:r>
          </a:p>
          <a:p>
            <a:pPr marL="171450" lvl="0" indent="-171450" algn="l" rtl="0">
              <a:lnSpc>
                <a:spcPct val="100000"/>
              </a:lnSpc>
              <a:spcBef>
                <a:spcPts val="0"/>
              </a:spcBef>
              <a:spcAft>
                <a:spcPts val="0"/>
              </a:spcAft>
              <a:buSzPts val="1100"/>
              <a:buChar char="●"/>
            </a:pPr>
            <a:r>
              <a:rPr lang="en-US" dirty="0"/>
              <a:t>Los accionistas asumen el riesgo. No recibirán ningún pago de dividendos si la empresa tiene pérdidas.</a:t>
            </a:r>
          </a:p>
          <a:p>
            <a:pPr marL="171450" indent="-171450">
              <a:buSzPts val="1100"/>
              <a:buChar char="●"/>
            </a:pPr>
            <a:r>
              <a:rPr lang="en-US" dirty="0"/>
              <a:t>En caso de quiebra, los accionistas tendrían un derecho residual sobre los activos de la empresa, es decir, después de los créditos de los prestamistas. </a:t>
            </a:r>
            <a:endParaRPr lang="en-US" dirty="0">
              <a:cs typeface="Calibri"/>
            </a:endParaRPr>
          </a:p>
          <a:p>
            <a:pPr marL="171450" lvl="0" indent="-171450" algn="l" rtl="0">
              <a:lnSpc>
                <a:spcPct val="100000"/>
              </a:lnSpc>
              <a:spcBef>
                <a:spcPts val="0"/>
              </a:spcBef>
              <a:spcAft>
                <a:spcPts val="0"/>
              </a:spcAft>
              <a:buSzPts val="1100"/>
              <a:buChar char="●"/>
            </a:pPr>
            <a:r>
              <a:rPr lang="en-US" dirty="0"/>
              <a:t>Por lo tanto, al asumir un mayor riesgo, esperan un mayor rendimiento de su inversión. </a:t>
            </a:r>
          </a:p>
          <a:p>
            <a:pPr marL="171450" lvl="0" indent="-171450" algn="l" rtl="0">
              <a:lnSpc>
                <a:spcPct val="100000"/>
              </a:lnSpc>
              <a:spcBef>
                <a:spcPts val="0"/>
              </a:spcBef>
              <a:spcAft>
                <a:spcPts val="0"/>
              </a:spcAft>
              <a:buSzPts val="1100"/>
              <a:buChar char="●"/>
            </a:pPr>
            <a:r>
              <a:rPr lang="en-US" dirty="0"/>
              <a:t>Los dividendos están sujetos a impuestos.</a:t>
            </a:r>
          </a:p>
          <a:p>
            <a:pPr marL="0" lvl="0" indent="0" algn="l" rtl="0">
              <a:lnSpc>
                <a:spcPct val="100000"/>
              </a:lnSpc>
              <a:spcBef>
                <a:spcPts val="0"/>
              </a:spcBef>
              <a:spcAft>
                <a:spcPts val="0"/>
              </a:spcAft>
              <a:buSzPts val="1100"/>
              <a:buNone/>
            </a:pPr>
            <a:endParaRPr lang="en-US" dirty="0"/>
          </a:p>
          <a:p>
            <a:pPr>
              <a:buSzPts val="1100"/>
            </a:pPr>
            <a:r>
              <a:rPr lang="en-US" dirty="0"/>
              <a:t>Ahora a hablar de </a:t>
            </a:r>
            <a:r>
              <a:rPr lang="en-US" b="1" dirty="0"/>
              <a:t>la DEUDA:</a:t>
            </a:r>
            <a:endParaRPr lang="en-US" dirty="0"/>
          </a:p>
          <a:p>
            <a:pPr marL="171450" lvl="0" indent="-171450" algn="l" rtl="0">
              <a:lnSpc>
                <a:spcPct val="100000"/>
              </a:lnSpc>
              <a:spcBef>
                <a:spcPts val="0"/>
              </a:spcBef>
              <a:spcAft>
                <a:spcPts val="0"/>
              </a:spcAft>
              <a:buSzPts val="1100"/>
              <a:buChar char="●"/>
            </a:pPr>
            <a:r>
              <a:rPr lang="en-US" dirty="0"/>
              <a:t>Los que prestan dinero son los acreedores. No son los propietarios. </a:t>
            </a:r>
          </a:p>
          <a:p>
            <a:pPr marL="171450" lvl="0" indent="-171450" algn="l" rtl="0">
              <a:lnSpc>
                <a:spcPct val="100000"/>
              </a:lnSpc>
              <a:spcBef>
                <a:spcPts val="0"/>
              </a:spcBef>
              <a:spcAft>
                <a:spcPts val="0"/>
              </a:spcAft>
              <a:buSzPts val="1100"/>
              <a:buChar char="●"/>
            </a:pPr>
            <a:r>
              <a:rPr lang="en-US" dirty="0"/>
              <a:t>Prestan fondos a un tipo de interés acordado durante un periodo determinado. </a:t>
            </a:r>
          </a:p>
          <a:p>
            <a:pPr marL="171450" lvl="0" indent="-171450" algn="l" rtl="0">
              <a:lnSpc>
                <a:spcPct val="100000"/>
              </a:lnSpc>
              <a:spcBef>
                <a:spcPts val="0"/>
              </a:spcBef>
              <a:spcAft>
                <a:spcPts val="0"/>
              </a:spcAft>
              <a:buSzPts val="1100"/>
              <a:buChar char="●"/>
            </a:pPr>
            <a:r>
              <a:rPr lang="en-US" dirty="0"/>
              <a:t>Reciben pagos por el capital y los intereses, tanto si la empresa tiene beneficios como si tiene pérdidas. </a:t>
            </a:r>
          </a:p>
          <a:p>
            <a:pPr marL="171450" indent="-171450">
              <a:buSzPts val="1100"/>
              <a:buChar char="●"/>
            </a:pPr>
            <a:r>
              <a:rPr lang="en-US" dirty="0"/>
              <a:t>En caso de quiebra, los prestamistas tendrían un derecho prioritario sobre los activos de la empresa. </a:t>
            </a:r>
          </a:p>
          <a:p>
            <a:pPr marL="171450" indent="-171450">
              <a:buSzPts val="1100"/>
              <a:buChar char="●"/>
            </a:pPr>
            <a:r>
              <a:rPr lang="en-US" dirty="0"/>
              <a:t>Por lo tanto, como los prestamistas asumen menos riesgos, la financiación de la deuda cuesta menos que la de los fondos propios.</a:t>
            </a:r>
          </a:p>
          <a:p>
            <a:pPr marL="171450" indent="-171450">
              <a:buSzPts val="1100"/>
              <a:buChar char="●"/>
            </a:pPr>
            <a:r>
              <a:rPr lang="en-US" dirty="0"/>
              <a:t>Además, los intereses son deducibles fiscalmente. Estas características de la deuda mejoran el rendimiento del flujo de caja neto del proyecto y, por tanto, son beneficiosas para los accionistas. </a:t>
            </a:r>
            <a:endParaRPr lang="en-US" dirty="0">
              <a:cs typeface="Calibri"/>
            </a:endParaRPr>
          </a:p>
          <a:p>
            <a:pPr marL="171450" lvl="0" indent="-171450" algn="l" rtl="0">
              <a:lnSpc>
                <a:spcPct val="100000"/>
              </a:lnSpc>
              <a:spcBef>
                <a:spcPts val="0"/>
              </a:spcBef>
              <a:spcAft>
                <a:spcPts val="0"/>
              </a:spcAft>
              <a:buSzPts val="1100"/>
              <a:buChar char="●"/>
            </a:pPr>
            <a:r>
              <a:rPr lang="en-US" dirty="0"/>
              <a:t>Por lo tanto, un mayor endeudamiento mejora la rentabilidad del proyecto; sin embargo, también aumenta el riesgo de quiebra. </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3484300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dirty="0"/>
              <a:t>Hoy en día, existen muchos instrumentos financieros innovadores, algunos de los cuales tienen las características de la deuda y del capital. Este grupo, que se presenta en diversas formas, se denomina </a:t>
            </a:r>
            <a:r>
              <a:rPr lang="en-US" b="1" dirty="0"/>
              <a:t>FINANZAS HÍBRIDAS o MEZZANAS</a:t>
            </a:r>
            <a:r>
              <a:rPr lang="en-US" dirty="0"/>
              <a:t>. </a:t>
            </a:r>
          </a:p>
          <a:p>
            <a:pPr marL="0" lvl="0" indent="0" algn="l" rtl="0">
              <a:lnSpc>
                <a:spcPct val="100000"/>
              </a:lnSpc>
              <a:spcBef>
                <a:spcPts val="0"/>
              </a:spcBef>
              <a:spcAft>
                <a:spcPts val="0"/>
              </a:spcAft>
              <a:buSzPts val="1100"/>
              <a:buNone/>
            </a:pPr>
            <a:endParaRPr lang="en-US" dirty="0"/>
          </a:p>
          <a:p>
            <a:pPr>
              <a:buSzPts val="1100"/>
            </a:pPr>
            <a:r>
              <a:rPr lang="en-US" b="1" dirty="0"/>
              <a:t>La acción preferente </a:t>
            </a:r>
            <a:r>
              <a:rPr lang="en-US" dirty="0"/>
              <a:t>es uno de estos instrumentos. También se denomina cuasi-acción, y se utiliza ocasionalmente para atraer a los inversores con aversión al riesgo. Reciben un dividendo, normalmente con un tipo fijo. Sin embargo, el consejo de administración puede decidir no pagar dividendos a las acciones preferentes. El pago a los titulares de acciones preferentes tiene prioridad sobre los dividendos a los accionistas ordinarios, pero está subordinado a las reclamaciones de los financiadores de la deuda y otros acreedores de la empresa. Los titulares de acciones preferentes a veces no tienen derecho a voto.</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006097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dirty="0"/>
              <a:t> Las deudas se etiquetan a veces como senior o junior, o </a:t>
            </a:r>
            <a:r>
              <a:rPr lang="en-US" b="1" dirty="0"/>
              <a:t>SUBORDINADAS</a:t>
            </a:r>
            <a:r>
              <a:rPr lang="en-US" dirty="0"/>
              <a:t>. La antigüedad, en este caso, indica la jerarquía en el reembolso del préstamo con respecto a otros prestamistas.</a:t>
            </a:r>
          </a:p>
          <a:p>
            <a:pPr marL="171450" lvl="0" indent="-171450" algn="l" rtl="0">
              <a:lnSpc>
                <a:spcPct val="100000"/>
              </a:lnSpc>
              <a:spcBef>
                <a:spcPts val="0"/>
              </a:spcBef>
              <a:spcAft>
                <a:spcPts val="0"/>
              </a:spcAft>
              <a:buSzPts val="1100"/>
              <a:buChar char="●"/>
            </a:pPr>
            <a:r>
              <a:rPr lang="en-US" dirty="0"/>
              <a:t>Los titulares de la deuda subordinada tienen un segundo derecho a los activos del proyecto en caso de incumplimiento. Por lo general, esto significa que los prestamistas subordinados sólo serán pagados después de que los acreedores principales especificados hayan sido compensados. </a:t>
            </a:r>
          </a:p>
          <a:p>
            <a:pPr marL="171450" indent="-171450">
              <a:buSzPts val="1100"/>
              <a:buChar char="●"/>
            </a:pPr>
            <a:r>
              <a:rPr lang="en-US" dirty="0"/>
              <a:t>Suele proceder de fuentes que tienen un interés directo en el proyecto. Por ejemplo, un patrocinador del proyecto o fondos especializados que se sienten cómodos asumiendo más riesgo del que asumiría un prestamista principal. </a:t>
            </a:r>
            <a:endParaRPr lang="en-US" dirty="0">
              <a:cs typeface="Calibri"/>
            </a:endParaRPr>
          </a:p>
          <a:p>
            <a:pPr marL="171450" lvl="0" indent="-171450" algn="l" rtl="0">
              <a:lnSpc>
                <a:spcPct val="100000"/>
              </a:lnSpc>
              <a:spcBef>
                <a:spcPts val="0"/>
              </a:spcBef>
              <a:spcAft>
                <a:spcPts val="0"/>
              </a:spcAft>
              <a:buSzPts val="1100"/>
              <a:buChar char="●"/>
            </a:pPr>
            <a:r>
              <a:rPr lang="en-US" dirty="0"/>
              <a:t>Como era de esperar, la deuda subordinada puede ser significativamente más cara que la deuda senior. </a:t>
            </a:r>
          </a:p>
          <a:p>
            <a:pPr marL="171450" indent="-171450">
              <a:buSzPts val="1100"/>
              <a:buChar char="●"/>
            </a:pPr>
            <a:r>
              <a:rPr lang="en-US" dirty="0"/>
              <a:t>El tipo de interés de un préstamo subordinado es más alto que el de la deuda principal. La prima dependerá de varios parámetros de riesgo. Sin embargo, como el pago de intereses es deducible de impuestos, reduce el coste global del capital.</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38099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Ahora que ha aprendido las distintas características del capital social y de la deuda, debemos analizar la </a:t>
            </a:r>
            <a:r>
              <a:rPr lang="en-US" b="1" dirty="0"/>
              <a:t>ESTRUCTURA DEL CAPITAL</a:t>
            </a:r>
            <a:r>
              <a:rPr lang="en-US" dirty="0"/>
              <a:t>. </a:t>
            </a:r>
          </a:p>
          <a:p>
            <a:pPr marL="171450" lvl="0" indent="-171450" algn="l" rtl="0">
              <a:lnSpc>
                <a:spcPct val="100000"/>
              </a:lnSpc>
              <a:spcBef>
                <a:spcPts val="0"/>
              </a:spcBef>
              <a:spcAft>
                <a:spcPts val="0"/>
              </a:spcAft>
              <a:buSzPts val="1100"/>
              <a:buChar char="●"/>
            </a:pPr>
            <a:r>
              <a:rPr lang="en-US" dirty="0"/>
              <a:t>La estructura de capital de una empresa es la mezcla de deuda a largo plazo y de fondos propios que la empresa utiliza para financiar sus necesidades de capital. </a:t>
            </a:r>
          </a:p>
          <a:p>
            <a:pPr marL="171450" indent="-171450">
              <a:buSzPts val="1100"/>
              <a:buChar char="●"/>
            </a:pPr>
            <a:r>
              <a:rPr lang="en-US" dirty="0"/>
              <a:t>La estructuración de un paquete de financiación de proyectos implica decidir qué parte de los recursos del proyecto debe venir en forma de capital. El resto será deuda del proyecto. </a:t>
            </a:r>
            <a:endParaRPr lang="en-US" dirty="0">
              <a:cs typeface="Calibri"/>
            </a:endParaRPr>
          </a:p>
          <a:p>
            <a:pPr marL="171450" lvl="0" indent="-171450" algn="l" rtl="0">
              <a:lnSpc>
                <a:spcPct val="100000"/>
              </a:lnSpc>
              <a:spcBef>
                <a:spcPts val="0"/>
              </a:spcBef>
              <a:spcAft>
                <a:spcPts val="0"/>
              </a:spcAft>
              <a:buSzPts val="1100"/>
              <a:buChar char="●"/>
            </a:pPr>
            <a:r>
              <a:rPr lang="en-US" dirty="0"/>
              <a:t>Como la deuda y el capital social tienen costes diferentes, las decisiones sobre la estructura de capital pueden tener importantes implicaciones para el valor de la empresa y su coste de capital. </a:t>
            </a:r>
          </a:p>
          <a:p>
            <a:pPr marL="171450" indent="-171450">
              <a:buSzPts val="1100"/>
              <a:buChar char="●"/>
            </a:pPr>
            <a:r>
              <a:rPr lang="en-US" dirty="0"/>
              <a:t>Esta es una pregunta difícil de responder: ¿Cuál es la mejor estructura de capital para una empresa, en un momento determinado?</a:t>
            </a:r>
            <a:endParaRPr lang="en-US" dirty="0">
              <a:cs typeface="Calibri"/>
            </a:endParaRPr>
          </a:p>
          <a:p>
            <a:pPr marL="171450" lvl="0" indent="-10160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La relación entre la deuda y los fondos propios </a:t>
            </a:r>
            <a:r>
              <a:rPr lang="en-US" dirty="0"/>
              <a:t>es un ratio financiero importante.</a:t>
            </a:r>
          </a:p>
          <a:p>
            <a:pPr marL="171450" lvl="0" indent="-171450" algn="l" rtl="0">
              <a:lnSpc>
                <a:spcPct val="100000"/>
              </a:lnSpc>
              <a:spcBef>
                <a:spcPts val="0"/>
              </a:spcBef>
              <a:spcAft>
                <a:spcPts val="0"/>
              </a:spcAft>
              <a:buSzPts val="1100"/>
              <a:buChar char="●"/>
            </a:pPr>
            <a:r>
              <a:rPr lang="en-US" dirty="0"/>
              <a:t>Indica la proporción relativa de fondos propios y de deuda utilizada para financiar los activos de una empresa. También se conoce como Riesgo, Gearing o Apalancamiento.</a:t>
            </a:r>
          </a:p>
          <a:p>
            <a:pPr marL="171450" indent="-171450">
              <a:buSzPts val="1100"/>
              <a:buChar char="●"/>
            </a:pPr>
            <a:r>
              <a:rPr lang="en-US" dirty="0"/>
              <a:t>El coeficiente de endeudamiento es igual a la deuda a largo plazo dividida por los fondos propios. </a:t>
            </a:r>
            <a:endParaRPr lang="en-US" dirty="0">
              <a:cs typeface="Calibri"/>
            </a:endParaRPr>
          </a:p>
          <a:p>
            <a:pPr marL="171450" lvl="0" indent="-171450" algn="l" rtl="0">
              <a:lnSpc>
                <a:spcPct val="100000"/>
              </a:lnSpc>
              <a:spcBef>
                <a:spcPts val="0"/>
              </a:spcBef>
              <a:spcAft>
                <a:spcPts val="0"/>
              </a:spcAft>
              <a:buSzPts val="1100"/>
              <a:buChar char="●"/>
            </a:pPr>
            <a:r>
              <a:rPr lang="en-US" dirty="0"/>
              <a:t>Normalmente, se utilizan los datos del ejercicio fiscal anterior para el cálculo. </a:t>
            </a:r>
          </a:p>
          <a:p>
            <a:pPr marL="171450" lvl="0" indent="-171450" algn="l" rtl="0">
              <a:lnSpc>
                <a:spcPct val="100000"/>
              </a:lnSpc>
              <a:spcBef>
                <a:spcPts val="0"/>
              </a:spcBef>
              <a:spcAft>
                <a:spcPts val="0"/>
              </a:spcAft>
              <a:buSzPts val="1100"/>
              <a:buChar char="●"/>
            </a:pPr>
            <a:r>
              <a:rPr lang="en-US" dirty="0"/>
              <a:t>Si el ratio es superior a 1, la mayoría de los activos se financian mediante deuda.</a:t>
            </a:r>
          </a:p>
          <a:p>
            <a:pPr marL="171450" lvl="0" indent="-171450" algn="l" rtl="0">
              <a:lnSpc>
                <a:spcPct val="100000"/>
              </a:lnSpc>
              <a:spcBef>
                <a:spcPts val="0"/>
              </a:spcBef>
              <a:spcAft>
                <a:spcPts val="0"/>
              </a:spcAft>
              <a:buSzPts val="1100"/>
              <a:buChar char="●"/>
            </a:pPr>
            <a:r>
              <a:rPr lang="en-US" dirty="0"/>
              <a:t>Si es menor que 1, los activos se financian principalmente con fondos propios. </a:t>
            </a:r>
          </a:p>
          <a:p>
            <a:pPr marL="171450" lvl="0" indent="-171450" algn="l" rtl="0">
              <a:lnSpc>
                <a:spcPct val="100000"/>
              </a:lnSpc>
              <a:spcBef>
                <a:spcPts val="0"/>
              </a:spcBef>
              <a:spcAft>
                <a:spcPts val="0"/>
              </a:spcAft>
              <a:buSzPts val="1100"/>
              <a:buChar char="●"/>
            </a:pPr>
            <a:r>
              <a:rPr lang="en-US" dirty="0"/>
              <a:t>Invertir en una empresa con una relación deuda-capital más elevada puede ser más arriesgado, especialmente en épocas de subida de los tipos de interés, ya que hay que pagar intereses adicionales.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dirty="0"/>
              <a:t>En esta diapositiva puedes ver dos proyectos con estructuras de capital diferentes. Los activos del primero se financian con igual proporción de capital y deuda, mientras que el segundo utiliza más capital y menos deuda para financiar sus activos.</a:t>
            </a:r>
          </a:p>
          <a:p>
            <a:pPr marL="171450" indent="-171450">
              <a:buSzPts val="1100"/>
              <a:buChar char="●"/>
            </a:pPr>
            <a:r>
              <a:rPr lang="en-US" dirty="0"/>
              <a:t>La financiación de capital es cara, ya que los inversores de capital esperan una tasa de rendimiento más alta. Además, muchos sistemas empresariales permiten deducir los intereses como costes, lo que supone una importante ventaja fiscal para el uso de la financiación de la deuda. Lo que esto significa, efectivamente, es que el gobierno paga parte de los intereses. Eso ayuda a aumentar el beneficio y, por tanto, el rendimiento de la inversión. Esto también reduce el coste del capital, que explicaremos más adelante en detalle.</a:t>
            </a:r>
            <a:endParaRPr lang="en-US" dirty="0">
              <a:cs typeface="Calibri"/>
            </a:endParaRPr>
          </a:p>
          <a:p>
            <a:pPr marL="171450" indent="-171450">
              <a:buSzPts val="1100"/>
              <a:buChar char="●"/>
            </a:pPr>
            <a:r>
              <a:rPr lang="en-US" dirty="0"/>
              <a:t>Así pues, el coeficiente de endeudamiento determina el coste medio del capital utilizado en el proyecto. Un mayor nivel de fondos propios aumenta el coste del capital. Sin embargo, existe una contrapartida, ya que un nivel de endeudamiento demasiado elevado aumenta los riesgos de quiebra. </a:t>
            </a:r>
            <a:endParaRPr lang="en-US" dirty="0">
              <a:cs typeface="Calibri" panose="020F0502020204030204"/>
            </a:endParaRPr>
          </a:p>
          <a:p>
            <a:pPr marL="171450" lvl="0" indent="-171450" algn="l" rtl="0">
              <a:lnSpc>
                <a:spcPct val="100000"/>
              </a:lnSpc>
              <a:spcBef>
                <a:spcPts val="0"/>
              </a:spcBef>
              <a:spcAft>
                <a:spcPts val="0"/>
              </a:spcAft>
              <a:buSzPts val="1100"/>
              <a:buChar char="●"/>
            </a:pPr>
            <a:r>
              <a:rPr lang="en-US" dirty="0"/>
              <a:t>El coeficiente de endeudamiento proporciona una herramienta rápida para los analistas financieros y los posibles inversores.</a:t>
            </a:r>
            <a:endParaRPr lang="en-US" dirty="0">
              <a:cs typeface="Calibri" panose="020F0502020204030204"/>
            </a:endParaRPr>
          </a:p>
          <a:p>
            <a:pPr marL="171450" indent="-171450">
              <a:buSzPts val="1100"/>
              <a:buChar char="●"/>
            </a:pPr>
            <a:r>
              <a:rPr lang="en-US" dirty="0"/>
              <a:t>Está claro que una mayor participación en el capital significa un mayor compromiso por parte de los patrocinadores del proyecto y un menor riesgo para los prestamistas. Por ello, a los prestamistas les gusta ver una alta cuota de capital, mientras que los patrocinadores prefieren una cuota de capital más baja para minimizar los fondos que bloquean en un proyecto. </a:t>
            </a:r>
            <a:endParaRPr lang="en-US" dirty="0">
              <a:cs typeface="Calibri" panose="020F0502020204030204"/>
            </a:endParaRPr>
          </a:p>
          <a:p>
            <a:pPr marL="171450" indent="-171450">
              <a:buSzPts val="1100"/>
              <a:buFont typeface="Arial"/>
              <a:buChar char="•"/>
            </a:pPr>
            <a:r>
              <a:rPr lang="en-US" dirty="0"/>
              <a:t>La relación deuda-capital aceptable depende de la solvencia de los patrocinadores, los riesgos y la ubicación del proyecto. </a:t>
            </a:r>
            <a:endParaRPr lang="en-US" dirty="0">
              <a:cs typeface="Calibri"/>
            </a:endParaRPr>
          </a:p>
          <a:p>
            <a:pPr marL="171450" indent="-171450">
              <a:buSzPts val="1100"/>
              <a:buFont typeface="Arial"/>
              <a:buChar char="•"/>
            </a:pPr>
            <a:r>
              <a:rPr lang="en-US" dirty="0"/>
              <a:t>El coeficiente de endeudamiento puede estar especificado por la legislación empresarial de un país.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577206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1200"/>
              </a:spcBef>
              <a:spcAft>
                <a:spcPts val="0"/>
              </a:spcAft>
              <a:buSzPts val="1100"/>
              <a:buNone/>
            </a:pPr>
            <a:r>
              <a:rPr lang="en-US" dirty="0"/>
              <a:t>El término </a:t>
            </a:r>
            <a:r>
              <a:rPr lang="en-US" b="1" dirty="0"/>
              <a:t>DIVIDENDO </a:t>
            </a:r>
            <a:r>
              <a:rPr lang="en-US" dirty="0"/>
              <a:t>suele referirse al pago que realiza una sociedad a sus accionistas con cargo a sus ingresos netos como reparto de beneficios. </a:t>
            </a:r>
          </a:p>
          <a:p>
            <a:pPr marL="0" lvl="0" indent="0" algn="l" rtl="0">
              <a:lnSpc>
                <a:spcPct val="115000"/>
              </a:lnSpc>
              <a:spcBef>
                <a:spcPts val="2400"/>
              </a:spcBef>
              <a:spcAft>
                <a:spcPts val="0"/>
              </a:spcAft>
              <a:buSzPts val="1100"/>
              <a:buNone/>
            </a:pPr>
            <a:r>
              <a:rPr lang="en-US" b="1" dirty="0"/>
              <a:t>El rendimiento de los fondos propios, </a:t>
            </a:r>
            <a:r>
              <a:rPr lang="en-US" dirty="0"/>
              <a:t>o ROE, es una medida de la evolución de la inversión de los accionistas durante el año y se define como el dividendo dividido entre los fondos propios.</a:t>
            </a:r>
            <a:endParaRPr lang="en-US" dirty="0">
              <a:cs typeface="Calibri"/>
            </a:endParaRPr>
          </a:p>
          <a:p>
            <a:pPr marL="0" lvl="0" indent="0" algn="l" rtl="0">
              <a:lnSpc>
                <a:spcPct val="115000"/>
              </a:lnSpc>
              <a:spcBef>
                <a:spcPts val="2400"/>
              </a:spcBef>
              <a:spcAft>
                <a:spcPts val="1200"/>
              </a:spcAft>
              <a:buSzPts val="1100"/>
              <a:buNone/>
            </a:pPr>
            <a:r>
              <a:rPr lang="en-US" dirty="0"/>
              <a:t>En otras palabras, el </a:t>
            </a:r>
            <a:r>
              <a:rPr lang="en-US" b="0" i="1" dirty="0">
                <a:solidFill>
                  <a:srgbClr val="202124"/>
                </a:solidFill>
                <a:latin typeface="Roboto"/>
                <a:ea typeface="Roboto"/>
                <a:cs typeface="Roboto"/>
                <a:sym typeface="Roboto"/>
              </a:rPr>
              <a:t>rendimiento de los fondos propios es el porcentaje que un accionista gana por </a:t>
            </a:r>
            <a:r>
              <a:rPr lang="en-US" i="1" dirty="0">
                <a:solidFill>
                  <a:srgbClr val="202124"/>
                </a:solidFill>
                <a:latin typeface="Roboto"/>
                <a:ea typeface="Roboto"/>
                <a:cs typeface="Roboto"/>
                <a:sym typeface="Roboto"/>
              </a:rPr>
              <a:t>su </a:t>
            </a:r>
            <a:r>
              <a:rPr lang="en-US" b="0" i="1" dirty="0">
                <a:solidFill>
                  <a:srgbClr val="202124"/>
                </a:solidFill>
                <a:latin typeface="Roboto"/>
                <a:ea typeface="Roboto"/>
                <a:cs typeface="Roboto"/>
                <a:sym typeface="Roboto"/>
              </a:rPr>
              <a:t>inversión, de forma similar a lo que se denomina interés en una cuenta bancaria. Un accionista se beneficia de los pagos de dividendos, que se ponen en relación con el dinero </a:t>
            </a:r>
            <a:r>
              <a:rPr lang="en-US" i="1" dirty="0">
                <a:solidFill>
                  <a:srgbClr val="202124"/>
                </a:solidFill>
                <a:latin typeface="Roboto"/>
                <a:ea typeface="Roboto"/>
                <a:cs typeface="Roboto"/>
                <a:sym typeface="Roboto"/>
              </a:rPr>
              <a:t>que </a:t>
            </a:r>
            <a:r>
              <a:rPr lang="en-US" b="0" i="1" dirty="0">
                <a:solidFill>
                  <a:srgbClr val="202124"/>
                </a:solidFill>
                <a:latin typeface="Roboto"/>
                <a:ea typeface="Roboto"/>
                <a:cs typeface="Roboto"/>
                <a:sym typeface="Roboto"/>
              </a:rPr>
              <a:t>invirtió, es decir, </a:t>
            </a:r>
            <a:r>
              <a:rPr lang="en-US" i="1" dirty="0">
                <a:solidFill>
                  <a:srgbClr val="202124"/>
                </a:solidFill>
                <a:latin typeface="Roboto"/>
                <a:ea typeface="Roboto"/>
                <a:cs typeface="Roboto"/>
                <a:sym typeface="Roboto"/>
              </a:rPr>
              <a:t>sus </a:t>
            </a:r>
            <a:r>
              <a:rPr lang="en-US" b="0" i="1" dirty="0">
                <a:solidFill>
                  <a:srgbClr val="202124"/>
                </a:solidFill>
                <a:latin typeface="Roboto"/>
                <a:ea typeface="Roboto"/>
                <a:cs typeface="Roboto"/>
                <a:sym typeface="Roboto"/>
              </a:rPr>
              <a:t>fondos propios.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551891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b="0" dirty="0"/>
              <a:t>El </a:t>
            </a:r>
            <a:r>
              <a:rPr lang="en-US" b="1" dirty="0"/>
              <a:t>COSTE DEL CAPITAL </a:t>
            </a:r>
            <a:r>
              <a:rPr lang="en-US" dirty="0"/>
              <a:t>R(E) es el rendimiento que los inversores de capital exigen a su inversión en la empresa. </a:t>
            </a:r>
          </a:p>
          <a:p>
            <a:pPr marL="171450" lvl="0" indent="-171450" algn="l" rtl="0">
              <a:lnSpc>
                <a:spcPct val="100000"/>
              </a:lnSpc>
              <a:spcBef>
                <a:spcPts val="0"/>
              </a:spcBef>
              <a:spcAft>
                <a:spcPts val="0"/>
              </a:spcAft>
              <a:buSzPts val="1100"/>
              <a:buChar char="●"/>
            </a:pPr>
            <a:r>
              <a:rPr lang="en-US" dirty="0"/>
              <a:t>La rentabilidad requerida depende del riesgo de la inversión. </a:t>
            </a:r>
          </a:p>
          <a:p>
            <a:pPr marL="171450" lvl="0" indent="-171450" algn="l" rtl="0">
              <a:lnSpc>
                <a:spcPct val="100000"/>
              </a:lnSpc>
              <a:spcBef>
                <a:spcPts val="0"/>
              </a:spcBef>
              <a:spcAft>
                <a:spcPts val="0"/>
              </a:spcAft>
              <a:buSzPts val="1100"/>
              <a:buChar char="●"/>
            </a:pPr>
            <a:r>
              <a:rPr lang="en-US" dirty="0"/>
              <a:t>Cuanto mayor sea el riesgo, mayor será la rentabilidad exigida.</a:t>
            </a:r>
            <a:endParaRPr lang="en-US" dirty="0">
              <a:cs typeface="Calibri"/>
            </a:endParaRP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Además de los fondos propios, las empresas utilizan la deuda para financiar sus inversiones. El </a:t>
            </a:r>
            <a:r>
              <a:rPr lang="en-US" b="1" dirty="0"/>
              <a:t>COSTE DE LA DEUDA</a:t>
            </a:r>
            <a:r>
              <a:rPr lang="en-US" dirty="0"/>
              <a:t>, R(D), es simplemente el tipo de interés que la empresa debe pagar por los nuevos préstamos.</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2492054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El </a:t>
            </a:r>
            <a:r>
              <a:rPr lang="en-US" b="1" dirty="0"/>
              <a:t>coste medio ponderado del capital</a:t>
            </a:r>
            <a:r>
              <a:rPr lang="en-US" dirty="0"/>
              <a:t>, o WACC: </a:t>
            </a:r>
          </a:p>
          <a:p>
            <a:pPr marL="171450" indent="-171450">
              <a:buSzPts val="1100"/>
              <a:buChar char="●"/>
            </a:pPr>
            <a:r>
              <a:rPr lang="en-US" dirty="0"/>
              <a:t>Es el rendimiento mínimo que una empresa debe obtener del activo del proyecto para satisfacer a sus acreedores, propietarios y otros proveedores de capital; de lo contrario, invertirán en otra parte. </a:t>
            </a:r>
            <a:endParaRPr lang="en-US" dirty="0">
              <a:cs typeface="Calibri"/>
            </a:endParaRPr>
          </a:p>
          <a:p>
            <a:pPr marL="171450" lvl="0" indent="-171450" algn="l" rtl="0">
              <a:lnSpc>
                <a:spcPct val="100000"/>
              </a:lnSpc>
              <a:spcBef>
                <a:spcPts val="0"/>
              </a:spcBef>
              <a:spcAft>
                <a:spcPts val="0"/>
              </a:spcAft>
              <a:buSzPts val="1100"/>
              <a:buChar char="●"/>
            </a:pPr>
            <a:r>
              <a:rPr lang="en-US" dirty="0"/>
              <a:t>Para una empresa existente, el WACC es el rendimiento global que la empresa debe obtener de sus activos existentes para mantener el valor de sus acciones. También es el rendimiento requerido para cualquier inversión de la empresa que tenga esencialmente los mismos riesgos. </a:t>
            </a:r>
          </a:p>
          <a:p>
            <a:pPr marL="171450" indent="-171450">
              <a:buSzPts val="1100"/>
              <a:buFont typeface="Arial"/>
              <a:buChar char="•"/>
            </a:pPr>
            <a:r>
              <a:rPr lang="en-US" dirty="0"/>
              <a:t>Por tanto, si estuviéramos evaluando los flujos de caja de una propuesta de ampliación, éste es el tipo de descuento que utilizaríamos. En </a:t>
            </a:r>
            <a:r>
              <a:rPr lang="en-US" i="1" u="sng" dirty="0"/>
              <a:t>otras palabras, el </a:t>
            </a:r>
            <a:r>
              <a:rPr lang="en-GB" i="1" u="sng" dirty="0"/>
              <a:t>WACC es el tipo de descuento de los flujos de caja futuros de una empresa para obtener su valor actual.</a:t>
            </a:r>
            <a:endParaRPr lang="en-US" i="1" u="sng" dirty="0">
              <a:cs typeface="Calibri"/>
            </a:endParaRPr>
          </a:p>
          <a:p>
            <a:pPr marL="0" lvl="0" indent="0" algn="l" rtl="0">
              <a:lnSpc>
                <a:spcPct val="100000"/>
              </a:lnSpc>
              <a:spcBef>
                <a:spcPts val="0"/>
              </a:spcBef>
              <a:spcAft>
                <a:spcPts val="0"/>
              </a:spcAft>
              <a:buSzPts val="1100"/>
              <a:buNone/>
            </a:pPr>
            <a:r>
              <a:rPr lang="en-US" dirty="0"/>
              <a:t>***</a:t>
            </a:r>
          </a:p>
          <a:p>
            <a:pPr marL="171450" lvl="0" indent="-171450" algn="l" rtl="0">
              <a:lnSpc>
                <a:spcPct val="100000"/>
              </a:lnSpc>
              <a:spcBef>
                <a:spcPts val="0"/>
              </a:spcBef>
              <a:spcAft>
                <a:spcPts val="0"/>
              </a:spcAft>
              <a:buSzPts val="1100"/>
              <a:buChar char="●"/>
            </a:pPr>
            <a:r>
              <a:rPr lang="en-US" dirty="0"/>
              <a:t>Una de las principales razones para estudiar el WACC es que el valor de la empresa se maximiza cuando el WACC se minimiza.</a:t>
            </a:r>
          </a:p>
          <a:p>
            <a:pPr marL="171450" lvl="0" indent="-171450" algn="l" rtl="0">
              <a:lnSpc>
                <a:spcPct val="100000"/>
              </a:lnSpc>
              <a:spcBef>
                <a:spcPts val="0"/>
              </a:spcBef>
              <a:spcAft>
                <a:spcPts val="0"/>
              </a:spcAft>
              <a:buSzPts val="1100"/>
              <a:buChar char="●"/>
            </a:pPr>
            <a:r>
              <a:rPr lang="en-US" dirty="0"/>
              <a:t>El WACC es el tipo de descuento adecuado para el flujo de caja global de la empresa. Como los valores y las tasas de descuento se mueven en direcciones opuestas, minimizar el WACC maximizará el valor de los flujos de caja de la empresa. Por lo tanto, querremos elegir la estructura de capital de la empresa de manera que el WACC se minimice. </a:t>
            </a:r>
          </a:p>
          <a:p>
            <a:pPr marL="171450" indent="-171450">
              <a:buSzPts val="1100"/>
              <a:buChar char="●"/>
            </a:pPr>
            <a:r>
              <a:rPr lang="en-US" dirty="0"/>
              <a:t>Una estructura de capital es mejor que otra si da lugar a un WACC más bajo. Una relación deuda-capital concreta representa la estructura de capital óptima si da lugar al menor WACC posible. </a:t>
            </a:r>
            <a:endParaRPr lang="en-US" dirty="0">
              <a:cs typeface="Calibri"/>
            </a:endParaRPr>
          </a:p>
          <a:p>
            <a:pPr marL="171450" indent="-171450">
              <a:buSzPts val="1100"/>
              <a:buChar char="●"/>
            </a:pPr>
            <a:r>
              <a:rPr lang="en-US" dirty="0"/>
              <a:t>Las empresas pueden utilizar el WACC para decidir qué proyecto emprender. Seguirá adelante con el nuevo proyecto si la rentabilidad es mayor que el coste del capital necesario para financiarlo. O si la rentabilidad de los fondos propios (ROE) es mayor que el WACC.</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2868238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solidFill>
                  <a:schemeClr val="dk1"/>
                </a:solidFill>
              </a:rPr>
              <a:t>El </a:t>
            </a:r>
            <a:r>
              <a:rPr lang="en-US" b="1" dirty="0">
                <a:solidFill>
                  <a:schemeClr val="dk1"/>
                </a:solidFill>
              </a:rPr>
              <a:t>MERCADO FINANCIERO </a:t>
            </a:r>
            <a:r>
              <a:rPr lang="en-US" dirty="0">
                <a:solidFill>
                  <a:schemeClr val="dk1"/>
                </a:solidFill>
              </a:rPr>
              <a:t>desempeña un papel importante en la financiación del proyecto. </a:t>
            </a:r>
            <a:endParaRPr lang="en-US" dirty="0"/>
          </a:p>
          <a:p>
            <a:pPr marL="0" lvl="0" indent="0" algn="l" rtl="0">
              <a:lnSpc>
                <a:spcPct val="100000"/>
              </a:lnSpc>
              <a:spcBef>
                <a:spcPts val="0"/>
              </a:spcBef>
              <a:spcAft>
                <a:spcPts val="0"/>
              </a:spcAft>
              <a:buSzPts val="1100"/>
              <a:buNone/>
            </a:pPr>
            <a:r>
              <a:rPr lang="en-US" dirty="0">
                <a:solidFill>
                  <a:schemeClr val="dk1"/>
                </a:solidFill>
              </a:rPr>
              <a:t>Un mercado financiero, como cualquier otro mercado, es una forma de poner en contacto a compradores y vendedores. </a:t>
            </a:r>
            <a:endParaRPr lang="en-US" dirty="0"/>
          </a:p>
          <a:p>
            <a:pPr>
              <a:buSzPts val="1100"/>
            </a:pPr>
            <a:r>
              <a:rPr lang="en-US" dirty="0">
                <a:solidFill>
                  <a:schemeClr val="dk1"/>
                </a:solidFill>
              </a:rPr>
              <a:t>En un mercado financiero, se compran y venden títulos de deuda y acciones. </a:t>
            </a:r>
            <a:endParaRPr lang="en-US" dirty="0"/>
          </a:p>
          <a:p>
            <a:pPr marL="0" lvl="0" indent="0" algn="l" rtl="0">
              <a:lnSpc>
                <a:spcPct val="100000"/>
              </a:lnSpc>
              <a:spcBef>
                <a:spcPts val="0"/>
              </a:spcBef>
              <a:spcAft>
                <a:spcPts val="0"/>
              </a:spcAft>
              <a:buSzPts val="1100"/>
              <a:buNone/>
            </a:pPr>
            <a:r>
              <a:rPr lang="en-US" dirty="0">
                <a:solidFill>
                  <a:schemeClr val="dk1"/>
                </a:solidFill>
              </a:rPr>
              <a:t>Sin embargo, los mercados financieros difieren en detalles. </a:t>
            </a:r>
            <a:endParaRPr lang="en-US" dirty="0"/>
          </a:p>
          <a:p>
            <a:pPr marL="0" lvl="0" indent="0" algn="l" rtl="0">
              <a:lnSpc>
                <a:spcPct val="100000"/>
              </a:lnSpc>
              <a:spcBef>
                <a:spcPts val="0"/>
              </a:spcBef>
              <a:spcAft>
                <a:spcPts val="0"/>
              </a:spcAft>
              <a:buSzPts val="1100"/>
              <a:buNone/>
            </a:pPr>
            <a:endParaRPr lang="en-US" dirty="0">
              <a:solidFill>
                <a:schemeClr val="dk1"/>
              </a:solidFill>
            </a:endParaRPr>
          </a:p>
          <a:p>
            <a:pPr marL="0" lvl="0" indent="0" algn="l" rtl="0">
              <a:lnSpc>
                <a:spcPct val="100000"/>
              </a:lnSpc>
              <a:spcBef>
                <a:spcPts val="0"/>
              </a:spcBef>
              <a:spcAft>
                <a:spcPts val="0"/>
              </a:spcAft>
              <a:buSzPts val="1100"/>
              <a:buNone/>
            </a:pPr>
            <a:r>
              <a:rPr lang="en-US" dirty="0"/>
              <a:t>Este gráfico presenta </a:t>
            </a:r>
            <a:r>
              <a:rPr lang="en-US" b="1" dirty="0"/>
              <a:t>LA INTERPELACIÓN ENTRE LA EMPRESA Y EL MERCADO FINANCIERO</a:t>
            </a:r>
            <a:r>
              <a:rPr lang="en-US" dirty="0"/>
              <a:t>. </a:t>
            </a:r>
          </a:p>
          <a:p>
            <a:pPr>
              <a:buSzPts val="1100"/>
            </a:pPr>
            <a:r>
              <a:rPr lang="en-US" dirty="0"/>
              <a:t>Supongamos que una empresa vende acciones y pide un préstamo para obtener efectivo. El efectivo fluye hacia la empresa desde los mercados financieros, mostrado como </a:t>
            </a:r>
            <a:r>
              <a:rPr lang="en-US" b="1" dirty="0"/>
              <a:t>A</a:t>
            </a:r>
            <a:r>
              <a:rPr lang="en-US" dirty="0"/>
              <a:t>. La empresa invierte entonces el efectivo en activos corrientes y fijos, mostrados en el diagrama como </a:t>
            </a:r>
            <a:r>
              <a:rPr lang="en-US" b="1" dirty="0"/>
              <a:t>B</a:t>
            </a:r>
            <a:r>
              <a:rPr lang="en-US" dirty="0"/>
              <a:t>. Estos activos generan un flujo de caja, </a:t>
            </a:r>
            <a:r>
              <a:rPr lang="en-US" b="1" dirty="0"/>
              <a:t>C</a:t>
            </a:r>
            <a:r>
              <a:rPr lang="en-US" dirty="0"/>
              <a:t>. Parte del cual se destina a pagar el impuesto de sociedades, mostrado como </a:t>
            </a:r>
            <a:r>
              <a:rPr lang="en-US" b="1" dirty="0"/>
              <a:t>D. </a:t>
            </a:r>
            <a:r>
              <a:rPr lang="en-US" dirty="0"/>
              <a:t>Después de pagar los impuestos, parte del flujo de caja se reinvierte en la empresa, mostrado como </a:t>
            </a:r>
            <a:r>
              <a:rPr lang="en-US" b="1" dirty="0"/>
              <a:t>E</a:t>
            </a:r>
            <a:r>
              <a:rPr lang="en-US" dirty="0"/>
              <a:t>. El resto vuelve a los mercados financieros como dividendos y pagos del servicio de la deuda a los acreedores y accionistas, mostrado aquí como </a:t>
            </a:r>
            <a:r>
              <a:rPr lang="en-US" b="1" dirty="0"/>
              <a:t>F</a:t>
            </a:r>
            <a:r>
              <a:rPr lang="en-US" dirty="0"/>
              <a:t>. </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58850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A la hora de financiar un nuevo proyecto, el promotor puede elegir una de estas dos alternativas: </a:t>
            </a:r>
          </a:p>
          <a:p>
            <a:pPr marL="171450" lvl="0" indent="-171450" algn="l" rtl="0">
              <a:lnSpc>
                <a:spcPct val="100000"/>
              </a:lnSpc>
              <a:spcBef>
                <a:spcPts val="0"/>
              </a:spcBef>
              <a:spcAft>
                <a:spcPts val="0"/>
              </a:spcAft>
              <a:buSzPts val="1100"/>
              <a:buChar char="●"/>
            </a:pPr>
            <a:r>
              <a:rPr lang="en-US" b="1" dirty="0"/>
              <a:t>Financiación corporativa (o con recurso)</a:t>
            </a:r>
            <a:endParaRPr lang="en-US" dirty="0"/>
          </a:p>
          <a:p>
            <a:pPr marL="171450" lvl="0" indent="-171450" algn="l" rtl="0">
              <a:lnSpc>
                <a:spcPct val="100000"/>
              </a:lnSpc>
              <a:spcBef>
                <a:spcPts val="0"/>
              </a:spcBef>
              <a:spcAft>
                <a:spcPts val="0"/>
              </a:spcAft>
              <a:buSzPts val="1100"/>
              <a:buChar char="●"/>
            </a:pPr>
            <a:r>
              <a:rPr lang="en-US" b="1" dirty="0"/>
              <a:t>Financiación de proyectos (o sin recurso). </a:t>
            </a:r>
            <a:endParaRPr lang="en-US" dirty="0"/>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En primer lugar, explicaremos la </a:t>
            </a:r>
            <a:r>
              <a:rPr lang="en-US" b="1" dirty="0"/>
              <a:t>FINANCIACIÓN CORPORATIVA.</a:t>
            </a:r>
            <a:endParaRPr lang="en-US" dirty="0"/>
          </a:p>
          <a:p>
            <a:pPr marL="171450" indent="-171450">
              <a:buSzPts val="1100"/>
              <a:buChar char="●"/>
            </a:pPr>
            <a:r>
              <a:rPr lang="en-US" dirty="0"/>
              <a:t>En muchos casos, un nuevo proyecto es financiado por una empresa existente, pública o privada, sobre la base de la credibilidad, los ingresos y los activos de la empresa. El nuevo proyecto se construiría como una extensión de los activos ya existentes de la empresa. </a:t>
            </a:r>
            <a:endParaRPr lang="en-US" dirty="0">
              <a:cs typeface="Calibri"/>
            </a:endParaRPr>
          </a:p>
          <a:p>
            <a:pPr marL="171450" lvl="0" indent="-171450" algn="l" rtl="0">
              <a:lnSpc>
                <a:spcPct val="100000"/>
              </a:lnSpc>
              <a:spcBef>
                <a:spcPts val="0"/>
              </a:spcBef>
              <a:spcAft>
                <a:spcPts val="0"/>
              </a:spcAft>
              <a:buSzPts val="1100"/>
              <a:buChar char="●"/>
            </a:pPr>
            <a:r>
              <a:rPr lang="en-US" dirty="0"/>
              <a:t>Los fondos para dicha inversión provendrían de la tesorería interna de la empresa y del endeudamiento.</a:t>
            </a:r>
          </a:p>
          <a:p>
            <a:pPr marL="171450" indent="-171450">
              <a:buSzPts val="1100"/>
              <a:buChar char="●"/>
            </a:pPr>
            <a:r>
              <a:rPr lang="en-US" dirty="0"/>
              <a:t>Tanto el activo como la deuda aparecerán en el balance de la empresa. Las inversiones de capital y los préstamos no figurarían en la cuenta del proyecto. Los préstamos se considerarían deuda de la empresa y los prestamistas tendrían pleno derecho a todos los activos e ingresos de la empresa, no sólo los relacionados con el nuevo proyecto.</a:t>
            </a:r>
            <a:endParaRPr lang="en-US" dirty="0">
              <a:cs typeface="Calibri"/>
            </a:endParaRPr>
          </a:p>
          <a:p>
            <a:pPr marL="171450" indent="-171450">
              <a:buSzPts val="1100"/>
              <a:buChar char="●"/>
            </a:pPr>
            <a:r>
              <a:rPr lang="en-US" dirty="0"/>
              <a:t>Se trata de una financiación corporativa o de balance. Es decir, el endeudamiento lo realiza la empresa en su conjunto, en lugar de una entidad creada específicamente para tener la propiedad del nuevo proyecto. </a:t>
            </a:r>
            <a:endParaRPr lang="en-US" dirty="0">
              <a:cs typeface="Calibri"/>
            </a:endParaRPr>
          </a:p>
          <a:p>
            <a:pPr marL="171450" lvl="0" indent="-171450" algn="l" rtl="0">
              <a:lnSpc>
                <a:spcPct val="100000"/>
              </a:lnSpc>
              <a:spcBef>
                <a:spcPts val="0"/>
              </a:spcBef>
              <a:spcAft>
                <a:spcPts val="0"/>
              </a:spcAft>
              <a:buSzPts val="1100"/>
              <a:buChar char="●"/>
            </a:pPr>
            <a:r>
              <a:rPr lang="en-US" dirty="0"/>
              <a:t>Aunque los fondos pueden proporcionarse para la inversión en un proyecto específico, los prestamistas en un acuerdo de financiación corporativa miran al flujo de caja y a los activos de toda la empresa para el servicio de la deuda y para proporcionar seguridad. </a:t>
            </a:r>
          </a:p>
          <a:p>
            <a:pPr marL="171450" lvl="0" indent="-171450" algn="l" rtl="0">
              <a:lnSpc>
                <a:spcPct val="100000"/>
              </a:lnSpc>
              <a:spcBef>
                <a:spcPts val="0"/>
              </a:spcBef>
              <a:spcAft>
                <a:spcPts val="0"/>
              </a:spcAft>
              <a:buSzPts val="1100"/>
              <a:buChar char="●"/>
            </a:pPr>
            <a:r>
              <a:rPr lang="en-US" dirty="0"/>
              <a:t>Así, los prestamistas examinan cuidadosamente el historial financiero de la empresa, la viabilidad de sus planes de expansión y sus resultados financieros previstos.</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653916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Esta clase tiene cuatro resultados previstos para el alumno:</a:t>
            </a:r>
          </a:p>
          <a:p>
            <a:pPr marL="171450" indent="-171450">
              <a:buFont typeface="Arial" panose="020B0604020202020204" pitchFamily="34" charset="0"/>
              <a:buChar char="•"/>
            </a:pPr>
            <a:r>
              <a:rPr lang="en-US" dirty="0"/>
              <a:t>Entender cuáles son algunas de las fuentes de financiación (por ejemplo, deuda, capital) que hay que tener en cuenta a la hora de crear una empresa;</a:t>
            </a:r>
            <a:endParaRPr lang="en-US" dirty="0">
              <a:cs typeface="Calibri"/>
            </a:endParaRPr>
          </a:p>
          <a:p>
            <a:pPr marL="171450" indent="-171450">
              <a:buFont typeface="Arial" panose="020B0604020202020204" pitchFamily="34" charset="0"/>
              <a:buChar char="•"/>
            </a:pPr>
            <a:r>
              <a:rPr lang="en-US" dirty="0">
                <a:cs typeface="Calibri"/>
              </a:rPr>
              <a:t>Distinguir entre la financiación con fondos propios y la financiación con deuda;</a:t>
            </a:r>
          </a:p>
          <a:p>
            <a:pPr marL="171450" indent="-171450">
              <a:buFont typeface="Arial" panose="020B0604020202020204" pitchFamily="34" charset="0"/>
              <a:buChar char="•"/>
            </a:pPr>
            <a:r>
              <a:rPr lang="en-US" dirty="0"/>
              <a:t>Calcule algunos ratios financieros importantes; </a:t>
            </a:r>
            <a:endParaRPr lang="en-US" dirty="0">
              <a:cs typeface="Calibri"/>
            </a:endParaRPr>
          </a:p>
          <a:p>
            <a:pPr marL="171450" indent="-171450">
              <a:buFont typeface="Arial" panose="020B0604020202020204" pitchFamily="34" charset="0"/>
              <a:buChar char="•"/>
            </a:pPr>
            <a:r>
              <a:rPr lang="en-US" dirty="0"/>
              <a:t>Comprender dos mecanismos diferentes utilizados para financiar un nuevo proyecto.</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1932689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Esta diapositiva muestra un ejemplo hipotético de cómo podría funcionar la financiación empresarial. La sociedad A.B.C, una empresa ya existente, financiará una nueva central eléctrica mediante la financiación del balance. Pondrá sus propios recursos como capital. Pedirá prestado el dinero al prestamista y lo invertirá en el proyecto. A.B.C. recibirá los beneficios de la nueva central eléctrica. Una parte de estos beneficios se utilizará para el reembolso de la deuda y el resto se mantendrá como rendimiento del capital propio que ha invertido en el proyecto.</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3519491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7000"/>
              </a:lnSpc>
              <a:spcBef>
                <a:spcPts val="0"/>
              </a:spcBef>
              <a:spcAft>
                <a:spcPts val="0"/>
              </a:spcAft>
              <a:buSzPts val="1100"/>
              <a:buNone/>
            </a:pPr>
            <a:r>
              <a:rPr lang="en-US" dirty="0"/>
              <a:t>Ahora, hablaremos de la </a:t>
            </a:r>
            <a:r>
              <a:rPr lang="en-US" b="1" dirty="0"/>
              <a:t>FINANCIACIÓN DE PROYECTOS o de la FINANCIACIÓN NO RECOURSAL</a:t>
            </a:r>
            <a:r>
              <a:rPr lang="en-US" dirty="0"/>
              <a:t>:</a:t>
            </a:r>
          </a:p>
          <a:p>
            <a:pPr marL="342900" indent="-342900">
              <a:lnSpc>
                <a:spcPct val="107000"/>
              </a:lnSpc>
              <a:spcBef>
                <a:spcPts val="800"/>
              </a:spcBef>
              <a:buSzPts val="1100"/>
              <a:buChar char="●"/>
            </a:pPr>
            <a:r>
              <a:rPr lang="en-US" dirty="0"/>
              <a:t>Una alternativa a la financiación corporativa es la formación de una empresa de proyectos específicamente para construir un nuevo proyecto. Esta nueva empresa se denomina sociedad instrumental o S.P.V.</a:t>
            </a:r>
            <a:endParaRPr lang="en-US" dirty="0">
              <a:cs typeface="Calibri"/>
            </a:endParaRPr>
          </a:p>
          <a:p>
            <a:pPr marL="342900" indent="-342900">
              <a:lnSpc>
                <a:spcPct val="107000"/>
              </a:lnSpc>
              <a:spcBef>
                <a:spcPts val="800"/>
              </a:spcBef>
              <a:buSzPts val="1100"/>
              <a:buChar char="●"/>
            </a:pPr>
            <a:r>
              <a:rPr lang="en-US" dirty="0"/>
              <a:t>En este caso, las inversiones en la construcción del nuevo proyecto se consideran activos de la S.P.V. Estos fondos vienen en forma de capital o deuda. Los fondos propios proceden del promotor o patrocinador, que puede ser una empresa existente. Los fondos adicionales se toman prestados de diversas fuentes. </a:t>
            </a:r>
            <a:endParaRPr lang="en-US" dirty="0">
              <a:cs typeface="Calibri"/>
            </a:endParaRPr>
          </a:p>
          <a:p>
            <a:pPr marL="342900" indent="-342900">
              <a:lnSpc>
                <a:spcPct val="107000"/>
              </a:lnSpc>
              <a:spcBef>
                <a:spcPts val="800"/>
              </a:spcBef>
              <a:buSzPts val="1100"/>
              <a:buChar char="●"/>
            </a:pPr>
            <a:r>
              <a:rPr lang="en-US" dirty="0"/>
              <a:t>En estos acuerdos, los activos y el flujo de caja del proyecto garantizan la deuda. Por lo tanto, los acreedores o prestamistas examinan cuidadosamente el flujo de caja. Los acreedores no tienen derecho a otros recursos disponibles del patrocinador. Por lo tanto, los préstamos para el proyecto no se registran en el balance general del patrocinador ni en su solvencia. </a:t>
            </a:r>
            <a:endParaRPr lang="en-US" dirty="0">
              <a:cs typeface="Calibri" panose="020F0502020204030204"/>
            </a:endParaRPr>
          </a:p>
          <a:p>
            <a:pPr marL="342900" marR="0" lvl="0" indent="-342900" algn="l" rtl="0">
              <a:lnSpc>
                <a:spcPct val="107000"/>
              </a:lnSpc>
              <a:spcBef>
                <a:spcPts val="800"/>
              </a:spcBef>
              <a:spcAft>
                <a:spcPts val="0"/>
              </a:spcAft>
              <a:buSzPts val="1100"/>
              <a:buChar char="●"/>
            </a:pPr>
            <a:r>
              <a:rPr lang="en-US" dirty="0"/>
              <a:t>Este tipo de préstamo autónomo, sin garantías de los patrocinadores a los prestamistas, se conoce como financiación sin recurso.</a:t>
            </a:r>
            <a:endParaRPr lang="en-US" dirty="0">
              <a:cs typeface="Calibri"/>
            </a:endParaRPr>
          </a:p>
          <a:p>
            <a:pPr marL="342900" indent="-342900">
              <a:lnSpc>
                <a:spcPct val="107000"/>
              </a:lnSpc>
              <a:spcBef>
                <a:spcPts val="800"/>
              </a:spcBef>
              <a:buSzPts val="1100"/>
              <a:buChar char="●"/>
            </a:pPr>
            <a:r>
              <a:rPr lang="en-US" dirty="0"/>
              <a:t>En la práctica, sin embargo, la mayoría de los proyectos tienen una financiación con recurso limitado, para la cual los patrocinadores se comprometen a proporcionar un apoyo financiero contingente, por encima de su compromiso de capital inicial, para dar a los prestamistas una comodidad adicional. </a:t>
            </a:r>
            <a:endParaRPr lang="en-US" dirty="0">
              <a:cs typeface="Calibri"/>
            </a:endParaRPr>
          </a:p>
          <a:p>
            <a:pPr marL="342900" marR="0" lvl="0" indent="-342900" algn="l" rtl="0">
              <a:lnSpc>
                <a:spcPct val="107000"/>
              </a:lnSpc>
              <a:spcBef>
                <a:spcPts val="800"/>
              </a:spcBef>
              <a:spcAft>
                <a:spcPts val="0"/>
              </a:spcAft>
              <a:buSzPts val="1100"/>
              <a:buChar char="●"/>
            </a:pPr>
            <a:r>
              <a:rPr lang="en-US" dirty="0"/>
              <a:t>La garantía adicional suele centrarse en los periodos de construcción y puesta en marcha, que son los más arriesgados. Sin embargo, una vez terminada la obra, la reclamación del prestamista se limita al flujo de ingresos del proyecto y sus activos subyacentes, incluidos los contratos y permisos de la planta.</a:t>
            </a:r>
            <a:endParaRPr lang="en-US" dirty="0">
              <a:cs typeface="Calibri"/>
            </a:endParaRPr>
          </a:p>
          <a:p>
            <a:pPr marL="342900" indent="-342900">
              <a:lnSpc>
                <a:spcPct val="107000"/>
              </a:lnSpc>
              <a:spcBef>
                <a:spcPts val="800"/>
              </a:spcBef>
              <a:buSzPts val="1100"/>
              <a:buChar char="●"/>
            </a:pPr>
            <a:r>
              <a:rPr lang="en-US" dirty="0"/>
              <a:t>La estructuración y organización de una operación de este tipo es mucho más costosa que la opción de financiación empresarial. Los datos muestran una incidencia media de los costes de transacción sobre la inversión total del 5-10%.</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749524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dirty="0"/>
              <a:t>Esta diapositiva muestra cómo se financia un hipotético proyecto aeroportuario a través de la financiación de proyectos. </a:t>
            </a:r>
          </a:p>
          <a:p>
            <a:pPr marL="171450" indent="-171450">
              <a:buSzPts val="1100"/>
              <a:buChar char="●"/>
            </a:pPr>
            <a:r>
              <a:rPr lang="en-US" dirty="0"/>
              <a:t>La empresa XYZ es la promotora del proyecto. Sacan a flote una nueva empresa para el proyecto, llamada Airport Company. </a:t>
            </a:r>
            <a:endParaRPr lang="en-US" dirty="0">
              <a:cs typeface="Calibri"/>
            </a:endParaRPr>
          </a:p>
          <a:p>
            <a:pPr marL="171450" lvl="0" indent="-171450" algn="l" rtl="0">
              <a:lnSpc>
                <a:spcPct val="100000"/>
              </a:lnSpc>
              <a:spcBef>
                <a:spcPts val="0"/>
              </a:spcBef>
              <a:spcAft>
                <a:spcPts val="0"/>
              </a:spcAft>
              <a:buSzPts val="1100"/>
              <a:buChar char="●"/>
            </a:pPr>
            <a:r>
              <a:rPr lang="en-US" dirty="0"/>
              <a:t>La empresa XYZ le aporta algo de capital social. </a:t>
            </a:r>
          </a:p>
          <a:p>
            <a:pPr marL="171450" lvl="0" indent="-171450" algn="l" rtl="0">
              <a:lnSpc>
                <a:spcPct val="100000"/>
              </a:lnSpc>
              <a:spcBef>
                <a:spcPts val="0"/>
              </a:spcBef>
              <a:spcAft>
                <a:spcPts val="0"/>
              </a:spcAft>
              <a:buSzPts val="1100"/>
              <a:buChar char="●"/>
            </a:pPr>
            <a:r>
              <a:rPr lang="en-US" dirty="0"/>
              <a:t>Otros inversores también aportan capital social. </a:t>
            </a:r>
          </a:p>
          <a:p>
            <a:pPr marL="171450" lvl="0" indent="-171450" algn="l" rtl="0">
              <a:lnSpc>
                <a:spcPct val="100000"/>
              </a:lnSpc>
              <a:spcBef>
                <a:spcPts val="0"/>
              </a:spcBef>
              <a:spcAft>
                <a:spcPts val="0"/>
              </a:spcAft>
              <a:buSzPts val="1100"/>
              <a:buChar char="●"/>
            </a:pPr>
            <a:r>
              <a:rPr lang="en-US" dirty="0"/>
              <a:t>La empresa aeroportuaria pide prestado el capital restante a un conjunto de prestamistas. </a:t>
            </a:r>
          </a:p>
          <a:p>
            <a:pPr marL="171450" indent="-171450">
              <a:buSzPts val="1100"/>
              <a:buChar char="●"/>
            </a:pPr>
            <a:r>
              <a:rPr lang="en-US" dirty="0"/>
              <a:t>Cuando la compañía aeroportuaria comienza a recibir ingresos, utiliza parte de los mismos para pagar la deuda y el resto de los ingresos se distribuye entre los accionistas, incluida la sociedad X.Y.Z. </a:t>
            </a:r>
            <a:endParaRPr lang="en-US" dirty="0">
              <a:cs typeface="Calibri"/>
            </a:endParaRPr>
          </a:p>
          <a:p>
            <a:pPr marL="0" lvl="0" indent="0" algn="l" rtl="0">
              <a:lnSpc>
                <a:spcPct val="100000"/>
              </a:lnSpc>
              <a:spcBef>
                <a:spcPts val="0"/>
              </a:spcBef>
              <a:spcAft>
                <a:spcPts val="0"/>
              </a:spcAft>
              <a:buSzPts val="1100"/>
              <a:buNone/>
            </a:pPr>
            <a:endParaRPr lang="en-US" dirty="0"/>
          </a:p>
          <a:p>
            <a:pPr>
              <a:buSzPts val="1100"/>
            </a:pPr>
            <a:r>
              <a:rPr lang="en-US" dirty="0"/>
              <a:t>Este es el final de este módulo y ahora pasaremos al módulo 2 sobre cómo se financian los proyectos de energía en los países en desarrollo.</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397857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Comenzamos con los fundamentos de la financiación. Al iniciar un negocio, hay que responder a tres conjuntos de preguntas: </a:t>
            </a:r>
          </a:p>
          <a:p>
            <a:endParaRPr lang="en-US" dirty="0">
              <a:cs typeface="Calibri"/>
            </a:endParaRPr>
          </a:p>
          <a:p>
            <a:pPr marL="228600" indent="-228600">
              <a:buFont typeface="+mj-lt"/>
              <a:buAutoNum type="arabicPeriod"/>
            </a:pPr>
            <a:r>
              <a:rPr lang="en-US" dirty="0">
                <a:cs typeface="Calibri"/>
              </a:rPr>
              <a:t>La primera pregunta es: ¿Qué inversión a largo plazo va a realizar? Es decir, ¿a qué líneas de negocio se dedicará y qué tipo de edificios, maquinaria y equipos necesitará? </a:t>
            </a:r>
          </a:p>
          <a:p>
            <a:pPr marL="228600" indent="-228600">
              <a:buFont typeface="+mj-lt"/>
              <a:buAutoNum type="arabicPeriod"/>
            </a:pPr>
            <a:r>
              <a:rPr lang="en-US" dirty="0">
                <a:cs typeface="Calibri"/>
              </a:rPr>
              <a:t>La segunda serie de preguntas es: ¿De dónde vas a sacar la financiación a largo plazo para pagar tu inversión? ¿Utilizarás íntegramente tu propio dinero, traerás a otros propietarios o pedirás un préstamo? </a:t>
            </a:r>
          </a:p>
          <a:p>
            <a:pPr marL="228600" indent="-228600">
              <a:buFont typeface="+mj-lt"/>
              <a:buAutoNum type="arabicPeriod"/>
            </a:pPr>
            <a:r>
              <a:rPr lang="en-US" dirty="0">
                <a:cs typeface="Calibri"/>
              </a:rPr>
              <a:t>Y la tercera pregunta es: ¿Cómo va a gestionar sus actividades financieras cotidianas, como el cobro a los clientes y el pago a los proveedores? </a:t>
            </a:r>
          </a:p>
          <a:p>
            <a:endParaRPr lang="en-US" dirty="0">
              <a:cs typeface="Calibri"/>
            </a:endParaRPr>
          </a:p>
          <a:p>
            <a:r>
              <a:rPr lang="en-US" dirty="0">
                <a:cs typeface="Calibri"/>
              </a:rPr>
              <a:t>Las dos primeras preguntas son el interés de este módulo, y la tercera la ignoramos </a:t>
            </a:r>
            <a:r>
              <a:rPr lang="en-US" dirty="0"/>
              <a:t>porque </a:t>
            </a:r>
            <a:r>
              <a:rPr lang="en-GB" dirty="0"/>
              <a:t>no hace al propósito del curso actual. Esto se debe a que en este curso nos interesa cómo conseguir financiación, no cómo gestionar las actividades de financiación en el día a día</a:t>
            </a:r>
            <a:r>
              <a:rPr lang="en-US" dirty="0"/>
              <a:t>. </a:t>
            </a:r>
            <a:endParaRPr lang="en-US" dirty="0">
              <a:cs typeface="Calibri"/>
            </a:endParaRPr>
          </a:p>
          <a:p>
            <a:r>
              <a:rPr lang="en-US" dirty="0">
                <a:cs typeface="Calibri"/>
              </a:rPr>
              <a:t>En las siguientes diapositivas, profundizamos en estos dos grupos de preguntas.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661013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La pregunta 1 se refiere a las inversiones a largo plazo de la empresa. </a:t>
            </a:r>
          </a:p>
          <a:p>
            <a:pPr marL="171450" lvl="0" indent="-171450" algn="l" rtl="0">
              <a:lnSpc>
                <a:spcPct val="100000"/>
              </a:lnSpc>
              <a:spcBef>
                <a:spcPts val="0"/>
              </a:spcBef>
              <a:spcAft>
                <a:spcPts val="0"/>
              </a:spcAft>
              <a:buClr>
                <a:schemeClr val="dk1"/>
              </a:buClr>
              <a:buSzPts val="1100"/>
              <a:buChar char="●"/>
            </a:pPr>
            <a:r>
              <a:rPr lang="en-US" dirty="0"/>
              <a:t>El proceso de planificación y gestión de las inversiones a largo plazo de una empresa se denomina presupuestación de capital, lo que significa que el gestor financiero trata de identificar las oportunidades de inversión que valen más para la empresa de lo que cuesta adquirirlas.</a:t>
            </a:r>
          </a:p>
          <a:p>
            <a:pPr marL="171450" lvl="0" indent="-171450" algn="l" rtl="0">
              <a:lnSpc>
                <a:spcPct val="100000"/>
              </a:lnSpc>
              <a:spcBef>
                <a:spcPts val="0"/>
              </a:spcBef>
              <a:spcAft>
                <a:spcPts val="0"/>
              </a:spcAft>
              <a:buClr>
                <a:schemeClr val="dk1"/>
              </a:buClr>
              <a:buSzPts val="1100"/>
              <a:buChar char="●"/>
            </a:pPr>
            <a:r>
              <a:rPr lang="en-US" dirty="0"/>
              <a:t>Esto significa que el valor del flujo de caja generado por un activo debe superar el coste de adquisición o creación de dicho activo.</a:t>
            </a:r>
          </a:p>
          <a:p>
            <a:pPr marL="171450" indent="-171450">
              <a:buSzPts val="1100"/>
              <a:buChar char="●"/>
            </a:pPr>
            <a:r>
              <a:rPr lang="en-US" dirty="0"/>
              <a:t>Los gestores financieros deben tener en cuenta no sólo la cantidad de efectivo que esperan recibir, sino también cuándo esperan recibirlo y la probabilidad de que lo reciban. La evaluación del tamaño, el calendario y el riesgo de los flujos de caja futuros entra en el ámbito del presupuesto de capital. </a:t>
            </a:r>
            <a:endParaRPr lang="en-US" dirty="0">
              <a:cs typeface="Calibri"/>
            </a:endParaRPr>
          </a:p>
          <a:p>
            <a:pPr marL="0" lvl="0" indent="0" algn="l" rtl="0">
              <a:lnSpc>
                <a:spcPct val="100000"/>
              </a:lnSpc>
              <a:spcBef>
                <a:spcPts val="0"/>
              </a:spcBef>
              <a:spcAft>
                <a:spcPts val="0"/>
              </a:spcAft>
              <a:buSzPts val="1100"/>
              <a:buNone/>
            </a:pPr>
            <a:endParaRPr lang="en-US" dirty="0"/>
          </a:p>
          <a:p>
            <a:pPr>
              <a:buSzPts val="1100"/>
            </a:pPr>
            <a:r>
              <a:rPr lang="en-US" b="1" dirty="0"/>
              <a:t>La segunda pregunta es: ¿De dónde sacar la financiación a largo plazo para pagar la inversión?</a:t>
            </a:r>
            <a:endParaRPr lang="en-US" dirty="0"/>
          </a:p>
          <a:p>
            <a:pPr marL="171450" lvl="0" indent="-171450" algn="l" rtl="0">
              <a:lnSpc>
                <a:spcPct val="100000"/>
              </a:lnSpc>
              <a:spcBef>
                <a:spcPts val="0"/>
              </a:spcBef>
              <a:spcAft>
                <a:spcPts val="0"/>
              </a:spcAft>
              <a:buSzPts val="1100"/>
              <a:buChar char="●"/>
            </a:pPr>
            <a:r>
              <a:rPr lang="en-US" dirty="0"/>
              <a:t>El gestor financiero tiene dos opciones: En primer lugar, puede utilizar su propio capital, también llamado fondos propios, o traer a los copropietarios y utilizar su capital (también llamado fondos propios), y/o en segundo lugar, debe pedir un préstamo.</a:t>
            </a:r>
            <a:endParaRPr lang="en-US" dirty="0">
              <a:cs typeface="Calibri"/>
            </a:endParaRPr>
          </a:p>
          <a:p>
            <a:pPr marL="171450" lvl="0" indent="-171450" algn="l" rtl="0">
              <a:lnSpc>
                <a:spcPct val="100000"/>
              </a:lnSpc>
              <a:spcBef>
                <a:spcPts val="0"/>
              </a:spcBef>
              <a:spcAft>
                <a:spcPts val="0"/>
              </a:spcAft>
              <a:buSzPts val="1100"/>
              <a:buChar char="●"/>
            </a:pPr>
            <a:r>
              <a:rPr lang="en-US" dirty="0"/>
              <a:t>La estructura de capital de una empresa es la mezcla específica de la deuda a largo plazo y los fondos propios que la empresa utiliza para financiar sus operaciones. </a:t>
            </a:r>
          </a:p>
          <a:p>
            <a:pPr marL="171450" lvl="0" indent="-171450" algn="l" rtl="0">
              <a:lnSpc>
                <a:spcPct val="100000"/>
              </a:lnSpc>
              <a:spcBef>
                <a:spcPts val="0"/>
              </a:spcBef>
              <a:spcAft>
                <a:spcPts val="0"/>
              </a:spcAft>
              <a:buSzPts val="1100"/>
              <a:buChar char="●"/>
            </a:pPr>
            <a:r>
              <a:rPr lang="en-US" dirty="0"/>
              <a:t>Pero hay dos preocupaciones en este ámbito:</a:t>
            </a:r>
          </a:p>
          <a:p>
            <a:pPr marL="628650" lvl="1" indent="-171450">
              <a:buSzPts val="1100"/>
              <a:buChar char="○"/>
            </a:pPr>
            <a:r>
              <a:rPr lang="en-US" dirty="0"/>
              <a:t>En primer lugar, ¿cuánto debe pedir prestado la empresa? Qué mezcla de deuda y capital es la mejor. La mezcla elegida afectará tanto al riesgo como al valor de la empresa. </a:t>
            </a:r>
            <a:endParaRPr lang="en-US" dirty="0">
              <a:cs typeface="Calibri"/>
            </a:endParaRPr>
          </a:p>
          <a:p>
            <a:pPr marL="628650" lvl="1" indent="-171450" algn="l" rtl="0">
              <a:lnSpc>
                <a:spcPct val="100000"/>
              </a:lnSpc>
              <a:spcBef>
                <a:spcPts val="0"/>
              </a:spcBef>
              <a:spcAft>
                <a:spcPts val="0"/>
              </a:spcAft>
              <a:buSzPts val="1100"/>
              <a:buChar char="○"/>
            </a:pPr>
            <a:r>
              <a:rPr lang="en-US" dirty="0"/>
              <a:t>En segundo lugar, ¿cuáles son las fuentes de financiación menos costosas para la empresa?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Estas dos cuestiones son los temas principales del análisis financiero.</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Hay dos fuentes de financiación: los fondos propios y la deuda. </a:t>
            </a:r>
          </a:p>
          <a:p>
            <a:pPr marL="171450" indent="-171450">
              <a:buSzPts val="1100"/>
              <a:buChar char="●"/>
            </a:pPr>
            <a:r>
              <a:rPr lang="en-US" dirty="0"/>
              <a:t>Cuando se inicia un negocio, primero se invierte el dinero propio, y luego se plantea la cuestión de si hay que incorporar a otros copropietarios o pedir un préstamo.</a:t>
            </a:r>
            <a:endParaRPr lang="en-US" dirty="0">
              <a:cs typeface="Calibri"/>
            </a:endParaRPr>
          </a:p>
          <a:p>
            <a:pPr marL="171450" lvl="0" indent="-171450" algn="l" rtl="0">
              <a:lnSpc>
                <a:spcPct val="100000"/>
              </a:lnSpc>
              <a:spcBef>
                <a:spcPts val="0"/>
              </a:spcBef>
              <a:spcAft>
                <a:spcPts val="0"/>
              </a:spcAft>
              <a:buSzPts val="1100"/>
              <a:buChar char="●"/>
            </a:pPr>
            <a:r>
              <a:rPr lang="en-US" dirty="0"/>
              <a:t>El capital aportado por el propietario o los copropietarios es el capital social. El capital que se pide prestado es la deuda. </a:t>
            </a:r>
          </a:p>
          <a:p>
            <a:pPr marL="171450" indent="-171450">
              <a:buSzPts val="1100"/>
              <a:buChar char="●"/>
            </a:pPr>
            <a:r>
              <a:rPr lang="en-US" dirty="0"/>
              <a:t>Si una empresa cede la propiedad, emite un papel llamado título o acción a través de una negociación privada, por ejemplo, entre amigos o a través de una venta pública en un mercado de valores. Los que compran esos títulos se llaman accionistas. Son los propietarios de la empresa. </a:t>
            </a:r>
            <a:endParaRPr lang="en-US" dirty="0">
              <a:cs typeface="Calibri"/>
            </a:endParaRPr>
          </a:p>
          <a:p>
            <a:pPr marL="171450" lvl="0" indent="-171450" algn="l" rtl="0">
              <a:lnSpc>
                <a:spcPct val="100000"/>
              </a:lnSpc>
              <a:spcBef>
                <a:spcPts val="0"/>
              </a:spcBef>
              <a:spcAft>
                <a:spcPts val="0"/>
              </a:spcAft>
              <a:buSzPts val="1100"/>
              <a:buChar char="●"/>
            </a:pPr>
            <a:r>
              <a:rPr lang="en-US" dirty="0"/>
              <a:t>La estructuración de un paquete de financiación de proyectos implica decidir qué parte de los recursos del proyecto debe venir en forma de capital. El resto será deuda.</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884941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solidFill>
                  <a:schemeClr val="dk1"/>
                </a:solidFill>
              </a:rPr>
              <a:t>EQUITY</a:t>
            </a:r>
            <a:endParaRPr lang="en-US" dirty="0"/>
          </a:p>
          <a:p>
            <a:pPr marL="171450" indent="-171450">
              <a:buSzPts val="1100"/>
              <a:buChar char="●"/>
            </a:pPr>
            <a:r>
              <a:rPr lang="en-US" dirty="0">
                <a:solidFill>
                  <a:schemeClr val="dk1"/>
                </a:solidFill>
              </a:rPr>
              <a:t>Las acciones de capital, también conocidas como acciones ordinarias o acciones comunes, representan derechos no contractuales sobre el flujo de caja residual de la empresa. Por flujo residual se entiende el flujo de caja que queda después de cubrir todos los gastos de la empresa, incluida la deuda.</a:t>
            </a:r>
            <a:endParaRPr lang="en-US" dirty="0">
              <a:solidFill>
                <a:schemeClr val="dk1"/>
              </a:solidFill>
              <a:cs typeface="Calibri"/>
            </a:endParaRPr>
          </a:p>
          <a:p>
            <a:pPr marL="171450" lvl="0" indent="-171450" algn="l" rtl="0">
              <a:lnSpc>
                <a:spcPct val="100000"/>
              </a:lnSpc>
              <a:spcBef>
                <a:spcPts val="0"/>
              </a:spcBef>
              <a:spcAft>
                <a:spcPts val="0"/>
              </a:spcAft>
              <a:buSzPts val="1100"/>
              <a:buChar char="●"/>
            </a:pPr>
            <a:r>
              <a:rPr lang="en-US" dirty="0">
                <a:solidFill>
                  <a:schemeClr val="dk1"/>
                </a:solidFill>
              </a:rPr>
              <a:t>Los accionistas son los propietarios de la empresa. </a:t>
            </a:r>
            <a:endParaRPr lang="en-US" dirty="0"/>
          </a:p>
          <a:p>
            <a:pPr marL="171450" indent="-171450">
              <a:buSzPts val="1100"/>
              <a:buChar char="●"/>
            </a:pPr>
            <a:r>
              <a:rPr lang="en-US" dirty="0">
                <a:solidFill>
                  <a:schemeClr val="dk1"/>
                </a:solidFill>
              </a:rPr>
              <a:t>Reciben dividendos en función de los beneficios netos y también se benefician de las plusvalías. Un dividendo es un pago realizado con los beneficios de una empresa a los accionistas. Representa un retorno al capital de los accionistas. La plusvalía es la ganancia debida a la apreciación del precio de las acciones. </a:t>
            </a:r>
            <a:endParaRPr lang="en-US" dirty="0">
              <a:solidFill>
                <a:schemeClr val="dk1"/>
              </a:solidFill>
              <a:cs typeface="Calibri"/>
            </a:endParaRPr>
          </a:p>
          <a:p>
            <a:pPr marL="171450" lvl="0" indent="-171450" algn="l" rtl="0">
              <a:lnSpc>
                <a:spcPct val="100000"/>
              </a:lnSpc>
              <a:spcBef>
                <a:spcPts val="0"/>
              </a:spcBef>
              <a:spcAft>
                <a:spcPts val="0"/>
              </a:spcAft>
              <a:buSzPts val="1100"/>
              <a:buChar char="●"/>
            </a:pPr>
            <a:r>
              <a:rPr lang="en-US" dirty="0">
                <a:solidFill>
                  <a:schemeClr val="dk1"/>
                </a:solidFill>
              </a:rPr>
              <a:t>Los accionistas asumen el riesgo. No recibirán ningún pago de dividendos si la empresa tiene pérdidas. Por lo tanto, exigen una mayor rentabilidad. </a:t>
            </a:r>
            <a:endParaRPr lang="en-US" dirty="0"/>
          </a:p>
          <a:p>
            <a:pPr marL="171450" lvl="0" indent="-171450" algn="l" rtl="0">
              <a:lnSpc>
                <a:spcPct val="100000"/>
              </a:lnSpc>
              <a:spcBef>
                <a:spcPts val="0"/>
              </a:spcBef>
              <a:spcAft>
                <a:spcPts val="0"/>
              </a:spcAft>
              <a:buSzPts val="1100"/>
              <a:buChar char="●"/>
            </a:pPr>
            <a:r>
              <a:rPr lang="en-US" dirty="0">
                <a:solidFill>
                  <a:schemeClr val="dk1"/>
                </a:solidFill>
              </a:rPr>
              <a:t>En otras palabras, el capital social es caro.</a:t>
            </a:r>
          </a:p>
          <a:p>
            <a:pPr marL="171450" lvl="0" indent="-171450" algn="l" rtl="0">
              <a:lnSpc>
                <a:spcPct val="100000"/>
              </a:lnSpc>
              <a:spcBef>
                <a:spcPts val="0"/>
              </a:spcBef>
              <a:spcAft>
                <a:spcPts val="0"/>
              </a:spcAft>
              <a:buSzPts val="1100"/>
              <a:buChar char="●"/>
            </a:pPr>
            <a:r>
              <a:rPr lang="en-US" dirty="0">
                <a:solidFill>
                  <a:schemeClr val="dk1"/>
                </a:solidFill>
              </a:rPr>
              <a:t>La estructuración de un paquete de financiación de proyectos implica decidir qué parte de los recursos del proyecto debe venir en forma de capital y el resto será deuda del proyecto.</a:t>
            </a:r>
          </a:p>
          <a:p>
            <a:pPr marL="0" lvl="0" indent="0" algn="l" rtl="0">
              <a:lnSpc>
                <a:spcPct val="100000"/>
              </a:lnSpc>
              <a:spcBef>
                <a:spcPts val="0"/>
              </a:spcBef>
              <a:spcAft>
                <a:spcPts val="0"/>
              </a:spcAft>
              <a:buSzPts val="1100"/>
              <a:buNone/>
            </a:pPr>
            <a:endParaRPr lang="en-US" dirty="0">
              <a:solidFill>
                <a:schemeClr val="dk1"/>
              </a:solidFill>
            </a:endParaRPr>
          </a:p>
          <a:p>
            <a:pPr marL="0" lvl="0" indent="0" algn="l" rtl="0">
              <a:lnSpc>
                <a:spcPct val="100000"/>
              </a:lnSpc>
              <a:spcBef>
                <a:spcPts val="0"/>
              </a:spcBef>
              <a:spcAft>
                <a:spcPts val="0"/>
              </a:spcAft>
              <a:buSzPts val="1100"/>
              <a:buNone/>
            </a:pPr>
            <a:r>
              <a:rPr lang="en-US" b="1" dirty="0">
                <a:solidFill>
                  <a:schemeClr val="dk1"/>
                </a:solidFill>
              </a:rPr>
              <a:t>CUESTIONES DE EQUIDAD</a:t>
            </a:r>
            <a:endParaRPr lang="en-US" dirty="0"/>
          </a:p>
          <a:p>
            <a:pPr marL="171450" lvl="0" indent="-171450" algn="l" rtl="0">
              <a:lnSpc>
                <a:spcPct val="100000"/>
              </a:lnSpc>
              <a:spcBef>
                <a:spcPts val="0"/>
              </a:spcBef>
              <a:spcAft>
                <a:spcPts val="0"/>
              </a:spcAft>
              <a:buSzPts val="1100"/>
              <a:buChar char="●"/>
            </a:pPr>
            <a:r>
              <a:rPr lang="en-US" dirty="0">
                <a:solidFill>
                  <a:schemeClr val="dk1"/>
                </a:solidFill>
              </a:rPr>
              <a:t>Los patrocinadores suelen querer aportar el menor capital posible y lo más tarde posible. Por otro lado, los prestamistas consideran que el capital invertido en el proyecto es una señal del fuerte compromiso de los patrocinadores.</a:t>
            </a:r>
            <a:endParaRPr lang="en-US" dirty="0"/>
          </a:p>
          <a:p>
            <a:pPr marL="171450" indent="-171450">
              <a:buSzPts val="1100"/>
              <a:buChar char="●"/>
            </a:pPr>
            <a:r>
              <a:rPr lang="en-US" dirty="0">
                <a:solidFill>
                  <a:schemeClr val="dk1"/>
                </a:solidFill>
              </a:rPr>
              <a:t>Cuanto mayor sea el capital, mayores serán los riesgos soportados por los patrocinadores, lo que significa menos riesgos para los prestamistas, reduciendo el coste de los préstamos.</a:t>
            </a:r>
            <a:endParaRPr lang="en-US" dirty="0"/>
          </a:p>
          <a:p>
            <a:pPr marL="171450" indent="-171450">
              <a:buSzPts val="1100"/>
              <a:buChar char="●"/>
            </a:pPr>
            <a:r>
              <a:rPr lang="en-US" dirty="0">
                <a:solidFill>
                  <a:schemeClr val="dk1"/>
                </a:solidFill>
              </a:rPr>
              <a:t>El importe y el calendario de los fondos propios se determinan de acuerdo con los prestamistas.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725716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DEUDA</a:t>
            </a:r>
            <a:endParaRPr lang="en-US" dirty="0"/>
          </a:p>
          <a:p>
            <a:pPr marL="171450" lvl="0" indent="-171450" algn="l" rtl="0">
              <a:lnSpc>
                <a:spcPct val="100000"/>
              </a:lnSpc>
              <a:spcBef>
                <a:spcPts val="0"/>
              </a:spcBef>
              <a:spcAft>
                <a:spcPts val="0"/>
              </a:spcAft>
              <a:buSzPts val="1100"/>
              <a:buChar char="●"/>
            </a:pPr>
            <a:r>
              <a:rPr lang="en-US" dirty="0"/>
              <a:t>Los que proporcionan la deuda son los prestamistas o acreedores. </a:t>
            </a:r>
          </a:p>
          <a:p>
            <a:pPr marL="171450" lvl="0" indent="-171450" algn="l" rtl="0">
              <a:lnSpc>
                <a:spcPct val="100000"/>
              </a:lnSpc>
              <a:spcBef>
                <a:spcPts val="0"/>
              </a:spcBef>
              <a:spcAft>
                <a:spcPts val="0"/>
              </a:spcAft>
              <a:buSzPts val="1100"/>
              <a:buChar char="●"/>
            </a:pPr>
            <a:r>
              <a:rPr lang="en-US" dirty="0"/>
              <a:t>No obtienen la propiedad.</a:t>
            </a:r>
          </a:p>
          <a:p>
            <a:pPr marL="171450" indent="-171450">
              <a:buSzPts val="1100"/>
              <a:buChar char="●"/>
            </a:pPr>
            <a:r>
              <a:rPr lang="en-US" dirty="0"/>
              <a:t>Sin embargo, son los primeros en reclamar el flujo de caja del proyecto. Los accionistas sólo tienen derecho al flujo de caja residual, la parte que queda después de pagar a los acreedores. </a:t>
            </a:r>
            <a:endParaRPr lang="en-US" dirty="0">
              <a:cs typeface="Calibri"/>
            </a:endParaRPr>
          </a:p>
          <a:p>
            <a:pPr marL="171450" lvl="0" indent="-171450" algn="l" rtl="0">
              <a:lnSpc>
                <a:spcPct val="100000"/>
              </a:lnSpc>
              <a:spcBef>
                <a:spcPts val="0"/>
              </a:spcBef>
              <a:spcAft>
                <a:spcPts val="0"/>
              </a:spcAft>
              <a:buSzPts val="1100"/>
              <a:buChar char="●"/>
            </a:pPr>
            <a:r>
              <a:rPr lang="en-US" dirty="0"/>
              <a:t>La deuda debe devolverse a un coste acordado, que se llama interés, y en un plazo determinado, que es el vencimiento. </a:t>
            </a:r>
          </a:p>
          <a:p>
            <a:pPr marL="171450" lvl="0" indent="-171450" algn="l" rtl="0">
              <a:lnSpc>
                <a:spcPct val="100000"/>
              </a:lnSpc>
              <a:spcBef>
                <a:spcPts val="0"/>
              </a:spcBef>
              <a:spcAft>
                <a:spcPts val="0"/>
              </a:spcAft>
              <a:buSzPts val="1100"/>
              <a:buChar char="●"/>
            </a:pPr>
            <a:r>
              <a:rPr lang="en-US" dirty="0"/>
              <a:t>Si la empresa no paga la deuda, se encuentra en situación de impago y se pueden iniciar acciones legales contra ella. </a:t>
            </a:r>
          </a:p>
          <a:p>
            <a:pPr marL="171450" indent="-171450">
              <a:buSzPts val="1100"/>
              <a:buChar char="●"/>
            </a:pPr>
            <a:r>
              <a:rPr lang="en-US" dirty="0"/>
              <a:t>La deuda es menos arriesgada, y por tanto menos cara, en comparación con el capital social. El aumento de la deuda en un proyecto puede magnificar tanto las ganancias como las pérdidas. Al ser barato, aumenta la recompensa potencial para los accionistas; sin embargo, también aumenta la posibilidad de fracaso empresarial y de quiebra.</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566206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FUENTES DE RECURSOS PROPIOS</a:t>
            </a:r>
            <a:endParaRPr lang="en-US" dirty="0"/>
          </a:p>
          <a:p>
            <a:pPr marL="171450" indent="-171450">
              <a:buSzPts val="1100"/>
              <a:buChar char="●"/>
            </a:pPr>
            <a:r>
              <a:rPr lang="en-US" dirty="0"/>
              <a:t>Los fondos propios pueden ser aportados por los patrocinadores o promotores del proyecto. </a:t>
            </a:r>
            <a:endParaRPr lang="en-US" dirty="0">
              <a:cs typeface="Calibri"/>
            </a:endParaRPr>
          </a:p>
          <a:p>
            <a:pPr marL="171450" indent="-171450">
              <a:buSzPts val="1100"/>
              <a:buChar char="●"/>
            </a:pPr>
            <a:r>
              <a:rPr lang="en-US" dirty="0"/>
              <a:t>En algunos países, los bancos locales también están autorizados a realizar inversiones de capital. </a:t>
            </a:r>
            <a:endParaRPr lang="en-US" dirty="0">
              <a:cs typeface="Calibri"/>
            </a:endParaRPr>
          </a:p>
          <a:p>
            <a:pPr marL="171450" lvl="0" indent="-171450" algn="l" rtl="0">
              <a:lnSpc>
                <a:spcPct val="100000"/>
              </a:lnSpc>
              <a:spcBef>
                <a:spcPts val="0"/>
              </a:spcBef>
              <a:spcAft>
                <a:spcPts val="0"/>
              </a:spcAft>
              <a:buSzPts val="1100"/>
              <a:buChar char="●"/>
            </a:pPr>
            <a:r>
              <a:rPr lang="en-US" dirty="0"/>
              <a:t>Algunos fondos de inversión también se dedican a la financiación de acciones.</a:t>
            </a:r>
            <a:endParaRPr lang="en-US" dirty="0">
              <a:cs typeface="Calibri"/>
            </a:endParaRPr>
          </a:p>
          <a:p>
            <a:pPr marL="171450" indent="-171450">
              <a:buSzPts val="1100"/>
              <a:buChar char="●"/>
            </a:pPr>
            <a:r>
              <a:rPr lang="en-US" dirty="0"/>
              <a:t>Las instituciones multilaterales, como la Corporación Financiera Internacional (CFI) o el Banco Asiático de Desarrollo, también invierten en acciones para cumplir su programa de fomento de la inversión del sector privado en proyectos en los países en desarrollo. </a:t>
            </a:r>
            <a:endParaRPr lang="en-US" dirty="0">
              <a:cs typeface="Calibri"/>
            </a:endParaRPr>
          </a:p>
          <a:p>
            <a:pPr marL="171450" indent="-171450">
              <a:buSzPts val="1100"/>
              <a:buChar char="●"/>
            </a:pPr>
            <a:r>
              <a:rPr lang="en-US" dirty="0"/>
              <a:t>Los inversores institucionales extranjeros y nacionales, como los fondos de pensiones y los fondos de inversión, también aportan capital social. </a:t>
            </a:r>
            <a:endParaRPr lang="en-US" dirty="0">
              <a:cs typeface="Calibri" panose="020F0502020204030204"/>
            </a:endParaRPr>
          </a:p>
          <a:p>
            <a:pPr marL="171450" indent="-171450">
              <a:buSzPts val="1100"/>
              <a:buChar char="●"/>
            </a:pPr>
            <a:r>
              <a:rPr lang="en-US" dirty="0"/>
              <a:t>La empresa también puede obtener capital social mediante la emisión de acciones en los mercados de valores nacionales o extranjeros.</a:t>
            </a:r>
            <a:endParaRPr lang="en-US" dirty="0">
              <a:cs typeface="Calibri" panose="020F0502020204030204"/>
            </a:endParaRPr>
          </a:p>
          <a:p>
            <a:pPr marL="0" lvl="0" indent="0" algn="l" rtl="0">
              <a:lnSpc>
                <a:spcPct val="100000"/>
              </a:lnSpc>
              <a:spcBef>
                <a:spcPts val="0"/>
              </a:spcBef>
              <a:spcAft>
                <a:spcPts val="0"/>
              </a:spcAft>
              <a:buSzPts val="1100"/>
              <a:buNone/>
            </a:pPr>
            <a:r>
              <a:rPr lang="en-US" dirty="0"/>
              <a:t>En otro módulo hablaremos de todas estas fuentes con más detalle.</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FUENTES DE FINANCIACIÓN DE LA DEUDA</a:t>
            </a:r>
            <a:endParaRPr lang="en-US" dirty="0"/>
          </a:p>
          <a:p>
            <a:pPr marL="171450" lvl="0" indent="-171450" algn="l" rtl="0">
              <a:lnSpc>
                <a:spcPct val="100000"/>
              </a:lnSpc>
              <a:spcBef>
                <a:spcPts val="0"/>
              </a:spcBef>
              <a:spcAft>
                <a:spcPts val="0"/>
              </a:spcAft>
              <a:buSzPts val="1100"/>
              <a:buChar char="●"/>
            </a:pPr>
            <a:r>
              <a:rPr lang="en-US" dirty="0"/>
              <a:t>La deuda se proporciona a través de los bancos del país donde se encuentra el proyecto.</a:t>
            </a:r>
            <a:endParaRPr lang="en-US" dirty="0">
              <a:cs typeface="Calibri"/>
            </a:endParaRPr>
          </a:p>
          <a:p>
            <a:pPr marL="171450" indent="-171450">
              <a:buSzPts val="1100"/>
              <a:buChar char="●"/>
            </a:pPr>
            <a:r>
              <a:rPr lang="en-US" dirty="0"/>
              <a:t>Las empresas de proyectos también pueden emitir bonos en los mercados de bonos locales e internacionales.</a:t>
            </a:r>
            <a:endParaRPr lang="en-US" dirty="0">
              <a:cs typeface="Calibri" panose="020F0502020204030204"/>
            </a:endParaRPr>
          </a:p>
          <a:p>
            <a:pPr marL="171450" indent="-171450">
              <a:buSzPts val="1100"/>
              <a:buChar char="●"/>
            </a:pPr>
            <a:r>
              <a:rPr lang="en-US" dirty="0"/>
              <a:t>Los grandes bancos comerciales internacionales, como el Citi Bank, el H.S.B.C, etc., también conceden préstamos, que podrían devolverse en un plazo más largo.</a:t>
            </a:r>
            <a:endParaRPr lang="en-US" dirty="0">
              <a:cs typeface="Calibri"/>
            </a:endParaRPr>
          </a:p>
          <a:p>
            <a:pPr marL="171450" indent="-171450">
              <a:buSzPts val="1100"/>
              <a:buChar char="●"/>
            </a:pPr>
            <a:r>
              <a:rPr lang="en-US" dirty="0"/>
              <a:t>Las instituciones multilaterales, como la Corporación Financiera Internacional y el Banco Europeo de Inversiones, también proporcionan deuda a largo plazo en condiciones </a:t>
            </a:r>
            <a:r>
              <a:rPr lang="en-US" dirty="0" err="1"/>
              <a:t>favorables</a:t>
            </a:r>
            <a:r>
              <a:rPr lang="en-US" dirty="0"/>
              <a:t>. </a:t>
            </a:r>
            <a:endParaRPr lang="en-US" dirty="0">
              <a:cs typeface="Calibri"/>
            </a:endParaRPr>
          </a:p>
          <a:p>
            <a:pPr marL="171450" indent="-171450">
              <a:buSzPts val="1100"/>
              <a:buChar char="●"/>
            </a:pPr>
            <a:r>
              <a:rPr lang="en-US" dirty="0"/>
              <a:t>Muchos países lanzan fondos especializados en energía, o fondos de infraestructuras, que proporcionan préstamos para proyectos energéticos. Los fondos de desarrollo de infraestructuras en la India y el Fondo Marguerite en Europa son algunos ejemplos.</a:t>
            </a:r>
            <a:endParaRPr lang="en-US" dirty="0">
              <a:cs typeface="Calibri"/>
            </a:endParaRPr>
          </a:p>
          <a:p>
            <a:pPr marL="171450" lvl="0" indent="-171450" algn="l" rtl="0">
              <a:lnSpc>
                <a:spcPct val="100000"/>
              </a:lnSpc>
              <a:spcBef>
                <a:spcPts val="0"/>
              </a:spcBef>
              <a:spcAft>
                <a:spcPts val="0"/>
              </a:spcAft>
              <a:buSzPts val="1100"/>
              <a:buChar char="●"/>
            </a:pPr>
            <a:r>
              <a:rPr lang="en-US" dirty="0"/>
              <a:t>Los inversores institucionales, como los fondos de pensiones, las compañías de seguros y los fondos de inversión, también son importantes fuentes de préstamos a largo plazo.</a:t>
            </a:r>
            <a:endParaRPr lang="en-US" dirty="0">
              <a:cs typeface="Calibri"/>
            </a:endParaRPr>
          </a:p>
          <a:p>
            <a:pPr marL="171450" indent="-171450">
              <a:buSzPts val="1100"/>
              <a:buChar char="●"/>
            </a:pPr>
            <a:r>
              <a:rPr lang="en-US" dirty="0"/>
              <a:t>Los préstamos oficiales garantizados por el gobierno de instituciones multilaterales, como el Banco Mundial, bancos regionales como el Banco Asiático de Desarrollo, y agencias bilaterales han sido fuentes importantes y a veces la única fuente de préstamos en muchos países en desarrollo. Sin embargo, los préstamos de estas instituciones sólo están disponibles para los proyectos que son propiedad de una agencia estatal o los que son empresas conjuntas de los sectores privado y público y no son completamente propiedad del sector privado.</a:t>
            </a:r>
            <a:endParaRPr lang="en-US" dirty="0">
              <a:cs typeface="Calibri" panose="020F0502020204030204"/>
            </a:endParaRPr>
          </a:p>
          <a:p>
            <a:pPr>
              <a:buSzPts val="1100"/>
            </a:pPr>
            <a:r>
              <a:rPr lang="en-US" dirty="0"/>
              <a:t>En las próximas conferencias se analizarán todas estas fuentes con mayor detalle.</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393280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10/31/2022</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‹Nº›</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10/31/2022</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10/31/2022</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10/31/2022</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10/31/2022</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10/31/2022</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10/31/2022</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10/31/2022</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10/31/2022</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10/31/2022</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10/31/2022</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Haga clic para editar el estilo del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10/31/2022</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1.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13.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283"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B22345D3-3247-4DF0-8949-AC6FC0EF8A89}"/>
              </a:ext>
            </a:extLst>
          </p:cNvPr>
          <p:cNvPicPr>
            <a:picLocks noChangeAspect="1"/>
          </p:cNvPicPr>
          <p:nvPr/>
        </p:nvPicPr>
        <p:blipFill>
          <a:blip r:embed="rId5"/>
          <a:stretch>
            <a:fillRect/>
          </a:stretch>
        </p:blipFill>
        <p:spPr>
          <a:xfrm>
            <a:off x="-34506" y="-2336"/>
            <a:ext cx="12225067" cy="6869861"/>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392440" y="4185301"/>
            <a:ext cx="8050696"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Arial" panose="020B0604020202020204" pitchFamily="34" charset="0"/>
                <a:ea typeface="Open Sans ExtraBold" panose="020B0606030504020204" pitchFamily="34" charset="0"/>
                <a:cs typeface="Arial" panose="020B0604020202020204" pitchFamily="34" charset="0"/>
              </a:rPr>
              <a:t>FINPLAN</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Open Sans ExtraBold" panose="020B0606030504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392440" y="4460655"/>
            <a:ext cx="6799084" cy="2123658"/>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4400" b="1" i="0" u="none" strike="noStrike" kern="1200" cap="none" spc="0" normalizeH="0" baseline="0" noProof="0" dirty="0">
                <a:ln>
                  <a:noFill/>
                </a:ln>
                <a:solidFill>
                  <a:prstClr val="white"/>
                </a:solidFill>
                <a:effectLst/>
                <a:uLnTx/>
                <a:uFillTx/>
                <a:latin typeface="Arial" panose="020B0604020202020204" pitchFamily="34" charset="0"/>
                <a:ea typeface="Open Sans ExtraBold" panose="020B0606030504020204" pitchFamily="34" charset="0"/>
                <a:cs typeface="Arial" panose="020B0604020202020204" pitchFamily="34" charset="0"/>
              </a:rPr>
              <a:t>LECTURA </a:t>
            </a:r>
            <a:r>
              <a:rPr kumimoji="0" lang="en-ZA" sz="4400" b="1" i="0" u="none" strike="noStrike" kern="1200" cap="none" spc="0" normalizeH="0" baseline="0" noProof="0" dirty="0">
                <a:ln>
                  <a:noFill/>
                </a:ln>
                <a:solidFill>
                  <a:schemeClr val="bg1"/>
                </a:solidFill>
                <a:effectLst/>
                <a:uLnTx/>
                <a:uFillTx/>
                <a:latin typeface="Arial" panose="020B0604020202020204" pitchFamily="34" charset="0"/>
                <a:ea typeface="Open Sans ExtraBold" panose="020B0606030504020204" pitchFamily="34" charset="0"/>
                <a:cs typeface="Arial" panose="020B0604020202020204" pitchFamily="34" charset="0"/>
              </a:rPr>
              <a:t>2 </a:t>
            </a:r>
            <a:br>
              <a:rPr kumimoji="0" lang="en-ZA" sz="4400" b="1" i="0" u="none" strike="noStrike" kern="1200" cap="none" spc="0" normalizeH="0" baseline="0" noProof="0" dirty="0">
                <a:ln>
                  <a:noFill/>
                </a:ln>
                <a:solidFill>
                  <a:prstClr val="black"/>
                </a:solidFill>
                <a:effectLst/>
                <a:uLnTx/>
                <a:uFillTx/>
                <a:latin typeface="Arial" panose="020B0604020202020204" pitchFamily="34" charset="0"/>
                <a:ea typeface="Open Sans ExtraBold" panose="020B0606030504020204" pitchFamily="34" charset="0"/>
                <a:cs typeface="Arial" panose="020B0604020202020204" pitchFamily="34" charset="0"/>
              </a:rPr>
            </a:br>
            <a:r>
              <a:rPr lang="en-ZA" sz="4400" b="1" dirty="0">
                <a:solidFill>
                  <a:prstClr val="black"/>
                </a:solidFill>
                <a:latin typeface="Arial" panose="020B0604020202020204" pitchFamily="34" charset="0"/>
                <a:ea typeface="Open Sans ExtraBold" panose="020B0606030504020204" pitchFamily="34" charset="0"/>
                <a:cs typeface="Arial" panose="020B0604020202020204" pitchFamily="34" charset="0"/>
              </a:rPr>
              <a:t>FUNDAMENTOS DE LA FINANCIACIÓN</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Open Sans ExtraBold" panose="020B0606030504020204" pitchFamily="34" charset="0"/>
              <a:cs typeface="Arial" panose="020B0604020202020204" pitchFamily="34" charset="0"/>
            </a:endParaRPr>
          </a:p>
        </p:txBody>
      </p:sp>
      <p:sp>
        <p:nvSpPr>
          <p:cNvPr id="8" name="TextBox 1">
            <a:extLst>
              <a:ext uri="{FF2B5EF4-FFF2-40B4-BE49-F238E27FC236}">
                <a16:creationId xmlns:a16="http://schemas.microsoft.com/office/drawing/2014/main" id="{FCD026FD-E29A-4C77-841F-C7E5AE81166E}"/>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Versión 1.0</a:t>
            </a:r>
            <a:endParaRPr lang="en-US" sz="1050" dirty="0">
              <a:solidFill>
                <a:schemeClr val="bg1"/>
              </a:solidFill>
              <a:latin typeface="Open Sans"/>
              <a:ea typeface="+mn-lt"/>
              <a:cs typeface="+mn-lt"/>
            </a:endParaRPr>
          </a:p>
        </p:txBody>
      </p:sp>
      <p:sp>
        <p:nvSpPr>
          <p:cNvPr id="10" name="Oval 9">
            <a:extLst>
              <a:ext uri="{FF2B5EF4-FFF2-40B4-BE49-F238E27FC236}">
                <a16:creationId xmlns:a16="http://schemas.microsoft.com/office/drawing/2014/main" id="{77E0C5F5-AD21-0740-914A-757125A1669F}"/>
              </a:ext>
            </a:extLst>
          </p:cNvPr>
          <p:cNvSpPr/>
          <p:nvPr/>
        </p:nvSpPr>
        <p:spPr>
          <a:xfrm>
            <a:off x="7408042" y="54904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mp3" descr="Track5_Lecture2_Slide1.mp3">
            <a:hlinkClick r:id="" action="ppaction://media"/>
            <a:extLst>
              <a:ext uri="{FF2B5EF4-FFF2-40B4-BE49-F238E27FC236}">
                <a16:creationId xmlns:a16="http://schemas.microsoft.com/office/drawing/2014/main" id="{329148F8-708F-B64E-AECA-011DC36593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79407" y="5561854"/>
            <a:ext cx="812800" cy="812800"/>
          </a:xfrm>
          <a:prstGeom prst="rect">
            <a:avLst/>
          </a:prstGeom>
        </p:spPr>
      </p:pic>
    </p:spTree>
    <p:extLst>
      <p:ext uri="{BB962C8B-B14F-4D97-AF65-F5344CB8AC3E}">
        <p14:creationId xmlns:p14="http://schemas.microsoft.com/office/powerpoint/2010/main" val="247694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06343" y="114706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2.2.3 Financiación con capital y deuda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15765" y="-349143"/>
            <a:ext cx="9685535" cy="13899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a:t>
            </a:r>
            <a:r>
              <a:rPr lang="en-GB" sz="4400" dirty="0" err="1">
                <a:latin typeface="Open Sans"/>
                <a:ea typeface="Open Sans" panose="020B0606030504020204" pitchFamily="34" charset="0"/>
                <a:cs typeface="Open Sans" panose="020B0606030504020204" pitchFamily="34" charset="0"/>
                <a:sym typeface="Bodoni SvtyTwo ITC TT-Book"/>
              </a:rPr>
              <a:t>Financiación</a:t>
            </a:r>
            <a:r>
              <a:rPr lang="en-GB" sz="4400" dirty="0">
                <a:latin typeface="Open Sans"/>
                <a:ea typeface="Open Sans" panose="020B0606030504020204" pitchFamily="34" charset="0"/>
                <a:cs typeface="Open Sans" panose="020B0606030504020204" pitchFamily="34" charset="0"/>
                <a:sym typeface="Bodoni SvtyTwo ITC TT-Book"/>
              </a:rPr>
              <a:t> con capital y </a:t>
            </a:r>
            <a:r>
              <a:rPr lang="en-GB" sz="4400" dirty="0" err="1">
                <a:latin typeface="Open Sans"/>
                <a:ea typeface="Open Sans" panose="020B0606030504020204" pitchFamily="34" charset="0"/>
                <a:cs typeface="Open Sans" panose="020B0606030504020204" pitchFamily="34" charset="0"/>
                <a:sym typeface="Bodoni SvtyTwo ITC TT-Book"/>
              </a:rPr>
              <a:t>deuda</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3" name="Content Placeholder 2">
            <a:extLst>
              <a:ext uri="{FF2B5EF4-FFF2-40B4-BE49-F238E27FC236}">
                <a16:creationId xmlns:a16="http://schemas.microsoft.com/office/drawing/2014/main" id="{4C4C48A3-4120-4937-9758-BEC20EE16D23}"/>
              </a:ext>
            </a:extLst>
          </p:cNvPr>
          <p:cNvSpPr>
            <a:spLocks noGrp="1"/>
          </p:cNvSpPr>
          <p:nvPr>
            <p:ph idx="1"/>
          </p:nvPr>
        </p:nvSpPr>
        <p:spPr>
          <a:xfrm>
            <a:off x="887216" y="1773734"/>
            <a:ext cx="5022931" cy="4351338"/>
          </a:xfrm>
        </p:spPr>
        <p:txBody>
          <a:bodyPr vert="horz" lIns="91440" tIns="45720" rIns="91440" bIns="45720" rtlCol="0" anchor="t">
            <a:normAutofit/>
          </a:bodyPr>
          <a:lstStyle/>
          <a:p>
            <a:pPr marL="0" indent="0">
              <a:lnSpc>
                <a:spcPct val="100000"/>
              </a:lnSpc>
              <a:buNone/>
            </a:pPr>
            <a:r>
              <a:rPr lang="en-US" sz="2000" b="1" u="sng" dirty="0">
                <a:latin typeface="Open Sans"/>
              </a:rPr>
              <a:t>FINANCIACIÓN DE CAPITAL</a:t>
            </a:r>
            <a:endParaRPr lang="en-US" sz="2000" dirty="0">
              <a:cs typeface="Calibri"/>
            </a:endParaRPr>
          </a:p>
          <a:p>
            <a:pPr marL="0" indent="0">
              <a:lnSpc>
                <a:spcPct val="100000"/>
              </a:lnSpc>
              <a:buNone/>
            </a:pPr>
            <a:r>
              <a:rPr lang="en-US" sz="2000" b="1" dirty="0" err="1">
                <a:latin typeface="Open Sans"/>
              </a:rPr>
              <a:t>Patrimonio</a:t>
            </a:r>
            <a:r>
              <a:rPr lang="en-US" sz="2000" b="1" dirty="0">
                <a:latin typeface="Open Sans"/>
              </a:rPr>
              <a:t> / </a:t>
            </a:r>
            <a:r>
              <a:rPr lang="en-US" sz="2000" b="1" dirty="0" err="1">
                <a:latin typeface="Open Sans"/>
              </a:rPr>
              <a:t>Accionistas</a:t>
            </a:r>
            <a:endParaRPr lang="en-US" sz="2000" b="1" dirty="0">
              <a:latin typeface="Open Sans"/>
            </a:endParaRPr>
          </a:p>
          <a:p>
            <a:pPr>
              <a:lnSpc>
                <a:spcPct val="100000"/>
              </a:lnSpc>
            </a:pPr>
            <a:r>
              <a:rPr lang="en-US" sz="2000" dirty="0" err="1">
                <a:latin typeface="Open Sans"/>
              </a:rPr>
              <a:t>Propietarios</a:t>
            </a:r>
            <a:r>
              <a:rPr lang="en-US" sz="2000" dirty="0">
                <a:latin typeface="Open Sans"/>
              </a:rPr>
              <a:t> de la </a:t>
            </a:r>
            <a:r>
              <a:rPr lang="en-US" sz="2000" dirty="0" err="1">
                <a:latin typeface="Open Sans"/>
              </a:rPr>
              <a:t>empresa</a:t>
            </a:r>
            <a:endParaRPr lang="en-US" sz="2000" dirty="0">
              <a:latin typeface="Open Sans"/>
            </a:endParaRPr>
          </a:p>
          <a:p>
            <a:pPr>
              <a:lnSpc>
                <a:spcPct val="100000"/>
              </a:lnSpc>
            </a:pPr>
            <a:r>
              <a:rPr lang="en-US" sz="2000" dirty="0">
                <a:latin typeface="Open Sans"/>
              </a:rPr>
              <a:t>Tener </a:t>
            </a:r>
            <a:r>
              <a:rPr lang="en-US" sz="2000" dirty="0" err="1">
                <a:latin typeface="Open Sans"/>
              </a:rPr>
              <a:t>poder</a:t>
            </a:r>
            <a:r>
              <a:rPr lang="en-US" sz="2000" dirty="0">
                <a:latin typeface="Open Sans"/>
              </a:rPr>
              <a:t> de </a:t>
            </a:r>
            <a:r>
              <a:rPr lang="en-US" sz="2000" dirty="0" err="1">
                <a:latin typeface="Open Sans"/>
              </a:rPr>
              <a:t>voto</a:t>
            </a:r>
            <a:endParaRPr lang="en-US" sz="2000" dirty="0">
              <a:latin typeface="Open Sans"/>
            </a:endParaRPr>
          </a:p>
          <a:p>
            <a:pPr>
              <a:lnSpc>
                <a:spcPct val="100000"/>
              </a:lnSpc>
            </a:pPr>
            <a:r>
              <a:rPr lang="en-US" sz="2000" dirty="0" err="1">
                <a:latin typeface="Open Sans"/>
              </a:rPr>
              <a:t>Recibir</a:t>
            </a:r>
            <a:r>
              <a:rPr lang="en-US" sz="2000" dirty="0">
                <a:latin typeface="Open Sans"/>
              </a:rPr>
              <a:t> </a:t>
            </a:r>
            <a:r>
              <a:rPr lang="en-US" sz="2000" dirty="0" err="1">
                <a:latin typeface="Open Sans"/>
              </a:rPr>
              <a:t>dividendos</a:t>
            </a:r>
            <a:r>
              <a:rPr lang="en-US" sz="2000" dirty="0">
                <a:latin typeface="Open Sans"/>
              </a:rPr>
              <a:t> y </a:t>
            </a:r>
            <a:r>
              <a:rPr lang="en-US" sz="2000" dirty="0" err="1">
                <a:latin typeface="Open Sans"/>
              </a:rPr>
              <a:t>ganancias</a:t>
            </a:r>
            <a:r>
              <a:rPr lang="en-US" sz="2000" dirty="0">
                <a:latin typeface="Open Sans"/>
              </a:rPr>
              <a:t> de capital</a:t>
            </a:r>
          </a:p>
          <a:p>
            <a:pPr>
              <a:lnSpc>
                <a:spcPct val="100000"/>
              </a:lnSpc>
            </a:pPr>
            <a:r>
              <a:rPr lang="en-US" sz="2000" dirty="0" err="1">
                <a:latin typeface="Open Sans"/>
              </a:rPr>
              <a:t>Asumir</a:t>
            </a:r>
            <a:r>
              <a:rPr lang="en-US" sz="2000" dirty="0">
                <a:latin typeface="Open Sans"/>
              </a:rPr>
              <a:t> </a:t>
            </a:r>
            <a:r>
              <a:rPr lang="en-US" sz="2000" dirty="0" err="1">
                <a:latin typeface="Open Sans"/>
              </a:rPr>
              <a:t>el</a:t>
            </a:r>
            <a:r>
              <a:rPr lang="en-US" sz="2000" dirty="0">
                <a:latin typeface="Open Sans"/>
              </a:rPr>
              <a:t> </a:t>
            </a:r>
            <a:r>
              <a:rPr lang="en-US" sz="2000" dirty="0" err="1">
                <a:latin typeface="Open Sans"/>
              </a:rPr>
              <a:t>riesgo</a:t>
            </a:r>
            <a:r>
              <a:rPr lang="en-US" sz="2000" dirty="0">
                <a:latin typeface="Open Sans"/>
              </a:rPr>
              <a:t>: no hay </a:t>
            </a:r>
            <a:r>
              <a:rPr lang="en-US" sz="2000" dirty="0" err="1">
                <a:latin typeface="Open Sans"/>
              </a:rPr>
              <a:t>dividendos</a:t>
            </a:r>
            <a:r>
              <a:rPr lang="en-US" sz="2000" dirty="0">
                <a:latin typeface="Open Sans"/>
              </a:rPr>
              <a:t> </a:t>
            </a:r>
            <a:r>
              <a:rPr lang="en-US" sz="2000" dirty="0" err="1">
                <a:latin typeface="Open Sans"/>
              </a:rPr>
              <a:t>si</a:t>
            </a:r>
            <a:r>
              <a:rPr lang="en-US" sz="2000" dirty="0">
                <a:latin typeface="Open Sans"/>
              </a:rPr>
              <a:t> la </a:t>
            </a:r>
            <a:r>
              <a:rPr lang="en-US" sz="2000" dirty="0" err="1">
                <a:latin typeface="Open Sans"/>
              </a:rPr>
              <a:t>empresa</a:t>
            </a:r>
            <a:r>
              <a:rPr lang="en-US" sz="2000" dirty="0">
                <a:latin typeface="Open Sans"/>
              </a:rPr>
              <a:t> </a:t>
            </a:r>
            <a:r>
              <a:rPr lang="en-US" sz="2000" dirty="0" err="1">
                <a:latin typeface="Open Sans"/>
              </a:rPr>
              <a:t>tiene</a:t>
            </a:r>
            <a:r>
              <a:rPr lang="en-US" sz="2000" dirty="0">
                <a:latin typeface="Open Sans"/>
              </a:rPr>
              <a:t> </a:t>
            </a:r>
            <a:r>
              <a:rPr lang="en-US" sz="2000" dirty="0" err="1">
                <a:latin typeface="Open Sans"/>
              </a:rPr>
              <a:t>pérdidas</a:t>
            </a:r>
            <a:endParaRPr lang="en-US" sz="2000" dirty="0">
              <a:latin typeface="Open Sans"/>
            </a:endParaRPr>
          </a:p>
          <a:p>
            <a:pPr>
              <a:lnSpc>
                <a:spcPct val="100000"/>
              </a:lnSpc>
            </a:pPr>
            <a:r>
              <a:rPr lang="en-US" sz="2000" dirty="0" err="1">
                <a:latin typeface="Open Sans"/>
              </a:rPr>
              <a:t>Esperar</a:t>
            </a:r>
            <a:r>
              <a:rPr lang="en-US" sz="2000" dirty="0">
                <a:latin typeface="Open Sans"/>
              </a:rPr>
              <a:t> un mayor </a:t>
            </a:r>
            <a:r>
              <a:rPr lang="en-US" sz="2000" dirty="0" err="1">
                <a:latin typeface="Open Sans"/>
              </a:rPr>
              <a:t>rendimiento</a:t>
            </a:r>
            <a:endParaRPr lang="en-US" sz="2000" dirty="0">
              <a:latin typeface="Open Sans"/>
            </a:endParaRPr>
          </a:p>
          <a:p>
            <a:pPr>
              <a:lnSpc>
                <a:spcPct val="100000"/>
              </a:lnSpc>
            </a:pPr>
            <a:r>
              <a:rPr lang="en-US" sz="2000" dirty="0">
                <a:latin typeface="Open Sans"/>
              </a:rPr>
              <a:t>Los </a:t>
            </a:r>
            <a:r>
              <a:rPr lang="en-US" sz="2000" dirty="0" err="1">
                <a:latin typeface="Open Sans"/>
              </a:rPr>
              <a:t>dividendos</a:t>
            </a:r>
            <a:r>
              <a:rPr lang="en-US" sz="2000" dirty="0">
                <a:latin typeface="Open Sans"/>
              </a:rPr>
              <a:t> </a:t>
            </a:r>
            <a:r>
              <a:rPr lang="en-US" sz="2000" dirty="0" err="1">
                <a:latin typeface="Open Sans"/>
              </a:rPr>
              <a:t>están</a:t>
            </a:r>
            <a:r>
              <a:rPr lang="en-US" sz="2000" dirty="0">
                <a:latin typeface="Open Sans"/>
              </a:rPr>
              <a:t> </a:t>
            </a:r>
            <a:r>
              <a:rPr lang="en-US" sz="2000" dirty="0" err="1">
                <a:latin typeface="Open Sans"/>
              </a:rPr>
              <a:t>sujetos</a:t>
            </a:r>
            <a:r>
              <a:rPr lang="en-US" sz="2000" dirty="0">
                <a:latin typeface="Open Sans"/>
              </a:rPr>
              <a:t> a </a:t>
            </a:r>
            <a:r>
              <a:rPr lang="en-US" sz="2000" dirty="0" err="1">
                <a:latin typeface="Open Sans"/>
              </a:rPr>
              <a:t>impuestos</a:t>
            </a:r>
            <a:endParaRPr lang="en-US" sz="2000" dirty="0">
              <a:latin typeface="Open Sans"/>
            </a:endParaRPr>
          </a:p>
        </p:txBody>
      </p:sp>
      <p:sp>
        <p:nvSpPr>
          <p:cNvPr id="7" name="Content Placeholder 2">
            <a:extLst>
              <a:ext uri="{FF2B5EF4-FFF2-40B4-BE49-F238E27FC236}">
                <a16:creationId xmlns:a16="http://schemas.microsoft.com/office/drawing/2014/main" id="{66079F33-94E2-452F-B485-FB959270C153}"/>
              </a:ext>
            </a:extLst>
          </p:cNvPr>
          <p:cNvSpPr txBox="1">
            <a:spLocks/>
          </p:cNvSpPr>
          <p:nvPr/>
        </p:nvSpPr>
        <p:spPr>
          <a:xfrm>
            <a:off x="6281854" y="1921800"/>
            <a:ext cx="4939990" cy="435133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u="sng" dirty="0">
                <a:latin typeface="Open Sans"/>
              </a:rPr>
              <a:t>FINANCIACIÓN DE LA DEUDA</a:t>
            </a:r>
            <a:endParaRPr lang="en-US" sz="2000" dirty="0">
              <a:cs typeface="Calibri"/>
            </a:endParaRPr>
          </a:p>
          <a:p>
            <a:pPr marL="0" indent="0">
              <a:lnSpc>
                <a:spcPct val="100000"/>
              </a:lnSpc>
              <a:buNone/>
            </a:pPr>
            <a:r>
              <a:rPr lang="en-US" sz="2000" b="1" dirty="0" err="1">
                <a:latin typeface="Open Sans"/>
              </a:rPr>
              <a:t>Acreedores</a:t>
            </a:r>
            <a:r>
              <a:rPr lang="en-US" sz="2000" b="1" dirty="0">
                <a:latin typeface="Open Sans"/>
              </a:rPr>
              <a:t> / </a:t>
            </a:r>
            <a:r>
              <a:rPr lang="en-US" sz="2000" b="1" dirty="0" err="1">
                <a:latin typeface="Open Sans"/>
              </a:rPr>
              <a:t>Prestamistas</a:t>
            </a:r>
            <a:endParaRPr lang="en-US" sz="2000" b="1" dirty="0">
              <a:latin typeface="Open Sans"/>
            </a:endParaRPr>
          </a:p>
          <a:p>
            <a:pPr>
              <a:lnSpc>
                <a:spcPct val="100000"/>
              </a:lnSpc>
            </a:pPr>
            <a:r>
              <a:rPr lang="en-US" sz="2000" dirty="0" err="1">
                <a:latin typeface="Open Sans"/>
              </a:rPr>
              <a:t>Prestar</a:t>
            </a:r>
            <a:r>
              <a:rPr lang="en-US" sz="2000" dirty="0">
                <a:latin typeface="Open Sans"/>
              </a:rPr>
              <a:t> </a:t>
            </a:r>
            <a:r>
              <a:rPr lang="en-US" sz="2000" dirty="0" err="1">
                <a:latin typeface="Open Sans"/>
              </a:rPr>
              <a:t>fondos</a:t>
            </a:r>
            <a:r>
              <a:rPr lang="en-US" sz="2000" dirty="0">
                <a:latin typeface="Open Sans"/>
              </a:rPr>
              <a:t> a un </a:t>
            </a:r>
            <a:r>
              <a:rPr lang="en-US" sz="2000" dirty="0" err="1">
                <a:latin typeface="Open Sans"/>
              </a:rPr>
              <a:t>coste</a:t>
            </a:r>
            <a:r>
              <a:rPr lang="en-US" sz="2000" dirty="0">
                <a:latin typeface="Open Sans"/>
              </a:rPr>
              <a:t> </a:t>
            </a:r>
            <a:r>
              <a:rPr lang="en-US" sz="2000" dirty="0" err="1">
                <a:latin typeface="Open Sans"/>
              </a:rPr>
              <a:t>acordado</a:t>
            </a:r>
            <a:r>
              <a:rPr lang="en-US" sz="2000" dirty="0">
                <a:latin typeface="Open Sans"/>
              </a:rPr>
              <a:t> </a:t>
            </a:r>
            <a:r>
              <a:rPr lang="en-US" sz="2000" dirty="0" err="1">
                <a:latin typeface="Open Sans"/>
              </a:rPr>
              <a:t>durante</a:t>
            </a:r>
            <a:r>
              <a:rPr lang="en-US" sz="2000" dirty="0">
                <a:latin typeface="Open Sans"/>
              </a:rPr>
              <a:t> un </a:t>
            </a:r>
            <a:r>
              <a:rPr lang="en-US" sz="2000" dirty="0" err="1">
                <a:latin typeface="Open Sans"/>
              </a:rPr>
              <a:t>periodo</a:t>
            </a:r>
            <a:r>
              <a:rPr lang="en-US" sz="2000" dirty="0">
                <a:latin typeface="Open Sans"/>
              </a:rPr>
              <a:t> </a:t>
            </a:r>
            <a:r>
              <a:rPr lang="en-US" sz="2000" dirty="0" err="1">
                <a:latin typeface="Open Sans"/>
              </a:rPr>
              <a:t>determinado</a:t>
            </a:r>
            <a:endParaRPr lang="en-US" sz="2000" dirty="0">
              <a:latin typeface="Open Sans"/>
            </a:endParaRPr>
          </a:p>
          <a:p>
            <a:pPr>
              <a:lnSpc>
                <a:spcPct val="100000"/>
              </a:lnSpc>
            </a:pPr>
            <a:r>
              <a:rPr lang="en-US" sz="2000" dirty="0" err="1">
                <a:latin typeface="Open Sans"/>
              </a:rPr>
              <a:t>Recibir</a:t>
            </a:r>
            <a:r>
              <a:rPr lang="en-US" sz="2000" dirty="0">
                <a:latin typeface="Open Sans"/>
              </a:rPr>
              <a:t> </a:t>
            </a:r>
            <a:r>
              <a:rPr lang="en-US" sz="2000" dirty="0" err="1">
                <a:latin typeface="Open Sans"/>
              </a:rPr>
              <a:t>pagos</a:t>
            </a:r>
            <a:r>
              <a:rPr lang="en-US" sz="2000" dirty="0">
                <a:latin typeface="Open Sans"/>
              </a:rPr>
              <a:t> </a:t>
            </a:r>
            <a:r>
              <a:rPr lang="en-US" sz="2000" dirty="0" err="1">
                <a:latin typeface="Open Sans"/>
              </a:rPr>
              <a:t>por</a:t>
            </a:r>
            <a:r>
              <a:rPr lang="en-US" sz="2000" dirty="0">
                <a:latin typeface="Open Sans"/>
              </a:rPr>
              <a:t> </a:t>
            </a:r>
            <a:r>
              <a:rPr lang="en-US" sz="2000" dirty="0" err="1">
                <a:latin typeface="Open Sans"/>
              </a:rPr>
              <a:t>el</a:t>
            </a:r>
            <a:r>
              <a:rPr lang="en-US" sz="2000" dirty="0">
                <a:latin typeface="Open Sans"/>
              </a:rPr>
              <a:t> capital y </a:t>
            </a:r>
            <a:r>
              <a:rPr lang="en-US" sz="2000" dirty="0" err="1">
                <a:latin typeface="Open Sans"/>
              </a:rPr>
              <a:t>los</a:t>
            </a:r>
            <a:r>
              <a:rPr lang="en-US" sz="2000" dirty="0">
                <a:latin typeface="Open Sans"/>
              </a:rPr>
              <a:t> </a:t>
            </a:r>
            <a:r>
              <a:rPr lang="en-US" sz="2000" dirty="0" err="1">
                <a:latin typeface="Open Sans"/>
              </a:rPr>
              <a:t>intereses</a:t>
            </a:r>
            <a:r>
              <a:rPr lang="en-US" sz="2000" dirty="0">
                <a:latin typeface="Open Sans"/>
              </a:rPr>
              <a:t> tanto </a:t>
            </a:r>
            <a:r>
              <a:rPr lang="en-US" sz="2000" dirty="0" err="1">
                <a:latin typeface="Open Sans"/>
              </a:rPr>
              <a:t>si</a:t>
            </a:r>
            <a:r>
              <a:rPr lang="en-US" sz="2000" dirty="0">
                <a:latin typeface="Open Sans"/>
              </a:rPr>
              <a:t> la </a:t>
            </a:r>
            <a:r>
              <a:rPr lang="en-US" sz="2000" dirty="0" err="1">
                <a:latin typeface="Open Sans"/>
              </a:rPr>
              <a:t>empresa</a:t>
            </a:r>
            <a:r>
              <a:rPr lang="en-US" sz="2000" dirty="0">
                <a:latin typeface="Open Sans"/>
              </a:rPr>
              <a:t> </a:t>
            </a:r>
            <a:r>
              <a:rPr lang="en-US" sz="2000" dirty="0" err="1">
                <a:latin typeface="Open Sans"/>
              </a:rPr>
              <a:t>gana</a:t>
            </a:r>
            <a:r>
              <a:rPr lang="en-US" sz="2000" dirty="0">
                <a:latin typeface="Open Sans"/>
              </a:rPr>
              <a:t> </a:t>
            </a:r>
            <a:r>
              <a:rPr lang="en-US" sz="2000" dirty="0" err="1">
                <a:latin typeface="Open Sans"/>
              </a:rPr>
              <a:t>como</a:t>
            </a:r>
            <a:r>
              <a:rPr lang="en-US" sz="2000" dirty="0">
                <a:latin typeface="Open Sans"/>
              </a:rPr>
              <a:t> </a:t>
            </a:r>
            <a:r>
              <a:rPr lang="en-US" sz="2000" dirty="0" err="1">
                <a:latin typeface="Open Sans"/>
              </a:rPr>
              <a:t>si</a:t>
            </a:r>
            <a:r>
              <a:rPr lang="en-US" sz="2000" dirty="0">
                <a:latin typeface="Open Sans"/>
              </a:rPr>
              <a:t> </a:t>
            </a:r>
            <a:r>
              <a:rPr lang="en-US" sz="2000" dirty="0" err="1">
                <a:latin typeface="Open Sans"/>
              </a:rPr>
              <a:t>pierde</a:t>
            </a:r>
            <a:r>
              <a:rPr lang="en-US" sz="2000" dirty="0">
                <a:latin typeface="Open Sans"/>
              </a:rPr>
              <a:t> dinero</a:t>
            </a:r>
          </a:p>
          <a:p>
            <a:pPr>
              <a:lnSpc>
                <a:spcPct val="100000"/>
              </a:lnSpc>
            </a:pPr>
            <a:r>
              <a:rPr lang="en-US" sz="2000" dirty="0">
                <a:latin typeface="Open Sans"/>
              </a:rPr>
              <a:t>Derecho de </a:t>
            </a:r>
            <a:r>
              <a:rPr lang="en-US" sz="2000" dirty="0" err="1">
                <a:latin typeface="Open Sans"/>
              </a:rPr>
              <a:t>prioridad</a:t>
            </a:r>
            <a:r>
              <a:rPr lang="en-US" sz="2000" dirty="0">
                <a:latin typeface="Open Sans"/>
              </a:rPr>
              <a:t> </a:t>
            </a:r>
            <a:r>
              <a:rPr lang="en-US" sz="2000" dirty="0" err="1">
                <a:latin typeface="Open Sans"/>
              </a:rPr>
              <a:t>sobre</a:t>
            </a:r>
            <a:r>
              <a:rPr lang="en-US" sz="2000" dirty="0">
                <a:latin typeface="Open Sans"/>
              </a:rPr>
              <a:t> </a:t>
            </a:r>
            <a:r>
              <a:rPr lang="en-US" sz="2000" dirty="0" err="1">
                <a:latin typeface="Open Sans"/>
              </a:rPr>
              <a:t>los</a:t>
            </a:r>
            <a:r>
              <a:rPr lang="en-US" sz="2000" dirty="0">
                <a:latin typeface="Open Sans"/>
              </a:rPr>
              <a:t> </a:t>
            </a:r>
            <a:r>
              <a:rPr lang="en-US" sz="2000" dirty="0" err="1">
                <a:latin typeface="Open Sans"/>
              </a:rPr>
              <a:t>activos</a:t>
            </a:r>
            <a:endParaRPr lang="en-US" sz="2000" dirty="0">
              <a:latin typeface="Open Sans"/>
            </a:endParaRPr>
          </a:p>
          <a:p>
            <a:pPr>
              <a:lnSpc>
                <a:spcPct val="100000"/>
              </a:lnSpc>
            </a:pPr>
            <a:r>
              <a:rPr lang="en-US" sz="2000" dirty="0" err="1">
                <a:latin typeface="Open Sans"/>
              </a:rPr>
              <a:t>Menos</a:t>
            </a:r>
            <a:r>
              <a:rPr lang="en-US" sz="2000" dirty="0">
                <a:latin typeface="Open Sans"/>
              </a:rPr>
              <a:t> </a:t>
            </a:r>
            <a:r>
              <a:rPr lang="en-US" sz="2000" dirty="0" err="1">
                <a:latin typeface="Open Sans"/>
              </a:rPr>
              <a:t>riesgo</a:t>
            </a:r>
            <a:r>
              <a:rPr lang="en-US" sz="2000" dirty="0">
                <a:latin typeface="Open Sans"/>
              </a:rPr>
              <a:t>, </a:t>
            </a:r>
            <a:r>
              <a:rPr lang="en-US" sz="2000" dirty="0" err="1">
                <a:latin typeface="Open Sans"/>
              </a:rPr>
              <a:t>menos</a:t>
            </a:r>
            <a:r>
              <a:rPr lang="en-US" sz="2000" dirty="0">
                <a:latin typeface="Open Sans"/>
              </a:rPr>
              <a:t> </a:t>
            </a:r>
            <a:r>
              <a:rPr lang="en-US" sz="2000" dirty="0" err="1">
                <a:latin typeface="Open Sans"/>
              </a:rPr>
              <a:t>caro</a:t>
            </a:r>
            <a:endParaRPr lang="en-US" sz="2000" dirty="0">
              <a:latin typeface="Open Sans"/>
            </a:endParaRPr>
          </a:p>
          <a:p>
            <a:pPr>
              <a:lnSpc>
                <a:spcPct val="100000"/>
              </a:lnSpc>
            </a:pPr>
            <a:r>
              <a:rPr lang="en-US" sz="2000" dirty="0">
                <a:latin typeface="Open Sans"/>
              </a:rPr>
              <a:t>Los </a:t>
            </a:r>
            <a:r>
              <a:rPr lang="en-US" sz="2000" dirty="0" err="1">
                <a:latin typeface="Open Sans"/>
              </a:rPr>
              <a:t>intereses</a:t>
            </a:r>
            <a:r>
              <a:rPr lang="en-US" sz="2000" dirty="0">
                <a:latin typeface="Open Sans"/>
              </a:rPr>
              <a:t> son </a:t>
            </a:r>
            <a:r>
              <a:rPr lang="en-US" sz="2000" dirty="0" err="1">
                <a:latin typeface="Open Sans"/>
              </a:rPr>
              <a:t>deducibles</a:t>
            </a:r>
            <a:r>
              <a:rPr lang="en-US" sz="2000" dirty="0">
                <a:latin typeface="Open Sans"/>
              </a:rPr>
              <a:t> de </a:t>
            </a:r>
            <a:r>
              <a:rPr lang="en-US" sz="2000" dirty="0" err="1">
                <a:latin typeface="Open Sans"/>
              </a:rPr>
              <a:t>impuestos</a:t>
            </a:r>
            <a:endParaRPr lang="en-US" sz="2000" dirty="0">
              <a:latin typeface="Open Sans"/>
            </a:endParaRPr>
          </a:p>
        </p:txBody>
      </p:sp>
      <p:sp>
        <p:nvSpPr>
          <p:cNvPr id="10" name="Oval 9">
            <a:extLst>
              <a:ext uri="{FF2B5EF4-FFF2-40B4-BE49-F238E27FC236}">
                <a16:creationId xmlns:a16="http://schemas.microsoft.com/office/drawing/2014/main" id="{0249D093-30FA-1B46-B263-733E8BD55EBD}"/>
              </a:ext>
            </a:extLst>
          </p:cNvPr>
          <p:cNvSpPr/>
          <p:nvPr/>
        </p:nvSpPr>
        <p:spPr>
          <a:xfrm>
            <a:off x="10550808" y="63494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0.mp3" descr="Track5_Lecture2_Slide10.mp3">
            <a:hlinkClick r:id="" action="ppaction://media"/>
            <a:extLst>
              <a:ext uri="{FF2B5EF4-FFF2-40B4-BE49-F238E27FC236}">
                <a16:creationId xmlns:a16="http://schemas.microsoft.com/office/drawing/2014/main" id="{1A72575D-4910-1C45-B07A-0DAC6B4F6C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22173" y="668504"/>
            <a:ext cx="812800" cy="812800"/>
          </a:xfrm>
          <a:prstGeom prst="rect">
            <a:avLst/>
          </a:prstGeom>
        </p:spPr>
      </p:pic>
    </p:spTree>
    <p:extLst>
      <p:ext uri="{BB962C8B-B14F-4D97-AF65-F5344CB8AC3E}">
        <p14:creationId xmlns:p14="http://schemas.microsoft.com/office/powerpoint/2010/main" val="269951272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81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2.2.4 Financiación híbrida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647184" y="-288201"/>
            <a:ext cx="9674105" cy="14003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a:t>
            </a:r>
            <a:r>
              <a:rPr lang="en-GB" sz="4400" dirty="0" err="1">
                <a:latin typeface="Open Sans"/>
                <a:ea typeface="Open Sans" panose="020B0606030504020204" pitchFamily="34" charset="0"/>
                <a:cs typeface="Open Sans" panose="020B0606030504020204" pitchFamily="34" charset="0"/>
                <a:sym typeface="Bodoni SvtyTwo ITC TT-Book"/>
              </a:rPr>
              <a:t>Financiación</a:t>
            </a:r>
            <a:r>
              <a:rPr lang="en-GB" sz="4400" dirty="0">
                <a:latin typeface="Open Sans"/>
                <a:ea typeface="Open Sans" panose="020B0606030504020204" pitchFamily="34" charset="0"/>
                <a:cs typeface="Open Sans" panose="020B0606030504020204" pitchFamily="34" charset="0"/>
                <a:sym typeface="Bodoni SvtyTwo ITC TT-Book"/>
              </a:rPr>
              <a:t> con capital y </a:t>
            </a:r>
            <a:r>
              <a:rPr lang="en-GB" sz="4400" dirty="0" err="1">
                <a:latin typeface="Open Sans"/>
                <a:ea typeface="Open Sans" panose="020B0606030504020204" pitchFamily="34" charset="0"/>
                <a:cs typeface="Open Sans" panose="020B0606030504020204" pitchFamily="34" charset="0"/>
                <a:sym typeface="Bodoni SvtyTwo ITC TT-Book"/>
              </a:rPr>
              <a:t>deuda</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3" name="Content Placeholder 2">
            <a:extLst>
              <a:ext uri="{FF2B5EF4-FFF2-40B4-BE49-F238E27FC236}">
                <a16:creationId xmlns:a16="http://schemas.microsoft.com/office/drawing/2014/main" id="{4C4C48A3-4120-4937-9758-BEC20EE16D23}"/>
              </a:ext>
            </a:extLst>
          </p:cNvPr>
          <p:cNvSpPr>
            <a:spLocks noGrp="1"/>
          </p:cNvSpPr>
          <p:nvPr>
            <p:ph idx="1"/>
          </p:nvPr>
        </p:nvSpPr>
        <p:spPr>
          <a:xfrm>
            <a:off x="889381" y="1999641"/>
            <a:ext cx="9559996" cy="4351338"/>
          </a:xfrm>
        </p:spPr>
        <p:txBody>
          <a:bodyPr vert="horz" lIns="91440" tIns="45720" rIns="91440" bIns="45720" rtlCol="0" anchor="t">
            <a:normAutofit/>
          </a:bodyPr>
          <a:lstStyle/>
          <a:p>
            <a:pPr marL="0" indent="0">
              <a:lnSpc>
                <a:spcPct val="100000"/>
              </a:lnSpc>
              <a:buNone/>
            </a:pPr>
            <a:r>
              <a:rPr lang="en-US" sz="2000" b="1">
                <a:latin typeface="Open Sans"/>
              </a:rPr>
              <a:t>FINANCIACIÓN HÍBRIDA</a:t>
            </a:r>
            <a:endParaRPr lang="en-US" sz="2000">
              <a:cs typeface="Calibri"/>
            </a:endParaRPr>
          </a:p>
          <a:p>
            <a:pPr>
              <a:lnSpc>
                <a:spcPct val="100000"/>
              </a:lnSpc>
            </a:pPr>
            <a:r>
              <a:rPr lang="en-US" sz="2000">
                <a:latin typeface="Open Sans"/>
              </a:rPr>
              <a:t>Instrumentos con características tanto de DEUDA como de CAPITAL:</a:t>
            </a:r>
          </a:p>
          <a:p>
            <a:pPr marL="0" indent="0">
              <a:lnSpc>
                <a:spcPct val="100000"/>
              </a:lnSpc>
              <a:buNone/>
            </a:pPr>
            <a:endParaRPr lang="en-US" sz="2000">
              <a:latin typeface="Open Sans"/>
            </a:endParaRPr>
          </a:p>
          <a:p>
            <a:pPr marL="0" indent="0">
              <a:lnSpc>
                <a:spcPct val="100000"/>
              </a:lnSpc>
              <a:buNone/>
            </a:pPr>
            <a:r>
              <a:rPr lang="en-US" sz="2000" b="1">
                <a:latin typeface="Open Sans"/>
              </a:rPr>
              <a:t>1. ACCIONES PREFERENTES</a:t>
            </a:r>
          </a:p>
          <a:p>
            <a:pPr>
              <a:lnSpc>
                <a:spcPct val="100000"/>
              </a:lnSpc>
            </a:pPr>
            <a:r>
              <a:rPr lang="en-US" sz="2000">
                <a:latin typeface="Open Sans"/>
              </a:rPr>
              <a:t>Acciones con prioridad de dividendos sobre las acciones ordinarias, normalmente con una tasa de dividendos fija, a veces sin derechos de voto.</a:t>
            </a:r>
          </a:p>
          <a:p>
            <a:pPr>
              <a:lnSpc>
                <a:spcPct val="100000"/>
              </a:lnSpc>
            </a:pPr>
            <a:endParaRPr lang="en-GB" sz="2000">
              <a:latin typeface="Open Sans"/>
            </a:endParaRPr>
          </a:p>
        </p:txBody>
      </p:sp>
      <p:sp>
        <p:nvSpPr>
          <p:cNvPr id="7" name="Oval 6">
            <a:extLst>
              <a:ext uri="{FF2B5EF4-FFF2-40B4-BE49-F238E27FC236}">
                <a16:creationId xmlns:a16="http://schemas.microsoft.com/office/drawing/2014/main" id="{B75CD08C-17EB-454B-8A3A-EBCF01AB75FA}"/>
              </a:ext>
            </a:extLst>
          </p:cNvPr>
          <p:cNvSpPr/>
          <p:nvPr/>
        </p:nvSpPr>
        <p:spPr>
          <a:xfrm>
            <a:off x="10347089" y="11341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1.mp3" descr="Track5_Lecture2_Slide11.mp3">
            <a:hlinkClick r:id="" action="ppaction://media"/>
            <a:extLst>
              <a:ext uri="{FF2B5EF4-FFF2-40B4-BE49-F238E27FC236}">
                <a16:creationId xmlns:a16="http://schemas.microsoft.com/office/drawing/2014/main" id="{58B13464-5536-F54C-A7F0-019502972B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93604" y="1186841"/>
            <a:ext cx="812800" cy="812800"/>
          </a:xfrm>
          <a:prstGeom prst="rect">
            <a:avLst/>
          </a:prstGeom>
        </p:spPr>
      </p:pic>
    </p:spTree>
    <p:extLst>
      <p:ext uri="{BB962C8B-B14F-4D97-AF65-F5344CB8AC3E}">
        <p14:creationId xmlns:p14="http://schemas.microsoft.com/office/powerpoint/2010/main" val="330169407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2.2.5 Financiación híbrida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498595" y="-281784"/>
            <a:ext cx="9936995" cy="13795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a:t>
            </a:r>
            <a:r>
              <a:rPr lang="en-GB" sz="4400" dirty="0" err="1">
                <a:latin typeface="Open Sans"/>
                <a:ea typeface="Open Sans" panose="020B0606030504020204" pitchFamily="34" charset="0"/>
                <a:cs typeface="Open Sans" panose="020B0606030504020204" pitchFamily="34" charset="0"/>
                <a:sym typeface="Bodoni SvtyTwo ITC TT-Book"/>
              </a:rPr>
              <a:t>Financiación</a:t>
            </a:r>
            <a:r>
              <a:rPr lang="en-GB" sz="4400" dirty="0">
                <a:latin typeface="Open Sans"/>
                <a:ea typeface="Open Sans" panose="020B0606030504020204" pitchFamily="34" charset="0"/>
                <a:cs typeface="Open Sans" panose="020B0606030504020204" pitchFamily="34" charset="0"/>
                <a:sym typeface="Bodoni SvtyTwo ITC TT-Book"/>
              </a:rPr>
              <a:t> con capital y </a:t>
            </a:r>
            <a:r>
              <a:rPr lang="en-GB" sz="4400" dirty="0" err="1">
                <a:latin typeface="Open Sans"/>
                <a:ea typeface="Open Sans" panose="020B0606030504020204" pitchFamily="34" charset="0"/>
                <a:cs typeface="Open Sans" panose="020B0606030504020204" pitchFamily="34" charset="0"/>
                <a:sym typeface="Bodoni SvtyTwo ITC TT-Book"/>
              </a:rPr>
              <a:t>deuda</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3" name="Content Placeholder 2">
            <a:extLst>
              <a:ext uri="{FF2B5EF4-FFF2-40B4-BE49-F238E27FC236}">
                <a16:creationId xmlns:a16="http://schemas.microsoft.com/office/drawing/2014/main" id="{4C4C48A3-4120-4937-9758-BEC20EE16D23}"/>
              </a:ext>
            </a:extLst>
          </p:cNvPr>
          <p:cNvSpPr>
            <a:spLocks noGrp="1"/>
          </p:cNvSpPr>
          <p:nvPr>
            <p:ph idx="1"/>
          </p:nvPr>
        </p:nvSpPr>
        <p:spPr>
          <a:xfrm>
            <a:off x="889382" y="2036631"/>
            <a:ext cx="10021139" cy="2450038"/>
          </a:xfrm>
        </p:spPr>
        <p:txBody>
          <a:bodyPr vert="horz" lIns="91440" tIns="45720" rIns="91440" bIns="45720" rtlCol="0" anchor="t">
            <a:normAutofit fontScale="92500" lnSpcReduction="10000"/>
          </a:bodyPr>
          <a:lstStyle/>
          <a:p>
            <a:pPr marL="0" indent="0">
              <a:lnSpc>
                <a:spcPct val="100000"/>
              </a:lnSpc>
              <a:buNone/>
            </a:pPr>
            <a:r>
              <a:rPr lang="en-US" sz="2000" b="1">
                <a:latin typeface="Open Sans"/>
              </a:rPr>
              <a:t>2. DEUDA SUBORDINADA</a:t>
            </a:r>
            <a:endParaRPr lang="en-US" sz="2000">
              <a:cs typeface="Calibri"/>
            </a:endParaRPr>
          </a:p>
          <a:p>
            <a:pPr>
              <a:lnSpc>
                <a:spcPct val="100000"/>
              </a:lnSpc>
            </a:pPr>
            <a:r>
              <a:rPr lang="en-US" sz="2000">
                <a:latin typeface="Open Sans"/>
              </a:rPr>
              <a:t>Segunda reclamación de los activos del proyecto</a:t>
            </a:r>
          </a:p>
          <a:p>
            <a:pPr>
              <a:lnSpc>
                <a:spcPct val="100000"/>
              </a:lnSpc>
            </a:pPr>
            <a:r>
              <a:rPr lang="en-US" sz="2000">
                <a:latin typeface="Open Sans"/>
              </a:rPr>
              <a:t>Procede de fuentes con interés directo en el proyecto (por ejemplo, el propietario) o de fondos especializados que se sienten cómodos asumiendo más riesgo del que asumiría un prestamista principal.</a:t>
            </a:r>
          </a:p>
          <a:p>
            <a:pPr>
              <a:lnSpc>
                <a:spcPct val="100000"/>
              </a:lnSpc>
            </a:pPr>
            <a:r>
              <a:rPr lang="en-US" sz="2000">
                <a:latin typeface="Open Sans"/>
              </a:rPr>
              <a:t>Mucho más caro que la deuda senior</a:t>
            </a:r>
          </a:p>
          <a:p>
            <a:pPr>
              <a:lnSpc>
                <a:spcPct val="100000"/>
              </a:lnSpc>
            </a:pPr>
            <a:r>
              <a:rPr lang="en-US" sz="2000">
                <a:latin typeface="Open Sans"/>
              </a:rPr>
              <a:t>El pago de intereses es deducible fiscalmente, por lo que reduce el coste del capital</a:t>
            </a:r>
          </a:p>
          <a:p>
            <a:pPr>
              <a:lnSpc>
                <a:spcPct val="100000"/>
              </a:lnSpc>
            </a:pPr>
            <a:endParaRPr lang="en-GB" sz="2000">
              <a:latin typeface="Open Sans"/>
            </a:endParaRPr>
          </a:p>
        </p:txBody>
      </p:sp>
      <p:sp>
        <p:nvSpPr>
          <p:cNvPr id="7" name="Oval 6">
            <a:extLst>
              <a:ext uri="{FF2B5EF4-FFF2-40B4-BE49-F238E27FC236}">
                <a16:creationId xmlns:a16="http://schemas.microsoft.com/office/drawing/2014/main" id="{329F5BD3-58F0-F945-B12F-5F8FD3A6D054}"/>
              </a:ext>
            </a:extLst>
          </p:cNvPr>
          <p:cNvSpPr/>
          <p:nvPr/>
        </p:nvSpPr>
        <p:spPr>
          <a:xfrm>
            <a:off x="10430887" y="105654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2.mp3" descr="Track5_Lecture2_Slide12.mp3">
            <a:hlinkClick r:id="" action="ppaction://media"/>
            <a:extLst>
              <a:ext uri="{FF2B5EF4-FFF2-40B4-BE49-F238E27FC236}">
                <a16:creationId xmlns:a16="http://schemas.microsoft.com/office/drawing/2014/main" id="{476B221D-26CE-F342-948C-EC2BA28436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30887" y="1127908"/>
            <a:ext cx="812800" cy="812800"/>
          </a:xfrm>
          <a:prstGeom prst="rect">
            <a:avLst/>
          </a:prstGeom>
        </p:spPr>
      </p:pic>
    </p:spTree>
    <p:extLst>
      <p:ext uri="{BB962C8B-B14F-4D97-AF65-F5344CB8AC3E}">
        <p14:creationId xmlns:p14="http://schemas.microsoft.com/office/powerpoint/2010/main" val="33887023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95006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2.3.1 Relación deuda-capital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92122" y="-41901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a:t>
            </a:r>
            <a:r>
              <a:rPr lang="en-GB" sz="4400" dirty="0" err="1">
                <a:latin typeface="Open Sans"/>
                <a:ea typeface="Open Sans" panose="020B0606030504020204" pitchFamily="34" charset="0"/>
                <a:cs typeface="Open Sans" panose="020B0606030504020204" pitchFamily="34" charset="0"/>
                <a:sym typeface="Bodoni SvtyTwo ITC TT-Book"/>
              </a:rPr>
              <a:t>Estructura</a:t>
            </a:r>
            <a:r>
              <a:rPr lang="en-GB" sz="4400" dirty="0">
                <a:latin typeface="Open Sans"/>
                <a:ea typeface="Open Sans" panose="020B0606030504020204" pitchFamily="34" charset="0"/>
                <a:cs typeface="Open Sans" panose="020B0606030504020204" pitchFamily="34" charset="0"/>
                <a:sym typeface="Bodoni SvtyTwo ITC TT-Book"/>
              </a:rPr>
              <a:t> de capital</a:t>
            </a:r>
          </a:p>
        </p:txBody>
      </p:sp>
      <p:sp>
        <p:nvSpPr>
          <p:cNvPr id="3" name="Content Placeholder 2">
            <a:extLst>
              <a:ext uri="{FF2B5EF4-FFF2-40B4-BE49-F238E27FC236}">
                <a16:creationId xmlns:a16="http://schemas.microsoft.com/office/drawing/2014/main" id="{7CD06298-35C4-4F31-9D2F-17EE00FD3B60}"/>
              </a:ext>
            </a:extLst>
          </p:cNvPr>
          <p:cNvSpPr>
            <a:spLocks noGrp="1"/>
          </p:cNvSpPr>
          <p:nvPr>
            <p:ph idx="1"/>
          </p:nvPr>
        </p:nvSpPr>
        <p:spPr>
          <a:xfrm>
            <a:off x="792122" y="1563997"/>
            <a:ext cx="9059276" cy="4343940"/>
          </a:xfrm>
        </p:spPr>
        <p:txBody>
          <a:bodyPr vert="horz" lIns="91440" tIns="45720" rIns="91440" bIns="45720" rtlCol="0" anchor="t">
            <a:normAutofit/>
          </a:bodyPr>
          <a:lstStyle/>
          <a:p>
            <a:pPr>
              <a:lnSpc>
                <a:spcPct val="100000"/>
              </a:lnSpc>
            </a:pPr>
            <a:r>
              <a:rPr lang="en-US" sz="2000" b="1" dirty="0">
                <a:latin typeface="Open Sans"/>
              </a:rPr>
              <a:t>ESTRUCTURA DE CAPITAL: </a:t>
            </a:r>
            <a:r>
              <a:rPr lang="en-US" sz="2000" dirty="0" err="1">
                <a:latin typeface="Open Sans"/>
              </a:rPr>
              <a:t>mezcla</a:t>
            </a:r>
            <a:r>
              <a:rPr lang="en-US" sz="2000" dirty="0">
                <a:latin typeface="Open Sans"/>
              </a:rPr>
              <a:t> de </a:t>
            </a:r>
            <a:r>
              <a:rPr lang="en-US" sz="2000" dirty="0" err="1">
                <a:latin typeface="Open Sans"/>
              </a:rPr>
              <a:t>deuda</a:t>
            </a:r>
            <a:r>
              <a:rPr lang="en-US" sz="2000" dirty="0">
                <a:latin typeface="Open Sans"/>
              </a:rPr>
              <a:t> y capital que </a:t>
            </a:r>
            <a:r>
              <a:rPr lang="en-US" sz="2000" dirty="0" err="1">
                <a:latin typeface="Open Sans"/>
              </a:rPr>
              <a:t>una</a:t>
            </a:r>
            <a:r>
              <a:rPr lang="en-US" sz="2000" dirty="0">
                <a:latin typeface="Open Sans"/>
              </a:rPr>
              <a:t> </a:t>
            </a:r>
            <a:r>
              <a:rPr lang="en-US" sz="2000" dirty="0" err="1">
                <a:latin typeface="Open Sans"/>
              </a:rPr>
              <a:t>empresa</a:t>
            </a:r>
            <a:r>
              <a:rPr lang="en-US" sz="2000" dirty="0">
                <a:latin typeface="Open Sans"/>
              </a:rPr>
              <a:t> </a:t>
            </a:r>
            <a:r>
              <a:rPr lang="en-US" sz="2000" dirty="0" err="1">
                <a:latin typeface="Open Sans"/>
              </a:rPr>
              <a:t>utiliza</a:t>
            </a:r>
            <a:r>
              <a:rPr lang="en-US" sz="2000" dirty="0">
                <a:latin typeface="Open Sans"/>
              </a:rPr>
              <a:t> para </a:t>
            </a:r>
            <a:r>
              <a:rPr lang="en-US" sz="2000" dirty="0" err="1">
                <a:latin typeface="Open Sans"/>
              </a:rPr>
              <a:t>financiar</a:t>
            </a:r>
            <a:r>
              <a:rPr lang="en-US" sz="2000" dirty="0">
                <a:latin typeface="Open Sans"/>
              </a:rPr>
              <a:t> </a:t>
            </a:r>
            <a:r>
              <a:rPr lang="en-US" sz="2000" dirty="0" err="1">
                <a:latin typeface="Open Sans"/>
              </a:rPr>
              <a:t>el</a:t>
            </a:r>
            <a:r>
              <a:rPr lang="en-US" sz="2000" dirty="0">
                <a:latin typeface="Open Sans"/>
              </a:rPr>
              <a:t> </a:t>
            </a:r>
            <a:r>
              <a:rPr lang="en-US" sz="2000" dirty="0" err="1">
                <a:latin typeface="Open Sans"/>
              </a:rPr>
              <a:t>proyecto</a:t>
            </a:r>
            <a:endParaRPr lang="en-US" sz="2000" dirty="0">
              <a:latin typeface="Calibri"/>
              <a:cs typeface="Calibri"/>
            </a:endParaRPr>
          </a:p>
          <a:p>
            <a:pPr>
              <a:lnSpc>
                <a:spcPct val="100000"/>
              </a:lnSpc>
            </a:pPr>
            <a:r>
              <a:rPr lang="en-US" sz="2000" dirty="0">
                <a:latin typeface="Open Sans"/>
              </a:rPr>
              <a:t>Las </a:t>
            </a:r>
            <a:r>
              <a:rPr lang="en-US" sz="2000" dirty="0" err="1">
                <a:latin typeface="Open Sans"/>
              </a:rPr>
              <a:t>decisiones</a:t>
            </a:r>
            <a:r>
              <a:rPr lang="en-US" sz="2000" dirty="0">
                <a:latin typeface="Open Sans"/>
              </a:rPr>
              <a:t> </a:t>
            </a:r>
            <a:r>
              <a:rPr lang="en-US" sz="2000" dirty="0" err="1">
                <a:latin typeface="Open Sans"/>
              </a:rPr>
              <a:t>sobre</a:t>
            </a:r>
            <a:r>
              <a:rPr lang="en-US" sz="2000" dirty="0">
                <a:latin typeface="Open Sans"/>
              </a:rPr>
              <a:t> la </a:t>
            </a:r>
            <a:r>
              <a:rPr lang="en-US" sz="2000" dirty="0" err="1">
                <a:latin typeface="Open Sans"/>
              </a:rPr>
              <a:t>estructura</a:t>
            </a:r>
            <a:r>
              <a:rPr lang="en-US" sz="2000" dirty="0">
                <a:latin typeface="Open Sans"/>
              </a:rPr>
              <a:t> de capital </a:t>
            </a:r>
            <a:r>
              <a:rPr lang="en-US" sz="2000" dirty="0" err="1">
                <a:latin typeface="Open Sans"/>
              </a:rPr>
              <a:t>pueden</a:t>
            </a:r>
            <a:r>
              <a:rPr lang="en-US" sz="2000" dirty="0">
                <a:latin typeface="Open Sans"/>
              </a:rPr>
              <a:t> </a:t>
            </a:r>
            <a:r>
              <a:rPr lang="en-US" sz="2000" dirty="0" err="1">
                <a:latin typeface="Open Sans"/>
              </a:rPr>
              <a:t>tener</a:t>
            </a:r>
            <a:r>
              <a:rPr lang="en-US" sz="2000" dirty="0">
                <a:latin typeface="Open Sans"/>
              </a:rPr>
              <a:t> </a:t>
            </a:r>
            <a:r>
              <a:rPr lang="en-US" sz="2000" dirty="0" err="1">
                <a:latin typeface="Open Sans"/>
              </a:rPr>
              <a:t>importantes</a:t>
            </a:r>
            <a:r>
              <a:rPr lang="en-US" sz="2000" dirty="0">
                <a:latin typeface="Open Sans"/>
              </a:rPr>
              <a:t> </a:t>
            </a:r>
            <a:r>
              <a:rPr lang="en-US" sz="2000" dirty="0" err="1">
                <a:latin typeface="Open Sans"/>
              </a:rPr>
              <a:t>implicaciones</a:t>
            </a:r>
            <a:r>
              <a:rPr lang="en-US" sz="2000" dirty="0">
                <a:latin typeface="Open Sans"/>
              </a:rPr>
              <a:t> para </a:t>
            </a:r>
            <a:r>
              <a:rPr lang="en-US" sz="2000" dirty="0" err="1">
                <a:latin typeface="Open Sans"/>
              </a:rPr>
              <a:t>el</a:t>
            </a:r>
            <a:r>
              <a:rPr lang="en-US" sz="2000" dirty="0">
                <a:latin typeface="Open Sans"/>
              </a:rPr>
              <a:t> valor de la </a:t>
            </a:r>
            <a:r>
              <a:rPr lang="en-US" sz="2000" dirty="0" err="1">
                <a:latin typeface="Open Sans"/>
              </a:rPr>
              <a:t>empresa</a:t>
            </a:r>
            <a:r>
              <a:rPr lang="en-US" sz="2000" dirty="0">
                <a:latin typeface="Open Sans"/>
              </a:rPr>
              <a:t> y </a:t>
            </a:r>
            <a:r>
              <a:rPr lang="en-US" sz="2000" dirty="0" err="1">
                <a:latin typeface="Open Sans"/>
              </a:rPr>
              <a:t>su</a:t>
            </a:r>
            <a:r>
              <a:rPr lang="en-US" sz="2000" dirty="0">
                <a:latin typeface="Open Sans"/>
              </a:rPr>
              <a:t> </a:t>
            </a:r>
            <a:r>
              <a:rPr lang="en-US" sz="2000" dirty="0" err="1">
                <a:latin typeface="Open Sans"/>
              </a:rPr>
              <a:t>coste</a:t>
            </a:r>
            <a:r>
              <a:rPr lang="en-US" sz="2000" dirty="0">
                <a:latin typeface="Open Sans"/>
              </a:rPr>
              <a:t> de capital.</a:t>
            </a:r>
          </a:p>
          <a:p>
            <a:pPr>
              <a:lnSpc>
                <a:spcPct val="100000"/>
              </a:lnSpc>
            </a:pPr>
            <a:r>
              <a:rPr lang="en-US" sz="2000" dirty="0" err="1">
                <a:latin typeface="Open Sans"/>
              </a:rPr>
              <a:t>Difícil</a:t>
            </a:r>
            <a:r>
              <a:rPr lang="en-US" sz="2000" dirty="0">
                <a:latin typeface="Open Sans"/>
              </a:rPr>
              <a:t> de responder: ¿</a:t>
            </a:r>
            <a:r>
              <a:rPr lang="en-US" sz="2000" dirty="0" err="1">
                <a:latin typeface="Open Sans"/>
              </a:rPr>
              <a:t>Cuál</a:t>
            </a:r>
            <a:r>
              <a:rPr lang="en-US" sz="2000" dirty="0">
                <a:latin typeface="Open Sans"/>
              </a:rPr>
              <a:t> es la </a:t>
            </a:r>
            <a:r>
              <a:rPr lang="en-US" sz="2000" dirty="0" err="1">
                <a:latin typeface="Open Sans"/>
              </a:rPr>
              <a:t>mejor</a:t>
            </a:r>
            <a:r>
              <a:rPr lang="en-US" sz="2000" dirty="0">
                <a:latin typeface="Open Sans"/>
              </a:rPr>
              <a:t> </a:t>
            </a:r>
            <a:r>
              <a:rPr lang="en-US" sz="2000" dirty="0" err="1">
                <a:latin typeface="Open Sans"/>
              </a:rPr>
              <a:t>estructura</a:t>
            </a:r>
            <a:r>
              <a:rPr lang="en-US" sz="2000" dirty="0">
                <a:latin typeface="Open Sans"/>
              </a:rPr>
              <a:t> de capital para </a:t>
            </a:r>
            <a:r>
              <a:rPr lang="en-US" sz="2000" dirty="0" err="1">
                <a:latin typeface="Open Sans"/>
              </a:rPr>
              <a:t>una</a:t>
            </a:r>
            <a:r>
              <a:rPr lang="en-US" sz="2000" dirty="0">
                <a:latin typeface="Open Sans"/>
              </a:rPr>
              <a:t> </a:t>
            </a:r>
            <a:r>
              <a:rPr lang="en-US" sz="2000" dirty="0" err="1">
                <a:latin typeface="Open Sans"/>
              </a:rPr>
              <a:t>empresa</a:t>
            </a:r>
            <a:r>
              <a:rPr lang="en-US" sz="2000" dirty="0">
                <a:latin typeface="Open Sans"/>
              </a:rPr>
              <a:t> </a:t>
            </a:r>
            <a:r>
              <a:rPr lang="en-US" sz="2000" dirty="0" err="1">
                <a:latin typeface="Open Sans"/>
              </a:rPr>
              <a:t>en</a:t>
            </a:r>
            <a:r>
              <a:rPr lang="en-US" sz="2000" dirty="0">
                <a:latin typeface="Open Sans"/>
              </a:rPr>
              <a:t> un </a:t>
            </a:r>
            <a:r>
              <a:rPr lang="en-US" sz="2000" dirty="0" err="1">
                <a:latin typeface="Open Sans"/>
              </a:rPr>
              <a:t>momento</a:t>
            </a:r>
            <a:r>
              <a:rPr lang="en-US" sz="2000" dirty="0">
                <a:latin typeface="Open Sans"/>
              </a:rPr>
              <a:t> </a:t>
            </a:r>
            <a:r>
              <a:rPr lang="en-US" sz="2000" dirty="0" err="1">
                <a:latin typeface="Open Sans"/>
              </a:rPr>
              <a:t>determinado</a:t>
            </a:r>
            <a:r>
              <a:rPr lang="en-US" sz="2000" dirty="0">
                <a:latin typeface="Open Sans"/>
              </a:rPr>
              <a:t>?</a:t>
            </a:r>
          </a:p>
          <a:p>
            <a:pPr>
              <a:lnSpc>
                <a:spcPct val="100000"/>
              </a:lnSpc>
            </a:pPr>
            <a:r>
              <a:rPr lang="en-US" sz="2000" b="1" dirty="0">
                <a:latin typeface="Open Sans"/>
              </a:rPr>
              <a:t>RELACIÓN DEUDA-PATRIMONIO NETO</a:t>
            </a:r>
          </a:p>
          <a:p>
            <a:pPr>
              <a:lnSpc>
                <a:spcPct val="100000"/>
              </a:lnSpc>
            </a:pPr>
            <a:endParaRPr lang="en-US" sz="2000" dirty="0">
              <a:latin typeface="Open Sans"/>
            </a:endParaRPr>
          </a:p>
          <a:p>
            <a:pPr marL="0" indent="0">
              <a:lnSpc>
                <a:spcPct val="100000"/>
              </a:lnSpc>
              <a:buNone/>
            </a:pPr>
            <a:endParaRPr lang="en-US" sz="2000" dirty="0">
              <a:latin typeface="Open Sans"/>
            </a:endParaRPr>
          </a:p>
          <a:p>
            <a:pPr>
              <a:lnSpc>
                <a:spcPct val="100000"/>
              </a:lnSpc>
            </a:pPr>
            <a:r>
              <a:rPr lang="en-US" sz="2000" dirty="0">
                <a:latin typeface="Open Sans"/>
              </a:rPr>
              <a:t>Si &gt; 1, la </a:t>
            </a:r>
            <a:r>
              <a:rPr lang="en-US" sz="2000" dirty="0" err="1">
                <a:latin typeface="Open Sans"/>
              </a:rPr>
              <a:t>mayoría</a:t>
            </a:r>
            <a:r>
              <a:rPr lang="en-US" sz="2000" dirty="0">
                <a:latin typeface="Open Sans"/>
              </a:rPr>
              <a:t> de </a:t>
            </a:r>
            <a:r>
              <a:rPr lang="en-US" sz="2000" dirty="0" err="1">
                <a:latin typeface="Open Sans"/>
              </a:rPr>
              <a:t>los</a:t>
            </a:r>
            <a:r>
              <a:rPr lang="en-US" sz="2000" dirty="0">
                <a:latin typeface="Open Sans"/>
              </a:rPr>
              <a:t> </a:t>
            </a:r>
            <a:r>
              <a:rPr lang="en-US" sz="2000" dirty="0" err="1">
                <a:latin typeface="Open Sans"/>
              </a:rPr>
              <a:t>activos</a:t>
            </a:r>
            <a:r>
              <a:rPr lang="en-US" sz="2000" dirty="0">
                <a:latin typeface="Open Sans"/>
              </a:rPr>
              <a:t> se </a:t>
            </a:r>
            <a:r>
              <a:rPr lang="en-US" sz="2000" dirty="0" err="1">
                <a:latin typeface="Open Sans"/>
              </a:rPr>
              <a:t>financian</a:t>
            </a:r>
            <a:r>
              <a:rPr lang="en-US" sz="2000" dirty="0">
                <a:latin typeface="Open Sans"/>
              </a:rPr>
              <a:t> con </a:t>
            </a:r>
            <a:r>
              <a:rPr lang="en-US" sz="2000" dirty="0" err="1">
                <a:latin typeface="Open Sans"/>
              </a:rPr>
              <a:t>deuda</a:t>
            </a:r>
            <a:endParaRPr lang="en-US" sz="2000" dirty="0">
              <a:latin typeface="Open Sans"/>
            </a:endParaRPr>
          </a:p>
          <a:p>
            <a:pPr>
              <a:lnSpc>
                <a:spcPct val="100000"/>
              </a:lnSpc>
            </a:pPr>
            <a:r>
              <a:rPr lang="en-US" sz="2000" dirty="0">
                <a:latin typeface="Open Sans"/>
              </a:rPr>
              <a:t>Si &lt; 1, </a:t>
            </a:r>
            <a:r>
              <a:rPr lang="en-US" sz="2000" dirty="0" err="1">
                <a:latin typeface="Open Sans"/>
              </a:rPr>
              <a:t>los</a:t>
            </a:r>
            <a:r>
              <a:rPr lang="en-US" sz="2000" dirty="0">
                <a:latin typeface="Open Sans"/>
              </a:rPr>
              <a:t> </a:t>
            </a:r>
            <a:r>
              <a:rPr lang="en-US" sz="2000" dirty="0" err="1">
                <a:latin typeface="Open Sans"/>
              </a:rPr>
              <a:t>activos</a:t>
            </a:r>
            <a:r>
              <a:rPr lang="en-US" sz="2000" dirty="0">
                <a:latin typeface="Open Sans"/>
              </a:rPr>
              <a:t> se </a:t>
            </a:r>
            <a:r>
              <a:rPr lang="en-US" sz="2000" dirty="0" err="1">
                <a:latin typeface="Open Sans"/>
              </a:rPr>
              <a:t>financian</a:t>
            </a:r>
            <a:r>
              <a:rPr lang="en-US" sz="2000" dirty="0">
                <a:latin typeface="Open Sans"/>
              </a:rPr>
              <a:t> </a:t>
            </a:r>
            <a:r>
              <a:rPr lang="en-US" sz="2000" dirty="0" err="1">
                <a:latin typeface="Open Sans"/>
              </a:rPr>
              <a:t>principalmente</a:t>
            </a:r>
            <a:r>
              <a:rPr lang="en-US" sz="2000" dirty="0">
                <a:latin typeface="Open Sans"/>
              </a:rPr>
              <a:t> con </a:t>
            </a:r>
            <a:r>
              <a:rPr lang="en-US" sz="2000" dirty="0" err="1">
                <a:latin typeface="Open Sans"/>
              </a:rPr>
              <a:t>fondos</a:t>
            </a:r>
            <a:r>
              <a:rPr lang="en-US" sz="2000" dirty="0">
                <a:latin typeface="Open Sans"/>
              </a:rPr>
              <a:t> </a:t>
            </a:r>
            <a:r>
              <a:rPr lang="en-US" sz="2000" dirty="0" err="1">
                <a:latin typeface="Open Sans"/>
              </a:rPr>
              <a:t>propios</a:t>
            </a:r>
            <a:endParaRPr lang="en-US" sz="2000" dirty="0">
              <a:latin typeface="Open Sans"/>
            </a:endParaRPr>
          </a:p>
          <a:p>
            <a:pPr>
              <a:lnSpc>
                <a:spcPct val="100000"/>
              </a:lnSpc>
            </a:pPr>
            <a:endParaRPr lang="en-GB" sz="2000" dirty="0">
              <a:latin typeface="Open Sans"/>
            </a:endParaRPr>
          </a:p>
        </p:txBody>
      </p:sp>
      <p:pic>
        <p:nvPicPr>
          <p:cNvPr id="4" name="Picture 6">
            <a:extLst>
              <a:ext uri="{FF2B5EF4-FFF2-40B4-BE49-F238E27FC236}">
                <a16:creationId xmlns:a16="http://schemas.microsoft.com/office/drawing/2014/main" id="{2689DB56-AF85-41EE-AD6C-95A0BF503F84}"/>
              </a:ext>
            </a:extLst>
          </p:cNvPr>
          <p:cNvPicPr>
            <a:picLocks noChangeAspect="1"/>
          </p:cNvPicPr>
          <p:nvPr/>
        </p:nvPicPr>
        <p:blipFill>
          <a:blip r:embed="rId6"/>
          <a:stretch>
            <a:fillRect/>
          </a:stretch>
        </p:blipFill>
        <p:spPr>
          <a:xfrm>
            <a:off x="3853936" y="4180103"/>
            <a:ext cx="3251199" cy="869873"/>
          </a:xfrm>
          <a:prstGeom prst="rect">
            <a:avLst/>
          </a:prstGeom>
        </p:spPr>
      </p:pic>
      <p:sp>
        <p:nvSpPr>
          <p:cNvPr id="10" name="Oval 9">
            <a:extLst>
              <a:ext uri="{FF2B5EF4-FFF2-40B4-BE49-F238E27FC236}">
                <a16:creationId xmlns:a16="http://schemas.microsoft.com/office/drawing/2014/main" id="{C178AA16-7677-C24B-89E0-7D08A98A54E6}"/>
              </a:ext>
            </a:extLst>
          </p:cNvPr>
          <p:cNvSpPr/>
          <p:nvPr/>
        </p:nvSpPr>
        <p:spPr>
          <a:xfrm>
            <a:off x="10036981" y="2114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3.mp3" descr="Track5_Lecture2_Slide13.mp3">
            <a:hlinkClick r:id="" action="ppaction://media"/>
            <a:extLst>
              <a:ext uri="{FF2B5EF4-FFF2-40B4-BE49-F238E27FC236}">
                <a16:creationId xmlns:a16="http://schemas.microsoft.com/office/drawing/2014/main" id="{5FD4EF29-98D1-554B-A971-75CE95DDC6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08346" y="282777"/>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27722" y="1194791"/>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2.3.2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Relación</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deuda</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-capital</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27722" y="-33653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a:t>
            </a:r>
            <a:r>
              <a:rPr lang="en-GB" sz="4400" dirty="0" err="1">
                <a:latin typeface="Open Sans"/>
                <a:ea typeface="Open Sans" panose="020B0606030504020204" pitchFamily="34" charset="0"/>
                <a:cs typeface="Open Sans" panose="020B0606030504020204" pitchFamily="34" charset="0"/>
                <a:sym typeface="Bodoni SvtyTwo ITC TT-Book"/>
              </a:rPr>
              <a:t>Estructura</a:t>
            </a:r>
            <a:r>
              <a:rPr lang="en-GB" sz="4400" dirty="0">
                <a:latin typeface="Open Sans"/>
                <a:ea typeface="Open Sans" panose="020B0606030504020204" pitchFamily="34" charset="0"/>
                <a:cs typeface="Open Sans" panose="020B0606030504020204" pitchFamily="34" charset="0"/>
                <a:sym typeface="Bodoni SvtyTwo ITC TT-Book"/>
              </a:rPr>
              <a:t> de capital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4129124"/>
            <a:ext cx="8740067" cy="1593322"/>
          </a:xfrm>
        </p:spPr>
        <p:txBody>
          <a:bodyPr vert="horz" lIns="91440" tIns="45720" rIns="91440" bIns="45720" rtlCol="0" anchor="t">
            <a:normAutofit fontScale="92500" lnSpcReduction="20000"/>
          </a:bodyPr>
          <a:lstStyle/>
          <a:p>
            <a:pPr>
              <a:lnSpc>
                <a:spcPct val="100000"/>
              </a:lnSpc>
            </a:pPr>
            <a:r>
              <a:rPr lang="en-US" sz="2000" dirty="0">
                <a:latin typeface="Open Sans"/>
              </a:rPr>
              <a:t>Como </a:t>
            </a:r>
            <a:r>
              <a:rPr lang="en-US" sz="2000" dirty="0" err="1">
                <a:latin typeface="Open Sans"/>
              </a:rPr>
              <a:t>los</a:t>
            </a:r>
            <a:r>
              <a:rPr lang="en-US" sz="2000" dirty="0">
                <a:latin typeface="Open Sans"/>
              </a:rPr>
              <a:t> </a:t>
            </a:r>
            <a:r>
              <a:rPr lang="en-US" sz="2000" dirty="0" err="1">
                <a:latin typeface="Open Sans"/>
              </a:rPr>
              <a:t>inversores</a:t>
            </a:r>
            <a:r>
              <a:rPr lang="en-US" sz="2000" dirty="0">
                <a:latin typeface="Open Sans"/>
              </a:rPr>
              <a:t> de capital </a:t>
            </a:r>
            <a:r>
              <a:rPr lang="en-US" sz="2000" dirty="0" err="1">
                <a:latin typeface="Open Sans"/>
              </a:rPr>
              <a:t>esperan</a:t>
            </a:r>
            <a:r>
              <a:rPr lang="en-US" sz="2000" dirty="0">
                <a:latin typeface="Open Sans"/>
              </a:rPr>
              <a:t> </a:t>
            </a:r>
            <a:r>
              <a:rPr lang="en-US" sz="2000" dirty="0" err="1">
                <a:latin typeface="Open Sans"/>
              </a:rPr>
              <a:t>una</a:t>
            </a:r>
            <a:r>
              <a:rPr lang="en-US" sz="2000" dirty="0">
                <a:latin typeface="Open Sans"/>
              </a:rPr>
              <a:t> </a:t>
            </a:r>
            <a:r>
              <a:rPr lang="en-US" sz="2000" dirty="0" err="1">
                <a:latin typeface="Open Sans"/>
              </a:rPr>
              <a:t>tasa</a:t>
            </a:r>
            <a:r>
              <a:rPr lang="en-US" sz="2000" dirty="0">
                <a:latin typeface="Open Sans"/>
              </a:rPr>
              <a:t> de </a:t>
            </a:r>
            <a:r>
              <a:rPr lang="en-US" sz="2000" dirty="0" err="1">
                <a:latin typeface="Open Sans"/>
              </a:rPr>
              <a:t>rendimiento</a:t>
            </a:r>
            <a:r>
              <a:rPr lang="en-US" sz="2000" dirty="0">
                <a:latin typeface="Open Sans"/>
              </a:rPr>
              <a:t> </a:t>
            </a:r>
            <a:r>
              <a:rPr lang="en-US" sz="2000" dirty="0" err="1">
                <a:latin typeface="Open Sans"/>
              </a:rPr>
              <a:t>más</a:t>
            </a:r>
            <a:r>
              <a:rPr lang="en-US" sz="2000" dirty="0">
                <a:latin typeface="Open Sans"/>
              </a:rPr>
              <a:t> </a:t>
            </a:r>
            <a:r>
              <a:rPr lang="en-US" sz="2000" dirty="0" err="1">
                <a:latin typeface="Open Sans"/>
              </a:rPr>
              <a:t>alta</a:t>
            </a:r>
            <a:r>
              <a:rPr lang="en-US" sz="2000" dirty="0">
                <a:latin typeface="Open Sans"/>
              </a:rPr>
              <a:t> y </a:t>
            </a:r>
            <a:r>
              <a:rPr lang="en-US" sz="2000" dirty="0" err="1">
                <a:latin typeface="Open Sans"/>
              </a:rPr>
              <a:t>el</a:t>
            </a:r>
            <a:r>
              <a:rPr lang="en-US" sz="2000" dirty="0">
                <a:latin typeface="Open Sans"/>
              </a:rPr>
              <a:t> </a:t>
            </a:r>
            <a:r>
              <a:rPr lang="en-US" sz="2000" dirty="0" err="1">
                <a:latin typeface="Open Sans"/>
              </a:rPr>
              <a:t>pago</a:t>
            </a:r>
            <a:r>
              <a:rPr lang="en-US" sz="2000" dirty="0">
                <a:latin typeface="Open Sans"/>
              </a:rPr>
              <a:t> de </a:t>
            </a:r>
            <a:r>
              <a:rPr lang="en-US" sz="2000" dirty="0" err="1">
                <a:latin typeface="Open Sans"/>
              </a:rPr>
              <a:t>intereses</a:t>
            </a:r>
            <a:r>
              <a:rPr lang="en-US" sz="2000" dirty="0">
                <a:latin typeface="Open Sans"/>
              </a:rPr>
              <a:t> es deducible de </a:t>
            </a:r>
            <a:r>
              <a:rPr lang="en-US" sz="2000" dirty="0" err="1">
                <a:latin typeface="Open Sans"/>
              </a:rPr>
              <a:t>impuestos</a:t>
            </a:r>
            <a:r>
              <a:rPr lang="en-US" sz="2000" dirty="0">
                <a:latin typeface="Open Sans"/>
              </a:rPr>
              <a:t>, </a:t>
            </a:r>
            <a:r>
              <a:rPr lang="en-US" sz="2000" dirty="0" err="1">
                <a:latin typeface="Open Sans"/>
              </a:rPr>
              <a:t>el</a:t>
            </a:r>
            <a:r>
              <a:rPr lang="en-US" sz="2000" dirty="0">
                <a:latin typeface="Open Sans"/>
              </a:rPr>
              <a:t> </a:t>
            </a:r>
            <a:r>
              <a:rPr lang="en-US" sz="2000" dirty="0" err="1">
                <a:latin typeface="Open Sans"/>
              </a:rPr>
              <a:t>uso</a:t>
            </a:r>
            <a:r>
              <a:rPr lang="en-US" sz="2000" dirty="0">
                <a:latin typeface="Open Sans"/>
              </a:rPr>
              <a:t> de la </a:t>
            </a:r>
            <a:r>
              <a:rPr lang="en-US" sz="2000" dirty="0" err="1">
                <a:latin typeface="Open Sans"/>
              </a:rPr>
              <a:t>financiación</a:t>
            </a:r>
            <a:r>
              <a:rPr lang="en-US" sz="2000" dirty="0">
                <a:latin typeface="Open Sans"/>
              </a:rPr>
              <a:t> de la </a:t>
            </a:r>
            <a:r>
              <a:rPr lang="en-US" sz="2000" dirty="0" err="1">
                <a:latin typeface="Open Sans"/>
              </a:rPr>
              <a:t>deuda</a:t>
            </a:r>
            <a:r>
              <a:rPr lang="en-US" sz="2000" dirty="0">
                <a:latin typeface="Open Sans"/>
              </a:rPr>
              <a:t> </a:t>
            </a:r>
            <a:r>
              <a:rPr lang="en-US" sz="2000" dirty="0" err="1">
                <a:latin typeface="Open Sans"/>
              </a:rPr>
              <a:t>tiene</a:t>
            </a:r>
            <a:r>
              <a:rPr lang="en-US" sz="2000" dirty="0">
                <a:latin typeface="Open Sans"/>
              </a:rPr>
              <a:t> la </a:t>
            </a:r>
            <a:r>
              <a:rPr lang="en-US" sz="2000" dirty="0" err="1">
                <a:latin typeface="Open Sans"/>
              </a:rPr>
              <a:t>ventaja</a:t>
            </a:r>
            <a:r>
              <a:rPr lang="en-US" sz="2000" dirty="0">
                <a:latin typeface="Open Sans"/>
              </a:rPr>
              <a:t> de:</a:t>
            </a:r>
            <a:endParaRPr lang="en-US" sz="2000" dirty="0">
              <a:cs typeface="Calibri"/>
            </a:endParaRPr>
          </a:p>
          <a:p>
            <a:pPr>
              <a:lnSpc>
                <a:spcPct val="100000"/>
              </a:lnSpc>
            </a:pPr>
            <a:r>
              <a:rPr lang="en-US" sz="2000" dirty="0" err="1">
                <a:latin typeface="Open Sans"/>
              </a:rPr>
              <a:t>Aumento</a:t>
            </a:r>
            <a:r>
              <a:rPr lang="en-US" sz="2000" dirty="0">
                <a:latin typeface="Open Sans"/>
              </a:rPr>
              <a:t> del </a:t>
            </a:r>
            <a:r>
              <a:rPr lang="en-US" sz="2000" dirty="0" err="1">
                <a:latin typeface="Open Sans"/>
              </a:rPr>
              <a:t>rendimiento</a:t>
            </a:r>
            <a:r>
              <a:rPr lang="en-US" sz="2000" dirty="0">
                <a:latin typeface="Open Sans"/>
              </a:rPr>
              <a:t> de la </a:t>
            </a:r>
            <a:r>
              <a:rPr lang="en-US" sz="2000" dirty="0" err="1">
                <a:latin typeface="Open Sans"/>
              </a:rPr>
              <a:t>inversión</a:t>
            </a:r>
            <a:endParaRPr lang="en-US" sz="2000" dirty="0">
              <a:latin typeface="Open Sans"/>
            </a:endParaRPr>
          </a:p>
          <a:p>
            <a:pPr>
              <a:lnSpc>
                <a:spcPct val="100000"/>
              </a:lnSpc>
            </a:pPr>
            <a:r>
              <a:rPr lang="en-US" sz="2000" dirty="0" err="1">
                <a:latin typeface="Open Sans"/>
              </a:rPr>
              <a:t>Reducir</a:t>
            </a:r>
            <a:r>
              <a:rPr lang="en-US" sz="2000" dirty="0">
                <a:latin typeface="Open Sans"/>
              </a:rPr>
              <a:t> </a:t>
            </a:r>
            <a:r>
              <a:rPr lang="en-US" sz="2000" dirty="0" err="1">
                <a:latin typeface="Open Sans"/>
              </a:rPr>
              <a:t>el</a:t>
            </a:r>
            <a:r>
              <a:rPr lang="en-US" sz="2000" dirty="0">
                <a:latin typeface="Open Sans"/>
              </a:rPr>
              <a:t> </a:t>
            </a:r>
            <a:r>
              <a:rPr lang="en-US" sz="2000" dirty="0" err="1">
                <a:latin typeface="Open Sans"/>
              </a:rPr>
              <a:t>coste</a:t>
            </a:r>
            <a:r>
              <a:rPr lang="en-US" sz="2000" dirty="0">
                <a:latin typeface="Open Sans"/>
              </a:rPr>
              <a:t> del capital</a:t>
            </a:r>
          </a:p>
        </p:txBody>
      </p:sp>
      <p:pic>
        <p:nvPicPr>
          <p:cNvPr id="10" name="Google Shape;203;p16">
            <a:extLst>
              <a:ext uri="{FF2B5EF4-FFF2-40B4-BE49-F238E27FC236}">
                <a16:creationId xmlns:a16="http://schemas.microsoft.com/office/drawing/2014/main" id="{57B1FC3E-D9E7-4540-B031-888D90923800}"/>
              </a:ext>
            </a:extLst>
          </p:cNvPr>
          <p:cNvPicPr preferRelativeResize="0"/>
          <p:nvPr/>
        </p:nvPicPr>
        <p:blipFill rotWithShape="1">
          <a:blip r:embed="rId6">
            <a:alphaModFix/>
          </a:blip>
          <a:srcRect/>
          <a:stretch/>
        </p:blipFill>
        <p:spPr>
          <a:xfrm>
            <a:off x="2153273" y="1758926"/>
            <a:ext cx="3566817" cy="2316953"/>
          </a:xfrm>
          <a:prstGeom prst="rect">
            <a:avLst/>
          </a:prstGeom>
          <a:noFill/>
          <a:ln>
            <a:noFill/>
          </a:ln>
        </p:spPr>
      </p:pic>
      <p:pic>
        <p:nvPicPr>
          <p:cNvPr id="11" name="Google Shape;204;p16">
            <a:extLst>
              <a:ext uri="{FF2B5EF4-FFF2-40B4-BE49-F238E27FC236}">
                <a16:creationId xmlns:a16="http://schemas.microsoft.com/office/drawing/2014/main" id="{672CD74B-E4AC-46F6-BDBD-2F1FBD0664B8}"/>
              </a:ext>
            </a:extLst>
          </p:cNvPr>
          <p:cNvPicPr preferRelativeResize="0"/>
          <p:nvPr/>
        </p:nvPicPr>
        <p:blipFill rotWithShape="1">
          <a:blip r:embed="rId7">
            <a:alphaModFix/>
          </a:blip>
          <a:srcRect/>
          <a:stretch/>
        </p:blipFill>
        <p:spPr>
          <a:xfrm>
            <a:off x="5975670" y="1806339"/>
            <a:ext cx="3566533" cy="2374462"/>
          </a:xfrm>
          <a:prstGeom prst="rect">
            <a:avLst/>
          </a:prstGeom>
          <a:noFill/>
          <a:ln>
            <a:noFill/>
          </a:ln>
        </p:spPr>
      </p:pic>
      <p:sp>
        <p:nvSpPr>
          <p:cNvPr id="12" name="Oval 11">
            <a:extLst>
              <a:ext uri="{FF2B5EF4-FFF2-40B4-BE49-F238E27FC236}">
                <a16:creationId xmlns:a16="http://schemas.microsoft.com/office/drawing/2014/main" id="{D6E4C9C2-A1B0-5B4B-8455-F3A0D3289BD8}"/>
              </a:ext>
            </a:extLst>
          </p:cNvPr>
          <p:cNvSpPr/>
          <p:nvPr/>
        </p:nvSpPr>
        <p:spPr>
          <a:xfrm>
            <a:off x="10420620" y="48954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4.mp3" descr="Track5_Lecture2_Slide14.mp3">
            <a:hlinkClick r:id="" action="ppaction://media"/>
            <a:extLst>
              <a:ext uri="{FF2B5EF4-FFF2-40B4-BE49-F238E27FC236}">
                <a16:creationId xmlns:a16="http://schemas.microsoft.com/office/drawing/2014/main" id="{433362B6-BBDA-8F4A-A6DA-435C8ADB9B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91985" y="560914"/>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07548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2.3.3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Rendimiento</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los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fondos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propios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50727" y="-293594"/>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a:t>
            </a:r>
            <a:r>
              <a:rPr lang="en-GB" sz="4400" dirty="0" err="1">
                <a:latin typeface="Open Sans"/>
                <a:ea typeface="Open Sans" panose="020B0606030504020204" pitchFamily="34" charset="0"/>
                <a:cs typeface="Open Sans" panose="020B0606030504020204" pitchFamily="34" charset="0"/>
                <a:sym typeface="Bodoni SvtyTwo ITC TT-Book"/>
              </a:rPr>
              <a:t>Estructura</a:t>
            </a:r>
            <a:r>
              <a:rPr lang="en-GB" sz="4400" dirty="0">
                <a:latin typeface="Open Sans"/>
                <a:ea typeface="Open Sans" panose="020B0606030504020204" pitchFamily="34" charset="0"/>
                <a:cs typeface="Open Sans" panose="020B0606030504020204" pitchFamily="34" charset="0"/>
                <a:sym typeface="Bodoni SvtyTwo ITC TT-Book"/>
              </a:rPr>
              <a:t> de capital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750727" y="1773019"/>
            <a:ext cx="9043387" cy="755882"/>
          </a:xfrm>
        </p:spPr>
        <p:txBody>
          <a:bodyPr vert="horz" lIns="91440" tIns="45720" rIns="91440" bIns="45720" rtlCol="0" anchor="t">
            <a:normAutofit/>
          </a:bodyPr>
          <a:lstStyle/>
          <a:p>
            <a:pPr>
              <a:lnSpc>
                <a:spcPct val="100000"/>
              </a:lnSpc>
            </a:pPr>
            <a:r>
              <a:rPr lang="en-US" sz="2000" b="1" dirty="0">
                <a:latin typeface="Open Sans"/>
              </a:rPr>
              <a:t>DIVIDENDO </a:t>
            </a:r>
            <a:r>
              <a:rPr lang="en-US" sz="2000" dirty="0">
                <a:latin typeface="Open Sans"/>
              </a:rPr>
              <a:t>= </a:t>
            </a:r>
            <a:r>
              <a:rPr lang="en-US" sz="2000" dirty="0" err="1">
                <a:latin typeface="Open Sans"/>
              </a:rPr>
              <a:t>pago</a:t>
            </a:r>
            <a:r>
              <a:rPr lang="en-US" sz="2000" dirty="0">
                <a:latin typeface="Open Sans"/>
              </a:rPr>
              <a:t> </a:t>
            </a:r>
            <a:r>
              <a:rPr lang="en-US" sz="2000" dirty="0" err="1">
                <a:latin typeface="Open Sans"/>
              </a:rPr>
              <a:t>realizado</a:t>
            </a:r>
            <a:r>
              <a:rPr lang="en-US" sz="2000" dirty="0">
                <a:latin typeface="Open Sans"/>
              </a:rPr>
              <a:t> </a:t>
            </a:r>
            <a:r>
              <a:rPr lang="en-US" sz="2000" dirty="0" err="1">
                <a:latin typeface="Open Sans"/>
              </a:rPr>
              <a:t>por</a:t>
            </a:r>
            <a:r>
              <a:rPr lang="en-US" sz="2000" dirty="0">
                <a:latin typeface="Open Sans"/>
              </a:rPr>
              <a:t> </a:t>
            </a:r>
            <a:r>
              <a:rPr lang="en-US" sz="2000" dirty="0" err="1">
                <a:latin typeface="Open Sans"/>
              </a:rPr>
              <a:t>una</a:t>
            </a:r>
            <a:r>
              <a:rPr lang="en-US" sz="2000" dirty="0">
                <a:latin typeface="Open Sans"/>
              </a:rPr>
              <a:t> </a:t>
            </a:r>
            <a:r>
              <a:rPr lang="en-US" sz="2000" dirty="0" err="1">
                <a:latin typeface="Open Sans"/>
              </a:rPr>
              <a:t>sociedad</a:t>
            </a:r>
            <a:r>
              <a:rPr lang="en-US" sz="2000" dirty="0">
                <a:latin typeface="Open Sans"/>
              </a:rPr>
              <a:t> a sus </a:t>
            </a:r>
            <a:r>
              <a:rPr lang="en-US" sz="2000" dirty="0" err="1">
                <a:latin typeface="Open Sans"/>
              </a:rPr>
              <a:t>accionistas</a:t>
            </a:r>
            <a:r>
              <a:rPr lang="en-US" sz="2000" dirty="0">
                <a:latin typeface="Open Sans"/>
              </a:rPr>
              <a:t> con cargo a sus </a:t>
            </a:r>
            <a:r>
              <a:rPr lang="en-US" sz="2000" dirty="0" err="1">
                <a:latin typeface="Open Sans"/>
              </a:rPr>
              <a:t>ingresos</a:t>
            </a:r>
            <a:r>
              <a:rPr lang="en-US" sz="2000" dirty="0">
                <a:latin typeface="Open Sans"/>
              </a:rPr>
              <a:t> </a:t>
            </a:r>
            <a:r>
              <a:rPr lang="en-US" sz="2000" dirty="0" err="1">
                <a:latin typeface="Open Sans"/>
              </a:rPr>
              <a:t>netos</a:t>
            </a:r>
            <a:r>
              <a:rPr lang="en-US" sz="2000" dirty="0">
                <a:latin typeface="Open Sans"/>
              </a:rPr>
              <a:t> </a:t>
            </a:r>
            <a:r>
              <a:rPr lang="en-US" sz="2000" dirty="0" err="1">
                <a:latin typeface="Open Sans"/>
              </a:rPr>
              <a:t>como</a:t>
            </a:r>
            <a:r>
              <a:rPr lang="en-US" sz="2000" dirty="0">
                <a:latin typeface="Open Sans"/>
              </a:rPr>
              <a:t> </a:t>
            </a:r>
            <a:r>
              <a:rPr lang="en-US" sz="2000" dirty="0" err="1">
                <a:latin typeface="Open Sans"/>
              </a:rPr>
              <a:t>reparto</a:t>
            </a:r>
            <a:r>
              <a:rPr lang="en-US" sz="2000" dirty="0">
                <a:latin typeface="Open Sans"/>
              </a:rPr>
              <a:t> de </a:t>
            </a:r>
            <a:r>
              <a:rPr lang="en-US" sz="2000" dirty="0" err="1">
                <a:latin typeface="Open Sans"/>
              </a:rPr>
              <a:t>beneficios</a:t>
            </a:r>
            <a:endParaRPr lang="en-US" dirty="0"/>
          </a:p>
          <a:p>
            <a:pPr marL="0" indent="0">
              <a:lnSpc>
                <a:spcPct val="100000"/>
              </a:lnSpc>
              <a:buNone/>
            </a:pPr>
            <a:endParaRPr lang="en-GB" sz="2000" dirty="0">
              <a:latin typeface="Open Sans"/>
            </a:endParaRPr>
          </a:p>
        </p:txBody>
      </p:sp>
      <p:pic>
        <p:nvPicPr>
          <p:cNvPr id="2" name="Picture 3">
            <a:extLst>
              <a:ext uri="{FF2B5EF4-FFF2-40B4-BE49-F238E27FC236}">
                <a16:creationId xmlns:a16="http://schemas.microsoft.com/office/drawing/2014/main" id="{933E4CCB-9B80-4A0C-BAC4-31E001BD1679}"/>
              </a:ext>
            </a:extLst>
          </p:cNvPr>
          <p:cNvPicPr>
            <a:picLocks noChangeAspect="1"/>
          </p:cNvPicPr>
          <p:nvPr/>
        </p:nvPicPr>
        <p:blipFill>
          <a:blip r:embed="rId6"/>
          <a:stretch>
            <a:fillRect/>
          </a:stretch>
        </p:blipFill>
        <p:spPr>
          <a:xfrm>
            <a:off x="1755931" y="2822495"/>
            <a:ext cx="7032977" cy="1094363"/>
          </a:xfrm>
          <a:prstGeom prst="rect">
            <a:avLst/>
          </a:prstGeom>
        </p:spPr>
      </p:pic>
      <p:sp>
        <p:nvSpPr>
          <p:cNvPr id="10" name="Oval 9">
            <a:extLst>
              <a:ext uri="{FF2B5EF4-FFF2-40B4-BE49-F238E27FC236}">
                <a16:creationId xmlns:a16="http://schemas.microsoft.com/office/drawing/2014/main" id="{2ACA4398-59D1-364F-BDC5-F2EE32C95548}"/>
              </a:ext>
            </a:extLst>
          </p:cNvPr>
          <p:cNvSpPr/>
          <p:nvPr/>
        </p:nvSpPr>
        <p:spPr>
          <a:xfrm>
            <a:off x="10036981" y="48954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2_Slide15.mp3" descr="Track5_Lecture2_Slide15.mp3">
            <a:hlinkClick r:id="" action="ppaction://media"/>
            <a:extLst>
              <a:ext uri="{FF2B5EF4-FFF2-40B4-BE49-F238E27FC236}">
                <a16:creationId xmlns:a16="http://schemas.microsoft.com/office/drawing/2014/main" id="{068DFBE7-C62C-8E4A-9A2C-C3949F558C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08346" y="560914"/>
            <a:ext cx="812800" cy="812800"/>
          </a:xfrm>
          <a:prstGeom prst="rect">
            <a:avLst/>
          </a:prstGeom>
        </p:spPr>
      </p:pic>
    </p:spTree>
    <p:extLst>
      <p:ext uri="{BB962C8B-B14F-4D97-AF65-F5344CB8AC3E}">
        <p14:creationId xmlns:p14="http://schemas.microsoft.com/office/powerpoint/2010/main" val="362394972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2.3.4 Coste del capital y de la deuda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778646" cy="13899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Estructura de capital y costes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2022489"/>
            <a:ext cx="9465076" cy="3130658"/>
          </a:xfrm>
        </p:spPr>
        <p:txBody>
          <a:bodyPr vert="horz" lIns="91440" tIns="45720" rIns="91440" bIns="45720" rtlCol="0" anchor="t">
            <a:normAutofit lnSpcReduction="10000"/>
          </a:bodyPr>
          <a:lstStyle/>
          <a:p>
            <a:pPr marL="0" indent="0">
              <a:lnSpc>
                <a:spcPct val="100000"/>
              </a:lnSpc>
              <a:buNone/>
            </a:pPr>
            <a:r>
              <a:rPr lang="en-US" sz="2000" b="1">
                <a:latin typeface="Open Sans"/>
              </a:rPr>
              <a:t>COSTE DE LOS FONDOS PROPIOS R(</a:t>
            </a:r>
            <a:r>
              <a:rPr lang="en-US" sz="2000" b="1" baseline="-25000">
                <a:latin typeface="Open Sans"/>
              </a:rPr>
              <a:t>E</a:t>
            </a:r>
            <a:r>
              <a:rPr lang="en-US" sz="2000" b="1">
                <a:latin typeface="Open Sans"/>
              </a:rPr>
              <a:t> ) </a:t>
            </a:r>
            <a:endParaRPr lang="en-US" sz="2000">
              <a:cs typeface="Calibri"/>
            </a:endParaRPr>
          </a:p>
          <a:p>
            <a:pPr>
              <a:lnSpc>
                <a:spcPct val="100000"/>
              </a:lnSpc>
            </a:pPr>
            <a:r>
              <a:rPr lang="en-US" sz="2000">
                <a:latin typeface="Open Sans"/>
              </a:rPr>
              <a:t>El coste de los fondos propios es el rendimiento que los inversores exigen a su inversión</a:t>
            </a:r>
          </a:p>
          <a:p>
            <a:pPr>
              <a:lnSpc>
                <a:spcPct val="100000"/>
              </a:lnSpc>
            </a:pPr>
            <a:r>
              <a:rPr lang="en-US" sz="2000">
                <a:latin typeface="Open Sans"/>
              </a:rPr>
              <a:t>Depende del riesgo</a:t>
            </a:r>
          </a:p>
          <a:p>
            <a:pPr>
              <a:lnSpc>
                <a:spcPct val="100000"/>
              </a:lnSpc>
            </a:pPr>
            <a:r>
              <a:rPr lang="en-US" sz="2000">
                <a:latin typeface="Open Sans"/>
              </a:rPr>
              <a:t>Cuanto mayor sea el riesgo, mayor será la rentabilidad requerida</a:t>
            </a:r>
          </a:p>
          <a:p>
            <a:pPr marL="0" indent="0">
              <a:lnSpc>
                <a:spcPct val="100000"/>
              </a:lnSpc>
              <a:buNone/>
            </a:pPr>
            <a:endParaRPr lang="en-US" sz="2000">
              <a:latin typeface="Open Sans"/>
            </a:endParaRPr>
          </a:p>
          <a:p>
            <a:pPr marL="0" indent="0">
              <a:lnSpc>
                <a:spcPct val="100000"/>
              </a:lnSpc>
              <a:buNone/>
            </a:pPr>
            <a:r>
              <a:rPr lang="en-US" sz="2000" b="1">
                <a:latin typeface="Open Sans"/>
              </a:rPr>
              <a:t>COSTE DE LA DEUDA R(</a:t>
            </a:r>
            <a:r>
              <a:rPr lang="en-US" sz="2000" b="1" baseline="-25000">
                <a:latin typeface="Open Sans"/>
              </a:rPr>
              <a:t>D</a:t>
            </a:r>
            <a:r>
              <a:rPr lang="en-US" sz="2000" b="1">
                <a:latin typeface="Open Sans"/>
              </a:rPr>
              <a:t> ) </a:t>
            </a:r>
          </a:p>
          <a:p>
            <a:pPr>
              <a:lnSpc>
                <a:spcPct val="100000"/>
              </a:lnSpc>
            </a:pPr>
            <a:r>
              <a:rPr lang="en-US" sz="2000">
                <a:latin typeface="Open Sans"/>
              </a:rPr>
              <a:t>El coste de la deuda es el tipo de interés de los nuevos préstamos</a:t>
            </a:r>
          </a:p>
          <a:p>
            <a:pPr>
              <a:lnSpc>
                <a:spcPct val="100000"/>
              </a:lnSpc>
            </a:pPr>
            <a:endParaRPr lang="en-GB" sz="2000">
              <a:latin typeface="Open Sans"/>
            </a:endParaRPr>
          </a:p>
        </p:txBody>
      </p:sp>
      <p:sp>
        <p:nvSpPr>
          <p:cNvPr id="7" name="Oval 6">
            <a:extLst>
              <a:ext uri="{FF2B5EF4-FFF2-40B4-BE49-F238E27FC236}">
                <a16:creationId xmlns:a16="http://schemas.microsoft.com/office/drawing/2014/main" id="{ACB639C7-1ECC-4A4B-A287-16B41B390E7B}"/>
              </a:ext>
            </a:extLst>
          </p:cNvPr>
          <p:cNvSpPr/>
          <p:nvPr/>
        </p:nvSpPr>
        <p:spPr>
          <a:xfrm>
            <a:off x="10280926" y="41797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6.mp3" descr="Track5_Lecture2_Slide16.mp3">
            <a:hlinkClick r:id="" action="ppaction://media"/>
            <a:extLst>
              <a:ext uri="{FF2B5EF4-FFF2-40B4-BE49-F238E27FC236}">
                <a16:creationId xmlns:a16="http://schemas.microsoft.com/office/drawing/2014/main" id="{E92A4AC9-F1ED-6547-A5D7-2D702EEAC3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52291" y="489340"/>
            <a:ext cx="812800" cy="812800"/>
          </a:xfrm>
          <a:prstGeom prst="rect">
            <a:avLst/>
          </a:prstGeom>
        </p:spPr>
      </p:pic>
    </p:spTree>
    <p:extLst>
      <p:ext uri="{BB962C8B-B14F-4D97-AF65-F5344CB8AC3E}">
        <p14:creationId xmlns:p14="http://schemas.microsoft.com/office/powerpoint/2010/main" val="246849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2831"/>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769140" y="1028341"/>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2.3.5 Coste medio ponderado del capital (WACC)</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44516" y="-307903"/>
            <a:ext cx="8945659" cy="13899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a:t>
            </a:r>
            <a:r>
              <a:rPr lang="en-GB" sz="4400" dirty="0" err="1">
                <a:latin typeface="Open Sans"/>
                <a:ea typeface="Open Sans" panose="020B0606030504020204" pitchFamily="34" charset="0"/>
                <a:cs typeface="Open Sans" panose="020B0606030504020204" pitchFamily="34" charset="0"/>
                <a:sym typeface="Bodoni SvtyTwo ITC TT-Book"/>
              </a:rPr>
              <a:t>Estructura</a:t>
            </a:r>
            <a:r>
              <a:rPr lang="en-GB" sz="4400" dirty="0">
                <a:latin typeface="Open Sans"/>
                <a:ea typeface="Open Sans" panose="020B0606030504020204" pitchFamily="34" charset="0"/>
                <a:cs typeface="Open Sans" panose="020B0606030504020204" pitchFamily="34" charset="0"/>
                <a:sym typeface="Bodoni SvtyTwo ITC TT-Book"/>
              </a:rPr>
              <a:t> de capital y </a:t>
            </a:r>
            <a:r>
              <a:rPr lang="en-GB" sz="4400" dirty="0" err="1">
                <a:latin typeface="Open Sans"/>
                <a:ea typeface="Open Sans" panose="020B0606030504020204" pitchFamily="34" charset="0"/>
                <a:cs typeface="Open Sans" panose="020B0606030504020204" pitchFamily="34" charset="0"/>
                <a:sym typeface="Bodoni SvtyTwo ITC TT-Book"/>
              </a:rPr>
              <a:t>costes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4096346"/>
            <a:ext cx="10515600" cy="2005407"/>
          </a:xfrm>
        </p:spPr>
        <p:txBody>
          <a:bodyPr vert="horz" lIns="91440" tIns="45720" rIns="91440" bIns="45720" rtlCol="0" anchor="t">
            <a:normAutofit/>
          </a:bodyPr>
          <a:lstStyle/>
          <a:p>
            <a:pPr>
              <a:lnSpc>
                <a:spcPct val="100000"/>
              </a:lnSpc>
            </a:pPr>
            <a:r>
              <a:rPr lang="en-US" sz="2000">
                <a:latin typeface="Open Sans"/>
              </a:rPr>
              <a:t>El valor de la empresa se maximiza cuando el WACC se minimiza.</a:t>
            </a:r>
            <a:endParaRPr lang="en-US"/>
          </a:p>
          <a:p>
            <a:pPr>
              <a:lnSpc>
                <a:spcPct val="100000"/>
              </a:lnSpc>
            </a:pPr>
            <a:r>
              <a:rPr lang="en-US" sz="2000">
                <a:latin typeface="Open Sans"/>
              </a:rPr>
              <a:t>El WACC es el tipo de descuento adecuado para el flujo de caja global de la empresa.</a:t>
            </a:r>
          </a:p>
          <a:p>
            <a:pPr>
              <a:lnSpc>
                <a:spcPct val="100000"/>
              </a:lnSpc>
            </a:pPr>
            <a:r>
              <a:rPr lang="en-US" sz="2000">
                <a:latin typeface="Open Sans"/>
              </a:rPr>
              <a:t>Las empresas pueden utilizar el WACC para decidir qué proyecto emprender.</a:t>
            </a:r>
          </a:p>
          <a:p>
            <a:pPr>
              <a:lnSpc>
                <a:spcPct val="100000"/>
              </a:lnSpc>
            </a:pPr>
            <a:r>
              <a:rPr lang="en-US" sz="2000">
                <a:latin typeface="Open Sans"/>
              </a:rPr>
              <a:t>Los inversores seleccionan el proyecto si el ROE &gt; WACC</a:t>
            </a:r>
          </a:p>
          <a:p>
            <a:pPr>
              <a:lnSpc>
                <a:spcPct val="100000"/>
              </a:lnSpc>
            </a:pPr>
            <a:endParaRPr lang="en-GB" sz="2000">
              <a:latin typeface="Open Sans"/>
            </a:endParaRPr>
          </a:p>
        </p:txBody>
      </p:sp>
      <p:pic>
        <p:nvPicPr>
          <p:cNvPr id="7" name="Google Shape;227;p19">
            <a:extLst>
              <a:ext uri="{FF2B5EF4-FFF2-40B4-BE49-F238E27FC236}">
                <a16:creationId xmlns:a16="http://schemas.microsoft.com/office/drawing/2014/main" id="{5F3227F0-B7F5-445D-93DF-CFA2790F0702}"/>
              </a:ext>
            </a:extLst>
          </p:cNvPr>
          <p:cNvPicPr preferRelativeResize="0"/>
          <p:nvPr/>
        </p:nvPicPr>
        <p:blipFill rotWithShape="1">
          <a:blip r:embed="rId6">
            <a:alphaModFix/>
          </a:blip>
          <a:srcRect/>
          <a:stretch/>
        </p:blipFill>
        <p:spPr>
          <a:xfrm>
            <a:off x="844516" y="2096667"/>
            <a:ext cx="5480131" cy="1054708"/>
          </a:xfrm>
          <a:prstGeom prst="rect">
            <a:avLst/>
          </a:prstGeom>
          <a:noFill/>
          <a:ln>
            <a:noFill/>
          </a:ln>
        </p:spPr>
      </p:pic>
      <p:sp>
        <p:nvSpPr>
          <p:cNvPr id="10" name="TextBox 9">
            <a:extLst>
              <a:ext uri="{FF2B5EF4-FFF2-40B4-BE49-F238E27FC236}">
                <a16:creationId xmlns:a16="http://schemas.microsoft.com/office/drawing/2014/main" id="{D98BCE90-84F7-4DB0-AF3B-4CB69E980FF6}"/>
              </a:ext>
            </a:extLst>
          </p:cNvPr>
          <p:cNvSpPr txBox="1"/>
          <p:nvPr/>
        </p:nvSpPr>
        <p:spPr>
          <a:xfrm>
            <a:off x="6656816" y="1489138"/>
            <a:ext cx="4208892" cy="1938992"/>
          </a:xfrm>
          <a:prstGeom prst="rect">
            <a:avLst/>
          </a:prstGeom>
          <a:noFill/>
        </p:spPr>
        <p:txBody>
          <a:bodyPr wrap="square" lIns="91440" tIns="45720" rIns="91440" bIns="45720" anchor="t">
            <a:spAutoFit/>
          </a:bodyPr>
          <a:lstStyle/>
          <a:p>
            <a:pPr marR="0" lvl="0">
              <a:spcAft>
                <a:spcPts val="0"/>
              </a:spcAft>
              <a:buClr>
                <a:srgbClr val="000000"/>
              </a:buClr>
              <a:buSzPts val="1600"/>
            </a:pPr>
            <a:r>
              <a:rPr lang="en-US" sz="2000" dirty="0">
                <a:latin typeface="Open Sans"/>
                <a:sym typeface="Lato"/>
              </a:rPr>
              <a:t>D = </a:t>
            </a:r>
            <a:r>
              <a:rPr lang="en-US" sz="2000" dirty="0" err="1">
                <a:latin typeface="Open Sans"/>
                <a:sym typeface="Lato"/>
              </a:rPr>
              <a:t>Importe</a:t>
            </a:r>
            <a:r>
              <a:rPr lang="en-US" sz="2000" dirty="0">
                <a:latin typeface="Open Sans"/>
                <a:sym typeface="Lato"/>
              </a:rPr>
              <a:t> de la </a:t>
            </a:r>
            <a:r>
              <a:rPr lang="en-US" sz="2000" dirty="0" err="1">
                <a:latin typeface="Open Sans"/>
                <a:sym typeface="Lato"/>
              </a:rPr>
              <a:t>deuda</a:t>
            </a:r>
            <a:endParaRPr lang="en-US" sz="2000" dirty="0">
              <a:latin typeface="Open Sans"/>
            </a:endParaRPr>
          </a:p>
          <a:p>
            <a:pPr marR="0" lvl="0">
              <a:spcAft>
                <a:spcPts val="0"/>
              </a:spcAft>
              <a:buClr>
                <a:srgbClr val="000000"/>
              </a:buClr>
              <a:buSzPts val="1600"/>
            </a:pPr>
            <a:r>
              <a:rPr lang="en-US" sz="2000" dirty="0">
                <a:latin typeface="Open Sans"/>
                <a:sym typeface="Lato"/>
              </a:rPr>
              <a:t>E = </a:t>
            </a:r>
            <a:r>
              <a:rPr lang="en-US" sz="2000" dirty="0" err="1">
                <a:latin typeface="Open Sans"/>
                <a:sym typeface="Lato"/>
              </a:rPr>
              <a:t>Importe</a:t>
            </a:r>
            <a:r>
              <a:rPr lang="en-US" sz="2000" dirty="0">
                <a:latin typeface="Open Sans"/>
                <a:sym typeface="Lato"/>
              </a:rPr>
              <a:t> de </a:t>
            </a:r>
            <a:r>
              <a:rPr lang="en-US" sz="2000" dirty="0" err="1">
                <a:latin typeface="Open Sans"/>
                <a:sym typeface="Lato"/>
              </a:rPr>
              <a:t>los</a:t>
            </a:r>
            <a:r>
              <a:rPr lang="en-US" sz="2000" dirty="0">
                <a:latin typeface="Open Sans"/>
                <a:sym typeface="Lato"/>
              </a:rPr>
              <a:t> </a:t>
            </a:r>
            <a:r>
              <a:rPr lang="en-US" sz="2000" dirty="0" err="1">
                <a:latin typeface="Open Sans"/>
                <a:sym typeface="Lato"/>
              </a:rPr>
              <a:t>fondos</a:t>
            </a:r>
            <a:r>
              <a:rPr lang="en-US" sz="2000" dirty="0">
                <a:latin typeface="Open Sans"/>
                <a:sym typeface="Lato"/>
              </a:rPr>
              <a:t> </a:t>
            </a:r>
            <a:r>
              <a:rPr lang="en-US" sz="2000" dirty="0" err="1">
                <a:latin typeface="Open Sans"/>
                <a:sym typeface="Lato"/>
              </a:rPr>
              <a:t>propios</a:t>
            </a:r>
            <a:endParaRPr lang="en-US" sz="2000" dirty="0">
              <a:latin typeface="Open Sans"/>
            </a:endParaRPr>
          </a:p>
          <a:p>
            <a:pPr marR="0" lvl="0">
              <a:spcAft>
                <a:spcPts val="0"/>
              </a:spcAft>
              <a:buClr>
                <a:srgbClr val="000000"/>
              </a:buClr>
              <a:buSzPts val="1600"/>
            </a:pPr>
            <a:r>
              <a:rPr lang="en-US" sz="2000" dirty="0">
                <a:latin typeface="Open Sans"/>
                <a:sym typeface="Lato"/>
              </a:rPr>
              <a:t>V = Valor total del </a:t>
            </a:r>
            <a:r>
              <a:rPr lang="en-US" sz="2000" dirty="0" err="1">
                <a:latin typeface="Open Sans"/>
                <a:sym typeface="Lato"/>
              </a:rPr>
              <a:t>activo</a:t>
            </a:r>
            <a:endParaRPr lang="en-US" sz="2000" dirty="0">
              <a:latin typeface="Open Sans"/>
            </a:endParaRPr>
          </a:p>
          <a:p>
            <a:pPr marR="0" lvl="0">
              <a:spcAft>
                <a:spcPts val="0"/>
              </a:spcAft>
              <a:buClr>
                <a:srgbClr val="000000"/>
              </a:buClr>
              <a:buSzPts val="1600"/>
            </a:pPr>
            <a:r>
              <a:rPr lang="en-US" sz="2000" dirty="0">
                <a:latin typeface="Open Sans"/>
                <a:sym typeface="Lato"/>
              </a:rPr>
              <a:t>r(D) = </a:t>
            </a:r>
            <a:r>
              <a:rPr lang="en-US" sz="2000" dirty="0" err="1">
                <a:latin typeface="Open Sans"/>
                <a:sym typeface="Lato"/>
              </a:rPr>
              <a:t>Coste</a:t>
            </a:r>
            <a:r>
              <a:rPr lang="en-US" sz="2000" dirty="0">
                <a:latin typeface="Open Sans"/>
                <a:sym typeface="Lato"/>
              </a:rPr>
              <a:t> de la </a:t>
            </a:r>
            <a:r>
              <a:rPr lang="en-US" sz="2000" dirty="0" err="1">
                <a:latin typeface="Open Sans"/>
                <a:sym typeface="Lato"/>
              </a:rPr>
              <a:t>deuda</a:t>
            </a:r>
            <a:endParaRPr lang="en-US" sz="2000" dirty="0">
              <a:latin typeface="Open Sans"/>
            </a:endParaRPr>
          </a:p>
          <a:p>
            <a:pPr marR="0" lvl="0">
              <a:spcAft>
                <a:spcPts val="0"/>
              </a:spcAft>
              <a:buClr>
                <a:srgbClr val="000000"/>
              </a:buClr>
              <a:buSzPts val="1600"/>
            </a:pPr>
            <a:r>
              <a:rPr lang="en-US" sz="2000" dirty="0">
                <a:latin typeface="Open Sans"/>
                <a:sym typeface="Lato"/>
              </a:rPr>
              <a:t>r(E) = </a:t>
            </a:r>
            <a:r>
              <a:rPr lang="en-US" sz="2000" dirty="0" err="1">
                <a:latin typeface="Open Sans"/>
                <a:sym typeface="Lato"/>
              </a:rPr>
              <a:t>Rendimiento</a:t>
            </a:r>
            <a:r>
              <a:rPr lang="en-US" sz="2000" dirty="0">
                <a:latin typeface="Open Sans"/>
                <a:sym typeface="Lato"/>
              </a:rPr>
              <a:t> </a:t>
            </a:r>
            <a:r>
              <a:rPr lang="en-US" sz="2000" dirty="0" err="1">
                <a:latin typeface="Open Sans"/>
                <a:sym typeface="Lato"/>
              </a:rPr>
              <a:t>esperado</a:t>
            </a:r>
            <a:r>
              <a:rPr lang="en-US" sz="2000" dirty="0">
                <a:latin typeface="Open Sans"/>
                <a:sym typeface="Lato"/>
              </a:rPr>
              <a:t> de </a:t>
            </a:r>
            <a:r>
              <a:rPr lang="en-US" sz="2000" dirty="0" err="1">
                <a:latin typeface="Open Sans"/>
                <a:sym typeface="Lato"/>
              </a:rPr>
              <a:t>los</a:t>
            </a:r>
            <a:r>
              <a:rPr lang="en-US" sz="2000" dirty="0">
                <a:latin typeface="Open Sans"/>
                <a:sym typeface="Lato"/>
              </a:rPr>
              <a:t> </a:t>
            </a:r>
            <a:r>
              <a:rPr lang="en-US" sz="2000" dirty="0" err="1">
                <a:latin typeface="Open Sans"/>
                <a:sym typeface="Lato"/>
              </a:rPr>
              <a:t>fondos</a:t>
            </a:r>
            <a:r>
              <a:rPr lang="en-US" sz="2000" dirty="0">
                <a:latin typeface="Open Sans"/>
                <a:sym typeface="Lato"/>
              </a:rPr>
              <a:t> </a:t>
            </a:r>
            <a:r>
              <a:rPr lang="en-US" sz="2000" dirty="0" err="1">
                <a:latin typeface="Open Sans"/>
                <a:sym typeface="Lato"/>
              </a:rPr>
              <a:t>propios</a:t>
            </a:r>
            <a:endParaRPr lang="en-US" sz="2000" dirty="0">
              <a:latin typeface="Open Sans"/>
            </a:endParaRPr>
          </a:p>
          <a:p>
            <a:pPr marR="0" lvl="0">
              <a:spcAft>
                <a:spcPts val="0"/>
              </a:spcAft>
              <a:buClr>
                <a:srgbClr val="000000"/>
              </a:buClr>
              <a:buSzPts val="1600"/>
            </a:pPr>
            <a:r>
              <a:rPr lang="en-US" sz="2000" dirty="0">
                <a:latin typeface="Open Sans"/>
                <a:sym typeface="Lato"/>
              </a:rPr>
              <a:t>t = Tipo del </a:t>
            </a:r>
            <a:r>
              <a:rPr lang="en-US" sz="2000" dirty="0" err="1">
                <a:latin typeface="Open Sans"/>
                <a:sym typeface="Lato"/>
              </a:rPr>
              <a:t>impuesto</a:t>
            </a:r>
            <a:r>
              <a:rPr lang="en-US" sz="2000" dirty="0">
                <a:latin typeface="Open Sans"/>
                <a:sym typeface="Lato"/>
              </a:rPr>
              <a:t> de </a:t>
            </a:r>
            <a:r>
              <a:rPr lang="en-US" sz="2000" dirty="0" err="1">
                <a:latin typeface="Open Sans"/>
                <a:sym typeface="Lato"/>
              </a:rPr>
              <a:t>sociedades</a:t>
            </a:r>
            <a:endParaRPr lang="en-US" sz="2000" dirty="0">
              <a:latin typeface="Open Sans"/>
            </a:endParaRPr>
          </a:p>
        </p:txBody>
      </p:sp>
      <p:sp>
        <p:nvSpPr>
          <p:cNvPr id="11" name="Oval 10">
            <a:extLst>
              <a:ext uri="{FF2B5EF4-FFF2-40B4-BE49-F238E27FC236}">
                <a16:creationId xmlns:a16="http://schemas.microsoft.com/office/drawing/2014/main" id="{9C549F7A-BE92-074A-BD04-2CB9B9CD3952}"/>
              </a:ext>
            </a:extLst>
          </p:cNvPr>
          <p:cNvSpPr/>
          <p:nvPr/>
        </p:nvSpPr>
        <p:spPr>
          <a:xfrm>
            <a:off x="10391954" y="22185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7.mp3" descr="Track5_Lecture2_Slide17.mp3">
            <a:hlinkClick r:id="" action="ppaction://media"/>
            <a:extLst>
              <a:ext uri="{FF2B5EF4-FFF2-40B4-BE49-F238E27FC236}">
                <a16:creationId xmlns:a16="http://schemas.microsoft.com/office/drawing/2014/main" id="{97C1F92A-0B23-C64B-B3AE-95219622F1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59308" y="293215"/>
            <a:ext cx="812800" cy="812800"/>
          </a:xfrm>
          <a:prstGeom prst="rect">
            <a:avLst/>
          </a:prstGeom>
        </p:spPr>
      </p:pic>
    </p:spTree>
    <p:extLst>
      <p:ext uri="{BB962C8B-B14F-4D97-AF65-F5344CB8AC3E}">
        <p14:creationId xmlns:p14="http://schemas.microsoft.com/office/powerpoint/2010/main" val="38929898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456" y="67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742116" y="1244679"/>
            <a:ext cx="7941499"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2.4.1 Flujo de caja entre la empresa y el mercado financiero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17536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Mercados </a:t>
            </a:r>
            <a:r>
              <a:rPr lang="en-GB" sz="4400" dirty="0" err="1">
                <a:latin typeface="Open Sans"/>
                <a:ea typeface="Open Sans" panose="020B0606030504020204" pitchFamily="34" charset="0"/>
                <a:cs typeface="Open Sans" panose="020B0606030504020204" pitchFamily="34" charset="0"/>
                <a:sym typeface="Bodoni SvtyTwo ITC TT-Book"/>
              </a:rPr>
              <a:t>financieros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1867130"/>
            <a:ext cx="2613766" cy="4225187"/>
          </a:xfrm>
        </p:spPr>
        <p:txBody>
          <a:bodyPr vert="horz" lIns="91440" tIns="45720" rIns="91440" bIns="45720" rtlCol="0" anchor="t">
            <a:normAutofit/>
          </a:bodyPr>
          <a:lstStyle/>
          <a:p>
            <a:pPr>
              <a:lnSpc>
                <a:spcPct val="100000"/>
              </a:lnSpc>
            </a:pPr>
            <a:r>
              <a:rPr lang="en-US" sz="2000">
                <a:latin typeface="Open Sans"/>
              </a:rPr>
              <a:t>Un mercado financiero pone en contacto a compradores y vendedores de títulos de deuda y acciones. </a:t>
            </a:r>
            <a:endParaRPr lang="en-US" sz="2000">
              <a:cs typeface="Calibri"/>
            </a:endParaRPr>
          </a:p>
          <a:p>
            <a:pPr>
              <a:lnSpc>
                <a:spcPct val="100000"/>
              </a:lnSpc>
            </a:pPr>
            <a:r>
              <a:rPr lang="en-US" sz="2000">
                <a:latin typeface="Open Sans"/>
              </a:rPr>
              <a:t>Sin embargo, los mercados financieros difieren en detalles.</a:t>
            </a:r>
          </a:p>
          <a:p>
            <a:pPr marL="0" indent="0">
              <a:lnSpc>
                <a:spcPct val="100000"/>
              </a:lnSpc>
              <a:buNone/>
            </a:pPr>
            <a:endParaRPr lang="en-GB" sz="2000">
              <a:cs typeface="Calibri"/>
            </a:endParaRPr>
          </a:p>
        </p:txBody>
      </p:sp>
      <p:pic>
        <p:nvPicPr>
          <p:cNvPr id="4" name="Imagine 9">
            <a:extLst>
              <a:ext uri="{FF2B5EF4-FFF2-40B4-BE49-F238E27FC236}">
                <a16:creationId xmlns:a16="http://schemas.microsoft.com/office/drawing/2014/main" id="{44B3509F-7F38-4D5B-A368-39893D34503E}"/>
              </a:ext>
            </a:extLst>
          </p:cNvPr>
          <p:cNvPicPr>
            <a:picLocks noChangeAspect="1"/>
          </p:cNvPicPr>
          <p:nvPr/>
        </p:nvPicPr>
        <p:blipFill>
          <a:blip r:embed="rId6"/>
          <a:stretch>
            <a:fillRect/>
          </a:stretch>
        </p:blipFill>
        <p:spPr>
          <a:xfrm>
            <a:off x="3544866" y="1781446"/>
            <a:ext cx="7941499" cy="4318064"/>
          </a:xfrm>
          <a:prstGeom prst="rect">
            <a:avLst/>
          </a:prstGeom>
        </p:spPr>
      </p:pic>
      <p:sp>
        <p:nvSpPr>
          <p:cNvPr id="10" name="Oval 9">
            <a:extLst>
              <a:ext uri="{FF2B5EF4-FFF2-40B4-BE49-F238E27FC236}">
                <a16:creationId xmlns:a16="http://schemas.microsoft.com/office/drawing/2014/main" id="{56ED084E-2395-0D4B-8081-5CF36D0EE59E}"/>
              </a:ext>
            </a:extLst>
          </p:cNvPr>
          <p:cNvSpPr/>
          <p:nvPr/>
        </p:nvSpPr>
        <p:spPr>
          <a:xfrm>
            <a:off x="9734159" y="5445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5_Lecture2_Slide18.mp3" descr="Track5_Lecture2_Slide18.mp3">
            <a:hlinkClick r:id="" action="ppaction://media"/>
            <a:extLst>
              <a:ext uri="{FF2B5EF4-FFF2-40B4-BE49-F238E27FC236}">
                <a16:creationId xmlns:a16="http://schemas.microsoft.com/office/drawing/2014/main" id="{9E05B21E-D361-F948-B2D9-FC5D46B18F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71060" y="615877"/>
            <a:ext cx="812800" cy="812800"/>
          </a:xfrm>
          <a:prstGeom prst="rect">
            <a:avLst/>
          </a:prstGeom>
        </p:spPr>
      </p:pic>
    </p:spTree>
    <p:extLst>
      <p:ext uri="{BB962C8B-B14F-4D97-AF65-F5344CB8AC3E}">
        <p14:creationId xmlns:p14="http://schemas.microsoft.com/office/powerpoint/2010/main" val="221867583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96896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2.4.2 Financiación corporativa o con recurso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36540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a:t>
            </a:r>
            <a:r>
              <a:rPr lang="en-GB" sz="4400" dirty="0" err="1">
                <a:latin typeface="Open Sans"/>
                <a:ea typeface="Open Sans" panose="020B0606030504020204" pitchFamily="34" charset="0"/>
                <a:cs typeface="Open Sans" panose="020B0606030504020204" pitchFamily="34" charset="0"/>
                <a:sym typeface="Bodoni SvtyTwo ITC TT-Book"/>
              </a:rPr>
              <a:t>Tipos</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financiación</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1596213"/>
            <a:ext cx="8592105" cy="3189843"/>
          </a:xfrm>
        </p:spPr>
        <p:txBody>
          <a:bodyPr vert="horz" lIns="91440" tIns="45720" rIns="91440" bIns="45720" rtlCol="0" anchor="t">
            <a:normAutofit fontScale="92500"/>
          </a:bodyPr>
          <a:lstStyle/>
          <a:p>
            <a:pPr marL="0" indent="0">
              <a:lnSpc>
                <a:spcPct val="100000"/>
              </a:lnSpc>
              <a:buNone/>
            </a:pPr>
            <a:r>
              <a:rPr lang="en-US" sz="2000" b="1" dirty="0">
                <a:latin typeface="Open Sans"/>
              </a:rPr>
              <a:t>1. FINANCIACIÓN CORPORATIVA o DE RECURSOS</a:t>
            </a:r>
            <a:endParaRPr lang="en-US" sz="2000" dirty="0">
              <a:latin typeface="Open Sans"/>
              <a:cs typeface="Calibri"/>
            </a:endParaRPr>
          </a:p>
          <a:p>
            <a:pPr>
              <a:lnSpc>
                <a:spcPct val="100000"/>
              </a:lnSpc>
            </a:pPr>
            <a:r>
              <a:rPr lang="en-US" sz="2000" dirty="0">
                <a:latin typeface="Open Sans"/>
              </a:rPr>
              <a:t>El nuevo </a:t>
            </a:r>
            <a:r>
              <a:rPr lang="en-US" sz="2000" dirty="0" err="1">
                <a:latin typeface="Open Sans"/>
              </a:rPr>
              <a:t>proyecto</a:t>
            </a:r>
            <a:r>
              <a:rPr lang="en-US" sz="2000" dirty="0">
                <a:latin typeface="Open Sans"/>
              </a:rPr>
              <a:t> es </a:t>
            </a:r>
            <a:r>
              <a:rPr lang="en-US" sz="2000" dirty="0" err="1">
                <a:latin typeface="Open Sans"/>
              </a:rPr>
              <a:t>financiado</a:t>
            </a:r>
            <a:r>
              <a:rPr lang="en-US" sz="2000" dirty="0">
                <a:latin typeface="Open Sans"/>
              </a:rPr>
              <a:t> </a:t>
            </a:r>
            <a:r>
              <a:rPr lang="en-US" sz="2000" dirty="0" err="1">
                <a:latin typeface="Open Sans"/>
              </a:rPr>
              <a:t>por</a:t>
            </a:r>
            <a:r>
              <a:rPr lang="en-US" sz="2000" dirty="0">
                <a:latin typeface="Open Sans"/>
              </a:rPr>
              <a:t> </a:t>
            </a:r>
            <a:r>
              <a:rPr lang="en-US" sz="2000" dirty="0" err="1">
                <a:latin typeface="Open Sans"/>
              </a:rPr>
              <a:t>una</a:t>
            </a:r>
            <a:r>
              <a:rPr lang="en-US" sz="2000" dirty="0">
                <a:latin typeface="Open Sans"/>
              </a:rPr>
              <a:t> </a:t>
            </a:r>
            <a:r>
              <a:rPr lang="en-US" sz="2000" dirty="0" err="1">
                <a:latin typeface="Open Sans"/>
              </a:rPr>
              <a:t>empresa</a:t>
            </a:r>
            <a:r>
              <a:rPr lang="en-US" sz="2000" dirty="0">
                <a:latin typeface="Open Sans"/>
              </a:rPr>
              <a:t> </a:t>
            </a:r>
            <a:r>
              <a:rPr lang="en-US" sz="2000" dirty="0" err="1">
                <a:latin typeface="Open Sans"/>
              </a:rPr>
              <a:t>existente</a:t>
            </a:r>
            <a:r>
              <a:rPr lang="en-US" sz="2000" dirty="0">
                <a:latin typeface="Open Sans"/>
              </a:rPr>
              <a:t>.</a:t>
            </a:r>
          </a:p>
          <a:p>
            <a:pPr>
              <a:lnSpc>
                <a:spcPct val="100000"/>
              </a:lnSpc>
            </a:pPr>
            <a:r>
              <a:rPr lang="en-US" sz="2000" dirty="0">
                <a:latin typeface="Open Sans"/>
              </a:rPr>
              <a:t>Los </a:t>
            </a:r>
            <a:r>
              <a:rPr lang="en-US" sz="2000" dirty="0" err="1">
                <a:latin typeface="Open Sans"/>
              </a:rPr>
              <a:t>fondos</a:t>
            </a:r>
            <a:r>
              <a:rPr lang="en-US" sz="2000" dirty="0">
                <a:latin typeface="Open Sans"/>
              </a:rPr>
              <a:t> para </a:t>
            </a:r>
            <a:r>
              <a:rPr lang="en-US" sz="2000" dirty="0" err="1">
                <a:latin typeface="Open Sans"/>
              </a:rPr>
              <a:t>dicha</a:t>
            </a:r>
            <a:r>
              <a:rPr lang="en-US" sz="2000" dirty="0">
                <a:latin typeface="Open Sans"/>
              </a:rPr>
              <a:t> </a:t>
            </a:r>
            <a:r>
              <a:rPr lang="en-US" sz="2000" dirty="0" err="1">
                <a:latin typeface="Open Sans"/>
              </a:rPr>
              <a:t>inversión</a:t>
            </a:r>
            <a:r>
              <a:rPr lang="en-US" sz="2000" dirty="0">
                <a:latin typeface="Open Sans"/>
              </a:rPr>
              <a:t> </a:t>
            </a:r>
            <a:r>
              <a:rPr lang="en-US" sz="2000" dirty="0" err="1">
                <a:latin typeface="Open Sans"/>
              </a:rPr>
              <a:t>provendrían</a:t>
            </a:r>
            <a:r>
              <a:rPr lang="en-US" sz="2000" dirty="0">
                <a:latin typeface="Open Sans"/>
              </a:rPr>
              <a:t> de la </a:t>
            </a:r>
            <a:r>
              <a:rPr lang="en-US" sz="2000" dirty="0" err="1">
                <a:latin typeface="Open Sans"/>
              </a:rPr>
              <a:t>tesorería</a:t>
            </a:r>
            <a:r>
              <a:rPr lang="en-US" sz="2000" dirty="0">
                <a:latin typeface="Open Sans"/>
              </a:rPr>
              <a:t> interna (</a:t>
            </a:r>
            <a:r>
              <a:rPr lang="en-US" sz="2000" dirty="0" err="1">
                <a:latin typeface="Open Sans"/>
              </a:rPr>
              <a:t>beneficios</a:t>
            </a:r>
            <a:r>
              <a:rPr lang="en-US" sz="2000" dirty="0">
                <a:latin typeface="Open Sans"/>
              </a:rPr>
              <a:t>) y de </a:t>
            </a:r>
            <a:r>
              <a:rPr lang="en-US" sz="2000" dirty="0" err="1">
                <a:latin typeface="Open Sans"/>
              </a:rPr>
              <a:t>los</a:t>
            </a:r>
            <a:r>
              <a:rPr lang="en-US" sz="2000" dirty="0">
                <a:latin typeface="Open Sans"/>
              </a:rPr>
              <a:t> </a:t>
            </a:r>
            <a:r>
              <a:rPr lang="en-US" sz="2000" dirty="0" err="1">
                <a:latin typeface="Open Sans"/>
              </a:rPr>
              <a:t>préstamos</a:t>
            </a:r>
            <a:r>
              <a:rPr lang="en-US" sz="2000" dirty="0">
                <a:latin typeface="Open Sans"/>
              </a:rPr>
              <a:t>.</a:t>
            </a:r>
          </a:p>
          <a:p>
            <a:pPr>
              <a:lnSpc>
                <a:spcPct val="100000"/>
              </a:lnSpc>
            </a:pPr>
            <a:r>
              <a:rPr lang="en-US" sz="2000" dirty="0">
                <a:latin typeface="Open Sans"/>
              </a:rPr>
              <a:t>Tanto </a:t>
            </a:r>
            <a:r>
              <a:rPr lang="en-US" sz="2000" dirty="0" err="1">
                <a:latin typeface="Open Sans"/>
              </a:rPr>
              <a:t>el</a:t>
            </a:r>
            <a:r>
              <a:rPr lang="en-US" sz="2000" dirty="0">
                <a:latin typeface="Open Sans"/>
              </a:rPr>
              <a:t> </a:t>
            </a:r>
            <a:r>
              <a:rPr lang="en-US" sz="2000" dirty="0" err="1">
                <a:latin typeface="Open Sans"/>
              </a:rPr>
              <a:t>activo</a:t>
            </a:r>
            <a:r>
              <a:rPr lang="en-US" sz="2000" dirty="0">
                <a:latin typeface="Open Sans"/>
              </a:rPr>
              <a:t> </a:t>
            </a:r>
            <a:r>
              <a:rPr lang="en-US" sz="2000" dirty="0" err="1">
                <a:latin typeface="Open Sans"/>
              </a:rPr>
              <a:t>como</a:t>
            </a:r>
            <a:r>
              <a:rPr lang="en-US" sz="2000" dirty="0">
                <a:latin typeface="Open Sans"/>
              </a:rPr>
              <a:t> la </a:t>
            </a:r>
            <a:r>
              <a:rPr lang="en-US" sz="2000" dirty="0" err="1">
                <a:latin typeface="Open Sans"/>
              </a:rPr>
              <a:t>deuda</a:t>
            </a:r>
            <a:r>
              <a:rPr lang="en-US" sz="2000" dirty="0">
                <a:latin typeface="Open Sans"/>
              </a:rPr>
              <a:t> </a:t>
            </a:r>
            <a:r>
              <a:rPr lang="en-US" sz="2000" dirty="0" err="1">
                <a:latin typeface="Open Sans"/>
              </a:rPr>
              <a:t>aparecerán</a:t>
            </a:r>
            <a:r>
              <a:rPr lang="en-US" sz="2000" dirty="0">
                <a:latin typeface="Open Sans"/>
              </a:rPr>
              <a:t> </a:t>
            </a:r>
            <a:r>
              <a:rPr lang="en-US" sz="2000" dirty="0" err="1">
                <a:latin typeface="Open Sans"/>
              </a:rPr>
              <a:t>en</a:t>
            </a:r>
            <a:r>
              <a:rPr lang="en-US" sz="2000" dirty="0">
                <a:latin typeface="Open Sans"/>
              </a:rPr>
              <a:t> </a:t>
            </a:r>
            <a:r>
              <a:rPr lang="en-US" sz="2000" dirty="0" err="1">
                <a:latin typeface="Open Sans"/>
              </a:rPr>
              <a:t>el</a:t>
            </a:r>
            <a:r>
              <a:rPr lang="en-US" sz="2000" dirty="0">
                <a:latin typeface="Open Sans"/>
              </a:rPr>
              <a:t> balance de la </a:t>
            </a:r>
            <a:r>
              <a:rPr lang="en-US" sz="2000" dirty="0" err="1">
                <a:latin typeface="Open Sans"/>
              </a:rPr>
              <a:t>empresa</a:t>
            </a:r>
            <a:r>
              <a:rPr lang="en-US" sz="2000" dirty="0">
                <a:latin typeface="Open Sans"/>
              </a:rPr>
              <a:t>.</a:t>
            </a:r>
          </a:p>
          <a:p>
            <a:pPr>
              <a:lnSpc>
                <a:spcPct val="100000"/>
              </a:lnSpc>
            </a:pPr>
            <a:r>
              <a:rPr lang="en-US" sz="2000" dirty="0">
                <a:latin typeface="Open Sans"/>
              </a:rPr>
              <a:t>Los </a:t>
            </a:r>
            <a:r>
              <a:rPr lang="en-US" sz="2000" dirty="0" err="1">
                <a:latin typeface="Open Sans"/>
              </a:rPr>
              <a:t>préstamos</a:t>
            </a:r>
            <a:r>
              <a:rPr lang="en-US" sz="2000" dirty="0">
                <a:latin typeface="Open Sans"/>
              </a:rPr>
              <a:t> se </a:t>
            </a:r>
            <a:r>
              <a:rPr lang="en-US" sz="2000" dirty="0" err="1">
                <a:latin typeface="Open Sans"/>
              </a:rPr>
              <a:t>considerarían</a:t>
            </a:r>
            <a:r>
              <a:rPr lang="en-US" sz="2000" dirty="0">
                <a:latin typeface="Open Sans"/>
              </a:rPr>
              <a:t> </a:t>
            </a:r>
            <a:r>
              <a:rPr lang="en-US" sz="2000" dirty="0" err="1">
                <a:latin typeface="Open Sans"/>
              </a:rPr>
              <a:t>deuda</a:t>
            </a:r>
            <a:r>
              <a:rPr lang="en-US" sz="2000" dirty="0">
                <a:latin typeface="Open Sans"/>
              </a:rPr>
              <a:t> de la </a:t>
            </a:r>
            <a:r>
              <a:rPr lang="en-US" sz="2000" dirty="0" err="1">
                <a:latin typeface="Open Sans"/>
              </a:rPr>
              <a:t>empresa</a:t>
            </a:r>
            <a:r>
              <a:rPr lang="en-US" sz="2000" dirty="0">
                <a:latin typeface="Open Sans"/>
              </a:rPr>
              <a:t>.</a:t>
            </a:r>
          </a:p>
          <a:p>
            <a:pPr>
              <a:lnSpc>
                <a:spcPct val="100000"/>
              </a:lnSpc>
            </a:pPr>
            <a:r>
              <a:rPr lang="en-US" sz="2000" dirty="0">
                <a:latin typeface="Open Sans"/>
              </a:rPr>
              <a:t>Los </a:t>
            </a:r>
            <a:r>
              <a:rPr lang="en-US" sz="2000" dirty="0" err="1">
                <a:latin typeface="Open Sans"/>
              </a:rPr>
              <a:t>prestamistas</a:t>
            </a:r>
            <a:r>
              <a:rPr lang="en-US" sz="2000" dirty="0">
                <a:latin typeface="Open Sans"/>
              </a:rPr>
              <a:t> </a:t>
            </a:r>
            <a:r>
              <a:rPr lang="en-US" sz="2000" dirty="0" err="1">
                <a:latin typeface="Open Sans"/>
              </a:rPr>
              <a:t>tendrían</a:t>
            </a:r>
            <a:r>
              <a:rPr lang="en-US" sz="2000" dirty="0">
                <a:latin typeface="Open Sans"/>
              </a:rPr>
              <a:t> </a:t>
            </a:r>
            <a:r>
              <a:rPr lang="en-US" sz="2000" dirty="0" err="1">
                <a:latin typeface="Open Sans"/>
              </a:rPr>
              <a:t>pleno</a:t>
            </a:r>
            <a:r>
              <a:rPr lang="en-US" sz="2000" dirty="0">
                <a:latin typeface="Open Sans"/>
              </a:rPr>
              <a:t> </a:t>
            </a:r>
            <a:r>
              <a:rPr lang="en-US" sz="2000" dirty="0" err="1">
                <a:latin typeface="Open Sans"/>
              </a:rPr>
              <a:t>recurso</a:t>
            </a:r>
            <a:r>
              <a:rPr lang="en-US" sz="2000" dirty="0">
                <a:latin typeface="Open Sans"/>
              </a:rPr>
              <a:t> a </a:t>
            </a:r>
            <a:r>
              <a:rPr lang="en-US" sz="2000" dirty="0" err="1">
                <a:latin typeface="Open Sans"/>
              </a:rPr>
              <a:t>todos</a:t>
            </a:r>
            <a:r>
              <a:rPr lang="en-US" sz="2000" dirty="0">
                <a:latin typeface="Open Sans"/>
              </a:rPr>
              <a:t> </a:t>
            </a:r>
            <a:r>
              <a:rPr lang="en-US" sz="2000" dirty="0" err="1">
                <a:latin typeface="Open Sans"/>
              </a:rPr>
              <a:t>los</a:t>
            </a:r>
            <a:r>
              <a:rPr lang="en-US" sz="2000" dirty="0">
                <a:latin typeface="Open Sans"/>
              </a:rPr>
              <a:t> </a:t>
            </a:r>
            <a:r>
              <a:rPr lang="en-US" sz="2000" dirty="0" err="1">
                <a:latin typeface="Open Sans"/>
              </a:rPr>
              <a:t>activos</a:t>
            </a:r>
            <a:r>
              <a:rPr lang="en-US" sz="2000" dirty="0">
                <a:latin typeface="Open Sans"/>
              </a:rPr>
              <a:t> e </a:t>
            </a:r>
            <a:r>
              <a:rPr lang="en-US" sz="2000" dirty="0" err="1">
                <a:latin typeface="Open Sans"/>
              </a:rPr>
              <a:t>ingresos</a:t>
            </a:r>
            <a:r>
              <a:rPr lang="en-US" sz="2000" dirty="0">
                <a:latin typeface="Open Sans"/>
              </a:rPr>
              <a:t> de la </a:t>
            </a:r>
            <a:r>
              <a:rPr lang="en-US" sz="2000" dirty="0" err="1">
                <a:latin typeface="Open Sans"/>
              </a:rPr>
              <a:t>empresa</a:t>
            </a:r>
            <a:r>
              <a:rPr lang="en-US" sz="2000" dirty="0">
                <a:latin typeface="Open Sans"/>
              </a:rPr>
              <a:t>, no </a:t>
            </a:r>
            <a:r>
              <a:rPr lang="en-US" sz="2000" dirty="0" err="1">
                <a:latin typeface="Open Sans"/>
              </a:rPr>
              <a:t>sólo</a:t>
            </a:r>
            <a:r>
              <a:rPr lang="en-US" sz="2000" dirty="0">
                <a:latin typeface="Open Sans"/>
              </a:rPr>
              <a:t> a </a:t>
            </a:r>
            <a:r>
              <a:rPr lang="en-US" sz="2000" dirty="0" err="1">
                <a:latin typeface="Open Sans"/>
              </a:rPr>
              <a:t>los</a:t>
            </a:r>
            <a:r>
              <a:rPr lang="en-US" sz="2000" dirty="0">
                <a:latin typeface="Open Sans"/>
              </a:rPr>
              <a:t> </a:t>
            </a:r>
            <a:r>
              <a:rPr lang="en-US" sz="2000" dirty="0" err="1">
                <a:latin typeface="Open Sans"/>
              </a:rPr>
              <a:t>relacionados</a:t>
            </a:r>
            <a:r>
              <a:rPr lang="en-US" sz="2000" dirty="0">
                <a:latin typeface="Open Sans"/>
              </a:rPr>
              <a:t> con </a:t>
            </a:r>
            <a:r>
              <a:rPr lang="en-US" sz="2000" dirty="0" err="1">
                <a:latin typeface="Open Sans"/>
              </a:rPr>
              <a:t>el</a:t>
            </a:r>
            <a:r>
              <a:rPr lang="en-US" sz="2000" dirty="0">
                <a:latin typeface="Open Sans"/>
              </a:rPr>
              <a:t> nuevo </a:t>
            </a:r>
            <a:r>
              <a:rPr lang="en-US" sz="2000" dirty="0" err="1">
                <a:latin typeface="Open Sans"/>
              </a:rPr>
              <a:t>proyecto</a:t>
            </a:r>
            <a:r>
              <a:rPr lang="en-US" sz="2000" dirty="0">
                <a:latin typeface="Open Sans"/>
              </a:rPr>
              <a:t>.</a:t>
            </a:r>
          </a:p>
        </p:txBody>
      </p:sp>
      <p:sp>
        <p:nvSpPr>
          <p:cNvPr id="7" name="Oval 6">
            <a:extLst>
              <a:ext uri="{FF2B5EF4-FFF2-40B4-BE49-F238E27FC236}">
                <a16:creationId xmlns:a16="http://schemas.microsoft.com/office/drawing/2014/main" id="{CDBBA501-607B-0645-B298-32FE11F40918}"/>
              </a:ext>
            </a:extLst>
          </p:cNvPr>
          <p:cNvSpPr/>
          <p:nvPr/>
        </p:nvSpPr>
        <p:spPr>
          <a:xfrm>
            <a:off x="10062999" y="24777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9.mp3" descr="Track5_Lecture2_Slide19.mp3">
            <a:hlinkClick r:id="" action="ppaction://media"/>
            <a:extLst>
              <a:ext uri="{FF2B5EF4-FFF2-40B4-BE49-F238E27FC236}">
                <a16:creationId xmlns:a16="http://schemas.microsoft.com/office/drawing/2014/main" id="{2147F479-0B09-8147-8C4D-AC5BF64E8F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34364" y="319137"/>
            <a:ext cx="812800" cy="812800"/>
          </a:xfrm>
          <a:prstGeom prst="rect">
            <a:avLst/>
          </a:prstGeom>
        </p:spPr>
      </p:pic>
    </p:spTree>
    <p:extLst>
      <p:ext uri="{BB962C8B-B14F-4D97-AF65-F5344CB8AC3E}">
        <p14:creationId xmlns:p14="http://schemas.microsoft.com/office/powerpoint/2010/main" val="36491856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3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Y NOMBRE DE LA MINI CONFERENCIA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35429" y="24601"/>
            <a:ext cx="7651304" cy="1361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Resultados del aprendizaje</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65021" y="1410491"/>
            <a:ext cx="5993532" cy="3490271"/>
          </a:xfrm>
          <a:prstGeom prst="rect">
            <a:avLst/>
          </a:prstGeom>
        </p:spPr>
        <p:txBody>
          <a:bodyPr vert="horz" lIns="91440" tIns="45720" rIns="91440" bIns="45720" rtlCol="0" anchor="t">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000" b="1">
                <a:solidFill>
                  <a:schemeClr val="accent5">
                    <a:lumMod val="60000"/>
                    <a:lumOff val="40000"/>
                  </a:schemeClr>
                </a:solidFill>
                <a:latin typeface="Open Sans"/>
                <a:ea typeface="+mn-lt"/>
                <a:cs typeface="+mn-lt"/>
              </a:rPr>
              <a:t>Al final de esta conferencia, serás capaz de:</a:t>
            </a:r>
            <a:endParaRPr lang="en-US" sz="2000" b="1">
              <a:solidFill>
                <a:schemeClr val="accent5">
                  <a:lumMod val="60000"/>
                  <a:lumOff val="40000"/>
                </a:schemeClr>
              </a:solidFill>
              <a:latin typeface="Open Sans"/>
              <a:cs typeface="Calibri" panose="020F0502020204030204"/>
            </a:endParaRPr>
          </a:p>
          <a:p>
            <a:pPr marL="342900" indent="-342900" algn="l">
              <a:lnSpc>
                <a:spcPct val="100000"/>
              </a:lnSpc>
              <a:buAutoNum type="arabicPeriod"/>
            </a:pPr>
            <a:r>
              <a:rPr lang="en-GB" sz="2000">
                <a:latin typeface="Open Sans"/>
                <a:ea typeface="+mn-lt"/>
                <a:cs typeface="+mn-lt"/>
              </a:rPr>
              <a:t>OIT1: </a:t>
            </a:r>
            <a:r>
              <a:rPr lang="en-US" sz="2000">
                <a:latin typeface="Open Sans"/>
                <a:ea typeface="+mn-lt"/>
                <a:cs typeface="+mn-lt"/>
              </a:rPr>
              <a:t>Comprender cuáles son algunas de las </a:t>
            </a:r>
            <a:r>
              <a:rPr lang="en-US" sz="2000" b="1">
                <a:latin typeface="Open Sans"/>
                <a:ea typeface="+mn-lt"/>
                <a:cs typeface="+mn-lt"/>
              </a:rPr>
              <a:t>fuentes de financiación que </a:t>
            </a:r>
            <a:r>
              <a:rPr lang="en-US" sz="2000">
                <a:latin typeface="Open Sans"/>
                <a:ea typeface="+mn-lt"/>
                <a:cs typeface="+mn-lt"/>
              </a:rPr>
              <a:t>hay que tener en cuenta a la hora de crear una empresa</a:t>
            </a:r>
          </a:p>
          <a:p>
            <a:pPr marL="342900" indent="-342900" algn="l">
              <a:lnSpc>
                <a:spcPct val="100000"/>
              </a:lnSpc>
              <a:buAutoNum type="arabicPeriod"/>
            </a:pPr>
            <a:r>
              <a:rPr lang="en-US" sz="2000">
                <a:latin typeface="Open Sans"/>
                <a:ea typeface="+mn-lt"/>
                <a:cs typeface="+mn-lt"/>
              </a:rPr>
              <a:t>OIT2: Distinguir entre </a:t>
            </a:r>
            <a:r>
              <a:rPr lang="en-US" sz="2000" b="1">
                <a:latin typeface="Open Sans"/>
                <a:ea typeface="+mn-lt"/>
                <a:cs typeface="+mn-lt"/>
              </a:rPr>
              <a:t>financiación de capital </a:t>
            </a:r>
            <a:r>
              <a:rPr lang="en-US" sz="2000">
                <a:latin typeface="Open Sans"/>
                <a:ea typeface="+mn-lt"/>
                <a:cs typeface="+mn-lt"/>
              </a:rPr>
              <a:t>y </a:t>
            </a:r>
            <a:r>
              <a:rPr lang="en-US" sz="2000" b="1">
                <a:latin typeface="Open Sans"/>
                <a:ea typeface="+mn-lt"/>
                <a:cs typeface="+mn-lt"/>
              </a:rPr>
              <a:t>de deuda</a:t>
            </a:r>
          </a:p>
          <a:p>
            <a:pPr marL="342900" indent="-342900" algn="l">
              <a:lnSpc>
                <a:spcPct val="100000"/>
              </a:lnSpc>
              <a:buAutoNum type="arabicPeriod"/>
            </a:pPr>
            <a:r>
              <a:rPr lang="en-US" sz="2000">
                <a:latin typeface="Open Sans"/>
                <a:ea typeface="+mn-lt"/>
                <a:cs typeface="+mn-lt"/>
              </a:rPr>
              <a:t>OIT3: Calcular algunos </a:t>
            </a:r>
            <a:r>
              <a:rPr lang="en-US" sz="2000" b="1">
                <a:latin typeface="Open Sans"/>
                <a:ea typeface="+mn-lt"/>
                <a:cs typeface="+mn-lt"/>
              </a:rPr>
              <a:t>ratios financieros </a:t>
            </a:r>
            <a:r>
              <a:rPr lang="en-US" sz="2000">
                <a:latin typeface="Open Sans"/>
                <a:ea typeface="+mn-lt"/>
                <a:cs typeface="+mn-lt"/>
              </a:rPr>
              <a:t>importantes </a:t>
            </a:r>
          </a:p>
          <a:p>
            <a:pPr marL="342900" indent="-342900" algn="l">
              <a:lnSpc>
                <a:spcPct val="100000"/>
              </a:lnSpc>
              <a:buAutoNum type="arabicPeriod"/>
            </a:pPr>
            <a:r>
              <a:rPr lang="en-US" sz="2000">
                <a:latin typeface="Open Sans"/>
                <a:ea typeface="+mn-lt"/>
                <a:cs typeface="+mn-lt"/>
              </a:rPr>
              <a:t>OIT4: Comprender dos </a:t>
            </a:r>
            <a:r>
              <a:rPr lang="en-US" sz="2000" b="1">
                <a:latin typeface="Open Sans"/>
                <a:ea typeface="+mn-lt"/>
                <a:cs typeface="+mn-lt"/>
              </a:rPr>
              <a:t>mecanismos </a:t>
            </a:r>
            <a:r>
              <a:rPr lang="en-US" sz="2000">
                <a:latin typeface="Open Sans"/>
                <a:ea typeface="+mn-lt"/>
                <a:cs typeface="+mn-lt"/>
              </a:rPr>
              <a:t>diferentes </a:t>
            </a:r>
            <a:r>
              <a:rPr lang="en-US" sz="2000" b="1">
                <a:latin typeface="Open Sans"/>
                <a:ea typeface="+mn-lt"/>
                <a:cs typeface="+mn-lt"/>
              </a:rPr>
              <a:t>utilizados para financiar un nuevo proyecto</a:t>
            </a:r>
            <a:endParaRPr lang="en-GB" sz="2000" b="1">
              <a:latin typeface="Open Sans"/>
              <a:cs typeface="Calibri" panose="020F0502020204030204"/>
            </a:endParaRPr>
          </a:p>
          <a:p>
            <a:pPr marL="342900" indent="-342900" algn="l">
              <a:lnSpc>
                <a:spcPct val="100000"/>
              </a:lnSpc>
              <a:buFont typeface="Arial" panose="020B0604020202020204" pitchFamily="34" charset="0"/>
              <a:buChar char="•"/>
            </a:pPr>
            <a:endParaRPr lang="en-GB" sz="2000">
              <a:latin typeface="Open Sans"/>
              <a:cs typeface="Calibri"/>
            </a:endParaRPr>
          </a:p>
          <a:p>
            <a:pPr algn="l">
              <a:lnSpc>
                <a:spcPct val="100000"/>
              </a:lnSpc>
            </a:pPr>
            <a:endParaRPr lang="en-GB" sz="2000">
              <a:latin typeface="Open Sans"/>
            </a:endParaRPr>
          </a:p>
        </p:txBody>
      </p:sp>
      <p:sp>
        <p:nvSpPr>
          <p:cNvPr id="12" name="Oval 11">
            <a:extLst>
              <a:ext uri="{FF2B5EF4-FFF2-40B4-BE49-F238E27FC236}">
                <a16:creationId xmlns:a16="http://schemas.microsoft.com/office/drawing/2014/main" id="{837548A0-BCA9-F14B-8E65-75CF207A7BC6}"/>
              </a:ext>
            </a:extLst>
          </p:cNvPr>
          <p:cNvSpPr/>
          <p:nvPr/>
        </p:nvSpPr>
        <p:spPr>
          <a:xfrm>
            <a:off x="10003743" y="3075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2.mp3" descr="Track5_Lecture2_Slide2.mp3">
            <a:hlinkClick r:id="" action="ppaction://media"/>
            <a:extLst>
              <a:ext uri="{FF2B5EF4-FFF2-40B4-BE49-F238E27FC236}">
                <a16:creationId xmlns:a16="http://schemas.microsoft.com/office/drawing/2014/main" id="{8B76058C-7152-6F45-912A-B670689284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75108" y="378886"/>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212279"/>
            <a:ext cx="7570985"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2.4.3 Financiación corporativa o con recurso - Ilustración del balance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7270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Tipos de financiación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1963305"/>
            <a:ext cx="7807911" cy="474756"/>
          </a:xfrm>
        </p:spPr>
        <p:txBody>
          <a:bodyPr vert="horz" lIns="91440" tIns="45720" rIns="91440" bIns="45720" rtlCol="0" anchor="t">
            <a:normAutofit/>
          </a:bodyPr>
          <a:lstStyle/>
          <a:p>
            <a:pPr>
              <a:lnSpc>
                <a:spcPct val="100000"/>
              </a:lnSpc>
            </a:pPr>
            <a:r>
              <a:rPr lang="en-US" sz="2000">
                <a:latin typeface="Open Sans"/>
              </a:rPr>
              <a:t>¿Cómo financia ABC Inc. una nueva central eléctrica?</a:t>
            </a:r>
            <a:endParaRPr lang="en-US"/>
          </a:p>
        </p:txBody>
      </p:sp>
      <p:pic>
        <p:nvPicPr>
          <p:cNvPr id="7" name="Google Shape;260;p23">
            <a:extLst>
              <a:ext uri="{FF2B5EF4-FFF2-40B4-BE49-F238E27FC236}">
                <a16:creationId xmlns:a16="http://schemas.microsoft.com/office/drawing/2014/main" id="{167F5657-F68C-4868-9248-8FC7B7FA496E}"/>
              </a:ext>
            </a:extLst>
          </p:cNvPr>
          <p:cNvPicPr preferRelativeResize="0"/>
          <p:nvPr/>
        </p:nvPicPr>
        <p:blipFill rotWithShape="1">
          <a:blip r:embed="rId6">
            <a:alphaModFix/>
          </a:blip>
          <a:srcRect/>
          <a:stretch/>
        </p:blipFill>
        <p:spPr>
          <a:xfrm>
            <a:off x="960775" y="2583190"/>
            <a:ext cx="8026047" cy="3523784"/>
          </a:xfrm>
          <a:prstGeom prst="rect">
            <a:avLst/>
          </a:prstGeom>
          <a:noFill/>
          <a:ln>
            <a:noFill/>
          </a:ln>
        </p:spPr>
      </p:pic>
      <p:sp>
        <p:nvSpPr>
          <p:cNvPr id="11" name="Oval 10">
            <a:extLst>
              <a:ext uri="{FF2B5EF4-FFF2-40B4-BE49-F238E27FC236}">
                <a16:creationId xmlns:a16="http://schemas.microsoft.com/office/drawing/2014/main" id="{BB032F0A-27BC-5A43-BED9-BC77F715E752}"/>
              </a:ext>
            </a:extLst>
          </p:cNvPr>
          <p:cNvSpPr/>
          <p:nvPr/>
        </p:nvSpPr>
        <p:spPr>
          <a:xfrm>
            <a:off x="10019131" y="3122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2_Slide20.mp3" descr="Track5_Lecture2_Slide20.mp3">
            <a:hlinkClick r:id="" action="ppaction://media"/>
            <a:extLst>
              <a:ext uri="{FF2B5EF4-FFF2-40B4-BE49-F238E27FC236}">
                <a16:creationId xmlns:a16="http://schemas.microsoft.com/office/drawing/2014/main" id="{64604729-4711-E84D-94BF-F8CF771490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90496" y="383574"/>
            <a:ext cx="812800" cy="812800"/>
          </a:xfrm>
          <a:prstGeom prst="rect">
            <a:avLst/>
          </a:prstGeom>
        </p:spPr>
      </p:pic>
    </p:spTree>
    <p:extLst>
      <p:ext uri="{BB962C8B-B14F-4D97-AF65-F5344CB8AC3E}">
        <p14:creationId xmlns:p14="http://schemas.microsoft.com/office/powerpoint/2010/main" val="246113102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21</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89619"/>
            <a:ext cx="816757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2.4.4 Financiación de proyectos o sin recurso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2.4 Tipos de financiación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1963305"/>
            <a:ext cx="10515600" cy="3396989"/>
          </a:xfrm>
        </p:spPr>
        <p:txBody>
          <a:bodyPr vert="horz" lIns="91440" tIns="45720" rIns="91440" bIns="45720" rtlCol="0" anchor="t">
            <a:normAutofit fontScale="92500" lnSpcReduction="10000"/>
          </a:bodyPr>
          <a:lstStyle/>
          <a:p>
            <a:pPr marL="0" indent="0">
              <a:lnSpc>
                <a:spcPct val="100000"/>
              </a:lnSpc>
              <a:buNone/>
            </a:pPr>
            <a:r>
              <a:rPr lang="en-US" sz="2000" b="1">
                <a:latin typeface="Open Sans"/>
              </a:rPr>
              <a:t>2. FINANCIACIÓN DE PROYECTOS o NO DE RECURSOS</a:t>
            </a:r>
            <a:endParaRPr lang="en-US"/>
          </a:p>
          <a:p>
            <a:pPr>
              <a:lnSpc>
                <a:spcPct val="100000"/>
              </a:lnSpc>
            </a:pPr>
            <a:r>
              <a:rPr lang="en-US" sz="2000">
                <a:latin typeface="Open Sans"/>
              </a:rPr>
              <a:t>Se constituye una sociedad de proyecto (SPV) específicamente para construir el nuevo proyecto.</a:t>
            </a:r>
          </a:p>
          <a:p>
            <a:pPr>
              <a:lnSpc>
                <a:spcPct val="100000"/>
              </a:lnSpc>
            </a:pPr>
            <a:r>
              <a:rPr lang="en-US" sz="2000">
                <a:latin typeface="Open Sans"/>
              </a:rPr>
              <a:t>Las inversiones de las nuevas plantas se consideran activos del SPV.</a:t>
            </a:r>
          </a:p>
          <a:p>
            <a:pPr>
              <a:lnSpc>
                <a:spcPct val="100000"/>
              </a:lnSpc>
            </a:pPr>
            <a:r>
              <a:rPr lang="en-US" sz="2000">
                <a:latin typeface="Open Sans"/>
              </a:rPr>
              <a:t>El capital proviene del promotor o patrocinador.</a:t>
            </a:r>
          </a:p>
          <a:p>
            <a:pPr>
              <a:lnSpc>
                <a:spcPct val="100000"/>
              </a:lnSpc>
            </a:pPr>
            <a:r>
              <a:rPr lang="en-US" sz="2000">
                <a:latin typeface="Open Sans"/>
              </a:rPr>
              <a:t>Los activos del proyecto y el flujo de caja garantizan la deuda.</a:t>
            </a:r>
          </a:p>
          <a:p>
            <a:pPr>
              <a:lnSpc>
                <a:spcPct val="100000"/>
              </a:lnSpc>
            </a:pPr>
            <a:r>
              <a:rPr lang="en-US" sz="2000">
                <a:latin typeface="Open Sans"/>
              </a:rPr>
              <a:t>Los acreedores no pueden recurrir a otros recursos disponibles de los patrocinadores.</a:t>
            </a:r>
          </a:p>
          <a:p>
            <a:pPr>
              <a:lnSpc>
                <a:spcPct val="100000"/>
              </a:lnSpc>
            </a:pPr>
            <a:r>
              <a:rPr lang="en-US" sz="2000">
                <a:latin typeface="Open Sans"/>
              </a:rPr>
              <a:t>Los préstamos para el proyecto no se registran en el balance general o la solvencia de los patrocinadores.</a:t>
            </a:r>
          </a:p>
          <a:p>
            <a:pPr>
              <a:lnSpc>
                <a:spcPct val="100000"/>
              </a:lnSpc>
            </a:pPr>
            <a:endParaRPr lang="en-US" sz="2400">
              <a:cs typeface="Calibri" panose="020F0502020204030204"/>
            </a:endParaRPr>
          </a:p>
        </p:txBody>
      </p:sp>
      <p:sp>
        <p:nvSpPr>
          <p:cNvPr id="7" name="Oval 6">
            <a:extLst>
              <a:ext uri="{FF2B5EF4-FFF2-40B4-BE49-F238E27FC236}">
                <a16:creationId xmlns:a16="http://schemas.microsoft.com/office/drawing/2014/main" id="{2C3D3975-3704-8D41-B5DE-7E7E428CD3E9}"/>
              </a:ext>
            </a:extLst>
          </p:cNvPr>
          <p:cNvSpPr/>
          <p:nvPr/>
        </p:nvSpPr>
        <p:spPr>
          <a:xfrm>
            <a:off x="7036820"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21.mp3" descr="Track5_Lecture2_Slide21.mp3">
            <a:hlinkClick r:id="" action="ppaction://media"/>
            <a:extLst>
              <a:ext uri="{FF2B5EF4-FFF2-40B4-BE49-F238E27FC236}">
                <a16:creationId xmlns:a16="http://schemas.microsoft.com/office/drawing/2014/main" id="{68EABA51-518E-454A-B2A1-0F80B41613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08185" y="796902"/>
            <a:ext cx="812800" cy="812800"/>
          </a:xfrm>
          <a:prstGeom prst="rect">
            <a:avLst/>
          </a:prstGeom>
        </p:spPr>
      </p:pic>
    </p:spTree>
    <p:extLst>
      <p:ext uri="{BB962C8B-B14F-4D97-AF65-F5344CB8AC3E}">
        <p14:creationId xmlns:p14="http://schemas.microsoft.com/office/powerpoint/2010/main" val="242301699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2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22</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001370"/>
            <a:ext cx="81675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2.4.5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Financiación</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proyectos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o sin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recurso</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368926"/>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a:t>
            </a:r>
            <a:r>
              <a:rPr lang="en-GB" sz="4400" dirty="0" err="1">
                <a:latin typeface="Open Sans"/>
                <a:ea typeface="Open Sans" panose="020B0606030504020204" pitchFamily="34" charset="0"/>
                <a:cs typeface="Open Sans" panose="020B0606030504020204" pitchFamily="34" charset="0"/>
                <a:sym typeface="Bodoni SvtyTwo ITC TT-Book"/>
              </a:rPr>
              <a:t>Tipos</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financiación</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38200" y="1653452"/>
            <a:ext cx="10515600" cy="4351338"/>
          </a:xfrm>
        </p:spPr>
        <p:txBody>
          <a:bodyPr vert="horz" lIns="91440" tIns="45720" rIns="91440" bIns="45720" rtlCol="0" anchor="t">
            <a:normAutofit/>
          </a:bodyPr>
          <a:lstStyle/>
          <a:p>
            <a:pPr>
              <a:lnSpc>
                <a:spcPct val="100000"/>
              </a:lnSpc>
            </a:pPr>
            <a:r>
              <a:rPr lang="en-US" sz="2000" dirty="0">
                <a:latin typeface="Open Sans"/>
              </a:rPr>
              <a:t>¿</a:t>
            </a:r>
            <a:r>
              <a:rPr lang="en-US" sz="2000" dirty="0" err="1">
                <a:latin typeface="Open Sans"/>
              </a:rPr>
              <a:t>Cómo</a:t>
            </a:r>
            <a:r>
              <a:rPr lang="en-US" sz="2000" dirty="0">
                <a:latin typeface="Open Sans"/>
              </a:rPr>
              <a:t> </a:t>
            </a:r>
            <a:r>
              <a:rPr lang="en-US" sz="2000" dirty="0" err="1">
                <a:latin typeface="Open Sans"/>
              </a:rPr>
              <a:t>financia</a:t>
            </a:r>
            <a:r>
              <a:rPr lang="en-US" sz="2000" dirty="0">
                <a:latin typeface="Open Sans"/>
              </a:rPr>
              <a:t> XYZ Inc. un </a:t>
            </a:r>
            <a:r>
              <a:rPr lang="en-US" sz="2000" dirty="0" err="1">
                <a:latin typeface="Open Sans"/>
              </a:rPr>
              <a:t>aeropuerto</a:t>
            </a:r>
            <a:r>
              <a:rPr lang="en-US" sz="2000" dirty="0">
                <a:latin typeface="Open Sans"/>
              </a:rPr>
              <a:t>?</a:t>
            </a:r>
            <a:endParaRPr lang="en-US" dirty="0"/>
          </a:p>
          <a:p>
            <a:pPr marL="0" indent="0">
              <a:buNone/>
            </a:pPr>
            <a:endParaRPr lang="en-US" sz="2400" dirty="0"/>
          </a:p>
        </p:txBody>
      </p:sp>
      <p:pic>
        <p:nvPicPr>
          <p:cNvPr id="7" name="Google Shape;276;p25">
            <a:extLst>
              <a:ext uri="{FF2B5EF4-FFF2-40B4-BE49-F238E27FC236}">
                <a16:creationId xmlns:a16="http://schemas.microsoft.com/office/drawing/2014/main" id="{45D5D93E-27F9-4702-9C86-8EF152094ADE}"/>
              </a:ext>
            </a:extLst>
          </p:cNvPr>
          <p:cNvPicPr preferRelativeResize="0"/>
          <p:nvPr/>
        </p:nvPicPr>
        <p:blipFill rotWithShape="1">
          <a:blip r:embed="rId6">
            <a:alphaModFix/>
          </a:blip>
          <a:srcRect/>
          <a:stretch/>
        </p:blipFill>
        <p:spPr>
          <a:xfrm>
            <a:off x="887215" y="2187878"/>
            <a:ext cx="8846770" cy="3668752"/>
          </a:xfrm>
          <a:prstGeom prst="rect">
            <a:avLst/>
          </a:prstGeom>
          <a:noFill/>
          <a:ln>
            <a:noFill/>
          </a:ln>
        </p:spPr>
      </p:pic>
      <p:sp>
        <p:nvSpPr>
          <p:cNvPr id="10" name="Oval 9">
            <a:extLst>
              <a:ext uri="{FF2B5EF4-FFF2-40B4-BE49-F238E27FC236}">
                <a16:creationId xmlns:a16="http://schemas.microsoft.com/office/drawing/2014/main" id="{D78CBD28-2D01-7C47-B10C-0414E43EE00D}"/>
              </a:ext>
            </a:extLst>
          </p:cNvPr>
          <p:cNvSpPr/>
          <p:nvPr/>
        </p:nvSpPr>
        <p:spPr>
          <a:xfrm>
            <a:off x="9370566" y="44595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22.mp3" descr="Track5_Lecture2_Slide22.mp3">
            <a:hlinkClick r:id="" action="ppaction://media"/>
            <a:extLst>
              <a:ext uri="{FF2B5EF4-FFF2-40B4-BE49-F238E27FC236}">
                <a16:creationId xmlns:a16="http://schemas.microsoft.com/office/drawing/2014/main" id="{425FB7DB-08F3-D547-851E-9D7A426441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41931" y="495045"/>
            <a:ext cx="812800" cy="812800"/>
          </a:xfrm>
          <a:prstGeom prst="rect">
            <a:avLst/>
          </a:prstGeom>
        </p:spPr>
      </p:pic>
    </p:spTree>
    <p:extLst>
      <p:ext uri="{BB962C8B-B14F-4D97-AF65-F5344CB8AC3E}">
        <p14:creationId xmlns:p14="http://schemas.microsoft.com/office/powerpoint/2010/main" val="3697511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website&#10;&#10;Description automatically generated">
            <a:extLst>
              <a:ext uri="{FF2B5EF4-FFF2-40B4-BE49-F238E27FC236}">
                <a16:creationId xmlns:a16="http://schemas.microsoft.com/office/drawing/2014/main" id="{6982DA78-C3C8-EA4F-AAA9-1AD17D04ECE1}"/>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3">
            <a:extLst>
              <a:ext uri="{FF2B5EF4-FFF2-40B4-BE49-F238E27FC236}">
                <a16:creationId xmlns:a16="http://schemas.microsoft.com/office/drawing/2014/main" id="{BEB0ECBB-5840-4667-ABEE-135810FF3EDB}"/>
              </a:ext>
            </a:extLst>
          </p:cNvPr>
          <p:cNvSpPr txBox="1"/>
          <p:nvPr/>
        </p:nvSpPr>
        <p:spPr>
          <a:xfrm>
            <a:off x="9195668" y="4650830"/>
            <a:ext cx="2407883"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ea typeface="+mn-lt"/>
                <a:cs typeface="+mn-lt"/>
              </a:rPr>
              <a:t>Money A., </a:t>
            </a:r>
            <a:r>
              <a:rPr lang="en-US" sz="800" dirty="0" err="1">
                <a:solidFill>
                  <a:schemeClr val="bg1"/>
                </a:solidFill>
                <a:latin typeface="Open Sans"/>
                <a:ea typeface="+mn-lt"/>
                <a:cs typeface="+mn-lt"/>
              </a:rPr>
              <a:t>Fanaian </a:t>
            </a:r>
            <a:r>
              <a:rPr lang="en-US" sz="800" dirty="0">
                <a:solidFill>
                  <a:schemeClr val="bg1"/>
                </a:solidFill>
                <a:latin typeface="Open Sans"/>
                <a:ea typeface="+mn-lt"/>
                <a:cs typeface="+mn-lt"/>
              </a:rPr>
              <a:t>S. Pop M., </a:t>
            </a:r>
            <a:r>
              <a:rPr lang="en-US" sz="800" dirty="0" err="1">
                <a:solidFill>
                  <a:schemeClr val="bg1"/>
                </a:solidFill>
                <a:latin typeface="Open Sans"/>
                <a:ea typeface="+mn-lt"/>
                <a:cs typeface="+mn-lt"/>
              </a:rPr>
              <a:t>Berdellans </a:t>
            </a:r>
            <a:r>
              <a:rPr lang="en-US" sz="800" dirty="0">
                <a:solidFill>
                  <a:schemeClr val="bg1"/>
                </a:solidFill>
                <a:latin typeface="Open Sans"/>
                <a:ea typeface="+mn-lt"/>
                <a:cs typeface="+mn-lt"/>
              </a:rPr>
              <a:t>I., Hasanovic S., </a:t>
            </a:r>
            <a:r>
              <a:rPr lang="en-US" sz="800" dirty="0" err="1">
                <a:solidFill>
                  <a:schemeClr val="bg1"/>
                </a:solidFill>
                <a:latin typeface="Open Sans"/>
                <a:ea typeface="+mn-lt"/>
                <a:cs typeface="+mn-lt"/>
              </a:rPr>
              <a:t>Gritsevskyi </a:t>
            </a:r>
            <a:r>
              <a:rPr lang="en-US" sz="800" dirty="0">
                <a:solidFill>
                  <a:schemeClr val="bg1"/>
                </a:solidFill>
                <a:latin typeface="Open Sans"/>
                <a:ea typeface="+mn-lt"/>
                <a:cs typeface="+mn-lt"/>
              </a:rPr>
              <a:t>A, </a:t>
            </a:r>
            <a:r>
              <a:rPr lang="en-US" sz="800" dirty="0" err="1">
                <a:solidFill>
                  <a:schemeClr val="bg1"/>
                </a:solidFill>
                <a:latin typeface="Open Sans"/>
                <a:ea typeface="+mn-lt"/>
                <a:cs typeface="+mn-lt"/>
              </a:rPr>
              <a:t>Stankeviciute </a:t>
            </a:r>
            <a:r>
              <a:rPr lang="en-US" sz="800" dirty="0">
                <a:solidFill>
                  <a:schemeClr val="bg1"/>
                </a:solidFill>
                <a:latin typeface="Open Sans"/>
                <a:ea typeface="+mn-lt"/>
                <a:cs typeface="+mn-lt"/>
              </a:rPr>
              <a:t>L.,</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Welsch M., 2021. Conferencia 2: Fundamentos de la financiación, </a:t>
            </a:r>
            <a:r>
              <a:rPr lang="en-US" sz="800" i="1" dirty="0" err="1">
                <a:solidFill>
                  <a:schemeClr val="bg1"/>
                </a:solidFill>
                <a:latin typeface="Open Sans"/>
                <a:ea typeface="+mn-lt"/>
                <a:cs typeface="+mn-lt"/>
              </a:rPr>
              <a:t>FinPlan</a:t>
            </a:r>
            <a:r>
              <a:rPr lang="en-US" sz="800" i="1" dirty="0">
                <a:solidFill>
                  <a:schemeClr val="bg1"/>
                </a:solidFill>
                <a:latin typeface="Open Sans"/>
                <a:ea typeface="+mn-lt"/>
                <a:cs typeface="+mn-lt"/>
              </a:rPr>
              <a:t>.</a:t>
            </a:r>
            <a:r>
              <a:rPr lang="en-US" sz="800" dirty="0">
                <a:solidFill>
                  <a:schemeClr val="bg1"/>
                </a:solidFill>
                <a:latin typeface="Open Sans"/>
                <a:ea typeface="+mn-lt"/>
                <a:cs typeface="+mn-lt"/>
              </a:rPr>
              <a:t> Versión 1.0.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[presentación en línea]. </a:t>
            </a:r>
            <a:r>
              <a:rPr lang="en-US" sz="800" dirty="0" err="1">
                <a:solidFill>
                  <a:schemeClr val="bg1"/>
                </a:solidFill>
                <a:latin typeface="Open Sans"/>
                <a:ea typeface="+mn-lt"/>
                <a:cs typeface="+mn-lt"/>
              </a:rPr>
              <a:t>Programa de </a:t>
            </a:r>
            <a:r>
              <a:rPr lang="en-US" sz="800" dirty="0">
                <a:solidFill>
                  <a:schemeClr val="bg1"/>
                </a:solidFill>
                <a:latin typeface="Open Sans"/>
                <a:ea typeface="+mn-lt"/>
                <a:cs typeface="+mn-lt"/>
              </a:rPr>
              <a:t>Crecimiento Compatible con el Clima y Organismo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Internacional de la Energía Atómica.</a:t>
            </a:r>
            <a:endParaRPr lang="en-US" dirty="0">
              <a:solidFill>
                <a:schemeClr val="bg1"/>
              </a:solidFill>
            </a:endParaRPr>
          </a:p>
        </p:txBody>
      </p:sp>
      <p:sp>
        <p:nvSpPr>
          <p:cNvPr id="10" name="TextBox 4">
            <a:extLst>
              <a:ext uri="{FF2B5EF4-FFF2-40B4-BE49-F238E27FC236}">
                <a16:creationId xmlns:a16="http://schemas.microsoft.com/office/drawing/2014/main" id="{28559AD8-90FE-4F3A-B7BC-A98D6A2E825B}"/>
              </a:ext>
            </a:extLst>
          </p:cNvPr>
          <p:cNvSpPr txBox="1"/>
          <p:nvPr/>
        </p:nvSpPr>
        <p:spPr>
          <a:xfrm>
            <a:off x="9899301" y="5886940"/>
            <a:ext cx="197617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Cursos CCG (esto le llevará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 la página web http://www.Climatecompatiblegrowth.com/teachingmaterials)</a:t>
            </a:r>
          </a:p>
        </p:txBody>
      </p:sp>
      <p:grpSp>
        <p:nvGrpSpPr>
          <p:cNvPr id="11" name="Group 10">
            <a:extLst>
              <a:ext uri="{FF2B5EF4-FFF2-40B4-BE49-F238E27FC236}">
                <a16:creationId xmlns:a16="http://schemas.microsoft.com/office/drawing/2014/main" id="{9E20C000-16F4-474F-A044-C88237080A81}"/>
              </a:ext>
            </a:extLst>
          </p:cNvPr>
          <p:cNvGrpSpPr/>
          <p:nvPr/>
        </p:nvGrpSpPr>
        <p:grpSpPr>
          <a:xfrm>
            <a:off x="3339465" y="4105009"/>
            <a:ext cx="1877504" cy="558800"/>
            <a:chOff x="929196" y="5461000"/>
            <a:chExt cx="1877504" cy="558800"/>
          </a:xfrm>
        </p:grpSpPr>
        <p:sp>
          <p:nvSpPr>
            <p:cNvPr id="12" name="Rounded Rectangle 11">
              <a:hlinkClick r:id="rId4"/>
              <a:extLst>
                <a:ext uri="{FF2B5EF4-FFF2-40B4-BE49-F238E27FC236}">
                  <a16:creationId xmlns:a16="http://schemas.microsoft.com/office/drawing/2014/main" id="{86F0698A-729D-C846-8C0A-21DC5CB5C057}"/>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BDCB246-8D12-F244-8D95-E5365ACBCAD6}"/>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Hacer la prueba</a:t>
              </a:r>
            </a:p>
          </p:txBody>
        </p:sp>
        <p:sp>
          <p:nvSpPr>
            <p:cNvPr id="14" name="Rounded Rectangle 13">
              <a:hlinkClick r:id="rId5"/>
              <a:extLst>
                <a:ext uri="{FF2B5EF4-FFF2-40B4-BE49-F238E27FC236}">
                  <a16:creationId xmlns:a16="http://schemas.microsoft.com/office/drawing/2014/main" id="{8EE8D189-11D3-964C-944C-E52B941371E6}"/>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2627976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97017"/>
            <a:ext cx="749097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2.1.1 Preguntas que hay que hacerse al iniciar un negocio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Iniciar un negocio </a:t>
            </a:r>
          </a:p>
        </p:txBody>
      </p:sp>
      <p:sp>
        <p:nvSpPr>
          <p:cNvPr id="4" name="Content Placeholder 3">
            <a:extLst>
              <a:ext uri="{FF2B5EF4-FFF2-40B4-BE49-F238E27FC236}">
                <a16:creationId xmlns:a16="http://schemas.microsoft.com/office/drawing/2014/main" id="{AA9A38AD-04A1-40F1-A48B-504115F77691}"/>
              </a:ext>
            </a:extLst>
          </p:cNvPr>
          <p:cNvSpPr>
            <a:spLocks noGrp="1"/>
          </p:cNvSpPr>
          <p:nvPr>
            <p:ph idx="1"/>
          </p:nvPr>
        </p:nvSpPr>
        <p:spPr>
          <a:xfrm>
            <a:off x="887215" y="1939385"/>
            <a:ext cx="8361972" cy="2036310"/>
          </a:xfrm>
        </p:spPr>
        <p:txBody>
          <a:bodyPr vert="horz" lIns="91440" tIns="45720" rIns="91440" bIns="45720" rtlCol="0" anchor="t">
            <a:normAutofit fontScale="92500"/>
          </a:bodyPr>
          <a:lstStyle/>
          <a:p>
            <a:pPr marL="0" indent="0">
              <a:lnSpc>
                <a:spcPct val="100000"/>
              </a:lnSpc>
              <a:buNone/>
            </a:pPr>
            <a:r>
              <a:rPr lang="en-US" sz="2000" b="1" dirty="0">
                <a:latin typeface="Open Sans"/>
              </a:rPr>
              <a:t>Las </a:t>
            </a:r>
            <a:r>
              <a:rPr lang="en-US" sz="2000" b="1" dirty="0" err="1">
                <a:latin typeface="Open Sans"/>
              </a:rPr>
              <a:t>tres</a:t>
            </a:r>
            <a:r>
              <a:rPr lang="en-US" sz="2000" b="1" dirty="0">
                <a:latin typeface="Open Sans"/>
              </a:rPr>
              <a:t> </a:t>
            </a:r>
            <a:r>
              <a:rPr lang="en-US" sz="2000" b="1" dirty="0" err="1">
                <a:latin typeface="Open Sans"/>
              </a:rPr>
              <a:t>preguntas</a:t>
            </a:r>
            <a:r>
              <a:rPr lang="en-US" sz="2000" b="1" dirty="0">
                <a:latin typeface="Open Sans"/>
              </a:rPr>
              <a:t> </a:t>
            </a:r>
            <a:r>
              <a:rPr lang="en-US" sz="2000" b="1" dirty="0" err="1">
                <a:latin typeface="Open Sans"/>
              </a:rPr>
              <a:t>más</a:t>
            </a:r>
            <a:r>
              <a:rPr lang="en-US" sz="2000" b="1" dirty="0">
                <a:latin typeface="Open Sans"/>
              </a:rPr>
              <a:t> </a:t>
            </a:r>
            <a:r>
              <a:rPr lang="en-US" sz="2000" b="1" dirty="0" err="1">
                <a:latin typeface="Open Sans"/>
              </a:rPr>
              <a:t>importantes</a:t>
            </a:r>
            <a:r>
              <a:rPr lang="en-US" sz="2000" b="1" dirty="0">
                <a:latin typeface="Open Sans"/>
              </a:rPr>
              <a:t> </a:t>
            </a:r>
            <a:r>
              <a:rPr lang="en-US" sz="2000" dirty="0">
                <a:latin typeface="Open Sans"/>
              </a:rPr>
              <a:t>son:</a:t>
            </a:r>
          </a:p>
          <a:p>
            <a:pPr>
              <a:lnSpc>
                <a:spcPct val="100000"/>
              </a:lnSpc>
            </a:pPr>
            <a:r>
              <a:rPr lang="en-US" sz="2000" dirty="0">
                <a:latin typeface="Open Sans"/>
              </a:rPr>
              <a:t>¿</a:t>
            </a:r>
            <a:r>
              <a:rPr lang="en-US" sz="2000" dirty="0" err="1">
                <a:latin typeface="Open Sans"/>
              </a:rPr>
              <a:t>Qué</a:t>
            </a:r>
            <a:r>
              <a:rPr lang="en-US" sz="2000" dirty="0">
                <a:latin typeface="Open Sans"/>
              </a:rPr>
              <a:t> </a:t>
            </a:r>
            <a:r>
              <a:rPr lang="en-US" sz="2000" dirty="0" err="1">
                <a:latin typeface="Open Sans"/>
              </a:rPr>
              <a:t>inversión</a:t>
            </a:r>
            <a:r>
              <a:rPr lang="en-US" sz="2000" dirty="0">
                <a:latin typeface="Open Sans"/>
              </a:rPr>
              <a:t> a largo </a:t>
            </a:r>
            <a:r>
              <a:rPr lang="en-US" sz="2000" dirty="0" err="1">
                <a:latin typeface="Open Sans"/>
              </a:rPr>
              <a:t>plazo</a:t>
            </a:r>
            <a:r>
              <a:rPr lang="en-US" sz="2000" dirty="0">
                <a:latin typeface="Open Sans"/>
              </a:rPr>
              <a:t> </a:t>
            </a:r>
            <a:r>
              <a:rPr lang="en-US" sz="2000" dirty="0" err="1">
                <a:latin typeface="Open Sans"/>
              </a:rPr>
              <a:t>asumir</a:t>
            </a:r>
            <a:r>
              <a:rPr lang="en-US" sz="2000" dirty="0">
                <a:latin typeface="Open Sans"/>
              </a:rPr>
              <a:t>?</a:t>
            </a:r>
          </a:p>
          <a:p>
            <a:pPr>
              <a:lnSpc>
                <a:spcPct val="100000"/>
              </a:lnSpc>
            </a:pPr>
            <a:r>
              <a:rPr lang="en-US" sz="2000" dirty="0">
                <a:latin typeface="Open Sans"/>
              </a:rPr>
              <a:t>¿De </a:t>
            </a:r>
            <a:r>
              <a:rPr lang="en-US" sz="2000" dirty="0" err="1">
                <a:latin typeface="Open Sans"/>
              </a:rPr>
              <a:t>dónde</a:t>
            </a:r>
            <a:r>
              <a:rPr lang="en-US" sz="2000" dirty="0">
                <a:latin typeface="Open Sans"/>
              </a:rPr>
              <a:t> </a:t>
            </a:r>
            <a:r>
              <a:rPr lang="en-US" sz="2000" dirty="0" err="1">
                <a:latin typeface="Open Sans"/>
              </a:rPr>
              <a:t>obtener</a:t>
            </a:r>
            <a:r>
              <a:rPr lang="en-US" sz="2000" dirty="0">
                <a:latin typeface="Open Sans"/>
              </a:rPr>
              <a:t> </a:t>
            </a:r>
            <a:r>
              <a:rPr lang="en-US" sz="2000" dirty="0" err="1">
                <a:latin typeface="Open Sans"/>
              </a:rPr>
              <a:t>financiación</a:t>
            </a:r>
            <a:r>
              <a:rPr lang="en-US" sz="2000" dirty="0">
                <a:latin typeface="Open Sans"/>
              </a:rPr>
              <a:t> a largo </a:t>
            </a:r>
            <a:r>
              <a:rPr lang="en-US" sz="2000" dirty="0" err="1">
                <a:latin typeface="Open Sans"/>
              </a:rPr>
              <a:t>plazo</a:t>
            </a:r>
            <a:r>
              <a:rPr lang="en-US" sz="2000" dirty="0">
                <a:latin typeface="Open Sans"/>
              </a:rPr>
              <a:t> para </a:t>
            </a:r>
            <a:r>
              <a:rPr lang="en-US" sz="2000" dirty="0" err="1">
                <a:latin typeface="Open Sans"/>
              </a:rPr>
              <a:t>pagar</a:t>
            </a:r>
            <a:r>
              <a:rPr lang="en-US" sz="2000" dirty="0">
                <a:latin typeface="Open Sans"/>
              </a:rPr>
              <a:t> la </a:t>
            </a:r>
            <a:r>
              <a:rPr lang="en-US" sz="2000" dirty="0" err="1">
                <a:latin typeface="Open Sans"/>
              </a:rPr>
              <a:t>inversión</a:t>
            </a:r>
            <a:r>
              <a:rPr lang="en-US" sz="2000" dirty="0">
                <a:latin typeface="Open Sans"/>
              </a:rPr>
              <a:t>?</a:t>
            </a:r>
          </a:p>
          <a:p>
            <a:pPr>
              <a:lnSpc>
                <a:spcPct val="100000"/>
              </a:lnSpc>
            </a:pPr>
            <a:r>
              <a:rPr lang="en-US" sz="2000" dirty="0">
                <a:latin typeface="Open Sans"/>
              </a:rPr>
              <a:t>¿</a:t>
            </a:r>
            <a:r>
              <a:rPr lang="en-US" sz="2000" dirty="0" err="1">
                <a:latin typeface="Open Sans"/>
              </a:rPr>
              <a:t>Cómo</a:t>
            </a:r>
            <a:r>
              <a:rPr lang="en-US" sz="2000" dirty="0">
                <a:latin typeface="Open Sans"/>
              </a:rPr>
              <a:t> se </a:t>
            </a:r>
            <a:r>
              <a:rPr lang="en-US" sz="2000" dirty="0" err="1">
                <a:latin typeface="Open Sans"/>
              </a:rPr>
              <a:t>gestionarán</a:t>
            </a:r>
            <a:r>
              <a:rPr lang="en-US" sz="2000" dirty="0">
                <a:latin typeface="Open Sans"/>
              </a:rPr>
              <a:t> las </a:t>
            </a:r>
            <a:r>
              <a:rPr lang="en-US" sz="2000" dirty="0" err="1">
                <a:latin typeface="Open Sans"/>
              </a:rPr>
              <a:t>actividades</a:t>
            </a:r>
            <a:r>
              <a:rPr lang="en-US" sz="2000" dirty="0">
                <a:latin typeface="Open Sans"/>
              </a:rPr>
              <a:t> </a:t>
            </a:r>
            <a:r>
              <a:rPr lang="en-US" sz="2000" dirty="0" err="1">
                <a:latin typeface="Open Sans"/>
              </a:rPr>
              <a:t>financieras</a:t>
            </a:r>
            <a:r>
              <a:rPr lang="en-US" sz="2000" dirty="0">
                <a:latin typeface="Open Sans"/>
              </a:rPr>
              <a:t> </a:t>
            </a:r>
            <a:r>
              <a:rPr lang="en-US" sz="2000" dirty="0" err="1">
                <a:latin typeface="Open Sans"/>
              </a:rPr>
              <a:t>cotidianas</a:t>
            </a:r>
            <a:r>
              <a:rPr lang="en-US" sz="2000" dirty="0">
                <a:latin typeface="Open Sans"/>
              </a:rPr>
              <a:t> (</a:t>
            </a:r>
            <a:r>
              <a:rPr lang="en-US" sz="2000" dirty="0" err="1">
                <a:latin typeface="Open Sans"/>
              </a:rPr>
              <a:t>como</a:t>
            </a:r>
            <a:r>
              <a:rPr lang="en-US" sz="2000" dirty="0">
                <a:latin typeface="Open Sans"/>
              </a:rPr>
              <a:t> </a:t>
            </a:r>
            <a:r>
              <a:rPr lang="en-US" sz="2000" dirty="0" err="1">
                <a:latin typeface="Open Sans"/>
              </a:rPr>
              <a:t>el</a:t>
            </a:r>
            <a:r>
              <a:rPr lang="en-US" sz="2000" dirty="0">
                <a:latin typeface="Open Sans"/>
              </a:rPr>
              <a:t> </a:t>
            </a:r>
            <a:r>
              <a:rPr lang="en-US" sz="2000" dirty="0" err="1">
                <a:latin typeface="Open Sans"/>
              </a:rPr>
              <a:t>cobro</a:t>
            </a:r>
            <a:r>
              <a:rPr lang="en-US" sz="2000" dirty="0">
                <a:latin typeface="Open Sans"/>
              </a:rPr>
              <a:t> a </a:t>
            </a:r>
            <a:r>
              <a:rPr lang="en-US" sz="2000" dirty="0" err="1">
                <a:latin typeface="Open Sans"/>
              </a:rPr>
              <a:t>los</a:t>
            </a:r>
            <a:r>
              <a:rPr lang="en-US" sz="2000" dirty="0">
                <a:latin typeface="Open Sans"/>
              </a:rPr>
              <a:t> </a:t>
            </a:r>
            <a:r>
              <a:rPr lang="en-US" sz="2000" dirty="0" err="1">
                <a:latin typeface="Open Sans"/>
              </a:rPr>
              <a:t>clientes</a:t>
            </a:r>
            <a:r>
              <a:rPr lang="en-US" sz="2000" dirty="0">
                <a:latin typeface="Open Sans"/>
              </a:rPr>
              <a:t> y </a:t>
            </a:r>
            <a:r>
              <a:rPr lang="en-US" sz="2000" dirty="0" err="1">
                <a:latin typeface="Open Sans"/>
              </a:rPr>
              <a:t>el</a:t>
            </a:r>
            <a:r>
              <a:rPr lang="en-US" sz="2000" dirty="0">
                <a:latin typeface="Open Sans"/>
              </a:rPr>
              <a:t> </a:t>
            </a:r>
            <a:r>
              <a:rPr lang="en-US" sz="2000" dirty="0" err="1">
                <a:latin typeface="Open Sans"/>
              </a:rPr>
              <a:t>pago</a:t>
            </a:r>
            <a:r>
              <a:rPr lang="en-US" sz="2000" dirty="0">
                <a:latin typeface="Open Sans"/>
              </a:rPr>
              <a:t> a </a:t>
            </a:r>
            <a:r>
              <a:rPr lang="en-US" sz="2000" dirty="0" err="1">
                <a:latin typeface="Open Sans"/>
              </a:rPr>
              <a:t>los</a:t>
            </a:r>
            <a:r>
              <a:rPr lang="en-US" sz="2000" dirty="0">
                <a:latin typeface="Open Sans"/>
              </a:rPr>
              <a:t> </a:t>
            </a:r>
            <a:r>
              <a:rPr lang="en-US" sz="2000" dirty="0" err="1">
                <a:latin typeface="Open Sans"/>
              </a:rPr>
              <a:t>proveedores</a:t>
            </a:r>
            <a:r>
              <a:rPr lang="en-US" sz="2000" dirty="0">
                <a:latin typeface="Open Sans"/>
              </a:rPr>
              <a:t>)?</a:t>
            </a:r>
          </a:p>
          <a:p>
            <a:pPr>
              <a:lnSpc>
                <a:spcPct val="100000"/>
              </a:lnSpc>
            </a:pPr>
            <a:endParaRPr lang="en-GB" sz="2000" dirty="0">
              <a:latin typeface="Open Sans"/>
            </a:endParaRPr>
          </a:p>
        </p:txBody>
      </p:sp>
      <p:sp>
        <p:nvSpPr>
          <p:cNvPr id="7" name="Oval 6">
            <a:extLst>
              <a:ext uri="{FF2B5EF4-FFF2-40B4-BE49-F238E27FC236}">
                <a16:creationId xmlns:a16="http://schemas.microsoft.com/office/drawing/2014/main" id="{224360D7-CC7D-C24A-827D-277410A60A38}"/>
              </a:ext>
            </a:extLst>
          </p:cNvPr>
          <p:cNvSpPr/>
          <p:nvPr/>
        </p:nvSpPr>
        <p:spPr>
          <a:xfrm>
            <a:off x="9885712" y="48954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3.mp3" descr="Track5_Lecture2_Slide3.mp3">
            <a:hlinkClick r:id="" action="ppaction://media"/>
            <a:extLst>
              <a:ext uri="{FF2B5EF4-FFF2-40B4-BE49-F238E27FC236}">
                <a16:creationId xmlns:a16="http://schemas.microsoft.com/office/drawing/2014/main" id="{4BEBA62D-9093-0844-A1F2-EA97544B9A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57077" y="560914"/>
            <a:ext cx="812800" cy="812800"/>
          </a:xfrm>
          <a:prstGeom prst="rect">
            <a:avLst/>
          </a:prstGeom>
        </p:spPr>
      </p:pic>
    </p:spTree>
    <p:extLst>
      <p:ext uri="{BB962C8B-B14F-4D97-AF65-F5344CB8AC3E}">
        <p14:creationId xmlns:p14="http://schemas.microsoft.com/office/powerpoint/2010/main" val="3679203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967359"/>
            <a:ext cx="775386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2.1.2 Preguntas que hay que hacerse al iniciar un negocio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73053" y="-377016"/>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a:t>
            </a:r>
            <a:r>
              <a:rPr lang="en-GB" sz="4400" dirty="0" err="1">
                <a:latin typeface="Open Sans"/>
                <a:ea typeface="Open Sans" panose="020B0606030504020204" pitchFamily="34" charset="0"/>
                <a:cs typeface="Open Sans" panose="020B0606030504020204" pitchFamily="34" charset="0"/>
                <a:sym typeface="Bodoni SvtyTwo ITC TT-Book"/>
              </a:rPr>
              <a:t>Iniciar</a:t>
            </a:r>
            <a:r>
              <a:rPr lang="en-GB" sz="4400" dirty="0">
                <a:latin typeface="Open Sans"/>
                <a:ea typeface="Open Sans" panose="020B0606030504020204" pitchFamily="34" charset="0"/>
                <a:cs typeface="Open Sans" panose="020B0606030504020204" pitchFamily="34" charset="0"/>
                <a:sym typeface="Bodoni SvtyTwo ITC TT-Book"/>
              </a:rPr>
              <a:t> un </a:t>
            </a:r>
            <a:r>
              <a:rPr lang="en-GB" sz="4400" dirty="0" err="1">
                <a:latin typeface="Open Sans"/>
                <a:ea typeface="Open Sans" panose="020B0606030504020204" pitchFamily="34" charset="0"/>
                <a:cs typeface="Open Sans" panose="020B0606030504020204" pitchFamily="34" charset="0"/>
                <a:sym typeface="Bodoni SvtyTwo ITC TT-Book"/>
              </a:rPr>
              <a:t>negocio</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4" name="Content Placeholder 3">
            <a:extLst>
              <a:ext uri="{FF2B5EF4-FFF2-40B4-BE49-F238E27FC236}">
                <a16:creationId xmlns:a16="http://schemas.microsoft.com/office/drawing/2014/main" id="{AA9A38AD-04A1-40F1-A48B-504115F77691}"/>
              </a:ext>
            </a:extLst>
          </p:cNvPr>
          <p:cNvSpPr>
            <a:spLocks noGrp="1"/>
          </p:cNvSpPr>
          <p:nvPr>
            <p:ph idx="1"/>
          </p:nvPr>
        </p:nvSpPr>
        <p:spPr>
          <a:xfrm>
            <a:off x="887214" y="1495732"/>
            <a:ext cx="10037498" cy="4585193"/>
          </a:xfrm>
        </p:spPr>
        <p:txBody>
          <a:bodyPr vert="horz" lIns="91440" tIns="45720" rIns="91440" bIns="45720" rtlCol="0" anchor="t">
            <a:normAutofit fontScale="92500"/>
          </a:bodyPr>
          <a:lstStyle/>
          <a:p>
            <a:pPr marL="0" indent="0">
              <a:lnSpc>
                <a:spcPct val="100000"/>
              </a:lnSpc>
              <a:buNone/>
            </a:pPr>
            <a:r>
              <a:rPr lang="en-US" sz="2000" b="1" dirty="0" err="1">
                <a:latin typeface="Open Sans"/>
              </a:rPr>
              <a:t>Pregunta</a:t>
            </a:r>
            <a:r>
              <a:rPr lang="en-US" sz="2000" b="1" dirty="0">
                <a:latin typeface="Open Sans"/>
              </a:rPr>
              <a:t> 1: </a:t>
            </a:r>
            <a:r>
              <a:rPr lang="en-US" sz="2000" b="1" u="sng" dirty="0">
                <a:latin typeface="Open Sans"/>
              </a:rPr>
              <a:t>¿</a:t>
            </a:r>
            <a:r>
              <a:rPr lang="en-US" sz="2000" b="1" u="sng" dirty="0" err="1">
                <a:latin typeface="Open Sans"/>
              </a:rPr>
              <a:t>Qué</a:t>
            </a:r>
            <a:r>
              <a:rPr lang="en-US" sz="2000" b="1" u="sng" dirty="0">
                <a:latin typeface="Open Sans"/>
              </a:rPr>
              <a:t> </a:t>
            </a:r>
            <a:r>
              <a:rPr lang="en-US" sz="2000" b="1" u="sng" dirty="0" err="1">
                <a:latin typeface="Open Sans"/>
              </a:rPr>
              <a:t>inversión</a:t>
            </a:r>
            <a:r>
              <a:rPr lang="en-US" sz="2000" b="1" u="sng" dirty="0">
                <a:latin typeface="Open Sans"/>
              </a:rPr>
              <a:t> a largo </a:t>
            </a:r>
            <a:r>
              <a:rPr lang="en-US" sz="2000" b="1" u="sng" dirty="0" err="1">
                <a:latin typeface="Open Sans"/>
              </a:rPr>
              <a:t>plazo</a:t>
            </a:r>
            <a:r>
              <a:rPr lang="en-US" sz="2000" b="1" u="sng" dirty="0">
                <a:latin typeface="Open Sans"/>
              </a:rPr>
              <a:t> hay que </a:t>
            </a:r>
            <a:r>
              <a:rPr lang="en-US" sz="2000" b="1" u="sng" dirty="0" err="1">
                <a:latin typeface="Open Sans"/>
              </a:rPr>
              <a:t>asumir</a:t>
            </a:r>
            <a:r>
              <a:rPr lang="en-US" sz="2000" b="1" u="sng" dirty="0">
                <a:latin typeface="Open Sans"/>
              </a:rPr>
              <a:t>?</a:t>
            </a:r>
            <a:endParaRPr lang="en-US" sz="2000" dirty="0">
              <a:cs typeface="Calibri"/>
            </a:endParaRPr>
          </a:p>
          <a:p>
            <a:pPr>
              <a:lnSpc>
                <a:spcPct val="100000"/>
              </a:lnSpc>
            </a:pPr>
            <a:r>
              <a:rPr lang="en-US" sz="2000" b="1" dirty="0">
                <a:latin typeface="Open Sans"/>
              </a:rPr>
              <a:t>PRESUPUESTO DE CAPITAL: </a:t>
            </a:r>
            <a:r>
              <a:rPr lang="en-US" sz="2000" dirty="0" err="1">
                <a:latin typeface="Open Sans"/>
              </a:rPr>
              <a:t>el</a:t>
            </a:r>
            <a:r>
              <a:rPr lang="en-US" sz="2000" dirty="0">
                <a:latin typeface="Open Sans"/>
              </a:rPr>
              <a:t> gestor </a:t>
            </a:r>
            <a:r>
              <a:rPr lang="en-US" sz="2000" dirty="0" err="1">
                <a:latin typeface="Open Sans"/>
              </a:rPr>
              <a:t>financiero</a:t>
            </a:r>
            <a:r>
              <a:rPr lang="en-US" sz="2000" dirty="0">
                <a:latin typeface="Open Sans"/>
              </a:rPr>
              <a:t> </a:t>
            </a:r>
            <a:r>
              <a:rPr lang="en-US" sz="2000" dirty="0" err="1">
                <a:latin typeface="Open Sans"/>
              </a:rPr>
              <a:t>trata</a:t>
            </a:r>
            <a:r>
              <a:rPr lang="en-US" sz="2000" dirty="0">
                <a:latin typeface="Open Sans"/>
              </a:rPr>
              <a:t> de </a:t>
            </a:r>
            <a:r>
              <a:rPr lang="en-US" sz="2000" dirty="0" err="1">
                <a:latin typeface="Open Sans"/>
              </a:rPr>
              <a:t>identificar</a:t>
            </a:r>
            <a:r>
              <a:rPr lang="en-US" sz="2000" dirty="0">
                <a:latin typeface="Open Sans"/>
              </a:rPr>
              <a:t> las </a:t>
            </a:r>
            <a:r>
              <a:rPr lang="en-US" sz="2000" dirty="0" err="1">
                <a:latin typeface="Open Sans"/>
              </a:rPr>
              <a:t>oportunidades</a:t>
            </a:r>
            <a:r>
              <a:rPr lang="en-US" sz="2000" dirty="0">
                <a:latin typeface="Open Sans"/>
              </a:rPr>
              <a:t> de </a:t>
            </a:r>
            <a:r>
              <a:rPr lang="en-US" sz="2000" dirty="0" err="1">
                <a:latin typeface="Open Sans"/>
              </a:rPr>
              <a:t>inversión</a:t>
            </a:r>
            <a:r>
              <a:rPr lang="en-US" sz="2000" dirty="0">
                <a:latin typeface="Open Sans"/>
              </a:rPr>
              <a:t> que </a:t>
            </a:r>
            <a:r>
              <a:rPr lang="en-US" sz="2000" dirty="0" err="1">
                <a:latin typeface="Open Sans"/>
              </a:rPr>
              <a:t>valen</a:t>
            </a:r>
            <a:r>
              <a:rPr lang="en-US" sz="2000" dirty="0">
                <a:latin typeface="Open Sans"/>
              </a:rPr>
              <a:t> </a:t>
            </a:r>
            <a:r>
              <a:rPr lang="en-US" sz="2000" dirty="0" err="1">
                <a:latin typeface="Open Sans"/>
              </a:rPr>
              <a:t>más</a:t>
            </a:r>
            <a:r>
              <a:rPr lang="en-US" sz="2000" dirty="0">
                <a:latin typeface="Open Sans"/>
              </a:rPr>
              <a:t> para la </a:t>
            </a:r>
            <a:r>
              <a:rPr lang="en-US" sz="2000" dirty="0" err="1">
                <a:latin typeface="Open Sans"/>
              </a:rPr>
              <a:t>empresa</a:t>
            </a:r>
            <a:r>
              <a:rPr lang="en-US" sz="2000" dirty="0">
                <a:latin typeface="Open Sans"/>
              </a:rPr>
              <a:t> de lo que cuesta </a:t>
            </a:r>
            <a:r>
              <a:rPr lang="en-US" sz="2000" dirty="0" err="1">
                <a:latin typeface="Open Sans"/>
              </a:rPr>
              <a:t>adquirirlas</a:t>
            </a:r>
            <a:r>
              <a:rPr lang="en-US" sz="2000" dirty="0">
                <a:latin typeface="Open Sans"/>
              </a:rPr>
              <a:t>.</a:t>
            </a:r>
          </a:p>
          <a:p>
            <a:pPr>
              <a:lnSpc>
                <a:spcPct val="100000"/>
              </a:lnSpc>
            </a:pPr>
            <a:r>
              <a:rPr lang="en-US" sz="2000" dirty="0">
                <a:latin typeface="Open Sans"/>
              </a:rPr>
              <a:t>Valor del </a:t>
            </a:r>
            <a:r>
              <a:rPr lang="en-US" sz="2000" dirty="0" err="1">
                <a:latin typeface="Open Sans"/>
              </a:rPr>
              <a:t>flujo</a:t>
            </a:r>
            <a:r>
              <a:rPr lang="en-US" sz="2000" dirty="0">
                <a:latin typeface="Open Sans"/>
              </a:rPr>
              <a:t> de </a:t>
            </a:r>
            <a:r>
              <a:rPr lang="en-US" sz="2000" dirty="0" err="1">
                <a:latin typeface="Open Sans"/>
              </a:rPr>
              <a:t>caja</a:t>
            </a:r>
            <a:r>
              <a:rPr lang="en-US" sz="2000" dirty="0">
                <a:latin typeface="Open Sans"/>
              </a:rPr>
              <a:t> &gt; </a:t>
            </a:r>
            <a:r>
              <a:rPr lang="en-US" sz="2000" dirty="0" err="1">
                <a:latin typeface="Open Sans"/>
              </a:rPr>
              <a:t>Coste</a:t>
            </a:r>
            <a:r>
              <a:rPr lang="en-US" sz="2000" dirty="0">
                <a:latin typeface="Open Sans"/>
              </a:rPr>
              <a:t> de </a:t>
            </a:r>
            <a:r>
              <a:rPr lang="en-US" sz="2000" dirty="0" err="1">
                <a:latin typeface="Open Sans"/>
              </a:rPr>
              <a:t>adquisición</a:t>
            </a:r>
            <a:r>
              <a:rPr lang="en-US" sz="2000" dirty="0">
                <a:latin typeface="Open Sans"/>
              </a:rPr>
              <a:t> o </a:t>
            </a:r>
            <a:r>
              <a:rPr lang="en-US" sz="2000" dirty="0" err="1">
                <a:latin typeface="Open Sans"/>
              </a:rPr>
              <a:t>creación</a:t>
            </a:r>
            <a:r>
              <a:rPr lang="en-US" sz="2000" dirty="0">
                <a:latin typeface="Open Sans"/>
              </a:rPr>
              <a:t> de ese </a:t>
            </a:r>
            <a:r>
              <a:rPr lang="en-US" sz="2000" dirty="0" err="1">
                <a:latin typeface="Open Sans"/>
              </a:rPr>
              <a:t>activo</a:t>
            </a:r>
            <a:endParaRPr lang="en-US" sz="2000" dirty="0">
              <a:latin typeface="Open Sans"/>
            </a:endParaRPr>
          </a:p>
          <a:p>
            <a:pPr>
              <a:lnSpc>
                <a:spcPct val="100000"/>
              </a:lnSpc>
            </a:pPr>
            <a:r>
              <a:rPr lang="en-US" sz="2000" dirty="0">
                <a:latin typeface="Open Sans"/>
              </a:rPr>
              <a:t>Tres </a:t>
            </a:r>
            <a:r>
              <a:rPr lang="en-US" sz="2000" dirty="0" err="1">
                <a:latin typeface="Open Sans"/>
              </a:rPr>
              <a:t>preocupaciones</a:t>
            </a:r>
            <a:r>
              <a:rPr lang="en-US" sz="2000" dirty="0">
                <a:latin typeface="Open Sans"/>
              </a:rPr>
              <a:t> </a:t>
            </a:r>
            <a:r>
              <a:rPr lang="en-US" sz="2000" dirty="0" err="1">
                <a:latin typeface="Open Sans"/>
              </a:rPr>
              <a:t>importantes</a:t>
            </a:r>
            <a:r>
              <a:rPr lang="en-US" sz="2000" dirty="0">
                <a:latin typeface="Open Sans"/>
              </a:rPr>
              <a:t>: </a:t>
            </a:r>
            <a:r>
              <a:rPr lang="en-US" sz="2000" dirty="0" err="1">
                <a:latin typeface="Open Sans"/>
              </a:rPr>
              <a:t>el</a:t>
            </a:r>
            <a:r>
              <a:rPr lang="en-US" sz="2000" dirty="0">
                <a:latin typeface="Open Sans"/>
              </a:rPr>
              <a:t> </a:t>
            </a:r>
            <a:r>
              <a:rPr lang="en-US" sz="2000" dirty="0" err="1">
                <a:latin typeface="Open Sans"/>
              </a:rPr>
              <a:t>tamaño</a:t>
            </a:r>
            <a:r>
              <a:rPr lang="en-US" sz="2000" dirty="0">
                <a:latin typeface="Open Sans"/>
              </a:rPr>
              <a:t>, </a:t>
            </a:r>
            <a:r>
              <a:rPr lang="en-US" sz="2000" dirty="0" err="1">
                <a:latin typeface="Open Sans"/>
              </a:rPr>
              <a:t>el</a:t>
            </a:r>
            <a:r>
              <a:rPr lang="en-US" sz="2000" dirty="0">
                <a:latin typeface="Open Sans"/>
              </a:rPr>
              <a:t> </a:t>
            </a:r>
            <a:r>
              <a:rPr lang="en-US" sz="2000" dirty="0" err="1">
                <a:latin typeface="Open Sans"/>
              </a:rPr>
              <a:t>calendario</a:t>
            </a:r>
            <a:r>
              <a:rPr lang="en-US" sz="2000" dirty="0">
                <a:latin typeface="Open Sans"/>
              </a:rPr>
              <a:t> y </a:t>
            </a:r>
            <a:r>
              <a:rPr lang="en-US" sz="2000" dirty="0" err="1">
                <a:latin typeface="Open Sans"/>
              </a:rPr>
              <a:t>los</a:t>
            </a:r>
            <a:r>
              <a:rPr lang="en-US" sz="2000" dirty="0">
                <a:latin typeface="Open Sans"/>
              </a:rPr>
              <a:t> </a:t>
            </a:r>
            <a:r>
              <a:rPr lang="en-US" sz="2000" dirty="0" err="1">
                <a:latin typeface="Open Sans"/>
              </a:rPr>
              <a:t>riesgos</a:t>
            </a:r>
            <a:endParaRPr lang="en-US" sz="2000" dirty="0">
              <a:latin typeface="Open Sans"/>
            </a:endParaRPr>
          </a:p>
          <a:p>
            <a:pPr marL="0" indent="0">
              <a:lnSpc>
                <a:spcPct val="100000"/>
              </a:lnSpc>
              <a:buNone/>
            </a:pPr>
            <a:r>
              <a:rPr lang="en-US" sz="2000" b="1" dirty="0" err="1">
                <a:latin typeface="Open Sans"/>
              </a:rPr>
              <a:t>Pregunta</a:t>
            </a:r>
            <a:r>
              <a:rPr lang="en-US" sz="2000" b="1" dirty="0">
                <a:latin typeface="Open Sans"/>
              </a:rPr>
              <a:t> 2: </a:t>
            </a:r>
            <a:r>
              <a:rPr lang="en-US" sz="2000" b="1" u="sng" dirty="0">
                <a:latin typeface="Open Sans"/>
              </a:rPr>
              <a:t>¿De </a:t>
            </a:r>
            <a:r>
              <a:rPr lang="en-US" sz="2000" b="1" u="sng" dirty="0" err="1">
                <a:latin typeface="Open Sans"/>
              </a:rPr>
              <a:t>dónde</a:t>
            </a:r>
            <a:r>
              <a:rPr lang="en-US" sz="2000" b="1" u="sng" dirty="0">
                <a:latin typeface="Open Sans"/>
              </a:rPr>
              <a:t> </a:t>
            </a:r>
            <a:r>
              <a:rPr lang="en-US" sz="2000" b="1" u="sng" dirty="0" err="1">
                <a:latin typeface="Open Sans"/>
              </a:rPr>
              <a:t>obtener</a:t>
            </a:r>
            <a:r>
              <a:rPr lang="en-US" sz="2000" b="1" u="sng" dirty="0">
                <a:latin typeface="Open Sans"/>
              </a:rPr>
              <a:t> </a:t>
            </a:r>
            <a:r>
              <a:rPr lang="en-US" sz="2000" b="1" u="sng" dirty="0" err="1">
                <a:latin typeface="Open Sans"/>
              </a:rPr>
              <a:t>financiación</a:t>
            </a:r>
            <a:r>
              <a:rPr lang="en-US" sz="2000" b="1" u="sng" dirty="0">
                <a:latin typeface="Open Sans"/>
              </a:rPr>
              <a:t> a largo </a:t>
            </a:r>
            <a:r>
              <a:rPr lang="en-US" sz="2000" b="1" u="sng" dirty="0" err="1">
                <a:latin typeface="Open Sans"/>
              </a:rPr>
              <a:t>plazo</a:t>
            </a:r>
            <a:r>
              <a:rPr lang="en-US" sz="2000" b="1" u="sng" dirty="0">
                <a:latin typeface="Open Sans"/>
              </a:rPr>
              <a:t> para </a:t>
            </a:r>
            <a:r>
              <a:rPr lang="en-US" sz="2000" b="1" u="sng" dirty="0" err="1">
                <a:latin typeface="Open Sans"/>
              </a:rPr>
              <a:t>pagar</a:t>
            </a:r>
            <a:r>
              <a:rPr lang="en-US" sz="2000" b="1" u="sng" dirty="0">
                <a:latin typeface="Open Sans"/>
              </a:rPr>
              <a:t> la </a:t>
            </a:r>
            <a:r>
              <a:rPr lang="en-US" sz="2000" b="1" u="sng" dirty="0" err="1">
                <a:latin typeface="Open Sans"/>
              </a:rPr>
              <a:t>inversión</a:t>
            </a:r>
            <a:r>
              <a:rPr lang="en-US" sz="2000" b="1" u="sng" dirty="0">
                <a:latin typeface="Open Sans"/>
              </a:rPr>
              <a:t>?</a:t>
            </a:r>
          </a:p>
          <a:p>
            <a:pPr>
              <a:lnSpc>
                <a:spcPct val="100000"/>
              </a:lnSpc>
            </a:pPr>
            <a:r>
              <a:rPr lang="en-US" sz="2000" dirty="0">
                <a:latin typeface="Open Sans"/>
              </a:rPr>
              <a:t>Dos </a:t>
            </a:r>
            <a:r>
              <a:rPr lang="en-US" sz="2000" dirty="0" err="1">
                <a:latin typeface="Open Sans"/>
              </a:rPr>
              <a:t>opciones</a:t>
            </a:r>
            <a:r>
              <a:rPr lang="en-US" sz="2000" dirty="0">
                <a:latin typeface="Open Sans"/>
              </a:rPr>
              <a:t>: Capital </a:t>
            </a:r>
            <a:r>
              <a:rPr lang="en-US" sz="2000" dirty="0" err="1">
                <a:latin typeface="Open Sans"/>
              </a:rPr>
              <a:t>propio</a:t>
            </a:r>
            <a:r>
              <a:rPr lang="en-US" sz="2000" dirty="0">
                <a:latin typeface="Open Sans"/>
              </a:rPr>
              <a:t> (</a:t>
            </a:r>
            <a:r>
              <a:rPr lang="en-US" sz="2000" dirty="0" err="1">
                <a:latin typeface="Open Sans"/>
              </a:rPr>
              <a:t>también</a:t>
            </a:r>
            <a:r>
              <a:rPr lang="en-US" sz="2000" dirty="0">
                <a:latin typeface="Open Sans"/>
              </a:rPr>
              <a:t> </a:t>
            </a:r>
            <a:r>
              <a:rPr lang="en-US" sz="2000" dirty="0" err="1">
                <a:latin typeface="Open Sans"/>
              </a:rPr>
              <a:t>llamado</a:t>
            </a:r>
            <a:r>
              <a:rPr lang="en-US" sz="2000" dirty="0">
                <a:latin typeface="Open Sans"/>
              </a:rPr>
              <a:t> capital social), o/y capital </a:t>
            </a:r>
            <a:r>
              <a:rPr lang="en-US" sz="2000" dirty="0" err="1">
                <a:latin typeface="Open Sans"/>
              </a:rPr>
              <a:t>prestado</a:t>
            </a:r>
            <a:endParaRPr lang="en-US" sz="2000" dirty="0">
              <a:latin typeface="Open Sans"/>
            </a:endParaRPr>
          </a:p>
          <a:p>
            <a:pPr>
              <a:lnSpc>
                <a:spcPct val="100000"/>
              </a:lnSpc>
            </a:pPr>
            <a:r>
              <a:rPr lang="en-US" sz="2000" b="1" dirty="0">
                <a:latin typeface="Open Sans"/>
              </a:rPr>
              <a:t>ESTRUCTURA DE CAPITAL: </a:t>
            </a:r>
            <a:r>
              <a:rPr lang="en-US" sz="2000" dirty="0">
                <a:latin typeface="Open Sans"/>
              </a:rPr>
              <a:t>la </a:t>
            </a:r>
            <a:r>
              <a:rPr lang="en-US" sz="2000" dirty="0" err="1">
                <a:latin typeface="Open Sans"/>
              </a:rPr>
              <a:t>mezcla</a:t>
            </a:r>
            <a:r>
              <a:rPr lang="en-US" sz="2000" dirty="0">
                <a:latin typeface="Open Sans"/>
              </a:rPr>
              <a:t> </a:t>
            </a:r>
            <a:r>
              <a:rPr lang="en-US" sz="2000" dirty="0" err="1">
                <a:latin typeface="Open Sans"/>
              </a:rPr>
              <a:t>específica</a:t>
            </a:r>
            <a:r>
              <a:rPr lang="en-US" sz="2000" dirty="0">
                <a:latin typeface="Open Sans"/>
              </a:rPr>
              <a:t> de la </a:t>
            </a:r>
            <a:r>
              <a:rPr lang="en-US" sz="2000" dirty="0" err="1">
                <a:latin typeface="Open Sans"/>
              </a:rPr>
              <a:t>deuda</a:t>
            </a:r>
            <a:r>
              <a:rPr lang="en-US" sz="2000" dirty="0">
                <a:latin typeface="Open Sans"/>
              </a:rPr>
              <a:t> a largo </a:t>
            </a:r>
            <a:r>
              <a:rPr lang="en-US" sz="2000" dirty="0" err="1">
                <a:latin typeface="Open Sans"/>
              </a:rPr>
              <a:t>plazo</a:t>
            </a:r>
            <a:r>
              <a:rPr lang="en-US" sz="2000" dirty="0">
                <a:latin typeface="Open Sans"/>
              </a:rPr>
              <a:t> y </a:t>
            </a:r>
            <a:r>
              <a:rPr lang="en-US" sz="2000" dirty="0" err="1">
                <a:latin typeface="Open Sans"/>
              </a:rPr>
              <a:t>los</a:t>
            </a:r>
            <a:r>
              <a:rPr lang="en-US" sz="2000" dirty="0">
                <a:latin typeface="Open Sans"/>
              </a:rPr>
              <a:t> </a:t>
            </a:r>
            <a:r>
              <a:rPr lang="en-US" sz="2000" dirty="0" err="1">
                <a:latin typeface="Open Sans"/>
              </a:rPr>
              <a:t>fondos</a:t>
            </a:r>
            <a:r>
              <a:rPr lang="en-US" sz="2000" dirty="0">
                <a:latin typeface="Open Sans"/>
              </a:rPr>
              <a:t> </a:t>
            </a:r>
            <a:r>
              <a:rPr lang="en-US" sz="2000" dirty="0" err="1">
                <a:latin typeface="Open Sans"/>
              </a:rPr>
              <a:t>propios</a:t>
            </a:r>
            <a:r>
              <a:rPr lang="en-US" sz="2000" dirty="0">
                <a:latin typeface="Open Sans"/>
              </a:rPr>
              <a:t>.</a:t>
            </a:r>
          </a:p>
          <a:p>
            <a:pPr>
              <a:lnSpc>
                <a:spcPct val="100000"/>
              </a:lnSpc>
            </a:pPr>
            <a:r>
              <a:rPr lang="en-US" sz="2000" dirty="0">
                <a:latin typeface="Open Sans"/>
              </a:rPr>
              <a:t>Dos </a:t>
            </a:r>
            <a:r>
              <a:rPr lang="en-US" sz="2000" dirty="0" err="1">
                <a:latin typeface="Open Sans"/>
              </a:rPr>
              <a:t>preocupaciones</a:t>
            </a:r>
            <a:r>
              <a:rPr lang="en-US" sz="2000" dirty="0">
                <a:latin typeface="Open Sans"/>
              </a:rPr>
              <a:t>: </a:t>
            </a:r>
          </a:p>
          <a:p>
            <a:pPr lvl="2">
              <a:lnSpc>
                <a:spcPct val="100000"/>
              </a:lnSpc>
            </a:pPr>
            <a:r>
              <a:rPr lang="en-US" dirty="0">
                <a:latin typeface="Open Sans"/>
              </a:rPr>
              <a:t>¿</a:t>
            </a:r>
            <a:r>
              <a:rPr lang="en-US" dirty="0" err="1">
                <a:latin typeface="Open Sans"/>
              </a:rPr>
              <a:t>Cuánto</a:t>
            </a:r>
            <a:r>
              <a:rPr lang="en-US" dirty="0">
                <a:latin typeface="Open Sans"/>
              </a:rPr>
              <a:t> </a:t>
            </a:r>
            <a:r>
              <a:rPr lang="en-US" dirty="0" err="1">
                <a:latin typeface="Open Sans"/>
              </a:rPr>
              <a:t>debe</a:t>
            </a:r>
            <a:r>
              <a:rPr lang="en-US" dirty="0">
                <a:latin typeface="Open Sans"/>
              </a:rPr>
              <a:t> </a:t>
            </a:r>
            <a:r>
              <a:rPr lang="en-US" dirty="0" err="1">
                <a:latin typeface="Open Sans"/>
              </a:rPr>
              <a:t>pedir</a:t>
            </a:r>
            <a:r>
              <a:rPr lang="en-US" dirty="0">
                <a:latin typeface="Open Sans"/>
              </a:rPr>
              <a:t> </a:t>
            </a:r>
            <a:r>
              <a:rPr lang="en-US" dirty="0" err="1">
                <a:latin typeface="Open Sans"/>
              </a:rPr>
              <a:t>prestado</a:t>
            </a:r>
            <a:r>
              <a:rPr lang="en-US" dirty="0">
                <a:latin typeface="Open Sans"/>
              </a:rPr>
              <a:t> la </a:t>
            </a:r>
            <a:r>
              <a:rPr lang="en-US" dirty="0" err="1">
                <a:latin typeface="Open Sans"/>
              </a:rPr>
              <a:t>empresa</a:t>
            </a:r>
            <a:r>
              <a:rPr lang="en-US" dirty="0">
                <a:latin typeface="Open Sans"/>
              </a:rPr>
              <a:t>?</a:t>
            </a:r>
          </a:p>
          <a:p>
            <a:pPr lvl="2">
              <a:lnSpc>
                <a:spcPct val="100000"/>
              </a:lnSpc>
            </a:pPr>
            <a:r>
              <a:rPr lang="en-US" dirty="0">
                <a:latin typeface="Open Sans"/>
              </a:rPr>
              <a:t>¿</a:t>
            </a:r>
            <a:r>
              <a:rPr lang="en-US" dirty="0" err="1">
                <a:latin typeface="Open Sans"/>
              </a:rPr>
              <a:t>Cuáles</a:t>
            </a:r>
            <a:r>
              <a:rPr lang="en-US" dirty="0">
                <a:latin typeface="Open Sans"/>
              </a:rPr>
              <a:t> son las </a:t>
            </a:r>
            <a:r>
              <a:rPr lang="en-US" dirty="0" err="1">
                <a:latin typeface="Open Sans"/>
              </a:rPr>
              <a:t>fuentes</a:t>
            </a:r>
            <a:r>
              <a:rPr lang="en-US" dirty="0">
                <a:latin typeface="Open Sans"/>
              </a:rPr>
              <a:t> de </a:t>
            </a:r>
            <a:r>
              <a:rPr lang="en-US" dirty="0" err="1">
                <a:latin typeface="Open Sans"/>
              </a:rPr>
              <a:t>financiación</a:t>
            </a:r>
            <a:r>
              <a:rPr lang="en-US" dirty="0">
                <a:latin typeface="Open Sans"/>
              </a:rPr>
              <a:t> </a:t>
            </a:r>
            <a:r>
              <a:rPr lang="en-US" dirty="0" err="1">
                <a:latin typeface="Open Sans"/>
              </a:rPr>
              <a:t>menos</a:t>
            </a:r>
            <a:r>
              <a:rPr lang="en-US" dirty="0">
                <a:latin typeface="Open Sans"/>
              </a:rPr>
              <a:t> </a:t>
            </a:r>
            <a:r>
              <a:rPr lang="en-US" dirty="0" err="1">
                <a:latin typeface="Open Sans"/>
              </a:rPr>
              <a:t>costosas</a:t>
            </a:r>
            <a:r>
              <a:rPr lang="en-US" dirty="0">
                <a:latin typeface="Open Sans"/>
              </a:rPr>
              <a:t> para la </a:t>
            </a:r>
            <a:r>
              <a:rPr lang="en-US" dirty="0" err="1">
                <a:latin typeface="Open Sans"/>
              </a:rPr>
              <a:t>empresa</a:t>
            </a:r>
            <a:r>
              <a:rPr lang="en-US" dirty="0">
                <a:latin typeface="Open Sans"/>
              </a:rPr>
              <a:t>?</a:t>
            </a:r>
          </a:p>
        </p:txBody>
      </p:sp>
      <p:sp>
        <p:nvSpPr>
          <p:cNvPr id="10" name="Oval 9">
            <a:extLst>
              <a:ext uri="{FF2B5EF4-FFF2-40B4-BE49-F238E27FC236}">
                <a16:creationId xmlns:a16="http://schemas.microsoft.com/office/drawing/2014/main" id="{3543E151-FA2B-4743-BBFE-09421E14F481}"/>
              </a:ext>
            </a:extLst>
          </p:cNvPr>
          <p:cNvSpPr/>
          <p:nvPr/>
        </p:nvSpPr>
        <p:spPr>
          <a:xfrm>
            <a:off x="10349255" y="2357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4.mp3" descr="Track5_Lecture2_Slide4.mp3">
            <a:hlinkClick r:id="" action="ppaction://media"/>
            <a:extLst>
              <a:ext uri="{FF2B5EF4-FFF2-40B4-BE49-F238E27FC236}">
                <a16:creationId xmlns:a16="http://schemas.microsoft.com/office/drawing/2014/main" id="{1125F265-3E86-D24F-BE6B-DD364B3FE2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68838" y="307521"/>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9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96147" y="119898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2.1.3 Fuentes de financiación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60030" y="-211183"/>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a:t>
            </a:r>
            <a:r>
              <a:rPr lang="en-GB" sz="4400" dirty="0" err="1">
                <a:latin typeface="Open Sans"/>
                <a:ea typeface="Open Sans" panose="020B0606030504020204" pitchFamily="34" charset="0"/>
                <a:cs typeface="Open Sans" panose="020B0606030504020204" pitchFamily="34" charset="0"/>
                <a:sym typeface="Bodoni SvtyTwo ITC TT-Book"/>
              </a:rPr>
              <a:t>Iniciar</a:t>
            </a:r>
            <a:r>
              <a:rPr lang="en-GB" sz="4400" dirty="0">
                <a:latin typeface="Open Sans"/>
                <a:ea typeface="Open Sans" panose="020B0606030504020204" pitchFamily="34" charset="0"/>
                <a:cs typeface="Open Sans" panose="020B0606030504020204" pitchFamily="34" charset="0"/>
                <a:sym typeface="Bodoni SvtyTwo ITC TT-Book"/>
              </a:rPr>
              <a:t> un </a:t>
            </a:r>
            <a:r>
              <a:rPr lang="en-GB" sz="4400" dirty="0" err="1">
                <a:latin typeface="Open Sans"/>
                <a:ea typeface="Open Sans" panose="020B0606030504020204" pitchFamily="34" charset="0"/>
                <a:cs typeface="Open Sans" panose="020B0606030504020204" pitchFamily="34" charset="0"/>
                <a:sym typeface="Bodoni SvtyTwo ITC TT-Book"/>
              </a:rPr>
              <a:t>negocio</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4" name="Content Placeholder 3">
            <a:extLst>
              <a:ext uri="{FF2B5EF4-FFF2-40B4-BE49-F238E27FC236}">
                <a16:creationId xmlns:a16="http://schemas.microsoft.com/office/drawing/2014/main" id="{AA9A38AD-04A1-40F1-A48B-504115F77691}"/>
              </a:ext>
            </a:extLst>
          </p:cNvPr>
          <p:cNvSpPr>
            <a:spLocks noGrp="1"/>
          </p:cNvSpPr>
          <p:nvPr>
            <p:ph idx="1"/>
          </p:nvPr>
        </p:nvSpPr>
        <p:spPr>
          <a:xfrm>
            <a:off x="887215" y="2072820"/>
            <a:ext cx="10515600" cy="4351338"/>
          </a:xfrm>
        </p:spPr>
        <p:txBody>
          <a:bodyPr vert="horz" lIns="91440" tIns="45720" rIns="91440" bIns="45720" rtlCol="0" anchor="t">
            <a:normAutofit/>
          </a:bodyPr>
          <a:lstStyle/>
          <a:p>
            <a:pPr marL="0" indent="0">
              <a:lnSpc>
                <a:spcPct val="100000"/>
              </a:lnSpc>
              <a:buNone/>
            </a:pPr>
            <a:r>
              <a:rPr lang="en-US" sz="2000">
                <a:latin typeface="Open Sans"/>
              </a:rPr>
              <a:t>Hay dos </a:t>
            </a:r>
            <a:r>
              <a:rPr lang="en-US" sz="2000" b="1">
                <a:latin typeface="Open Sans"/>
              </a:rPr>
              <a:t>fuentes de financiación</a:t>
            </a:r>
            <a:r>
              <a:rPr lang="en-US" sz="2000">
                <a:latin typeface="Open Sans"/>
              </a:rPr>
              <a:t>:</a:t>
            </a:r>
            <a:endParaRPr lang="en-US" sz="2000">
              <a:cs typeface="Calibri"/>
            </a:endParaRPr>
          </a:p>
          <a:p>
            <a:pPr lvl="1">
              <a:lnSpc>
                <a:spcPct val="100000"/>
              </a:lnSpc>
            </a:pPr>
            <a:endParaRPr lang="en-US" sz="2000">
              <a:latin typeface="Open Sans"/>
            </a:endParaRPr>
          </a:p>
          <a:p>
            <a:pPr lvl="1">
              <a:lnSpc>
                <a:spcPct val="100000"/>
              </a:lnSpc>
            </a:pPr>
            <a:r>
              <a:rPr lang="en-US" sz="2000" b="1">
                <a:latin typeface="Open Sans"/>
              </a:rPr>
              <a:t>EQUITY</a:t>
            </a:r>
          </a:p>
          <a:p>
            <a:pPr lvl="1">
              <a:lnSpc>
                <a:spcPct val="100000"/>
              </a:lnSpc>
            </a:pPr>
            <a:r>
              <a:rPr lang="en-US" sz="2000" b="1">
                <a:latin typeface="Open Sans"/>
              </a:rPr>
              <a:t>FINANCIACIÓN DE LA DEUDA</a:t>
            </a:r>
          </a:p>
          <a:p>
            <a:pPr>
              <a:lnSpc>
                <a:spcPct val="100000"/>
              </a:lnSpc>
            </a:pPr>
            <a:endParaRPr lang="en-GB" sz="2000">
              <a:latin typeface="Open Sans"/>
            </a:endParaRPr>
          </a:p>
        </p:txBody>
      </p:sp>
      <p:pic>
        <p:nvPicPr>
          <p:cNvPr id="7" name="Google Shape;122;p5">
            <a:extLst>
              <a:ext uri="{FF2B5EF4-FFF2-40B4-BE49-F238E27FC236}">
                <a16:creationId xmlns:a16="http://schemas.microsoft.com/office/drawing/2014/main" id="{9D940970-CBD1-4E34-B5D7-B6003B68A545}"/>
              </a:ext>
            </a:extLst>
          </p:cNvPr>
          <p:cNvPicPr preferRelativeResize="0"/>
          <p:nvPr/>
        </p:nvPicPr>
        <p:blipFill rotWithShape="1">
          <a:blip r:embed="rId6">
            <a:alphaModFix/>
          </a:blip>
          <a:srcRect/>
          <a:stretch/>
        </p:blipFill>
        <p:spPr>
          <a:xfrm>
            <a:off x="5931573" y="2132004"/>
            <a:ext cx="5373212" cy="3693988"/>
          </a:xfrm>
          <a:prstGeom prst="rect">
            <a:avLst/>
          </a:prstGeom>
          <a:noFill/>
          <a:ln>
            <a:noFill/>
          </a:ln>
        </p:spPr>
      </p:pic>
      <p:sp>
        <p:nvSpPr>
          <p:cNvPr id="11" name="Oval 10">
            <a:extLst>
              <a:ext uri="{FF2B5EF4-FFF2-40B4-BE49-F238E27FC236}">
                <a16:creationId xmlns:a16="http://schemas.microsoft.com/office/drawing/2014/main" id="{2A16A0E2-B226-044F-AD89-7CCFDEE14CE7}"/>
              </a:ext>
            </a:extLst>
          </p:cNvPr>
          <p:cNvSpPr/>
          <p:nvPr/>
        </p:nvSpPr>
        <p:spPr>
          <a:xfrm>
            <a:off x="10240323" y="3075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5.mp3" descr="Track5_Lecture2_Slide5.mp3">
            <a:hlinkClick r:id="" action="ppaction://media"/>
            <a:extLst>
              <a:ext uri="{FF2B5EF4-FFF2-40B4-BE49-F238E27FC236}">
                <a16:creationId xmlns:a16="http://schemas.microsoft.com/office/drawing/2014/main" id="{21BDFB88-2D39-F242-B0BB-0E4E35A66D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11688" y="378886"/>
            <a:ext cx="812800" cy="812800"/>
          </a:xfrm>
          <a:prstGeom prst="rect">
            <a:avLst/>
          </a:prstGeom>
        </p:spPr>
      </p:pic>
    </p:spTree>
    <p:extLst>
      <p:ext uri="{BB962C8B-B14F-4D97-AF65-F5344CB8AC3E}">
        <p14:creationId xmlns:p14="http://schemas.microsoft.com/office/powerpoint/2010/main" val="24163252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25564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2.1.4 Fuentes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financiación</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8700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a:t>
            </a:r>
            <a:r>
              <a:rPr lang="en-GB" sz="4400" dirty="0" err="1">
                <a:latin typeface="Open Sans"/>
                <a:ea typeface="Open Sans" panose="020B0606030504020204" pitchFamily="34" charset="0"/>
                <a:cs typeface="Open Sans" panose="020B0606030504020204" pitchFamily="34" charset="0"/>
                <a:sym typeface="Bodoni SvtyTwo ITC TT-Book"/>
              </a:rPr>
              <a:t>Iniciar</a:t>
            </a:r>
            <a:r>
              <a:rPr lang="en-GB" sz="4400" dirty="0">
                <a:latin typeface="Open Sans"/>
                <a:ea typeface="Open Sans" panose="020B0606030504020204" pitchFamily="34" charset="0"/>
                <a:cs typeface="Open Sans" panose="020B0606030504020204" pitchFamily="34" charset="0"/>
                <a:sym typeface="Bodoni SvtyTwo ITC TT-Book"/>
              </a:rPr>
              <a:t> un </a:t>
            </a:r>
            <a:r>
              <a:rPr lang="en-GB" sz="4400" dirty="0" err="1">
                <a:latin typeface="Open Sans"/>
                <a:ea typeface="Open Sans" panose="020B0606030504020204" pitchFamily="34" charset="0"/>
                <a:cs typeface="Open Sans" panose="020B0606030504020204" pitchFamily="34" charset="0"/>
                <a:sym typeface="Bodoni SvtyTwo ITC TT-Book"/>
              </a:rPr>
              <a:t>negocio</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4" name="Content Placeholder 3">
            <a:extLst>
              <a:ext uri="{FF2B5EF4-FFF2-40B4-BE49-F238E27FC236}">
                <a16:creationId xmlns:a16="http://schemas.microsoft.com/office/drawing/2014/main" id="{AA9A38AD-04A1-40F1-A48B-504115F77691}"/>
              </a:ext>
            </a:extLst>
          </p:cNvPr>
          <p:cNvSpPr>
            <a:spLocks noGrp="1"/>
          </p:cNvSpPr>
          <p:nvPr>
            <p:ph idx="1"/>
          </p:nvPr>
        </p:nvSpPr>
        <p:spPr>
          <a:xfrm>
            <a:off x="754214" y="1947606"/>
            <a:ext cx="10466585" cy="4351338"/>
          </a:xfrm>
        </p:spPr>
        <p:txBody>
          <a:bodyPr vert="horz" lIns="91440" tIns="45720" rIns="91440" bIns="45720" rtlCol="0" anchor="t">
            <a:normAutofit/>
          </a:bodyPr>
          <a:lstStyle/>
          <a:p>
            <a:pPr marL="0" indent="0">
              <a:lnSpc>
                <a:spcPct val="100000"/>
              </a:lnSpc>
              <a:buNone/>
            </a:pPr>
            <a:r>
              <a:rPr lang="en-US" sz="2000" b="1" dirty="0">
                <a:latin typeface="Open Sans"/>
              </a:rPr>
              <a:t>EQUITY</a:t>
            </a:r>
            <a:endParaRPr lang="en-US" sz="2000" dirty="0">
              <a:cs typeface="Calibri"/>
            </a:endParaRPr>
          </a:p>
          <a:p>
            <a:pPr>
              <a:lnSpc>
                <a:spcPct val="100000"/>
              </a:lnSpc>
            </a:pPr>
            <a:r>
              <a:rPr lang="en-US" sz="2000" dirty="0" err="1">
                <a:latin typeface="Open Sans"/>
              </a:rPr>
              <a:t>Acciones</a:t>
            </a:r>
            <a:r>
              <a:rPr lang="en-US" sz="2000" dirty="0">
                <a:latin typeface="Open Sans"/>
              </a:rPr>
              <a:t> </a:t>
            </a:r>
            <a:r>
              <a:rPr lang="en-US" sz="2000" dirty="0" err="1">
                <a:latin typeface="Open Sans"/>
              </a:rPr>
              <a:t>ordinarias</a:t>
            </a:r>
            <a:r>
              <a:rPr lang="en-US" sz="2000" dirty="0">
                <a:latin typeface="Open Sans"/>
              </a:rPr>
              <a:t> / </a:t>
            </a:r>
            <a:r>
              <a:rPr lang="en-US" sz="2000" dirty="0" err="1">
                <a:latin typeface="Open Sans"/>
              </a:rPr>
              <a:t>Acciones</a:t>
            </a:r>
            <a:r>
              <a:rPr lang="en-US" sz="2000" dirty="0">
                <a:latin typeface="Open Sans"/>
              </a:rPr>
              <a:t> </a:t>
            </a:r>
            <a:r>
              <a:rPr lang="en-US" sz="2000" dirty="0" err="1">
                <a:latin typeface="Open Sans"/>
              </a:rPr>
              <a:t>ordinarias</a:t>
            </a:r>
            <a:endParaRPr lang="en-US" sz="2000" dirty="0">
              <a:latin typeface="Open Sans"/>
            </a:endParaRPr>
          </a:p>
          <a:p>
            <a:pPr>
              <a:lnSpc>
                <a:spcPct val="100000"/>
              </a:lnSpc>
            </a:pPr>
            <a:r>
              <a:rPr lang="en-US" sz="2000" dirty="0" err="1">
                <a:latin typeface="Open Sans"/>
              </a:rPr>
              <a:t>Reclamación</a:t>
            </a:r>
            <a:r>
              <a:rPr lang="en-US" sz="2000" dirty="0">
                <a:latin typeface="Open Sans"/>
              </a:rPr>
              <a:t> del </a:t>
            </a:r>
            <a:r>
              <a:rPr lang="en-US" sz="2000" dirty="0" err="1">
                <a:latin typeface="Open Sans"/>
              </a:rPr>
              <a:t>flujo</a:t>
            </a:r>
            <a:r>
              <a:rPr lang="en-US" sz="2000" dirty="0">
                <a:latin typeface="Open Sans"/>
              </a:rPr>
              <a:t> residual de la </a:t>
            </a:r>
            <a:r>
              <a:rPr lang="en-US" sz="2000" dirty="0" err="1">
                <a:latin typeface="Open Sans"/>
              </a:rPr>
              <a:t>empresa</a:t>
            </a:r>
            <a:endParaRPr lang="en-US" sz="2000" dirty="0">
              <a:latin typeface="Open Sans"/>
            </a:endParaRPr>
          </a:p>
          <a:p>
            <a:pPr>
              <a:lnSpc>
                <a:spcPct val="100000"/>
              </a:lnSpc>
            </a:pPr>
            <a:r>
              <a:rPr lang="en-US" sz="2000" dirty="0">
                <a:latin typeface="Open Sans"/>
              </a:rPr>
              <a:t>Los </a:t>
            </a:r>
            <a:r>
              <a:rPr lang="en-US" sz="2000" dirty="0" err="1">
                <a:latin typeface="Open Sans"/>
              </a:rPr>
              <a:t>accionistas</a:t>
            </a:r>
            <a:r>
              <a:rPr lang="en-US" sz="2000" dirty="0">
                <a:latin typeface="Open Sans"/>
              </a:rPr>
              <a:t> son </a:t>
            </a:r>
            <a:r>
              <a:rPr lang="en-US" sz="2000" dirty="0" err="1">
                <a:latin typeface="Open Sans"/>
              </a:rPr>
              <a:t>los</a:t>
            </a:r>
            <a:r>
              <a:rPr lang="en-US" sz="2000" dirty="0">
                <a:latin typeface="Open Sans"/>
              </a:rPr>
              <a:t> </a:t>
            </a:r>
            <a:r>
              <a:rPr lang="en-US" sz="2000" dirty="0" err="1">
                <a:latin typeface="Open Sans"/>
              </a:rPr>
              <a:t>propietarios</a:t>
            </a:r>
            <a:endParaRPr lang="en-US" sz="2000" dirty="0">
              <a:latin typeface="Open Sans"/>
            </a:endParaRPr>
          </a:p>
          <a:p>
            <a:pPr>
              <a:lnSpc>
                <a:spcPct val="100000"/>
              </a:lnSpc>
            </a:pPr>
            <a:r>
              <a:rPr lang="en-US" sz="2000" dirty="0" err="1">
                <a:latin typeface="Open Sans"/>
              </a:rPr>
              <a:t>Dividendos</a:t>
            </a:r>
            <a:r>
              <a:rPr lang="en-US" sz="2000" dirty="0">
                <a:latin typeface="Open Sans"/>
              </a:rPr>
              <a:t> y </a:t>
            </a:r>
            <a:r>
              <a:rPr lang="en-US" sz="2000" dirty="0" err="1">
                <a:latin typeface="Open Sans"/>
              </a:rPr>
              <a:t>ganancias</a:t>
            </a:r>
            <a:r>
              <a:rPr lang="en-US" sz="2000" dirty="0">
                <a:latin typeface="Open Sans"/>
              </a:rPr>
              <a:t> de capital</a:t>
            </a:r>
          </a:p>
          <a:p>
            <a:pPr>
              <a:lnSpc>
                <a:spcPct val="100000"/>
              </a:lnSpc>
            </a:pPr>
            <a:r>
              <a:rPr lang="en-US" sz="2000" dirty="0">
                <a:latin typeface="Open Sans"/>
              </a:rPr>
              <a:t>Los </a:t>
            </a:r>
            <a:r>
              <a:rPr lang="en-US" sz="2000" dirty="0" err="1">
                <a:latin typeface="Open Sans"/>
              </a:rPr>
              <a:t>accionistas</a:t>
            </a:r>
            <a:r>
              <a:rPr lang="en-US" sz="2000" dirty="0">
                <a:latin typeface="Open Sans"/>
              </a:rPr>
              <a:t> </a:t>
            </a:r>
            <a:r>
              <a:rPr lang="en-US" sz="2000" dirty="0" err="1">
                <a:latin typeface="Open Sans"/>
              </a:rPr>
              <a:t>asumen</a:t>
            </a:r>
            <a:r>
              <a:rPr lang="en-US" sz="2000" dirty="0">
                <a:latin typeface="Open Sans"/>
              </a:rPr>
              <a:t> </a:t>
            </a:r>
            <a:r>
              <a:rPr lang="en-US" sz="2000" dirty="0" err="1">
                <a:latin typeface="Open Sans"/>
              </a:rPr>
              <a:t>riesgos</a:t>
            </a:r>
            <a:endParaRPr lang="en-US" sz="2000" dirty="0">
              <a:latin typeface="Open Sans"/>
            </a:endParaRPr>
          </a:p>
          <a:p>
            <a:pPr>
              <a:lnSpc>
                <a:spcPct val="100000"/>
              </a:lnSpc>
            </a:pPr>
            <a:r>
              <a:rPr lang="en-US" sz="2000" dirty="0">
                <a:latin typeface="Open Sans"/>
              </a:rPr>
              <a:t>El capital social es </a:t>
            </a:r>
            <a:r>
              <a:rPr lang="en-US" sz="2000" dirty="0" err="1">
                <a:latin typeface="Open Sans"/>
              </a:rPr>
              <a:t>caro</a:t>
            </a:r>
            <a:endParaRPr lang="en-GB" sz="2000" dirty="0">
              <a:latin typeface="Open Sans"/>
            </a:endParaRPr>
          </a:p>
        </p:txBody>
      </p:sp>
      <p:sp>
        <p:nvSpPr>
          <p:cNvPr id="7" name="Content Placeholder 3">
            <a:extLst>
              <a:ext uri="{FF2B5EF4-FFF2-40B4-BE49-F238E27FC236}">
                <a16:creationId xmlns:a16="http://schemas.microsoft.com/office/drawing/2014/main" id="{543FC389-6BCC-47B2-BC02-5F57529C5EF2}"/>
              </a:ext>
            </a:extLst>
          </p:cNvPr>
          <p:cNvSpPr txBox="1">
            <a:spLocks/>
          </p:cNvSpPr>
          <p:nvPr/>
        </p:nvSpPr>
        <p:spPr>
          <a:xfrm>
            <a:off x="6204494" y="1948505"/>
            <a:ext cx="5100291"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000" b="1">
                <a:latin typeface="Open Sans"/>
              </a:rPr>
              <a:t>CUESTIONES DE </a:t>
            </a:r>
            <a:r>
              <a:rPr lang="en-US" sz="2000" b="1">
                <a:latin typeface="Open Sans"/>
                <a:cs typeface="Calibri"/>
              </a:rPr>
              <a:t>EQUIDAD</a:t>
            </a:r>
            <a:endParaRPr lang="en-US" sz="2000">
              <a:cs typeface="Calibri"/>
            </a:endParaRPr>
          </a:p>
          <a:p>
            <a:pPr>
              <a:lnSpc>
                <a:spcPct val="100000"/>
              </a:lnSpc>
            </a:pPr>
            <a:r>
              <a:rPr lang="en-US" sz="2000">
                <a:latin typeface="Open Sans"/>
              </a:rPr>
              <a:t>Los prestamistas consideran que el capital es un signo de fuerte compromiso del patrocinador</a:t>
            </a:r>
          </a:p>
          <a:p>
            <a:pPr>
              <a:lnSpc>
                <a:spcPct val="100000"/>
              </a:lnSpc>
            </a:pPr>
            <a:r>
              <a:rPr lang="en-US" sz="2000">
                <a:latin typeface="Open Sans"/>
              </a:rPr>
              <a:t>Un mayor patrimonio neto implica menos riesgos para los prestamistas, lo que reduce el coste de los préstamos</a:t>
            </a:r>
          </a:p>
          <a:p>
            <a:pPr>
              <a:lnSpc>
                <a:spcPct val="100000"/>
              </a:lnSpc>
            </a:pPr>
            <a:r>
              <a:rPr lang="en-US" sz="2000">
                <a:latin typeface="Open Sans"/>
              </a:rPr>
              <a:t>Importe y calendario de las contribuciones</a:t>
            </a:r>
          </a:p>
          <a:p>
            <a:pPr>
              <a:lnSpc>
                <a:spcPct val="100000"/>
              </a:lnSpc>
            </a:pPr>
            <a:endParaRPr lang="en-GB" sz="2000">
              <a:latin typeface="Open Sans"/>
            </a:endParaRPr>
          </a:p>
        </p:txBody>
      </p:sp>
      <p:sp>
        <p:nvSpPr>
          <p:cNvPr id="11" name="Oval 10">
            <a:extLst>
              <a:ext uri="{FF2B5EF4-FFF2-40B4-BE49-F238E27FC236}">
                <a16:creationId xmlns:a16="http://schemas.microsoft.com/office/drawing/2014/main" id="{AB252F39-495D-FE4A-85BB-6A28302E7EBA}"/>
              </a:ext>
            </a:extLst>
          </p:cNvPr>
          <p:cNvSpPr/>
          <p:nvPr/>
        </p:nvSpPr>
        <p:spPr>
          <a:xfrm>
            <a:off x="10111525" y="3075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6.mp3" descr="Track5_Lecture2_Slide6.mp3">
            <a:hlinkClick r:id="" action="ppaction://media"/>
            <a:extLst>
              <a:ext uri="{FF2B5EF4-FFF2-40B4-BE49-F238E27FC236}">
                <a16:creationId xmlns:a16="http://schemas.microsoft.com/office/drawing/2014/main" id="{F2D33191-A75B-AC4C-8DC0-0C003F489B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82890" y="378886"/>
            <a:ext cx="812800" cy="812800"/>
          </a:xfrm>
          <a:prstGeom prst="rect">
            <a:avLst/>
          </a:prstGeom>
        </p:spPr>
      </p:pic>
    </p:spTree>
    <p:extLst>
      <p:ext uri="{BB962C8B-B14F-4D97-AF65-F5344CB8AC3E}">
        <p14:creationId xmlns:p14="http://schemas.microsoft.com/office/powerpoint/2010/main" val="214198208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sunburst chart&#10;&#10;Description automatically generated">
            <a:extLst>
              <a:ext uri="{FF2B5EF4-FFF2-40B4-BE49-F238E27FC236}">
                <a16:creationId xmlns:a16="http://schemas.microsoft.com/office/drawing/2014/main" id="{AD0A4AB0-3400-48B1-B711-3B69CDB99B48}"/>
              </a:ext>
            </a:extLst>
          </p:cNvPr>
          <p:cNvPicPr>
            <a:picLocks noChangeAspect="1"/>
          </p:cNvPicPr>
          <p:nvPr/>
        </p:nvPicPr>
        <p:blipFill>
          <a:blip r:embed="rId5"/>
          <a:srcRect/>
          <a:stretch/>
        </p:blipFill>
        <p:spPr>
          <a:xfrm>
            <a:off x="0" y="67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2.1.5 Fuentes de financiación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Iniciar un negocio </a:t>
            </a:r>
          </a:p>
        </p:txBody>
      </p:sp>
      <p:sp>
        <p:nvSpPr>
          <p:cNvPr id="4" name="Content Placeholder 3">
            <a:extLst>
              <a:ext uri="{FF2B5EF4-FFF2-40B4-BE49-F238E27FC236}">
                <a16:creationId xmlns:a16="http://schemas.microsoft.com/office/drawing/2014/main" id="{AA9A38AD-04A1-40F1-A48B-504115F77691}"/>
              </a:ext>
            </a:extLst>
          </p:cNvPr>
          <p:cNvSpPr>
            <a:spLocks noGrp="1"/>
          </p:cNvSpPr>
          <p:nvPr>
            <p:ph idx="1"/>
          </p:nvPr>
        </p:nvSpPr>
        <p:spPr>
          <a:xfrm>
            <a:off x="887215" y="1939385"/>
            <a:ext cx="4774707" cy="4351338"/>
          </a:xfrm>
        </p:spPr>
        <p:txBody>
          <a:bodyPr vert="horz" lIns="91440" tIns="45720" rIns="91440" bIns="45720" rtlCol="0" anchor="t">
            <a:normAutofit/>
          </a:bodyPr>
          <a:lstStyle/>
          <a:p>
            <a:pPr marL="0" indent="0">
              <a:lnSpc>
                <a:spcPct val="100000"/>
              </a:lnSpc>
              <a:buNone/>
            </a:pPr>
            <a:r>
              <a:rPr lang="en-US" sz="2000" b="1">
                <a:latin typeface="Open Sans"/>
              </a:rPr>
              <a:t>DEUDA</a:t>
            </a:r>
            <a:endParaRPr lang="en-US" sz="2000">
              <a:cs typeface="Calibri"/>
            </a:endParaRPr>
          </a:p>
          <a:p>
            <a:pPr>
              <a:lnSpc>
                <a:spcPct val="100000"/>
              </a:lnSpc>
            </a:pPr>
            <a:r>
              <a:rPr lang="en-US" sz="2000">
                <a:latin typeface="Open Sans"/>
              </a:rPr>
              <a:t>Prestamistas / Acreedores</a:t>
            </a:r>
          </a:p>
          <a:p>
            <a:pPr>
              <a:lnSpc>
                <a:spcPct val="100000"/>
              </a:lnSpc>
            </a:pPr>
            <a:r>
              <a:rPr lang="en-US" sz="2000">
                <a:latin typeface="Open Sans"/>
              </a:rPr>
              <a:t>No hay propiedad</a:t>
            </a:r>
          </a:p>
          <a:p>
            <a:pPr>
              <a:lnSpc>
                <a:spcPct val="100000"/>
              </a:lnSpc>
            </a:pPr>
            <a:r>
              <a:rPr lang="en-US" sz="2000">
                <a:latin typeface="Open Sans"/>
              </a:rPr>
              <a:t>Primer reclamo al flujo de caja de la empresa</a:t>
            </a:r>
          </a:p>
          <a:p>
            <a:pPr>
              <a:lnSpc>
                <a:spcPct val="100000"/>
              </a:lnSpc>
            </a:pPr>
            <a:r>
              <a:rPr lang="en-US" sz="2000">
                <a:latin typeface="Open Sans"/>
              </a:rPr>
              <a:t>A devolver a un coste (interés) y plazo (vencimiento) acordados</a:t>
            </a:r>
          </a:p>
          <a:p>
            <a:pPr>
              <a:lnSpc>
                <a:spcPct val="100000"/>
              </a:lnSpc>
            </a:pPr>
            <a:r>
              <a:rPr lang="en-US" sz="2000">
                <a:latin typeface="Open Sans"/>
              </a:rPr>
              <a:t>Menos costoso que el capital social</a:t>
            </a:r>
          </a:p>
          <a:p>
            <a:pPr>
              <a:lnSpc>
                <a:spcPct val="100000"/>
              </a:lnSpc>
            </a:pPr>
            <a:endParaRPr lang="en-GB" sz="2000">
              <a:latin typeface="Open Sans"/>
            </a:endParaRPr>
          </a:p>
        </p:txBody>
      </p:sp>
      <p:sp>
        <p:nvSpPr>
          <p:cNvPr id="10" name="Oval 9">
            <a:extLst>
              <a:ext uri="{FF2B5EF4-FFF2-40B4-BE49-F238E27FC236}">
                <a16:creationId xmlns:a16="http://schemas.microsoft.com/office/drawing/2014/main" id="{7629F8CB-94D7-6A4C-B828-BBB37473C76F}"/>
              </a:ext>
            </a:extLst>
          </p:cNvPr>
          <p:cNvSpPr/>
          <p:nvPr/>
        </p:nvSpPr>
        <p:spPr>
          <a:xfrm>
            <a:off x="7131363" y="7139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5_Lecture2_Slide7.mp3" descr="Track5_Lecture2_Slide7.mp3">
            <a:hlinkClick r:id="" action="ppaction://media"/>
            <a:extLst>
              <a:ext uri="{FF2B5EF4-FFF2-40B4-BE49-F238E27FC236}">
                <a16:creationId xmlns:a16="http://schemas.microsoft.com/office/drawing/2014/main" id="{34A9DAEF-5D6A-A645-9A9B-498F003956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98135" y="785286"/>
            <a:ext cx="812800" cy="812800"/>
          </a:xfrm>
          <a:prstGeom prst="rect">
            <a:avLst/>
          </a:prstGeom>
        </p:spPr>
      </p:pic>
    </p:spTree>
    <p:extLst>
      <p:ext uri="{BB962C8B-B14F-4D97-AF65-F5344CB8AC3E}">
        <p14:creationId xmlns:p14="http://schemas.microsoft.com/office/powerpoint/2010/main" val="37831206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1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DC9C92-D7C1-4D95-80B7-059032722FA2}"/>
              </a:ext>
            </a:extLst>
          </p:cNvPr>
          <p:cNvPicPr>
            <a:picLocks noChangeAspect="1"/>
          </p:cNvPicPr>
          <p:nvPr/>
        </p:nvPicPr>
        <p:blipFill>
          <a:blip r:embed="rId5"/>
          <a:srcRect/>
          <a:stretch/>
        </p:blipFill>
        <p:spPr>
          <a:xfrm>
            <a:off x="0" y="67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81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2.2.1 Fuentes de fondos propios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691913" y="-368603"/>
            <a:ext cx="9846547" cy="13899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Financiación con capital y deuda </a:t>
            </a:r>
          </a:p>
        </p:txBody>
      </p:sp>
      <p:sp>
        <p:nvSpPr>
          <p:cNvPr id="3" name="Content Placeholder 2">
            <a:extLst>
              <a:ext uri="{FF2B5EF4-FFF2-40B4-BE49-F238E27FC236}">
                <a16:creationId xmlns:a16="http://schemas.microsoft.com/office/drawing/2014/main" id="{4C4C48A3-4120-4937-9758-BEC20EE16D23}"/>
              </a:ext>
            </a:extLst>
          </p:cNvPr>
          <p:cNvSpPr>
            <a:spLocks noGrp="1"/>
          </p:cNvSpPr>
          <p:nvPr>
            <p:ph idx="1"/>
          </p:nvPr>
        </p:nvSpPr>
        <p:spPr>
          <a:xfrm>
            <a:off x="904178" y="1967544"/>
            <a:ext cx="10383644" cy="4351338"/>
          </a:xfrm>
        </p:spPr>
        <p:txBody>
          <a:bodyPr vert="horz" lIns="91440" tIns="45720" rIns="91440" bIns="45720" rtlCol="0" anchor="t">
            <a:normAutofit/>
          </a:bodyPr>
          <a:lstStyle/>
          <a:p>
            <a:pPr>
              <a:lnSpc>
                <a:spcPct val="100000"/>
              </a:lnSpc>
            </a:pPr>
            <a:r>
              <a:rPr lang="en-US" sz="2000">
                <a:latin typeface="Open Sans"/>
              </a:rPr>
              <a:t>Capital propio de los patrocinadores</a:t>
            </a:r>
            <a:endParaRPr lang="en-US" sz="2000">
              <a:cs typeface="Calibri"/>
            </a:endParaRPr>
          </a:p>
          <a:p>
            <a:pPr>
              <a:lnSpc>
                <a:spcPct val="100000"/>
              </a:lnSpc>
            </a:pPr>
            <a:r>
              <a:rPr lang="en-US" sz="2000">
                <a:latin typeface="Open Sans"/>
              </a:rPr>
              <a:t>Bancos locales</a:t>
            </a:r>
          </a:p>
          <a:p>
            <a:pPr>
              <a:lnSpc>
                <a:spcPct val="100000"/>
              </a:lnSpc>
            </a:pPr>
            <a:r>
              <a:rPr lang="en-US" sz="2000">
                <a:latin typeface="Open Sans"/>
              </a:rPr>
              <a:t>Algunos fondos de inversión</a:t>
            </a:r>
          </a:p>
          <a:p>
            <a:pPr>
              <a:lnSpc>
                <a:spcPct val="100000"/>
              </a:lnSpc>
            </a:pPr>
            <a:r>
              <a:rPr lang="en-US" sz="2000">
                <a:latin typeface="Open Sans"/>
              </a:rPr>
              <a:t>Instituciones multilaterales</a:t>
            </a:r>
          </a:p>
          <a:p>
            <a:pPr>
              <a:lnSpc>
                <a:spcPct val="100000"/>
              </a:lnSpc>
            </a:pPr>
            <a:r>
              <a:rPr lang="en-US" sz="2000">
                <a:latin typeface="Open Sans"/>
              </a:rPr>
              <a:t>Inversores institucionales extranjeros y nacionales</a:t>
            </a:r>
          </a:p>
          <a:p>
            <a:pPr>
              <a:lnSpc>
                <a:spcPct val="100000"/>
              </a:lnSpc>
            </a:pPr>
            <a:r>
              <a:rPr lang="en-US" sz="2000">
                <a:latin typeface="Open Sans"/>
              </a:rPr>
              <a:t>Mercados de valores locales e internacionales</a:t>
            </a:r>
          </a:p>
          <a:p>
            <a:pPr>
              <a:lnSpc>
                <a:spcPct val="100000"/>
              </a:lnSpc>
            </a:pPr>
            <a:endParaRPr lang="en-GB" sz="2000">
              <a:latin typeface="Open Sans"/>
            </a:endParaRPr>
          </a:p>
        </p:txBody>
      </p:sp>
      <p:sp>
        <p:nvSpPr>
          <p:cNvPr id="7" name="Oval 6">
            <a:extLst>
              <a:ext uri="{FF2B5EF4-FFF2-40B4-BE49-F238E27FC236}">
                <a16:creationId xmlns:a16="http://schemas.microsoft.com/office/drawing/2014/main" id="{1C4DE6E6-1BD0-E141-AC7D-D18A47BB7C08}"/>
              </a:ext>
            </a:extLst>
          </p:cNvPr>
          <p:cNvSpPr/>
          <p:nvPr/>
        </p:nvSpPr>
        <p:spPr>
          <a:xfrm>
            <a:off x="10292646" y="96734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2_Slide8.mp3" descr="Track5_Lecture2_Slide8.mp3">
            <a:hlinkClick r:id="" action="ppaction://media"/>
            <a:extLst>
              <a:ext uri="{FF2B5EF4-FFF2-40B4-BE49-F238E27FC236}">
                <a16:creationId xmlns:a16="http://schemas.microsoft.com/office/drawing/2014/main" id="{EEAF4E51-E965-3F4D-AE50-3718957CA5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64011" y="1021347"/>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2.2.2 Fuentes de financiación de la deuda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554753" y="-290562"/>
            <a:ext cx="9846547" cy="13899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a:t>
            </a:r>
            <a:r>
              <a:rPr lang="en-GB" sz="4400" dirty="0" err="1">
                <a:latin typeface="Open Sans"/>
                <a:ea typeface="Open Sans" panose="020B0606030504020204" pitchFamily="34" charset="0"/>
                <a:cs typeface="Open Sans" panose="020B0606030504020204" pitchFamily="34" charset="0"/>
                <a:sym typeface="Bodoni SvtyTwo ITC TT-Book"/>
              </a:rPr>
              <a:t>Financiación</a:t>
            </a:r>
            <a:r>
              <a:rPr lang="en-GB" sz="4400" dirty="0">
                <a:latin typeface="Open Sans"/>
                <a:ea typeface="Open Sans" panose="020B0606030504020204" pitchFamily="34" charset="0"/>
                <a:cs typeface="Open Sans" panose="020B0606030504020204" pitchFamily="34" charset="0"/>
                <a:sym typeface="Bodoni SvtyTwo ITC TT-Book"/>
              </a:rPr>
              <a:t> con capital y </a:t>
            </a:r>
            <a:r>
              <a:rPr lang="en-GB" sz="4400" dirty="0" err="1">
                <a:latin typeface="Open Sans"/>
                <a:ea typeface="Open Sans" panose="020B0606030504020204" pitchFamily="34" charset="0"/>
                <a:cs typeface="Open Sans" panose="020B0606030504020204" pitchFamily="34" charset="0"/>
                <a:sym typeface="Bodoni SvtyTwo ITC TT-Book"/>
              </a:rPr>
              <a:t>deuda</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3" name="Content Placeholder 2">
            <a:extLst>
              <a:ext uri="{FF2B5EF4-FFF2-40B4-BE49-F238E27FC236}">
                <a16:creationId xmlns:a16="http://schemas.microsoft.com/office/drawing/2014/main" id="{4C4C48A3-4120-4937-9758-BEC20EE16D23}"/>
              </a:ext>
            </a:extLst>
          </p:cNvPr>
          <p:cNvSpPr>
            <a:spLocks noGrp="1"/>
          </p:cNvSpPr>
          <p:nvPr>
            <p:ph idx="1"/>
          </p:nvPr>
        </p:nvSpPr>
        <p:spPr>
          <a:xfrm>
            <a:off x="904178" y="1986094"/>
            <a:ext cx="10383644" cy="4351338"/>
          </a:xfrm>
        </p:spPr>
        <p:txBody>
          <a:bodyPr vert="horz" lIns="91440" tIns="45720" rIns="91440" bIns="45720" rtlCol="0" anchor="t">
            <a:normAutofit/>
          </a:bodyPr>
          <a:lstStyle/>
          <a:p>
            <a:pPr>
              <a:lnSpc>
                <a:spcPct val="100000"/>
              </a:lnSpc>
            </a:pPr>
            <a:r>
              <a:rPr lang="en-US" sz="2000" dirty="0">
                <a:solidFill>
                  <a:srgbClr val="000000"/>
                </a:solidFill>
                <a:latin typeface="Open Sans"/>
              </a:rPr>
              <a:t>Bancos locales</a:t>
            </a:r>
            <a:endParaRPr lang="en-US" sz="2000" dirty="0">
              <a:cs typeface="Calibri"/>
            </a:endParaRPr>
          </a:p>
          <a:p>
            <a:pPr>
              <a:lnSpc>
                <a:spcPct val="100000"/>
              </a:lnSpc>
            </a:pPr>
            <a:r>
              <a:rPr lang="en-US" sz="2000" dirty="0">
                <a:solidFill>
                  <a:srgbClr val="000000"/>
                </a:solidFill>
                <a:latin typeface="Open Sans"/>
              </a:rPr>
              <a:t>Mercados de bonos locales e internacionales</a:t>
            </a:r>
          </a:p>
          <a:p>
            <a:pPr>
              <a:lnSpc>
                <a:spcPct val="100000"/>
              </a:lnSpc>
            </a:pPr>
            <a:r>
              <a:rPr lang="en-US" sz="2000" dirty="0">
                <a:solidFill>
                  <a:srgbClr val="000000"/>
                </a:solidFill>
                <a:latin typeface="Open Sans"/>
              </a:rPr>
              <a:t>Bancos comerciales internacionales</a:t>
            </a:r>
          </a:p>
          <a:p>
            <a:pPr>
              <a:lnSpc>
                <a:spcPct val="100000"/>
              </a:lnSpc>
            </a:pPr>
            <a:r>
              <a:rPr lang="en-US" sz="2000" dirty="0">
                <a:solidFill>
                  <a:srgbClr val="000000"/>
                </a:solidFill>
                <a:latin typeface="Open Sans"/>
              </a:rPr>
              <a:t>Instituciones financieras multilaterales</a:t>
            </a:r>
          </a:p>
          <a:p>
            <a:pPr>
              <a:lnSpc>
                <a:spcPct val="100000"/>
              </a:lnSpc>
            </a:pPr>
            <a:r>
              <a:rPr lang="en-US" sz="2000" dirty="0">
                <a:solidFill>
                  <a:srgbClr val="000000"/>
                </a:solidFill>
                <a:latin typeface="Open Sans"/>
              </a:rPr>
              <a:t>Fondos especializados en energía e infraestructuras</a:t>
            </a:r>
          </a:p>
          <a:p>
            <a:pPr>
              <a:lnSpc>
                <a:spcPct val="100000"/>
              </a:lnSpc>
            </a:pPr>
            <a:r>
              <a:rPr lang="en-US" sz="2000" dirty="0">
                <a:solidFill>
                  <a:srgbClr val="000000"/>
                </a:solidFill>
                <a:latin typeface="Open Sans"/>
              </a:rPr>
              <a:t>Inversores institucionales (fondos de pensiones, compañías de seguros, fondos de inversión)</a:t>
            </a:r>
          </a:p>
          <a:p>
            <a:pPr>
              <a:lnSpc>
                <a:spcPct val="100000"/>
              </a:lnSpc>
            </a:pPr>
            <a:r>
              <a:rPr lang="en-US" sz="2000" dirty="0">
                <a:solidFill>
                  <a:srgbClr val="000000"/>
                </a:solidFill>
                <a:latin typeface="Open Sans"/>
              </a:rPr>
              <a:t>Préstamos oficiales garantizados por el gobierno de instituciones multilaterales, bancos regionales, agencias bilaterales</a:t>
            </a:r>
          </a:p>
          <a:p>
            <a:pPr>
              <a:lnSpc>
                <a:spcPct val="100000"/>
              </a:lnSpc>
            </a:pPr>
            <a:endParaRPr lang="en-GB" sz="2000" dirty="0">
              <a:solidFill>
                <a:srgbClr val="000000"/>
              </a:solidFill>
              <a:latin typeface="Open Sans"/>
            </a:endParaRPr>
          </a:p>
        </p:txBody>
      </p:sp>
      <p:sp>
        <p:nvSpPr>
          <p:cNvPr id="7" name="Oval 6">
            <a:extLst>
              <a:ext uri="{FF2B5EF4-FFF2-40B4-BE49-F238E27FC236}">
                <a16:creationId xmlns:a16="http://schemas.microsoft.com/office/drawing/2014/main" id="{4853F7B6-7A52-094E-B6FE-F9CA913E53A7}"/>
              </a:ext>
            </a:extLst>
          </p:cNvPr>
          <p:cNvSpPr/>
          <p:nvPr/>
        </p:nvSpPr>
        <p:spPr>
          <a:xfrm>
            <a:off x="10144408" y="103246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9.mp3" descr="Track5_Lecture2_Slide9.mp3">
            <a:hlinkClick r:id="" action="ppaction://media"/>
            <a:extLst>
              <a:ext uri="{FF2B5EF4-FFF2-40B4-BE49-F238E27FC236}">
                <a16:creationId xmlns:a16="http://schemas.microsoft.com/office/drawing/2014/main" id="{64E456D0-D875-B949-9D7D-A6860FA4B5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15773" y="1082510"/>
            <a:ext cx="812800" cy="812800"/>
          </a:xfrm>
          <a:prstGeom prst="rect">
            <a:avLst/>
          </a:prstGeom>
        </p:spPr>
      </p:pic>
    </p:spTree>
    <p:extLst>
      <p:ext uri="{BB962C8B-B14F-4D97-AF65-F5344CB8AC3E}">
        <p14:creationId xmlns:p14="http://schemas.microsoft.com/office/powerpoint/2010/main" val="14349126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D4706FE-FBAF-499E-9AE0-1013ED235F4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260</TotalTime>
  <Words>5985</Words>
  <Application>Microsoft Office PowerPoint</Application>
  <PresentationFormat>Panorámica</PresentationFormat>
  <Paragraphs>386</Paragraphs>
  <Slides>23</Slides>
  <Notes>23</Notes>
  <HiddenSlides>0</HiddenSlides>
  <MMClips>22</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23</vt:i4>
      </vt:variant>
    </vt:vector>
  </HeadingPairs>
  <TitlesOfParts>
    <vt:vector size="30" baseType="lpstr">
      <vt:lpstr>Arial</vt:lpstr>
      <vt:lpstr>Calibri</vt:lpstr>
      <vt:lpstr>Calibri Light</vt:lpstr>
      <vt:lpstr>Open Sans</vt:lpstr>
      <vt:lpstr>Open Sans ExtraBold</vt:lpstr>
      <vt:lpstr>Roboto</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docId:3BA81E9EC38514A6A3BEE9D709641C9F</cp:keywords>
  <cp:lastModifiedBy>Diego Daniel Mora Gonzalez</cp:lastModifiedBy>
  <cp:revision>71</cp:revision>
  <dcterms:created xsi:type="dcterms:W3CDTF">2021-02-10T16:48:02Z</dcterms:created>
  <dcterms:modified xsi:type="dcterms:W3CDTF">2022-10-31T13:31:52Z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