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ExtraBold" panose="020B0906030804020204" pitchFamily="34" charset="0"/>
      <p:bold r:id="rId29"/>
      <p:boldItalic r:id="rId30"/>
    </p:embeddedFont>
    <p:embeddedFont>
      <p:font typeface="Open Sans Light" panose="020B03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Aitm974JYXZbHgNtVbUswg==" hashData="brdDz81CwvxtqiW8E9Lqo/enifbTn15ol66oxQ40i9Phw62/8vD7wF8pX4wdobp1SpsDzYTGj2aWfR/KV08vn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hTlLHn5OWiX5JvOcmp69ZTwgzj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planejamento do sistema energético também pode ajudar com a energia para todos. Em 2016, a maioria dos países havia alcançado 100% de acesso à eletricidade para suas populações. No entanto, há alguns países, concentrados principalmente na África Subsaariana, onde isso não ocorreu. Em alguns casos, o acesso à eletricidade era inferior a 10%.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planejamento do sistema de energia pode ajudar a atingir essa meta de acesso à energia para todos, compreendendo a demanda e os recursos renováveis locais que podem ajudar a fornecer a geração de energia necessária.</a:t>
            </a:r>
            <a:endParaRPr/>
          </a:p>
        </p:txBody>
      </p:sp>
      <p:sp>
        <p:nvSpPr>
          <p:cNvPr id="333" name="Google Shape;33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Um último ponto é que o sistema de energia está mudando, tanto em termos de fornecimento (conforme demonstrado pela adoção da geração renovável) quanto em termos de demanda (também chamada de consumo).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Esta figura do Our World in Data mostra a mudança no consumo de energia em países de todo o mundo durante 2018. Na maior parte do mapa, o consumo de energia aumentou. Essa tendência pode muito bem continuar, e o planejamento energético ajudará a atender a essas mudanças.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Também podem ocorrer mudanças na estrutura da demanda. Por exemplo, se os veículos elétricos ganharem participação no mercado, isso aumentaria a demanda por eletricidade e diminuiria a demanda por combustíveis fósseis. Compreender esses cenários possíveis é de grande valia para o planejamento do sistema de energia e para o apoio ao crescimento compatível com o clima. </a:t>
            </a:r>
            <a:endParaRPr/>
          </a:p>
        </p:txBody>
      </p:sp>
      <p:sp>
        <p:nvSpPr>
          <p:cNvPr id="344" name="Google Shape;34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Modelo para Análise da Demanda de Energia, abreviado como MAED, foi criado pela Agência Internacional de Energia Atômica, conhecida como I.A.E.A.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Esses modelos foram desenvolvidos ao longo de muitos anos para facilitar a vida do usuário, pelos motivos descritos nos próximos slides.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MAED tem dois componentes: MAED-D e MAED-E.L.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MAED-D considera previsões baseadas em cenários da demanda futura pelos setores definidos e pelo tipo de combustível.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MAED-E.L. pode ser usado para entender os perfis de demanda de eletricidade.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" name="Google Shape;35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Modelo para Análise da Demanda de Energia (MAED) </a:t>
            </a: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 adequado para o planejamento energético em países em desenvolvimento graças às seguintes características: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MAED é adequado para modelar o impacto de políticas alternativas para o uso de energia. Por exemplo, o impacto do investimento no uso individual de carros ou no transporte coletivo, na eletricidade ou no uso direto de combustíveis fósseis.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MAED permite que você avalie o impacto do desenvolvimento tecnológico. Por exemplo, você pode modelar como as melhorias na eficiência dos equipamentos de uso final podem afetar a demanda futura.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Por fim, o MAED pode ser usado para modelar o efeito das mudanças no estilo de vida da sociedade. Por exemplo, como o aumento da renda das famílias moldará a demanda.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Sua abordagem de cenário, que o ajuda a fazer suposições condicionais sobre o estado futuro do seu país. Portanto, os resultados são sempre do tipo condicional, dependendo das suposições feitas pelo modelador.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 abordagem de cenário é uma das principais vantagens do modelo. Por exemplo, é possível investigar as consequências de diferentes políticas de desenvolvimento socioeconômico para o país, como diferentes trajetórias de crescimento econômico, ênfase na indústria ou na agricultura ou desenvolvimento em áreas rurais.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Ele usa uma metodologia de cenário (abordagem de simulação) baseada em dados desagregados de baixo para cima sobre o uso final de energia.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77" name="Google Shape;37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modelo oferece uma estrutura contábil sistemática para avaliar o efeito de uma mudança na economia ou no padrão de vida da população sobre a demanda de energia.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ponto de partida para usar o modelo MAED é a construção de padrões de consumo de energia no ano-base dentro do modelo.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Para isso, é necessário compilar e conciliar os dados necessários de diferentes fontes, derivar e calcular vários parâmetros de entrada e ajustá-los para estabelecer um balanço energético do ano-base. Aprenderemos como fazer isso mais adiante neste curso.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Isso ajuda a calibrar o modelo para a situação específica do país. A próxima etapa é o desenvolvimento de cenários futuros, específicos para a situação e os objetivos de um país.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 última etapa é gerar as projeções de demanda de energia para todos os cenários modelados e prosseguir com sua análise. </a:t>
            </a:r>
            <a:endParaRPr/>
          </a:p>
        </p:txBody>
      </p:sp>
      <p:sp>
        <p:nvSpPr>
          <p:cNvPr id="388" name="Google Shape;38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 execução do MAED é executada para produzir projeções de demanda de energia de cada cenário. Os resultados do MAED fornecem informações valiosas para análises adicionais no processo de planejamento energético.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Os consumos de energia são calculados, para cada grupo de usos finais, e são agregados por portadores de energia, por setores e subsetores, para cada ano do estudo, incluindo o ano-base.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 modelo calcula os resultados para cada ano de projeção, resultantes do conjunto de premissas de cenário.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Essa projeção da demanda total de energia não deve ser considerada como uma previsão certa, mas como o resultado do exercício "se ponto ponto ponto ponto, então ponto ponto ponto ponto".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suposições, tanto em termos de dados de entrada do cenário quanto em termos das limitações estruturais do modelo, devem ser reconhecidas ao usar os resultados.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Nas próximas palestras, analisaremos cada setor com seus subsetores, usos finais e categoria de energia final. </a:t>
            </a:r>
            <a:endParaRPr/>
          </a:p>
        </p:txBody>
      </p:sp>
      <p:sp>
        <p:nvSpPr>
          <p:cNvPr id="401" name="Google Shape;40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Os dois componentes do MAED produzem resultados diferentes: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MAED-D avalia as demandas futuras de energia com base em cenários de médio a longo prazo de desenvolvimentos socioeconômicos, tecnológicos e demográficos, enquanto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MAED-E.L. prevê a demanda horária de energia elétrica para cada cliente, setor e todo o sistema com base nos dados de entrada.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Agora você teve uma introdução à importância do MEAD. Ao final deste curso, você terá:</a:t>
            </a:r>
            <a:endParaRPr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compreender o planejamento energético e a análise do sistema de energia. </a:t>
            </a:r>
            <a:endParaRPr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ser capaz de descrever com confiança a cadeia de energia e usar sua terminologia e definições. </a:t>
            </a:r>
            <a:endParaRPr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usaram o MAED-D para produzir um estudo de caso simples para um país ideal e gerar previsões baseadas em cenários da demanda futura de energia</a:t>
            </a:r>
            <a:endParaRPr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ser capaz de operar o MAED-EL para gerar curvas de carga por hora.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6" name="Google Shape;5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curso é estruturado como uma mistura de palestras e material prático.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Cada palestra é dividida em 4 minipalestras com duas perguntas de múltipla escolha no final de cada palestra que avaliarão seu conhecimento dos conceitos teóricos explicados.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Cada prática o orienta por meio de exercícios que o ajudarão a se familiarizar com a ferramenta MAED. No final dos exercícios, haverá questionários para verificar se você concluiu corretamente a parte prática do treinamento.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Depois dessa palestra de apresentação do curso,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 palestra 2 apresentará uma visão geral das ferramentas de modelagem e da análise do sistema de energia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 aula 3 abordará a cadeia de energia e o vocabulário sobre energia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 palestra 4 é uma introdução ao MAED-D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Na Aula 5, a Análise do sistema de energia apresenta o setor industrial e seus dados de entrada.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 Aula 6 explica o Setor Doméstico e os dados de entrada necessários.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Na Aula 7, o processo de desenvolvimento de cenários é destacado.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Uma introdução ao MAED-E.L. é abordada na Aula 9.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E, finalmente, a estrutura do MAED-E.L. é explicada na Aula 10.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Esta aula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quatro</a:t>
            </a:r>
            <a:r>
              <a:rPr lang="en-GB" dirty="0"/>
              <a:t> </a:t>
            </a:r>
            <a:r>
              <a:rPr lang="en-GB" dirty="0" err="1"/>
              <a:t>resultados</a:t>
            </a:r>
            <a:r>
              <a:rPr lang="en-GB" dirty="0"/>
              <a:t> de </a:t>
            </a:r>
            <a:r>
              <a:rPr lang="en-GB" dirty="0" err="1"/>
              <a:t>aprendizagem</a:t>
            </a:r>
            <a:r>
              <a:rPr lang="en-GB" dirty="0"/>
              <a:t> </a:t>
            </a:r>
            <a:r>
              <a:rPr lang="en-GB" dirty="0" err="1"/>
              <a:t>pretendidos</a:t>
            </a:r>
            <a:r>
              <a:rPr lang="en-GB" dirty="0"/>
              <a:t>. Ao final </a:t>
            </a:r>
            <a:r>
              <a:rPr lang="en-GB" dirty="0" err="1"/>
              <a:t>desta</a:t>
            </a:r>
            <a:r>
              <a:rPr lang="en-GB" dirty="0"/>
              <a:t> aula, </a:t>
            </a:r>
            <a:r>
              <a:rPr lang="en-GB" dirty="0" err="1"/>
              <a:t>você</a:t>
            </a:r>
            <a:r>
              <a:rPr lang="en-GB" dirty="0"/>
              <a:t> </a:t>
            </a:r>
            <a:r>
              <a:rPr lang="en-GB" dirty="0" err="1"/>
              <a:t>terá</a:t>
            </a:r>
            <a:r>
              <a:rPr lang="en-GB" dirty="0"/>
              <a:t>: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-GB" sz="1200" dirty="0" err="1"/>
              <a:t>Compreender</a:t>
            </a:r>
            <a:r>
              <a:rPr lang="en-GB" sz="1200" dirty="0"/>
              <a:t> </a:t>
            </a:r>
            <a:r>
              <a:rPr lang="en-GB" sz="1200" dirty="0" err="1"/>
              <a:t>os</a:t>
            </a:r>
            <a:r>
              <a:rPr lang="en-GB" sz="1200" dirty="0"/>
              <a:t> </a:t>
            </a:r>
            <a:r>
              <a:rPr lang="en-GB" sz="1200" dirty="0" err="1"/>
              <a:t>componentes</a:t>
            </a:r>
            <a:r>
              <a:rPr lang="en-GB" sz="1200" dirty="0"/>
              <a:t> dos </a:t>
            </a:r>
            <a:r>
              <a:rPr lang="en-GB" sz="1200" dirty="0" err="1"/>
              <a:t>sistemas</a:t>
            </a:r>
            <a:r>
              <a:rPr lang="en-GB" sz="1200" dirty="0"/>
              <a:t> de </a:t>
            </a:r>
            <a:r>
              <a:rPr lang="en-GB" sz="1200" dirty="0" err="1"/>
              <a:t>energia</a:t>
            </a:r>
            <a:r>
              <a:rPr lang="en-GB" sz="1200" dirty="0"/>
              <a:t> e a </a:t>
            </a:r>
            <a:r>
              <a:rPr lang="en-GB" sz="1200" dirty="0" err="1"/>
              <a:t>relação</a:t>
            </a:r>
            <a:r>
              <a:rPr lang="en-GB" sz="1200" dirty="0"/>
              <a:t> com </a:t>
            </a:r>
            <a:r>
              <a:rPr lang="en-GB" sz="1200" dirty="0" err="1"/>
              <a:t>os</a:t>
            </a:r>
            <a:r>
              <a:rPr lang="en-GB" sz="1200" dirty="0"/>
              <a:t> </a:t>
            </a:r>
            <a:r>
              <a:rPr lang="en-GB" sz="1200" dirty="0" err="1"/>
              <a:t>Objetivos</a:t>
            </a:r>
            <a:r>
              <a:rPr lang="en-GB" sz="1200" dirty="0"/>
              <a:t> de </a:t>
            </a:r>
            <a:r>
              <a:rPr lang="en-GB" sz="1200" dirty="0" err="1"/>
              <a:t>Desenvolvimento</a:t>
            </a:r>
            <a:r>
              <a:rPr lang="en-GB" sz="1200" dirty="0"/>
              <a:t> </a:t>
            </a:r>
            <a:r>
              <a:rPr lang="en-GB" sz="1200" dirty="0" err="1"/>
              <a:t>Sustentável</a:t>
            </a:r>
            <a:r>
              <a:rPr lang="en-GB" sz="1200" dirty="0"/>
              <a:t>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-GB" sz="1200" dirty="0"/>
              <a:t>Ter </a:t>
            </a:r>
            <a:r>
              <a:rPr lang="en-GB" sz="1200" dirty="0" err="1"/>
              <a:t>uma</a:t>
            </a:r>
            <a:r>
              <a:rPr lang="en-GB" sz="1200" dirty="0"/>
              <a:t> </a:t>
            </a:r>
            <a:r>
              <a:rPr lang="en-GB" sz="1200" dirty="0" err="1"/>
              <a:t>visão</a:t>
            </a:r>
            <a:r>
              <a:rPr lang="en-GB" sz="1200" dirty="0"/>
              <a:t> da </a:t>
            </a:r>
            <a:r>
              <a:rPr lang="en-GB" sz="1200" dirty="0" err="1"/>
              <a:t>importância</a:t>
            </a:r>
            <a:r>
              <a:rPr lang="en-GB" sz="1200" dirty="0"/>
              <a:t> do </a:t>
            </a:r>
            <a:r>
              <a:rPr lang="en-GB" sz="1200" dirty="0" err="1"/>
              <a:t>planejamento</a:t>
            </a:r>
            <a:r>
              <a:rPr lang="en-GB" sz="1200" dirty="0"/>
              <a:t> do </a:t>
            </a:r>
            <a:r>
              <a:rPr lang="en-GB" sz="1200" dirty="0" err="1"/>
              <a:t>sistema</a:t>
            </a:r>
            <a:r>
              <a:rPr lang="en-GB" sz="1200" dirty="0"/>
              <a:t> de </a:t>
            </a:r>
            <a:r>
              <a:rPr lang="en-GB" sz="1200" dirty="0" err="1"/>
              <a:t>energia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Ter </a:t>
            </a:r>
            <a:r>
              <a:rPr lang="en-GB" sz="1200" dirty="0" err="1">
                <a:latin typeface="Open Sans"/>
                <a:ea typeface="Open Sans"/>
                <a:cs typeface="Open Sans"/>
                <a:sym typeface="Open Sans"/>
              </a:rPr>
              <a:t>tido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200" dirty="0" err="1">
                <a:latin typeface="Open Sans"/>
                <a:ea typeface="Open Sans"/>
                <a:cs typeface="Open Sans"/>
                <a:sym typeface="Open Sans"/>
              </a:rPr>
              <a:t>uma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200" dirty="0" err="1"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200" dirty="0" err="1"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200" dirty="0" err="1">
                <a:latin typeface="Open Sans"/>
                <a:ea typeface="Open Sans"/>
                <a:cs typeface="Open Sans"/>
                <a:sym typeface="Open Sans"/>
              </a:rPr>
              <a:t>Modelo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GB" sz="1200" dirty="0" err="1">
                <a:latin typeface="Open Sans"/>
                <a:ea typeface="Open Sans"/>
                <a:cs typeface="Open Sans"/>
                <a:sym typeface="Open Sans"/>
              </a:rPr>
              <a:t>Análise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dirty="0" err="1">
                <a:latin typeface="Open Sans"/>
                <a:ea typeface="Open Sans"/>
                <a:cs typeface="Open Sans"/>
                <a:sym typeface="Open Sans"/>
              </a:rPr>
              <a:t>Sistemas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1200" dirty="0" err="1"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GB" dirty="0" err="1">
                <a:latin typeface="Open Sans"/>
                <a:ea typeface="Open Sans"/>
                <a:cs typeface="Open Sans"/>
                <a:sym typeface="Open Sans"/>
              </a:rPr>
              <a:t>conhecido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 MAED.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Ter </a:t>
            </a:r>
            <a:r>
              <a:rPr lang="en-GB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conhecimento</a:t>
            </a: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GB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estrutura</a:t>
            </a: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curso</a:t>
            </a: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dos </a:t>
            </a:r>
            <a:r>
              <a:rPr lang="en-GB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aprendizagem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No Hands-on 1, você aprenderá a acessar e instalar o MAED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Hands-on 2 mostrará como definir, criar, gerenciar e editar um estudo de caso simples no MAED-D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Hands-on 3 explica como reconstruir o ano-base para o setor agrícola;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No Hands-on 4, será ilustrado como repetir a reconstrução para o Household Sector;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Hands-on 5 fornece orientação sobre como criar cenários para seu estudo de caso simples do MAED.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No curso prático 6, você aprenderá a instalar o MAED-EL e, finalmente, no curso prático 7, aprenderá a desenvolver um estudo de caso e a inserir dados no MAED-EL.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8" name="Google Shape;54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Todos nós usamos energia todos os dias para fornecer muitos serviços diferentes. Essa energia vem em muitas formas diferentes, desde lenha até fissão nuclear. Esse é o suprimento (à esquerda). E a energia é usada por muitos motivos diferentes, desde cozinhar e aquecer até a agricultura e o transporte. Essa é a demanda (à direita).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Entre a oferta e a demanda, pode haver sistemas complexos de transmissão e distribuição e operadores de sistemas de energia, garantindo que a oferta seja capaz de atender à demanda instantânea em todos os momentos.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 fornecimento de energia é vital para o desenvolvimento e a manutenção de nossas economias. </a:t>
            </a:r>
            <a:endParaRPr/>
          </a:p>
        </p:txBody>
      </p:sp>
      <p:sp>
        <p:nvSpPr>
          <p:cNvPr id="221" name="Google Shape;22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Tradicionalmente, a maior parte de nosso suprimento de energia vem de combustíveis fósseis. Esses exigem extração e conversão. Essa conversão pode ser em eletricidade em uma usina de energia ou alguns combustíveis fósseis podem ser refinados para produzir combustíveis para motores e combustível de aviação, por exemplo. Outros produtos também são produzidos.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Em algum momento desse processo, os combustíveis são frequentemente comercializados e transportados geograficamente para atender à demanda. No caso da eletricidade, após a geração, ela será transmitida por meio de redes de transmissão e distribuição antes de chegar ao seu destino final, o consumidor. Quando a energia chega ao consumidor, talvez como eletricidade para alimentar a iluminação ou como combustível de motor para facilitar o transporte, ela precisa ser convertida para poder fornecer esse serviço de energia.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Em cada estágio desse processo, haverá perdas.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Você pode ver na figura à esquerda do Our World in Data que o consumo de combustível fóssil vem crescendo ano a ano, com aumentos significativos desde 1950. Visite o site da empresa para explorar a versão interativa dessa figura e acessar os dados subjacentes, caso tenha interesse.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No entanto, nosso consumo atual de combustíveis fósseis como principal fonte de energia é insustentável se quisermos limitar o aquecimento global a 1,5 grau Celsius, conforme descrito no relatório especial do Painel Internacional sobre Mudanças Climáticas. Se o aumento da temperatura global exceder esse aumento médio, haverá riscos significativos para a produção agrícola e para o aumento dos desastres naturais e da perda de biodiversidade, para citar alguns exemplos. A redução drástica das emissões de gases de efeito estufa necessária para limitar o aumento da temperatura global a 1,5 grau Celsius é mostrada na figura à direita.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Os combustíveis fósseis contribuem para a mudança climática, pois produzem emissões significativas de dióxido de carbono, mas não são, de forma alguma, a única opção para a geração de energia. Como você pode ver no lado direito do gráfico à esquerda, as fontes renováveis, como solar, eólica, hidrelétrica e biocombustíveis, estão se tornando mais populares. De fato, essas fontes de geração podem oferecer algumas vantagens, que abordaremos no próximo slide.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 ONU considerou o fornecimento de energia limpa e acessível tão importante para as sociedades que é um dos Objetivos de Desenvolvimento Sustentável, a saber, o objetivo 7. A meta 7 busca garantir </a:t>
            </a: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acesso à energia acessível, confiável, sustentável e moderna para todos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200" u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endParaRPr sz="1200" u="none" strike="noStrike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meta especifica que a energia deve ser acessível e limpa. 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Essas são duas </a:t>
            </a: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características que a geração renovável pode oferecer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Vamos considerar 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as </a:t>
            </a: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três vantagens dominantes da energia renovável em relação aos combustíveis fósseis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1 Algumas podem ser modulares e uma pequena capacidade de geração pode ser instalada. Isso requer muito menos capital do que a construção de uma nova usina de carvão inteira, o que ajuda na acessibilidade econômica.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2 O preço está caindo, tornando a energia em si mais acessível. Em muitas áreas do mundo, o preço da energia gerada por energia solar é equivalente, se não mais barato, do que a energia produzida por combustíveis fósseis.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3 A geração de energia renovável tem emissões de gases de efeito estufa significativamente menores do que o uso de combustíveis fósseis, o que a torna uma alternativa mais limpa.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No entanto, como a energia é a base de grande parte de nossas economias, a transição para esse sistema de energia limpa e acessível exige um planejamento significativo. </a:t>
            </a:r>
            <a:endParaRPr/>
          </a:p>
        </p:txBody>
      </p:sp>
      <p:sp>
        <p:nvSpPr>
          <p:cNvPr id="286" name="Google Shape;28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Para realizar um planejamento informado do sistema de energia, é necessário realizar uma análise do sistema de energia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O objetivo da análise do sistema de energia é desenvolver uma metodologia para medir o impacto das tecnologias no uso de energia e 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materiais. 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Ele nos permite entender as interações entre diferentes tecnologias de energia e diferentes setores de energia, como aquecimento, energia e transporte.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A análise do sistema de energia informa o planejamento do sistema de energia.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O planejamento do sistema de energia envolve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endParaRPr sz="12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Char char="•"/>
            </a:pP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desenvolver políticas de longo prazo para ajudar a orientar o futuro de um sistema de energia local, nacional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 regional ou global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Char char="•"/>
            </a:pP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usar abordagens integradas para considerar tanto o fornecimento de energia para atender à demanda quanto o papel da eficiência energética na redução da demanda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Char char="•"/>
            </a:pP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compreensão do consumo futuro de energia, do crescimento populacional e do desenvolvimento econômico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None/>
            </a:pP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endParaRPr sz="1200"/>
          </a:p>
        </p:txBody>
      </p:sp>
      <p:sp>
        <p:nvSpPr>
          <p:cNvPr id="296" name="Google Shape;29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planejamento do sistema de energia é mais importante do que nunca porque o sistema está mudando rapidamente. A oferta e a demanda e até mesmo a arquitetura do sistema podem mudar nos próximos anos.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Primeiro, vamos considerar a acessibilidade econômica. Embora o sistema de energia seja muito mais amplo do que o fornecimento de eletricidade, vamos nos concentrar na eletricidade por enquanto.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 figura à esquerda, do Our World in Data, mostra como o preço dos módulos solares fotovoltaicos caiu drasticamente à medida que uma capacidade cada vez maior foi instalada em todo o mundo. O preço por watt, que é a unidade de energia, caiu de </a:t>
            </a: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106 dólares americanos para 38 centavos de dólar americano entre 1978 e 2019. Essa é uma queda drástica no custo de 99,6%.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none" strike="noStrike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 entanto, o valor do custo útil geralmente é o custo por 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Kilowatt-hora, uma </a:t>
            </a: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unidade de energia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considerarmos o custo da energia solar no contexto de outras fontes de geração de eletricidade, como mostra a figura à direita, fica claro que ela é uma das opções mais baratas que existem. De fato, tanto a energia eólica quanto a solar estão subestimando o preço do gás e do carvão. No caso do carvão, o custo permaneceu efetivamente o mesmo nos últimos 10 anos, enquanto o preço da energia solar caiu 89% e o preço da energia eólica caiu 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70%. </a:t>
            </a:r>
            <a:endParaRPr sz="1200" u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none" strike="noStrike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Isso indica que é provável que ocorra uma mudança drástica nas fontes de geração nas próximas décadas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impulsionada pelos custos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, tornando as energias renováveis uma alternativa muito atraente às formas tradicionais de energia.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 fornecimento de energia limpa já está em andamento, impulsionado pela queda dos custos.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 figura à esquerda mostra a parcela de energia primária proveniente de fontes renováveis - isso se refere à energia, portanto inclui eletricidade, transporte e aquecimento ou resfriamento de ambientes. No momento, os sistemas de transporte e aquecimento são dominados por combustíveis fósseis, como petróleo e gás. </a:t>
            </a: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 2019, aproximadamente 11% da energia global foi produzida por fontes renováveis.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none" strike="noStrike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figura à direita amplia o sistema de eletricidade, descontando os setores de transporte e aquecimento e resfriamento de espaços. Os sistemas de eletricidade tendem a ser mais fáceis de descarbonizar. Está claro que nossa transição para a geração renovável está 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em andamento</a:t>
            </a: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Em 2019, mais de 7 mil 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tera </a:t>
            </a: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watts-hora de energia foram produzidos a partir de tecnologias renováveis.</a:t>
            </a:r>
            <a:endParaRPr sz="1200" u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none" strike="noStrike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 entanto, a geração de energia renovável é muito diferente dos 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combustíveis </a:t>
            </a: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fósseis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, a geração </a:t>
            </a:r>
            <a:r>
              <a:rPr lang="en-GB" sz="120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 intermitente e não pode ser aumentada ou diminuída para atender à demanda da mesma forma. As energias renováveis podem precisar ser acopladas ao armazenamento de energia. É por isso que o planejamento do sistema de energia é ainda mais valioso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200" u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 Ligh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‹#›</a:t>
            </a:fld>
            <a:endParaRPr sz="14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" name="Google Shape;21;p23"/>
          <p:cNvSpPr txBox="1"/>
          <p:nvPr/>
        </p:nvSpPr>
        <p:spPr>
          <a:xfrm>
            <a:off x="11798644" y="6492875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"/>
          <p:cNvSpPr txBox="1"/>
          <p:nvPr/>
        </p:nvSpPr>
        <p:spPr>
          <a:xfrm>
            <a:off x="11701463" y="6456363"/>
            <a:ext cx="454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‹#›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3" name="Google Shape;93;p35"/>
          <p:cNvSpPr txBox="1"/>
          <p:nvPr/>
        </p:nvSpPr>
        <p:spPr>
          <a:xfrm>
            <a:off x="11798300" y="6492875"/>
            <a:ext cx="393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35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6" descr="Graphical user interface,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6"/>
          <p:cNvSpPr txBox="1">
            <a:spLocks noGrp="1"/>
          </p:cNvSpPr>
          <p:nvPr>
            <p:ph type="title"/>
          </p:nvPr>
        </p:nvSpPr>
        <p:spPr>
          <a:xfrm>
            <a:off x="838200" y="2078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body" idx="1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20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7" descr="Graphical user interface,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7781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7"/>
          <p:cNvSpPr txBox="1"/>
          <p:nvPr/>
        </p:nvSpPr>
        <p:spPr>
          <a:xfrm>
            <a:off x="887413" y="11113"/>
            <a:ext cx="7651750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37"/>
          <p:cNvSpPr txBox="1"/>
          <p:nvPr/>
        </p:nvSpPr>
        <p:spPr>
          <a:xfrm>
            <a:off x="835025" y="46038"/>
            <a:ext cx="765175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body" idx="2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20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sldNum" idx="12"/>
          </p:nvPr>
        </p:nvSpPr>
        <p:spPr>
          <a:xfrm>
            <a:off x="11785600" y="6497638"/>
            <a:ext cx="40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8"/>
          <p:cNvSpPr txBox="1"/>
          <p:nvPr/>
        </p:nvSpPr>
        <p:spPr>
          <a:xfrm>
            <a:off x="865188" y="1425575"/>
            <a:ext cx="5992812" cy="348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38"/>
          <p:cNvSpPr txBox="1"/>
          <p:nvPr/>
        </p:nvSpPr>
        <p:spPr>
          <a:xfrm>
            <a:off x="987425" y="19843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Click to edit Master title style</a:t>
            </a:r>
            <a:endParaRPr sz="44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body" idx="2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20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11786286" y="6497852"/>
            <a:ext cx="4057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3" name="Google Shape;153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8" name="Google Shape;178;p47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79" name="Google Shape;179;p4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4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1" name="Google Shape;181;p47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None/>
              <a:defRPr sz="3466"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None/>
              <a:defRPr sz="3466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None/>
              <a:defRPr sz="3466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None/>
              <a:defRPr sz="3466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None/>
              <a:defRPr sz="3466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3466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3466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3466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3466"/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8"/>
          <p:cNvSpPr txBox="1">
            <a:spLocks noGrp="1"/>
          </p:cNvSpPr>
          <p:nvPr>
            <p:ph type="sldNum" idx="12"/>
          </p:nvPr>
        </p:nvSpPr>
        <p:spPr>
          <a:xfrm>
            <a:off x="11786286" y="6497852"/>
            <a:ext cx="4057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 Ligh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Light"/>
              <a:buNone/>
              <a:defRPr sz="4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jp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" descr="A picture containing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14" y="-453"/>
            <a:ext cx="12195628" cy="686797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</a:t>
            </a:fld>
            <a:endParaRPr sz="14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7" name="Google Shape;197;p1"/>
          <p:cNvSpPr txBox="1"/>
          <p:nvPr/>
        </p:nvSpPr>
        <p:spPr>
          <a:xfrm>
            <a:off x="560748" y="4178118"/>
            <a:ext cx="7687092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AULA </a:t>
            </a:r>
            <a:r>
              <a:rPr lang="en-GB" sz="44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 </a:t>
            </a:r>
            <a:br>
              <a:rPr lang="en-GB" sz="44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GB" sz="44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INTRODUÇÃO AO CURSO DE MAED</a:t>
            </a:r>
            <a:endParaRPr/>
          </a:p>
        </p:txBody>
      </p:sp>
      <p:sp>
        <p:nvSpPr>
          <p:cNvPr id="198" name="Google Shape;198;p1"/>
          <p:cNvSpPr txBox="1"/>
          <p:nvPr/>
        </p:nvSpPr>
        <p:spPr>
          <a:xfrm>
            <a:off x="8975475" y="6300251"/>
            <a:ext cx="29669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Versão 2.0</a:t>
            </a:r>
            <a:endParaRPr sz="1050" b="0" u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1"/>
          <p:cNvSpPr txBox="1"/>
          <p:nvPr/>
        </p:nvSpPr>
        <p:spPr>
          <a:xfrm>
            <a:off x="560748" y="3585615"/>
            <a:ext cx="33877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Modelo para análise da demanda de energia</a:t>
            </a:r>
            <a:endParaRPr sz="1800" b="1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10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0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10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37" name="Google Shape;337;p10"/>
          <p:cNvSpPr/>
          <p:nvPr/>
        </p:nvSpPr>
        <p:spPr>
          <a:xfrm>
            <a:off x="887215" y="1037579"/>
            <a:ext cx="80188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1.2.4 Acesso à eletricidade</a:t>
            </a:r>
            <a:endParaRPr/>
          </a:p>
        </p:txBody>
      </p:sp>
      <p:sp>
        <p:nvSpPr>
          <p:cNvPr id="338" name="Google Shape;338;p10"/>
          <p:cNvSpPr txBox="1"/>
          <p:nvPr/>
        </p:nvSpPr>
        <p:spPr>
          <a:xfrm>
            <a:off x="887214" y="-2480"/>
            <a:ext cx="10272730" cy="103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1.2 </a:t>
            </a:r>
            <a:r>
              <a:rPr lang="en-GB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Planejamento</a:t>
            </a: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sistema</a:t>
            </a: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 dirty="0"/>
          </a:p>
        </p:txBody>
      </p:sp>
      <p:pic>
        <p:nvPicPr>
          <p:cNvPr id="339" name="Google Shape;339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503204" y="1496929"/>
            <a:ext cx="6931315" cy="489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0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1845" y="153370"/>
            <a:ext cx="839471" cy="839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1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1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11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887214" y="1210108"/>
            <a:ext cx="80555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1.2.5 Compreensão dos possíveis cenários de crescimento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p11"/>
          <p:cNvSpPr txBox="1"/>
          <p:nvPr/>
        </p:nvSpPr>
        <p:spPr>
          <a:xfrm>
            <a:off x="887214" y="-2480"/>
            <a:ext cx="9852321" cy="1124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1.2 </a:t>
            </a:r>
            <a:r>
              <a:rPr lang="en-GB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Planejamento</a:t>
            </a: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sistema</a:t>
            </a: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 dirty="0"/>
          </a:p>
        </p:txBody>
      </p:sp>
      <p:pic>
        <p:nvPicPr>
          <p:cNvPr id="350" name="Google Shape;350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840295" y="1720698"/>
            <a:ext cx="6700659" cy="466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16827" y="282767"/>
            <a:ext cx="839471" cy="839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2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2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12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59" name="Google Shape;359;p12"/>
          <p:cNvSpPr/>
          <p:nvPr/>
        </p:nvSpPr>
        <p:spPr>
          <a:xfrm>
            <a:off x="887215" y="1411390"/>
            <a:ext cx="6217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1.3.1 O que é o MAED?</a:t>
            </a:r>
            <a:endParaRPr/>
          </a:p>
        </p:txBody>
      </p:sp>
      <p:sp>
        <p:nvSpPr>
          <p:cNvPr id="360" name="Google Shape;360;p12"/>
          <p:cNvSpPr txBox="1"/>
          <p:nvPr/>
        </p:nvSpPr>
        <p:spPr>
          <a:xfrm>
            <a:off x="887214" y="-5421"/>
            <a:ext cx="10044618" cy="138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1.3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MAED </a:t>
            </a:r>
            <a:endParaRPr dirty="0"/>
          </a:p>
        </p:txBody>
      </p:sp>
      <p:grpSp>
        <p:nvGrpSpPr>
          <p:cNvPr id="361" name="Google Shape;361;p12"/>
          <p:cNvGrpSpPr/>
          <p:nvPr/>
        </p:nvGrpSpPr>
        <p:grpSpPr>
          <a:xfrm>
            <a:off x="5408003" y="2685161"/>
            <a:ext cx="5827782" cy="2358900"/>
            <a:chOff x="0" y="288"/>
            <a:chExt cx="5827782" cy="2358900"/>
          </a:xfrm>
        </p:grpSpPr>
        <p:sp>
          <p:nvSpPr>
            <p:cNvPr id="362" name="Google Shape;362;p12"/>
            <p:cNvSpPr/>
            <p:nvPr/>
          </p:nvSpPr>
          <p:spPr>
            <a:xfrm>
              <a:off x="2331113" y="288"/>
              <a:ext cx="3496669" cy="112328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2"/>
            <p:cNvSpPr txBox="1"/>
            <p:nvPr/>
          </p:nvSpPr>
          <p:spPr>
            <a:xfrm>
              <a:off x="2331114" y="140699"/>
              <a:ext cx="2916442" cy="842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Char char="•"/>
              </a:pPr>
              <a:r>
                <a:rPr lang="en-GB" sz="2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Projeções</a:t>
              </a:r>
              <a:r>
                <a:rPr lang="en-GB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GB" sz="2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demanda</a:t>
              </a:r>
              <a:r>
                <a:rPr lang="en-GB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GB" sz="2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energia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0" y="288"/>
              <a:ext cx="2331113" cy="112328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2"/>
            <p:cNvSpPr txBox="1"/>
            <p:nvPr/>
          </p:nvSpPr>
          <p:spPr>
            <a:xfrm>
              <a:off x="54834" y="55122"/>
              <a:ext cx="2221445" cy="1013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76200" rIns="1524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en-GB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MAED-D</a:t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2331113" y="1235902"/>
              <a:ext cx="3496669" cy="112328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2"/>
            <p:cNvSpPr txBox="1"/>
            <p:nvPr/>
          </p:nvSpPr>
          <p:spPr>
            <a:xfrm>
              <a:off x="2331113" y="1376313"/>
              <a:ext cx="3075437" cy="842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Char char="•"/>
              </a:pPr>
              <a:r>
                <a:rPr lang="en-GB" sz="20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Cálculos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GB" sz="20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perfil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GB" sz="20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demanda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GB" sz="20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eletricidade</a:t>
              </a: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0" y="1235902"/>
              <a:ext cx="2331113" cy="1123286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2"/>
            <p:cNvSpPr txBox="1"/>
            <p:nvPr/>
          </p:nvSpPr>
          <p:spPr>
            <a:xfrm>
              <a:off x="54834" y="1290736"/>
              <a:ext cx="2221445" cy="1013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76200" rIns="1524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en-GB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MAED-EL</a:t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0" name="Google Shape;37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0827" y="2687814"/>
            <a:ext cx="3686394" cy="236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5778" y="2773337"/>
            <a:ext cx="793751" cy="793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12"/>
          <p:cNvCxnSpPr/>
          <p:nvPr/>
        </p:nvCxnSpPr>
        <p:spPr>
          <a:xfrm rot="10800000" flipH="1">
            <a:off x="4974715" y="3222425"/>
            <a:ext cx="414223" cy="75592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3" name="Google Shape;373;p12"/>
          <p:cNvCxnSpPr/>
          <p:nvPr/>
        </p:nvCxnSpPr>
        <p:spPr>
          <a:xfrm>
            <a:off x="4972050" y="3966633"/>
            <a:ext cx="413810" cy="594007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13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3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13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81" name="Google Shape;381;p13"/>
          <p:cNvSpPr/>
          <p:nvPr/>
        </p:nvSpPr>
        <p:spPr>
          <a:xfrm>
            <a:off x="887215" y="1044501"/>
            <a:ext cx="72056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1.3.2 Modelo para análise da demanda de energia (MAED-D)</a:t>
            </a:r>
            <a:endParaRPr/>
          </a:p>
        </p:txBody>
      </p:sp>
      <p:sp>
        <p:nvSpPr>
          <p:cNvPr id="382" name="Google Shape;382;p13"/>
          <p:cNvSpPr txBox="1"/>
          <p:nvPr/>
        </p:nvSpPr>
        <p:spPr>
          <a:xfrm>
            <a:off x="887215" y="984"/>
            <a:ext cx="9726482" cy="10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1.3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MAED-D</a:t>
            </a:r>
            <a:endParaRPr dirty="0"/>
          </a:p>
        </p:txBody>
      </p:sp>
      <p:pic>
        <p:nvPicPr>
          <p:cNvPr id="383" name="Google Shape;38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37" y="2783941"/>
            <a:ext cx="3676030" cy="235147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3"/>
          <p:cNvSpPr txBox="1">
            <a:spLocks noGrp="1"/>
          </p:cNvSpPr>
          <p:nvPr>
            <p:ph type="body" idx="1"/>
          </p:nvPr>
        </p:nvSpPr>
        <p:spPr>
          <a:xfrm>
            <a:off x="887215" y="1641949"/>
            <a:ext cx="6619656" cy="378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Ele é adequado para modelar o impacto de políticas alternativas para o uso de energia.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O MAED permite que você avalie o impacto do desenvolvimento tecnológico.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O MAED pode ser usado para modelar o efeito das mudanças no estilo de vida da sociedade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A abordagem de cenário ajuda você a fazer suposições condicionais sobre o estado futuro do seu país.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Ele usa uma metodologia de cenário (abordagem de simulação) com base em dados desagregados de baixo para cima sobre o uso final de energia.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14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4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14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92" name="Google Shape;392;p14"/>
          <p:cNvSpPr/>
          <p:nvPr/>
        </p:nvSpPr>
        <p:spPr>
          <a:xfrm>
            <a:off x="887215" y="1185612"/>
            <a:ext cx="77902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1.3.3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Principais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etapas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realizar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uma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análise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MAED-D</a:t>
            </a:r>
            <a:endParaRPr sz="2000" b="1" dirty="0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14"/>
          <p:cNvSpPr txBox="1"/>
          <p:nvPr/>
        </p:nvSpPr>
        <p:spPr>
          <a:xfrm>
            <a:off x="887215" y="984"/>
            <a:ext cx="9718774" cy="111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1.3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MAED-D</a:t>
            </a:r>
            <a:endParaRPr dirty="0"/>
          </a:p>
        </p:txBody>
      </p:sp>
      <p:sp>
        <p:nvSpPr>
          <p:cNvPr id="394" name="Google Shape;394;p14"/>
          <p:cNvSpPr/>
          <p:nvPr/>
        </p:nvSpPr>
        <p:spPr>
          <a:xfrm>
            <a:off x="1703401" y="4314392"/>
            <a:ext cx="2951320" cy="1151207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Reconstrução no ano-base</a:t>
            </a:r>
            <a:endParaRPr/>
          </a:p>
        </p:txBody>
      </p:sp>
      <p:sp>
        <p:nvSpPr>
          <p:cNvPr id="395" name="Google Shape;395;p14"/>
          <p:cNvSpPr/>
          <p:nvPr/>
        </p:nvSpPr>
        <p:spPr>
          <a:xfrm>
            <a:off x="4177397" y="4315572"/>
            <a:ext cx="2951320" cy="1151207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Desenvolvimento de cenários</a:t>
            </a:r>
            <a:endParaRPr/>
          </a:p>
        </p:txBody>
      </p:sp>
      <p:sp>
        <p:nvSpPr>
          <p:cNvPr id="396" name="Google Shape;396;p14"/>
          <p:cNvSpPr/>
          <p:nvPr/>
        </p:nvSpPr>
        <p:spPr>
          <a:xfrm>
            <a:off x="6651392" y="4315572"/>
            <a:ext cx="2951320" cy="1151207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Projeções de demanda de energia</a:t>
            </a:r>
            <a:endParaRPr/>
          </a:p>
        </p:txBody>
      </p:sp>
      <p:sp>
        <p:nvSpPr>
          <p:cNvPr id="397" name="Google Shape;397;p14"/>
          <p:cNvSpPr/>
          <p:nvPr/>
        </p:nvSpPr>
        <p:spPr>
          <a:xfrm>
            <a:off x="982658" y="1965427"/>
            <a:ext cx="9506858" cy="182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6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Arial"/>
              <a:buAutoNum type="arabicPeriod"/>
            </a:pPr>
            <a:r>
              <a:rPr lang="en-GB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Reconstrução do consumo de energia no ano-base. Consumo total de energia por setores, por uso final e por portadores de energia.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6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Calibri"/>
              <a:buAutoNum type="arabicPeriod"/>
            </a:pPr>
            <a:r>
              <a:rPr lang="en-GB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Estabelecimento de cenários de desenvolvimento econômico, social e tecnológico.</a:t>
            </a:r>
            <a:endParaRPr/>
          </a:p>
          <a:p>
            <a:pPr marL="457200" marR="0" lvl="6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Calibri"/>
              <a:buAutoNum type="arabicPeriod"/>
            </a:pPr>
            <a:r>
              <a:rPr lang="en-GB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Análise das projeções de demanda de energia decorrentes dos cenários.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15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5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15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05" name="Google Shape;405;p15"/>
          <p:cNvSpPr/>
          <p:nvPr/>
        </p:nvSpPr>
        <p:spPr>
          <a:xfrm>
            <a:off x="887214" y="1072723"/>
            <a:ext cx="96955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1.3.4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aos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setores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subsetores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uso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final e forma final de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endParaRPr dirty="0"/>
          </a:p>
        </p:txBody>
      </p:sp>
      <p:sp>
        <p:nvSpPr>
          <p:cNvPr id="406" name="Google Shape;406;p15"/>
          <p:cNvSpPr txBox="1"/>
          <p:nvPr/>
        </p:nvSpPr>
        <p:spPr>
          <a:xfrm>
            <a:off x="887214" y="984"/>
            <a:ext cx="9969621" cy="102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1.3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MAED-D</a:t>
            </a:r>
            <a:endParaRPr dirty="0"/>
          </a:p>
        </p:txBody>
      </p:sp>
      <p:grpSp>
        <p:nvGrpSpPr>
          <p:cNvPr id="407" name="Google Shape;407;p15"/>
          <p:cNvGrpSpPr/>
          <p:nvPr/>
        </p:nvGrpSpPr>
        <p:grpSpPr>
          <a:xfrm>
            <a:off x="985544" y="1837882"/>
            <a:ext cx="10672703" cy="4276069"/>
            <a:chOff x="1485899" y="1014249"/>
            <a:chExt cx="6238578" cy="3536010"/>
          </a:xfrm>
        </p:grpSpPr>
        <p:sp>
          <p:nvSpPr>
            <p:cNvPr id="408" name="Google Shape;408;p15"/>
            <p:cNvSpPr txBox="1"/>
            <p:nvPr/>
          </p:nvSpPr>
          <p:spPr>
            <a:xfrm>
              <a:off x="3456437" y="2193391"/>
              <a:ext cx="1485900" cy="279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Por setores</a:t>
              </a:r>
              <a:endParaRPr/>
            </a:p>
          </p:txBody>
        </p:sp>
        <p:sp>
          <p:nvSpPr>
            <p:cNvPr id="409" name="Google Shape;409;p15"/>
            <p:cNvSpPr txBox="1"/>
            <p:nvPr/>
          </p:nvSpPr>
          <p:spPr>
            <a:xfrm>
              <a:off x="2855457" y="3948945"/>
              <a:ext cx="2971800" cy="279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Por </a:t>
              </a:r>
              <a:r>
                <a:rPr lang="en-GB" sz="1600" b="1" dirty="0" err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categoria</a:t>
              </a:r>
              <a:r>
                <a:rPr lang="en-GB" sz="1600" b="1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de </a:t>
              </a:r>
              <a:r>
                <a:rPr lang="en-GB" sz="1600" b="1" dirty="0" err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energia</a:t>
              </a:r>
              <a:r>
                <a:rPr lang="en-GB" sz="1600" b="1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final</a:t>
              </a:r>
              <a:endParaRPr dirty="0"/>
            </a:p>
          </p:txBody>
        </p:sp>
        <p:grpSp>
          <p:nvGrpSpPr>
            <p:cNvPr id="410" name="Google Shape;410;p15"/>
            <p:cNvGrpSpPr/>
            <p:nvPr/>
          </p:nvGrpSpPr>
          <p:grpSpPr>
            <a:xfrm>
              <a:off x="1543050" y="3537719"/>
              <a:ext cx="5625296" cy="483535"/>
              <a:chOff x="533400" y="4716943"/>
              <a:chExt cx="7500394" cy="644712"/>
            </a:xfrm>
          </p:grpSpPr>
          <p:sp>
            <p:nvSpPr>
              <p:cNvPr id="411" name="Google Shape;411;p15"/>
              <p:cNvSpPr txBox="1"/>
              <p:nvPr/>
            </p:nvSpPr>
            <p:spPr>
              <a:xfrm>
                <a:off x="2666999" y="4716943"/>
                <a:ext cx="1066800" cy="57684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b="1" dirty="0" err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Combustível</a:t>
                </a:r>
                <a:r>
                  <a:rPr lang="en-GB" b="1" dirty="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 para </a:t>
                </a:r>
                <a:r>
                  <a:rPr lang="en-GB" b="1" dirty="0" err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motores</a:t>
                </a:r>
                <a:endParaRPr sz="1200" dirty="0"/>
              </a:p>
            </p:txBody>
          </p:sp>
          <p:sp>
            <p:nvSpPr>
              <p:cNvPr id="412" name="Google Shape;412;p15"/>
              <p:cNvSpPr txBox="1"/>
              <p:nvPr/>
            </p:nvSpPr>
            <p:spPr>
              <a:xfrm>
                <a:off x="1524000" y="4716943"/>
                <a:ext cx="1066800" cy="644712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 err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Combustível</a:t>
                </a:r>
                <a:r>
                  <a:rPr lang="en-GB" sz="1600" b="1" dirty="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fóssil</a:t>
                </a:r>
                <a:endParaRPr dirty="0"/>
              </a:p>
            </p:txBody>
          </p:sp>
          <p:sp>
            <p:nvSpPr>
              <p:cNvPr id="413" name="Google Shape;413;p15"/>
              <p:cNvSpPr txBox="1"/>
              <p:nvPr/>
            </p:nvSpPr>
            <p:spPr>
              <a:xfrm>
                <a:off x="533400" y="4716943"/>
                <a:ext cx="914400" cy="3393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b="1" dirty="0" err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Eletricidade</a:t>
                </a:r>
                <a:endParaRPr sz="1200" dirty="0"/>
              </a:p>
            </p:txBody>
          </p:sp>
          <p:sp>
            <p:nvSpPr>
              <p:cNvPr id="414" name="Google Shape;414;p15"/>
              <p:cNvSpPr txBox="1"/>
              <p:nvPr/>
            </p:nvSpPr>
            <p:spPr>
              <a:xfrm>
                <a:off x="3810000" y="4716943"/>
                <a:ext cx="1066800" cy="576842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b="1" dirty="0" err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Aquecimento</a:t>
                </a:r>
                <a:r>
                  <a:rPr lang="en-GB" b="1" dirty="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 </a:t>
                </a:r>
                <a:r>
                  <a:rPr lang="en-GB" b="1" dirty="0" err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distrital</a:t>
                </a:r>
                <a:endParaRPr sz="1200" dirty="0"/>
              </a:p>
            </p:txBody>
          </p:sp>
          <p:sp>
            <p:nvSpPr>
              <p:cNvPr id="415" name="Google Shape;415;p15"/>
              <p:cNvSpPr txBox="1"/>
              <p:nvPr/>
            </p:nvSpPr>
            <p:spPr>
              <a:xfrm>
                <a:off x="5994064" y="4716943"/>
                <a:ext cx="2039730" cy="644712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 err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Combustíveis</a:t>
                </a:r>
                <a:r>
                  <a:rPr lang="en-GB" sz="1600" b="1" dirty="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tradicionais</a:t>
                </a:r>
                <a:r>
                  <a:rPr lang="en-GB" sz="1600" b="1" dirty="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,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biomassa</a:t>
                </a:r>
                <a:endParaRPr dirty="0"/>
              </a:p>
            </p:txBody>
          </p:sp>
          <p:sp>
            <p:nvSpPr>
              <p:cNvPr id="416" name="Google Shape;416;p15"/>
              <p:cNvSpPr txBox="1"/>
              <p:nvPr/>
            </p:nvSpPr>
            <p:spPr>
              <a:xfrm>
                <a:off x="4918183" y="4716943"/>
                <a:ext cx="1007642" cy="37328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Solar</a:t>
                </a:r>
                <a:endParaRPr dirty="0"/>
              </a:p>
            </p:txBody>
          </p:sp>
        </p:grpSp>
        <p:grpSp>
          <p:nvGrpSpPr>
            <p:cNvPr id="417" name="Google Shape;417;p15"/>
            <p:cNvGrpSpPr/>
            <p:nvPr/>
          </p:nvGrpSpPr>
          <p:grpSpPr>
            <a:xfrm>
              <a:off x="1949175" y="2465328"/>
              <a:ext cx="4349039" cy="279961"/>
              <a:chOff x="1074900" y="3183792"/>
              <a:chExt cx="5798718" cy="373282"/>
            </a:xfrm>
          </p:grpSpPr>
          <p:sp>
            <p:nvSpPr>
              <p:cNvPr id="418" name="Google Shape;418;p15"/>
              <p:cNvSpPr txBox="1"/>
              <p:nvPr/>
            </p:nvSpPr>
            <p:spPr>
              <a:xfrm>
                <a:off x="1074900" y="3183794"/>
                <a:ext cx="1295400" cy="373280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Setor</a:t>
                </a:r>
                <a:endParaRPr/>
              </a:p>
            </p:txBody>
          </p:sp>
          <p:sp>
            <p:nvSpPr>
              <p:cNvPr id="419" name="Google Shape;419;p15"/>
              <p:cNvSpPr txBox="1"/>
              <p:nvPr/>
            </p:nvSpPr>
            <p:spPr>
              <a:xfrm>
                <a:off x="2506641" y="3183792"/>
                <a:ext cx="1447801" cy="37328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Transporte</a:t>
                </a:r>
                <a:endParaRPr/>
              </a:p>
            </p:txBody>
          </p:sp>
          <p:sp>
            <p:nvSpPr>
              <p:cNvPr id="420" name="Google Shape;420;p15"/>
              <p:cNvSpPr txBox="1"/>
              <p:nvPr/>
            </p:nvSpPr>
            <p:spPr>
              <a:xfrm>
                <a:off x="4046701" y="3183793"/>
                <a:ext cx="1143000" cy="373281"/>
              </a:xfrm>
              <a:prstGeom prst="rect">
                <a:avLst/>
              </a:prstGeom>
              <a:solidFill>
                <a:srgbClr val="2E75B5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Serviço</a:t>
                </a:r>
                <a:endParaRPr/>
              </a:p>
            </p:txBody>
          </p:sp>
          <p:sp>
            <p:nvSpPr>
              <p:cNvPr id="421" name="Google Shape;421;p15"/>
              <p:cNvSpPr txBox="1"/>
              <p:nvPr/>
            </p:nvSpPr>
            <p:spPr>
              <a:xfrm>
                <a:off x="5273418" y="3183793"/>
                <a:ext cx="1600200" cy="373281"/>
              </a:xfrm>
              <a:prstGeom prst="rect">
                <a:avLst/>
              </a:pr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Casa</a:t>
                </a:r>
                <a:endParaRPr/>
              </a:p>
            </p:txBody>
          </p:sp>
        </p:grpSp>
        <p:sp>
          <p:nvSpPr>
            <p:cNvPr id="422" name="Google Shape;422;p15"/>
            <p:cNvSpPr/>
            <p:nvPr/>
          </p:nvSpPr>
          <p:spPr>
            <a:xfrm>
              <a:off x="1485899" y="1656340"/>
              <a:ext cx="5728288" cy="2893919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cxnSp>
          <p:nvCxnSpPr>
            <p:cNvPr id="423" name="Google Shape;423;p15"/>
            <p:cNvCxnSpPr/>
            <p:nvPr/>
          </p:nvCxnSpPr>
          <p:spPr>
            <a:xfrm flipH="1">
              <a:off x="1838872" y="2840309"/>
              <a:ext cx="624653" cy="65582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24" name="Google Shape;424;p15"/>
            <p:cNvCxnSpPr/>
            <p:nvPr/>
          </p:nvCxnSpPr>
          <p:spPr>
            <a:xfrm>
              <a:off x="2441982" y="2887070"/>
              <a:ext cx="250143" cy="62456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25" name="Google Shape;425;p15"/>
            <p:cNvCxnSpPr/>
            <p:nvPr/>
          </p:nvCxnSpPr>
          <p:spPr>
            <a:xfrm>
              <a:off x="2470429" y="2870724"/>
              <a:ext cx="1130021" cy="60337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26" name="Google Shape;426;p15"/>
            <p:cNvCxnSpPr/>
            <p:nvPr/>
          </p:nvCxnSpPr>
          <p:spPr>
            <a:xfrm>
              <a:off x="2470426" y="2854379"/>
              <a:ext cx="1954868" cy="6360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27" name="Google Shape;427;p15"/>
            <p:cNvCxnSpPr/>
            <p:nvPr/>
          </p:nvCxnSpPr>
          <p:spPr>
            <a:xfrm>
              <a:off x="3517239" y="2854355"/>
              <a:ext cx="83211" cy="62986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28" name="Google Shape;428;p15"/>
            <p:cNvCxnSpPr/>
            <p:nvPr/>
          </p:nvCxnSpPr>
          <p:spPr>
            <a:xfrm flipH="1">
              <a:off x="1885949" y="2838025"/>
              <a:ext cx="1633978" cy="63609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29" name="Google Shape;429;p15"/>
            <p:cNvCxnSpPr/>
            <p:nvPr/>
          </p:nvCxnSpPr>
          <p:spPr>
            <a:xfrm>
              <a:off x="2463526" y="2854372"/>
              <a:ext cx="2835955" cy="63609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30" name="Google Shape;430;p15"/>
            <p:cNvCxnSpPr/>
            <p:nvPr/>
          </p:nvCxnSpPr>
          <p:spPr>
            <a:xfrm flipH="1">
              <a:off x="1870480" y="2854364"/>
              <a:ext cx="2743200" cy="61975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31" name="Google Shape;431;p15"/>
            <p:cNvCxnSpPr/>
            <p:nvPr/>
          </p:nvCxnSpPr>
          <p:spPr>
            <a:xfrm flipH="1">
              <a:off x="2699024" y="2854333"/>
              <a:ext cx="1930121" cy="63384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32" name="Google Shape;432;p15"/>
            <p:cNvCxnSpPr/>
            <p:nvPr/>
          </p:nvCxnSpPr>
          <p:spPr>
            <a:xfrm flipH="1">
              <a:off x="4408074" y="2844238"/>
              <a:ext cx="212505" cy="66257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33" name="Google Shape;433;p15"/>
            <p:cNvCxnSpPr/>
            <p:nvPr/>
          </p:nvCxnSpPr>
          <p:spPr>
            <a:xfrm>
              <a:off x="4608271" y="2863119"/>
              <a:ext cx="685270" cy="63817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34" name="Google Shape;434;p15"/>
            <p:cNvCxnSpPr/>
            <p:nvPr/>
          </p:nvCxnSpPr>
          <p:spPr>
            <a:xfrm>
              <a:off x="4613680" y="2860584"/>
              <a:ext cx="1787120" cy="61351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35" name="Google Shape;435;p15"/>
            <p:cNvCxnSpPr/>
            <p:nvPr/>
          </p:nvCxnSpPr>
          <p:spPr>
            <a:xfrm flipH="1">
              <a:off x="2692119" y="2838025"/>
              <a:ext cx="2978512" cy="67360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36" name="Google Shape;436;p15"/>
            <p:cNvCxnSpPr/>
            <p:nvPr/>
          </p:nvCxnSpPr>
          <p:spPr>
            <a:xfrm flipH="1">
              <a:off x="2685214" y="2865408"/>
              <a:ext cx="2985416" cy="62277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 flipH="1">
              <a:off x="4394346" y="2857609"/>
              <a:ext cx="1276283" cy="61974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 flipH="1">
              <a:off x="5265324" y="2838024"/>
              <a:ext cx="415965" cy="66327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>
              <a:off x="5643829" y="2843287"/>
              <a:ext cx="756971" cy="58571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40" name="Google Shape;440;p15"/>
            <p:cNvSpPr txBox="1"/>
            <p:nvPr/>
          </p:nvSpPr>
          <p:spPr>
            <a:xfrm>
              <a:off x="1603153" y="1717938"/>
              <a:ext cx="5543541" cy="330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Demanda final de energia </a:t>
              </a:r>
              <a:endParaRPr sz="2000" b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cxnSp>
          <p:nvCxnSpPr>
            <p:cNvPr id="441" name="Google Shape;441;p15"/>
            <p:cNvCxnSpPr/>
            <p:nvPr/>
          </p:nvCxnSpPr>
          <p:spPr>
            <a:xfrm rot="10800000">
              <a:off x="1657350" y="1340229"/>
              <a:ext cx="0" cy="28575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>
              <a:off x="1657350" y="1340228"/>
              <a:ext cx="5707478" cy="16115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>
              <a:off x="7372350" y="1340228"/>
              <a:ext cx="13289" cy="3023678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 rot="10800000">
              <a:off x="7214190" y="4343400"/>
              <a:ext cx="17145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 rot="10800000">
              <a:off x="1828800" y="1034757"/>
              <a:ext cx="0" cy="28575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>
              <a:off x="1828800" y="1034757"/>
              <a:ext cx="5707478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>
              <a:off x="7543182" y="1014249"/>
              <a:ext cx="0" cy="3023678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 rot="10800000">
              <a:off x="7376403" y="4057649"/>
              <a:ext cx="17145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9" name="Google Shape;449;p15"/>
            <p:cNvSpPr txBox="1"/>
            <p:nvPr/>
          </p:nvSpPr>
          <p:spPr>
            <a:xfrm>
              <a:off x="6632497" y="1683841"/>
              <a:ext cx="628650" cy="2799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2020</a:t>
              </a:r>
              <a:endParaRPr/>
            </a:p>
          </p:txBody>
        </p:sp>
        <p:sp>
          <p:nvSpPr>
            <p:cNvPr id="450" name="Google Shape;450;p15"/>
            <p:cNvSpPr txBox="1"/>
            <p:nvPr/>
          </p:nvSpPr>
          <p:spPr>
            <a:xfrm>
              <a:off x="6763463" y="1374784"/>
              <a:ext cx="685799" cy="2799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chemeClr val="accent6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2025</a:t>
              </a:r>
              <a:endParaRPr/>
            </a:p>
          </p:txBody>
        </p:sp>
        <p:sp>
          <p:nvSpPr>
            <p:cNvPr id="451" name="Google Shape;451;p15"/>
            <p:cNvSpPr txBox="1"/>
            <p:nvPr/>
          </p:nvSpPr>
          <p:spPr>
            <a:xfrm>
              <a:off x="7095827" y="1043999"/>
              <a:ext cx="628650" cy="2799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rgbClr val="FFC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2050</a:t>
              </a:r>
              <a:endParaRPr/>
            </a:p>
          </p:txBody>
        </p:sp>
        <p:sp>
          <p:nvSpPr>
            <p:cNvPr id="452" name="Google Shape;452;p15"/>
            <p:cNvSpPr txBox="1"/>
            <p:nvPr/>
          </p:nvSpPr>
          <p:spPr>
            <a:xfrm>
              <a:off x="3835128" y="3024796"/>
              <a:ext cx="664846" cy="254476"/>
            </a:xfrm>
            <a:prstGeom prst="rect">
              <a:avLst/>
            </a:pr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 err="1">
                  <a:solidFill>
                    <a:srgbClr val="B4323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Usos</a:t>
              </a:r>
              <a:r>
                <a:rPr lang="en-GB" b="1" dirty="0">
                  <a:solidFill>
                    <a:srgbClr val="B4323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GB" b="1" dirty="0" err="1">
                  <a:solidFill>
                    <a:srgbClr val="B4323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finais</a:t>
              </a:r>
              <a:endParaRPr b="1" dirty="0">
                <a:solidFill>
                  <a:srgbClr val="B4323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453" name="Google Shape;453;p15"/>
          <p:cNvSpPr/>
          <p:nvPr/>
        </p:nvSpPr>
        <p:spPr>
          <a:xfrm rot="7740000" flipH="1">
            <a:off x="9709235" y="2227511"/>
            <a:ext cx="1022432" cy="24114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16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22" y="34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6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16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887215" y="1411390"/>
            <a:ext cx="6217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1.3.5 Saídas do MAED-D e do MAED-EL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" name="Google Shape;462;p16"/>
          <p:cNvSpPr txBox="1"/>
          <p:nvPr/>
        </p:nvSpPr>
        <p:spPr>
          <a:xfrm>
            <a:off x="887215" y="-5421"/>
            <a:ext cx="9592554" cy="138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1.3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MAED </a:t>
            </a:r>
            <a:endParaRPr dirty="0"/>
          </a:p>
        </p:txBody>
      </p:sp>
      <p:grpSp>
        <p:nvGrpSpPr>
          <p:cNvPr id="463" name="Google Shape;463;p16"/>
          <p:cNvGrpSpPr/>
          <p:nvPr/>
        </p:nvGrpSpPr>
        <p:grpSpPr>
          <a:xfrm>
            <a:off x="8085367" y="4644917"/>
            <a:ext cx="3177788" cy="1390830"/>
            <a:chOff x="429698" y="5065575"/>
            <a:chExt cx="3532702" cy="1073427"/>
          </a:xfrm>
        </p:grpSpPr>
        <p:sp>
          <p:nvSpPr>
            <p:cNvPr id="464" name="Google Shape;464;p16"/>
            <p:cNvSpPr txBox="1"/>
            <p:nvPr/>
          </p:nvSpPr>
          <p:spPr>
            <a:xfrm>
              <a:off x="429698" y="5065575"/>
              <a:ext cx="2948066" cy="261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dirty="0" err="1">
                  <a:solidFill>
                    <a:srgbClr val="2F528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Resultado</a:t>
              </a:r>
              <a:r>
                <a:rPr lang="en-GB" sz="1600" b="1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: </a:t>
              </a:r>
              <a:r>
                <a:rPr lang="en-GB" sz="1600" b="1" dirty="0" err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Carga</a:t>
              </a:r>
              <a:r>
                <a:rPr lang="en-GB" sz="1600" b="1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GB" sz="1600" b="1" dirty="0" err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horária</a:t>
              </a:r>
              <a:endParaRPr dirty="0"/>
            </a:p>
          </p:txBody>
        </p:sp>
        <p:cxnSp>
          <p:nvCxnSpPr>
            <p:cNvPr id="465" name="Google Shape;465;p16"/>
            <p:cNvCxnSpPr/>
            <p:nvPr/>
          </p:nvCxnSpPr>
          <p:spPr>
            <a:xfrm>
              <a:off x="672774" y="6139002"/>
              <a:ext cx="328962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66" name="Google Shape;466;p16"/>
            <p:cNvCxnSpPr/>
            <p:nvPr/>
          </p:nvCxnSpPr>
          <p:spPr>
            <a:xfrm rot="10800000" flipH="1">
              <a:off x="672774" y="5414401"/>
              <a:ext cx="1520" cy="724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67" name="Google Shape;467;p16"/>
            <p:cNvCxnSpPr/>
            <p:nvPr/>
          </p:nvCxnSpPr>
          <p:spPr>
            <a:xfrm>
              <a:off x="672774" y="5612018"/>
              <a:ext cx="3289626" cy="985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68" name="Google Shape;468;p16"/>
            <p:cNvSpPr/>
            <p:nvPr/>
          </p:nvSpPr>
          <p:spPr>
            <a:xfrm>
              <a:off x="672774" y="5216783"/>
              <a:ext cx="2704991" cy="724600"/>
            </a:xfrm>
            <a:custGeom>
              <a:avLst/>
              <a:gdLst/>
              <a:ahLst/>
              <a:cxnLst/>
              <a:rect l="l" t="t" r="r" b="b"/>
              <a:pathLst>
                <a:path w="3690" h="902" extrusionOk="0">
                  <a:moveTo>
                    <a:pt x="0" y="501"/>
                  </a:moveTo>
                  <a:cubicBezTo>
                    <a:pt x="8" y="498"/>
                    <a:pt x="19" y="499"/>
                    <a:pt x="25" y="493"/>
                  </a:cubicBezTo>
                  <a:cubicBezTo>
                    <a:pt x="31" y="487"/>
                    <a:pt x="24" y="468"/>
                    <a:pt x="33" y="468"/>
                  </a:cubicBezTo>
                  <a:cubicBezTo>
                    <a:pt x="42" y="468"/>
                    <a:pt x="40" y="484"/>
                    <a:pt x="42" y="493"/>
                  </a:cubicBezTo>
                  <a:cubicBezTo>
                    <a:pt x="67" y="592"/>
                    <a:pt x="36" y="492"/>
                    <a:pt x="58" y="560"/>
                  </a:cubicBezTo>
                  <a:cubicBezTo>
                    <a:pt x="69" y="518"/>
                    <a:pt x="77" y="475"/>
                    <a:pt x="92" y="434"/>
                  </a:cubicBezTo>
                  <a:cubicBezTo>
                    <a:pt x="108" y="485"/>
                    <a:pt x="121" y="533"/>
                    <a:pt x="133" y="585"/>
                  </a:cubicBezTo>
                  <a:cubicBezTo>
                    <a:pt x="141" y="535"/>
                    <a:pt x="134" y="482"/>
                    <a:pt x="150" y="434"/>
                  </a:cubicBezTo>
                  <a:cubicBezTo>
                    <a:pt x="153" y="426"/>
                    <a:pt x="167" y="429"/>
                    <a:pt x="175" y="426"/>
                  </a:cubicBezTo>
                  <a:cubicBezTo>
                    <a:pt x="193" y="483"/>
                    <a:pt x="173" y="436"/>
                    <a:pt x="192" y="426"/>
                  </a:cubicBezTo>
                  <a:cubicBezTo>
                    <a:pt x="200" y="422"/>
                    <a:pt x="209" y="431"/>
                    <a:pt x="217" y="434"/>
                  </a:cubicBezTo>
                  <a:cubicBezTo>
                    <a:pt x="220" y="442"/>
                    <a:pt x="216" y="459"/>
                    <a:pt x="225" y="459"/>
                  </a:cubicBezTo>
                  <a:cubicBezTo>
                    <a:pt x="234" y="459"/>
                    <a:pt x="232" y="443"/>
                    <a:pt x="234" y="434"/>
                  </a:cubicBezTo>
                  <a:cubicBezTo>
                    <a:pt x="243" y="394"/>
                    <a:pt x="245" y="356"/>
                    <a:pt x="259" y="318"/>
                  </a:cubicBezTo>
                  <a:cubicBezTo>
                    <a:pt x="291" y="369"/>
                    <a:pt x="293" y="427"/>
                    <a:pt x="309" y="484"/>
                  </a:cubicBezTo>
                  <a:cubicBezTo>
                    <a:pt x="324" y="594"/>
                    <a:pt x="320" y="525"/>
                    <a:pt x="334" y="484"/>
                  </a:cubicBezTo>
                  <a:cubicBezTo>
                    <a:pt x="364" y="531"/>
                    <a:pt x="379" y="564"/>
                    <a:pt x="392" y="618"/>
                  </a:cubicBezTo>
                  <a:cubicBezTo>
                    <a:pt x="403" y="587"/>
                    <a:pt x="411" y="559"/>
                    <a:pt x="417" y="526"/>
                  </a:cubicBezTo>
                  <a:cubicBezTo>
                    <a:pt x="426" y="551"/>
                    <a:pt x="442" y="601"/>
                    <a:pt x="442" y="601"/>
                  </a:cubicBezTo>
                  <a:cubicBezTo>
                    <a:pt x="451" y="673"/>
                    <a:pt x="458" y="746"/>
                    <a:pt x="467" y="818"/>
                  </a:cubicBezTo>
                  <a:cubicBezTo>
                    <a:pt x="488" y="759"/>
                    <a:pt x="498" y="695"/>
                    <a:pt x="517" y="635"/>
                  </a:cubicBezTo>
                  <a:cubicBezTo>
                    <a:pt x="520" y="654"/>
                    <a:pt x="514" y="678"/>
                    <a:pt x="526" y="693"/>
                  </a:cubicBezTo>
                  <a:cubicBezTo>
                    <a:pt x="532" y="701"/>
                    <a:pt x="545" y="668"/>
                    <a:pt x="551" y="676"/>
                  </a:cubicBezTo>
                  <a:cubicBezTo>
                    <a:pt x="563" y="695"/>
                    <a:pt x="556" y="721"/>
                    <a:pt x="559" y="743"/>
                  </a:cubicBezTo>
                  <a:cubicBezTo>
                    <a:pt x="565" y="695"/>
                    <a:pt x="573" y="663"/>
                    <a:pt x="584" y="618"/>
                  </a:cubicBezTo>
                  <a:cubicBezTo>
                    <a:pt x="587" y="632"/>
                    <a:pt x="581" y="652"/>
                    <a:pt x="593" y="660"/>
                  </a:cubicBezTo>
                  <a:cubicBezTo>
                    <a:pt x="601" y="666"/>
                    <a:pt x="606" y="644"/>
                    <a:pt x="609" y="635"/>
                  </a:cubicBezTo>
                  <a:cubicBezTo>
                    <a:pt x="617" y="613"/>
                    <a:pt x="620" y="590"/>
                    <a:pt x="626" y="568"/>
                  </a:cubicBezTo>
                  <a:cubicBezTo>
                    <a:pt x="641" y="511"/>
                    <a:pt x="673" y="463"/>
                    <a:pt x="693" y="409"/>
                  </a:cubicBezTo>
                  <a:cubicBezTo>
                    <a:pt x="724" y="457"/>
                    <a:pt x="726" y="576"/>
                    <a:pt x="726" y="576"/>
                  </a:cubicBezTo>
                  <a:cubicBezTo>
                    <a:pt x="745" y="483"/>
                    <a:pt x="720" y="477"/>
                    <a:pt x="768" y="510"/>
                  </a:cubicBezTo>
                  <a:cubicBezTo>
                    <a:pt x="787" y="568"/>
                    <a:pt x="774" y="539"/>
                    <a:pt x="785" y="434"/>
                  </a:cubicBezTo>
                  <a:cubicBezTo>
                    <a:pt x="792" y="364"/>
                    <a:pt x="817" y="301"/>
                    <a:pt x="835" y="234"/>
                  </a:cubicBezTo>
                  <a:cubicBezTo>
                    <a:pt x="845" y="265"/>
                    <a:pt x="849" y="296"/>
                    <a:pt x="860" y="326"/>
                  </a:cubicBezTo>
                  <a:cubicBezTo>
                    <a:pt x="863" y="312"/>
                    <a:pt x="858" y="294"/>
                    <a:pt x="868" y="284"/>
                  </a:cubicBezTo>
                  <a:cubicBezTo>
                    <a:pt x="874" y="278"/>
                    <a:pt x="873" y="301"/>
                    <a:pt x="876" y="309"/>
                  </a:cubicBezTo>
                  <a:cubicBezTo>
                    <a:pt x="899" y="375"/>
                    <a:pt x="872" y="293"/>
                    <a:pt x="893" y="359"/>
                  </a:cubicBezTo>
                  <a:cubicBezTo>
                    <a:pt x="919" y="321"/>
                    <a:pt x="925" y="271"/>
                    <a:pt x="935" y="226"/>
                  </a:cubicBezTo>
                  <a:cubicBezTo>
                    <a:pt x="947" y="264"/>
                    <a:pt x="954" y="280"/>
                    <a:pt x="960" y="318"/>
                  </a:cubicBezTo>
                  <a:cubicBezTo>
                    <a:pt x="981" y="453"/>
                    <a:pt x="936" y="430"/>
                    <a:pt x="1002" y="451"/>
                  </a:cubicBezTo>
                  <a:cubicBezTo>
                    <a:pt x="1005" y="459"/>
                    <a:pt x="1001" y="476"/>
                    <a:pt x="1010" y="476"/>
                  </a:cubicBezTo>
                  <a:cubicBezTo>
                    <a:pt x="1019" y="476"/>
                    <a:pt x="1015" y="459"/>
                    <a:pt x="1018" y="451"/>
                  </a:cubicBezTo>
                  <a:cubicBezTo>
                    <a:pt x="1041" y="385"/>
                    <a:pt x="1014" y="467"/>
                    <a:pt x="1035" y="401"/>
                  </a:cubicBezTo>
                  <a:cubicBezTo>
                    <a:pt x="1048" y="440"/>
                    <a:pt x="1041" y="452"/>
                    <a:pt x="1077" y="476"/>
                  </a:cubicBezTo>
                  <a:cubicBezTo>
                    <a:pt x="1080" y="484"/>
                    <a:pt x="1081" y="493"/>
                    <a:pt x="1085" y="501"/>
                  </a:cubicBezTo>
                  <a:cubicBezTo>
                    <a:pt x="1090" y="510"/>
                    <a:pt x="1098" y="517"/>
                    <a:pt x="1102" y="526"/>
                  </a:cubicBezTo>
                  <a:cubicBezTo>
                    <a:pt x="1109" y="542"/>
                    <a:pt x="1118" y="576"/>
                    <a:pt x="1118" y="576"/>
                  </a:cubicBezTo>
                  <a:cubicBezTo>
                    <a:pt x="1121" y="562"/>
                    <a:pt x="1123" y="549"/>
                    <a:pt x="1127" y="535"/>
                  </a:cubicBezTo>
                  <a:cubicBezTo>
                    <a:pt x="1132" y="518"/>
                    <a:pt x="1143" y="484"/>
                    <a:pt x="1143" y="484"/>
                  </a:cubicBezTo>
                  <a:cubicBezTo>
                    <a:pt x="1164" y="548"/>
                    <a:pt x="1156" y="517"/>
                    <a:pt x="1169" y="576"/>
                  </a:cubicBezTo>
                  <a:cubicBezTo>
                    <a:pt x="1182" y="480"/>
                    <a:pt x="1220" y="394"/>
                    <a:pt x="1244" y="301"/>
                  </a:cubicBezTo>
                  <a:cubicBezTo>
                    <a:pt x="1254" y="260"/>
                    <a:pt x="1258" y="230"/>
                    <a:pt x="1277" y="192"/>
                  </a:cubicBezTo>
                  <a:cubicBezTo>
                    <a:pt x="1294" y="217"/>
                    <a:pt x="1295" y="214"/>
                    <a:pt x="1302" y="242"/>
                  </a:cubicBezTo>
                  <a:cubicBezTo>
                    <a:pt x="1305" y="256"/>
                    <a:pt x="1303" y="272"/>
                    <a:pt x="1310" y="284"/>
                  </a:cubicBezTo>
                  <a:cubicBezTo>
                    <a:pt x="1315" y="293"/>
                    <a:pt x="1327" y="295"/>
                    <a:pt x="1335" y="301"/>
                  </a:cubicBezTo>
                  <a:cubicBezTo>
                    <a:pt x="1344" y="326"/>
                    <a:pt x="1352" y="351"/>
                    <a:pt x="1361" y="376"/>
                  </a:cubicBezTo>
                  <a:cubicBezTo>
                    <a:pt x="1366" y="368"/>
                    <a:pt x="1367" y="351"/>
                    <a:pt x="1377" y="351"/>
                  </a:cubicBezTo>
                  <a:cubicBezTo>
                    <a:pt x="1387" y="351"/>
                    <a:pt x="1389" y="367"/>
                    <a:pt x="1394" y="376"/>
                  </a:cubicBezTo>
                  <a:cubicBezTo>
                    <a:pt x="1413" y="413"/>
                    <a:pt x="1397" y="416"/>
                    <a:pt x="1436" y="443"/>
                  </a:cubicBezTo>
                  <a:cubicBezTo>
                    <a:pt x="1446" y="494"/>
                    <a:pt x="1461" y="544"/>
                    <a:pt x="1477" y="593"/>
                  </a:cubicBezTo>
                  <a:cubicBezTo>
                    <a:pt x="1480" y="579"/>
                    <a:pt x="1482" y="565"/>
                    <a:pt x="1486" y="551"/>
                  </a:cubicBezTo>
                  <a:cubicBezTo>
                    <a:pt x="1488" y="543"/>
                    <a:pt x="1485" y="526"/>
                    <a:pt x="1494" y="526"/>
                  </a:cubicBezTo>
                  <a:cubicBezTo>
                    <a:pt x="1504" y="526"/>
                    <a:pt x="1505" y="543"/>
                    <a:pt x="1511" y="551"/>
                  </a:cubicBezTo>
                  <a:cubicBezTo>
                    <a:pt x="1539" y="640"/>
                    <a:pt x="1566" y="729"/>
                    <a:pt x="1594" y="818"/>
                  </a:cubicBezTo>
                  <a:cubicBezTo>
                    <a:pt x="1597" y="801"/>
                    <a:pt x="1586" y="768"/>
                    <a:pt x="1603" y="768"/>
                  </a:cubicBezTo>
                  <a:cubicBezTo>
                    <a:pt x="1612" y="768"/>
                    <a:pt x="1627" y="865"/>
                    <a:pt x="1628" y="868"/>
                  </a:cubicBezTo>
                  <a:cubicBezTo>
                    <a:pt x="1664" y="856"/>
                    <a:pt x="1675" y="867"/>
                    <a:pt x="1686" y="902"/>
                  </a:cubicBezTo>
                  <a:cubicBezTo>
                    <a:pt x="1689" y="891"/>
                    <a:pt x="1691" y="879"/>
                    <a:pt x="1694" y="868"/>
                  </a:cubicBezTo>
                  <a:cubicBezTo>
                    <a:pt x="1696" y="859"/>
                    <a:pt x="1694" y="843"/>
                    <a:pt x="1703" y="843"/>
                  </a:cubicBezTo>
                  <a:cubicBezTo>
                    <a:pt x="1713" y="843"/>
                    <a:pt x="1714" y="860"/>
                    <a:pt x="1719" y="868"/>
                  </a:cubicBezTo>
                  <a:cubicBezTo>
                    <a:pt x="1730" y="805"/>
                    <a:pt x="1748" y="745"/>
                    <a:pt x="1770" y="685"/>
                  </a:cubicBezTo>
                  <a:cubicBezTo>
                    <a:pt x="1799" y="776"/>
                    <a:pt x="1785" y="724"/>
                    <a:pt x="1803" y="668"/>
                  </a:cubicBezTo>
                  <a:cubicBezTo>
                    <a:pt x="1809" y="676"/>
                    <a:pt x="1815" y="684"/>
                    <a:pt x="1820" y="693"/>
                  </a:cubicBezTo>
                  <a:cubicBezTo>
                    <a:pt x="1824" y="701"/>
                    <a:pt x="1819" y="718"/>
                    <a:pt x="1828" y="718"/>
                  </a:cubicBezTo>
                  <a:cubicBezTo>
                    <a:pt x="1837" y="718"/>
                    <a:pt x="1833" y="701"/>
                    <a:pt x="1836" y="693"/>
                  </a:cubicBezTo>
                  <a:cubicBezTo>
                    <a:pt x="1839" y="685"/>
                    <a:pt x="1842" y="676"/>
                    <a:pt x="1845" y="668"/>
                  </a:cubicBezTo>
                  <a:cubicBezTo>
                    <a:pt x="1853" y="643"/>
                    <a:pt x="1862" y="618"/>
                    <a:pt x="1870" y="593"/>
                  </a:cubicBezTo>
                  <a:cubicBezTo>
                    <a:pt x="1876" y="576"/>
                    <a:pt x="1886" y="543"/>
                    <a:pt x="1886" y="543"/>
                  </a:cubicBezTo>
                  <a:cubicBezTo>
                    <a:pt x="1896" y="571"/>
                    <a:pt x="1904" y="597"/>
                    <a:pt x="1911" y="626"/>
                  </a:cubicBezTo>
                  <a:cubicBezTo>
                    <a:pt x="1936" y="589"/>
                    <a:pt x="1923" y="614"/>
                    <a:pt x="1937" y="568"/>
                  </a:cubicBezTo>
                  <a:cubicBezTo>
                    <a:pt x="1942" y="551"/>
                    <a:pt x="1953" y="518"/>
                    <a:pt x="1953" y="518"/>
                  </a:cubicBezTo>
                  <a:cubicBezTo>
                    <a:pt x="1965" y="551"/>
                    <a:pt x="1975" y="585"/>
                    <a:pt x="1987" y="618"/>
                  </a:cubicBezTo>
                  <a:cubicBezTo>
                    <a:pt x="1998" y="582"/>
                    <a:pt x="2009" y="546"/>
                    <a:pt x="2020" y="510"/>
                  </a:cubicBezTo>
                  <a:cubicBezTo>
                    <a:pt x="2028" y="513"/>
                    <a:pt x="2040" y="511"/>
                    <a:pt x="2045" y="518"/>
                  </a:cubicBezTo>
                  <a:cubicBezTo>
                    <a:pt x="2049" y="523"/>
                    <a:pt x="2066" y="590"/>
                    <a:pt x="2070" y="601"/>
                  </a:cubicBezTo>
                  <a:cubicBezTo>
                    <a:pt x="2073" y="571"/>
                    <a:pt x="2073" y="540"/>
                    <a:pt x="2078" y="510"/>
                  </a:cubicBezTo>
                  <a:cubicBezTo>
                    <a:pt x="2081" y="492"/>
                    <a:pt x="2095" y="459"/>
                    <a:pt x="2095" y="459"/>
                  </a:cubicBezTo>
                  <a:cubicBezTo>
                    <a:pt x="2105" y="489"/>
                    <a:pt x="2120" y="551"/>
                    <a:pt x="2120" y="551"/>
                  </a:cubicBezTo>
                  <a:cubicBezTo>
                    <a:pt x="2137" y="526"/>
                    <a:pt x="2144" y="504"/>
                    <a:pt x="2154" y="476"/>
                  </a:cubicBezTo>
                  <a:cubicBezTo>
                    <a:pt x="2170" y="501"/>
                    <a:pt x="2178" y="523"/>
                    <a:pt x="2187" y="551"/>
                  </a:cubicBezTo>
                  <a:cubicBezTo>
                    <a:pt x="2220" y="503"/>
                    <a:pt x="2229" y="440"/>
                    <a:pt x="2245" y="384"/>
                  </a:cubicBezTo>
                  <a:cubicBezTo>
                    <a:pt x="2252" y="359"/>
                    <a:pt x="2270" y="309"/>
                    <a:pt x="2270" y="309"/>
                  </a:cubicBezTo>
                  <a:cubicBezTo>
                    <a:pt x="2296" y="380"/>
                    <a:pt x="2298" y="460"/>
                    <a:pt x="2312" y="535"/>
                  </a:cubicBezTo>
                  <a:cubicBezTo>
                    <a:pt x="2315" y="518"/>
                    <a:pt x="2309" y="496"/>
                    <a:pt x="2321" y="484"/>
                  </a:cubicBezTo>
                  <a:cubicBezTo>
                    <a:pt x="2328" y="477"/>
                    <a:pt x="2341" y="492"/>
                    <a:pt x="2346" y="501"/>
                  </a:cubicBezTo>
                  <a:cubicBezTo>
                    <a:pt x="2360" y="523"/>
                    <a:pt x="2362" y="551"/>
                    <a:pt x="2371" y="576"/>
                  </a:cubicBezTo>
                  <a:cubicBezTo>
                    <a:pt x="2398" y="534"/>
                    <a:pt x="2380" y="568"/>
                    <a:pt x="2396" y="510"/>
                  </a:cubicBezTo>
                  <a:cubicBezTo>
                    <a:pt x="2401" y="493"/>
                    <a:pt x="2412" y="459"/>
                    <a:pt x="2412" y="459"/>
                  </a:cubicBezTo>
                  <a:cubicBezTo>
                    <a:pt x="2441" y="503"/>
                    <a:pt x="2454" y="537"/>
                    <a:pt x="2471" y="585"/>
                  </a:cubicBezTo>
                  <a:cubicBezTo>
                    <a:pt x="2496" y="506"/>
                    <a:pt x="2516" y="423"/>
                    <a:pt x="2538" y="343"/>
                  </a:cubicBezTo>
                  <a:cubicBezTo>
                    <a:pt x="2544" y="321"/>
                    <a:pt x="2546" y="298"/>
                    <a:pt x="2554" y="276"/>
                  </a:cubicBezTo>
                  <a:cubicBezTo>
                    <a:pt x="2557" y="268"/>
                    <a:pt x="2560" y="259"/>
                    <a:pt x="2563" y="251"/>
                  </a:cubicBezTo>
                  <a:cubicBezTo>
                    <a:pt x="2569" y="234"/>
                    <a:pt x="2579" y="201"/>
                    <a:pt x="2579" y="201"/>
                  </a:cubicBezTo>
                  <a:cubicBezTo>
                    <a:pt x="2590" y="242"/>
                    <a:pt x="2594" y="284"/>
                    <a:pt x="2604" y="326"/>
                  </a:cubicBezTo>
                  <a:cubicBezTo>
                    <a:pt x="2621" y="278"/>
                    <a:pt x="2622" y="226"/>
                    <a:pt x="2629" y="176"/>
                  </a:cubicBezTo>
                  <a:cubicBezTo>
                    <a:pt x="2640" y="206"/>
                    <a:pt x="2644" y="237"/>
                    <a:pt x="2654" y="267"/>
                  </a:cubicBezTo>
                  <a:cubicBezTo>
                    <a:pt x="2678" y="180"/>
                    <a:pt x="2679" y="89"/>
                    <a:pt x="2696" y="0"/>
                  </a:cubicBezTo>
                  <a:cubicBezTo>
                    <a:pt x="2728" y="47"/>
                    <a:pt x="2740" y="112"/>
                    <a:pt x="2755" y="167"/>
                  </a:cubicBezTo>
                  <a:cubicBezTo>
                    <a:pt x="2758" y="159"/>
                    <a:pt x="2754" y="142"/>
                    <a:pt x="2763" y="142"/>
                  </a:cubicBezTo>
                  <a:cubicBezTo>
                    <a:pt x="2772" y="142"/>
                    <a:pt x="2768" y="159"/>
                    <a:pt x="2771" y="167"/>
                  </a:cubicBezTo>
                  <a:cubicBezTo>
                    <a:pt x="2785" y="209"/>
                    <a:pt x="2804" y="238"/>
                    <a:pt x="2813" y="284"/>
                  </a:cubicBezTo>
                  <a:cubicBezTo>
                    <a:pt x="2832" y="225"/>
                    <a:pt x="2839" y="286"/>
                    <a:pt x="2846" y="309"/>
                  </a:cubicBezTo>
                  <a:cubicBezTo>
                    <a:pt x="2861" y="268"/>
                    <a:pt x="2844" y="246"/>
                    <a:pt x="2888" y="276"/>
                  </a:cubicBezTo>
                  <a:cubicBezTo>
                    <a:pt x="2898" y="304"/>
                    <a:pt x="2905" y="326"/>
                    <a:pt x="2922" y="351"/>
                  </a:cubicBezTo>
                  <a:cubicBezTo>
                    <a:pt x="2925" y="368"/>
                    <a:pt x="2918" y="389"/>
                    <a:pt x="2930" y="401"/>
                  </a:cubicBezTo>
                  <a:cubicBezTo>
                    <a:pt x="2938" y="409"/>
                    <a:pt x="2928" y="364"/>
                    <a:pt x="2938" y="368"/>
                  </a:cubicBezTo>
                  <a:cubicBezTo>
                    <a:pt x="2957" y="376"/>
                    <a:pt x="2972" y="418"/>
                    <a:pt x="2972" y="418"/>
                  </a:cubicBezTo>
                  <a:cubicBezTo>
                    <a:pt x="2981" y="445"/>
                    <a:pt x="2989" y="473"/>
                    <a:pt x="2997" y="501"/>
                  </a:cubicBezTo>
                  <a:cubicBezTo>
                    <a:pt x="2998" y="503"/>
                    <a:pt x="3009" y="555"/>
                    <a:pt x="3013" y="560"/>
                  </a:cubicBezTo>
                  <a:cubicBezTo>
                    <a:pt x="3019" y="568"/>
                    <a:pt x="3030" y="571"/>
                    <a:pt x="3038" y="576"/>
                  </a:cubicBezTo>
                  <a:cubicBezTo>
                    <a:pt x="3047" y="601"/>
                    <a:pt x="3063" y="651"/>
                    <a:pt x="3063" y="651"/>
                  </a:cubicBezTo>
                  <a:cubicBezTo>
                    <a:pt x="3066" y="637"/>
                    <a:pt x="3062" y="620"/>
                    <a:pt x="3072" y="610"/>
                  </a:cubicBezTo>
                  <a:cubicBezTo>
                    <a:pt x="3078" y="604"/>
                    <a:pt x="3091" y="612"/>
                    <a:pt x="3097" y="618"/>
                  </a:cubicBezTo>
                  <a:cubicBezTo>
                    <a:pt x="3109" y="630"/>
                    <a:pt x="3117" y="676"/>
                    <a:pt x="3122" y="693"/>
                  </a:cubicBezTo>
                  <a:cubicBezTo>
                    <a:pt x="3136" y="650"/>
                    <a:pt x="3144" y="604"/>
                    <a:pt x="3155" y="560"/>
                  </a:cubicBezTo>
                  <a:cubicBezTo>
                    <a:pt x="3159" y="546"/>
                    <a:pt x="3160" y="532"/>
                    <a:pt x="3164" y="518"/>
                  </a:cubicBezTo>
                  <a:cubicBezTo>
                    <a:pt x="3169" y="501"/>
                    <a:pt x="3180" y="468"/>
                    <a:pt x="3180" y="468"/>
                  </a:cubicBezTo>
                  <a:cubicBezTo>
                    <a:pt x="3194" y="507"/>
                    <a:pt x="3196" y="579"/>
                    <a:pt x="3214" y="610"/>
                  </a:cubicBezTo>
                  <a:cubicBezTo>
                    <a:pt x="3219" y="619"/>
                    <a:pt x="3231" y="621"/>
                    <a:pt x="3239" y="626"/>
                  </a:cubicBezTo>
                  <a:cubicBezTo>
                    <a:pt x="3250" y="661"/>
                    <a:pt x="3268" y="692"/>
                    <a:pt x="3281" y="727"/>
                  </a:cubicBezTo>
                  <a:cubicBezTo>
                    <a:pt x="3284" y="716"/>
                    <a:pt x="3286" y="704"/>
                    <a:pt x="3289" y="693"/>
                  </a:cubicBezTo>
                  <a:cubicBezTo>
                    <a:pt x="3291" y="685"/>
                    <a:pt x="3288" y="668"/>
                    <a:pt x="3297" y="668"/>
                  </a:cubicBezTo>
                  <a:cubicBezTo>
                    <a:pt x="3309" y="668"/>
                    <a:pt x="3315" y="684"/>
                    <a:pt x="3322" y="693"/>
                  </a:cubicBezTo>
                  <a:cubicBezTo>
                    <a:pt x="3334" y="709"/>
                    <a:pt x="3356" y="743"/>
                    <a:pt x="3356" y="743"/>
                  </a:cubicBezTo>
                  <a:cubicBezTo>
                    <a:pt x="3359" y="751"/>
                    <a:pt x="3355" y="768"/>
                    <a:pt x="3364" y="768"/>
                  </a:cubicBezTo>
                  <a:cubicBezTo>
                    <a:pt x="3373" y="768"/>
                    <a:pt x="3370" y="752"/>
                    <a:pt x="3372" y="743"/>
                  </a:cubicBezTo>
                  <a:cubicBezTo>
                    <a:pt x="3376" y="726"/>
                    <a:pt x="3377" y="710"/>
                    <a:pt x="3381" y="693"/>
                  </a:cubicBezTo>
                  <a:cubicBezTo>
                    <a:pt x="3386" y="671"/>
                    <a:pt x="3397" y="626"/>
                    <a:pt x="3397" y="626"/>
                  </a:cubicBezTo>
                  <a:cubicBezTo>
                    <a:pt x="3414" y="651"/>
                    <a:pt x="3422" y="676"/>
                    <a:pt x="3439" y="702"/>
                  </a:cubicBezTo>
                  <a:cubicBezTo>
                    <a:pt x="3454" y="652"/>
                    <a:pt x="3455" y="601"/>
                    <a:pt x="3473" y="551"/>
                  </a:cubicBezTo>
                  <a:cubicBezTo>
                    <a:pt x="3492" y="580"/>
                    <a:pt x="3488" y="570"/>
                    <a:pt x="3498" y="601"/>
                  </a:cubicBezTo>
                  <a:cubicBezTo>
                    <a:pt x="3504" y="618"/>
                    <a:pt x="3514" y="651"/>
                    <a:pt x="3514" y="651"/>
                  </a:cubicBezTo>
                  <a:cubicBezTo>
                    <a:pt x="3521" y="578"/>
                    <a:pt x="3529" y="505"/>
                    <a:pt x="3548" y="434"/>
                  </a:cubicBezTo>
                  <a:cubicBezTo>
                    <a:pt x="3558" y="464"/>
                    <a:pt x="3565" y="495"/>
                    <a:pt x="3573" y="526"/>
                  </a:cubicBezTo>
                  <a:cubicBezTo>
                    <a:pt x="3579" y="548"/>
                    <a:pt x="3589" y="593"/>
                    <a:pt x="3589" y="593"/>
                  </a:cubicBezTo>
                  <a:cubicBezTo>
                    <a:pt x="3607" y="542"/>
                    <a:pt x="3614" y="486"/>
                    <a:pt x="3631" y="434"/>
                  </a:cubicBezTo>
                  <a:cubicBezTo>
                    <a:pt x="3658" y="473"/>
                    <a:pt x="3645" y="450"/>
                    <a:pt x="3665" y="510"/>
                  </a:cubicBezTo>
                  <a:cubicBezTo>
                    <a:pt x="3668" y="518"/>
                    <a:pt x="3670" y="527"/>
                    <a:pt x="3673" y="535"/>
                  </a:cubicBezTo>
                  <a:cubicBezTo>
                    <a:pt x="3676" y="543"/>
                    <a:pt x="3690" y="560"/>
                    <a:pt x="3681" y="560"/>
                  </a:cubicBezTo>
                  <a:cubicBezTo>
                    <a:pt x="3676" y="560"/>
                    <a:pt x="3670" y="560"/>
                    <a:pt x="3665" y="56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69" name="Google Shape;469;p16"/>
          <p:cNvGrpSpPr/>
          <p:nvPr/>
        </p:nvGrpSpPr>
        <p:grpSpPr>
          <a:xfrm>
            <a:off x="8200929" y="1463748"/>
            <a:ext cx="3349426" cy="2913178"/>
            <a:chOff x="348041" y="2978302"/>
            <a:chExt cx="3922791" cy="3277233"/>
          </a:xfrm>
        </p:grpSpPr>
        <p:grpSp>
          <p:nvGrpSpPr>
            <p:cNvPr id="470" name="Google Shape;470;p16"/>
            <p:cNvGrpSpPr/>
            <p:nvPr/>
          </p:nvGrpSpPr>
          <p:grpSpPr>
            <a:xfrm>
              <a:off x="348041" y="2978302"/>
              <a:ext cx="3922791" cy="3277233"/>
              <a:chOff x="5376113" y="1880867"/>
              <a:chExt cx="4215444" cy="3277233"/>
            </a:xfrm>
          </p:grpSpPr>
          <p:grpSp>
            <p:nvGrpSpPr>
              <p:cNvPr id="471" name="Google Shape;471;p16"/>
              <p:cNvGrpSpPr/>
              <p:nvPr/>
            </p:nvGrpSpPr>
            <p:grpSpPr>
              <a:xfrm>
                <a:off x="5527623" y="2314822"/>
                <a:ext cx="1709081" cy="1643434"/>
                <a:chOff x="3957638" y="1870075"/>
                <a:chExt cx="2460840" cy="2058988"/>
              </a:xfrm>
            </p:grpSpPr>
            <p:cxnSp>
              <p:nvCxnSpPr>
                <p:cNvPr id="472" name="Google Shape;472;p16"/>
                <p:cNvCxnSpPr/>
                <p:nvPr/>
              </p:nvCxnSpPr>
              <p:spPr>
                <a:xfrm rot="5400000">
                  <a:off x="5219700" y="2898775"/>
                  <a:ext cx="2058988" cy="1588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rgbClr val="B0263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grpSp>
              <p:nvGrpSpPr>
                <p:cNvPr id="473" name="Google Shape;473;p16"/>
                <p:cNvGrpSpPr/>
                <p:nvPr/>
              </p:nvGrpSpPr>
              <p:grpSpPr>
                <a:xfrm>
                  <a:off x="3957638" y="2401341"/>
                  <a:ext cx="2460840" cy="997497"/>
                  <a:chOff x="3957638" y="2401341"/>
                  <a:chExt cx="2460840" cy="997497"/>
                </a:xfrm>
              </p:grpSpPr>
              <p:sp>
                <p:nvSpPr>
                  <p:cNvPr id="474" name="Google Shape;474;p16"/>
                  <p:cNvSpPr/>
                  <p:nvPr/>
                </p:nvSpPr>
                <p:spPr>
                  <a:xfrm>
                    <a:off x="3957638" y="2840038"/>
                    <a:ext cx="2325687" cy="55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6640" h="558800" extrusionOk="0">
                        <a:moveTo>
                          <a:pt x="0" y="558800"/>
                        </a:moveTo>
                        <a:lnTo>
                          <a:pt x="243840" y="335280"/>
                        </a:lnTo>
                        <a:lnTo>
                          <a:pt x="447040" y="477520"/>
                        </a:lnTo>
                        <a:lnTo>
                          <a:pt x="670560" y="284480"/>
                        </a:lnTo>
                        <a:lnTo>
                          <a:pt x="924560" y="457200"/>
                        </a:lnTo>
                        <a:lnTo>
                          <a:pt x="1203960" y="0"/>
                        </a:lnTo>
                        <a:lnTo>
                          <a:pt x="1270000" y="370840"/>
                        </a:lnTo>
                        <a:lnTo>
                          <a:pt x="1513840" y="111760"/>
                        </a:lnTo>
                        <a:lnTo>
                          <a:pt x="1859280" y="289560"/>
                        </a:lnTo>
                        <a:lnTo>
                          <a:pt x="2326640" y="660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1">
                      <a:solidFill>
                        <a:schemeClr val="dk1"/>
                      </a:solidFill>
                      <a:latin typeface="Open Sans Light"/>
                      <a:ea typeface="Open Sans Light"/>
                      <a:cs typeface="Open Sans Light"/>
                      <a:sym typeface="Open Sans Light"/>
                    </a:endParaRPr>
                  </a:p>
                </p:txBody>
              </p:sp>
              <p:sp>
                <p:nvSpPr>
                  <p:cNvPr id="475" name="Google Shape;475;p16"/>
                  <p:cNvSpPr txBox="1"/>
                  <p:nvPr/>
                </p:nvSpPr>
                <p:spPr>
                  <a:xfrm>
                    <a:off x="4097554" y="2401341"/>
                    <a:ext cx="2320924" cy="4650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 b="1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rPr>
                      <a:t>Histórico</a:t>
                    </a:r>
                    <a:endParaRPr/>
                  </a:p>
                </p:txBody>
              </p:sp>
            </p:grpSp>
          </p:grpSp>
          <p:grpSp>
            <p:nvGrpSpPr>
              <p:cNvPr id="476" name="Google Shape;476;p16"/>
              <p:cNvGrpSpPr/>
              <p:nvPr/>
            </p:nvGrpSpPr>
            <p:grpSpPr>
              <a:xfrm>
                <a:off x="7162652" y="2183677"/>
                <a:ext cx="1719661" cy="1742224"/>
                <a:chOff x="6324600" y="1676400"/>
                <a:chExt cx="2476073" cy="2182758"/>
              </a:xfrm>
            </p:grpSpPr>
            <p:sp>
              <p:nvSpPr>
                <p:cNvPr id="477" name="Google Shape;477;p16"/>
                <p:cNvSpPr/>
                <p:nvPr/>
              </p:nvSpPr>
              <p:spPr>
                <a:xfrm>
                  <a:off x="6324600" y="1676400"/>
                  <a:ext cx="1173163" cy="11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480" h="1194388" extrusionOk="0">
                      <a:moveTo>
                        <a:pt x="0" y="1194388"/>
                      </a:moveTo>
                      <a:cubicBezTo>
                        <a:pt x="69427" y="1185171"/>
                        <a:pt x="293793" y="1014392"/>
                        <a:pt x="416560" y="910251"/>
                      </a:cubicBezTo>
                      <a:cubicBezTo>
                        <a:pt x="539327" y="806110"/>
                        <a:pt x="650240" y="654297"/>
                        <a:pt x="736600" y="569544"/>
                      </a:cubicBezTo>
                      <a:cubicBezTo>
                        <a:pt x="900853" y="417836"/>
                        <a:pt x="1034838" y="118655"/>
                        <a:pt x="1173480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  <p:sp>
              <p:nvSpPr>
                <p:cNvPr id="478" name="Google Shape;478;p16"/>
                <p:cNvSpPr txBox="1"/>
                <p:nvPr/>
              </p:nvSpPr>
              <p:spPr>
                <a:xfrm>
                  <a:off x="6553202" y="3394077"/>
                  <a:ext cx="2247471" cy="4650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600" b="1" dirty="0" err="1">
                      <a:solidFill>
                        <a:schemeClr val="dk1"/>
                      </a:solidFill>
                      <a:latin typeface="Open Sans Light"/>
                      <a:ea typeface="Open Sans Light"/>
                      <a:cs typeface="Open Sans Light"/>
                      <a:sym typeface="Open Sans Light"/>
                    </a:rPr>
                    <a:t>Projetado</a:t>
                  </a:r>
                  <a:endParaRPr dirty="0"/>
                </a:p>
              </p:txBody>
            </p:sp>
          </p:grpSp>
          <p:grpSp>
            <p:nvGrpSpPr>
              <p:cNvPr id="479" name="Google Shape;479;p16"/>
              <p:cNvGrpSpPr/>
              <p:nvPr/>
            </p:nvGrpSpPr>
            <p:grpSpPr>
              <a:xfrm>
                <a:off x="7118582" y="1880867"/>
                <a:ext cx="2472975" cy="1669248"/>
                <a:chOff x="4764183" y="1476846"/>
                <a:chExt cx="5594979" cy="2866554"/>
              </a:xfrm>
            </p:grpSpPr>
            <p:pic>
              <p:nvPicPr>
                <p:cNvPr id="480" name="Google Shape;480;p1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r="2179"/>
                <a:stretch/>
              </p:blipFill>
              <p:spPr>
                <a:xfrm>
                  <a:off x="4764183" y="3543300"/>
                  <a:ext cx="2474816" cy="800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1" name="Google Shape;481;p1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r="4300"/>
                <a:stretch/>
              </p:blipFill>
              <p:spPr>
                <a:xfrm>
                  <a:off x="4819061" y="2667000"/>
                  <a:ext cx="2419938" cy="14763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2" name="Google Shape;482;p1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r="4371"/>
                <a:stretch/>
              </p:blipFill>
              <p:spPr>
                <a:xfrm>
                  <a:off x="4764183" y="2038349"/>
                  <a:ext cx="2474816" cy="2076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83" name="Google Shape;483;p16"/>
                <p:cNvSpPr txBox="1"/>
                <p:nvPr/>
              </p:nvSpPr>
              <p:spPr>
                <a:xfrm>
                  <a:off x="7451725" y="1628775"/>
                  <a:ext cx="720727" cy="6374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endParaRPr>
                </a:p>
              </p:txBody>
            </p:sp>
            <p:sp>
              <p:nvSpPr>
                <p:cNvPr id="485" name="Google Shape;485;p16"/>
                <p:cNvSpPr txBox="1"/>
                <p:nvPr/>
              </p:nvSpPr>
              <p:spPr>
                <a:xfrm>
                  <a:off x="6864651" y="2408428"/>
                  <a:ext cx="3494511" cy="10107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400" b="1" dirty="0">
                      <a:solidFill>
                        <a:srgbClr val="B02634"/>
                      </a:solidFill>
                      <a:latin typeface="Open Sans Light"/>
                      <a:ea typeface="Open Sans Light"/>
                      <a:cs typeface="Open Sans Light"/>
                      <a:sym typeface="Open Sans Light"/>
                    </a:rPr>
                    <a:t>2,8% de </a:t>
                  </a:r>
                  <a:r>
                    <a:rPr lang="en-GB" sz="1400" b="1" dirty="0" err="1">
                      <a:solidFill>
                        <a:srgbClr val="B02634"/>
                      </a:solidFill>
                      <a:latin typeface="Open Sans Light"/>
                      <a:ea typeface="Open Sans Light"/>
                      <a:cs typeface="Open Sans Light"/>
                      <a:sym typeface="Open Sans Light"/>
                    </a:rPr>
                    <a:t>crescimento</a:t>
                  </a:r>
                  <a:endParaRPr dirty="0"/>
                </a:p>
              </p:txBody>
            </p:sp>
            <p:sp>
              <p:nvSpPr>
                <p:cNvPr id="484" name="Google Shape;484;p16"/>
                <p:cNvSpPr txBox="1"/>
                <p:nvPr/>
              </p:nvSpPr>
              <p:spPr>
                <a:xfrm>
                  <a:off x="6165407" y="1476846"/>
                  <a:ext cx="3494511" cy="10107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400" b="1" dirty="0">
                      <a:solidFill>
                        <a:schemeClr val="dk1"/>
                      </a:solidFill>
                      <a:latin typeface="Open Sans Light"/>
                      <a:ea typeface="Open Sans Light"/>
                      <a:cs typeface="Open Sans Light"/>
                      <a:sym typeface="Open Sans Light"/>
                    </a:rPr>
                    <a:t>5% de </a:t>
                  </a:r>
                  <a:r>
                    <a:rPr lang="en-GB" sz="1400" b="1" dirty="0" err="1">
                      <a:solidFill>
                        <a:schemeClr val="dk1"/>
                      </a:solidFill>
                      <a:latin typeface="Open Sans Light"/>
                      <a:ea typeface="Open Sans Light"/>
                      <a:cs typeface="Open Sans Light"/>
                      <a:sym typeface="Open Sans Light"/>
                    </a:rPr>
                    <a:t>crescimento</a:t>
                  </a:r>
                  <a:endParaRPr dirty="0"/>
                </a:p>
              </p:txBody>
            </p:sp>
          </p:grpSp>
          <p:sp>
            <p:nvSpPr>
              <p:cNvPr id="486" name="Google Shape;486;p16"/>
              <p:cNvSpPr txBox="1"/>
              <p:nvPr/>
            </p:nvSpPr>
            <p:spPr>
              <a:xfrm>
                <a:off x="5376113" y="4223255"/>
                <a:ext cx="3939920" cy="9348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>
                    <a:solidFill>
                      <a:srgbClr val="2F528F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Resultado</a:t>
                </a:r>
                <a:r>
                  <a:rPr lang="en-GB" sz="1600" b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: Eletricidade total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Consumo [kWh] em diferentes cenários</a:t>
                </a:r>
                <a:endParaRPr/>
              </a:p>
            </p:txBody>
          </p:sp>
        </p:grpSp>
        <p:cxnSp>
          <p:nvCxnSpPr>
            <p:cNvPr id="487" name="Google Shape;487;p16"/>
            <p:cNvCxnSpPr/>
            <p:nvPr/>
          </p:nvCxnSpPr>
          <p:spPr>
            <a:xfrm rot="10800000">
              <a:off x="498177" y="3326832"/>
              <a:ext cx="0" cy="388073"/>
            </a:xfrm>
            <a:prstGeom prst="straightConnector1">
              <a:avLst/>
            </a:prstGeom>
            <a:noFill/>
            <a:ln w="9525" cap="flat" cmpd="sng">
              <a:solidFill>
                <a:srgbClr val="298EFF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488" name="Google Shape;488;p16"/>
            <p:cNvGrpSpPr/>
            <p:nvPr/>
          </p:nvGrpSpPr>
          <p:grpSpPr>
            <a:xfrm>
              <a:off x="470953" y="3394701"/>
              <a:ext cx="2599853" cy="1759359"/>
              <a:chOff x="296782" y="3394701"/>
              <a:chExt cx="2599853" cy="1759359"/>
            </a:xfrm>
          </p:grpSpPr>
          <p:pic>
            <p:nvPicPr>
              <p:cNvPr id="489" name="Google Shape;489;p16"/>
              <p:cNvPicPr preferRelativeResize="0"/>
              <p:nvPr/>
            </p:nvPicPr>
            <p:blipFill rotWithShape="1">
              <a:blip r:embed="rId7">
                <a:alphaModFix/>
              </a:blip>
              <a:srcRect t="18764" r="22856"/>
              <a:stretch/>
            </p:blipFill>
            <p:spPr>
              <a:xfrm>
                <a:off x="296782" y="3394701"/>
                <a:ext cx="2516514" cy="175935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90" name="Google Shape;490;p16"/>
              <p:cNvCxnSpPr/>
              <p:nvPr/>
            </p:nvCxnSpPr>
            <p:spPr>
              <a:xfrm rot="10800000" flipH="1">
                <a:off x="2344899" y="5052354"/>
                <a:ext cx="551736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298EFF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</p:grpSp>
      <p:grpSp>
        <p:nvGrpSpPr>
          <p:cNvPr id="491" name="Google Shape;491;p16"/>
          <p:cNvGrpSpPr/>
          <p:nvPr/>
        </p:nvGrpSpPr>
        <p:grpSpPr>
          <a:xfrm>
            <a:off x="4106741" y="3365047"/>
            <a:ext cx="3975536" cy="1936973"/>
            <a:chOff x="0" y="236"/>
            <a:chExt cx="3975536" cy="1936973"/>
          </a:xfrm>
        </p:grpSpPr>
        <p:sp>
          <p:nvSpPr>
            <p:cNvPr id="492" name="Google Shape;492;p16"/>
            <p:cNvSpPr/>
            <p:nvPr/>
          </p:nvSpPr>
          <p:spPr>
            <a:xfrm>
              <a:off x="1590214" y="236"/>
              <a:ext cx="2385322" cy="922368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 txBox="1"/>
            <p:nvPr/>
          </p:nvSpPr>
          <p:spPr>
            <a:xfrm>
              <a:off x="1590214" y="115532"/>
              <a:ext cx="2039434" cy="691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50" tIns="12050" rIns="12050" bIns="120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GB" sz="16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Projeções</a:t>
              </a:r>
              <a:r>
                <a:rPr lang="en-GB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GB" sz="16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demanda</a:t>
              </a:r>
              <a:r>
                <a:rPr lang="en-GB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GB" sz="16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energia</a:t>
              </a:r>
              <a:endParaRPr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0" y="236"/>
              <a:ext cx="1590214" cy="9223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 txBox="1"/>
            <p:nvPr/>
          </p:nvSpPr>
          <p:spPr>
            <a:xfrm>
              <a:off x="45026" y="45262"/>
              <a:ext cx="1500162" cy="832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GB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MAED-D</a:t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1590214" y="1014841"/>
              <a:ext cx="2385322" cy="922368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 txBox="1"/>
            <p:nvPr/>
          </p:nvSpPr>
          <p:spPr>
            <a:xfrm>
              <a:off x="1590214" y="1130137"/>
              <a:ext cx="2039434" cy="691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50" tIns="12050" rIns="12050" bIns="120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GB" sz="16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Cálculos</a:t>
              </a:r>
              <a:r>
                <a:rPr lang="en-GB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GB" sz="16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perfil</a:t>
              </a:r>
              <a:r>
                <a:rPr lang="en-GB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GB" sz="16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demanda</a:t>
              </a:r>
              <a:r>
                <a:rPr lang="en-GB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GB" sz="16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eletricidade</a:t>
              </a:r>
              <a:endParaRPr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0" y="1014841"/>
              <a:ext cx="1590214" cy="922368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 txBox="1"/>
            <p:nvPr/>
          </p:nvSpPr>
          <p:spPr>
            <a:xfrm>
              <a:off x="45026" y="1059867"/>
              <a:ext cx="1500162" cy="832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GB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MAED-EL</a:t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0" name="Google Shape;500;p16" descr="Graphical user interfac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8796" y="3426367"/>
            <a:ext cx="2795441" cy="17973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1" name="Google Shape;501;p16"/>
          <p:cNvCxnSpPr/>
          <p:nvPr/>
        </p:nvCxnSpPr>
        <p:spPr>
          <a:xfrm rot="10800000" flipH="1">
            <a:off x="3685176" y="3667902"/>
            <a:ext cx="414223" cy="75592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02" name="Google Shape;502;p16"/>
          <p:cNvCxnSpPr/>
          <p:nvPr/>
        </p:nvCxnSpPr>
        <p:spPr>
          <a:xfrm>
            <a:off x="3682511" y="4412110"/>
            <a:ext cx="413810" cy="594007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17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17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21</a:t>
            </a:r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887215" y="1846111"/>
            <a:ext cx="7741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1.4.1 Os resultados pretendidos de aprendizagem deste curso</a:t>
            </a:r>
            <a:endParaRPr/>
          </a:p>
        </p:txBody>
      </p:sp>
      <p:sp>
        <p:nvSpPr>
          <p:cNvPr id="511" name="Google Shape;511;p17"/>
          <p:cNvSpPr txBox="1"/>
          <p:nvPr/>
        </p:nvSpPr>
        <p:spPr>
          <a:xfrm>
            <a:off x="887215" y="373859"/>
            <a:ext cx="11583848" cy="140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1.4 </a:t>
            </a:r>
            <a:b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Esboço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curso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</p:txBody>
      </p:sp>
      <p:sp>
        <p:nvSpPr>
          <p:cNvPr id="512" name="Google Shape;512;p17"/>
          <p:cNvSpPr txBox="1">
            <a:spLocks noGrp="1"/>
          </p:cNvSpPr>
          <p:nvPr>
            <p:ph type="body" idx="1"/>
          </p:nvPr>
        </p:nvSpPr>
        <p:spPr>
          <a:xfrm>
            <a:off x="880068" y="2500256"/>
            <a:ext cx="8207956" cy="287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Você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já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teve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uma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que o MEAD é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importante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. Ao final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deste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curso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você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terá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RPA1: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compreender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planejamento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energético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e a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análise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sistema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energético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RPA2: ser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capaz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descrever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com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confiança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cadeia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e usar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sua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terminologia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definições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RPA3: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usaram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o MAED-D para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produzir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um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estudo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caso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simples para um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país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ideal 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gerar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previsões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baseadas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cenários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demanda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futura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energia</a:t>
            </a: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RPA4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: ser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capaz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operar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o MAED-EL para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gerar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curvas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carga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horárias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1111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18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2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18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18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20" name="Google Shape;520;p18"/>
          <p:cNvSpPr/>
          <p:nvPr/>
        </p:nvSpPr>
        <p:spPr>
          <a:xfrm>
            <a:off x="869203" y="1708733"/>
            <a:ext cx="6217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1.4.2 Estrutura do curso</a:t>
            </a:r>
            <a:endParaRPr/>
          </a:p>
        </p:txBody>
      </p:sp>
      <p:grpSp>
        <p:nvGrpSpPr>
          <p:cNvPr id="521" name="Google Shape;521;p18"/>
          <p:cNvGrpSpPr/>
          <p:nvPr/>
        </p:nvGrpSpPr>
        <p:grpSpPr>
          <a:xfrm>
            <a:off x="2303441" y="2304905"/>
            <a:ext cx="2431239" cy="3013782"/>
            <a:chOff x="2013994" y="1985621"/>
            <a:chExt cx="2250431" cy="2546149"/>
          </a:xfrm>
        </p:grpSpPr>
        <p:grpSp>
          <p:nvGrpSpPr>
            <p:cNvPr id="522" name="Google Shape;522;p18"/>
            <p:cNvGrpSpPr/>
            <p:nvPr/>
          </p:nvGrpSpPr>
          <p:grpSpPr>
            <a:xfrm>
              <a:off x="2013994" y="3021051"/>
              <a:ext cx="2247845" cy="1510719"/>
              <a:chOff x="1423685" y="2617182"/>
              <a:chExt cx="2247845" cy="1510719"/>
            </a:xfrm>
          </p:grpSpPr>
          <p:sp>
            <p:nvSpPr>
              <p:cNvPr id="523" name="Google Shape;523;p18"/>
              <p:cNvSpPr/>
              <p:nvPr/>
            </p:nvSpPr>
            <p:spPr>
              <a:xfrm>
                <a:off x="1423686" y="2617182"/>
                <a:ext cx="2245489" cy="324091"/>
              </a:xfrm>
              <a:prstGeom prst="rect">
                <a:avLst/>
              </a:prstGeom>
              <a:solidFill>
                <a:schemeClr val="accent5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Mini-aula 1</a:t>
                </a:r>
                <a:endParaRPr/>
              </a:p>
            </p:txBody>
          </p:sp>
          <p:sp>
            <p:nvSpPr>
              <p:cNvPr id="524" name="Google Shape;524;p18"/>
              <p:cNvSpPr/>
              <p:nvPr/>
            </p:nvSpPr>
            <p:spPr>
              <a:xfrm>
                <a:off x="1423685" y="3803810"/>
                <a:ext cx="2245489" cy="324091"/>
              </a:xfrm>
              <a:prstGeom prst="rect">
                <a:avLst/>
              </a:prstGeom>
              <a:solidFill>
                <a:schemeClr val="accent5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Mini-aula 4</a:t>
                </a:r>
                <a:endParaRPr/>
              </a:p>
            </p:txBody>
          </p:sp>
          <p:sp>
            <p:nvSpPr>
              <p:cNvPr id="525" name="Google Shape;525;p18"/>
              <p:cNvSpPr/>
              <p:nvPr/>
            </p:nvSpPr>
            <p:spPr>
              <a:xfrm>
                <a:off x="1426041" y="3401821"/>
                <a:ext cx="2245489" cy="324091"/>
              </a:xfrm>
              <a:prstGeom prst="rect">
                <a:avLst/>
              </a:prstGeom>
              <a:solidFill>
                <a:schemeClr val="accent5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Mini-aula 3</a:t>
                </a:r>
                <a:endParaRPr/>
              </a:p>
            </p:txBody>
          </p:sp>
          <p:sp>
            <p:nvSpPr>
              <p:cNvPr id="526" name="Google Shape;526;p18"/>
              <p:cNvSpPr/>
              <p:nvPr/>
            </p:nvSpPr>
            <p:spPr>
              <a:xfrm>
                <a:off x="1426041" y="2998307"/>
                <a:ext cx="2245489" cy="324091"/>
              </a:xfrm>
              <a:prstGeom prst="rect">
                <a:avLst/>
              </a:prstGeom>
              <a:solidFill>
                <a:schemeClr val="accent5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Mini-aula 2</a:t>
                </a:r>
                <a:endParaRPr/>
              </a:p>
            </p:txBody>
          </p:sp>
        </p:grpSp>
        <p:sp>
          <p:nvSpPr>
            <p:cNvPr id="527" name="Google Shape;527;p18"/>
            <p:cNvSpPr txBox="1"/>
            <p:nvPr/>
          </p:nvSpPr>
          <p:spPr>
            <a:xfrm>
              <a:off x="2016527" y="1985621"/>
              <a:ext cx="2247898" cy="598013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Aula (</a:t>
              </a:r>
              <a:r>
                <a:rPr lang="en-GB" sz="2000" b="1" dirty="0" err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Aprenda</a:t>
              </a:r>
              <a:r>
                <a:rPr lang="en-GB" sz="2000" b="1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GB" sz="2000" b="1" dirty="0" err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os</a:t>
              </a:r>
              <a:r>
                <a:rPr lang="en-GB" sz="2000" b="1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GB" sz="2000" b="1" dirty="0" err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conceitos</a:t>
              </a:r>
              <a:r>
                <a:rPr lang="en-GB" sz="2000" b="1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GB" sz="2000" b="1" dirty="0" err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teóricos</a:t>
              </a:r>
              <a:r>
                <a:rPr lang="en-GB" sz="2000" b="1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)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18"/>
          <p:cNvGrpSpPr/>
          <p:nvPr/>
        </p:nvGrpSpPr>
        <p:grpSpPr>
          <a:xfrm>
            <a:off x="7129528" y="2307839"/>
            <a:ext cx="2061923" cy="3019343"/>
            <a:chOff x="7007150" y="1888414"/>
            <a:chExt cx="2246200" cy="3789379"/>
          </a:xfrm>
        </p:grpSpPr>
        <p:sp>
          <p:nvSpPr>
            <p:cNvPr id="529" name="Google Shape;529;p18"/>
            <p:cNvSpPr txBox="1"/>
            <p:nvPr/>
          </p:nvSpPr>
          <p:spPr>
            <a:xfrm>
              <a:off x="7007150" y="1888414"/>
              <a:ext cx="2246200" cy="502152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Prático</a:t>
              </a: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7007505" y="2498886"/>
              <a:ext cx="2245489" cy="3178907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Exercícios práticos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(Saiba como usar a ferramenta)</a:t>
              </a:r>
              <a:endParaRPr/>
            </a:p>
          </p:txBody>
        </p:sp>
      </p:grpSp>
      <p:sp>
        <p:nvSpPr>
          <p:cNvPr id="531" name="Google Shape;531;p18"/>
          <p:cNvSpPr txBox="1"/>
          <p:nvPr/>
        </p:nvSpPr>
        <p:spPr>
          <a:xfrm>
            <a:off x="915970" y="330727"/>
            <a:ext cx="10951245" cy="138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1.4  </a:t>
            </a:r>
            <a:b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Esboço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curso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</p:txBody>
      </p:sp>
      <p:sp>
        <p:nvSpPr>
          <p:cNvPr id="532" name="Google Shape;532;p18"/>
          <p:cNvSpPr/>
          <p:nvPr/>
        </p:nvSpPr>
        <p:spPr>
          <a:xfrm>
            <a:off x="2413917" y="5520951"/>
            <a:ext cx="2129003" cy="695239"/>
          </a:xfrm>
          <a:prstGeom prst="ellipse">
            <a:avLst/>
          </a:prstGeom>
          <a:solidFill>
            <a:srgbClr val="C00000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Questionário</a:t>
            </a:r>
            <a:endParaRPr dirty="0"/>
          </a:p>
        </p:txBody>
      </p:sp>
      <p:sp>
        <p:nvSpPr>
          <p:cNvPr id="533" name="Google Shape;533;p18"/>
          <p:cNvSpPr/>
          <p:nvPr/>
        </p:nvSpPr>
        <p:spPr>
          <a:xfrm>
            <a:off x="7129850" y="5520951"/>
            <a:ext cx="2129003" cy="695239"/>
          </a:xfrm>
          <a:prstGeom prst="ellipse">
            <a:avLst/>
          </a:prstGeom>
          <a:solidFill>
            <a:srgbClr val="C00000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Questionário</a:t>
            </a:r>
            <a:endParaRPr sz="1200" dirty="0"/>
          </a:p>
        </p:txBody>
      </p:sp>
      <p:sp>
        <p:nvSpPr>
          <p:cNvPr id="534" name="Google Shape;534;p18"/>
          <p:cNvSpPr/>
          <p:nvPr/>
        </p:nvSpPr>
        <p:spPr>
          <a:xfrm>
            <a:off x="5479796" y="3567683"/>
            <a:ext cx="973666" cy="48683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19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9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19</a:t>
            </a:r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42" name="Google Shape;542;p19"/>
          <p:cNvSpPr/>
          <p:nvPr/>
        </p:nvSpPr>
        <p:spPr>
          <a:xfrm>
            <a:off x="930758" y="1711672"/>
            <a:ext cx="6217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1.4.3 As aulas</a:t>
            </a:r>
            <a:endParaRPr dirty="0"/>
          </a:p>
        </p:txBody>
      </p:sp>
      <p:sp>
        <p:nvSpPr>
          <p:cNvPr id="543" name="Google Shape;543;p19"/>
          <p:cNvSpPr txBox="1">
            <a:spLocks noGrp="1"/>
          </p:cNvSpPr>
          <p:nvPr>
            <p:ph type="body" idx="1"/>
          </p:nvPr>
        </p:nvSpPr>
        <p:spPr>
          <a:xfrm>
            <a:off x="838200" y="2269681"/>
            <a:ext cx="10515600" cy="381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GB" sz="2000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Aula 1 - </a:t>
            </a:r>
            <a:r>
              <a:rPr lang="en-GB" sz="2000" dirty="0" err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r>
              <a:rPr lang="en-GB" sz="2000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aos</a:t>
            </a:r>
            <a:r>
              <a:rPr lang="en-GB" sz="2000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ODS, </a:t>
            </a:r>
            <a:r>
              <a:rPr lang="en-GB" sz="2000" dirty="0" err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planejamento</a:t>
            </a:r>
            <a:r>
              <a:rPr lang="en-GB" sz="2000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energético</a:t>
            </a:r>
            <a:r>
              <a:rPr lang="en-GB" sz="2000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e a ferramenta MAED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Aula 2 -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Visão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geral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das ferramentas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modelagem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análise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sistema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energia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Aula 3 -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Cadeia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vocabulário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energia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Aula 4 -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MAED-D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Aula 5 - O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setor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industrial 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dados de entrada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Aula 6 - O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setor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doméstico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dados de entrada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Aula 7 - Dados de entrada 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premissas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para o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desenvolvimento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cenários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Aula 8 -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MAED-EL 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Aula 9 -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Estrutura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do MAED-EL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101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544" name="Google Shape;544;p19"/>
          <p:cNvSpPr txBox="1"/>
          <p:nvPr/>
        </p:nvSpPr>
        <p:spPr>
          <a:xfrm>
            <a:off x="930347" y="258840"/>
            <a:ext cx="10951245" cy="138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1.4 </a:t>
            </a:r>
            <a:b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Esboço e objetivos do curso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4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07" name="Google Shape;207;p2"/>
          <p:cNvSpPr/>
          <p:nvPr/>
        </p:nvSpPr>
        <p:spPr>
          <a:xfrm>
            <a:off x="887215" y="1820940"/>
            <a:ext cx="621792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b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2"/>
          <p:cNvSpPr txBox="1"/>
          <p:nvPr/>
        </p:nvSpPr>
        <p:spPr>
          <a:xfrm>
            <a:off x="835429" y="46372"/>
            <a:ext cx="9055020" cy="136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pretendidos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aprendizagem</a:t>
            </a:r>
            <a:endParaRPr dirty="0"/>
          </a:p>
        </p:txBody>
      </p:sp>
      <p:sp>
        <p:nvSpPr>
          <p:cNvPr id="209" name="Google Shape;209;p2"/>
          <p:cNvSpPr txBox="1"/>
          <p:nvPr/>
        </p:nvSpPr>
        <p:spPr>
          <a:xfrm>
            <a:off x="886042" y="1408254"/>
            <a:ext cx="5669250" cy="404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Ao final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desta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aula,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você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poderá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000" b="1" dirty="0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RPA1: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compreender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componentes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dos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sistemas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a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relação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com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Desenvolvimento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Sustentável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(ODS)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RPA2: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visão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importância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planejamento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sistema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RPA3: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tido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Modelo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Análise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Sistemas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(MAED)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RPA4: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conhecimento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estrutura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curso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dos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aprendizagem</a:t>
            </a:r>
            <a:endParaRPr dirty="0"/>
          </a:p>
        </p:txBody>
      </p:sp>
      <p:grpSp>
        <p:nvGrpSpPr>
          <p:cNvPr id="210" name="Google Shape;210;p2"/>
          <p:cNvGrpSpPr/>
          <p:nvPr/>
        </p:nvGrpSpPr>
        <p:grpSpPr>
          <a:xfrm>
            <a:off x="6896571" y="1869881"/>
            <a:ext cx="4196750" cy="3538984"/>
            <a:chOff x="5517949" y="1528650"/>
            <a:chExt cx="2898301" cy="2447800"/>
          </a:xfrm>
        </p:grpSpPr>
        <p:sp>
          <p:nvSpPr>
            <p:cNvPr id="211" name="Google Shape;211;p2"/>
            <p:cNvSpPr/>
            <p:nvPr/>
          </p:nvSpPr>
          <p:spPr>
            <a:xfrm>
              <a:off x="5517950" y="1528650"/>
              <a:ext cx="2898300" cy="466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1.1. </a:t>
              </a:r>
              <a:r>
                <a:rPr lang="en-GB" sz="16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Sistemas</a:t>
              </a:r>
              <a:r>
                <a:rPr lang="en-GB" sz="16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GB" sz="16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energia</a:t>
              </a:r>
              <a:r>
                <a:rPr lang="en-GB" sz="16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GB" sz="16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os</a:t>
              </a:r>
              <a:r>
                <a:rPr lang="en-GB" sz="16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ODS</a:t>
              </a:r>
              <a:endParaRPr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517950" y="2212350"/>
              <a:ext cx="2898300" cy="466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1.2. </a:t>
              </a:r>
              <a:r>
                <a:rPr lang="en-GB" sz="16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Planejamento</a:t>
              </a:r>
              <a:r>
                <a:rPr lang="en-GB" sz="16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GB" sz="16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energético</a:t>
              </a:r>
              <a:endParaRPr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517949" y="2861138"/>
              <a:ext cx="2898300" cy="466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1.3. Introdução ao </a:t>
              </a: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Modelo para Análise de Sistemas de Energia (MAED) </a:t>
              </a:r>
              <a:endPara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5517950" y="3509950"/>
              <a:ext cx="2898300" cy="466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1.4 Esboço e objetivos do curso</a:t>
              </a:r>
              <a:endPara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15" name="Google Shape;215;p2"/>
            <p:cNvCxnSpPr/>
            <p:nvPr/>
          </p:nvCxnSpPr>
          <p:spPr>
            <a:xfrm>
              <a:off x="6967100" y="1995150"/>
              <a:ext cx="0" cy="21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16" name="Google Shape;216;p2"/>
            <p:cNvCxnSpPr/>
            <p:nvPr/>
          </p:nvCxnSpPr>
          <p:spPr>
            <a:xfrm>
              <a:off x="6967100" y="2678850"/>
              <a:ext cx="0" cy="18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17" name="Google Shape;217;p2"/>
            <p:cNvCxnSpPr/>
            <p:nvPr/>
          </p:nvCxnSpPr>
          <p:spPr>
            <a:xfrm>
              <a:off x="6967100" y="3327638"/>
              <a:ext cx="0" cy="18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20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20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19</a:t>
            </a:r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52" name="Google Shape;552;p20"/>
          <p:cNvSpPr txBox="1">
            <a:spLocks noGrp="1"/>
          </p:cNvSpPr>
          <p:nvPr>
            <p:ph type="body" idx="1"/>
          </p:nvPr>
        </p:nvSpPr>
        <p:spPr>
          <a:xfrm>
            <a:off x="882016" y="2256894"/>
            <a:ext cx="10515600" cy="301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Aula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prática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1 -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Instalação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do software MAED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  Aula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prática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2 -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Criar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gerenciar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editar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um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estudo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caso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simples no MAED-D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  Aula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prática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Reconstrução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ano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-base para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agricultura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setor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  Aula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prática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Reconstrução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ano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-base para o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setor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residências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  Aula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prática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Criação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cenários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para o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estudo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caso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  Aula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prática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Instalação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do MAED-EL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  Aula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prática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Desenvolvimento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um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estudo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caso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simples no MAED-EL</a:t>
            </a: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553" name="Google Shape;553;p20"/>
          <p:cNvSpPr/>
          <p:nvPr/>
        </p:nvSpPr>
        <p:spPr>
          <a:xfrm>
            <a:off x="887215" y="1718791"/>
            <a:ext cx="6217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1.4.4 As Aulas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práticas</a:t>
            </a:r>
            <a:endParaRPr dirty="0"/>
          </a:p>
        </p:txBody>
      </p:sp>
      <p:sp>
        <p:nvSpPr>
          <p:cNvPr id="554" name="Google Shape;554;p20"/>
          <p:cNvSpPr txBox="1"/>
          <p:nvPr/>
        </p:nvSpPr>
        <p:spPr>
          <a:xfrm>
            <a:off x="887215" y="258840"/>
            <a:ext cx="10951245" cy="138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1.4 </a:t>
            </a:r>
            <a:b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Esboço e objetivos do curso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21" descr="Graphical user interface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5" y="3035"/>
            <a:ext cx="12205396" cy="6893797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1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23</a:t>
            </a:r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62" name="Google Shape;562;p21"/>
          <p:cNvSpPr txBox="1"/>
          <p:nvPr/>
        </p:nvSpPr>
        <p:spPr>
          <a:xfrm>
            <a:off x="8811492" y="4675914"/>
            <a:ext cx="323120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Cannone, C., Collett, K.A., Charbonnier F., Ahsan A., Halloran C., Vijay,A.,Berdellans I., Hasanovic S., Gritsevskyi A,Stankeviciute L., Tot M.; Welsch M., Hirmer S., 2023. Palestra 1: "COURSE INTRODUCTION TO MAED" , Projeções de demanda de energia com o MAED (Model for Analysis of Energy Demand). Versão de lançamento 2.0.  [apresentação on-line]. Programa e Crescimento Compatível com o Clima e Agência Internacional de Energia Atômica.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1"/>
          <p:cNvSpPr txBox="1"/>
          <p:nvPr/>
        </p:nvSpPr>
        <p:spPr>
          <a:xfrm>
            <a:off x="9899301" y="5905083"/>
            <a:ext cx="1930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Cursos do CCG (isso o levará </a:t>
            </a:r>
            <a:br>
              <a:rPr lang="en-GB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para o link do site http://www.ClimateCompatibleGrowth.com/teachingmaterials)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4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887215" y="1224485"/>
            <a:ext cx="6217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1.1.1 O que é o sistema de energia?</a:t>
            </a:r>
            <a:endParaRPr/>
          </a:p>
        </p:txBody>
      </p:sp>
      <p:sp>
        <p:nvSpPr>
          <p:cNvPr id="226" name="Google Shape;226;p3"/>
          <p:cNvSpPr txBox="1"/>
          <p:nvPr/>
        </p:nvSpPr>
        <p:spPr>
          <a:xfrm>
            <a:off x="883811" y="10683"/>
            <a:ext cx="10631048" cy="113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Palestra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1.1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Sistemas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ODS</a:t>
            </a:r>
            <a:endParaRPr dirty="0"/>
          </a:p>
        </p:txBody>
      </p:sp>
      <p:sp>
        <p:nvSpPr>
          <p:cNvPr id="227" name="Google Shape;227;p3"/>
          <p:cNvSpPr/>
          <p:nvPr/>
        </p:nvSpPr>
        <p:spPr>
          <a:xfrm>
            <a:off x="1275689" y="1811777"/>
            <a:ext cx="4065785" cy="4374092"/>
          </a:xfrm>
          <a:prstGeom prst="rect">
            <a:avLst/>
          </a:prstGeom>
          <a:noFill/>
          <a:ln w="28575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solidFill>
                  <a:srgbClr val="2F528F"/>
                </a:solidFill>
                <a:latin typeface="Open Sans"/>
                <a:ea typeface="Open Sans"/>
                <a:cs typeface="Open Sans"/>
                <a:sym typeface="Open Sans"/>
              </a:rPr>
              <a:t>Fornecimento</a:t>
            </a:r>
            <a:endParaRPr dirty="0"/>
          </a:p>
        </p:txBody>
      </p:sp>
      <p:sp>
        <p:nvSpPr>
          <p:cNvPr id="228" name="Google Shape;228;p3"/>
          <p:cNvSpPr/>
          <p:nvPr/>
        </p:nvSpPr>
        <p:spPr>
          <a:xfrm>
            <a:off x="6699849" y="1811500"/>
            <a:ext cx="4191000" cy="4289425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Demanda</a:t>
            </a:r>
            <a:endParaRPr/>
          </a:p>
        </p:txBody>
      </p:sp>
      <p:pic>
        <p:nvPicPr>
          <p:cNvPr id="229" name="Google Shape;22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7538" y="2325459"/>
            <a:ext cx="789516" cy="78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0639" y="3520356"/>
            <a:ext cx="730249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85582" y="3471231"/>
            <a:ext cx="704850" cy="75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2200565" y="4412693"/>
            <a:ext cx="727226" cy="73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18163" y="4454828"/>
            <a:ext cx="645583" cy="66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59194" y="3474871"/>
            <a:ext cx="757766" cy="74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43149" y="5307108"/>
            <a:ext cx="645583" cy="64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60362" y="5287461"/>
            <a:ext cx="726017" cy="75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03033" y="2510537"/>
            <a:ext cx="655865" cy="64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18524" y="4914614"/>
            <a:ext cx="1135744" cy="111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102928" y="5064880"/>
            <a:ext cx="1005116" cy="103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414431" y="2329612"/>
            <a:ext cx="1255486" cy="125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424171" y="3875245"/>
            <a:ext cx="783772" cy="783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103647" y="3874150"/>
            <a:ext cx="892628" cy="907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148286" y="25726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391979" y="2571682"/>
            <a:ext cx="807358" cy="807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556287" y="3731471"/>
            <a:ext cx="972458" cy="99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397221" y="4998157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87214" y="1411390"/>
            <a:ext cx="67265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1.1.2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Estágios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tradicionais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sistema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endParaRPr dirty="0"/>
          </a:p>
        </p:txBody>
      </p:sp>
      <p:sp>
        <p:nvSpPr>
          <p:cNvPr id="255" name="Google Shape;255;p4"/>
          <p:cNvSpPr txBox="1"/>
          <p:nvPr/>
        </p:nvSpPr>
        <p:spPr>
          <a:xfrm>
            <a:off x="887215" y="-5421"/>
            <a:ext cx="10588588" cy="138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1.1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Sistemas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ODS</a:t>
            </a:r>
            <a:endParaRPr dirty="0"/>
          </a:p>
        </p:txBody>
      </p:sp>
      <p:grpSp>
        <p:nvGrpSpPr>
          <p:cNvPr id="256" name="Google Shape;256;p4"/>
          <p:cNvGrpSpPr/>
          <p:nvPr/>
        </p:nvGrpSpPr>
        <p:grpSpPr>
          <a:xfrm>
            <a:off x="1071714" y="2501863"/>
            <a:ext cx="9946879" cy="2987604"/>
            <a:chOff x="1020914" y="2556897"/>
            <a:chExt cx="9819879" cy="2766489"/>
          </a:xfrm>
        </p:grpSpPr>
        <p:sp>
          <p:nvSpPr>
            <p:cNvPr id="257" name="Google Shape;257;p4"/>
            <p:cNvSpPr txBox="1"/>
            <p:nvPr/>
          </p:nvSpPr>
          <p:spPr>
            <a:xfrm>
              <a:off x="1020914" y="2556897"/>
              <a:ext cx="1765183" cy="598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dirty="0">
                  <a:solidFill>
                    <a:srgbClr val="2F528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Mina, </a:t>
              </a:r>
              <a:r>
                <a:rPr lang="en-GB" sz="2000" dirty="0" err="1">
                  <a:solidFill>
                    <a:srgbClr val="2F528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Poço</a:t>
              </a:r>
              <a:r>
                <a:rPr lang="en-GB" sz="2000" dirty="0">
                  <a:solidFill>
                    <a:srgbClr val="2F528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, </a:t>
              </a:r>
              <a:r>
                <a:rPr lang="en-GB" sz="2000" dirty="0" err="1">
                  <a:solidFill>
                    <a:srgbClr val="2F528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Importação</a:t>
              </a:r>
              <a:endParaRPr dirty="0"/>
            </a:p>
          </p:txBody>
        </p:sp>
        <p:sp>
          <p:nvSpPr>
            <p:cNvPr id="258" name="Google Shape;258;p4"/>
            <p:cNvSpPr txBox="1"/>
            <p:nvPr/>
          </p:nvSpPr>
          <p:spPr>
            <a:xfrm>
              <a:off x="3514868" y="2556897"/>
              <a:ext cx="1925833" cy="854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2F528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Planta elétrica, refinaria</a:t>
              </a:r>
              <a:endParaRPr/>
            </a:p>
          </p:txBody>
        </p:sp>
        <p:sp>
          <p:nvSpPr>
            <p:cNvPr id="259" name="Google Shape;259;p4"/>
            <p:cNvSpPr txBox="1"/>
            <p:nvPr/>
          </p:nvSpPr>
          <p:spPr>
            <a:xfrm>
              <a:off x="8707193" y="2556897"/>
              <a:ext cx="2133600" cy="341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2F528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Consumidor</a:t>
              </a: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614132" y="4022537"/>
              <a:ext cx="1296000" cy="304800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2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261" name="Google Shape;261;p4"/>
            <p:cNvSpPr txBox="1"/>
            <p:nvPr/>
          </p:nvSpPr>
          <p:spPr>
            <a:xfrm>
              <a:off x="3727044" y="4947294"/>
              <a:ext cx="15679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Conversão</a:t>
              </a:r>
              <a:endParaRPr/>
            </a:p>
          </p:txBody>
        </p:sp>
        <p:sp>
          <p:nvSpPr>
            <p:cNvPr id="262" name="Google Shape;262;p4"/>
            <p:cNvSpPr txBox="1"/>
            <p:nvPr/>
          </p:nvSpPr>
          <p:spPr>
            <a:xfrm>
              <a:off x="9087556" y="4724891"/>
              <a:ext cx="1560662" cy="598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Conversão final</a:t>
              </a:r>
              <a:endParaRPr/>
            </a:p>
          </p:txBody>
        </p:sp>
        <p:sp>
          <p:nvSpPr>
            <p:cNvPr id="263" name="Google Shape;263;p4"/>
            <p:cNvSpPr txBox="1"/>
            <p:nvPr/>
          </p:nvSpPr>
          <p:spPr>
            <a:xfrm>
              <a:off x="6332013" y="4953172"/>
              <a:ext cx="17813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Transmissão</a:t>
              </a:r>
              <a:endParaRPr/>
            </a:p>
          </p:txBody>
        </p:sp>
        <p:sp>
          <p:nvSpPr>
            <p:cNvPr id="264" name="Google Shape;264;p4"/>
            <p:cNvSpPr txBox="1"/>
            <p:nvPr/>
          </p:nvSpPr>
          <p:spPr>
            <a:xfrm>
              <a:off x="6066646" y="2556897"/>
              <a:ext cx="2103302" cy="854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2F528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Linhas de transmissão, dutos</a:t>
              </a:r>
              <a:endParaRPr/>
            </a:p>
          </p:txBody>
        </p:sp>
        <p:sp>
          <p:nvSpPr>
            <p:cNvPr id="265" name="Google Shape;265;p4"/>
            <p:cNvSpPr txBox="1"/>
            <p:nvPr/>
          </p:nvSpPr>
          <p:spPr>
            <a:xfrm>
              <a:off x="1084995" y="4951134"/>
              <a:ext cx="14995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Extração</a:t>
              </a: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5141719" y="4034826"/>
              <a:ext cx="1296000" cy="304800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2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7852001" y="4031567"/>
              <a:ext cx="1296000" cy="304800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2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pic>
          <p:nvPicPr>
            <p:cNvPr id="268" name="Google Shape;268;p4" descr="Oil Rig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08437" y="3505691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4" descr="Electric Tower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17193" y="3496082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4" descr="House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227911" y="3451509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4" descr="Oil Barrel with solid fill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879532" y="3535308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89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79" name="Google Shape;279;p5"/>
          <p:cNvSpPr/>
          <p:nvPr/>
        </p:nvSpPr>
        <p:spPr>
          <a:xfrm>
            <a:off x="930346" y="1185124"/>
            <a:ext cx="92123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1.1.3 Transição para um sistema de energia novo, BARATO e LIMPO</a:t>
            </a:r>
            <a:endParaRPr/>
          </a:p>
        </p:txBody>
      </p:sp>
      <p:sp>
        <p:nvSpPr>
          <p:cNvPr id="280" name="Google Shape;280;p5"/>
          <p:cNvSpPr txBox="1"/>
          <p:nvPr/>
        </p:nvSpPr>
        <p:spPr>
          <a:xfrm>
            <a:off x="887215" y="-5421"/>
            <a:ext cx="10703968" cy="1141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1.1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Sistemas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ODS</a:t>
            </a:r>
            <a:endParaRPr dirty="0"/>
          </a:p>
        </p:txBody>
      </p:sp>
      <p:pic>
        <p:nvPicPr>
          <p:cNvPr id="281" name="Google Shape;281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3130" y="1906236"/>
            <a:ext cx="5506304" cy="389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5988" y="2161505"/>
            <a:ext cx="4910593" cy="33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6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6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90" name="Google Shape;290;p6"/>
          <p:cNvSpPr/>
          <p:nvPr/>
        </p:nvSpPr>
        <p:spPr>
          <a:xfrm>
            <a:off x="959102" y="1238862"/>
            <a:ext cx="74571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1.1.4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Desenvolvimento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Sustentável</a:t>
            </a:r>
            <a:endParaRPr dirty="0"/>
          </a:p>
        </p:txBody>
      </p:sp>
      <p:sp>
        <p:nvSpPr>
          <p:cNvPr id="291" name="Google Shape;291;p6"/>
          <p:cNvSpPr txBox="1"/>
          <p:nvPr/>
        </p:nvSpPr>
        <p:spPr>
          <a:xfrm>
            <a:off x="887214" y="-5421"/>
            <a:ext cx="10830446" cy="1141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1.1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Sistemas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ODS</a:t>
            </a:r>
            <a:endParaRPr dirty="0"/>
          </a:p>
        </p:txBody>
      </p:sp>
      <p:pic>
        <p:nvPicPr>
          <p:cNvPr id="292" name="Google Shape;292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2025" t="2992" r="1659" b="3611"/>
          <a:stretch/>
        </p:blipFill>
        <p:spPr>
          <a:xfrm>
            <a:off x="2564917" y="1833160"/>
            <a:ext cx="7054850" cy="427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7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7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7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00" name="Google Shape;300;p7"/>
          <p:cNvSpPr txBox="1"/>
          <p:nvPr/>
        </p:nvSpPr>
        <p:spPr>
          <a:xfrm>
            <a:off x="887214" y="-5421"/>
            <a:ext cx="10712503" cy="11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1.2 </a:t>
            </a:r>
            <a:r>
              <a:rPr lang="en-GB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Planejamento</a:t>
            </a: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sistema</a:t>
            </a: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 dirty="0"/>
          </a:p>
        </p:txBody>
      </p:sp>
      <p:sp>
        <p:nvSpPr>
          <p:cNvPr id="301" name="Google Shape;301;p7"/>
          <p:cNvSpPr txBox="1">
            <a:spLocks noGrp="1"/>
          </p:cNvSpPr>
          <p:nvPr>
            <p:ph type="body" idx="1"/>
          </p:nvPr>
        </p:nvSpPr>
        <p:spPr>
          <a:xfrm>
            <a:off x="838200" y="1227108"/>
            <a:ext cx="10515600" cy="494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CC2E5"/>
              </a:buClr>
              <a:buSzPts val="2000"/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1.2.1 Análise e planejamento do sistema de energia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>
                <a:latin typeface="Open Sans"/>
                <a:ea typeface="Open Sans"/>
                <a:cs typeface="Open Sans"/>
                <a:sym typeface="Open Sans"/>
              </a:rPr>
              <a:t>Análise do sistema de energia....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•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considera o impacto das tecnologias no uso de energia e materiais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•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nos permite entender as interações entre diferentes tecnologias de energia e diferentes setores de energia, como aquecimento, energia e transporte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>
                <a:latin typeface="Open Sans"/>
                <a:ea typeface="Open Sans"/>
                <a:cs typeface="Open Sans"/>
                <a:sym typeface="Open Sans"/>
              </a:rPr>
              <a:t>...informa o planejamento do sistema de energia, que envolve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•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desenvolver políticas de longo prazo para ajudar a orientar o futuro de um sistema de energia local, nacional, regional ou global.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•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usando abordagens integradas para considerar tanto o fornecimento de energia para atender à demanda quanto o papel da eficiência energética na redução da demanda.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•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compreender o consumo futuro de energia, o crescimento populacional e o desenvolvimento econômico.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8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89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8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8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09" name="Google Shape;309;p8"/>
          <p:cNvSpPr/>
          <p:nvPr/>
        </p:nvSpPr>
        <p:spPr>
          <a:xfrm>
            <a:off x="915968" y="1195730"/>
            <a:ext cx="72855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1.2.2 Por que o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planejamento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sistema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é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mais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importante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do que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nunca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dirty="0"/>
          </a:p>
        </p:txBody>
      </p:sp>
      <p:sp>
        <p:nvSpPr>
          <p:cNvPr id="310" name="Google Shape;310;p8"/>
          <p:cNvSpPr txBox="1"/>
          <p:nvPr/>
        </p:nvSpPr>
        <p:spPr>
          <a:xfrm>
            <a:off x="887214" y="11897"/>
            <a:ext cx="9855786" cy="10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1.2 </a:t>
            </a:r>
            <a:r>
              <a:rPr lang="en-GB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Planejamento</a:t>
            </a: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sistema</a:t>
            </a: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 dirty="0"/>
          </a:p>
        </p:txBody>
      </p:sp>
      <p:pic>
        <p:nvPicPr>
          <p:cNvPr id="311" name="Google Shape;311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136051" y="1188998"/>
            <a:ext cx="3314952" cy="5180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9241" y="2611899"/>
            <a:ext cx="839471" cy="83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6622" y="1988276"/>
            <a:ext cx="4131165" cy="425856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8"/>
          <p:cNvSpPr txBox="1"/>
          <p:nvPr/>
        </p:nvSpPr>
        <p:spPr>
          <a:xfrm>
            <a:off x="5993828" y="3523017"/>
            <a:ext cx="1555272" cy="119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ODS 7: </a:t>
            </a:r>
            <a:r>
              <a:rPr lang="en-GB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limpa</a:t>
            </a:r>
            <a:r>
              <a:rPr lang="en-GB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28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acessível</a:t>
            </a:r>
            <a:r>
              <a:rPr lang="en-GB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</a:t>
            </a:r>
            <a:r>
              <a:rPr lang="en-GB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todos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9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9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9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22" name="Google Shape;322;p9"/>
          <p:cNvSpPr/>
          <p:nvPr/>
        </p:nvSpPr>
        <p:spPr>
          <a:xfrm>
            <a:off x="915969" y="1023201"/>
            <a:ext cx="72280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1.2.3 Geração de energia renovável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Google Shape;323;p9"/>
          <p:cNvSpPr txBox="1"/>
          <p:nvPr/>
        </p:nvSpPr>
        <p:spPr>
          <a:xfrm>
            <a:off x="887214" y="-2480"/>
            <a:ext cx="9970805" cy="102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Aula 1.2 </a:t>
            </a:r>
            <a:r>
              <a:rPr lang="en-GB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Planejamento</a:t>
            </a: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sistema</a:t>
            </a: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energia</a:t>
            </a:r>
            <a:r>
              <a:rPr lang="en-GB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 dirty="0"/>
          </a:p>
        </p:txBody>
      </p:sp>
      <p:grpSp>
        <p:nvGrpSpPr>
          <p:cNvPr id="324" name="Google Shape;324;p9"/>
          <p:cNvGrpSpPr/>
          <p:nvPr/>
        </p:nvGrpSpPr>
        <p:grpSpPr>
          <a:xfrm>
            <a:off x="-4114" y="1795399"/>
            <a:ext cx="11651254" cy="4215665"/>
            <a:chOff x="916334" y="2730020"/>
            <a:chExt cx="10484607" cy="3616576"/>
          </a:xfrm>
        </p:grpSpPr>
        <p:pic>
          <p:nvPicPr>
            <p:cNvPr id="325" name="Google Shape;325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6334" y="2730020"/>
              <a:ext cx="5123483" cy="3616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77458" y="2730020"/>
              <a:ext cx="5123483" cy="36165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" name="Google Shape;327;p9"/>
            <p:cNvSpPr/>
            <p:nvPr/>
          </p:nvSpPr>
          <p:spPr>
            <a:xfrm>
              <a:off x="2142115" y="2832100"/>
              <a:ext cx="484095" cy="132976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6942827" y="2825376"/>
              <a:ext cx="671347" cy="139700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29" name="Google Shape;329;p9" descr="Diagram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45581" y="268389"/>
            <a:ext cx="839471" cy="839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4086</Words>
  <Application>Microsoft Office PowerPoint</Application>
  <PresentationFormat>Widescreen</PresentationFormat>
  <Paragraphs>316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Open Sans ExtraBold</vt:lpstr>
      <vt:lpstr>Open Sans Light</vt:lpstr>
      <vt:lpstr>Open Sans</vt:lpstr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Sarel Greyling</dc:creator>
  <cp:keywords>, docId:0A2A62194992FA9F3DC4CCA194326602</cp:keywords>
  <cp:lastModifiedBy>Ashutosh.Bhagurkar</cp:lastModifiedBy>
  <cp:revision>5</cp:revision>
  <dcterms:created xsi:type="dcterms:W3CDTF">2021-02-10T16:48:02Z</dcterms:created>
  <dcterms:modified xsi:type="dcterms:W3CDTF">2025-09-04T11:10:36Z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