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Open Sans ExtraBold"/>
      <p:bold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5" roundtripDataSignature="AMtx7mhnjGuTHtTKAJTTA85nYOuHk+Up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Extra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OpenSansExtraBold-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D1D5DB"/>
                </a:solidFill>
                <a:latin typeface="Open Sans"/>
                <a:ea typeface="Open Sans"/>
                <a:cs typeface="Open Sans"/>
                <a:sym typeface="Open Sans"/>
              </a:rPr>
              <a:t>Routine maintenance plays a pivotal role in ensuring that the various components of an SDI, including hardware, software, and data, remain up-to-date and operate at their peak performance levels.</a:t>
            </a:r>
            <a:endParaRPr/>
          </a:p>
          <a:p>
            <a:pPr indent="0" lvl="0" marL="0" rtl="0" algn="l">
              <a:spcBef>
                <a:spcPts val="0"/>
              </a:spcBef>
              <a:spcAft>
                <a:spcPts val="0"/>
              </a:spcAft>
              <a:buNone/>
            </a:pPr>
            <a:r>
              <a:t/>
            </a:r>
            <a:endParaRPr/>
          </a:p>
        </p:txBody>
      </p:sp>
      <p:sp>
        <p:nvSpPr>
          <p:cNvPr id="192" name="Google Shape;19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a:solidFill>
                  <a:srgbClr val="D1D5DB"/>
                </a:solidFill>
                <a:latin typeface="Open Sans"/>
                <a:ea typeface="Open Sans"/>
                <a:cs typeface="Open Sans"/>
                <a:sym typeface="Open Sans"/>
              </a:rPr>
              <a:t>Debugging entails a critical process of meticulous problem identification and resolution within a Spatial Data Infrastructure (SDI), aiming to rectify errors, issues, and software bugs that have the potential to disrupt or impede the proper functioning of the SDI. This crucial task involves pinpointing and remedying any anomalies or inconsistencies, ensuring the seamless and reliable operation of the infrastructure's various components and functionalities.</a:t>
            </a:r>
            <a:endParaRPr sz="1200">
              <a:latin typeface="Open Sans"/>
              <a:ea typeface="Open Sans"/>
              <a:cs typeface="Open Sans"/>
              <a:sym typeface="Open Sans"/>
            </a:endParaRPr>
          </a:p>
        </p:txBody>
      </p:sp>
      <p:sp>
        <p:nvSpPr>
          <p:cNvPr id="205" name="Google Shape;20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1D5DB"/>
              </a:buClr>
              <a:buSzPts val="1200"/>
              <a:buFont typeface="Open Sans"/>
              <a:buNone/>
            </a:pPr>
            <a:r>
              <a:rPr b="0" i="0" lang="en-GB">
                <a:solidFill>
                  <a:srgbClr val="D1D5DB"/>
                </a:solidFill>
                <a:latin typeface="Open Sans"/>
                <a:ea typeface="Open Sans"/>
                <a:cs typeface="Open Sans"/>
                <a:sym typeface="Open Sans"/>
              </a:rPr>
              <a:t>In certain cases, the complexity of SDIs may necessitate technical support and expertise that surpass the in-house capabilities of the team. Consequently, seeking external support might entail contracting with external vendors, consulting subject matter experts, or engaging specialised technical support services to ensure the SDI's uninterrupted functionality and effectiveness.</a:t>
            </a:r>
            <a:endParaRPr/>
          </a:p>
          <a:p>
            <a:pPr indent="0" lvl="0" marL="0" rtl="0" algn="l">
              <a:spcBef>
                <a:spcPts val="0"/>
              </a:spcBef>
              <a:spcAft>
                <a:spcPts val="0"/>
              </a:spcAft>
              <a:buNone/>
            </a:pPr>
            <a:r>
              <a:t/>
            </a:r>
            <a:endParaRPr/>
          </a:p>
        </p:txBody>
      </p:sp>
      <p:sp>
        <p:nvSpPr>
          <p:cNvPr id="218" name="Google Shape;21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Open Sans"/>
              <a:buNone/>
            </a:pPr>
            <a:r>
              <a:rPr lang="en-GB" sz="1200">
                <a:latin typeface="Open Sans"/>
                <a:ea typeface="Open Sans"/>
                <a:cs typeface="Open Sans"/>
                <a:sym typeface="Open Sans"/>
              </a:rPr>
              <a:t>User support could be achieved by creating a user support system such as a help desk system to aid SDI users in solving data access and technical issues. Providing user documentation and training materials also enhances user self-sufficiency and can reduce the amount of user support that is needed.</a:t>
            </a:r>
            <a:endParaRPr/>
          </a:p>
          <a:p>
            <a:pPr indent="0" lvl="0" marL="0" rtl="0" algn="l">
              <a:spcBef>
                <a:spcPts val="0"/>
              </a:spcBef>
              <a:spcAft>
                <a:spcPts val="0"/>
              </a:spcAft>
              <a:buNone/>
            </a:pPr>
            <a:r>
              <a:t/>
            </a:r>
            <a:endParaRPr/>
          </a:p>
        </p:txBody>
      </p:sp>
      <p:sp>
        <p:nvSpPr>
          <p:cNvPr id="231" name="Google Shape;23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1D5DB"/>
              </a:buClr>
              <a:buSzPts val="1200"/>
              <a:buFont typeface="Open Sans"/>
              <a:buNone/>
            </a:pPr>
            <a:r>
              <a:rPr b="0" i="0" lang="en-GB">
                <a:solidFill>
                  <a:srgbClr val="D1D5DB"/>
                </a:solidFill>
                <a:latin typeface="Open Sans"/>
                <a:ea typeface="Open Sans"/>
                <a:cs typeface="Open Sans"/>
                <a:sym typeface="Open Sans"/>
              </a:rPr>
              <a:t>In  Spatial Data Infrastructures (SDI), dissemination, outreach, and coordination emerge as indispensable pillars, pivotal to its thriving functionality. These facets encompass multifaceted endeavours, ranging from the sharing of geospatial data and services to active involvement with a diverse array of stakeholders. Such proactive engagement is driven by the overarching goal of fostering collaboration, thereby augmenting the SDI's resonance and utility within the broader ecosystem of geospatial information management. These activities collectively contribute to the SDI's vitality, ensuring that it effectively serves its intended purpose and meets the evolving needs of its user base</a:t>
            </a:r>
            <a:endParaRPr>
              <a:latin typeface="Open Sans"/>
              <a:ea typeface="Open Sans"/>
              <a:cs typeface="Open Sans"/>
              <a:sym typeface="Open Sans"/>
            </a:endParaRPr>
          </a:p>
        </p:txBody>
      </p:sp>
      <p:sp>
        <p:nvSpPr>
          <p:cNvPr id="244" name="Google Shape;24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Open Sans"/>
              <a:buNone/>
            </a:pPr>
            <a:r>
              <a:rPr lang="en-GB" sz="1200">
                <a:latin typeface="Open Sans"/>
                <a:ea typeface="Open Sans"/>
                <a:cs typeface="Open Sans"/>
                <a:sym typeface="Open Sans"/>
              </a:rPr>
              <a:t>Dissemination involves making data, maps, and other services available to the SDI users through various channels (user-friendly web portals, APIs, and data download options) to make sure that data is easily accessible and usable by diverse audiences with diverse needs.</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Open Sans"/>
              <a:buNone/>
            </a:pPr>
            <a:r>
              <a:rPr lang="en-GB" sz="1200">
                <a:latin typeface="Open Sans"/>
                <a:ea typeface="Open Sans"/>
                <a:cs typeface="Open Sans"/>
                <a:sym typeface="Open Sans"/>
              </a:rPr>
              <a:t>Outreach activities are there to raise awareness of the SDI's capabilities and therefore encourage its use among potential users and stakeholders. Communication includes events such as workshops, training sessions, webinars, and public awareness campaigns.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4" name="Google Shape;25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Open Sans"/>
              <a:buNone/>
            </a:pPr>
            <a:r>
              <a:rPr lang="en-GB" sz="1200">
                <a:latin typeface="Open Sans"/>
                <a:ea typeface="Open Sans"/>
                <a:cs typeface="Open Sans"/>
                <a:sym typeface="Open Sans"/>
              </a:rPr>
              <a:t>Interacting with stakeholders, such as government agencies, private sector entities, academia, and civil society organizations, helps pinpoint user needs and encourages collaboration. Understanding the range of requirements of the stakeholders ensures that the SDI aligns with their specific use cases.</a:t>
            </a:r>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Open Sans"/>
              <a:buNone/>
            </a:pPr>
            <a:r>
              <a:rPr lang="en-GB" sz="1200">
                <a:latin typeface="Open Sans"/>
                <a:ea typeface="Open Sans"/>
                <a:cs typeface="Open Sans"/>
                <a:sym typeface="Open Sans"/>
              </a:rPr>
              <a:t>Coordinating efforts involves aligning the activities of different stakeholders to ensure their contributions complement each other. It may include establishing data-sharing agreements, coordinating data collection initiatives, and aligning data standards.</a:t>
            </a:r>
            <a:endParaRPr/>
          </a:p>
          <a:p>
            <a:pPr indent="0" lvl="0" marL="0" rtl="0" algn="l">
              <a:spcBef>
                <a:spcPts val="0"/>
              </a:spcBef>
              <a:spcAft>
                <a:spcPts val="0"/>
              </a:spcAft>
              <a:buNone/>
            </a:pPr>
            <a:r>
              <a:t/>
            </a:r>
            <a:endParaRPr/>
          </a:p>
        </p:txBody>
      </p:sp>
      <p:sp>
        <p:nvSpPr>
          <p:cNvPr id="272" name="Google Shape;27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D1D5DB"/>
                </a:solidFill>
                <a:latin typeface="Open Sans"/>
                <a:ea typeface="Open Sans"/>
                <a:cs typeface="Open Sans"/>
                <a:sym typeface="Open Sans"/>
              </a:rPr>
              <a:t>Spatial Data Infrastructures (SDIs) play a pivotal role in cultivating a dynamic ecosystem designed to cater to a wide spectrum of user requirements and optimize the utility of geospatial data. This is achieved through a range of proactive activities, including:</a:t>
            </a:r>
            <a:endParaRPr/>
          </a:p>
          <a:p>
            <a:pPr indent="-76200" lvl="0" marL="0" rtl="0" algn="l">
              <a:spcBef>
                <a:spcPts val="0"/>
              </a:spcBef>
              <a:spcAft>
                <a:spcPts val="0"/>
              </a:spcAft>
              <a:buClr>
                <a:srgbClr val="D1D5DB"/>
              </a:buClr>
              <a:buSzPts val="1200"/>
              <a:buFont typeface="Calibri"/>
              <a:buAutoNum type="arabicPeriod"/>
            </a:pPr>
            <a:r>
              <a:rPr b="1" i="0" lang="en-GB">
                <a:solidFill>
                  <a:srgbClr val="D1D5DB"/>
                </a:solidFill>
                <a:latin typeface="Open Sans"/>
                <a:ea typeface="Open Sans"/>
                <a:cs typeface="Open Sans"/>
                <a:sym typeface="Open Sans"/>
              </a:rPr>
              <a:t>Disseminating Data and Services:</a:t>
            </a:r>
            <a:r>
              <a:rPr b="0" i="0" lang="en-GB">
                <a:solidFill>
                  <a:srgbClr val="D1D5DB"/>
                </a:solidFill>
                <a:latin typeface="Open Sans"/>
                <a:ea typeface="Open Sans"/>
                <a:cs typeface="Open Sans"/>
                <a:sym typeface="Open Sans"/>
              </a:rPr>
              <a:t> SDIs ensure that geospatial data and services are readily accessible and distributed, making valuable information available to a broad user base.</a:t>
            </a:r>
            <a:endParaRPr/>
          </a:p>
          <a:p>
            <a:pPr indent="-76200" lvl="0" marL="0" rtl="0" algn="l">
              <a:spcBef>
                <a:spcPts val="0"/>
              </a:spcBef>
              <a:spcAft>
                <a:spcPts val="0"/>
              </a:spcAft>
              <a:buClr>
                <a:srgbClr val="D1D5DB"/>
              </a:buClr>
              <a:buSzPts val="1200"/>
              <a:buFont typeface="Calibri"/>
              <a:buAutoNum type="arabicPeriod"/>
            </a:pPr>
            <a:r>
              <a:rPr b="1" i="0" lang="en-GB">
                <a:solidFill>
                  <a:srgbClr val="D1D5DB"/>
                </a:solidFill>
                <a:latin typeface="Open Sans"/>
                <a:ea typeface="Open Sans"/>
                <a:cs typeface="Open Sans"/>
                <a:sym typeface="Open Sans"/>
              </a:rPr>
              <a:t>Conducting Outreach:</a:t>
            </a:r>
            <a:r>
              <a:rPr b="0" i="0" lang="en-GB">
                <a:solidFill>
                  <a:srgbClr val="D1D5DB"/>
                </a:solidFill>
                <a:latin typeface="Open Sans"/>
                <a:ea typeface="Open Sans"/>
                <a:cs typeface="Open Sans"/>
                <a:sym typeface="Open Sans"/>
              </a:rPr>
              <a:t> Outreach initiatives are undertaken to raise awareness about the SDI's capabilities and offerings, ensuring that potential users and stakeholders are informed about its benefits and functionalities.</a:t>
            </a:r>
            <a:endParaRPr/>
          </a:p>
          <a:p>
            <a:pPr indent="-76200" lvl="0" marL="0" rtl="0" algn="l">
              <a:spcBef>
                <a:spcPts val="0"/>
              </a:spcBef>
              <a:spcAft>
                <a:spcPts val="0"/>
              </a:spcAft>
              <a:buClr>
                <a:srgbClr val="D1D5DB"/>
              </a:buClr>
              <a:buSzPts val="1200"/>
              <a:buFont typeface="Calibri"/>
              <a:buAutoNum type="arabicPeriod"/>
            </a:pPr>
            <a:r>
              <a:rPr b="1" i="0" lang="en-GB">
                <a:solidFill>
                  <a:srgbClr val="D1D5DB"/>
                </a:solidFill>
                <a:latin typeface="Open Sans"/>
                <a:ea typeface="Open Sans"/>
                <a:cs typeface="Open Sans"/>
                <a:sym typeface="Open Sans"/>
              </a:rPr>
              <a:t>Engaging Stakeholders:</a:t>
            </a:r>
            <a:r>
              <a:rPr b="0" i="0" lang="en-GB">
                <a:solidFill>
                  <a:srgbClr val="D1D5DB"/>
                </a:solidFill>
                <a:latin typeface="Open Sans"/>
                <a:ea typeface="Open Sans"/>
                <a:cs typeface="Open Sans"/>
                <a:sym typeface="Open Sans"/>
              </a:rPr>
              <a:t> SDIs actively involve various stakeholders, including government agencies, businesses, academia, and the public. Engaging these diverse groups helps align the SDI with their unique needs and perspectives.</a:t>
            </a:r>
            <a:endParaRPr/>
          </a:p>
          <a:p>
            <a:pPr indent="-76200" lvl="0" marL="0" rtl="0" algn="l">
              <a:spcBef>
                <a:spcPts val="0"/>
              </a:spcBef>
              <a:spcAft>
                <a:spcPts val="0"/>
              </a:spcAft>
              <a:buClr>
                <a:srgbClr val="D1D5DB"/>
              </a:buClr>
              <a:buSzPts val="1200"/>
              <a:buFont typeface="Calibri"/>
              <a:buAutoNum type="arabicPeriod"/>
            </a:pPr>
            <a:r>
              <a:rPr b="1" i="0" lang="en-GB">
                <a:solidFill>
                  <a:srgbClr val="D1D5DB"/>
                </a:solidFill>
                <a:latin typeface="Open Sans"/>
                <a:ea typeface="Open Sans"/>
                <a:cs typeface="Open Sans"/>
                <a:sym typeface="Open Sans"/>
              </a:rPr>
              <a:t>Synchronising Efforts:</a:t>
            </a:r>
            <a:r>
              <a:rPr b="0" i="0" lang="en-GB">
                <a:solidFill>
                  <a:srgbClr val="D1D5DB"/>
                </a:solidFill>
                <a:latin typeface="Open Sans"/>
                <a:ea typeface="Open Sans"/>
                <a:cs typeface="Open Sans"/>
                <a:sym typeface="Open Sans"/>
              </a:rPr>
              <a:t> Coordination and collaboration are key components of SDIs. By synchronising efforts across multiple sectors and organisations, SDIs create a cohesive and integrated geospatial data landscape.</a:t>
            </a:r>
            <a:endParaRPr/>
          </a:p>
          <a:p>
            <a:pPr indent="0" lvl="0" marL="0" rtl="0" algn="l">
              <a:spcBef>
                <a:spcPts val="0"/>
              </a:spcBef>
              <a:spcAft>
                <a:spcPts val="0"/>
              </a:spcAft>
              <a:buNone/>
            </a:pPr>
            <a:r>
              <a:rPr b="0" i="0" lang="en-GB">
                <a:solidFill>
                  <a:srgbClr val="D1D5DB"/>
                </a:solidFill>
                <a:latin typeface="Open Sans"/>
                <a:ea typeface="Open Sans"/>
                <a:cs typeface="Open Sans"/>
                <a:sym typeface="Open Sans"/>
              </a:rPr>
              <a:t>Through these multifaceted efforts, SDIs not only serve as hubs for geospatial data but also foster an environment where data-driven decision-making and innovation flourish, ultimately maximising the value and impact of geospatial information.</a:t>
            </a:r>
            <a:endParaRPr/>
          </a:p>
          <a:p>
            <a:pPr indent="0" lvl="0" marL="0" rtl="0" algn="l">
              <a:spcBef>
                <a:spcPts val="0"/>
              </a:spcBef>
              <a:spcAft>
                <a:spcPts val="0"/>
              </a:spcAft>
              <a:buNone/>
            </a:pPr>
            <a:r>
              <a:t/>
            </a:r>
            <a:endParaRPr/>
          </a:p>
        </p:txBody>
      </p:sp>
      <p:sp>
        <p:nvSpPr>
          <p:cNvPr id="285" name="Google Shape;28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Open Sans"/>
              <a:buNone/>
            </a:pPr>
            <a:r>
              <a:rPr lang="en-GB" sz="1200">
                <a:latin typeface="Open Sans"/>
                <a:ea typeface="Open Sans"/>
                <a:cs typeface="Open Sans"/>
                <a:sym typeface="Open Sans"/>
              </a:rPr>
              <a:t>Continuous improvement and evolution are important to ensure that the infrastructure of the SDI remains relevant, efficient, and responsive to changing user needs and technological advancements.</a:t>
            </a:r>
            <a:endParaRPr/>
          </a:p>
          <a:p>
            <a:pPr indent="-228600" lvl="0" marL="228600" rtl="0" algn="l">
              <a:lnSpc>
                <a:spcPct val="150000"/>
              </a:lnSpc>
              <a:spcBef>
                <a:spcPts val="0"/>
              </a:spcBef>
              <a:spcAft>
                <a:spcPts val="0"/>
              </a:spcAft>
              <a:buClr>
                <a:schemeClr val="dk1"/>
              </a:buClr>
              <a:buSzPts val="1200"/>
              <a:buFont typeface="Calibri"/>
              <a:buAutoNum type="arabicPeriod"/>
            </a:pPr>
            <a:r>
              <a:rPr lang="en-GB" sz="1200">
                <a:latin typeface="Open Sans"/>
                <a:ea typeface="Open Sans"/>
                <a:cs typeface="Open Sans"/>
                <a:sym typeface="Open Sans"/>
              </a:rPr>
              <a:t>User Feedback and Needs Assessment</a:t>
            </a:r>
            <a:endParaRPr/>
          </a:p>
          <a:p>
            <a:pPr indent="-228600" lvl="0" marL="228600" rtl="0" algn="l">
              <a:lnSpc>
                <a:spcPct val="150000"/>
              </a:lnSpc>
              <a:spcBef>
                <a:spcPts val="0"/>
              </a:spcBef>
              <a:spcAft>
                <a:spcPts val="0"/>
              </a:spcAft>
              <a:buClr>
                <a:schemeClr val="dk1"/>
              </a:buClr>
              <a:buSzPts val="1200"/>
              <a:buFont typeface="Calibri"/>
              <a:buAutoNum type="arabicPeriod"/>
            </a:pPr>
            <a:r>
              <a:rPr lang="en-GB" sz="1200">
                <a:latin typeface="Open Sans"/>
                <a:ea typeface="Open Sans"/>
                <a:cs typeface="Open Sans"/>
                <a:sym typeface="Open Sans"/>
              </a:rPr>
              <a:t>Data Quality Enhancement</a:t>
            </a:r>
            <a:endParaRPr/>
          </a:p>
          <a:p>
            <a:pPr indent="-228600" lvl="0" marL="228600" rtl="0" algn="l">
              <a:lnSpc>
                <a:spcPct val="150000"/>
              </a:lnSpc>
              <a:spcBef>
                <a:spcPts val="0"/>
              </a:spcBef>
              <a:spcAft>
                <a:spcPts val="0"/>
              </a:spcAft>
              <a:buClr>
                <a:schemeClr val="dk1"/>
              </a:buClr>
              <a:buSzPts val="1200"/>
              <a:buFont typeface="Calibri"/>
              <a:buAutoNum type="arabicPeriod"/>
            </a:pPr>
            <a:r>
              <a:rPr lang="en-GB" sz="1200">
                <a:latin typeface="Open Sans"/>
                <a:ea typeface="Open Sans"/>
                <a:cs typeface="Open Sans"/>
                <a:sym typeface="Open Sans"/>
              </a:rPr>
              <a:t>Technology Updates and Upgrades</a:t>
            </a:r>
            <a:endParaRPr/>
          </a:p>
          <a:p>
            <a:pPr indent="-228600" lvl="0" marL="228600" rtl="0" algn="l">
              <a:lnSpc>
                <a:spcPct val="150000"/>
              </a:lnSpc>
              <a:spcBef>
                <a:spcPts val="0"/>
              </a:spcBef>
              <a:spcAft>
                <a:spcPts val="0"/>
              </a:spcAft>
              <a:buClr>
                <a:schemeClr val="dk1"/>
              </a:buClr>
              <a:buSzPts val="1200"/>
              <a:buFont typeface="Calibri"/>
              <a:buAutoNum type="arabicPeriod"/>
            </a:pPr>
            <a:r>
              <a:rPr lang="en-GB" sz="1200">
                <a:latin typeface="Open Sans"/>
                <a:ea typeface="Open Sans"/>
                <a:cs typeface="Open Sans"/>
                <a:sym typeface="Open Sans"/>
              </a:rPr>
              <a:t>Standards and Interoperability</a:t>
            </a:r>
            <a:endParaRPr/>
          </a:p>
          <a:p>
            <a:pPr indent="-228600" lvl="0" marL="228600" rtl="0" algn="l">
              <a:lnSpc>
                <a:spcPct val="150000"/>
              </a:lnSpc>
              <a:spcBef>
                <a:spcPts val="0"/>
              </a:spcBef>
              <a:spcAft>
                <a:spcPts val="0"/>
              </a:spcAft>
              <a:buClr>
                <a:schemeClr val="dk1"/>
              </a:buClr>
              <a:buSzPts val="1200"/>
              <a:buFont typeface="Calibri"/>
              <a:buAutoNum type="arabicPeriod"/>
            </a:pPr>
            <a:r>
              <a:rPr lang="en-GB" sz="1200">
                <a:latin typeface="Open Sans"/>
                <a:ea typeface="Open Sans"/>
                <a:cs typeface="Open Sans"/>
                <a:sym typeface="Open Sans"/>
              </a:rPr>
              <a:t>Incorporating New Data Sources</a:t>
            </a:r>
            <a:endParaRPr/>
          </a:p>
          <a:p>
            <a:pPr indent="-228600" lvl="0" marL="228600" rtl="0" algn="l">
              <a:lnSpc>
                <a:spcPct val="150000"/>
              </a:lnSpc>
              <a:spcBef>
                <a:spcPts val="0"/>
              </a:spcBef>
              <a:spcAft>
                <a:spcPts val="0"/>
              </a:spcAft>
              <a:buClr>
                <a:schemeClr val="dk1"/>
              </a:buClr>
              <a:buSzPts val="1200"/>
              <a:buFont typeface="Calibri"/>
              <a:buAutoNum type="arabicPeriod"/>
            </a:pPr>
            <a:r>
              <a:rPr lang="en-GB" sz="1200">
                <a:latin typeface="Open Sans"/>
                <a:ea typeface="Open Sans"/>
                <a:cs typeface="Open Sans"/>
                <a:sym typeface="Open Sans"/>
              </a:rPr>
              <a:t>Capacity Building and Training</a:t>
            </a:r>
            <a:endParaRPr/>
          </a:p>
          <a:p>
            <a:pPr indent="-228600" lvl="0" marL="228600" rtl="0" algn="l">
              <a:lnSpc>
                <a:spcPct val="150000"/>
              </a:lnSpc>
              <a:spcBef>
                <a:spcPts val="0"/>
              </a:spcBef>
              <a:spcAft>
                <a:spcPts val="0"/>
              </a:spcAft>
              <a:buClr>
                <a:schemeClr val="dk1"/>
              </a:buClr>
              <a:buSzPts val="1200"/>
              <a:buFont typeface="Calibri"/>
              <a:buAutoNum type="arabicPeriod"/>
            </a:pPr>
            <a:r>
              <a:rPr lang="en-GB" sz="1200">
                <a:latin typeface="Open Sans"/>
                <a:ea typeface="Open Sans"/>
                <a:cs typeface="Open Sans"/>
                <a:sym typeface="Open Sans"/>
              </a:rPr>
              <a:t>Performance Optimization</a:t>
            </a:r>
            <a:endParaRPr/>
          </a:p>
          <a:p>
            <a:pPr indent="-228600" lvl="0" marL="228600" rtl="0" algn="l">
              <a:lnSpc>
                <a:spcPct val="150000"/>
              </a:lnSpc>
              <a:spcBef>
                <a:spcPts val="0"/>
              </a:spcBef>
              <a:spcAft>
                <a:spcPts val="0"/>
              </a:spcAft>
              <a:buClr>
                <a:schemeClr val="dk1"/>
              </a:buClr>
              <a:buSzPts val="1200"/>
              <a:buFont typeface="Calibri"/>
              <a:buAutoNum type="arabicPeriod"/>
            </a:pPr>
            <a:r>
              <a:rPr lang="en-GB" sz="1200">
                <a:latin typeface="Open Sans"/>
                <a:ea typeface="Open Sans"/>
                <a:cs typeface="Open Sans"/>
                <a:sym typeface="Open Sans"/>
              </a:rPr>
              <a:t>Innovation and Research</a:t>
            </a:r>
            <a:endParaRPr/>
          </a:p>
          <a:p>
            <a:pPr indent="-228600" lvl="0" marL="228600" rtl="0" algn="l">
              <a:lnSpc>
                <a:spcPct val="150000"/>
              </a:lnSpc>
              <a:spcBef>
                <a:spcPts val="0"/>
              </a:spcBef>
              <a:spcAft>
                <a:spcPts val="0"/>
              </a:spcAft>
              <a:buClr>
                <a:schemeClr val="dk1"/>
              </a:buClr>
              <a:buSzPts val="1200"/>
              <a:buFont typeface="Calibri"/>
              <a:buAutoNum type="arabicPeriod"/>
            </a:pPr>
            <a:r>
              <a:rPr lang="en-GB" sz="1200">
                <a:latin typeface="Open Sans"/>
                <a:ea typeface="Open Sans"/>
                <a:cs typeface="Open Sans"/>
                <a:sym typeface="Open Sans"/>
              </a:rPr>
              <a:t>Collaboration and Partnerships</a:t>
            </a:r>
            <a:endParaRPr/>
          </a:p>
          <a:p>
            <a:pPr indent="-228600" lvl="0" marL="228600" rtl="0" algn="l">
              <a:lnSpc>
                <a:spcPct val="150000"/>
              </a:lnSpc>
              <a:spcBef>
                <a:spcPts val="0"/>
              </a:spcBef>
              <a:spcAft>
                <a:spcPts val="0"/>
              </a:spcAft>
              <a:buClr>
                <a:schemeClr val="dk1"/>
              </a:buClr>
              <a:buSzPts val="1200"/>
              <a:buFont typeface="Calibri"/>
              <a:buAutoNum type="arabicPeriod"/>
            </a:pPr>
            <a:r>
              <a:rPr lang="en-GB" sz="1200">
                <a:latin typeface="Open Sans"/>
                <a:ea typeface="Open Sans"/>
                <a:cs typeface="Open Sans"/>
                <a:sym typeface="Open Sans"/>
              </a:rPr>
              <a:t>Strategic Planning</a:t>
            </a:r>
            <a:endParaRPr/>
          </a:p>
          <a:p>
            <a:pPr indent="0" lvl="0" marL="0" rtl="0" algn="l">
              <a:lnSpc>
                <a:spcPct val="150000"/>
              </a:lnSpc>
              <a:spcBef>
                <a:spcPts val="0"/>
              </a:spcBef>
              <a:spcAft>
                <a:spcPts val="0"/>
              </a:spcAft>
              <a:buClr>
                <a:schemeClr val="dk1"/>
              </a:buClr>
              <a:buSzPts val="1200"/>
              <a:buFont typeface="Arial"/>
              <a:buNone/>
            </a:pPr>
            <a:r>
              <a:t/>
            </a:r>
            <a:endParaRPr sz="1200">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200"/>
              <a:buFont typeface="Calibri"/>
              <a:buNone/>
            </a:pPr>
            <a:r>
              <a:t/>
            </a:r>
            <a:endParaRPr sz="1200">
              <a:latin typeface="Open Sans"/>
              <a:ea typeface="Open Sans"/>
              <a:cs typeface="Open Sans"/>
              <a:sym typeface="Open Sans"/>
            </a:endParaRPr>
          </a:p>
          <a:p>
            <a:pPr indent="0" lvl="0" marL="0" rtl="0" algn="l">
              <a:spcBef>
                <a:spcPts val="0"/>
              </a:spcBef>
              <a:spcAft>
                <a:spcPts val="0"/>
              </a:spcAft>
              <a:buNone/>
            </a:pPr>
            <a:r>
              <a:t/>
            </a:r>
            <a:endParaRPr/>
          </a:p>
        </p:txBody>
      </p:sp>
      <p:sp>
        <p:nvSpPr>
          <p:cNvPr id="298" name="Google Shape;29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D1D5DB"/>
                </a:solidFill>
                <a:latin typeface="Arial"/>
                <a:ea typeface="Arial"/>
                <a:cs typeface="Arial"/>
                <a:sym typeface="Arial"/>
              </a:rPr>
              <a:t>Frequent and systematic updates to the Spatial Data Infrastructure (SDI) serve as a cornerstone for its sustained effectiveness. By adhering to a regular updating regimen, the SDI is poised to consistently provide valuable and up-to-date geospatial information. This proactive approach ensures that the data and services within the SDI remain relevant, accurate, and aligned with the dynamic nature of the geographic landscape. Consequently, stakeholders and users can rely on the SDI to access current and pertinent geospatial information, making it a reliable resource for informed decision-making and analysis in various domains.</a:t>
            </a:r>
            <a:endParaRPr/>
          </a:p>
        </p:txBody>
      </p:sp>
      <p:sp>
        <p:nvSpPr>
          <p:cNvPr id="308" name="Google Shape;30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D1D5DB"/>
                </a:solidFill>
                <a:latin typeface="Open Sans"/>
                <a:ea typeface="Open Sans"/>
                <a:cs typeface="Open Sans"/>
                <a:sym typeface="Open Sans"/>
              </a:rPr>
              <a:t>The lecture covered essential non-technical processes for operating and maintaining a Spatial Data Infrastructure (SDI) post-launch, including:</a:t>
            </a:r>
            <a:endParaRPr/>
          </a:p>
          <a:p>
            <a:pPr indent="-76200" lvl="0" marL="0" rtl="0" algn="l">
              <a:spcBef>
                <a:spcPts val="0"/>
              </a:spcBef>
              <a:spcAft>
                <a:spcPts val="0"/>
              </a:spcAft>
              <a:buClr>
                <a:srgbClr val="D1D5DB"/>
              </a:buClr>
              <a:buSzPts val="1200"/>
              <a:buFont typeface="Calibri"/>
              <a:buAutoNum type="arabicPeriod"/>
            </a:pPr>
            <a:r>
              <a:rPr b="1" i="0" lang="en-GB">
                <a:solidFill>
                  <a:srgbClr val="D1D5DB"/>
                </a:solidFill>
                <a:latin typeface="Open Sans"/>
                <a:ea typeface="Open Sans"/>
                <a:cs typeface="Open Sans"/>
                <a:sym typeface="Open Sans"/>
              </a:rPr>
              <a:t>Working Groups, Key Personnel, and Team Qualifications:</a:t>
            </a:r>
            <a:endParaRPr b="0" i="0">
              <a:solidFill>
                <a:srgbClr val="D1D5DB"/>
              </a:solidFill>
              <a:latin typeface="Open Sans"/>
              <a:ea typeface="Open Sans"/>
              <a:cs typeface="Open Sans"/>
              <a:sym typeface="Open Sans"/>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Formation of working groups</a:t>
            </a:r>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Identification of key personnel</a:t>
            </a:r>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Team qualifications assessment</a:t>
            </a:r>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Distribution of responsibilities</a:t>
            </a:r>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Licensing and cost considerations</a:t>
            </a:r>
            <a:endParaRPr/>
          </a:p>
          <a:p>
            <a:pPr indent="-76200" lvl="0" marL="0" rtl="0" algn="l">
              <a:spcBef>
                <a:spcPts val="0"/>
              </a:spcBef>
              <a:spcAft>
                <a:spcPts val="0"/>
              </a:spcAft>
              <a:buClr>
                <a:srgbClr val="D1D5DB"/>
              </a:buClr>
              <a:buSzPts val="1200"/>
              <a:buFont typeface="Calibri"/>
              <a:buAutoNum type="arabicPeriod"/>
            </a:pPr>
            <a:r>
              <a:rPr b="1" i="0" lang="en-GB">
                <a:solidFill>
                  <a:srgbClr val="D1D5DB"/>
                </a:solidFill>
                <a:latin typeface="Open Sans"/>
                <a:ea typeface="Open Sans"/>
                <a:cs typeface="Open Sans"/>
                <a:sym typeface="Open Sans"/>
              </a:rPr>
              <a:t>Data Security:</a:t>
            </a:r>
            <a:endParaRPr b="0" i="0">
              <a:solidFill>
                <a:srgbClr val="D1D5DB"/>
              </a:solidFill>
              <a:latin typeface="Open Sans"/>
              <a:ea typeface="Open Sans"/>
              <a:cs typeface="Open Sans"/>
              <a:sym typeface="Open Sans"/>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Ensuring data security measures</a:t>
            </a:r>
            <a:endParaRPr/>
          </a:p>
          <a:p>
            <a:pPr indent="-76200" lvl="0" marL="0" rtl="0" algn="l">
              <a:spcBef>
                <a:spcPts val="0"/>
              </a:spcBef>
              <a:spcAft>
                <a:spcPts val="0"/>
              </a:spcAft>
              <a:buClr>
                <a:srgbClr val="D1D5DB"/>
              </a:buClr>
              <a:buSzPts val="1200"/>
              <a:buFont typeface="Calibri"/>
              <a:buAutoNum type="arabicPeriod"/>
            </a:pPr>
            <a:r>
              <a:rPr b="1" i="0" lang="en-GB">
                <a:solidFill>
                  <a:srgbClr val="D1D5DB"/>
                </a:solidFill>
                <a:latin typeface="Open Sans"/>
                <a:ea typeface="Open Sans"/>
                <a:cs typeface="Open Sans"/>
                <a:sym typeface="Open Sans"/>
              </a:rPr>
              <a:t>Maintenance, Debugging, and Support Procurement:</a:t>
            </a:r>
            <a:endParaRPr b="0" i="0">
              <a:solidFill>
                <a:srgbClr val="D1D5DB"/>
              </a:solidFill>
              <a:latin typeface="Open Sans"/>
              <a:ea typeface="Open Sans"/>
              <a:cs typeface="Open Sans"/>
              <a:sym typeface="Open Sans"/>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Maintenance strategies</a:t>
            </a:r>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Debugging procedures</a:t>
            </a:r>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Procurement of support</a:t>
            </a:r>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User support and helpdesk setup</a:t>
            </a:r>
            <a:endParaRPr/>
          </a:p>
          <a:p>
            <a:pPr indent="-76200" lvl="0" marL="0" rtl="0" algn="l">
              <a:spcBef>
                <a:spcPts val="0"/>
              </a:spcBef>
              <a:spcAft>
                <a:spcPts val="0"/>
              </a:spcAft>
              <a:buClr>
                <a:srgbClr val="D1D5DB"/>
              </a:buClr>
              <a:buSzPts val="1200"/>
              <a:buFont typeface="Calibri"/>
              <a:buAutoNum type="arabicPeriod"/>
            </a:pPr>
            <a:r>
              <a:rPr b="1" i="0" lang="en-GB">
                <a:solidFill>
                  <a:srgbClr val="D1D5DB"/>
                </a:solidFill>
                <a:latin typeface="Open Sans"/>
                <a:ea typeface="Open Sans"/>
                <a:cs typeface="Open Sans"/>
                <a:sym typeface="Open Sans"/>
              </a:rPr>
              <a:t>Dissemination, Outreach, and Coordination:</a:t>
            </a:r>
            <a:endParaRPr b="0" i="0">
              <a:solidFill>
                <a:srgbClr val="D1D5DB"/>
              </a:solidFill>
              <a:latin typeface="Open Sans"/>
              <a:ea typeface="Open Sans"/>
              <a:cs typeface="Open Sans"/>
              <a:sym typeface="Open Sans"/>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Data and service dissemination strategies</a:t>
            </a:r>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Outreach and communication efforts</a:t>
            </a:r>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Engagement with various stakeholders</a:t>
            </a:r>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Coordination of initiatives and agendas</a:t>
            </a:r>
            <a:endParaRPr/>
          </a:p>
          <a:p>
            <a:pPr indent="-76200" lvl="0" marL="0" rtl="0" algn="l">
              <a:spcBef>
                <a:spcPts val="0"/>
              </a:spcBef>
              <a:spcAft>
                <a:spcPts val="0"/>
              </a:spcAft>
              <a:buClr>
                <a:srgbClr val="D1D5DB"/>
              </a:buClr>
              <a:buSzPts val="1200"/>
              <a:buFont typeface="Calibri"/>
              <a:buAutoNum type="arabicPeriod"/>
            </a:pPr>
            <a:r>
              <a:rPr b="1" i="0" lang="en-GB">
                <a:solidFill>
                  <a:srgbClr val="D1D5DB"/>
                </a:solidFill>
                <a:latin typeface="Open Sans"/>
                <a:ea typeface="Open Sans"/>
                <a:cs typeface="Open Sans"/>
                <a:sym typeface="Open Sans"/>
              </a:rPr>
              <a:t>User Feedback and Collaboration:</a:t>
            </a:r>
            <a:endParaRPr b="0" i="0">
              <a:solidFill>
                <a:srgbClr val="D1D5DB"/>
              </a:solidFill>
              <a:latin typeface="Open Sans"/>
              <a:ea typeface="Open Sans"/>
              <a:cs typeface="Open Sans"/>
              <a:sym typeface="Open Sans"/>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Encouraging user feedback</a:t>
            </a:r>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Promoting collaboration</a:t>
            </a:r>
            <a:endParaRPr/>
          </a:p>
          <a:p>
            <a:pPr indent="-76200" lvl="0" marL="0" rtl="0" algn="l">
              <a:spcBef>
                <a:spcPts val="0"/>
              </a:spcBef>
              <a:spcAft>
                <a:spcPts val="0"/>
              </a:spcAft>
              <a:buClr>
                <a:srgbClr val="D1D5DB"/>
              </a:buClr>
              <a:buSzPts val="1200"/>
              <a:buFont typeface="Calibri"/>
              <a:buAutoNum type="arabicPeriod"/>
            </a:pPr>
            <a:r>
              <a:rPr b="1" i="0" lang="en-GB">
                <a:solidFill>
                  <a:srgbClr val="D1D5DB"/>
                </a:solidFill>
                <a:latin typeface="Open Sans"/>
                <a:ea typeface="Open Sans"/>
                <a:cs typeface="Open Sans"/>
                <a:sym typeface="Open Sans"/>
              </a:rPr>
              <a:t>Continuous Improvement and Evolution:</a:t>
            </a:r>
            <a:endParaRPr b="0" i="0">
              <a:solidFill>
                <a:srgbClr val="D1D5DB"/>
              </a:solidFill>
              <a:latin typeface="Open Sans"/>
              <a:ea typeface="Open Sans"/>
              <a:cs typeface="Open Sans"/>
              <a:sym typeface="Open Sans"/>
            </a:endParaRPr>
          </a:p>
          <a:p>
            <a:pPr indent="-285750" lvl="1" marL="742950" rtl="0" algn="l">
              <a:spcBef>
                <a:spcPts val="0"/>
              </a:spcBef>
              <a:spcAft>
                <a:spcPts val="0"/>
              </a:spcAft>
              <a:buClr>
                <a:srgbClr val="D1D5DB"/>
              </a:buClr>
              <a:buSzPts val="1200"/>
              <a:buFont typeface="Calibri"/>
              <a:buAutoNum type="arabicPeriod"/>
            </a:pPr>
            <a:r>
              <a:rPr b="0" i="0" lang="en-GB">
                <a:solidFill>
                  <a:srgbClr val="D1D5DB"/>
                </a:solidFill>
                <a:latin typeface="Open Sans"/>
                <a:ea typeface="Open Sans"/>
                <a:cs typeface="Open Sans"/>
                <a:sym typeface="Open Sans"/>
              </a:rPr>
              <a:t>Strategies for ongoing improvement and evolution of the SDI.</a:t>
            </a:r>
            <a:endParaRPr/>
          </a:p>
          <a:p>
            <a:pPr indent="0" lvl="0" marL="0" rtl="0" algn="l">
              <a:spcBef>
                <a:spcPts val="0"/>
              </a:spcBef>
              <a:spcAft>
                <a:spcPts val="0"/>
              </a:spcAft>
              <a:buNone/>
            </a:pPr>
            <a:r>
              <a:t/>
            </a:r>
            <a:endParaRPr/>
          </a:p>
        </p:txBody>
      </p:sp>
      <p:sp>
        <p:nvSpPr>
          <p:cNvPr id="320" name="Google Shape;32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D1D5DB"/>
                </a:solidFill>
                <a:latin typeface="Open Sans"/>
                <a:ea typeface="Open Sans"/>
                <a:cs typeface="Open Sans"/>
                <a:sym typeface="Open Sans"/>
              </a:rPr>
              <a:t>Within the framework of a Spatial Data Infrastructure (SDI), the foundational steps of establishing working groups, hand-picking key personnel, and delineating team qualifications hold pivotal significance. These essential measures are essential to orchestrate the smooth and efficient management and operation of the SDI. Working groups facilitate organized collaboration and decision-making, key personnel assume critical roles in leadership and expertise, and clearly defined team qualifications ensure that the workforce possesses the requisite skills and competencies to effectively handle the SDI's multifaceted responsibilities. This strategic approach forms the bedrock upon which the SDI can be structured and managed to meet its objectives and deliver valuable geospatial services seamlessly.</a:t>
            </a:r>
            <a:endParaRPr>
              <a:latin typeface="Open Sans"/>
              <a:ea typeface="Open Sans"/>
              <a:cs typeface="Open Sans"/>
              <a:sym typeface="Open Sans"/>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GB" sz="1200">
                <a:latin typeface="Open Sans"/>
                <a:ea typeface="Open Sans"/>
                <a:cs typeface="Open Sans"/>
                <a:sym typeface="Open Sans"/>
              </a:rPr>
              <a:t>Working groups are teams of individuals with specific knowledge and focus areas related to the SDI. </a:t>
            </a:r>
            <a:endParaRPr/>
          </a:p>
          <a:p>
            <a:pPr indent="-171450" lvl="0" marL="171450" rtl="0" algn="l">
              <a:lnSpc>
                <a:spcPct val="150000"/>
              </a:lnSpc>
              <a:spcBef>
                <a:spcPts val="0"/>
              </a:spcBef>
              <a:spcAft>
                <a:spcPts val="0"/>
              </a:spcAft>
              <a:buClr>
                <a:schemeClr val="dk1"/>
              </a:buClr>
              <a:buSzPts val="1200"/>
              <a:buFont typeface="Arial"/>
              <a:buChar char="•"/>
            </a:pPr>
            <a:r>
              <a:rPr lang="en-GB" sz="1200">
                <a:latin typeface="Open Sans"/>
                <a:ea typeface="Open Sans"/>
                <a:cs typeface="Open Sans"/>
                <a:sym typeface="Open Sans"/>
              </a:rPr>
              <a:t>These groups are tasked to address aspects of the SDI development, implementation, and ongoing maintenance.</a:t>
            </a:r>
            <a:endParaRPr/>
          </a:p>
          <a:p>
            <a:pPr indent="-171450" lvl="0" marL="171450" rtl="0" algn="l">
              <a:lnSpc>
                <a:spcPct val="150000"/>
              </a:lnSpc>
              <a:spcBef>
                <a:spcPts val="0"/>
              </a:spcBef>
              <a:spcAft>
                <a:spcPts val="0"/>
              </a:spcAft>
              <a:buClr>
                <a:schemeClr val="dk1"/>
              </a:buClr>
              <a:buSzPts val="1200"/>
              <a:buFont typeface="Arial"/>
              <a:buChar char="•"/>
            </a:pPr>
            <a:r>
              <a:rPr lang="en-GB" sz="1200">
                <a:latin typeface="Open Sans"/>
                <a:ea typeface="Open Sans"/>
                <a:cs typeface="Open Sans"/>
                <a:sym typeface="Open Sans"/>
              </a:rPr>
              <a:t>Examples of working groups in an SDI include data acquisition and management, technical infrastructure, policy and governance, data standards and interoperability, outreach and communication, and user engagement.</a:t>
            </a:r>
            <a:endParaRPr/>
          </a:p>
          <a:p>
            <a:pPr indent="-171450" lvl="0" marL="171450" rtl="0" algn="l">
              <a:lnSpc>
                <a:spcPct val="150000"/>
              </a:lnSpc>
              <a:spcBef>
                <a:spcPts val="0"/>
              </a:spcBef>
              <a:spcAft>
                <a:spcPts val="0"/>
              </a:spcAft>
              <a:buClr>
                <a:schemeClr val="dk1"/>
              </a:buClr>
              <a:buSzPts val="1200"/>
              <a:buFont typeface="Arial"/>
              <a:buChar char="•"/>
            </a:pPr>
            <a:r>
              <a:rPr lang="en-GB" sz="1200">
                <a:latin typeface="Open Sans"/>
                <a:ea typeface="Open Sans"/>
                <a:cs typeface="Open Sans"/>
                <a:sym typeface="Open Sans"/>
              </a:rPr>
              <a:t>The point of a working group is to collaborate and offer information to make sure that all sections of the SDI are coordinated properly with the goals of the project.</a:t>
            </a:r>
            <a:endParaRPr/>
          </a:p>
          <a:p>
            <a:pPr indent="0" lvl="0" marL="0" rtl="0" algn="l">
              <a:spcBef>
                <a:spcPts val="0"/>
              </a:spcBef>
              <a:spcAft>
                <a:spcPts val="0"/>
              </a:spcAft>
              <a:buNone/>
            </a:pPr>
            <a:r>
              <a:t/>
            </a:r>
            <a:endParaRPr/>
          </a:p>
        </p:txBody>
      </p:sp>
      <p:sp>
        <p:nvSpPr>
          <p:cNvPr id="122" name="Google Shape;12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GB" sz="1200">
                <a:latin typeface="Open Sans"/>
                <a:ea typeface="Open Sans"/>
                <a:cs typeface="Open Sans"/>
                <a:sym typeface="Open Sans"/>
              </a:rPr>
              <a:t>Key personnel are individuals who have vital roles and responsibilities within the SDI. They are the leaders or managers who will oversee specific areas of the infrastructure.</a:t>
            </a:r>
            <a:endParaRPr/>
          </a:p>
          <a:p>
            <a:pPr indent="0" lvl="0" marL="0" rtl="0" algn="l">
              <a:lnSpc>
                <a:spcPct val="150000"/>
              </a:lnSpc>
              <a:spcBef>
                <a:spcPts val="0"/>
              </a:spcBef>
              <a:spcAft>
                <a:spcPts val="0"/>
              </a:spcAft>
              <a:buNone/>
            </a:pPr>
            <a:r>
              <a:rPr lang="en-GB" sz="1200">
                <a:latin typeface="Open Sans"/>
                <a:ea typeface="Open Sans"/>
                <a:cs typeface="Open Sans"/>
                <a:sym typeface="Open Sans"/>
              </a:rPr>
              <a:t>Examples of key persons are the SDI project managers, data managers, technical experts, policy analysts, and communication specialists.</a:t>
            </a:r>
            <a:endParaRPr/>
          </a:p>
          <a:p>
            <a:pPr indent="0" lvl="0" marL="0" rtl="0" algn="l">
              <a:lnSpc>
                <a:spcPct val="150000"/>
              </a:lnSpc>
              <a:spcBef>
                <a:spcPts val="0"/>
              </a:spcBef>
              <a:spcAft>
                <a:spcPts val="0"/>
              </a:spcAft>
              <a:buNone/>
            </a:pPr>
            <a:r>
              <a:rPr lang="en-GB" sz="1200">
                <a:latin typeface="Open Sans"/>
                <a:ea typeface="Open Sans"/>
                <a:cs typeface="Open Sans"/>
                <a:sym typeface="Open Sans"/>
              </a:rPr>
              <a:t>Key personnel ensure that the SDI operation is efficient, follows the SDI guidelines, and achieves the objectives set out for the SDI.</a:t>
            </a:r>
            <a:endParaRPr/>
          </a:p>
          <a:p>
            <a:pPr indent="0" lvl="0" marL="0" rtl="0" algn="l">
              <a:spcBef>
                <a:spcPts val="0"/>
              </a:spcBef>
              <a:spcAft>
                <a:spcPts val="0"/>
              </a:spcAft>
              <a:buNone/>
            </a:pPr>
            <a:r>
              <a:t/>
            </a:r>
            <a:endParaRPr/>
          </a:p>
        </p:txBody>
      </p:sp>
      <p:sp>
        <p:nvSpPr>
          <p:cNvPr id="133" name="Google Shape;13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D1D5DB"/>
              </a:buClr>
              <a:buSzPts val="1200"/>
              <a:buFont typeface="Open Sans"/>
              <a:buNone/>
            </a:pPr>
            <a:r>
              <a:rPr b="0" i="0" lang="en-GB">
                <a:solidFill>
                  <a:srgbClr val="D1D5DB"/>
                </a:solidFill>
                <a:latin typeface="Open Sans"/>
                <a:ea typeface="Open Sans"/>
                <a:cs typeface="Open Sans"/>
                <a:sym typeface="Open Sans"/>
              </a:rPr>
              <a:t>The qualifications of individuals in a Spatial Data Infrastructure (SDI) are intricately linked to the specific roles they undertake within the infrastructure. This means that the skill sets, knowledge, and expertise required for each role are tailored to the responsibilities and functions associated with that particular position. In essence, the qualifications of SDI personnel are finely tuned to align with the demands and intricacies of their respective roles, ensuring that they can effectively contribute to the overall success and functionality of the SDI in their designated capacities.</a:t>
            </a:r>
            <a:endParaRPr sz="1200">
              <a:latin typeface="Open Sans"/>
              <a:ea typeface="Open Sans"/>
              <a:cs typeface="Open Sans"/>
              <a:sym typeface="Open Sans"/>
            </a:endParaRPr>
          </a:p>
          <a:p>
            <a:pPr indent="0" lvl="0" marL="0" rtl="0" algn="l">
              <a:spcBef>
                <a:spcPts val="0"/>
              </a:spcBef>
              <a:spcAft>
                <a:spcPts val="0"/>
              </a:spcAft>
              <a:buNone/>
            </a:pPr>
            <a:r>
              <a:t/>
            </a:r>
            <a:endParaRPr/>
          </a:p>
        </p:txBody>
      </p:sp>
      <p:sp>
        <p:nvSpPr>
          <p:cNvPr id="146" name="Google Shape;1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latin typeface="Open Sans"/>
                <a:ea typeface="Open Sans"/>
                <a:cs typeface="Open Sans"/>
                <a:sym typeface="Open Sans"/>
              </a:rPr>
              <a:t>It involves defining roles, assigning tasks, and allocating decision-making authority to various stakeholders to make sure that there is a smooth operation and sustainability of the SDI.</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GB">
                <a:latin typeface="Open Sans"/>
                <a:ea typeface="Open Sans"/>
                <a:cs typeface="Open Sans"/>
                <a:sym typeface="Open Sans"/>
              </a:rPr>
              <a:t>By defining and sharing responsibilities between the different entities involved in an SDI, it ensures that each individual section of the infrastructure gets the appropriate amount of attention and will therefore contribute to the overall success of the project. It also helps define clear ways of communicating as well as accountability amongst the stakeholders.</a:t>
            </a:r>
            <a:endParaRPr>
              <a:latin typeface="Open Sans"/>
              <a:ea typeface="Open Sans"/>
              <a:cs typeface="Open Sans"/>
              <a:sym typeface="Open Sans"/>
            </a:endParaRPr>
          </a:p>
        </p:txBody>
      </p:sp>
      <p:sp>
        <p:nvSpPr>
          <p:cNvPr id="159" name="Google Shape;15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latin typeface="Open Sans"/>
                <a:ea typeface="Open Sans"/>
                <a:cs typeface="Open Sans"/>
                <a:sym typeface="Open Sans"/>
              </a:rPr>
              <a:t>Licensing and costs in a Spatial Data Infrastructure play a large role in making sure of legal compliance, sustainability, and financial viability. </a:t>
            </a:r>
            <a:endParaRPr/>
          </a:p>
        </p:txBody>
      </p:sp>
      <p:sp>
        <p:nvSpPr>
          <p:cNvPr id="171" name="Google Shape;17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D1D5DB"/>
                </a:solidFill>
                <a:latin typeface="Open Sans"/>
                <a:ea typeface="Open Sans"/>
                <a:cs typeface="Open Sans"/>
                <a:sym typeface="Open Sans"/>
              </a:rPr>
              <a:t>It’s vital to emphasise that data security is an ongoing endeavour, demanding continual assessment and adjustment in response to emerging threats and vulnerabilities.</a:t>
            </a:r>
            <a:endParaRPr/>
          </a:p>
          <a:p>
            <a:pPr indent="0" lvl="0" marL="0" rtl="0" algn="l">
              <a:spcBef>
                <a:spcPts val="0"/>
              </a:spcBef>
              <a:spcAft>
                <a:spcPts val="0"/>
              </a:spcAft>
              <a:buNone/>
            </a:pPr>
            <a:r>
              <a:t/>
            </a:r>
            <a:endParaRPr/>
          </a:p>
        </p:txBody>
      </p:sp>
      <p:sp>
        <p:nvSpPr>
          <p:cNvPr id="180" name="Google Shape;18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5" name="Shape 15"/>
        <p:cNvGrpSpPr/>
        <p:nvPr/>
      </p:nvGrpSpPr>
      <p:grpSpPr>
        <a:xfrm>
          <a:off x="0" y="0"/>
          <a:ext cx="0" cy="0"/>
          <a:chOff x="0" y="0"/>
          <a:chExt cx="0" cy="0"/>
        </a:xfrm>
      </p:grpSpPr>
      <p:pic>
        <p:nvPicPr>
          <p:cNvPr descr="A picture containing website&#10;&#10;Description automatically generated" id="16" name="Google Shape;16;p2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25"/>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5"/>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5"/>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4"/>
          <p:cNvSpPr/>
          <p:nvPr>
            <p:ph idx="2" type="pic"/>
          </p:nvPr>
        </p:nvSpPr>
        <p:spPr>
          <a:xfrm>
            <a:off x="5183188" y="987425"/>
            <a:ext cx="6172200" cy="4873625"/>
          </a:xfrm>
          <a:prstGeom prst="rect">
            <a:avLst/>
          </a:prstGeom>
          <a:noFill/>
          <a:ln>
            <a:noFill/>
          </a:ln>
        </p:spPr>
      </p:sp>
      <p:sp>
        <p:nvSpPr>
          <p:cNvPr id="75" name="Google Shape;75;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6"/>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7"/>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 name="Google Shape;33;p27"/>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hyperlink" Target="https://free-vectors.net/technology/debugging-software-concept" TargetMode="External"/><Relationship Id="rId6" Type="http://schemas.openxmlformats.org/officeDocument/2006/relationships/hyperlink" Target="http://gsdiassociation.org/images/publications/cookbooks/SDI_Cookbook_from_Wiki_2012_update.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hyperlink" Target="http://gsdiassociation.org/images/publications/cookbooks/SDI_Cookbook_from_Wiki_2012_update.pdf" TargetMode="External"/><Relationship Id="rId5" Type="http://schemas.openxmlformats.org/officeDocument/2006/relationships/image" Target="../media/image18.jpg"/><Relationship Id="rId6" Type="http://schemas.openxmlformats.org/officeDocument/2006/relationships/hyperlink" Target="https://www.freepik.com/free-vector/software-testing-concept-application-website-code-test-process-it-specialist-searching-bugs-idea-computer-technology-digital-analysis-vector-illustration-cartoon-style_2643298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9.png"/><Relationship Id="rId5" Type="http://schemas.openxmlformats.org/officeDocument/2006/relationships/hyperlink" Target="https://www.maxpixel.net/Customer-Service-Call-Center-Agent-Customer-Support-7111206" TargetMode="External"/><Relationship Id="rId6" Type="http://schemas.openxmlformats.org/officeDocument/2006/relationships/hyperlink" Target="http://gsdiassociation.org/images/publications/cookbooks/SDI_Cookbook_from_Wiki_2012_update.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hyperlink" Target="http://gsdiassociation.org/images/publications/cookbooks/SDI_Cookbook_from_Wiki_2012_update.pdf" TargetMode="External"/><Relationship Id="rId5" Type="http://schemas.openxmlformats.org/officeDocument/2006/relationships/image" Target="../media/image8.jpg"/><Relationship Id="rId6" Type="http://schemas.openxmlformats.org/officeDocument/2006/relationships/hyperlink" Target="https://www.freepik.com/free-vector/organic-flat-customer-support_1311475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hyperlink" Target="https://publications.jrc.ec.europa.eu/repository/bitstream/JRC117724/the_role_of_sdi_in_digital_government_transformation_1.pdf" TargetMode="External"/><Relationship Id="rId5" Type="http://schemas.openxmlformats.org/officeDocument/2006/relationships/hyperlink" Target="http://gsdiassociation.org/images/publications/cookbooks/SDI_Cookbook_from_Wiki_2012_update.pdf" TargetMode="External"/></Relationships>
</file>

<file path=ppt/slides/_rels/slide15.xml.rels><?xml version="1.0" encoding="UTF-8" standalone="yes"?><Relationships xmlns="http://schemas.openxmlformats.org/package/2006/relationships"><Relationship Id="rId11" Type="http://schemas.openxmlformats.org/officeDocument/2006/relationships/hyperlink" Target="https://www.freepik.com/free-vector/diverse-people-online-meet-work_29108725" TargetMode="External"/><Relationship Id="rId10"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hyperlink" Target="https://publications.jrc.ec.europa.eu/repository/bitstream/JRC117724/the_role_of_sdi_in_digital_government_transformation_1.pdf" TargetMode="External"/><Relationship Id="rId9" Type="http://schemas.openxmlformats.org/officeDocument/2006/relationships/hyperlink" Target="https://www.freepik.com/free-vector/flat-design-api-illustration_25876189Freepik" TargetMode="External"/><Relationship Id="rId5" Type="http://schemas.openxmlformats.org/officeDocument/2006/relationships/hyperlink" Target="http://gsdiassociation.org/images/publications/cookbooks/SDI_Cookbook_from_Wiki_2012_update.pdf" TargetMode="External"/><Relationship Id="rId6" Type="http://schemas.openxmlformats.org/officeDocument/2006/relationships/image" Target="../media/image19.jpg"/><Relationship Id="rId7" Type="http://schemas.openxmlformats.org/officeDocument/2006/relationships/hyperlink" Target="https://www.freepik.com/free-vector/copywriter-online-service-platform-writing-designing-texts-creativity-promotion-idea-finding-information-making-valuable-content-vector-flat-illustration_27037040" TargetMode="External"/><Relationship Id="rId8"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hyperlink" Target="https://publications.jrc.ec.europa.eu/repository/bitstream/JRC117724/the_role_of_sdi_in_digital_government_transformation_1.pdf" TargetMode="External"/><Relationship Id="rId5" Type="http://schemas.openxmlformats.org/officeDocument/2006/relationships/hyperlink" Target="http://gsdiassociation.org/images/publications/cookbooks/SDI_Cookbook_from_Wiki_2012_update.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hyperlink" Target="https://sketchvalley.com/" TargetMode="External"/><Relationship Id="rId6" Type="http://schemas.openxmlformats.org/officeDocument/2006/relationships/hyperlink" Target="https://publications.jrc.ec.europa.eu/repository/bitstream/JRC117724/the_role_of_sdi_in_digital_government_transformation_1.pdf" TargetMode="External"/><Relationship Id="rId7" Type="http://schemas.openxmlformats.org/officeDocument/2006/relationships/hyperlink" Target="http://gsdiassociation.org/images/publications/cookbooks/SDI_Cookbook_from_Wiki_2012_update.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hyperlink" Target="https://publications.jrc.ec.europa.eu/repository/bitstream/JRC117724/the_role_of_sdi_in_digital_government_transformation_1.pdf" TargetMode="External"/><Relationship Id="rId5" Type="http://schemas.openxmlformats.org/officeDocument/2006/relationships/hyperlink" Target="http://gsdiassociation.org/images/publications/cookbooks/SDI_Cookbook_from_Wiki_2012_update.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2.png"/><Relationship Id="rId5" Type="http://schemas.openxmlformats.org/officeDocument/2006/relationships/hyperlink" Target="https://pixabay.com/users/Tumisu-148124/" TargetMode="External"/><Relationship Id="rId6" Type="http://schemas.openxmlformats.org/officeDocument/2006/relationships/hyperlink" Target="https://publications.jrc.ec.europa.eu/repository/bitstream/JRC117724/the_role_of_sdi_in_digital_government_transformation_1.pdf" TargetMode="External"/><Relationship Id="rId7" Type="http://schemas.openxmlformats.org/officeDocument/2006/relationships/hyperlink" Target="http://gsdiassociation.org/images/publications/cookbooks/SDI_Cookbook_from_Wiki_2012_updat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hyperlink" Target="https://portal.ogc.org/files/18-087r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gsdiassociation.org/images/publications/cookbooks/SDI_Cookbook_from_Wiki_2012_update.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hyperlink" Target="https://portal.ogc.org/files/18-087r5" TargetMode="External"/><Relationship Id="rId5" Type="http://schemas.openxmlformats.org/officeDocument/2006/relationships/hyperlink" Target="http://gsdiassociation.org/images/publications/cookbooks/SDI_Cookbook_from_Wiki_2012_update.pdf" TargetMode="External"/><Relationship Id="rId6" Type="http://schemas.openxmlformats.org/officeDocument/2006/relationships/hyperlink" Target="https://www.freepik.com/free-vector/business-team-finding-solution-together-group-with-key-unlocking-lock_1368300" TargetMode="External"/><Relationship Id="rId7"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hyperlink" Target="https://pixabay.com/users/geralt-9301/" TargetMode="External"/><Relationship Id="rId6" Type="http://schemas.openxmlformats.org/officeDocument/2006/relationships/hyperlink" Target="https://portal.ogc.org/files/18-087r5" TargetMode="External"/><Relationship Id="rId7" Type="http://schemas.openxmlformats.org/officeDocument/2006/relationships/hyperlink" Target="http://gsdiassociation.org/images/publications/cookbooks/SDI_Cookbook_from_Wiki_2012_update.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hyperlink" Target="https://portal.ogc.org/files/18-087r5" TargetMode="External"/><Relationship Id="rId5" Type="http://schemas.openxmlformats.org/officeDocument/2006/relationships/hyperlink" Target="http://gsdiassociation.org/images/publications/cookbooks/SDI_Cookbook_from_Wiki_2012_update.pdf" TargetMode="External"/><Relationship Id="rId6" Type="http://schemas.openxmlformats.org/officeDocument/2006/relationships/hyperlink" Target="https://www.freepik.com/free-vector/globalization-concept-illustration_22873824" TargetMode="External"/><Relationship Id="rId7"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hyperlink" Target="https://portal.ogc.org/files/18-087r5" TargetMode="External"/><Relationship Id="rId5" Type="http://schemas.openxmlformats.org/officeDocument/2006/relationships/hyperlink" Target="http://gsdiassociation.org/images/publications/cookbooks/SDI_Cookbook_from_Wiki_2012_update.pdf" TargetMode="External"/><Relationship Id="rId6" Type="http://schemas.openxmlformats.org/officeDocument/2006/relationships/image" Target="../media/image23.png"/><Relationship Id="rId7" Type="http://schemas.openxmlformats.org/officeDocument/2006/relationships/hyperlink" Target="https://www.freepik.com/free-vector/global-data-security-personal-data-security-cyber-data-security-online-concept-illustration-internet-security-information-privacy-protection_1295357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651352" y="4301317"/>
            <a:ext cx="6444774" cy="214075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FFFFFF"/>
              </a:buClr>
              <a:buSzPts val="4900"/>
              <a:buFont typeface="Open Sans ExtraBold"/>
              <a:buNone/>
            </a:pPr>
            <a:r>
              <a:rPr b="1" lang="en-GB" sz="4900" strike="noStrike">
                <a:solidFill>
                  <a:srgbClr val="FFFFFF"/>
                </a:solidFill>
                <a:latin typeface="Open Sans ExtraBold"/>
                <a:ea typeface="Open Sans ExtraBold"/>
                <a:cs typeface="Open Sans ExtraBold"/>
                <a:sym typeface="Open Sans ExtraBold"/>
              </a:rPr>
              <a:t>LECTURE 10</a:t>
            </a:r>
            <a:br>
              <a:rPr b="0" lang="en-GB" sz="7200">
                <a:solidFill>
                  <a:srgbClr val="000000"/>
                </a:solidFill>
                <a:latin typeface="Arial"/>
                <a:ea typeface="Arial"/>
                <a:cs typeface="Arial"/>
                <a:sym typeface="Arial"/>
              </a:rPr>
            </a:br>
            <a:r>
              <a:rPr b="1" lang="en-GB" sz="2800">
                <a:latin typeface="Open Sans ExtraBold"/>
                <a:ea typeface="Open Sans ExtraBold"/>
                <a:cs typeface="Open Sans ExtraBold"/>
                <a:sym typeface="Open Sans ExtraBold"/>
              </a:rPr>
              <a:t>NON-TECHNICAL PROCESSES FOR SETTING UP AND MAINTAINING AN SDI</a:t>
            </a:r>
            <a:endParaRPr sz="2800"/>
          </a:p>
        </p:txBody>
      </p:sp>
      <p:sp>
        <p:nvSpPr>
          <p:cNvPr id="96" name="Google Shape;96;p1"/>
          <p:cNvSpPr txBox="1"/>
          <p:nvPr>
            <p:ph idx="1" type="subTitle"/>
          </p:nvPr>
        </p:nvSpPr>
        <p:spPr>
          <a:xfrm>
            <a:off x="688931" y="3374796"/>
            <a:ext cx="4187869" cy="95480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b="1" lang="en-GB" sz="1800" strike="noStrike">
                <a:solidFill>
                  <a:srgbClr val="000000"/>
                </a:solidFill>
                <a:latin typeface="Open Sans ExtraBold"/>
                <a:ea typeface="Open Sans ExtraBold"/>
                <a:cs typeface="Open Sans ExtraBold"/>
                <a:sym typeface="Open Sans ExtraBold"/>
              </a:rPr>
              <a:t>GEOSPATIAL DATA MANAGEMENT FOR ENERGY ACCESS</a:t>
            </a:r>
            <a:endParaRPr b="0" sz="1800" strike="noStrike">
              <a:solidFill>
                <a:srgbClr val="000000"/>
              </a:solidFill>
              <a:latin typeface="Arial"/>
              <a:ea typeface="Arial"/>
              <a:cs typeface="Arial"/>
              <a:sym typeface="Arial"/>
            </a:endParaRPr>
          </a:p>
        </p:txBody>
      </p:sp>
      <p:sp>
        <p:nvSpPr>
          <p:cNvPr id="97" name="Google Shape;97;p1"/>
          <p:cNvSpPr txBox="1"/>
          <p:nvPr>
            <p:ph idx="2" type="body"/>
          </p:nvPr>
        </p:nvSpPr>
        <p:spPr>
          <a:xfrm>
            <a:off x="8707582" y="6106160"/>
            <a:ext cx="3484418" cy="33591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1600"/>
              <a:buNone/>
            </a:pPr>
            <a:r>
              <a:rPr lang="en-GB"/>
              <a:t>Version 1.0</a:t>
            </a:r>
            <a:endParaRPr/>
          </a:p>
        </p:txBody>
      </p:sp>
      <p:sp>
        <p:nvSpPr>
          <p:cNvPr id="98" name="Google Shape;98;p1"/>
          <p:cNvSpPr txBox="1"/>
          <p:nvPr/>
        </p:nvSpPr>
        <p:spPr>
          <a:xfrm>
            <a:off x="8788857" y="3367815"/>
            <a:ext cx="16908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Sustainable Energy for All. Consolidated by Kartoza</a:t>
            </a:r>
            <a:endParaRPr b="1" sz="900">
              <a:solidFill>
                <a:schemeClr val="lt1"/>
              </a:solidFill>
              <a:latin typeface="Open Sans"/>
              <a:ea typeface="Open Sans"/>
              <a:cs typeface="Open Sans"/>
              <a:sym typeface="Open Sans"/>
            </a:endParaRPr>
          </a:p>
        </p:txBody>
      </p:sp>
      <p:pic>
        <p:nvPicPr>
          <p:cNvPr descr="A white circle with white text&#10;&#10;Description automatically generated" id="99" name="Google Shape;99;p1"/>
          <p:cNvPicPr preferRelativeResize="0"/>
          <p:nvPr/>
        </p:nvPicPr>
        <p:blipFill rotWithShape="1">
          <a:blip r:embed="rId3">
            <a:alphaModFix/>
          </a:blip>
          <a:srcRect b="0" l="0" r="0" t="0"/>
          <a:stretch/>
        </p:blipFill>
        <p:spPr>
          <a:xfrm>
            <a:off x="10479687" y="3481710"/>
            <a:ext cx="482722" cy="485636"/>
          </a:xfrm>
          <a:prstGeom prst="rect">
            <a:avLst/>
          </a:prstGeom>
          <a:noFill/>
          <a:ln>
            <a:noFill/>
          </a:ln>
        </p:spPr>
      </p:pic>
      <p:pic>
        <p:nvPicPr>
          <p:cNvPr id="100" name="Google Shape;100;p1"/>
          <p:cNvPicPr preferRelativeResize="0"/>
          <p:nvPr/>
        </p:nvPicPr>
        <p:blipFill rotWithShape="1">
          <a:blip r:embed="rId4">
            <a:alphaModFix/>
          </a:blip>
          <a:srcRect b="0" l="0" r="0" t="0"/>
          <a:stretch/>
        </p:blipFill>
        <p:spPr>
          <a:xfrm>
            <a:off x="11076962" y="3621295"/>
            <a:ext cx="747893" cy="2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Graphical user interface, sunburst chart&#10;&#10;Description automatically generated" id="194" name="Google Shape;194;p10"/>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195" name="Google Shape;195;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9</a:t>
            </a:r>
            <a:endParaRPr b="1" sz="1400">
              <a:solidFill>
                <a:schemeClr val="lt1"/>
              </a:solidFill>
              <a:latin typeface="Open Sans ExtraBold"/>
              <a:ea typeface="Open Sans ExtraBold"/>
              <a:cs typeface="Open Sans ExtraBold"/>
              <a:sym typeface="Open Sans ExtraBold"/>
            </a:endParaRPr>
          </a:p>
        </p:txBody>
      </p:sp>
      <p:sp>
        <p:nvSpPr>
          <p:cNvPr id="196" name="Google Shape;196;p10"/>
          <p:cNvSpPr txBox="1"/>
          <p:nvPr/>
        </p:nvSpPr>
        <p:spPr>
          <a:xfrm>
            <a:off x="802105" y="4640"/>
            <a:ext cx="1072726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10.5 Maintenance, De-bugging and How to Procure Support</a:t>
            </a:r>
            <a:endParaRPr/>
          </a:p>
        </p:txBody>
      </p:sp>
      <p:sp>
        <p:nvSpPr>
          <p:cNvPr id="197" name="Google Shape;197;p10"/>
          <p:cNvSpPr txBox="1"/>
          <p:nvPr>
            <p:ph idx="1" type="body"/>
          </p:nvPr>
        </p:nvSpPr>
        <p:spPr>
          <a:xfrm>
            <a:off x="807676" y="1947946"/>
            <a:ext cx="5847485" cy="4026567"/>
          </a:xfrm>
          <a:prstGeom prst="rect">
            <a:avLst/>
          </a:prstGeom>
          <a:noFill/>
          <a:ln>
            <a:noFill/>
          </a:ln>
        </p:spPr>
        <p:txBody>
          <a:bodyPr anchorCtr="0" anchor="ctr" bIns="45700" lIns="91425" spcFirstLastPara="1" rIns="91425" wrap="square" tIns="45700">
            <a:normAutofit/>
          </a:bodyPr>
          <a:lstStyle/>
          <a:p>
            <a:pPr indent="0" lvl="0" marL="0" rtl="0" algn="l">
              <a:lnSpc>
                <a:spcPct val="150000"/>
              </a:lnSpc>
              <a:spcBef>
                <a:spcPts val="0"/>
              </a:spcBef>
              <a:spcAft>
                <a:spcPts val="0"/>
              </a:spcAft>
              <a:buClr>
                <a:schemeClr val="dk1"/>
              </a:buClr>
              <a:buSzPts val="2000"/>
              <a:buNone/>
            </a:pPr>
            <a:r>
              <a:rPr lang="en-GB" sz="2000">
                <a:latin typeface="Open Sans"/>
                <a:ea typeface="Open Sans"/>
                <a:cs typeface="Open Sans"/>
                <a:sym typeface="Open Sans"/>
              </a:rPr>
              <a:t>Regular maintenance is vital for keeping the SDI's components (such as hardware, software, and data) to date and functioning optimally. Maintenance tasks could consist of updating software versions, validating data quality, monitoring system performance, and addressing hardware issues.</a:t>
            </a:r>
            <a:endParaRPr/>
          </a:p>
        </p:txBody>
      </p:sp>
      <p:sp>
        <p:nvSpPr>
          <p:cNvPr id="198" name="Google Shape;198;p10"/>
          <p:cNvSpPr txBox="1"/>
          <p:nvPr/>
        </p:nvSpPr>
        <p:spPr>
          <a:xfrm>
            <a:off x="802105" y="1460775"/>
            <a:ext cx="61040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Maintenance</a:t>
            </a:r>
            <a:endParaRPr/>
          </a:p>
        </p:txBody>
      </p:sp>
      <p:pic>
        <p:nvPicPr>
          <p:cNvPr id="199" name="Google Shape;199;p10"/>
          <p:cNvPicPr preferRelativeResize="0"/>
          <p:nvPr/>
        </p:nvPicPr>
        <p:blipFill rotWithShape="1">
          <a:blip r:embed="rId4">
            <a:alphaModFix/>
          </a:blip>
          <a:srcRect b="0" l="0" r="0" t="0"/>
          <a:stretch/>
        </p:blipFill>
        <p:spPr>
          <a:xfrm>
            <a:off x="6655161" y="1947946"/>
            <a:ext cx="4729163" cy="3238500"/>
          </a:xfrm>
          <a:prstGeom prst="rect">
            <a:avLst/>
          </a:prstGeom>
          <a:noFill/>
          <a:ln>
            <a:noFill/>
          </a:ln>
        </p:spPr>
      </p:pic>
      <p:sp>
        <p:nvSpPr>
          <p:cNvPr id="200" name="Google Shape;200;p10"/>
          <p:cNvSpPr txBox="1"/>
          <p:nvPr/>
        </p:nvSpPr>
        <p:spPr>
          <a:xfrm>
            <a:off x="6655161" y="5186446"/>
            <a:ext cx="392120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Attribution link: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FREE-VECTORS.NET</a:t>
            </a:r>
            <a:endParaRPr i="1" sz="1200">
              <a:solidFill>
                <a:schemeClr val="dk1"/>
              </a:solidFill>
              <a:latin typeface="Open Sans"/>
              <a:ea typeface="Open Sans"/>
              <a:cs typeface="Open Sans"/>
              <a:sym typeface="Open Sans"/>
            </a:endParaRPr>
          </a:p>
        </p:txBody>
      </p:sp>
      <p:sp>
        <p:nvSpPr>
          <p:cNvPr id="201" name="Google Shape;201;p10"/>
          <p:cNvSpPr txBox="1"/>
          <p:nvPr/>
        </p:nvSpPr>
        <p:spPr>
          <a:xfrm>
            <a:off x="6487670" y="6121401"/>
            <a:ext cx="528832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6">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Graphical user interface, sunburst chart&#10;&#10;Description automatically generated" id="207" name="Google Shape;207;p11"/>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208" name="Google Shape;208;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209" name="Google Shape;209;p11"/>
          <p:cNvSpPr txBox="1"/>
          <p:nvPr/>
        </p:nvSpPr>
        <p:spPr>
          <a:xfrm>
            <a:off x="802105" y="4640"/>
            <a:ext cx="1072726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10.5 Maintenance, De-bugging and How to Procure Support</a:t>
            </a:r>
            <a:endParaRPr/>
          </a:p>
        </p:txBody>
      </p:sp>
      <p:sp>
        <p:nvSpPr>
          <p:cNvPr id="210" name="Google Shape;210;p11"/>
          <p:cNvSpPr txBox="1"/>
          <p:nvPr>
            <p:ph idx="1" type="body"/>
          </p:nvPr>
        </p:nvSpPr>
        <p:spPr>
          <a:xfrm>
            <a:off x="807676" y="1947946"/>
            <a:ext cx="5097824" cy="4026567"/>
          </a:xfrm>
          <a:prstGeom prst="rect">
            <a:avLst/>
          </a:prstGeom>
          <a:noFill/>
          <a:ln>
            <a:noFill/>
          </a:ln>
        </p:spPr>
        <p:txBody>
          <a:bodyPr anchorCtr="0" anchor="ctr" bIns="45700" lIns="91425" spcFirstLastPara="1" rIns="91425" wrap="square" tIns="45700">
            <a:normAutofit/>
          </a:bodyPr>
          <a:lstStyle/>
          <a:p>
            <a:pPr indent="0" lvl="0" marL="0" rtl="0" algn="l">
              <a:lnSpc>
                <a:spcPct val="150000"/>
              </a:lnSpc>
              <a:spcBef>
                <a:spcPts val="0"/>
              </a:spcBef>
              <a:spcAft>
                <a:spcPts val="0"/>
              </a:spcAft>
              <a:buClr>
                <a:schemeClr val="dk1"/>
              </a:buClr>
              <a:buSzPts val="2000"/>
              <a:buNone/>
            </a:pPr>
            <a:r>
              <a:rPr lang="en-GB" sz="2000">
                <a:latin typeface="Open Sans"/>
                <a:ea typeface="Open Sans"/>
                <a:cs typeface="Open Sans"/>
                <a:sym typeface="Open Sans"/>
              </a:rPr>
              <a:t>Debugging is made up of identifying and resolving errors, issues, and software bugs that may arise in the SDI's functionality.</a:t>
            </a:r>
            <a:endParaRPr/>
          </a:p>
        </p:txBody>
      </p:sp>
      <p:sp>
        <p:nvSpPr>
          <p:cNvPr id="211" name="Google Shape;211;p11"/>
          <p:cNvSpPr txBox="1"/>
          <p:nvPr/>
        </p:nvSpPr>
        <p:spPr>
          <a:xfrm>
            <a:off x="802105" y="1613082"/>
            <a:ext cx="61040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De-bugging</a:t>
            </a:r>
            <a:endParaRPr/>
          </a:p>
        </p:txBody>
      </p:sp>
      <p:sp>
        <p:nvSpPr>
          <p:cNvPr id="212" name="Google Shape;212;p11"/>
          <p:cNvSpPr txBox="1"/>
          <p:nvPr/>
        </p:nvSpPr>
        <p:spPr>
          <a:xfrm>
            <a:off x="6487670" y="6121401"/>
            <a:ext cx="528832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pic>
        <p:nvPicPr>
          <p:cNvPr id="213" name="Google Shape;213;p11"/>
          <p:cNvPicPr preferRelativeResize="0"/>
          <p:nvPr/>
        </p:nvPicPr>
        <p:blipFill rotWithShape="1">
          <a:blip r:embed="rId5">
            <a:alphaModFix/>
          </a:blip>
          <a:srcRect b="0" l="0" r="0" t="0"/>
          <a:stretch/>
        </p:blipFill>
        <p:spPr>
          <a:xfrm>
            <a:off x="6690526" y="1706508"/>
            <a:ext cx="4559250" cy="4082098"/>
          </a:xfrm>
          <a:prstGeom prst="rect">
            <a:avLst/>
          </a:prstGeom>
          <a:noFill/>
          <a:ln>
            <a:noFill/>
          </a:ln>
        </p:spPr>
      </p:pic>
      <p:sp>
        <p:nvSpPr>
          <p:cNvPr id="214" name="Google Shape;214;p11"/>
          <p:cNvSpPr txBox="1"/>
          <p:nvPr/>
        </p:nvSpPr>
        <p:spPr>
          <a:xfrm>
            <a:off x="7200900" y="5703932"/>
            <a:ext cx="3136902"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100">
                <a:solidFill>
                  <a:schemeClr val="dk1"/>
                </a:solidFill>
                <a:latin typeface="Open Sans"/>
                <a:ea typeface="Open Sans"/>
                <a:cs typeface="Open Sans"/>
                <a:sym typeface="Open Sans"/>
              </a:rPr>
              <a:t>Picture by </a:t>
            </a:r>
            <a:r>
              <a:rPr i="1" lang="en-GB" sz="1100" u="sng">
                <a:solidFill>
                  <a:schemeClr val="dk1"/>
                </a:solidFill>
                <a:latin typeface="Open Sans"/>
                <a:ea typeface="Open Sans"/>
                <a:cs typeface="Open Sans"/>
                <a:sym typeface="Open Sans"/>
                <a:hlinkClick r:id="rId6">
                  <a:extLst>
                    <a:ext uri="{A12FA001-AC4F-418D-AE19-62706E023703}">
                      <ahyp:hlinkClr val="tx"/>
                    </a:ext>
                  </a:extLst>
                </a:hlinkClick>
              </a:rPr>
              <a:t>vector4stock on Freepik</a:t>
            </a:r>
            <a:endParaRPr i="1" sz="11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Graphical user interface, sunburst chart&#10;&#10;Description automatically generated" id="220" name="Google Shape;220;p12"/>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221" name="Google Shape;221;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222" name="Google Shape;222;p12"/>
          <p:cNvSpPr txBox="1"/>
          <p:nvPr/>
        </p:nvSpPr>
        <p:spPr>
          <a:xfrm>
            <a:off x="802105" y="4640"/>
            <a:ext cx="1072726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10.5 Maintenance, De-bugging and How to Procure Support</a:t>
            </a:r>
            <a:endParaRPr/>
          </a:p>
        </p:txBody>
      </p:sp>
      <p:sp>
        <p:nvSpPr>
          <p:cNvPr id="223" name="Google Shape;223;p12"/>
          <p:cNvSpPr txBox="1"/>
          <p:nvPr>
            <p:ph idx="1" type="body"/>
          </p:nvPr>
        </p:nvSpPr>
        <p:spPr>
          <a:xfrm>
            <a:off x="807676" y="1947946"/>
            <a:ext cx="5865840" cy="4026567"/>
          </a:xfrm>
          <a:prstGeom prst="rect">
            <a:avLst/>
          </a:prstGeom>
          <a:noFill/>
          <a:ln>
            <a:noFill/>
          </a:ln>
        </p:spPr>
        <p:txBody>
          <a:bodyPr anchorCtr="0" anchor="ctr" bIns="45700" lIns="91425" spcFirstLastPara="1" rIns="91425" wrap="square" tIns="45700">
            <a:normAutofit/>
          </a:bodyPr>
          <a:lstStyle/>
          <a:p>
            <a:pPr indent="0" lvl="0" marL="0" rtl="0" algn="l">
              <a:lnSpc>
                <a:spcPct val="150000"/>
              </a:lnSpc>
              <a:spcBef>
                <a:spcPts val="0"/>
              </a:spcBef>
              <a:spcAft>
                <a:spcPts val="0"/>
              </a:spcAft>
              <a:buClr>
                <a:schemeClr val="dk1"/>
              </a:buClr>
              <a:buSzPts val="2000"/>
              <a:buNone/>
            </a:pPr>
            <a:r>
              <a:rPr lang="en-GB" sz="2000">
                <a:latin typeface="Open Sans"/>
                <a:ea typeface="Open Sans"/>
                <a:cs typeface="Open Sans"/>
                <a:sym typeface="Open Sans"/>
              </a:rPr>
              <a:t>SDIs may need technical support and expertise beyond the abilities of the team and could therefore mean that getting support could involve contracting with external vendors, consulting experts, or engaging technical support services.</a:t>
            </a:r>
            <a:endParaRPr/>
          </a:p>
        </p:txBody>
      </p:sp>
      <p:sp>
        <p:nvSpPr>
          <p:cNvPr id="224" name="Google Shape;224;p12"/>
          <p:cNvSpPr txBox="1"/>
          <p:nvPr/>
        </p:nvSpPr>
        <p:spPr>
          <a:xfrm>
            <a:off x="802105" y="1613082"/>
            <a:ext cx="61040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Procuring Support</a:t>
            </a:r>
            <a:endParaRPr/>
          </a:p>
        </p:txBody>
      </p:sp>
      <p:pic>
        <p:nvPicPr>
          <p:cNvPr id="225" name="Google Shape;225;p12"/>
          <p:cNvPicPr preferRelativeResize="0"/>
          <p:nvPr/>
        </p:nvPicPr>
        <p:blipFill rotWithShape="1">
          <a:blip r:embed="rId4">
            <a:alphaModFix/>
          </a:blip>
          <a:srcRect b="0" l="0" r="0" t="0"/>
          <a:stretch/>
        </p:blipFill>
        <p:spPr>
          <a:xfrm>
            <a:off x="7061405" y="1873295"/>
            <a:ext cx="4089878" cy="4026567"/>
          </a:xfrm>
          <a:prstGeom prst="rect">
            <a:avLst/>
          </a:prstGeom>
          <a:noFill/>
          <a:ln>
            <a:noFill/>
          </a:ln>
        </p:spPr>
      </p:pic>
      <p:sp>
        <p:nvSpPr>
          <p:cNvPr id="226" name="Google Shape;226;p12"/>
          <p:cNvSpPr txBox="1"/>
          <p:nvPr/>
        </p:nvSpPr>
        <p:spPr>
          <a:xfrm>
            <a:off x="7061405" y="5974513"/>
            <a:ext cx="408987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Attribution link: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Maxpixel </a:t>
            </a:r>
            <a:endParaRPr i="1" sz="1200">
              <a:solidFill>
                <a:schemeClr val="dk1"/>
              </a:solidFill>
              <a:latin typeface="Open Sans"/>
              <a:ea typeface="Open Sans"/>
              <a:cs typeface="Open Sans"/>
              <a:sym typeface="Open Sans"/>
            </a:endParaRPr>
          </a:p>
        </p:txBody>
      </p:sp>
      <p:sp>
        <p:nvSpPr>
          <p:cNvPr id="227" name="Google Shape;227;p12"/>
          <p:cNvSpPr txBox="1"/>
          <p:nvPr/>
        </p:nvSpPr>
        <p:spPr>
          <a:xfrm>
            <a:off x="263333" y="6113012"/>
            <a:ext cx="528832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6">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Graphical user interface, sunburst chart&#10;&#10;Description automatically generated" id="233" name="Google Shape;233;p13"/>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234" name="Google Shape;234;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12</a:t>
            </a:r>
            <a:endParaRPr b="1" sz="1400">
              <a:solidFill>
                <a:schemeClr val="lt1"/>
              </a:solidFill>
              <a:latin typeface="Open Sans ExtraBold"/>
              <a:ea typeface="Open Sans ExtraBold"/>
              <a:cs typeface="Open Sans ExtraBold"/>
              <a:sym typeface="Open Sans ExtraBold"/>
            </a:endParaRPr>
          </a:p>
        </p:txBody>
      </p:sp>
      <p:sp>
        <p:nvSpPr>
          <p:cNvPr id="235" name="Google Shape;235;p13"/>
          <p:cNvSpPr txBox="1"/>
          <p:nvPr/>
        </p:nvSpPr>
        <p:spPr>
          <a:xfrm>
            <a:off x="802105" y="4640"/>
            <a:ext cx="1072726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1.5 Maintenance, De-bugging and How to Procure Support</a:t>
            </a:r>
            <a:endParaRPr/>
          </a:p>
        </p:txBody>
      </p:sp>
      <p:sp>
        <p:nvSpPr>
          <p:cNvPr id="236" name="Google Shape;236;p13"/>
          <p:cNvSpPr txBox="1"/>
          <p:nvPr>
            <p:ph idx="1" type="body"/>
          </p:nvPr>
        </p:nvSpPr>
        <p:spPr>
          <a:xfrm>
            <a:off x="807676" y="1947946"/>
            <a:ext cx="5135924" cy="4026567"/>
          </a:xfrm>
          <a:prstGeom prst="rect">
            <a:avLst/>
          </a:prstGeom>
          <a:noFill/>
          <a:ln>
            <a:noFill/>
          </a:ln>
        </p:spPr>
        <p:txBody>
          <a:bodyPr anchorCtr="0" anchor="ctr" bIns="45700" lIns="91425" spcFirstLastPara="1" rIns="91425" wrap="square" tIns="45700">
            <a:normAutofit/>
          </a:bodyPr>
          <a:lstStyle/>
          <a:p>
            <a:pPr indent="0" lvl="0" marL="0" rtl="0" algn="l">
              <a:lnSpc>
                <a:spcPct val="150000"/>
              </a:lnSpc>
              <a:spcBef>
                <a:spcPts val="0"/>
              </a:spcBef>
              <a:spcAft>
                <a:spcPts val="0"/>
              </a:spcAft>
              <a:buClr>
                <a:schemeClr val="dk1"/>
              </a:buClr>
              <a:buSzPts val="2000"/>
              <a:buNone/>
            </a:pPr>
            <a:r>
              <a:rPr lang="en-GB" sz="2000">
                <a:latin typeface="Open Sans"/>
                <a:ea typeface="Open Sans"/>
                <a:cs typeface="Open Sans"/>
                <a:sym typeface="Open Sans"/>
              </a:rPr>
              <a:t>User support could be achieved by creating a user support system such as a help desk system to aid SDI users in solving data access and technical issues. </a:t>
            </a:r>
            <a:endParaRPr/>
          </a:p>
        </p:txBody>
      </p:sp>
      <p:sp>
        <p:nvSpPr>
          <p:cNvPr id="237" name="Google Shape;237;p13"/>
          <p:cNvSpPr txBox="1"/>
          <p:nvPr/>
        </p:nvSpPr>
        <p:spPr>
          <a:xfrm>
            <a:off x="802105" y="1613082"/>
            <a:ext cx="61040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User Support and Help desk</a:t>
            </a:r>
            <a:endParaRPr/>
          </a:p>
        </p:txBody>
      </p:sp>
      <p:sp>
        <p:nvSpPr>
          <p:cNvPr id="238" name="Google Shape;238;p13"/>
          <p:cNvSpPr txBox="1"/>
          <p:nvPr/>
        </p:nvSpPr>
        <p:spPr>
          <a:xfrm>
            <a:off x="6487670" y="6121401"/>
            <a:ext cx="528832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pic>
        <p:nvPicPr>
          <p:cNvPr id="239" name="Google Shape;239;p13"/>
          <p:cNvPicPr preferRelativeResize="0"/>
          <p:nvPr/>
        </p:nvPicPr>
        <p:blipFill rotWithShape="1">
          <a:blip r:embed="rId5">
            <a:alphaModFix/>
          </a:blip>
          <a:srcRect b="0" l="0" r="0" t="0"/>
          <a:stretch/>
        </p:blipFill>
        <p:spPr>
          <a:xfrm>
            <a:off x="6906125" y="1761173"/>
            <a:ext cx="4065249" cy="4065249"/>
          </a:xfrm>
          <a:prstGeom prst="rect">
            <a:avLst/>
          </a:prstGeom>
          <a:noFill/>
          <a:ln>
            <a:noFill/>
          </a:ln>
        </p:spPr>
      </p:pic>
      <p:sp>
        <p:nvSpPr>
          <p:cNvPr id="240" name="Google Shape;240;p13"/>
          <p:cNvSpPr txBox="1"/>
          <p:nvPr/>
        </p:nvSpPr>
        <p:spPr>
          <a:xfrm>
            <a:off x="7344202" y="5923097"/>
            <a:ext cx="34671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100">
                <a:solidFill>
                  <a:schemeClr val="dk1"/>
                </a:solidFill>
                <a:latin typeface="Open Sans"/>
                <a:ea typeface="Open Sans"/>
                <a:cs typeface="Open Sans"/>
                <a:sym typeface="Open Sans"/>
              </a:rPr>
              <a:t>Picture by </a:t>
            </a:r>
            <a:r>
              <a:rPr i="1" lang="en-GB" sz="1100" u="sng">
                <a:solidFill>
                  <a:schemeClr val="dk1"/>
                </a:solidFill>
                <a:latin typeface="Open Sans"/>
                <a:ea typeface="Open Sans"/>
                <a:cs typeface="Open Sans"/>
                <a:sym typeface="Open Sans"/>
                <a:hlinkClick r:id="rId6">
                  <a:extLst>
                    <a:ext uri="{A12FA001-AC4F-418D-AE19-62706E023703}">
                      <ahyp:hlinkClr val="tx"/>
                    </a:ext>
                  </a:extLst>
                </a:hlinkClick>
              </a:rPr>
              <a:t>Freepik</a:t>
            </a:r>
            <a:endParaRPr i="1" sz="11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descr="Graphical user interface, sunburst chart&#10;&#10;Description automatically generated" id="246" name="Google Shape;246;p14"/>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247" name="Google Shape;247;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13</a:t>
            </a:r>
            <a:endParaRPr b="1" sz="1400">
              <a:solidFill>
                <a:schemeClr val="lt1"/>
              </a:solidFill>
              <a:latin typeface="Open Sans ExtraBold"/>
              <a:ea typeface="Open Sans ExtraBold"/>
              <a:cs typeface="Open Sans ExtraBold"/>
              <a:sym typeface="Open Sans ExtraBold"/>
            </a:endParaRPr>
          </a:p>
        </p:txBody>
      </p:sp>
      <p:sp>
        <p:nvSpPr>
          <p:cNvPr id="248" name="Google Shape;248;p14"/>
          <p:cNvSpPr txBox="1"/>
          <p:nvPr/>
        </p:nvSpPr>
        <p:spPr>
          <a:xfrm>
            <a:off x="802105" y="4640"/>
            <a:ext cx="1097388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10.6 Dissemination, Outreach, and Coordination of Efforts</a:t>
            </a:r>
            <a:endParaRPr/>
          </a:p>
        </p:txBody>
      </p:sp>
      <p:sp>
        <p:nvSpPr>
          <p:cNvPr id="249" name="Google Shape;249;p14"/>
          <p:cNvSpPr txBox="1"/>
          <p:nvPr>
            <p:ph idx="1" type="body"/>
          </p:nvPr>
        </p:nvSpPr>
        <p:spPr>
          <a:xfrm>
            <a:off x="807676" y="1947946"/>
            <a:ext cx="10721698" cy="4026567"/>
          </a:xfrm>
          <a:prstGeom prst="rect">
            <a:avLst/>
          </a:prstGeom>
          <a:noFill/>
          <a:ln>
            <a:noFill/>
          </a:ln>
        </p:spPr>
        <p:txBody>
          <a:bodyPr anchorCtr="0" anchor="ctr"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2000"/>
              <a:buChar char="•"/>
            </a:pPr>
            <a:r>
              <a:rPr lang="en-GB" sz="2000">
                <a:latin typeface="Open Sans"/>
                <a:ea typeface="Open Sans"/>
                <a:cs typeface="Open Sans"/>
                <a:sym typeface="Open Sans"/>
              </a:rPr>
              <a:t>Dissemination, outreach, and coordination of efforts are vital components in the successful operation of an SDI.</a:t>
            </a:r>
            <a:endParaRPr/>
          </a:p>
          <a:p>
            <a:pPr indent="-228600" lvl="0" marL="228600" rtl="0" algn="l">
              <a:lnSpc>
                <a:spcPct val="150000"/>
              </a:lnSpc>
              <a:spcBef>
                <a:spcPts val="1000"/>
              </a:spcBef>
              <a:spcAft>
                <a:spcPts val="0"/>
              </a:spcAft>
              <a:buClr>
                <a:schemeClr val="dk1"/>
              </a:buClr>
              <a:buSzPts val="2000"/>
              <a:buChar char="•"/>
            </a:pPr>
            <a:r>
              <a:rPr lang="en-GB" sz="2000">
                <a:latin typeface="Open Sans"/>
                <a:ea typeface="Open Sans"/>
                <a:cs typeface="Open Sans"/>
                <a:sym typeface="Open Sans"/>
              </a:rPr>
              <a:t>These activities involve:</a:t>
            </a:r>
            <a:endParaRPr/>
          </a:p>
          <a:p>
            <a:pPr indent="-228600" lvl="1" marL="685800" rtl="0" algn="l">
              <a:lnSpc>
                <a:spcPct val="150000"/>
              </a:lnSpc>
              <a:spcBef>
                <a:spcPts val="500"/>
              </a:spcBef>
              <a:spcAft>
                <a:spcPts val="0"/>
              </a:spcAft>
              <a:buClr>
                <a:schemeClr val="dk1"/>
              </a:buClr>
              <a:buSzPts val="2000"/>
              <a:buChar char="•"/>
            </a:pPr>
            <a:r>
              <a:rPr lang="en-GB" sz="2000">
                <a:latin typeface="Open Sans"/>
                <a:ea typeface="Open Sans"/>
                <a:cs typeface="Open Sans"/>
                <a:sym typeface="Open Sans"/>
              </a:rPr>
              <a:t>Sharing geospatial data and services,</a:t>
            </a:r>
            <a:endParaRPr/>
          </a:p>
          <a:p>
            <a:pPr indent="-228600" lvl="1" marL="685800" rtl="0" algn="l">
              <a:lnSpc>
                <a:spcPct val="150000"/>
              </a:lnSpc>
              <a:spcBef>
                <a:spcPts val="500"/>
              </a:spcBef>
              <a:spcAft>
                <a:spcPts val="0"/>
              </a:spcAft>
              <a:buClr>
                <a:schemeClr val="dk1"/>
              </a:buClr>
              <a:buSzPts val="2000"/>
              <a:buChar char="•"/>
            </a:pPr>
            <a:r>
              <a:rPr lang="en-GB" sz="2000">
                <a:latin typeface="Open Sans"/>
                <a:ea typeface="Open Sans"/>
                <a:cs typeface="Open Sans"/>
                <a:sym typeface="Open Sans"/>
              </a:rPr>
              <a:t>Engaging with various stakeholders</a:t>
            </a:r>
            <a:endParaRPr/>
          </a:p>
          <a:p>
            <a:pPr indent="-228600" lvl="1" marL="685800" rtl="0" algn="l">
              <a:lnSpc>
                <a:spcPct val="150000"/>
              </a:lnSpc>
              <a:spcBef>
                <a:spcPts val="500"/>
              </a:spcBef>
              <a:spcAft>
                <a:spcPts val="0"/>
              </a:spcAft>
              <a:buClr>
                <a:schemeClr val="dk1"/>
              </a:buClr>
              <a:buSzPts val="2000"/>
              <a:buChar char="•"/>
            </a:pPr>
            <a:r>
              <a:rPr lang="en-GB" sz="2000">
                <a:latin typeface="Open Sans"/>
                <a:ea typeface="Open Sans"/>
                <a:cs typeface="Open Sans"/>
                <a:sym typeface="Open Sans"/>
              </a:rPr>
              <a:t>Promoting collaboration to enhance the impact and usefulness of the SDI</a:t>
            </a:r>
            <a:endParaRPr/>
          </a:p>
        </p:txBody>
      </p:sp>
      <p:sp>
        <p:nvSpPr>
          <p:cNvPr id="250" name="Google Shape;250;p14"/>
          <p:cNvSpPr txBox="1"/>
          <p:nvPr/>
        </p:nvSpPr>
        <p:spPr>
          <a:xfrm>
            <a:off x="1544057" y="6055584"/>
            <a:ext cx="1023193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The Role of Spatial Data Infrastructures in the Digital Government Transformation of Public Administrations </a:t>
            </a:r>
            <a:r>
              <a:rPr i="1" lang="en-GB" sz="1200">
                <a:solidFill>
                  <a:schemeClr val="dk1"/>
                </a:solidFill>
                <a:latin typeface="Open Sans"/>
                <a:ea typeface="Open Sans"/>
                <a:cs typeface="Open Sans"/>
                <a:sym typeface="Open Sans"/>
              </a:rPr>
              <a:t>and the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Graphical user interface, sunburst chart&#10;&#10;Description automatically generated" id="256" name="Google Shape;256;p15"/>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257" name="Google Shape;257;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14</a:t>
            </a:r>
            <a:endParaRPr b="1" sz="1400">
              <a:solidFill>
                <a:schemeClr val="lt1"/>
              </a:solidFill>
              <a:latin typeface="Open Sans ExtraBold"/>
              <a:ea typeface="Open Sans ExtraBold"/>
              <a:cs typeface="Open Sans ExtraBold"/>
              <a:sym typeface="Open Sans ExtraBold"/>
            </a:endParaRPr>
          </a:p>
        </p:txBody>
      </p:sp>
      <p:sp>
        <p:nvSpPr>
          <p:cNvPr id="258" name="Google Shape;258;p15"/>
          <p:cNvSpPr txBox="1"/>
          <p:nvPr/>
        </p:nvSpPr>
        <p:spPr>
          <a:xfrm>
            <a:off x="802105" y="4640"/>
            <a:ext cx="1097388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10.6 Dissemination, Outreach, and Coordination of Efforts</a:t>
            </a:r>
            <a:endParaRPr/>
          </a:p>
        </p:txBody>
      </p:sp>
      <p:sp>
        <p:nvSpPr>
          <p:cNvPr id="259" name="Google Shape;259;p15"/>
          <p:cNvSpPr txBox="1"/>
          <p:nvPr/>
        </p:nvSpPr>
        <p:spPr>
          <a:xfrm>
            <a:off x="774377" y="2006206"/>
            <a:ext cx="494389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9CC2E5"/>
                </a:solidFill>
                <a:latin typeface="Open Sans"/>
                <a:ea typeface="Open Sans"/>
                <a:cs typeface="Open Sans"/>
                <a:sym typeface="Open Sans"/>
              </a:rPr>
              <a:t>Dissemination of Data and Services</a:t>
            </a:r>
            <a:endParaRPr/>
          </a:p>
        </p:txBody>
      </p:sp>
      <p:sp>
        <p:nvSpPr>
          <p:cNvPr id="260" name="Google Shape;260;p15"/>
          <p:cNvSpPr txBox="1"/>
          <p:nvPr/>
        </p:nvSpPr>
        <p:spPr>
          <a:xfrm>
            <a:off x="6289049" y="1865791"/>
            <a:ext cx="524032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9CC2E5"/>
                </a:solidFill>
                <a:latin typeface="Open Sans"/>
                <a:ea typeface="Open Sans"/>
                <a:cs typeface="Open Sans"/>
                <a:sym typeface="Open Sans"/>
              </a:rPr>
              <a:t>Outreach and Communication</a:t>
            </a:r>
            <a:endParaRPr/>
          </a:p>
        </p:txBody>
      </p:sp>
      <p:sp>
        <p:nvSpPr>
          <p:cNvPr id="261" name="Google Shape;261;p15"/>
          <p:cNvSpPr txBox="1"/>
          <p:nvPr/>
        </p:nvSpPr>
        <p:spPr>
          <a:xfrm>
            <a:off x="6400800" y="2406316"/>
            <a:ext cx="5128574" cy="3282864"/>
          </a:xfrm>
          <a:prstGeom prst="rect">
            <a:avLst/>
          </a:prstGeom>
          <a:noFill/>
          <a:ln>
            <a:noFill/>
          </a:ln>
        </p:spPr>
        <p:txBody>
          <a:bodyPr anchorCtr="0" anchor="ctr" bIns="45700" lIns="91425" spcFirstLastPara="1" rIns="91425" wrap="square" tIns="45700">
            <a:normAutofit/>
          </a:bodyPr>
          <a:lstStyle/>
          <a:p>
            <a:pPr indent="0" lvl="0" marL="0" marR="0" rtl="0" algn="l">
              <a:lnSpc>
                <a:spcPct val="150000"/>
              </a:lnSpc>
              <a:spcBef>
                <a:spcPts val="0"/>
              </a:spcBef>
              <a:spcAft>
                <a:spcPts val="0"/>
              </a:spcAft>
              <a:buClr>
                <a:schemeClr val="dk1"/>
              </a:buClr>
              <a:buSzPts val="2000"/>
              <a:buFont typeface="Arial"/>
              <a:buNone/>
            </a:pPr>
            <a:r>
              <a:t/>
            </a:r>
            <a:endParaRPr sz="2000">
              <a:solidFill>
                <a:schemeClr val="dk1"/>
              </a:solidFill>
              <a:latin typeface="Open Sans"/>
              <a:ea typeface="Open Sans"/>
              <a:cs typeface="Open Sans"/>
              <a:sym typeface="Open Sans"/>
            </a:endParaRPr>
          </a:p>
        </p:txBody>
      </p:sp>
      <p:sp>
        <p:nvSpPr>
          <p:cNvPr id="262" name="Google Shape;262;p15"/>
          <p:cNvSpPr txBox="1"/>
          <p:nvPr/>
        </p:nvSpPr>
        <p:spPr>
          <a:xfrm>
            <a:off x="1816773" y="6103710"/>
            <a:ext cx="9959221"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The Role of Spatial Data Infrastructures in the Digital Government Transformation of Public Administrations </a:t>
            </a:r>
            <a:r>
              <a:rPr i="1" lang="en-GB" sz="1200">
                <a:solidFill>
                  <a:schemeClr val="dk1"/>
                </a:solidFill>
                <a:latin typeface="Open Sans"/>
                <a:ea typeface="Open Sans"/>
                <a:cs typeface="Open Sans"/>
                <a:sym typeface="Open Sans"/>
              </a:rPr>
              <a:t>and the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pic>
        <p:nvPicPr>
          <p:cNvPr id="263" name="Google Shape;263;p15"/>
          <p:cNvPicPr preferRelativeResize="0"/>
          <p:nvPr/>
        </p:nvPicPr>
        <p:blipFill rotWithShape="1">
          <a:blip r:embed="rId6">
            <a:alphaModFix/>
          </a:blip>
          <a:srcRect b="0" l="0" r="0" t="0"/>
          <a:stretch/>
        </p:blipFill>
        <p:spPr>
          <a:xfrm>
            <a:off x="183060" y="2579734"/>
            <a:ext cx="3653790" cy="3164977"/>
          </a:xfrm>
          <a:prstGeom prst="rect">
            <a:avLst/>
          </a:prstGeom>
          <a:noFill/>
          <a:ln>
            <a:noFill/>
          </a:ln>
        </p:spPr>
      </p:pic>
      <p:sp>
        <p:nvSpPr>
          <p:cNvPr id="264" name="Google Shape;264;p15"/>
          <p:cNvSpPr txBox="1"/>
          <p:nvPr/>
        </p:nvSpPr>
        <p:spPr>
          <a:xfrm>
            <a:off x="753654" y="5743945"/>
            <a:ext cx="212623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100">
                <a:solidFill>
                  <a:schemeClr val="dk1"/>
                </a:solidFill>
                <a:latin typeface="Open Sans"/>
                <a:ea typeface="Open Sans"/>
                <a:cs typeface="Open Sans"/>
                <a:sym typeface="Open Sans"/>
              </a:rPr>
              <a:t>Picture by </a:t>
            </a:r>
            <a:r>
              <a:rPr i="1" lang="en-GB" sz="1100" u="sng">
                <a:solidFill>
                  <a:schemeClr val="dk1"/>
                </a:solidFill>
                <a:latin typeface="Open Sans"/>
                <a:ea typeface="Open Sans"/>
                <a:cs typeface="Open Sans"/>
                <a:sym typeface="Open Sans"/>
                <a:hlinkClick r:id="rId7">
                  <a:extLst>
                    <a:ext uri="{A12FA001-AC4F-418D-AE19-62706E023703}">
                      <ahyp:hlinkClr val="tx"/>
                    </a:ext>
                  </a:extLst>
                </a:hlinkClick>
              </a:rPr>
              <a:t>vector4stock Freepik</a:t>
            </a:r>
            <a:endParaRPr i="1" sz="1100">
              <a:solidFill>
                <a:schemeClr val="dk1"/>
              </a:solidFill>
              <a:latin typeface="Open Sans"/>
              <a:ea typeface="Open Sans"/>
              <a:cs typeface="Open Sans"/>
              <a:sym typeface="Open Sans"/>
            </a:endParaRPr>
          </a:p>
        </p:txBody>
      </p:sp>
      <p:pic>
        <p:nvPicPr>
          <p:cNvPr id="265" name="Google Shape;265;p15"/>
          <p:cNvPicPr preferRelativeResize="0"/>
          <p:nvPr/>
        </p:nvPicPr>
        <p:blipFill rotWithShape="1">
          <a:blip r:embed="rId8">
            <a:alphaModFix/>
          </a:blip>
          <a:srcRect b="0" l="0" r="0" t="0"/>
          <a:stretch/>
        </p:blipFill>
        <p:spPr>
          <a:xfrm>
            <a:off x="3540943" y="2703483"/>
            <a:ext cx="3113569" cy="3113569"/>
          </a:xfrm>
          <a:prstGeom prst="rect">
            <a:avLst/>
          </a:prstGeom>
          <a:noFill/>
          <a:ln>
            <a:noFill/>
          </a:ln>
        </p:spPr>
      </p:pic>
      <p:sp>
        <p:nvSpPr>
          <p:cNvPr id="266" name="Google Shape;266;p15"/>
          <p:cNvSpPr txBox="1"/>
          <p:nvPr/>
        </p:nvSpPr>
        <p:spPr>
          <a:xfrm>
            <a:off x="3573561" y="5706696"/>
            <a:ext cx="3438525"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100">
                <a:solidFill>
                  <a:schemeClr val="dk1"/>
                </a:solidFill>
                <a:latin typeface="Open Sans"/>
                <a:ea typeface="Open Sans"/>
                <a:cs typeface="Open Sans"/>
                <a:sym typeface="Open Sans"/>
              </a:rPr>
              <a:t>Picture by </a:t>
            </a:r>
            <a:r>
              <a:rPr i="1" lang="en-GB" sz="1100" u="sng">
                <a:solidFill>
                  <a:schemeClr val="dk1"/>
                </a:solidFill>
                <a:latin typeface="Open Sans"/>
                <a:ea typeface="Open Sans"/>
                <a:cs typeface="Open Sans"/>
                <a:sym typeface="Open Sans"/>
                <a:hlinkClick r:id="rId9">
                  <a:extLst>
                    <a:ext uri="{A12FA001-AC4F-418D-AE19-62706E023703}">
                      <ahyp:hlinkClr val="tx"/>
                    </a:ext>
                  </a:extLst>
                </a:hlinkClick>
              </a:rPr>
              <a:t>Freepik</a:t>
            </a:r>
            <a:endParaRPr i="1" sz="1100">
              <a:solidFill>
                <a:schemeClr val="dk1"/>
              </a:solidFill>
              <a:latin typeface="Open Sans"/>
              <a:ea typeface="Open Sans"/>
              <a:cs typeface="Open Sans"/>
              <a:sym typeface="Open Sans"/>
            </a:endParaRPr>
          </a:p>
        </p:txBody>
      </p:sp>
      <p:pic>
        <p:nvPicPr>
          <p:cNvPr id="267" name="Google Shape;267;p15"/>
          <p:cNvPicPr preferRelativeResize="0"/>
          <p:nvPr/>
        </p:nvPicPr>
        <p:blipFill rotWithShape="1">
          <a:blip r:embed="rId10">
            <a:alphaModFix/>
          </a:blip>
          <a:srcRect b="0" l="0" r="0" t="0"/>
          <a:stretch/>
        </p:blipFill>
        <p:spPr>
          <a:xfrm>
            <a:off x="7337042" y="2474126"/>
            <a:ext cx="3562161" cy="3156933"/>
          </a:xfrm>
          <a:prstGeom prst="rect">
            <a:avLst/>
          </a:prstGeom>
          <a:noFill/>
          <a:ln>
            <a:noFill/>
          </a:ln>
        </p:spPr>
      </p:pic>
      <p:sp>
        <p:nvSpPr>
          <p:cNvPr id="268" name="Google Shape;268;p15"/>
          <p:cNvSpPr txBox="1"/>
          <p:nvPr/>
        </p:nvSpPr>
        <p:spPr>
          <a:xfrm>
            <a:off x="7428707" y="5718494"/>
            <a:ext cx="2961008"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100">
                <a:solidFill>
                  <a:schemeClr val="dk1"/>
                </a:solidFill>
                <a:latin typeface="Open Sans"/>
                <a:ea typeface="Open Sans"/>
                <a:cs typeface="Open Sans"/>
                <a:sym typeface="Open Sans"/>
              </a:rPr>
              <a:t>Picture by </a:t>
            </a:r>
            <a:r>
              <a:rPr i="1" lang="en-GB" sz="1100" u="sng">
                <a:solidFill>
                  <a:schemeClr val="dk1"/>
                </a:solidFill>
                <a:latin typeface="Open Sans"/>
                <a:ea typeface="Open Sans"/>
                <a:cs typeface="Open Sans"/>
                <a:sym typeface="Open Sans"/>
                <a:hlinkClick r:id="rId11">
                  <a:extLst>
                    <a:ext uri="{A12FA001-AC4F-418D-AE19-62706E023703}">
                      <ahyp:hlinkClr val="tx"/>
                    </a:ext>
                  </a:extLst>
                </a:hlinkClick>
              </a:rPr>
              <a:t>gstudioimagen1 on Freepik</a:t>
            </a:r>
            <a:endParaRPr i="1" sz="11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Graphical user interface, sunburst chart&#10;&#10;Description automatically generated" id="274" name="Google Shape;274;p16"/>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275" name="Google Shape;275;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15</a:t>
            </a:r>
            <a:endParaRPr b="1" sz="1400">
              <a:solidFill>
                <a:schemeClr val="lt1"/>
              </a:solidFill>
              <a:latin typeface="Open Sans ExtraBold"/>
              <a:ea typeface="Open Sans ExtraBold"/>
              <a:cs typeface="Open Sans ExtraBold"/>
              <a:sym typeface="Open Sans ExtraBold"/>
            </a:endParaRPr>
          </a:p>
        </p:txBody>
      </p:sp>
      <p:sp>
        <p:nvSpPr>
          <p:cNvPr id="276" name="Google Shape;276;p16"/>
          <p:cNvSpPr txBox="1"/>
          <p:nvPr/>
        </p:nvSpPr>
        <p:spPr>
          <a:xfrm>
            <a:off x="802105" y="4640"/>
            <a:ext cx="1097388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10.6 Dissemination, Outreach, and Coordination of Efforts</a:t>
            </a:r>
            <a:endParaRPr/>
          </a:p>
        </p:txBody>
      </p:sp>
      <p:sp>
        <p:nvSpPr>
          <p:cNvPr id="277" name="Google Shape;277;p16"/>
          <p:cNvSpPr txBox="1"/>
          <p:nvPr>
            <p:ph idx="1" type="body"/>
          </p:nvPr>
        </p:nvSpPr>
        <p:spPr>
          <a:xfrm>
            <a:off x="645689" y="2854578"/>
            <a:ext cx="5589967" cy="2877805"/>
          </a:xfrm>
          <a:prstGeom prst="rect">
            <a:avLst/>
          </a:prstGeom>
          <a:noFill/>
          <a:ln>
            <a:noFill/>
          </a:ln>
        </p:spPr>
        <p:txBody>
          <a:bodyPr anchorCtr="0" anchor="ctr" bIns="45700" lIns="91425" spcFirstLastPara="1" rIns="91425" wrap="square" tIns="45700">
            <a:normAutofit/>
          </a:bodyPr>
          <a:lstStyle/>
          <a:p>
            <a:pPr indent="0" lvl="0" marL="0" rtl="0" algn="l">
              <a:lnSpc>
                <a:spcPct val="150000"/>
              </a:lnSpc>
              <a:spcBef>
                <a:spcPts val="0"/>
              </a:spcBef>
              <a:spcAft>
                <a:spcPts val="0"/>
              </a:spcAft>
              <a:buClr>
                <a:schemeClr val="dk1"/>
              </a:buClr>
              <a:buSzPts val="2000"/>
              <a:buNone/>
            </a:pPr>
            <a:r>
              <a:rPr lang="en-GB" sz="2000">
                <a:latin typeface="Open Sans"/>
                <a:ea typeface="Open Sans"/>
                <a:cs typeface="Open Sans"/>
                <a:sym typeface="Open Sans"/>
              </a:rPr>
              <a:t>Interacting with stakeholders, such as:</a:t>
            </a:r>
            <a:endParaRPr/>
          </a:p>
          <a:p>
            <a:pPr indent="-228600" lvl="0" marL="228600" rtl="0" algn="l">
              <a:lnSpc>
                <a:spcPct val="150000"/>
              </a:lnSpc>
              <a:spcBef>
                <a:spcPts val="1000"/>
              </a:spcBef>
              <a:spcAft>
                <a:spcPts val="0"/>
              </a:spcAft>
              <a:buClr>
                <a:schemeClr val="dk1"/>
              </a:buClr>
              <a:buSzPts val="2000"/>
              <a:buChar char="•"/>
            </a:pPr>
            <a:r>
              <a:rPr lang="en-GB" sz="2000">
                <a:latin typeface="Open Sans"/>
                <a:ea typeface="Open Sans"/>
                <a:cs typeface="Open Sans"/>
                <a:sym typeface="Open Sans"/>
              </a:rPr>
              <a:t>Government agencies</a:t>
            </a:r>
            <a:endParaRPr/>
          </a:p>
          <a:p>
            <a:pPr indent="-228600" lvl="0" marL="228600" rtl="0" algn="l">
              <a:lnSpc>
                <a:spcPct val="150000"/>
              </a:lnSpc>
              <a:spcBef>
                <a:spcPts val="1000"/>
              </a:spcBef>
              <a:spcAft>
                <a:spcPts val="0"/>
              </a:spcAft>
              <a:buClr>
                <a:schemeClr val="dk1"/>
              </a:buClr>
              <a:buSzPts val="2000"/>
              <a:buChar char="•"/>
            </a:pPr>
            <a:r>
              <a:rPr lang="en-GB" sz="2000">
                <a:latin typeface="Open Sans"/>
                <a:ea typeface="Open Sans"/>
                <a:cs typeface="Open Sans"/>
                <a:sym typeface="Open Sans"/>
              </a:rPr>
              <a:t> Private sector entities</a:t>
            </a:r>
            <a:endParaRPr/>
          </a:p>
          <a:p>
            <a:pPr indent="-228600" lvl="0" marL="228600" rtl="0" algn="l">
              <a:lnSpc>
                <a:spcPct val="150000"/>
              </a:lnSpc>
              <a:spcBef>
                <a:spcPts val="1000"/>
              </a:spcBef>
              <a:spcAft>
                <a:spcPts val="0"/>
              </a:spcAft>
              <a:buClr>
                <a:schemeClr val="dk1"/>
              </a:buClr>
              <a:buSzPts val="2000"/>
              <a:buChar char="•"/>
            </a:pPr>
            <a:r>
              <a:rPr lang="en-GB" sz="2000">
                <a:latin typeface="Open Sans"/>
                <a:ea typeface="Open Sans"/>
                <a:cs typeface="Open Sans"/>
                <a:sym typeface="Open Sans"/>
              </a:rPr>
              <a:t>Academia</a:t>
            </a:r>
            <a:endParaRPr/>
          </a:p>
          <a:p>
            <a:pPr indent="-228600" lvl="0" marL="228600" rtl="0" algn="l">
              <a:lnSpc>
                <a:spcPct val="150000"/>
              </a:lnSpc>
              <a:spcBef>
                <a:spcPts val="1000"/>
              </a:spcBef>
              <a:spcAft>
                <a:spcPts val="0"/>
              </a:spcAft>
              <a:buClr>
                <a:schemeClr val="dk1"/>
              </a:buClr>
              <a:buSzPts val="2000"/>
              <a:buChar char="•"/>
            </a:pPr>
            <a:r>
              <a:rPr lang="en-GB" sz="2000">
                <a:latin typeface="Open Sans"/>
                <a:ea typeface="Open Sans"/>
                <a:cs typeface="Open Sans"/>
                <a:sym typeface="Open Sans"/>
              </a:rPr>
              <a:t>Civil society organizations</a:t>
            </a:r>
            <a:endParaRPr/>
          </a:p>
        </p:txBody>
      </p:sp>
      <p:sp>
        <p:nvSpPr>
          <p:cNvPr id="278" name="Google Shape;278;p16"/>
          <p:cNvSpPr txBox="1"/>
          <p:nvPr/>
        </p:nvSpPr>
        <p:spPr>
          <a:xfrm>
            <a:off x="785075" y="1760351"/>
            <a:ext cx="494389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9CC2E5"/>
                </a:solidFill>
                <a:latin typeface="Open Sans"/>
                <a:ea typeface="Open Sans"/>
                <a:cs typeface="Open Sans"/>
                <a:sym typeface="Open Sans"/>
              </a:rPr>
              <a:t>Engagement with Different Stakeholders</a:t>
            </a:r>
            <a:endParaRPr/>
          </a:p>
        </p:txBody>
      </p:sp>
      <p:sp>
        <p:nvSpPr>
          <p:cNvPr id="279" name="Google Shape;279;p16"/>
          <p:cNvSpPr txBox="1"/>
          <p:nvPr/>
        </p:nvSpPr>
        <p:spPr>
          <a:xfrm>
            <a:off x="6166600" y="1914239"/>
            <a:ext cx="5240325"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9CC2E5"/>
                </a:solidFill>
                <a:latin typeface="Open Sans"/>
                <a:ea typeface="Open Sans"/>
                <a:cs typeface="Open Sans"/>
                <a:sym typeface="Open Sans"/>
              </a:rPr>
              <a:t>Coordinating Efforts and Agendas</a:t>
            </a:r>
            <a:endParaRPr/>
          </a:p>
        </p:txBody>
      </p:sp>
      <p:sp>
        <p:nvSpPr>
          <p:cNvPr id="280" name="Google Shape;280;p16"/>
          <p:cNvSpPr txBox="1"/>
          <p:nvPr/>
        </p:nvSpPr>
        <p:spPr>
          <a:xfrm>
            <a:off x="6235656" y="2700690"/>
            <a:ext cx="5540338" cy="2427541"/>
          </a:xfrm>
          <a:prstGeom prst="rect">
            <a:avLst/>
          </a:prstGeom>
          <a:noFill/>
          <a:ln>
            <a:noFill/>
          </a:ln>
        </p:spPr>
        <p:txBody>
          <a:bodyPr anchorCtr="0" anchor="ctr" bIns="45700" lIns="91425" spcFirstLastPara="1" rIns="91425" wrap="square" tIns="45700">
            <a:normAutofit/>
          </a:bodyPr>
          <a:lstStyle/>
          <a:p>
            <a:pPr indent="0" lvl="0" marL="0" marR="0" rtl="0" algn="l">
              <a:lnSpc>
                <a:spcPct val="150000"/>
              </a:lnSpc>
              <a:spcBef>
                <a:spcPts val="0"/>
              </a:spcBef>
              <a:spcAft>
                <a:spcPts val="0"/>
              </a:spcAft>
              <a:buClr>
                <a:schemeClr val="dk1"/>
              </a:buClr>
              <a:buSzPts val="2000"/>
              <a:buFont typeface="Arial"/>
              <a:buNone/>
            </a:pPr>
            <a:r>
              <a:rPr lang="en-GB" sz="2000">
                <a:solidFill>
                  <a:schemeClr val="dk1"/>
                </a:solidFill>
                <a:latin typeface="Open Sans"/>
                <a:ea typeface="Open Sans"/>
                <a:cs typeface="Open Sans"/>
                <a:sym typeface="Open Sans"/>
              </a:rPr>
              <a:t>Coordinating efforts involves:</a:t>
            </a:r>
            <a:endParaRPr/>
          </a:p>
          <a:p>
            <a:pPr indent="-228600" lvl="0" marL="228600" marR="0" rtl="0" algn="l">
              <a:lnSpc>
                <a:spcPct val="150000"/>
              </a:lnSpc>
              <a:spcBef>
                <a:spcPts val="10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Aligning the activities of different stakeholders to ensure their contributions complement each other.</a:t>
            </a:r>
            <a:endParaRPr/>
          </a:p>
        </p:txBody>
      </p:sp>
      <p:sp>
        <p:nvSpPr>
          <p:cNvPr id="281" name="Google Shape;281;p16"/>
          <p:cNvSpPr txBox="1"/>
          <p:nvPr/>
        </p:nvSpPr>
        <p:spPr>
          <a:xfrm>
            <a:off x="1720520" y="6077951"/>
            <a:ext cx="100554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The Role of Spatial Data Infrastructures in the Digital Government Transformation of Public Administrations </a:t>
            </a:r>
            <a:r>
              <a:rPr i="1" lang="en-GB" sz="1200">
                <a:solidFill>
                  <a:schemeClr val="dk1"/>
                </a:solidFill>
                <a:latin typeface="Open Sans"/>
                <a:ea typeface="Open Sans"/>
                <a:cs typeface="Open Sans"/>
                <a:sym typeface="Open Sans"/>
              </a:rPr>
              <a:t>and the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Graphical user interface, sunburst chart&#10;&#10;Description automatically generated" id="287" name="Google Shape;287;p17"/>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288" name="Google Shape;288;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16</a:t>
            </a:r>
            <a:endParaRPr b="1" sz="1400">
              <a:solidFill>
                <a:schemeClr val="lt1"/>
              </a:solidFill>
              <a:latin typeface="Open Sans ExtraBold"/>
              <a:ea typeface="Open Sans ExtraBold"/>
              <a:cs typeface="Open Sans ExtraBold"/>
              <a:sym typeface="Open Sans ExtraBold"/>
            </a:endParaRPr>
          </a:p>
        </p:txBody>
      </p:sp>
      <p:sp>
        <p:nvSpPr>
          <p:cNvPr id="289" name="Google Shape;289;p17"/>
          <p:cNvSpPr txBox="1"/>
          <p:nvPr/>
        </p:nvSpPr>
        <p:spPr>
          <a:xfrm>
            <a:off x="802105" y="4640"/>
            <a:ext cx="1097388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1.6 Dissemination, Outreach, and Coordination of Efforts</a:t>
            </a:r>
            <a:endParaRPr/>
          </a:p>
        </p:txBody>
      </p:sp>
      <p:sp>
        <p:nvSpPr>
          <p:cNvPr id="290" name="Google Shape;290;p17"/>
          <p:cNvSpPr txBox="1"/>
          <p:nvPr>
            <p:ph idx="1" type="body"/>
          </p:nvPr>
        </p:nvSpPr>
        <p:spPr>
          <a:xfrm>
            <a:off x="828953" y="2329438"/>
            <a:ext cx="5288324" cy="3568197"/>
          </a:xfrm>
          <a:prstGeom prst="rect">
            <a:avLst/>
          </a:prstGeom>
          <a:noFill/>
          <a:ln>
            <a:noFill/>
          </a:ln>
        </p:spPr>
        <p:txBody>
          <a:bodyPr anchorCtr="0" anchor="ctr"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2000"/>
              <a:buChar char="•"/>
            </a:pPr>
            <a:r>
              <a:rPr lang="en-GB" sz="2000">
                <a:latin typeface="Open Sans"/>
                <a:ea typeface="Open Sans"/>
                <a:cs typeface="Open Sans"/>
                <a:sym typeface="Open Sans"/>
              </a:rPr>
              <a:t>Encouraging user feedback and collaboration helps improve the SDI based on real-world needs and challenges.</a:t>
            </a:r>
            <a:endParaRPr/>
          </a:p>
          <a:p>
            <a:pPr indent="-228600" lvl="0" marL="228600" rtl="0" algn="l">
              <a:lnSpc>
                <a:spcPct val="150000"/>
              </a:lnSpc>
              <a:spcBef>
                <a:spcPts val="1000"/>
              </a:spcBef>
              <a:spcAft>
                <a:spcPts val="0"/>
              </a:spcAft>
              <a:buClr>
                <a:schemeClr val="dk1"/>
              </a:buClr>
              <a:buSzPts val="2000"/>
              <a:buChar char="•"/>
            </a:pPr>
            <a:r>
              <a:rPr lang="en-GB" sz="2000">
                <a:latin typeface="Open Sans"/>
                <a:ea typeface="Open Sans"/>
                <a:cs typeface="Open Sans"/>
                <a:sym typeface="Open Sans"/>
              </a:rPr>
              <a:t>Involving users in the decision-making process enhances user satisfaction and fosters a sense of ownership.</a:t>
            </a:r>
            <a:endParaRPr/>
          </a:p>
        </p:txBody>
      </p:sp>
      <p:sp>
        <p:nvSpPr>
          <p:cNvPr id="291" name="Google Shape;291;p17"/>
          <p:cNvSpPr txBox="1"/>
          <p:nvPr/>
        </p:nvSpPr>
        <p:spPr>
          <a:xfrm>
            <a:off x="785075" y="1760351"/>
            <a:ext cx="494389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9CC2E5"/>
                </a:solidFill>
                <a:latin typeface="Open Sans"/>
                <a:ea typeface="Open Sans"/>
                <a:cs typeface="Open Sans"/>
                <a:sym typeface="Open Sans"/>
              </a:rPr>
              <a:t>User Feedback and Collaboration</a:t>
            </a:r>
            <a:endParaRPr/>
          </a:p>
        </p:txBody>
      </p:sp>
      <p:pic>
        <p:nvPicPr>
          <p:cNvPr id="292" name="Google Shape;292;p17"/>
          <p:cNvPicPr preferRelativeResize="0"/>
          <p:nvPr/>
        </p:nvPicPr>
        <p:blipFill rotWithShape="1">
          <a:blip r:embed="rId4">
            <a:alphaModFix/>
          </a:blip>
          <a:srcRect b="0" l="0" r="0" t="0"/>
          <a:stretch/>
        </p:blipFill>
        <p:spPr>
          <a:xfrm>
            <a:off x="6491393" y="2160461"/>
            <a:ext cx="5003192" cy="3488985"/>
          </a:xfrm>
          <a:prstGeom prst="rect">
            <a:avLst/>
          </a:prstGeom>
          <a:noFill/>
          <a:ln>
            <a:noFill/>
          </a:ln>
        </p:spPr>
      </p:pic>
      <p:sp>
        <p:nvSpPr>
          <p:cNvPr id="293" name="Google Shape;293;p17"/>
          <p:cNvSpPr txBox="1"/>
          <p:nvPr/>
        </p:nvSpPr>
        <p:spPr>
          <a:xfrm>
            <a:off x="6289049" y="5620636"/>
            <a:ext cx="462121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Attribution link: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sketchvalley.com</a:t>
            </a:r>
            <a:endParaRPr i="1" sz="1200">
              <a:solidFill>
                <a:schemeClr val="dk1"/>
              </a:solidFill>
              <a:latin typeface="Open Sans"/>
              <a:ea typeface="Open Sans"/>
              <a:cs typeface="Open Sans"/>
              <a:sym typeface="Open Sans"/>
            </a:endParaRPr>
          </a:p>
        </p:txBody>
      </p:sp>
      <p:sp>
        <p:nvSpPr>
          <p:cNvPr id="294" name="Google Shape;294;p17"/>
          <p:cNvSpPr txBox="1"/>
          <p:nvPr/>
        </p:nvSpPr>
        <p:spPr>
          <a:xfrm>
            <a:off x="22650" y="6006704"/>
            <a:ext cx="1160787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6">
                  <a:extLst>
                    <a:ext uri="{A12FA001-AC4F-418D-AE19-62706E023703}">
                      <ahyp:hlinkClr val="tx"/>
                    </a:ext>
                  </a:extLst>
                </a:hlinkClick>
              </a:rPr>
              <a:t>The Role of Spatial Data Infrastructures in the Digital Government Transformation of Public Administrations </a:t>
            </a:r>
            <a:r>
              <a:rPr i="1" lang="en-GB" sz="1200">
                <a:solidFill>
                  <a:schemeClr val="dk1"/>
                </a:solidFill>
                <a:latin typeface="Open Sans"/>
                <a:ea typeface="Open Sans"/>
                <a:cs typeface="Open Sans"/>
                <a:sym typeface="Open Sans"/>
              </a:rPr>
              <a:t>and the </a:t>
            </a:r>
            <a:r>
              <a:rPr i="1" lang="en-GB" sz="1200" u="sng">
                <a:solidFill>
                  <a:schemeClr val="dk1"/>
                </a:solidFill>
                <a:latin typeface="Open Sans"/>
                <a:ea typeface="Open Sans"/>
                <a:cs typeface="Open Sans"/>
                <a:sym typeface="Open Sans"/>
                <a:hlinkClick r:id="rId7">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descr="Graphical user interface, sunburst chart&#10;&#10;Description automatically generated" id="300" name="Google Shape;300;p18"/>
          <p:cNvPicPr preferRelativeResize="0"/>
          <p:nvPr/>
        </p:nvPicPr>
        <p:blipFill rotWithShape="1">
          <a:blip r:embed="rId3">
            <a:alphaModFix/>
          </a:blip>
          <a:srcRect b="0" l="0" r="0" t="0"/>
          <a:stretch/>
        </p:blipFill>
        <p:spPr>
          <a:xfrm>
            <a:off x="87869" y="37669"/>
            <a:ext cx="12189254" cy="6855250"/>
          </a:xfrm>
          <a:prstGeom prst="rect">
            <a:avLst/>
          </a:prstGeom>
          <a:noFill/>
          <a:ln>
            <a:noFill/>
          </a:ln>
        </p:spPr>
      </p:pic>
      <p:sp>
        <p:nvSpPr>
          <p:cNvPr id="301" name="Google Shape;301;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17</a:t>
            </a:r>
            <a:endParaRPr b="1" sz="1400">
              <a:solidFill>
                <a:schemeClr val="lt1"/>
              </a:solidFill>
              <a:latin typeface="Open Sans ExtraBold"/>
              <a:ea typeface="Open Sans ExtraBold"/>
              <a:cs typeface="Open Sans ExtraBold"/>
              <a:sym typeface="Open Sans ExtraBold"/>
            </a:endParaRPr>
          </a:p>
        </p:txBody>
      </p:sp>
      <p:sp>
        <p:nvSpPr>
          <p:cNvPr id="302" name="Google Shape;302;p18"/>
          <p:cNvSpPr txBox="1"/>
          <p:nvPr/>
        </p:nvSpPr>
        <p:spPr>
          <a:xfrm>
            <a:off x="802105" y="4640"/>
            <a:ext cx="1097388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10.7 Continuous Improvement and Evolution</a:t>
            </a:r>
            <a:endParaRPr/>
          </a:p>
        </p:txBody>
      </p:sp>
      <p:sp>
        <p:nvSpPr>
          <p:cNvPr id="303" name="Google Shape;303;p18"/>
          <p:cNvSpPr txBox="1"/>
          <p:nvPr>
            <p:ph idx="1" type="body"/>
          </p:nvPr>
        </p:nvSpPr>
        <p:spPr>
          <a:xfrm>
            <a:off x="404524" y="1976730"/>
            <a:ext cx="10720676" cy="3875459"/>
          </a:xfrm>
          <a:prstGeom prst="rect">
            <a:avLst/>
          </a:prstGeom>
          <a:noFill/>
          <a:ln>
            <a:noFill/>
          </a:ln>
        </p:spPr>
        <p:txBody>
          <a:bodyPr anchorCtr="0" anchor="ctr" bIns="45700" lIns="91425" spcFirstLastPara="1" rIns="91425" wrap="square" tIns="45700">
            <a:normAutofit/>
          </a:bodyPr>
          <a:lstStyle/>
          <a:p>
            <a:pPr indent="0" lvl="0" marL="0" rtl="0" algn="l">
              <a:lnSpc>
                <a:spcPct val="150000"/>
              </a:lnSpc>
              <a:spcBef>
                <a:spcPts val="0"/>
              </a:spcBef>
              <a:spcAft>
                <a:spcPts val="0"/>
              </a:spcAft>
              <a:buClr>
                <a:schemeClr val="dk1"/>
              </a:buClr>
              <a:buSzPts val="2000"/>
              <a:buNone/>
            </a:pPr>
            <a:r>
              <a:rPr lang="en-GB" sz="2000">
                <a:latin typeface="Open Sans"/>
                <a:ea typeface="Open Sans"/>
                <a:cs typeface="Open Sans"/>
                <a:sym typeface="Open Sans"/>
              </a:rPr>
              <a:t>Continuous improvement and evolution are important to ensure that the infrastructure of the SDI remains relevant, efficient, and responsive to changing user needs and technological advancements.</a:t>
            </a:r>
            <a:endParaRPr/>
          </a:p>
          <a:p>
            <a:pPr indent="0" lvl="0" marL="0" rtl="0" algn="l">
              <a:lnSpc>
                <a:spcPct val="150000"/>
              </a:lnSpc>
              <a:spcBef>
                <a:spcPts val="1000"/>
              </a:spcBef>
              <a:spcAft>
                <a:spcPts val="0"/>
              </a:spcAft>
              <a:buClr>
                <a:schemeClr val="dk1"/>
              </a:buClr>
              <a:buSzPts val="2000"/>
              <a:buFont typeface="Arial"/>
              <a:buNone/>
            </a:pPr>
            <a:r>
              <a:rPr lang="en-GB" sz="2000">
                <a:latin typeface="Open Sans"/>
                <a:ea typeface="Open Sans"/>
                <a:cs typeface="Open Sans"/>
                <a:sym typeface="Open Sans"/>
              </a:rPr>
              <a:t>1. User Feedback and Needs Assessment</a:t>
            </a:r>
            <a:endParaRPr/>
          </a:p>
          <a:p>
            <a:pPr indent="0" lvl="0" marL="0" rtl="0" algn="l">
              <a:lnSpc>
                <a:spcPct val="150000"/>
              </a:lnSpc>
              <a:spcBef>
                <a:spcPts val="1000"/>
              </a:spcBef>
              <a:spcAft>
                <a:spcPts val="0"/>
              </a:spcAft>
              <a:buClr>
                <a:schemeClr val="dk1"/>
              </a:buClr>
              <a:buSzPts val="2000"/>
              <a:buFont typeface="Arial"/>
              <a:buNone/>
            </a:pPr>
            <a:r>
              <a:rPr lang="en-GB" sz="2000">
                <a:latin typeface="Open Sans"/>
                <a:ea typeface="Open Sans"/>
                <a:cs typeface="Open Sans"/>
                <a:sym typeface="Open Sans"/>
              </a:rPr>
              <a:t>2. Data Quality Enhancement</a:t>
            </a:r>
            <a:endParaRPr/>
          </a:p>
          <a:p>
            <a:pPr indent="0" lvl="0" marL="0" rtl="0" algn="l">
              <a:lnSpc>
                <a:spcPct val="150000"/>
              </a:lnSpc>
              <a:spcBef>
                <a:spcPts val="1000"/>
              </a:spcBef>
              <a:spcAft>
                <a:spcPts val="0"/>
              </a:spcAft>
              <a:buClr>
                <a:schemeClr val="dk1"/>
              </a:buClr>
              <a:buSzPts val="2000"/>
              <a:buFont typeface="Arial"/>
              <a:buNone/>
            </a:pPr>
            <a:r>
              <a:rPr lang="en-GB" sz="2000">
                <a:latin typeface="Open Sans"/>
                <a:ea typeface="Open Sans"/>
                <a:cs typeface="Open Sans"/>
                <a:sym typeface="Open Sans"/>
              </a:rPr>
              <a:t>3. Technology Updates and Upgrades</a:t>
            </a:r>
            <a:endParaRPr/>
          </a:p>
          <a:p>
            <a:pPr indent="0" lvl="0" marL="0" rtl="0" algn="l">
              <a:lnSpc>
                <a:spcPct val="15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sp>
        <p:nvSpPr>
          <p:cNvPr id="304" name="Google Shape;304;p18"/>
          <p:cNvSpPr txBox="1"/>
          <p:nvPr/>
        </p:nvSpPr>
        <p:spPr>
          <a:xfrm>
            <a:off x="1540042" y="6106646"/>
            <a:ext cx="10235952"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The Role of Spatial Data Infrastructures in the Digital Government Transformation of Public Administrations </a:t>
            </a:r>
            <a:r>
              <a:rPr i="1" lang="en-GB" sz="1200">
                <a:solidFill>
                  <a:schemeClr val="dk1"/>
                </a:solidFill>
                <a:latin typeface="Open Sans"/>
                <a:ea typeface="Open Sans"/>
                <a:cs typeface="Open Sans"/>
                <a:sym typeface="Open Sans"/>
              </a:rPr>
              <a:t>and the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Graphical user interface, sunburst chart&#10;&#10;Description automatically generated" id="310" name="Google Shape;310;p19"/>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311" name="Google Shape;311;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18</a:t>
            </a:r>
            <a:endParaRPr b="1" sz="1400">
              <a:solidFill>
                <a:schemeClr val="lt1"/>
              </a:solidFill>
              <a:latin typeface="Open Sans ExtraBold"/>
              <a:ea typeface="Open Sans ExtraBold"/>
              <a:cs typeface="Open Sans ExtraBold"/>
              <a:sym typeface="Open Sans ExtraBold"/>
            </a:endParaRPr>
          </a:p>
        </p:txBody>
      </p:sp>
      <p:sp>
        <p:nvSpPr>
          <p:cNvPr id="312" name="Google Shape;312;p19"/>
          <p:cNvSpPr txBox="1"/>
          <p:nvPr/>
        </p:nvSpPr>
        <p:spPr>
          <a:xfrm>
            <a:off x="802105" y="4640"/>
            <a:ext cx="1097388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10.7 Continuous Improvement and Evolution</a:t>
            </a:r>
            <a:endParaRPr/>
          </a:p>
        </p:txBody>
      </p:sp>
      <p:sp>
        <p:nvSpPr>
          <p:cNvPr id="313" name="Google Shape;313;p19"/>
          <p:cNvSpPr txBox="1"/>
          <p:nvPr>
            <p:ph idx="1" type="body"/>
          </p:nvPr>
        </p:nvSpPr>
        <p:spPr>
          <a:xfrm>
            <a:off x="404524" y="1976730"/>
            <a:ext cx="5691475" cy="3875459"/>
          </a:xfrm>
          <a:prstGeom prst="rect">
            <a:avLst/>
          </a:prstGeom>
          <a:noFill/>
          <a:ln>
            <a:noFill/>
          </a:ln>
        </p:spPr>
        <p:txBody>
          <a:bodyPr anchorCtr="0" anchor="ctr" bIns="45700" lIns="91425" spcFirstLastPara="1" rIns="91425" wrap="square" tIns="45700">
            <a:normAutofit/>
          </a:bodyPr>
          <a:lstStyle/>
          <a:p>
            <a:pPr indent="0" lvl="0" marL="0" rtl="0" algn="l">
              <a:lnSpc>
                <a:spcPct val="150000"/>
              </a:lnSpc>
              <a:spcBef>
                <a:spcPts val="0"/>
              </a:spcBef>
              <a:spcAft>
                <a:spcPts val="0"/>
              </a:spcAft>
              <a:buClr>
                <a:schemeClr val="dk1"/>
              </a:buClr>
              <a:buSzPts val="2000"/>
              <a:buNone/>
            </a:pPr>
            <a:r>
              <a:rPr lang="en-GB" sz="2000">
                <a:latin typeface="Open Sans"/>
                <a:ea typeface="Open Sans"/>
                <a:cs typeface="Open Sans"/>
                <a:sym typeface="Open Sans"/>
              </a:rPr>
              <a:t>By fully embracing continuous improvement and evolution, SDIs can remain malleable and buoyant in the face of changing requirements and advancements within the geospatial field. </a:t>
            </a:r>
            <a:endParaRPr/>
          </a:p>
        </p:txBody>
      </p:sp>
      <p:pic>
        <p:nvPicPr>
          <p:cNvPr id="314" name="Google Shape;314;p19"/>
          <p:cNvPicPr preferRelativeResize="0"/>
          <p:nvPr/>
        </p:nvPicPr>
        <p:blipFill rotWithShape="1">
          <a:blip r:embed="rId4">
            <a:alphaModFix/>
          </a:blip>
          <a:srcRect b="0" l="0" r="0" t="0"/>
          <a:stretch/>
        </p:blipFill>
        <p:spPr>
          <a:xfrm>
            <a:off x="6289049" y="1976730"/>
            <a:ext cx="5130974" cy="3224713"/>
          </a:xfrm>
          <a:prstGeom prst="rect">
            <a:avLst/>
          </a:prstGeom>
          <a:noFill/>
          <a:ln>
            <a:noFill/>
          </a:ln>
        </p:spPr>
      </p:pic>
      <p:sp>
        <p:nvSpPr>
          <p:cNvPr id="315" name="Google Shape;315;p19"/>
          <p:cNvSpPr txBox="1"/>
          <p:nvPr/>
        </p:nvSpPr>
        <p:spPr>
          <a:xfrm>
            <a:off x="6730006" y="5258155"/>
            <a:ext cx="4249059"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Attribution link: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Tumisu on Pixabay</a:t>
            </a:r>
            <a:endParaRPr i="1" sz="1200">
              <a:solidFill>
                <a:schemeClr val="dk1"/>
              </a:solidFill>
              <a:latin typeface="Open Sans"/>
              <a:ea typeface="Open Sans"/>
              <a:cs typeface="Open Sans"/>
              <a:sym typeface="Open Sans"/>
            </a:endParaRPr>
          </a:p>
        </p:txBody>
      </p:sp>
      <p:sp>
        <p:nvSpPr>
          <p:cNvPr id="316" name="Google Shape;316;p19"/>
          <p:cNvSpPr txBox="1"/>
          <p:nvPr/>
        </p:nvSpPr>
        <p:spPr>
          <a:xfrm>
            <a:off x="1736562" y="6064813"/>
            <a:ext cx="10039432"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6">
                  <a:extLst>
                    <a:ext uri="{A12FA001-AC4F-418D-AE19-62706E023703}">
                      <ahyp:hlinkClr val="tx"/>
                    </a:ext>
                  </a:extLst>
                </a:hlinkClick>
              </a:rPr>
              <a:t>The Role of Spatial Data Infrastructures in the Digital Government Transformation of Public Administrations </a:t>
            </a:r>
            <a:r>
              <a:rPr i="1" lang="en-GB" sz="1200">
                <a:solidFill>
                  <a:schemeClr val="dk1"/>
                </a:solidFill>
                <a:latin typeface="Open Sans"/>
                <a:ea typeface="Open Sans"/>
                <a:cs typeface="Open Sans"/>
                <a:sym typeface="Open Sans"/>
              </a:rPr>
              <a:t>and the </a:t>
            </a:r>
            <a:r>
              <a:rPr i="1" lang="en-GB" sz="1200" u="sng">
                <a:solidFill>
                  <a:schemeClr val="dk1"/>
                </a:solidFill>
                <a:latin typeface="Open Sans"/>
                <a:ea typeface="Open Sans"/>
                <a:cs typeface="Open Sans"/>
                <a:sym typeface="Open Sans"/>
                <a:hlinkClick r:id="rId7">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Graphical user interface, sunburst chart&#10;&#10;Description automatically generated" id="106" name="Google Shape;106;p2"/>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07" name="Google Shape;107;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a:t>
            </a:r>
            <a:endParaRPr b="1" sz="1400">
              <a:solidFill>
                <a:schemeClr val="lt1"/>
              </a:solidFill>
              <a:latin typeface="Open Sans ExtraBold"/>
              <a:ea typeface="Open Sans ExtraBold"/>
              <a:cs typeface="Open Sans ExtraBold"/>
              <a:sym typeface="Open Sans ExtraBold"/>
            </a:endParaRPr>
          </a:p>
        </p:txBody>
      </p:sp>
      <p:sp>
        <p:nvSpPr>
          <p:cNvPr id="108" name="Google Shape;108;p2"/>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Learning Outcome</a:t>
            </a:r>
            <a:endParaRPr/>
          </a:p>
        </p:txBody>
      </p:sp>
      <p:sp>
        <p:nvSpPr>
          <p:cNvPr id="109" name="Google Shape;109;p2"/>
          <p:cNvSpPr txBox="1"/>
          <p:nvPr>
            <p:ph idx="1" type="body"/>
          </p:nvPr>
        </p:nvSpPr>
        <p:spPr>
          <a:xfrm>
            <a:off x="887214" y="1373714"/>
            <a:ext cx="10631018" cy="5081492"/>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2000"/>
              <a:buNone/>
            </a:pPr>
            <a:r>
              <a:rPr lang="en-GB" sz="2000">
                <a:latin typeface="Open Sans"/>
                <a:ea typeface="Open Sans"/>
                <a:cs typeface="Open Sans"/>
                <a:sym typeface="Open Sans"/>
              </a:rPr>
              <a:t>In this lecture, you will continue to set up an SDI ecosystem, with a focus on the non-technical processes for setting up and maintaining an SDI. The following actions will be performed in the lecture:</a:t>
            </a:r>
            <a:endParaRPr/>
          </a:p>
          <a:p>
            <a:pPr indent="-228600" lvl="0" marL="228600" rtl="0" algn="l">
              <a:lnSpc>
                <a:spcPct val="150000"/>
              </a:lnSpc>
              <a:spcBef>
                <a:spcPts val="1000"/>
              </a:spcBef>
              <a:spcAft>
                <a:spcPts val="0"/>
              </a:spcAft>
              <a:buClr>
                <a:schemeClr val="dk1"/>
              </a:buClr>
              <a:buSzPts val="2000"/>
              <a:buChar char="•"/>
            </a:pPr>
            <a:r>
              <a:rPr lang="en-GB" sz="2000">
                <a:latin typeface="Open Sans"/>
                <a:ea typeface="Open Sans"/>
                <a:cs typeface="Open Sans"/>
                <a:sym typeface="Open Sans"/>
              </a:rPr>
              <a:t>Working groups, key personnel and team qualifications</a:t>
            </a:r>
            <a:endParaRPr/>
          </a:p>
          <a:p>
            <a:pPr indent="-228600" lvl="0" marL="228600" rtl="0" algn="l">
              <a:lnSpc>
                <a:spcPct val="150000"/>
              </a:lnSpc>
              <a:spcBef>
                <a:spcPts val="1000"/>
              </a:spcBef>
              <a:spcAft>
                <a:spcPts val="0"/>
              </a:spcAft>
              <a:buClr>
                <a:schemeClr val="dk1"/>
              </a:buClr>
              <a:buSzPts val="2000"/>
              <a:buChar char="•"/>
            </a:pPr>
            <a:r>
              <a:rPr lang="en-GB" sz="2000">
                <a:latin typeface="Open Sans"/>
                <a:ea typeface="Open Sans"/>
                <a:cs typeface="Open Sans"/>
                <a:sym typeface="Open Sans"/>
              </a:rPr>
              <a:t>Responsibility distribution</a:t>
            </a:r>
            <a:endParaRPr/>
          </a:p>
          <a:p>
            <a:pPr indent="-228600" lvl="0" marL="228600" rtl="0" algn="l">
              <a:lnSpc>
                <a:spcPct val="150000"/>
              </a:lnSpc>
              <a:spcBef>
                <a:spcPts val="1000"/>
              </a:spcBef>
              <a:spcAft>
                <a:spcPts val="0"/>
              </a:spcAft>
              <a:buClr>
                <a:schemeClr val="dk1"/>
              </a:buClr>
              <a:buSzPts val="2000"/>
              <a:buChar char="•"/>
            </a:pPr>
            <a:r>
              <a:rPr lang="en-GB" sz="2000">
                <a:latin typeface="Open Sans"/>
                <a:ea typeface="Open Sans"/>
                <a:cs typeface="Open Sans"/>
                <a:sym typeface="Open Sans"/>
              </a:rPr>
              <a:t>Licencing &amp; costs</a:t>
            </a:r>
            <a:endParaRPr/>
          </a:p>
          <a:p>
            <a:pPr indent="-228600" lvl="0" marL="228600" rtl="0" algn="l">
              <a:lnSpc>
                <a:spcPct val="150000"/>
              </a:lnSpc>
              <a:spcBef>
                <a:spcPts val="1000"/>
              </a:spcBef>
              <a:spcAft>
                <a:spcPts val="0"/>
              </a:spcAft>
              <a:buClr>
                <a:schemeClr val="dk1"/>
              </a:buClr>
              <a:buSzPts val="2000"/>
              <a:buChar char="•"/>
            </a:pPr>
            <a:r>
              <a:rPr lang="en-GB" sz="2000">
                <a:latin typeface="Open Sans"/>
                <a:ea typeface="Open Sans"/>
                <a:cs typeface="Open Sans"/>
                <a:sym typeface="Open Sans"/>
              </a:rPr>
              <a:t>Data security</a:t>
            </a:r>
            <a:endParaRPr/>
          </a:p>
          <a:p>
            <a:pPr indent="-228600" lvl="0" marL="228600" rtl="0" algn="l">
              <a:lnSpc>
                <a:spcPct val="150000"/>
              </a:lnSpc>
              <a:spcBef>
                <a:spcPts val="1000"/>
              </a:spcBef>
              <a:spcAft>
                <a:spcPts val="0"/>
              </a:spcAft>
              <a:buClr>
                <a:schemeClr val="dk1"/>
              </a:buClr>
              <a:buSzPts val="2000"/>
              <a:buChar char="•"/>
            </a:pPr>
            <a:r>
              <a:rPr lang="en-GB" sz="2000">
                <a:latin typeface="Open Sans"/>
                <a:ea typeface="Open Sans"/>
                <a:cs typeface="Open Sans"/>
                <a:sym typeface="Open Sans"/>
              </a:rPr>
              <a:t>Maintenance, de-bugging and how to procure support</a:t>
            </a:r>
            <a:endParaRPr/>
          </a:p>
          <a:p>
            <a:pPr indent="-228600" lvl="0" marL="228600" rtl="0" algn="l">
              <a:lnSpc>
                <a:spcPct val="150000"/>
              </a:lnSpc>
              <a:spcBef>
                <a:spcPts val="1000"/>
              </a:spcBef>
              <a:spcAft>
                <a:spcPts val="0"/>
              </a:spcAft>
              <a:buClr>
                <a:schemeClr val="dk1"/>
              </a:buClr>
              <a:buSzPts val="2000"/>
              <a:buChar char="•"/>
            </a:pPr>
            <a:r>
              <a:rPr lang="en-GB" sz="2000">
                <a:latin typeface="Open Sans"/>
                <a:ea typeface="Open Sans"/>
                <a:cs typeface="Open Sans"/>
                <a:sym typeface="Open Sans"/>
              </a:rPr>
              <a:t>Dissemination, outreach &amp; coordination of efforts (e.g., different stakeholders, agendas)</a:t>
            </a:r>
            <a:endParaRPr/>
          </a:p>
          <a:p>
            <a:pPr indent="-228600" lvl="0" marL="228600" rtl="0" algn="l">
              <a:lnSpc>
                <a:spcPct val="150000"/>
              </a:lnSpc>
              <a:spcBef>
                <a:spcPts val="1000"/>
              </a:spcBef>
              <a:spcAft>
                <a:spcPts val="0"/>
              </a:spcAft>
              <a:buClr>
                <a:schemeClr val="dk1"/>
              </a:buClr>
              <a:buSzPts val="2000"/>
              <a:buChar char="•"/>
            </a:pPr>
            <a:r>
              <a:rPr lang="en-GB" sz="2000">
                <a:latin typeface="Open Sans"/>
                <a:ea typeface="Open Sans"/>
                <a:cs typeface="Open Sans"/>
                <a:sym typeface="Open Sans"/>
              </a:rPr>
              <a:t>Other topic relevant to the proper operation of an SDI after its launch</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descr="Graphical user interface, sunburst chart&#10;&#10;Description automatically generated" id="322" name="Google Shape;322;p20"/>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323" name="Google Shape;323;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19</a:t>
            </a:r>
            <a:endParaRPr b="1" sz="1400">
              <a:solidFill>
                <a:schemeClr val="lt1"/>
              </a:solidFill>
              <a:latin typeface="Open Sans ExtraBold"/>
              <a:ea typeface="Open Sans ExtraBold"/>
              <a:cs typeface="Open Sans ExtraBold"/>
              <a:sym typeface="Open Sans ExtraBold"/>
            </a:endParaRPr>
          </a:p>
        </p:txBody>
      </p:sp>
      <p:sp>
        <p:nvSpPr>
          <p:cNvPr id="324" name="Google Shape;324;p20"/>
          <p:cNvSpPr txBox="1"/>
          <p:nvPr/>
        </p:nvSpPr>
        <p:spPr>
          <a:xfrm>
            <a:off x="802105" y="4640"/>
            <a:ext cx="10973889" cy="115039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Summary</a:t>
            </a:r>
            <a:endParaRPr/>
          </a:p>
        </p:txBody>
      </p:sp>
      <p:sp>
        <p:nvSpPr>
          <p:cNvPr id="325" name="Google Shape;325;p20"/>
          <p:cNvSpPr txBox="1"/>
          <p:nvPr/>
        </p:nvSpPr>
        <p:spPr>
          <a:xfrm>
            <a:off x="802105" y="1179553"/>
            <a:ext cx="5125388" cy="49977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50000"/>
              </a:lnSpc>
              <a:spcBef>
                <a:spcPts val="0"/>
              </a:spcBef>
              <a:spcAft>
                <a:spcPts val="0"/>
              </a:spcAft>
              <a:buClr>
                <a:srgbClr val="9CC2E5"/>
              </a:buClr>
              <a:buSzPts val="2000"/>
              <a:buFont typeface="Arial"/>
              <a:buNone/>
            </a:pPr>
            <a:r>
              <a:rPr b="1" lang="en-GB" sz="2000">
                <a:solidFill>
                  <a:srgbClr val="9CC2E5"/>
                </a:solidFill>
                <a:latin typeface="Open Sans"/>
                <a:ea typeface="Open Sans"/>
                <a:cs typeface="Open Sans"/>
                <a:sym typeface="Open Sans"/>
              </a:rPr>
              <a:t>Key Concepts of the Lecture</a:t>
            </a:r>
            <a:endParaRPr/>
          </a:p>
        </p:txBody>
      </p:sp>
      <p:sp>
        <p:nvSpPr>
          <p:cNvPr id="326" name="Google Shape;326;p20"/>
          <p:cNvSpPr txBox="1"/>
          <p:nvPr>
            <p:ph idx="1" type="body"/>
          </p:nvPr>
        </p:nvSpPr>
        <p:spPr>
          <a:xfrm>
            <a:off x="838200" y="1825624"/>
            <a:ext cx="10937794" cy="4752975"/>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800"/>
              <a:buNone/>
            </a:pPr>
            <a:r>
              <a:rPr lang="en-GB" sz="1800">
                <a:latin typeface="Open Sans"/>
                <a:ea typeface="Open Sans"/>
                <a:cs typeface="Open Sans"/>
                <a:sym typeface="Open Sans"/>
              </a:rPr>
              <a:t>The lecture covered essential non-technical processes for operating and maintaining a Spatial Data Infrastructure (SDI) post-launch, including:</a:t>
            </a:r>
            <a:endParaRPr/>
          </a:p>
          <a:p>
            <a:pPr indent="-228600" lvl="0" marL="228600" rtl="0" algn="l">
              <a:lnSpc>
                <a:spcPct val="150000"/>
              </a:lnSpc>
              <a:spcBef>
                <a:spcPts val="1000"/>
              </a:spcBef>
              <a:spcAft>
                <a:spcPts val="0"/>
              </a:spcAft>
              <a:buClr>
                <a:schemeClr val="dk1"/>
              </a:buClr>
              <a:buSzPts val="1800"/>
              <a:buChar char="•"/>
            </a:pPr>
            <a:r>
              <a:rPr lang="en-GB" sz="1800">
                <a:latin typeface="Open Sans"/>
                <a:ea typeface="Open Sans"/>
                <a:cs typeface="Open Sans"/>
                <a:sym typeface="Open Sans"/>
              </a:rPr>
              <a:t>Working Groups, Key Personnel, and Team Qualifications</a:t>
            </a:r>
            <a:endParaRPr/>
          </a:p>
          <a:p>
            <a:pPr indent="-228600" lvl="0" marL="228600" rtl="0" algn="l">
              <a:lnSpc>
                <a:spcPct val="150000"/>
              </a:lnSpc>
              <a:spcBef>
                <a:spcPts val="1000"/>
              </a:spcBef>
              <a:spcAft>
                <a:spcPts val="0"/>
              </a:spcAft>
              <a:buClr>
                <a:schemeClr val="dk1"/>
              </a:buClr>
              <a:buSzPts val="1800"/>
              <a:buChar char="•"/>
            </a:pPr>
            <a:r>
              <a:rPr lang="en-GB" sz="1800">
                <a:latin typeface="Open Sans"/>
                <a:ea typeface="Open Sans"/>
                <a:cs typeface="Open Sans"/>
                <a:sym typeface="Open Sans"/>
              </a:rPr>
              <a:t>Formation of working groups</a:t>
            </a:r>
            <a:endParaRPr/>
          </a:p>
          <a:p>
            <a:pPr indent="-228600" lvl="0" marL="228600" rtl="0" algn="l">
              <a:lnSpc>
                <a:spcPct val="150000"/>
              </a:lnSpc>
              <a:spcBef>
                <a:spcPts val="1000"/>
              </a:spcBef>
              <a:spcAft>
                <a:spcPts val="0"/>
              </a:spcAft>
              <a:buClr>
                <a:schemeClr val="dk1"/>
              </a:buClr>
              <a:buSzPts val="1800"/>
              <a:buChar char="•"/>
            </a:pPr>
            <a:r>
              <a:rPr lang="en-GB" sz="1800">
                <a:latin typeface="Open Sans"/>
                <a:ea typeface="Open Sans"/>
                <a:cs typeface="Open Sans"/>
                <a:sym typeface="Open Sans"/>
              </a:rPr>
              <a:t>Data Security</a:t>
            </a:r>
            <a:endParaRPr/>
          </a:p>
          <a:p>
            <a:pPr indent="-228600" lvl="0" marL="228600" rtl="0" algn="l">
              <a:lnSpc>
                <a:spcPct val="150000"/>
              </a:lnSpc>
              <a:spcBef>
                <a:spcPts val="1000"/>
              </a:spcBef>
              <a:spcAft>
                <a:spcPts val="0"/>
              </a:spcAft>
              <a:buClr>
                <a:schemeClr val="dk1"/>
              </a:buClr>
              <a:buSzPts val="1800"/>
              <a:buChar char="•"/>
            </a:pPr>
            <a:r>
              <a:rPr lang="en-GB" sz="1800">
                <a:latin typeface="Open Sans"/>
                <a:ea typeface="Open Sans"/>
                <a:cs typeface="Open Sans"/>
                <a:sym typeface="Open Sans"/>
              </a:rPr>
              <a:t>Maintenance, Debugging, and Support Procurement:</a:t>
            </a:r>
            <a:endParaRPr/>
          </a:p>
          <a:p>
            <a:pPr indent="-228600" lvl="0" marL="228600" rtl="0" algn="l">
              <a:lnSpc>
                <a:spcPct val="150000"/>
              </a:lnSpc>
              <a:spcBef>
                <a:spcPts val="1000"/>
              </a:spcBef>
              <a:spcAft>
                <a:spcPts val="0"/>
              </a:spcAft>
              <a:buClr>
                <a:schemeClr val="dk1"/>
              </a:buClr>
              <a:buSzPts val="1800"/>
              <a:buChar char="•"/>
            </a:pPr>
            <a:r>
              <a:rPr lang="en-GB" sz="1800">
                <a:latin typeface="Open Sans"/>
                <a:ea typeface="Open Sans"/>
                <a:cs typeface="Open Sans"/>
                <a:sym typeface="Open Sans"/>
              </a:rPr>
              <a:t>Dissemination, Outreach, and Coordination</a:t>
            </a:r>
            <a:endParaRPr/>
          </a:p>
          <a:p>
            <a:pPr indent="-228600" lvl="0" marL="228600" rtl="0" algn="l">
              <a:lnSpc>
                <a:spcPct val="150000"/>
              </a:lnSpc>
              <a:spcBef>
                <a:spcPts val="1000"/>
              </a:spcBef>
              <a:spcAft>
                <a:spcPts val="0"/>
              </a:spcAft>
              <a:buClr>
                <a:schemeClr val="dk1"/>
              </a:buClr>
              <a:buSzPts val="1800"/>
              <a:buChar char="•"/>
            </a:pPr>
            <a:r>
              <a:rPr lang="en-GB" sz="1800">
                <a:latin typeface="Open Sans"/>
                <a:ea typeface="Open Sans"/>
                <a:cs typeface="Open Sans"/>
                <a:sym typeface="Open Sans"/>
              </a:rPr>
              <a:t>User Feedback and Collaboration:</a:t>
            </a:r>
            <a:endParaRPr/>
          </a:p>
          <a:p>
            <a:pPr indent="-228600" lvl="0" marL="228600" rtl="0" algn="l">
              <a:lnSpc>
                <a:spcPct val="150000"/>
              </a:lnSpc>
              <a:spcBef>
                <a:spcPts val="1000"/>
              </a:spcBef>
              <a:spcAft>
                <a:spcPts val="0"/>
              </a:spcAft>
              <a:buClr>
                <a:schemeClr val="dk1"/>
              </a:buClr>
              <a:buSzPts val="1800"/>
              <a:buChar char="•"/>
            </a:pPr>
            <a:r>
              <a:rPr lang="en-GB" sz="1800">
                <a:latin typeface="Open Sans"/>
                <a:ea typeface="Open Sans"/>
                <a:cs typeface="Open Sans"/>
                <a:sym typeface="Open Sans"/>
              </a:rPr>
              <a:t>Continuous Improvement and Evolution</a:t>
            </a:r>
            <a:endParaRPr/>
          </a:p>
          <a:p>
            <a:pPr indent="-114300" lvl="0" marL="228600" rtl="0" algn="l">
              <a:lnSpc>
                <a:spcPct val="150000"/>
              </a:lnSpc>
              <a:spcBef>
                <a:spcPts val="1000"/>
              </a:spcBef>
              <a:spcAft>
                <a:spcPts val="0"/>
              </a:spcAft>
              <a:buClr>
                <a:schemeClr val="dk1"/>
              </a:buClr>
              <a:buSzPts val="1800"/>
              <a:buNone/>
            </a:pPr>
            <a:r>
              <a:t/>
            </a:r>
            <a:endParaRPr sz="1800">
              <a:latin typeface="Open Sans"/>
              <a:ea typeface="Open Sans"/>
              <a:cs typeface="Open Sans"/>
              <a:sym typeface="Open Sans"/>
            </a:endParaRPr>
          </a:p>
          <a:p>
            <a:pPr indent="-114300" lvl="0" marL="228600" rtl="0" algn="l">
              <a:lnSpc>
                <a:spcPct val="150000"/>
              </a:lnSpc>
              <a:spcBef>
                <a:spcPts val="1000"/>
              </a:spcBef>
              <a:spcAft>
                <a:spcPts val="0"/>
              </a:spcAft>
              <a:buClr>
                <a:schemeClr val="dk1"/>
              </a:buClr>
              <a:buSzPts val="1800"/>
              <a:buNone/>
            </a:pPr>
            <a:r>
              <a:t/>
            </a:r>
            <a:endParaRPr sz="1800">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descr="Graphical user interface, sunburst chart&#10;&#10;Description automatically generated" id="332" name="Google Shape;332;p21"/>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333" name="Google Shape;333;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20</a:t>
            </a:r>
            <a:endParaRPr b="1" sz="1400">
              <a:solidFill>
                <a:schemeClr val="lt1"/>
              </a:solidFill>
              <a:latin typeface="Open Sans ExtraBold"/>
              <a:ea typeface="Open Sans ExtraBold"/>
              <a:cs typeface="Open Sans ExtraBold"/>
              <a:sym typeface="Open Sans ExtraBold"/>
            </a:endParaRPr>
          </a:p>
        </p:txBody>
      </p:sp>
      <p:sp>
        <p:nvSpPr>
          <p:cNvPr id="334" name="Google Shape;334;p21"/>
          <p:cNvSpPr txBox="1"/>
          <p:nvPr/>
        </p:nvSpPr>
        <p:spPr>
          <a:xfrm>
            <a:off x="802105" y="4640"/>
            <a:ext cx="1097388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References</a:t>
            </a:r>
            <a:endParaRPr/>
          </a:p>
        </p:txBody>
      </p:sp>
      <p:sp>
        <p:nvSpPr>
          <p:cNvPr id="335" name="Google Shape;335;p21"/>
          <p:cNvSpPr txBox="1"/>
          <p:nvPr>
            <p:ph idx="1" type="body"/>
          </p:nvPr>
        </p:nvSpPr>
        <p:spPr>
          <a:xfrm>
            <a:off x="404524" y="1976730"/>
            <a:ext cx="10428575" cy="3875459"/>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000"/>
              <a:buNone/>
            </a:pPr>
            <a:r>
              <a:rPr lang="en-GB" sz="2000">
                <a:latin typeface="Open Sans"/>
                <a:ea typeface="Open Sans"/>
                <a:cs typeface="Open Sans"/>
                <a:sym typeface="Open Sans"/>
              </a:rPr>
              <a:t>Barbero, M., Potes, M.L., Vancauwenberghe, G. and Vandenbroucke, D., 2019. The role of spatial data infrastructures in the digital government transformation of public administrations. Publications Office of the European Union: Luxembourg.</a:t>
            </a:r>
            <a:endParaRPr/>
          </a:p>
          <a:p>
            <a:pPr indent="0" lvl="0" marL="0" rtl="0" algn="l">
              <a:lnSpc>
                <a:spcPct val="150000"/>
              </a:lnSpc>
              <a:spcBef>
                <a:spcPts val="1000"/>
              </a:spcBef>
              <a:spcAft>
                <a:spcPts val="0"/>
              </a:spcAft>
              <a:buClr>
                <a:schemeClr val="dk1"/>
              </a:buClr>
              <a:buSzPts val="2000"/>
              <a:buNone/>
            </a:pPr>
            <a:r>
              <a:rPr lang="en-GB" sz="2000">
                <a:latin typeface="Open Sans"/>
                <a:ea typeface="Open Sans"/>
                <a:cs typeface="Open Sans"/>
                <a:sym typeface="Open Sans"/>
              </a:rPr>
              <a:t>Nebert, D.D., 2001. The SDI cookbook. http://www. gsdi. org/pubs. html.</a:t>
            </a:r>
            <a:endParaRPr/>
          </a:p>
          <a:p>
            <a:pPr indent="0" lvl="0" marL="0" rtl="0" algn="l">
              <a:lnSpc>
                <a:spcPct val="150000"/>
              </a:lnSpc>
              <a:spcBef>
                <a:spcPts val="1000"/>
              </a:spcBef>
              <a:spcAft>
                <a:spcPts val="0"/>
              </a:spcAft>
              <a:buClr>
                <a:schemeClr val="dk1"/>
              </a:buClr>
              <a:buSzPts val="2000"/>
              <a:buNone/>
            </a:pPr>
            <a:r>
              <a:rPr lang="en-GB" sz="2000">
                <a:latin typeface="Open Sans"/>
                <a:ea typeface="Open Sans"/>
                <a:cs typeface="Open Sans"/>
                <a:sym typeface="Open Sans"/>
              </a:rPr>
              <a:t>REPORT: Development of Disaster Spatial Data Infrastructures for Disaster Resilience. URL </a:t>
            </a:r>
            <a:r>
              <a:rPr lang="en-GB" sz="2000" u="sng">
                <a:solidFill>
                  <a:schemeClr val="hlink"/>
                </a:solidFill>
                <a:latin typeface="Open Sans"/>
                <a:ea typeface="Open Sans"/>
                <a:cs typeface="Open Sans"/>
                <a:sym typeface="Open Sans"/>
                <a:hlinkClick r:id="rId4"/>
              </a:rPr>
              <a:t>https://portal.ogc.org/files/18-087r5</a:t>
            </a:r>
            <a:r>
              <a:rPr lang="en-GB" sz="2000">
                <a:latin typeface="Open Sans"/>
                <a:ea typeface="Open Sans"/>
                <a:cs typeface="Open Sans"/>
                <a:sym typeface="Open Sans"/>
              </a:rPr>
              <a:t> </a:t>
            </a:r>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2"/>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342" name="Google Shape;342;p22"/>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Moksnes N., Sahlberg A., Khavari B. 2021.</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1: OnSSET/Global Electrification</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Platform. Release Version 1.0. [online</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presentation]. Climate Compatible Growth</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grpSp>
        <p:nvGrpSpPr>
          <p:cNvPr id="343" name="Google Shape;343;p22"/>
          <p:cNvGrpSpPr/>
          <p:nvPr/>
        </p:nvGrpSpPr>
        <p:grpSpPr>
          <a:xfrm>
            <a:off x="0" y="0"/>
            <a:ext cx="12192000" cy="6858000"/>
            <a:chOff x="0" y="0"/>
            <a:chExt cx="12192000" cy="6858000"/>
          </a:xfrm>
        </p:grpSpPr>
        <p:pic>
          <p:nvPicPr>
            <p:cNvPr id="344" name="Google Shape;344;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5" name="Google Shape;345;p22"/>
            <p:cNvSpPr txBox="1"/>
            <p:nvPr/>
          </p:nvSpPr>
          <p:spPr>
            <a:xfrm>
              <a:off x="9013602" y="2439464"/>
              <a:ext cx="28314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Supported by and in collaboration with </a:t>
              </a:r>
              <a:endParaRPr b="0" sz="1800">
                <a:solidFill>
                  <a:schemeClr val="dk1"/>
                </a:solidFill>
                <a:latin typeface="Calibri"/>
                <a:ea typeface="Calibri"/>
                <a:cs typeface="Calibri"/>
                <a:sym typeface="Calibri"/>
              </a:endParaRPr>
            </a:p>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Sustainable Energy for All</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descr="A white circle with white text&#10;&#10;Description automatically generated" id="346" name="Google Shape;346;p22"/>
            <p:cNvPicPr preferRelativeResize="0"/>
            <p:nvPr/>
          </p:nvPicPr>
          <p:blipFill rotWithShape="1">
            <a:blip r:embed="rId4">
              <a:alphaModFix/>
            </a:blip>
            <a:srcRect b="0" l="0" r="0" t="0"/>
            <a:stretch/>
          </p:blipFill>
          <p:spPr>
            <a:xfrm>
              <a:off x="9984649" y="2912648"/>
              <a:ext cx="945982" cy="951932"/>
            </a:xfrm>
            <a:prstGeom prst="rect">
              <a:avLst/>
            </a:prstGeom>
            <a:noFill/>
            <a:ln>
              <a:noFill/>
            </a:ln>
          </p:spPr>
        </p:pic>
        <p:sp>
          <p:nvSpPr>
            <p:cNvPr id="347" name="Google Shape;347;p22"/>
            <p:cNvSpPr txBox="1"/>
            <p:nvPr/>
          </p:nvSpPr>
          <p:spPr>
            <a:xfrm>
              <a:off x="9189625" y="4020847"/>
              <a:ext cx="251861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Consolidated by Admire Nyakudya, Seabilwe Tilodi and Thiasha Vythilingam</a:t>
              </a:r>
              <a:endParaRPr b="0" sz="1800">
                <a:solidFill>
                  <a:schemeClr val="dk1"/>
                </a:solidFill>
                <a:latin typeface="Calibri"/>
                <a:ea typeface="Calibri"/>
                <a:cs typeface="Calibri"/>
                <a:sym typeface="Calibri"/>
              </a:endParaRPr>
            </a:p>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 from Kartoza</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id="348" name="Google Shape;348;p22"/>
            <p:cNvPicPr preferRelativeResize="0"/>
            <p:nvPr/>
          </p:nvPicPr>
          <p:blipFill rotWithShape="1">
            <a:blip r:embed="rId5">
              <a:alphaModFix/>
            </a:blip>
            <a:srcRect b="0" l="0" r="0" t="0"/>
            <a:stretch/>
          </p:blipFill>
          <p:spPr>
            <a:xfrm>
              <a:off x="9672330" y="4522633"/>
              <a:ext cx="1513974" cy="492922"/>
            </a:xfrm>
            <a:prstGeom prst="rect">
              <a:avLst/>
            </a:prstGeom>
            <a:noFill/>
            <a:ln>
              <a:noFill/>
            </a:ln>
          </p:spPr>
        </p:pic>
        <p:sp>
          <p:nvSpPr>
            <p:cNvPr id="349" name="Google Shape;349;p22"/>
            <p:cNvSpPr txBox="1"/>
            <p:nvPr/>
          </p:nvSpPr>
          <p:spPr>
            <a:xfrm>
              <a:off x="8845408" y="5160411"/>
              <a:ext cx="3224463"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Nyakudya A., Tilodi S., Vythilingam T., 2023.</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Lecture 10: Geospatial Data Management for Energy Access. Release Version 1.0</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[online presentation]. Climate Compatible Growth Programme, Sustainable Energy for All, Kartoza</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gr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descr="Graphical user interface, text" id="354" name="Google Shape;354;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5" name="Google Shape;355;p23"/>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Graphical user interface, sunburst chart&#10;&#10;Description automatically generated" id="115" name="Google Shape;115;p3"/>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16" name="Google Shape;116;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a:t>
            </a:r>
            <a:endParaRPr b="1" sz="1400">
              <a:solidFill>
                <a:schemeClr val="lt1"/>
              </a:solidFill>
              <a:latin typeface="Open Sans ExtraBold"/>
              <a:ea typeface="Open Sans ExtraBold"/>
              <a:cs typeface="Open Sans ExtraBold"/>
              <a:sym typeface="Open Sans ExtraBold"/>
            </a:endParaRPr>
          </a:p>
        </p:txBody>
      </p:sp>
      <p:sp>
        <p:nvSpPr>
          <p:cNvPr id="117" name="Google Shape;117;p3"/>
          <p:cNvSpPr txBox="1"/>
          <p:nvPr/>
        </p:nvSpPr>
        <p:spPr>
          <a:xfrm>
            <a:off x="838199" y="228963"/>
            <a:ext cx="1072726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10.1 Working Groups, Key Personnel and Team Qualifications</a:t>
            </a:r>
            <a:endParaRPr/>
          </a:p>
        </p:txBody>
      </p:sp>
      <p:sp>
        <p:nvSpPr>
          <p:cNvPr id="118" name="Google Shape;118;p3"/>
          <p:cNvSpPr txBox="1"/>
          <p:nvPr>
            <p:ph idx="1" type="body"/>
          </p:nvPr>
        </p:nvSpPr>
        <p:spPr>
          <a:xfrm>
            <a:off x="838199" y="1825625"/>
            <a:ext cx="10727269" cy="3805154"/>
          </a:xfrm>
          <a:prstGeom prst="rect">
            <a:avLst/>
          </a:prstGeom>
          <a:noFill/>
          <a:ln>
            <a:noFill/>
          </a:ln>
        </p:spPr>
        <p:txBody>
          <a:bodyPr anchorCtr="0" anchor="ctr" bIns="45700" lIns="91425" spcFirstLastPara="1" rIns="91425" wrap="square" tIns="45700">
            <a:normAutofit/>
          </a:bodyPr>
          <a:lstStyle/>
          <a:p>
            <a:pPr indent="0" lvl="0" marL="0" rtl="0" algn="l">
              <a:lnSpc>
                <a:spcPct val="150000"/>
              </a:lnSpc>
              <a:spcBef>
                <a:spcPts val="0"/>
              </a:spcBef>
              <a:spcAft>
                <a:spcPts val="0"/>
              </a:spcAft>
              <a:buClr>
                <a:schemeClr val="dk1"/>
              </a:buClr>
              <a:buSzPts val="2000"/>
              <a:buNone/>
            </a:pPr>
            <a:r>
              <a:rPr lang="en-GB" sz="2000">
                <a:latin typeface="Open Sans"/>
                <a:ea typeface="Open Sans"/>
                <a:cs typeface="Open Sans"/>
                <a:sym typeface="Open Sans"/>
              </a:rPr>
              <a:t>In a Spatial Data Infrastructure, establishing working groups, selecting key personnel, and defining team qualifications are necessary steps to ensure the effective management and operation of the infrastructure.</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descr="Graphical user interface, sunburst chart&#10;&#10;Description automatically generated" id="124" name="Google Shape;124;p4"/>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125" name="Google Shape;125;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3</a:t>
            </a:r>
            <a:endParaRPr b="1" sz="1400">
              <a:solidFill>
                <a:schemeClr val="lt1"/>
              </a:solidFill>
              <a:latin typeface="Open Sans ExtraBold"/>
              <a:ea typeface="Open Sans ExtraBold"/>
              <a:cs typeface="Open Sans ExtraBold"/>
              <a:sym typeface="Open Sans ExtraBold"/>
            </a:endParaRPr>
          </a:p>
        </p:txBody>
      </p:sp>
      <p:sp>
        <p:nvSpPr>
          <p:cNvPr id="126" name="Google Shape;126;p4"/>
          <p:cNvSpPr txBox="1"/>
          <p:nvPr/>
        </p:nvSpPr>
        <p:spPr>
          <a:xfrm>
            <a:off x="802105" y="62753"/>
            <a:ext cx="1072726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10.1 Working Groups, Key Personnel and Team Qualifications</a:t>
            </a:r>
            <a:endParaRPr/>
          </a:p>
        </p:txBody>
      </p:sp>
      <p:sp>
        <p:nvSpPr>
          <p:cNvPr id="127" name="Google Shape;127;p4"/>
          <p:cNvSpPr txBox="1"/>
          <p:nvPr>
            <p:ph idx="1" type="body"/>
          </p:nvPr>
        </p:nvSpPr>
        <p:spPr>
          <a:xfrm>
            <a:off x="802105" y="1955918"/>
            <a:ext cx="10535653" cy="4318501"/>
          </a:xfrm>
          <a:prstGeom prst="rect">
            <a:avLst/>
          </a:prstGeom>
          <a:noFill/>
          <a:ln>
            <a:noFill/>
          </a:ln>
        </p:spPr>
        <p:txBody>
          <a:bodyPr anchorCtr="0" anchor="ctr"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2000"/>
              <a:buChar char="•"/>
            </a:pPr>
            <a:r>
              <a:rPr lang="en-GB" sz="2000">
                <a:latin typeface="Open Sans"/>
                <a:ea typeface="Open Sans"/>
                <a:cs typeface="Open Sans"/>
                <a:sym typeface="Open Sans"/>
              </a:rPr>
              <a:t>Working groups are teams of individuals with specific knowledge and focus areas related to the SDI. </a:t>
            </a:r>
            <a:endParaRPr/>
          </a:p>
          <a:p>
            <a:pPr indent="-228600" lvl="0" marL="228600" rtl="0" algn="l">
              <a:lnSpc>
                <a:spcPct val="150000"/>
              </a:lnSpc>
              <a:spcBef>
                <a:spcPts val="1000"/>
              </a:spcBef>
              <a:spcAft>
                <a:spcPts val="0"/>
              </a:spcAft>
              <a:buClr>
                <a:schemeClr val="dk1"/>
              </a:buClr>
              <a:buSzPts val="2000"/>
              <a:buChar char="•"/>
            </a:pPr>
            <a:r>
              <a:rPr lang="en-GB" sz="2000">
                <a:latin typeface="Open Sans"/>
                <a:ea typeface="Open Sans"/>
                <a:cs typeface="Open Sans"/>
                <a:sym typeface="Open Sans"/>
              </a:rPr>
              <a:t>These groups are tasked to address aspects of the SDI development, implementation, and ongoing maintenance.</a:t>
            </a:r>
            <a:endParaRPr/>
          </a:p>
        </p:txBody>
      </p:sp>
      <p:sp>
        <p:nvSpPr>
          <p:cNvPr id="128" name="Google Shape;128;p4"/>
          <p:cNvSpPr txBox="1"/>
          <p:nvPr/>
        </p:nvSpPr>
        <p:spPr>
          <a:xfrm>
            <a:off x="802105" y="1555808"/>
            <a:ext cx="60960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Working Groups</a:t>
            </a:r>
            <a:endParaRPr/>
          </a:p>
        </p:txBody>
      </p:sp>
      <p:sp>
        <p:nvSpPr>
          <p:cNvPr id="129" name="Google Shape;129;p4"/>
          <p:cNvSpPr txBox="1"/>
          <p:nvPr/>
        </p:nvSpPr>
        <p:spPr>
          <a:xfrm>
            <a:off x="6487670" y="6121401"/>
            <a:ext cx="528832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Graphical user interface, sunburst chart&#10;&#10;Description automatically generated" id="135" name="Google Shape;135;p5"/>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136" name="Google Shape;136;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4</a:t>
            </a:r>
            <a:endParaRPr b="1" sz="1400">
              <a:solidFill>
                <a:schemeClr val="lt1"/>
              </a:solidFill>
              <a:latin typeface="Open Sans ExtraBold"/>
              <a:ea typeface="Open Sans ExtraBold"/>
              <a:cs typeface="Open Sans ExtraBold"/>
              <a:sym typeface="Open Sans ExtraBold"/>
            </a:endParaRPr>
          </a:p>
        </p:txBody>
      </p:sp>
      <p:sp>
        <p:nvSpPr>
          <p:cNvPr id="137" name="Google Shape;137;p5"/>
          <p:cNvSpPr txBox="1"/>
          <p:nvPr/>
        </p:nvSpPr>
        <p:spPr>
          <a:xfrm>
            <a:off x="802105" y="4640"/>
            <a:ext cx="1072726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10.1 Working Groups, Key Personnel and Team Qualifications</a:t>
            </a:r>
            <a:endParaRPr/>
          </a:p>
        </p:txBody>
      </p:sp>
      <p:sp>
        <p:nvSpPr>
          <p:cNvPr id="138" name="Google Shape;138;p5"/>
          <p:cNvSpPr txBox="1"/>
          <p:nvPr/>
        </p:nvSpPr>
        <p:spPr>
          <a:xfrm>
            <a:off x="802105" y="1555808"/>
            <a:ext cx="60960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Key Personnel</a:t>
            </a:r>
            <a:endParaRPr/>
          </a:p>
        </p:txBody>
      </p:sp>
      <p:sp>
        <p:nvSpPr>
          <p:cNvPr id="139" name="Google Shape;139;p5"/>
          <p:cNvSpPr txBox="1"/>
          <p:nvPr/>
        </p:nvSpPr>
        <p:spPr>
          <a:xfrm>
            <a:off x="75455" y="6134514"/>
            <a:ext cx="929882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OGC Development of Disaster Spatial Data Infrastructures for Disaster Resilience </a:t>
            </a:r>
            <a:r>
              <a:rPr i="1" lang="en-GB" sz="1200">
                <a:solidFill>
                  <a:schemeClr val="dk1"/>
                </a:solidFill>
                <a:latin typeface="Open Sans"/>
                <a:ea typeface="Open Sans"/>
                <a:cs typeface="Open Sans"/>
                <a:sym typeface="Open Sans"/>
              </a:rPr>
              <a:t>and the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sp>
        <p:nvSpPr>
          <p:cNvPr id="140" name="Google Shape;140;p5"/>
          <p:cNvSpPr txBox="1"/>
          <p:nvPr/>
        </p:nvSpPr>
        <p:spPr>
          <a:xfrm>
            <a:off x="4518025" y="5782120"/>
            <a:ext cx="3295427"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100">
                <a:solidFill>
                  <a:schemeClr val="dk1"/>
                </a:solidFill>
                <a:latin typeface="Open Sans"/>
                <a:ea typeface="Open Sans"/>
                <a:cs typeface="Open Sans"/>
                <a:sym typeface="Open Sans"/>
              </a:rPr>
              <a:t>Picture by </a:t>
            </a:r>
            <a:r>
              <a:rPr i="1" lang="en-GB" sz="1100" u="sng">
                <a:solidFill>
                  <a:schemeClr val="dk1"/>
                </a:solidFill>
                <a:latin typeface="Open Sans"/>
                <a:ea typeface="Open Sans"/>
                <a:cs typeface="Open Sans"/>
                <a:sym typeface="Open Sans"/>
                <a:hlinkClick r:id="rId6">
                  <a:extLst>
                    <a:ext uri="{A12FA001-AC4F-418D-AE19-62706E023703}">
                      <ahyp:hlinkClr val="tx"/>
                    </a:ext>
                  </a:extLst>
                </a:hlinkClick>
              </a:rPr>
              <a:t>pch.vector on Freepik</a:t>
            </a:r>
            <a:endParaRPr i="1" sz="1100">
              <a:solidFill>
                <a:schemeClr val="dk1"/>
              </a:solidFill>
              <a:latin typeface="Open Sans"/>
              <a:ea typeface="Open Sans"/>
              <a:cs typeface="Open Sans"/>
              <a:sym typeface="Open Sans"/>
            </a:endParaRPr>
          </a:p>
        </p:txBody>
      </p:sp>
      <p:pic>
        <p:nvPicPr>
          <p:cNvPr id="141" name="Google Shape;141;p5"/>
          <p:cNvPicPr preferRelativeResize="0"/>
          <p:nvPr/>
        </p:nvPicPr>
        <p:blipFill rotWithShape="1">
          <a:blip r:embed="rId7">
            <a:alphaModFix/>
          </a:blip>
          <a:srcRect b="0" l="0" r="0" t="0"/>
          <a:stretch/>
        </p:blipFill>
        <p:spPr>
          <a:xfrm>
            <a:off x="3048896" y="2002036"/>
            <a:ext cx="6094207" cy="3809356"/>
          </a:xfrm>
          <a:prstGeom prst="rect">
            <a:avLst/>
          </a:prstGeom>
          <a:noFill/>
          <a:ln>
            <a:noFill/>
          </a:ln>
        </p:spPr>
      </p:pic>
      <p:sp>
        <p:nvSpPr>
          <p:cNvPr id="142" name="Google Shape;142;p5"/>
          <p:cNvSpPr txBox="1"/>
          <p:nvPr/>
        </p:nvSpPr>
        <p:spPr>
          <a:xfrm>
            <a:off x="802104" y="2057451"/>
            <a:ext cx="104373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Key personnel are individuals who have vital roles and responsibilities within the SDI. </a:t>
            </a:r>
            <a:endParaRPr sz="1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Graphical user interface, sunburst chart&#10;&#10;Description automatically generated" id="148" name="Google Shape;148;p6"/>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149" name="Google Shape;149;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5</a:t>
            </a:r>
            <a:endParaRPr b="1" sz="1400">
              <a:solidFill>
                <a:schemeClr val="lt1"/>
              </a:solidFill>
              <a:latin typeface="Open Sans ExtraBold"/>
              <a:ea typeface="Open Sans ExtraBold"/>
              <a:cs typeface="Open Sans ExtraBold"/>
              <a:sym typeface="Open Sans ExtraBold"/>
            </a:endParaRPr>
          </a:p>
        </p:txBody>
      </p:sp>
      <p:sp>
        <p:nvSpPr>
          <p:cNvPr id="150" name="Google Shape;150;p6"/>
          <p:cNvSpPr txBox="1"/>
          <p:nvPr/>
        </p:nvSpPr>
        <p:spPr>
          <a:xfrm>
            <a:off x="802105" y="4640"/>
            <a:ext cx="1072726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10.1 Working Groups, Key Personnel and Team Qualifications</a:t>
            </a:r>
            <a:endParaRPr/>
          </a:p>
        </p:txBody>
      </p:sp>
      <p:sp>
        <p:nvSpPr>
          <p:cNvPr id="151" name="Google Shape;151;p6"/>
          <p:cNvSpPr txBox="1"/>
          <p:nvPr>
            <p:ph idx="1" type="body"/>
          </p:nvPr>
        </p:nvSpPr>
        <p:spPr>
          <a:xfrm>
            <a:off x="802105" y="1955918"/>
            <a:ext cx="5566611" cy="4172165"/>
          </a:xfrm>
          <a:prstGeom prst="rect">
            <a:avLst/>
          </a:prstGeom>
          <a:noFill/>
          <a:ln>
            <a:noFill/>
          </a:ln>
        </p:spPr>
        <p:txBody>
          <a:bodyPr anchorCtr="0" anchor="ctr" bIns="45700" lIns="91425" spcFirstLastPara="1" rIns="91425" wrap="square" tIns="45700">
            <a:normAutofit/>
          </a:bodyPr>
          <a:lstStyle/>
          <a:p>
            <a:pPr indent="-228600" lvl="0" marL="228600" rtl="0" algn="l">
              <a:lnSpc>
                <a:spcPct val="150000"/>
              </a:lnSpc>
              <a:spcBef>
                <a:spcPts val="0"/>
              </a:spcBef>
              <a:spcAft>
                <a:spcPts val="0"/>
              </a:spcAft>
              <a:buClr>
                <a:schemeClr val="dk1"/>
              </a:buClr>
              <a:buSzPts val="2000"/>
              <a:buChar char="•"/>
            </a:pPr>
            <a:r>
              <a:rPr lang="en-GB" sz="2000">
                <a:latin typeface="Open Sans"/>
                <a:ea typeface="Open Sans"/>
                <a:cs typeface="Open Sans"/>
                <a:sym typeface="Open Sans"/>
              </a:rPr>
              <a:t>Team qualifications refer to the skills, knowledge, and expertise required by individuals so that they can fulfil their roles within the SDI.</a:t>
            </a:r>
            <a:endParaRPr/>
          </a:p>
        </p:txBody>
      </p:sp>
      <p:sp>
        <p:nvSpPr>
          <p:cNvPr id="152" name="Google Shape;152;p6"/>
          <p:cNvSpPr txBox="1"/>
          <p:nvPr/>
        </p:nvSpPr>
        <p:spPr>
          <a:xfrm>
            <a:off x="802105" y="1555808"/>
            <a:ext cx="60960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Team Qualifications</a:t>
            </a:r>
            <a:endParaRPr/>
          </a:p>
        </p:txBody>
      </p:sp>
      <p:pic>
        <p:nvPicPr>
          <p:cNvPr id="153" name="Google Shape;153;p6"/>
          <p:cNvPicPr preferRelativeResize="0"/>
          <p:nvPr/>
        </p:nvPicPr>
        <p:blipFill rotWithShape="1">
          <a:blip r:embed="rId4">
            <a:alphaModFix/>
          </a:blip>
          <a:srcRect b="0" l="0" r="0" t="0"/>
          <a:stretch/>
        </p:blipFill>
        <p:spPr>
          <a:xfrm>
            <a:off x="6634882" y="1665216"/>
            <a:ext cx="4874945" cy="3208409"/>
          </a:xfrm>
          <a:prstGeom prst="rect">
            <a:avLst/>
          </a:prstGeom>
          <a:noFill/>
          <a:ln>
            <a:noFill/>
          </a:ln>
        </p:spPr>
      </p:pic>
      <p:sp>
        <p:nvSpPr>
          <p:cNvPr id="154" name="Google Shape;154;p6"/>
          <p:cNvSpPr txBox="1"/>
          <p:nvPr/>
        </p:nvSpPr>
        <p:spPr>
          <a:xfrm>
            <a:off x="6931463" y="4873625"/>
            <a:ext cx="411911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200">
                <a:solidFill>
                  <a:schemeClr val="dk1"/>
                </a:solidFill>
                <a:latin typeface="Open Sans"/>
                <a:ea typeface="Open Sans"/>
                <a:cs typeface="Open Sans"/>
                <a:sym typeface="Open Sans"/>
              </a:rPr>
              <a:t> Attribution link: Geralt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on Pixabay</a:t>
            </a:r>
            <a:endParaRPr i="1" sz="1200">
              <a:solidFill>
                <a:schemeClr val="dk1"/>
              </a:solidFill>
              <a:latin typeface="Open Sans"/>
              <a:ea typeface="Open Sans"/>
              <a:cs typeface="Open Sans"/>
              <a:sym typeface="Open Sans"/>
            </a:endParaRPr>
          </a:p>
        </p:txBody>
      </p:sp>
      <p:sp>
        <p:nvSpPr>
          <p:cNvPr id="155" name="Google Shape;155;p6"/>
          <p:cNvSpPr txBox="1"/>
          <p:nvPr/>
        </p:nvSpPr>
        <p:spPr>
          <a:xfrm>
            <a:off x="3453068" y="6035788"/>
            <a:ext cx="8322926"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6">
                  <a:extLst>
                    <a:ext uri="{A12FA001-AC4F-418D-AE19-62706E023703}">
                      <ahyp:hlinkClr val="tx"/>
                    </a:ext>
                  </a:extLst>
                </a:hlinkClick>
              </a:rPr>
              <a:t>OGC Development of Disaster Spatial Data Infrastructures for Disaster Resilience </a:t>
            </a:r>
            <a:r>
              <a:rPr i="1" lang="en-GB" sz="1200">
                <a:solidFill>
                  <a:schemeClr val="dk1"/>
                </a:solidFill>
                <a:latin typeface="Open Sans"/>
                <a:ea typeface="Open Sans"/>
                <a:cs typeface="Open Sans"/>
                <a:sym typeface="Open Sans"/>
              </a:rPr>
              <a:t>and the </a:t>
            </a:r>
            <a:r>
              <a:rPr i="1" lang="en-GB" sz="1200" u="sng">
                <a:solidFill>
                  <a:schemeClr val="dk1"/>
                </a:solidFill>
                <a:latin typeface="Open Sans"/>
                <a:ea typeface="Open Sans"/>
                <a:cs typeface="Open Sans"/>
                <a:sym typeface="Open Sans"/>
                <a:hlinkClick r:id="rId7">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descr="Graphical user interface, sunburst chart&#10;&#10;Description automatically generated" id="161" name="Google Shape;161;p7"/>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162" name="Google Shape;162;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6</a:t>
            </a:r>
            <a:endParaRPr b="1" sz="1400">
              <a:solidFill>
                <a:schemeClr val="lt1"/>
              </a:solidFill>
              <a:latin typeface="Open Sans ExtraBold"/>
              <a:ea typeface="Open Sans ExtraBold"/>
              <a:cs typeface="Open Sans ExtraBold"/>
              <a:sym typeface="Open Sans ExtraBold"/>
            </a:endParaRPr>
          </a:p>
        </p:txBody>
      </p:sp>
      <p:sp>
        <p:nvSpPr>
          <p:cNvPr id="163" name="Google Shape;163;p7"/>
          <p:cNvSpPr txBox="1"/>
          <p:nvPr/>
        </p:nvSpPr>
        <p:spPr>
          <a:xfrm>
            <a:off x="802105" y="4640"/>
            <a:ext cx="1072726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10.2 Responsibility Distribution</a:t>
            </a:r>
            <a:endParaRPr/>
          </a:p>
        </p:txBody>
      </p:sp>
      <p:sp>
        <p:nvSpPr>
          <p:cNvPr id="164" name="Google Shape;164;p7"/>
          <p:cNvSpPr txBox="1"/>
          <p:nvPr>
            <p:ph idx="1" type="body"/>
          </p:nvPr>
        </p:nvSpPr>
        <p:spPr>
          <a:xfrm>
            <a:off x="802105" y="1805104"/>
            <a:ext cx="6218247" cy="3552960"/>
          </a:xfrm>
          <a:prstGeom prst="rect">
            <a:avLst/>
          </a:prstGeom>
          <a:noFill/>
          <a:ln>
            <a:noFill/>
          </a:ln>
        </p:spPr>
        <p:txBody>
          <a:bodyPr anchorCtr="0" anchor="ctr" bIns="45700" lIns="91425" spcFirstLastPara="1" rIns="91425" wrap="square" tIns="45700">
            <a:normAutofit/>
          </a:bodyPr>
          <a:lstStyle/>
          <a:p>
            <a:pPr indent="0" lvl="0" marL="0" rtl="0" algn="l">
              <a:lnSpc>
                <a:spcPct val="150000"/>
              </a:lnSpc>
              <a:spcBef>
                <a:spcPts val="0"/>
              </a:spcBef>
              <a:spcAft>
                <a:spcPts val="0"/>
              </a:spcAft>
              <a:buClr>
                <a:schemeClr val="dk1"/>
              </a:buClr>
              <a:buSzPts val="2000"/>
              <a:buNone/>
            </a:pPr>
            <a:r>
              <a:rPr lang="en-GB" sz="2000">
                <a:latin typeface="Open Sans"/>
                <a:ea typeface="Open Sans"/>
                <a:cs typeface="Open Sans"/>
                <a:sym typeface="Open Sans"/>
              </a:rPr>
              <a:t>In an SDI, responsibility distribution is a very important aspect of proper governance and management.</a:t>
            </a:r>
            <a:endParaRPr/>
          </a:p>
        </p:txBody>
      </p:sp>
      <p:sp>
        <p:nvSpPr>
          <p:cNvPr id="165" name="Google Shape;165;p7"/>
          <p:cNvSpPr txBox="1"/>
          <p:nvPr/>
        </p:nvSpPr>
        <p:spPr>
          <a:xfrm>
            <a:off x="3244520" y="6058441"/>
            <a:ext cx="8531474"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OGC Development of Disaster Spatial Data Infrastructures for Disaster Resilience </a:t>
            </a:r>
            <a:r>
              <a:rPr i="1" lang="en-GB" sz="1200">
                <a:solidFill>
                  <a:schemeClr val="dk1"/>
                </a:solidFill>
                <a:latin typeface="Open Sans"/>
                <a:ea typeface="Open Sans"/>
                <a:cs typeface="Open Sans"/>
                <a:sym typeface="Open Sans"/>
              </a:rPr>
              <a:t>and the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sp>
        <p:nvSpPr>
          <p:cNvPr id="166" name="Google Shape;166;p7"/>
          <p:cNvSpPr txBox="1"/>
          <p:nvPr/>
        </p:nvSpPr>
        <p:spPr>
          <a:xfrm>
            <a:off x="7020352" y="5627052"/>
            <a:ext cx="437515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100">
                <a:solidFill>
                  <a:schemeClr val="dk1"/>
                </a:solidFill>
                <a:latin typeface="Open Sans"/>
                <a:ea typeface="Open Sans"/>
                <a:cs typeface="Open Sans"/>
                <a:sym typeface="Open Sans"/>
              </a:rPr>
              <a:t>Picture by </a:t>
            </a:r>
            <a:r>
              <a:rPr i="1" lang="en-GB" sz="1100" u="sng">
                <a:solidFill>
                  <a:schemeClr val="dk1"/>
                </a:solidFill>
                <a:latin typeface="Open Sans"/>
                <a:ea typeface="Open Sans"/>
                <a:cs typeface="Open Sans"/>
                <a:sym typeface="Open Sans"/>
                <a:hlinkClick r:id="rId6">
                  <a:extLst>
                    <a:ext uri="{A12FA001-AC4F-418D-AE19-62706E023703}">
                      <ahyp:hlinkClr val="tx"/>
                    </a:ext>
                  </a:extLst>
                </a:hlinkClick>
              </a:rPr>
              <a:t>storyset on Freepik</a:t>
            </a:r>
            <a:endParaRPr i="1" sz="1100">
              <a:solidFill>
                <a:schemeClr val="dk1"/>
              </a:solidFill>
              <a:latin typeface="Open Sans"/>
              <a:ea typeface="Open Sans"/>
              <a:cs typeface="Open Sans"/>
              <a:sym typeface="Open Sans"/>
            </a:endParaRPr>
          </a:p>
        </p:txBody>
      </p:sp>
      <p:pic>
        <p:nvPicPr>
          <p:cNvPr id="167" name="Google Shape;167;p7"/>
          <p:cNvPicPr preferRelativeResize="0"/>
          <p:nvPr/>
        </p:nvPicPr>
        <p:blipFill rotWithShape="1">
          <a:blip r:embed="rId7">
            <a:alphaModFix/>
          </a:blip>
          <a:srcRect b="0" l="0" r="0" t="0"/>
          <a:stretch/>
        </p:blipFill>
        <p:spPr>
          <a:xfrm>
            <a:off x="7020352" y="1626552"/>
            <a:ext cx="4000500" cy="4000500"/>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Graphical user interface, sunburst chart&#10;&#10;Description automatically generated" id="173" name="Google Shape;173;p8"/>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174" name="Google Shape;174;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7</a:t>
            </a:r>
            <a:endParaRPr b="1" sz="1400">
              <a:solidFill>
                <a:schemeClr val="lt1"/>
              </a:solidFill>
              <a:latin typeface="Open Sans ExtraBold"/>
              <a:ea typeface="Open Sans ExtraBold"/>
              <a:cs typeface="Open Sans ExtraBold"/>
              <a:sym typeface="Open Sans ExtraBold"/>
            </a:endParaRPr>
          </a:p>
        </p:txBody>
      </p:sp>
      <p:sp>
        <p:nvSpPr>
          <p:cNvPr id="175" name="Google Shape;175;p8"/>
          <p:cNvSpPr txBox="1"/>
          <p:nvPr/>
        </p:nvSpPr>
        <p:spPr>
          <a:xfrm>
            <a:off x="802105" y="4640"/>
            <a:ext cx="1072726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10.3 Licencing &amp; Costs</a:t>
            </a:r>
            <a:endParaRPr/>
          </a:p>
        </p:txBody>
      </p:sp>
      <p:sp>
        <p:nvSpPr>
          <p:cNvPr id="176" name="Google Shape;176;p8"/>
          <p:cNvSpPr txBox="1"/>
          <p:nvPr>
            <p:ph idx="1" type="body"/>
          </p:nvPr>
        </p:nvSpPr>
        <p:spPr>
          <a:xfrm>
            <a:off x="802105" y="1380244"/>
            <a:ext cx="10443411" cy="4747839"/>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000"/>
              <a:buNone/>
            </a:pPr>
            <a:r>
              <a:rPr lang="en-GB" sz="2000">
                <a:latin typeface="Open Sans"/>
                <a:ea typeface="Open Sans"/>
                <a:cs typeface="Open Sans"/>
                <a:sym typeface="Open Sans"/>
              </a:rPr>
              <a:t>Licensing and costs include:</a:t>
            </a:r>
            <a:endParaRPr/>
          </a:p>
          <a:p>
            <a:pPr indent="0" lvl="0" marL="0" rtl="0" algn="l">
              <a:lnSpc>
                <a:spcPct val="150000"/>
              </a:lnSpc>
              <a:spcBef>
                <a:spcPts val="1000"/>
              </a:spcBef>
              <a:spcAft>
                <a:spcPts val="0"/>
              </a:spcAft>
              <a:buClr>
                <a:schemeClr val="dk1"/>
              </a:buClr>
              <a:buSzPts val="2000"/>
              <a:buNone/>
            </a:pPr>
            <a:r>
              <a:rPr lang="en-GB" sz="2000">
                <a:latin typeface="Open Sans"/>
                <a:ea typeface="Open Sans"/>
                <a:cs typeface="Open Sans"/>
                <a:sym typeface="Open Sans"/>
              </a:rPr>
              <a:t>    1. Data Licensing</a:t>
            </a:r>
            <a:endParaRPr/>
          </a:p>
          <a:p>
            <a:pPr indent="0" lvl="0" marL="0" rtl="0" algn="l">
              <a:lnSpc>
                <a:spcPct val="150000"/>
              </a:lnSpc>
              <a:spcBef>
                <a:spcPts val="1000"/>
              </a:spcBef>
              <a:spcAft>
                <a:spcPts val="0"/>
              </a:spcAft>
              <a:buClr>
                <a:schemeClr val="dk1"/>
              </a:buClr>
              <a:buSzPts val="2000"/>
              <a:buNone/>
            </a:pPr>
            <a:r>
              <a:rPr lang="en-GB" sz="2000">
                <a:latin typeface="Open Sans"/>
                <a:ea typeface="Open Sans"/>
                <a:cs typeface="Open Sans"/>
                <a:sym typeface="Open Sans"/>
              </a:rPr>
              <a:t>    2. Software Licensing</a:t>
            </a:r>
            <a:endParaRPr/>
          </a:p>
          <a:p>
            <a:pPr indent="0" lvl="0" marL="0" rtl="0" algn="l">
              <a:lnSpc>
                <a:spcPct val="150000"/>
              </a:lnSpc>
              <a:spcBef>
                <a:spcPts val="1000"/>
              </a:spcBef>
              <a:spcAft>
                <a:spcPts val="0"/>
              </a:spcAft>
              <a:buClr>
                <a:schemeClr val="dk1"/>
              </a:buClr>
              <a:buSzPts val="2000"/>
              <a:buNone/>
            </a:pPr>
            <a:r>
              <a:rPr lang="en-GB" sz="2000">
                <a:latin typeface="Open Sans"/>
                <a:ea typeface="Open Sans"/>
                <a:cs typeface="Open Sans"/>
                <a:sym typeface="Open Sans"/>
              </a:rPr>
              <a:t>    3. Costs of Data Acquisition and Updates</a:t>
            </a:r>
            <a:endParaRPr/>
          </a:p>
          <a:p>
            <a:pPr indent="0" lvl="0" marL="0" rtl="0" algn="l">
              <a:lnSpc>
                <a:spcPct val="150000"/>
              </a:lnSpc>
              <a:spcBef>
                <a:spcPts val="1000"/>
              </a:spcBef>
              <a:spcAft>
                <a:spcPts val="0"/>
              </a:spcAft>
              <a:buClr>
                <a:schemeClr val="dk1"/>
              </a:buClr>
              <a:buSzPts val="2000"/>
              <a:buNone/>
            </a:pPr>
            <a:r>
              <a:rPr lang="en-GB" sz="2000">
                <a:latin typeface="Open Sans"/>
                <a:ea typeface="Open Sans"/>
                <a:cs typeface="Open Sans"/>
                <a:sym typeface="Open Sans"/>
              </a:rPr>
              <a:t>    4. Technology Infrastructure Costs</a:t>
            </a:r>
            <a:endParaRPr/>
          </a:p>
          <a:p>
            <a:pPr indent="0" lvl="0" marL="0" rtl="0" algn="l">
              <a:lnSpc>
                <a:spcPct val="150000"/>
              </a:lnSpc>
              <a:spcBef>
                <a:spcPts val="1000"/>
              </a:spcBef>
              <a:spcAft>
                <a:spcPts val="0"/>
              </a:spcAft>
              <a:buClr>
                <a:schemeClr val="dk1"/>
              </a:buClr>
              <a:buSzPts val="2000"/>
              <a:buNone/>
            </a:pPr>
            <a:r>
              <a:rPr lang="en-GB" sz="2000">
                <a:latin typeface="Open Sans"/>
                <a:ea typeface="Open Sans"/>
                <a:cs typeface="Open Sans"/>
                <a:sym typeface="Open Sans"/>
              </a:rPr>
              <a:t>    5. Personnel Costs</a:t>
            </a:r>
            <a:endParaRPr/>
          </a:p>
          <a:p>
            <a:pPr indent="0" lvl="0" marL="0" rtl="0" algn="l">
              <a:lnSpc>
                <a:spcPct val="150000"/>
              </a:lnSpc>
              <a:spcBef>
                <a:spcPts val="1000"/>
              </a:spcBef>
              <a:spcAft>
                <a:spcPts val="0"/>
              </a:spcAft>
              <a:buClr>
                <a:schemeClr val="dk1"/>
              </a:buClr>
              <a:buSzPts val="2000"/>
              <a:buNone/>
            </a:pPr>
            <a:r>
              <a:rPr lang="en-GB" sz="2000">
                <a:latin typeface="Open Sans"/>
                <a:ea typeface="Open Sans"/>
                <a:cs typeface="Open Sans"/>
                <a:sym typeface="Open Sans"/>
              </a:rPr>
              <a:t>    6. Training and Capacity Building Costs</a:t>
            </a:r>
            <a:endParaRPr/>
          </a:p>
          <a:p>
            <a:pPr indent="0" lvl="0" marL="0" rtl="0" algn="l">
              <a:lnSpc>
                <a:spcPct val="150000"/>
              </a:lnSpc>
              <a:spcBef>
                <a:spcPts val="1000"/>
              </a:spcBef>
              <a:spcAft>
                <a:spcPts val="0"/>
              </a:spcAft>
              <a:buClr>
                <a:schemeClr val="dk1"/>
              </a:buClr>
              <a:buSzPts val="2000"/>
              <a:buNone/>
            </a:pPr>
            <a:r>
              <a:rPr lang="en-GB" sz="2000">
                <a:latin typeface="Open Sans"/>
                <a:ea typeface="Open Sans"/>
                <a:cs typeface="Open Sans"/>
                <a:sym typeface="Open Sans"/>
              </a:rPr>
              <a:t>    7. Outreach and Communication Costs</a:t>
            </a:r>
            <a:endParaRPr/>
          </a:p>
          <a:p>
            <a:pPr indent="0" lvl="0" marL="0" rtl="0" algn="l">
              <a:lnSpc>
                <a:spcPct val="150000"/>
              </a:lnSpc>
              <a:spcBef>
                <a:spcPts val="1000"/>
              </a:spcBef>
              <a:spcAft>
                <a:spcPts val="0"/>
              </a:spcAft>
              <a:buClr>
                <a:schemeClr val="dk1"/>
              </a:buClr>
              <a:buSzPts val="2000"/>
              <a:buNone/>
            </a:pPr>
            <a:r>
              <a:rPr lang="en-GB" sz="2000">
                <a:latin typeface="Open Sans"/>
                <a:ea typeface="Open Sans"/>
                <a:cs typeface="Open Sans"/>
                <a:sym typeface="Open Sans"/>
              </a:rPr>
              <a:t>    8. Funding Sources and Sustainability</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Graphical user interface, sunburst chart&#10;&#10;Description automatically generated" id="182" name="Google Shape;182;p9"/>
          <p:cNvPicPr preferRelativeResize="0"/>
          <p:nvPr/>
        </p:nvPicPr>
        <p:blipFill rotWithShape="1">
          <a:blip r:embed="rId3">
            <a:alphaModFix/>
          </a:blip>
          <a:srcRect b="0" l="0" r="0" t="0"/>
          <a:stretch/>
        </p:blipFill>
        <p:spPr>
          <a:xfrm>
            <a:off x="22650" y="-1890"/>
            <a:ext cx="12189254" cy="6855250"/>
          </a:xfrm>
          <a:prstGeom prst="rect">
            <a:avLst/>
          </a:prstGeom>
          <a:noFill/>
          <a:ln>
            <a:noFill/>
          </a:ln>
        </p:spPr>
      </p:pic>
      <p:sp>
        <p:nvSpPr>
          <p:cNvPr id="183" name="Google Shape;183;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8</a:t>
            </a:r>
            <a:endParaRPr b="1" sz="1400">
              <a:solidFill>
                <a:schemeClr val="lt1"/>
              </a:solidFill>
              <a:latin typeface="Open Sans ExtraBold"/>
              <a:ea typeface="Open Sans ExtraBold"/>
              <a:cs typeface="Open Sans ExtraBold"/>
              <a:sym typeface="Open Sans ExtraBold"/>
            </a:endParaRPr>
          </a:p>
        </p:txBody>
      </p:sp>
      <p:sp>
        <p:nvSpPr>
          <p:cNvPr id="184" name="Google Shape;184;p9"/>
          <p:cNvSpPr txBox="1"/>
          <p:nvPr/>
        </p:nvSpPr>
        <p:spPr>
          <a:xfrm>
            <a:off x="802105" y="4640"/>
            <a:ext cx="10727269"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10.4 Data Security</a:t>
            </a:r>
            <a:endParaRPr/>
          </a:p>
        </p:txBody>
      </p:sp>
      <p:sp>
        <p:nvSpPr>
          <p:cNvPr id="185" name="Google Shape;185;p9"/>
          <p:cNvSpPr txBox="1"/>
          <p:nvPr>
            <p:ph idx="1" type="body"/>
          </p:nvPr>
        </p:nvSpPr>
        <p:spPr>
          <a:xfrm>
            <a:off x="802105" y="1380244"/>
            <a:ext cx="10443411" cy="474783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0"/>
              </a:spcBef>
              <a:spcAft>
                <a:spcPts val="0"/>
              </a:spcAft>
              <a:buClr>
                <a:schemeClr val="dk1"/>
              </a:buClr>
              <a:buSzPct val="100000"/>
              <a:buNone/>
            </a:pPr>
            <a:r>
              <a:rPr lang="en-GB" sz="2000">
                <a:latin typeface="Open Sans"/>
                <a:ea typeface="Open Sans"/>
                <a:cs typeface="Open Sans"/>
                <a:sym typeface="Open Sans"/>
              </a:rPr>
              <a:t>Data security is a crucial aspect of an SDI to protect sensitive information, maintain data integrity, and enforce the confidentiality of geospatial data. The following list comprises data security considerations when building an SDI:</a:t>
            </a:r>
            <a:endParaRPr/>
          </a:p>
          <a:p>
            <a:pPr indent="0" lvl="0" marL="0" rtl="0" algn="l">
              <a:lnSpc>
                <a:spcPct val="150000"/>
              </a:lnSpc>
              <a:spcBef>
                <a:spcPts val="1000"/>
              </a:spcBef>
              <a:spcAft>
                <a:spcPts val="0"/>
              </a:spcAft>
              <a:buClr>
                <a:schemeClr val="dk1"/>
              </a:buClr>
              <a:buSzPct val="100000"/>
              <a:buNone/>
            </a:pPr>
            <a:r>
              <a:rPr lang="en-GB" sz="2000">
                <a:latin typeface="Open Sans"/>
                <a:ea typeface="Open Sans"/>
                <a:cs typeface="Open Sans"/>
                <a:sym typeface="Open Sans"/>
              </a:rPr>
              <a:t>    1. Access Control and Authentication</a:t>
            </a:r>
            <a:endParaRPr/>
          </a:p>
          <a:p>
            <a:pPr indent="0" lvl="0" marL="0" rtl="0" algn="l">
              <a:lnSpc>
                <a:spcPct val="150000"/>
              </a:lnSpc>
              <a:spcBef>
                <a:spcPts val="1000"/>
              </a:spcBef>
              <a:spcAft>
                <a:spcPts val="0"/>
              </a:spcAft>
              <a:buClr>
                <a:schemeClr val="dk1"/>
              </a:buClr>
              <a:buSzPct val="100000"/>
              <a:buNone/>
            </a:pPr>
            <a:r>
              <a:rPr lang="en-GB" sz="2000">
                <a:latin typeface="Open Sans"/>
                <a:ea typeface="Open Sans"/>
                <a:cs typeface="Open Sans"/>
                <a:sym typeface="Open Sans"/>
              </a:rPr>
              <a:t>    2. Encryption</a:t>
            </a:r>
            <a:endParaRPr/>
          </a:p>
          <a:p>
            <a:pPr indent="0" lvl="0" marL="0" rtl="0" algn="l">
              <a:lnSpc>
                <a:spcPct val="150000"/>
              </a:lnSpc>
              <a:spcBef>
                <a:spcPts val="1000"/>
              </a:spcBef>
              <a:spcAft>
                <a:spcPts val="0"/>
              </a:spcAft>
              <a:buClr>
                <a:schemeClr val="dk1"/>
              </a:buClr>
              <a:buSzPct val="100000"/>
              <a:buNone/>
            </a:pPr>
            <a:r>
              <a:rPr lang="en-GB" sz="2000">
                <a:latin typeface="Open Sans"/>
                <a:ea typeface="Open Sans"/>
                <a:cs typeface="Open Sans"/>
                <a:sym typeface="Open Sans"/>
              </a:rPr>
              <a:t>    3. Data Privacy and Anonymization</a:t>
            </a:r>
            <a:endParaRPr/>
          </a:p>
          <a:p>
            <a:pPr indent="0" lvl="0" marL="0" rtl="0" algn="l">
              <a:lnSpc>
                <a:spcPct val="150000"/>
              </a:lnSpc>
              <a:spcBef>
                <a:spcPts val="1000"/>
              </a:spcBef>
              <a:spcAft>
                <a:spcPts val="0"/>
              </a:spcAft>
              <a:buClr>
                <a:schemeClr val="dk1"/>
              </a:buClr>
              <a:buSzPct val="100000"/>
              <a:buNone/>
            </a:pPr>
            <a:r>
              <a:rPr lang="en-GB" sz="2000">
                <a:latin typeface="Open Sans"/>
                <a:ea typeface="Open Sans"/>
                <a:cs typeface="Open Sans"/>
                <a:sym typeface="Open Sans"/>
              </a:rPr>
              <a:t>    4. Secure Data Storage and Transmission</a:t>
            </a:r>
            <a:endParaRPr/>
          </a:p>
          <a:p>
            <a:pPr indent="0" lvl="0" marL="0" rtl="0" algn="l">
              <a:lnSpc>
                <a:spcPct val="150000"/>
              </a:lnSpc>
              <a:spcBef>
                <a:spcPts val="1000"/>
              </a:spcBef>
              <a:spcAft>
                <a:spcPts val="0"/>
              </a:spcAft>
              <a:buClr>
                <a:schemeClr val="dk1"/>
              </a:buClr>
              <a:buSzPct val="100000"/>
              <a:buNone/>
            </a:pPr>
            <a:r>
              <a:rPr lang="en-GB" sz="2000">
                <a:latin typeface="Open Sans"/>
                <a:ea typeface="Open Sans"/>
                <a:cs typeface="Open Sans"/>
                <a:sym typeface="Open Sans"/>
              </a:rPr>
              <a:t>    5. Firewalls and Intrusion Detection Systems</a:t>
            </a:r>
            <a:endParaRPr/>
          </a:p>
          <a:p>
            <a:pPr indent="0" lvl="0" marL="0" rtl="0" algn="l">
              <a:lnSpc>
                <a:spcPct val="150000"/>
              </a:lnSpc>
              <a:spcBef>
                <a:spcPts val="1000"/>
              </a:spcBef>
              <a:spcAft>
                <a:spcPts val="0"/>
              </a:spcAft>
              <a:buClr>
                <a:schemeClr val="dk1"/>
              </a:buClr>
              <a:buSzPct val="100000"/>
              <a:buNone/>
            </a:pPr>
            <a:r>
              <a:rPr lang="en-GB" sz="2000">
                <a:latin typeface="Open Sans"/>
                <a:ea typeface="Open Sans"/>
                <a:cs typeface="Open Sans"/>
                <a:sym typeface="Open Sans"/>
              </a:rPr>
              <a:t>    6. Disaster Recovery and Backup</a:t>
            </a:r>
            <a:endParaRPr/>
          </a:p>
          <a:p>
            <a:pPr indent="0" lvl="0" marL="0" rtl="0" algn="l">
              <a:lnSpc>
                <a:spcPct val="150000"/>
              </a:lnSpc>
              <a:spcBef>
                <a:spcPts val="1000"/>
              </a:spcBef>
              <a:spcAft>
                <a:spcPts val="0"/>
              </a:spcAft>
              <a:buClr>
                <a:schemeClr val="dk1"/>
              </a:buClr>
              <a:buSzPct val="100000"/>
              <a:buNone/>
            </a:pPr>
            <a:r>
              <a:rPr lang="en-GB" sz="2000">
                <a:latin typeface="Open Sans"/>
                <a:ea typeface="Open Sans"/>
                <a:cs typeface="Open Sans"/>
                <a:sym typeface="Open Sans"/>
              </a:rPr>
              <a:t>    7. Training and Awareness</a:t>
            </a:r>
            <a:endParaRPr/>
          </a:p>
        </p:txBody>
      </p:sp>
      <p:sp>
        <p:nvSpPr>
          <p:cNvPr id="186" name="Google Shape;186;p9"/>
          <p:cNvSpPr txBox="1"/>
          <p:nvPr/>
        </p:nvSpPr>
        <p:spPr>
          <a:xfrm>
            <a:off x="3725784" y="6075223"/>
            <a:ext cx="8050210"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i="1" lang="en-GB" sz="1200">
                <a:solidFill>
                  <a:schemeClr val="dk1"/>
                </a:solidFill>
                <a:latin typeface="Open Sans"/>
                <a:ea typeface="Open Sans"/>
                <a:cs typeface="Open Sans"/>
                <a:sym typeface="Open Sans"/>
              </a:rPr>
              <a:t>Source: </a:t>
            </a:r>
            <a:r>
              <a:rPr i="1" lang="en-GB" sz="1200" u="sng">
                <a:solidFill>
                  <a:schemeClr val="dk1"/>
                </a:solidFill>
                <a:latin typeface="Open Sans"/>
                <a:ea typeface="Open Sans"/>
                <a:cs typeface="Open Sans"/>
                <a:sym typeface="Open Sans"/>
                <a:hlinkClick r:id="rId4">
                  <a:extLst>
                    <a:ext uri="{A12FA001-AC4F-418D-AE19-62706E023703}">
                      <ahyp:hlinkClr val="tx"/>
                    </a:ext>
                  </a:extLst>
                </a:hlinkClick>
              </a:rPr>
              <a:t>OGC Development of Disaster Spatial Data Infrastructures for Disaster Resilience </a:t>
            </a:r>
            <a:r>
              <a:rPr i="1" lang="en-GB" sz="1200">
                <a:solidFill>
                  <a:schemeClr val="dk1"/>
                </a:solidFill>
                <a:latin typeface="Open Sans"/>
                <a:ea typeface="Open Sans"/>
                <a:cs typeface="Open Sans"/>
                <a:sym typeface="Open Sans"/>
              </a:rPr>
              <a:t>and the </a:t>
            </a:r>
            <a:r>
              <a:rPr i="1" lang="en-GB" sz="1200" u="sng">
                <a:solidFill>
                  <a:schemeClr val="dk1"/>
                </a:solidFill>
                <a:latin typeface="Open Sans"/>
                <a:ea typeface="Open Sans"/>
                <a:cs typeface="Open Sans"/>
                <a:sym typeface="Open Sans"/>
                <a:hlinkClick r:id="rId5">
                  <a:extLst>
                    <a:ext uri="{A12FA001-AC4F-418D-AE19-62706E023703}">
                      <ahyp:hlinkClr val="tx"/>
                    </a:ext>
                  </a:extLst>
                </a:hlinkClick>
              </a:rPr>
              <a:t>SDI cookbook</a:t>
            </a:r>
            <a:endParaRPr i="1" sz="1200">
              <a:solidFill>
                <a:schemeClr val="dk1"/>
              </a:solidFill>
              <a:latin typeface="Open Sans"/>
              <a:ea typeface="Open Sans"/>
              <a:cs typeface="Open Sans"/>
              <a:sym typeface="Open Sans"/>
            </a:endParaRPr>
          </a:p>
        </p:txBody>
      </p:sp>
      <p:pic>
        <p:nvPicPr>
          <p:cNvPr id="187" name="Google Shape;187;p9"/>
          <p:cNvPicPr preferRelativeResize="0"/>
          <p:nvPr/>
        </p:nvPicPr>
        <p:blipFill rotWithShape="1">
          <a:blip r:embed="rId6">
            <a:alphaModFix/>
          </a:blip>
          <a:srcRect b="0" l="0" r="0" t="0"/>
          <a:stretch/>
        </p:blipFill>
        <p:spPr>
          <a:xfrm>
            <a:off x="7227748" y="2327339"/>
            <a:ext cx="3644900" cy="3644900"/>
          </a:xfrm>
          <a:prstGeom prst="rect">
            <a:avLst/>
          </a:prstGeom>
          <a:noFill/>
          <a:ln>
            <a:noFill/>
          </a:ln>
        </p:spPr>
      </p:pic>
      <p:sp>
        <p:nvSpPr>
          <p:cNvPr id="188" name="Google Shape;188;p9"/>
          <p:cNvSpPr txBox="1"/>
          <p:nvPr/>
        </p:nvSpPr>
        <p:spPr>
          <a:xfrm>
            <a:off x="7750889" y="5691894"/>
            <a:ext cx="273972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1100">
                <a:solidFill>
                  <a:schemeClr val="dk1"/>
                </a:solidFill>
                <a:latin typeface="Open Sans"/>
                <a:ea typeface="Open Sans"/>
                <a:cs typeface="Open Sans"/>
                <a:sym typeface="Open Sans"/>
              </a:rPr>
              <a:t>Image by </a:t>
            </a:r>
            <a:r>
              <a:rPr i="1" lang="en-GB" sz="1100" u="sng">
                <a:solidFill>
                  <a:schemeClr val="dk1"/>
                </a:solidFill>
                <a:latin typeface="Open Sans"/>
                <a:ea typeface="Open Sans"/>
                <a:cs typeface="Open Sans"/>
                <a:sym typeface="Open Sans"/>
                <a:hlinkClick r:id="rId7">
                  <a:extLst>
                    <a:ext uri="{A12FA001-AC4F-418D-AE19-62706E023703}">
                      <ahyp:hlinkClr val="tx"/>
                    </a:ext>
                  </a:extLst>
                </a:hlinkClick>
              </a:rPr>
              <a:t>jcomp on Freepik</a:t>
            </a:r>
            <a:endParaRPr i="1" sz="1100">
              <a:solidFill>
                <a:schemeClr val="dk1"/>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