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6"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8jleF8ZEH8SZfG6lUvQzxg==" hashData="StmqQfngDjoKpasQgRZEIotr/SFHtjx4p2Cucl8qBZfhja5LGm4+q0T0sSIEPtUKNW1s5nahs3zOnRd2oVd/W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6369"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17F19204-943F-4854-A95C-F6EA9387A0CB}"/>
    <pc:docChg chg="modSld">
      <pc:chgData name="Ashutosh.Bhagurkar" userId="e54b5c48-fd92-480c-8e66-acef16c1a8d2" providerId="ADAL" clId="{17F19204-943F-4854-A95C-F6EA9387A0CB}" dt="2025-03-31T09:14:26.162" v="1" actId="1076"/>
      <pc:docMkLst>
        <pc:docMk/>
      </pc:docMkLst>
      <pc:sldChg chg="modSp mod">
        <pc:chgData name="Ashutosh.Bhagurkar" userId="e54b5c48-fd92-480c-8e66-acef16c1a8d2" providerId="ADAL" clId="{17F19204-943F-4854-A95C-F6EA9387A0CB}" dt="2025-03-31T09:14:26.162" v="1" actId="1076"/>
        <pc:sldMkLst>
          <pc:docMk/>
          <pc:sldMk cId="338364833" sldId="289"/>
        </pc:sldMkLst>
        <pc:spChg chg="mod">
          <ac:chgData name="Ashutosh.Bhagurkar" userId="e54b5c48-fd92-480c-8e66-acef16c1a8d2" providerId="ADAL" clId="{17F19204-943F-4854-A95C-F6EA9387A0CB}" dt="2025-03-31T09:14:24.141" v="0" actId="1076"/>
          <ac:spMkLst>
            <pc:docMk/>
            <pc:sldMk cId="338364833" sldId="289"/>
            <ac:spMk id="2" creationId="{44195B2D-3536-215B-C42F-8A0AEC0F8948}"/>
          </ac:spMkLst>
        </pc:spChg>
        <pc:spChg chg="mod">
          <ac:chgData name="Ashutosh.Bhagurkar" userId="e54b5c48-fd92-480c-8e66-acef16c1a8d2" providerId="ADAL" clId="{17F19204-943F-4854-A95C-F6EA9387A0CB}" dt="2025-03-31T09:14:26.162" v="1" actId="1076"/>
          <ac:spMkLst>
            <pc:docMk/>
            <pc:sldMk cId="338364833" sldId="289"/>
            <ac:spMk id="3" creationId="{E3EC9E9A-2A89-656B-D975-0836A3378AB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env0795\Google%20Drive\Work\CCG\Sum4All\Emissions%20by%20sector%20and%20mod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env0795\Google%20Drive\Work\CCG\Sum4All\Emissions%20by%20sector%20and%20mod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trath-my.sharepoint.com/personal/james_dixon_strath_ac_uk/Documents/Work/Teaching/Strathclyde/CL436%20Transport%20Planning/Lectures/Lecture%2010%20Future%20Pathways/transport-emissions-by-country-group.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trath-my.sharepoint.com/personal/james_dixon_strath_ac_uk/Documents/Work/Teaching/Strathclyde/CL436%20Transport%20Planning/Lectures/Lecture%2010%20Future%20Pathways/transport-emissions-by-country-group.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S:\Shared%20With%20Me\IET%20Net%20Zero%20Guide\James\figs\fig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S:\Shared%20With%20Me\IET%20'Net%20Zero'%20job\James\fig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Global emissions by sector</a:t>
            </a:r>
          </a:p>
          <a:p>
            <a:pPr>
              <a:defRPr/>
            </a:pPr>
            <a:r>
              <a:rPr lang="en-US" dirty="0"/>
              <a:t>Total = </a:t>
            </a:r>
            <a:r>
              <a:rPr lang="en-US" b="1" dirty="0"/>
              <a:t>49.4 GtCO2e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'[1]emissions by sec and mode'!$C$28</c:f>
              <c:strCache>
                <c:ptCount val="1"/>
                <c:pt idx="0">
                  <c:v>GtCO2e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864-42A8-9B38-55D44E719C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864-42A8-9B38-55D44E719C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864-42A8-9B38-55D44E719C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864-42A8-9B38-55D44E719C5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864-42A8-9B38-55D44E719C5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864-42A8-9B38-55D44E719C5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864-42A8-9B38-55D44E719C55}"/>
              </c:ext>
            </c:extLst>
          </c:dPt>
          <c:dLbls>
            <c:dLbl>
              <c:idx val="3"/>
              <c:spPr>
                <a:noFill/>
                <a:ln>
                  <a:noFill/>
                </a:ln>
                <a:effectLst/>
              </c:spPr>
              <c:txPr>
                <a:bodyPr rot="0" spcFirstLastPara="1" vertOverflow="ellipsis" vert="horz" wrap="square" anchor="ctr" anchorCtr="1"/>
                <a:lstStyle/>
                <a:p>
                  <a:pPr>
                    <a:defRPr sz="2400" b="1" i="1"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7-0864-42A8-9B38-55D44E719C55}"/>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'[1]emissions by sec and mode'!$A$29:$A$35</c:f>
              <c:strCache>
                <c:ptCount val="7"/>
                <c:pt idx="0">
                  <c:v>Energy use in industry</c:v>
                </c:pt>
                <c:pt idx="1">
                  <c:v>Agriculture, forestry &amp; land use</c:v>
                </c:pt>
                <c:pt idx="2">
                  <c:v>Energy use in buildings</c:v>
                </c:pt>
                <c:pt idx="3">
                  <c:v>Transport</c:v>
                </c:pt>
                <c:pt idx="4">
                  <c:v>Other energy</c:v>
                </c:pt>
                <c:pt idx="5">
                  <c:v>Industry</c:v>
                </c:pt>
                <c:pt idx="6">
                  <c:v>Waste</c:v>
                </c:pt>
              </c:strCache>
            </c:strRef>
          </c:cat>
          <c:val>
            <c:numRef>
              <c:f>'[1]emissions by sec and mode'!$B$29:$B$35</c:f>
              <c:numCache>
                <c:formatCode>General</c:formatCode>
                <c:ptCount val="7"/>
                <c:pt idx="0">
                  <c:v>0.24199999999999999</c:v>
                </c:pt>
                <c:pt idx="1">
                  <c:v>0.184</c:v>
                </c:pt>
                <c:pt idx="2">
                  <c:v>0.17499999999999999</c:v>
                </c:pt>
                <c:pt idx="3">
                  <c:v>0.16200000000000001</c:v>
                </c:pt>
                <c:pt idx="4">
                  <c:v>0.15300000000000002</c:v>
                </c:pt>
                <c:pt idx="5">
                  <c:v>5.1999999999999998E-2</c:v>
                </c:pt>
                <c:pt idx="6">
                  <c:v>3.2000000000000001E-2</c:v>
                </c:pt>
              </c:numCache>
            </c:numRef>
          </c:val>
          <c:extLst>
            <c:ext xmlns:c16="http://schemas.microsoft.com/office/drawing/2014/chart" uri="{C3380CC4-5D6E-409C-BE32-E72D297353CC}">
              <c16:uniqueId val="{0000000E-0864-42A8-9B38-55D44E719C5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dirty="0"/>
              <a:t>Global transport emissions by mode</a:t>
            </a:r>
          </a:p>
          <a:p>
            <a:pPr>
              <a:defRPr/>
            </a:pPr>
            <a:r>
              <a:rPr lang="en-US" dirty="0"/>
              <a:t>Total = </a:t>
            </a:r>
            <a:r>
              <a:rPr lang="en-US" b="1" dirty="0"/>
              <a:t>8 GtCO2e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'[1]emissions by sec and mode'!$C$1</c:f>
              <c:strCache>
                <c:ptCount val="1"/>
                <c:pt idx="0">
                  <c:v>GtCO2</c:v>
                </c:pt>
              </c:strCache>
            </c:strRef>
          </c:tx>
          <c:dPt>
            <c:idx val="0"/>
            <c:bubble3D val="0"/>
            <c:spPr>
              <a:solidFill>
                <a:srgbClr val="7A0202"/>
              </a:solidFill>
              <a:ln w="19050">
                <a:solidFill>
                  <a:schemeClr val="lt1"/>
                </a:solidFill>
              </a:ln>
              <a:effectLst/>
            </c:spPr>
            <c:extLst>
              <c:ext xmlns:c16="http://schemas.microsoft.com/office/drawing/2014/chart" uri="{C3380CC4-5D6E-409C-BE32-E72D297353CC}">
                <c16:uniqueId val="{00000001-A618-43CA-BD5A-F7552D3F44BC}"/>
              </c:ext>
            </c:extLst>
          </c:dPt>
          <c:dPt>
            <c:idx val="1"/>
            <c:bubble3D val="0"/>
            <c:spPr>
              <a:solidFill>
                <a:srgbClr val="FD6363"/>
              </a:solidFill>
              <a:ln w="19050">
                <a:solidFill>
                  <a:schemeClr val="lt1"/>
                </a:solidFill>
              </a:ln>
              <a:effectLst/>
            </c:spPr>
            <c:extLst>
              <c:ext xmlns:c16="http://schemas.microsoft.com/office/drawing/2014/chart" uri="{C3380CC4-5D6E-409C-BE32-E72D297353CC}">
                <c16:uniqueId val="{00000003-A618-43CA-BD5A-F7552D3F44BC}"/>
              </c:ext>
            </c:extLst>
          </c:dPt>
          <c:dPt>
            <c:idx val="2"/>
            <c:bubble3D val="0"/>
            <c:spPr>
              <a:solidFill>
                <a:srgbClr val="A47D00"/>
              </a:solidFill>
              <a:ln w="19050">
                <a:solidFill>
                  <a:schemeClr val="lt1"/>
                </a:solidFill>
              </a:ln>
              <a:effectLst/>
            </c:spPr>
            <c:extLst>
              <c:ext xmlns:c16="http://schemas.microsoft.com/office/drawing/2014/chart" uri="{C3380CC4-5D6E-409C-BE32-E72D297353CC}">
                <c16:uniqueId val="{00000005-A618-43CA-BD5A-F7552D3F44B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618-43CA-BD5A-F7552D3F44BC}"/>
              </c:ext>
            </c:extLst>
          </c:dPt>
          <c:dPt>
            <c:idx val="4"/>
            <c:bubble3D val="0"/>
            <c:spPr>
              <a:solidFill>
                <a:srgbClr val="0070C0"/>
              </a:solidFill>
              <a:ln w="19050">
                <a:solidFill>
                  <a:schemeClr val="lt1"/>
                </a:solidFill>
              </a:ln>
              <a:effectLst/>
            </c:spPr>
            <c:extLst>
              <c:ext xmlns:c16="http://schemas.microsoft.com/office/drawing/2014/chart" uri="{C3380CC4-5D6E-409C-BE32-E72D297353CC}">
                <c16:uniqueId val="{00000009-A618-43CA-BD5A-F7552D3F44BC}"/>
              </c:ext>
            </c:extLst>
          </c:dPt>
          <c:dPt>
            <c:idx val="5"/>
            <c:bubble3D val="0"/>
            <c:spPr>
              <a:solidFill>
                <a:srgbClr val="00B050"/>
              </a:solidFill>
              <a:ln w="19050">
                <a:solidFill>
                  <a:schemeClr val="lt1"/>
                </a:solidFill>
              </a:ln>
              <a:effectLst/>
            </c:spPr>
            <c:extLst>
              <c:ext xmlns:c16="http://schemas.microsoft.com/office/drawing/2014/chart" uri="{C3380CC4-5D6E-409C-BE32-E72D297353CC}">
                <c16:uniqueId val="{0000000B-A618-43CA-BD5A-F7552D3F44BC}"/>
              </c:ext>
            </c:extLst>
          </c:dPt>
          <c:dPt>
            <c:idx val="6"/>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D-A618-43CA-BD5A-F7552D3F44BC}"/>
              </c:ext>
            </c:extLst>
          </c:dPt>
          <c:dLbls>
            <c:dLbl>
              <c:idx val="6"/>
              <c:layout>
                <c:manualLayout>
                  <c:x val="4.7222222222222117E-2"/>
                  <c:y val="-4.6296296296296294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618-43CA-BD5A-F7552D3F44BC}"/>
                </c:ext>
              </c:extLst>
            </c:dLbl>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'[1]emissions by sec and mode'!$A$2:$A$8</c:f>
              <c:strCache>
                <c:ptCount val="7"/>
                <c:pt idx="0">
                  <c:v>Road, passenger</c:v>
                </c:pt>
                <c:pt idx="1">
                  <c:v>Road, freight</c:v>
                </c:pt>
                <c:pt idx="2">
                  <c:v>Aviation, passenger</c:v>
                </c:pt>
                <c:pt idx="3">
                  <c:v>Aviation, freight</c:v>
                </c:pt>
                <c:pt idx="4">
                  <c:v>Shipping</c:v>
                </c:pt>
                <c:pt idx="5">
                  <c:v>Rail</c:v>
                </c:pt>
                <c:pt idx="6">
                  <c:v>Other</c:v>
                </c:pt>
              </c:strCache>
            </c:strRef>
          </c:cat>
          <c:val>
            <c:numRef>
              <c:f>'[1]emissions by sec and mode'!$C$2:$C$8</c:f>
              <c:numCache>
                <c:formatCode>General</c:formatCode>
                <c:ptCount val="7"/>
                <c:pt idx="0">
                  <c:v>3.6080000000000001</c:v>
                </c:pt>
                <c:pt idx="1">
                  <c:v>2.3519999999999999</c:v>
                </c:pt>
                <c:pt idx="2">
                  <c:v>0.75168000000000013</c:v>
                </c:pt>
                <c:pt idx="3">
                  <c:v>0.17632</c:v>
                </c:pt>
                <c:pt idx="4">
                  <c:v>0.84799999999999998</c:v>
                </c:pt>
                <c:pt idx="5">
                  <c:v>0.08</c:v>
                </c:pt>
                <c:pt idx="6">
                  <c:v>0.17599999999999999</c:v>
                </c:pt>
              </c:numCache>
            </c:numRef>
          </c:val>
          <c:extLst>
            <c:ext xmlns:c16="http://schemas.microsoft.com/office/drawing/2014/chart" uri="{C3380CC4-5D6E-409C-BE32-E72D297353CC}">
              <c16:uniqueId val="{0000000E-A618-43CA-BD5A-F7552D3F44B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a:t>Population share by country</a:t>
            </a:r>
            <a:r>
              <a:rPr lang="en-GB" sz="2000" baseline="0"/>
              <a:t> income status</a:t>
            </a:r>
            <a:endParaRPr lang="en-GB"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pie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017B-4978-BE62-67722961E3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7B-4978-BE62-67722961E3D1}"/>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017B-4978-BE62-67722961E3D1}"/>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017B-4978-BE62-67722961E3D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'[transport-emissions-by-country-group.xlsx]Sheet1'!$A$3:$A$6</c:f>
              <c:strCache>
                <c:ptCount val="4"/>
                <c:pt idx="0">
                  <c:v>Low</c:v>
                </c:pt>
                <c:pt idx="1">
                  <c:v>Lower-middle</c:v>
                </c:pt>
                <c:pt idx="2">
                  <c:v>Upper-middle</c:v>
                </c:pt>
                <c:pt idx="3">
                  <c:v>High</c:v>
                </c:pt>
              </c:strCache>
            </c:strRef>
          </c:cat>
          <c:val>
            <c:numRef>
              <c:f>'[transport-emissions-by-country-group.xlsx]Sheet1'!$B$3:$B$6</c:f>
              <c:numCache>
                <c:formatCode>General</c:formatCode>
                <c:ptCount val="4"/>
                <c:pt idx="0">
                  <c:v>0.70299999999999996</c:v>
                </c:pt>
                <c:pt idx="1">
                  <c:v>3.19</c:v>
                </c:pt>
                <c:pt idx="2">
                  <c:v>2.78</c:v>
                </c:pt>
                <c:pt idx="3">
                  <c:v>1.24</c:v>
                </c:pt>
              </c:numCache>
            </c:numRef>
          </c:val>
          <c:extLst>
            <c:ext xmlns:c16="http://schemas.microsoft.com/office/drawing/2014/chart" uri="{C3380CC4-5D6E-409C-BE32-E72D297353CC}">
              <c16:uniqueId val="{00000008-017B-4978-BE62-67722961E3D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GB" sz="2000"/>
              <a:t>Transport sector emissions by country income status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5B2D-484F-9E90-9FE9252232B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B2D-484F-9E90-9FE9252232B5}"/>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5B2D-484F-9E90-9FE9252232B5}"/>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5B2D-484F-9E90-9FE9252232B5}"/>
              </c:ext>
            </c:extLst>
          </c:dPt>
          <c:dLbls>
            <c:dLbl>
              <c:idx val="0"/>
              <c:layout>
                <c:manualLayout>
                  <c:x val="0.16454970766494614"/>
                  <c:y val="2.973496820539440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B2D-484F-9E90-9FE9252232B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'[transport-emissions-by-country-group.xlsx]Sheet1'!$A$3:$A$6</c:f>
              <c:strCache>
                <c:ptCount val="4"/>
                <c:pt idx="0">
                  <c:v>Low</c:v>
                </c:pt>
                <c:pt idx="1">
                  <c:v>Lower-middle</c:v>
                </c:pt>
                <c:pt idx="2">
                  <c:v>Upper-middle</c:v>
                </c:pt>
                <c:pt idx="3">
                  <c:v>High</c:v>
                </c:pt>
              </c:strCache>
            </c:strRef>
          </c:cat>
          <c:val>
            <c:numRef>
              <c:f>'[transport-emissions-by-country-group.xlsx]Sheet1'!$D$3:$D$6</c:f>
              <c:numCache>
                <c:formatCode>General</c:formatCode>
                <c:ptCount val="4"/>
                <c:pt idx="0">
                  <c:v>6.1100000000000002E-2</c:v>
                </c:pt>
                <c:pt idx="1">
                  <c:v>0.96699999999999997</c:v>
                </c:pt>
                <c:pt idx="2">
                  <c:v>1.97</c:v>
                </c:pt>
                <c:pt idx="3">
                  <c:v>3.12</c:v>
                </c:pt>
              </c:numCache>
            </c:numRef>
          </c:val>
          <c:extLst>
            <c:ext xmlns:c16="http://schemas.microsoft.com/office/drawing/2014/chart" uri="{C3380CC4-5D6E-409C-BE32-E72D297353CC}">
              <c16:uniqueId val="{00000008-5B2D-484F-9E90-9FE9252232B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84A2D8"/>
              </a:solidFill>
              <a:ln>
                <a:noFill/>
              </a:ln>
              <a:effectLst/>
            </c:spPr>
            <c:extLst>
              <c:ext xmlns:c16="http://schemas.microsoft.com/office/drawing/2014/chart" uri="{C3380CC4-5D6E-409C-BE32-E72D297353CC}">
                <c16:uniqueId val="{00000001-A61C-4716-ACFF-791028B45E21}"/>
              </c:ext>
            </c:extLst>
          </c:dPt>
          <c:dPt>
            <c:idx val="2"/>
            <c:invertIfNegative val="0"/>
            <c:bubble3D val="0"/>
            <c:spPr>
              <a:solidFill>
                <a:srgbClr val="E88420"/>
              </a:solidFill>
              <a:ln>
                <a:noFill/>
              </a:ln>
              <a:effectLst/>
            </c:spPr>
            <c:extLst>
              <c:ext xmlns:c16="http://schemas.microsoft.com/office/drawing/2014/chart" uri="{C3380CC4-5D6E-409C-BE32-E72D297353CC}">
                <c16:uniqueId val="{00000003-A61C-4716-ACFF-791028B45E21}"/>
              </c:ext>
            </c:extLst>
          </c:dPt>
          <c:dPt>
            <c:idx val="3"/>
            <c:invertIfNegative val="0"/>
            <c:bubble3D val="0"/>
            <c:spPr>
              <a:solidFill>
                <a:srgbClr val="F1D065"/>
              </a:solidFill>
              <a:ln>
                <a:noFill/>
              </a:ln>
              <a:effectLst/>
            </c:spPr>
            <c:extLst>
              <c:ext xmlns:c16="http://schemas.microsoft.com/office/drawing/2014/chart" uri="{C3380CC4-5D6E-409C-BE32-E72D297353CC}">
                <c16:uniqueId val="{00000005-A61C-4716-ACFF-791028B45E21}"/>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'sustainable biomass'!$A$25:$A$28</c:f>
              <c:strCache>
                <c:ptCount val="4"/>
                <c:pt idx="0">
                  <c:v>Car, first gen. biofuels</c:v>
                </c:pt>
                <c:pt idx="1">
                  <c:v>Car, second gen. biofuels</c:v>
                </c:pt>
                <c:pt idx="2">
                  <c:v>Solar PV + EV</c:v>
                </c:pt>
                <c:pt idx="3">
                  <c:v>Solar PV + E-bike</c:v>
                </c:pt>
              </c:strCache>
            </c:strRef>
          </c:cat>
          <c:val>
            <c:numRef>
              <c:f>'sustainable biomass'!$B$25:$B$28</c:f>
              <c:numCache>
                <c:formatCode>General</c:formatCode>
                <c:ptCount val="4"/>
                <c:pt idx="0">
                  <c:v>1</c:v>
                </c:pt>
                <c:pt idx="1">
                  <c:v>5</c:v>
                </c:pt>
                <c:pt idx="2">
                  <c:v>1081</c:v>
                </c:pt>
                <c:pt idx="3">
                  <c:v>21243</c:v>
                </c:pt>
              </c:numCache>
            </c:numRef>
          </c:val>
          <c:extLst>
            <c:ext xmlns:c16="http://schemas.microsoft.com/office/drawing/2014/chart" uri="{C3380CC4-5D6E-409C-BE32-E72D297353CC}">
              <c16:uniqueId val="{00000006-A61C-4716-ACFF-791028B45E21}"/>
            </c:ext>
          </c:extLst>
        </c:ser>
        <c:dLbls>
          <c:dLblPos val="outEnd"/>
          <c:showLegendKey val="0"/>
          <c:showVal val="1"/>
          <c:showCatName val="0"/>
          <c:showSerName val="0"/>
          <c:showPercent val="0"/>
          <c:showBubbleSize val="0"/>
        </c:dLbls>
        <c:gapWidth val="219"/>
        <c:overlap val="-27"/>
        <c:axId val="429705688"/>
        <c:axId val="429706344"/>
      </c:barChart>
      <c:catAx>
        <c:axId val="429705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9706344"/>
        <c:crosses val="autoZero"/>
        <c:auto val="1"/>
        <c:lblAlgn val="ctr"/>
        <c:lblOffset val="100"/>
        <c:noMultiLvlLbl val="0"/>
      </c:catAx>
      <c:valAx>
        <c:axId val="429706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a:t>Miles travelled</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9705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'EV emissios'!$B$1</c:f>
              <c:strCache>
                <c:ptCount val="1"/>
                <c:pt idx="0">
                  <c:v>Tailpipe</c:v>
                </c:pt>
              </c:strCache>
            </c:strRef>
          </c:tx>
          <c:spPr>
            <a:solidFill>
              <a:schemeClr val="accent1"/>
            </a:solidFill>
            <a:ln>
              <a:noFill/>
            </a:ln>
            <a:effectLst/>
          </c:spPr>
          <c:invertIfNegative val="0"/>
          <c:cat>
            <c:strRef>
              <c:f>'EV emissios'!$A$2:$A$5</c:f>
              <c:strCache>
                <c:ptCount val="4"/>
                <c:pt idx="0">
                  <c:v>Avg Euro Car (2019)</c:v>
                </c:pt>
                <c:pt idx="1">
                  <c:v>HEV (Toyota Prius Eco)</c:v>
                </c:pt>
                <c:pt idx="2">
                  <c:v>BEV, 40 kWh (Nissan Leaf)</c:v>
                </c:pt>
                <c:pt idx="3">
                  <c:v>BEV, 75 kWh (Tesla Model S)</c:v>
                </c:pt>
              </c:strCache>
            </c:strRef>
          </c:cat>
          <c:val>
            <c:numRef>
              <c:f>'EV emissios'!$B$2:$B$5</c:f>
              <c:numCache>
                <c:formatCode>General</c:formatCode>
                <c:ptCount val="4"/>
                <c:pt idx="0">
                  <c:v>165</c:v>
                </c:pt>
                <c:pt idx="1">
                  <c:v>99</c:v>
                </c:pt>
                <c:pt idx="2">
                  <c:v>0</c:v>
                </c:pt>
                <c:pt idx="3">
                  <c:v>0</c:v>
                </c:pt>
              </c:numCache>
            </c:numRef>
          </c:val>
          <c:extLst>
            <c:ext xmlns:c16="http://schemas.microsoft.com/office/drawing/2014/chart" uri="{C3380CC4-5D6E-409C-BE32-E72D297353CC}">
              <c16:uniqueId val="{00000000-2F0B-4D0F-AB99-318347C99FE6}"/>
            </c:ext>
          </c:extLst>
        </c:ser>
        <c:ser>
          <c:idx val="1"/>
          <c:order val="1"/>
          <c:tx>
            <c:strRef>
              <c:f>'EV emissios'!$C$1</c:f>
              <c:strCache>
                <c:ptCount val="1"/>
                <c:pt idx="0">
                  <c:v>Fuel cycle</c:v>
                </c:pt>
              </c:strCache>
            </c:strRef>
          </c:tx>
          <c:spPr>
            <a:solidFill>
              <a:schemeClr val="accent2"/>
            </a:solidFill>
            <a:ln>
              <a:noFill/>
            </a:ln>
            <a:effectLst/>
          </c:spPr>
          <c:invertIfNegative val="0"/>
          <c:cat>
            <c:strRef>
              <c:f>'EV emissios'!$A$2:$A$5</c:f>
              <c:strCache>
                <c:ptCount val="4"/>
                <c:pt idx="0">
                  <c:v>Avg Euro Car (2019)</c:v>
                </c:pt>
                <c:pt idx="1">
                  <c:v>HEV (Toyota Prius Eco)</c:v>
                </c:pt>
                <c:pt idx="2">
                  <c:v>BEV, 40 kWh (Nissan Leaf)</c:v>
                </c:pt>
                <c:pt idx="3">
                  <c:v>BEV, 75 kWh (Tesla Model S)</c:v>
                </c:pt>
              </c:strCache>
            </c:strRef>
          </c:cat>
          <c:val>
            <c:numRef>
              <c:f>'EV emissios'!$C$2:$C$5</c:f>
              <c:numCache>
                <c:formatCode>General</c:formatCode>
                <c:ptCount val="4"/>
                <c:pt idx="0">
                  <c:v>47</c:v>
                </c:pt>
                <c:pt idx="1">
                  <c:v>28</c:v>
                </c:pt>
                <c:pt idx="2">
                  <c:v>29</c:v>
                </c:pt>
                <c:pt idx="3">
                  <c:v>26</c:v>
                </c:pt>
              </c:numCache>
            </c:numRef>
          </c:val>
          <c:extLst>
            <c:ext xmlns:c16="http://schemas.microsoft.com/office/drawing/2014/chart" uri="{C3380CC4-5D6E-409C-BE32-E72D297353CC}">
              <c16:uniqueId val="{00000001-2F0B-4D0F-AB99-318347C99FE6}"/>
            </c:ext>
          </c:extLst>
        </c:ser>
        <c:ser>
          <c:idx val="2"/>
          <c:order val="2"/>
          <c:tx>
            <c:strRef>
              <c:f>'EV emissios'!$D$1</c:f>
              <c:strCache>
                <c:ptCount val="1"/>
                <c:pt idx="0">
                  <c:v>Other manufacturing</c:v>
                </c:pt>
              </c:strCache>
            </c:strRef>
          </c:tx>
          <c:spPr>
            <a:solidFill>
              <a:schemeClr val="accent3"/>
            </a:solidFill>
            <a:ln>
              <a:noFill/>
            </a:ln>
            <a:effectLst/>
          </c:spPr>
          <c:invertIfNegative val="0"/>
          <c:cat>
            <c:strRef>
              <c:f>'EV emissios'!$A$2:$A$5</c:f>
              <c:strCache>
                <c:ptCount val="4"/>
                <c:pt idx="0">
                  <c:v>Avg Euro Car (2019)</c:v>
                </c:pt>
                <c:pt idx="1">
                  <c:v>HEV (Toyota Prius Eco)</c:v>
                </c:pt>
                <c:pt idx="2">
                  <c:v>BEV, 40 kWh (Nissan Leaf)</c:v>
                </c:pt>
                <c:pt idx="3">
                  <c:v>BEV, 75 kWh (Tesla Model S)</c:v>
                </c:pt>
              </c:strCache>
            </c:strRef>
          </c:cat>
          <c:val>
            <c:numRef>
              <c:f>'EV emissios'!$D$2:$D$5</c:f>
              <c:numCache>
                <c:formatCode>General</c:formatCode>
                <c:ptCount val="4"/>
                <c:pt idx="0">
                  <c:v>46</c:v>
                </c:pt>
                <c:pt idx="1">
                  <c:v>38</c:v>
                </c:pt>
                <c:pt idx="2">
                  <c:v>38</c:v>
                </c:pt>
                <c:pt idx="3">
                  <c:v>38</c:v>
                </c:pt>
              </c:numCache>
            </c:numRef>
          </c:val>
          <c:extLst>
            <c:ext xmlns:c16="http://schemas.microsoft.com/office/drawing/2014/chart" uri="{C3380CC4-5D6E-409C-BE32-E72D297353CC}">
              <c16:uniqueId val="{00000002-2F0B-4D0F-AB99-318347C99FE6}"/>
            </c:ext>
          </c:extLst>
        </c:ser>
        <c:ser>
          <c:idx val="3"/>
          <c:order val="3"/>
          <c:tx>
            <c:strRef>
              <c:f>'EV emissios'!$E$1</c:f>
              <c:strCache>
                <c:ptCount val="1"/>
                <c:pt idx="0">
                  <c:v>Batteries</c:v>
                </c:pt>
              </c:strCache>
            </c:strRef>
          </c:tx>
          <c:spPr>
            <a:solidFill>
              <a:schemeClr val="accent4"/>
            </a:solidFill>
            <a:ln>
              <a:noFill/>
            </a:ln>
            <a:effectLst/>
          </c:spPr>
          <c:invertIfNegative val="0"/>
          <c:errBars>
            <c:errBarType val="both"/>
            <c:errValType val="cust"/>
            <c:noEndCap val="0"/>
            <c:plus>
              <c:numRef>
                <c:f>'EV emissios'!$I$2:$I$5</c:f>
                <c:numCache>
                  <c:formatCode>General</c:formatCode>
                  <c:ptCount val="4"/>
                  <c:pt idx="0">
                    <c:v>0</c:v>
                  </c:pt>
                  <c:pt idx="1">
                    <c:v>0.69999999999998863</c:v>
                  </c:pt>
                  <c:pt idx="2">
                    <c:v>12.099999999999994</c:v>
                  </c:pt>
                  <c:pt idx="3">
                    <c:v>23.400000000000006</c:v>
                  </c:pt>
                </c:numCache>
              </c:numRef>
            </c:plus>
            <c:minus>
              <c:numRef>
                <c:f>'EV emissios'!$I$2:$I$5</c:f>
                <c:numCache>
                  <c:formatCode>General</c:formatCode>
                  <c:ptCount val="4"/>
                  <c:pt idx="0">
                    <c:v>0</c:v>
                  </c:pt>
                  <c:pt idx="1">
                    <c:v>0.69999999999998863</c:v>
                  </c:pt>
                  <c:pt idx="2">
                    <c:v>12.099999999999994</c:v>
                  </c:pt>
                  <c:pt idx="3">
                    <c:v>23.400000000000006</c:v>
                  </c:pt>
                </c:numCache>
              </c:numRef>
            </c:minus>
            <c:spPr>
              <a:noFill/>
              <a:ln w="9525" cap="flat" cmpd="sng" algn="ctr">
                <a:solidFill>
                  <a:schemeClr val="tx1">
                    <a:lumMod val="65000"/>
                    <a:lumOff val="35000"/>
                  </a:schemeClr>
                </a:solidFill>
                <a:round/>
              </a:ln>
              <a:effectLst/>
            </c:spPr>
          </c:errBars>
          <c:cat>
            <c:strRef>
              <c:f>'EV emissios'!$A$2:$A$5</c:f>
              <c:strCache>
                <c:ptCount val="4"/>
                <c:pt idx="0">
                  <c:v>Avg Euro Car (2019)</c:v>
                </c:pt>
                <c:pt idx="1">
                  <c:v>HEV (Toyota Prius Eco)</c:v>
                </c:pt>
                <c:pt idx="2">
                  <c:v>BEV, 40 kWh (Nissan Leaf)</c:v>
                </c:pt>
                <c:pt idx="3">
                  <c:v>BEV, 75 kWh (Tesla Model S)</c:v>
                </c:pt>
              </c:strCache>
            </c:strRef>
          </c:cat>
          <c:val>
            <c:numRef>
              <c:f>'EV emissios'!$E$2:$E$5</c:f>
              <c:numCache>
                <c:formatCode>General</c:formatCode>
                <c:ptCount val="4"/>
                <c:pt idx="0">
                  <c:v>0</c:v>
                </c:pt>
                <c:pt idx="1">
                  <c:v>3</c:v>
                </c:pt>
                <c:pt idx="2">
                  <c:v>27</c:v>
                </c:pt>
                <c:pt idx="3">
                  <c:v>50</c:v>
                </c:pt>
              </c:numCache>
            </c:numRef>
          </c:val>
          <c:extLst>
            <c:ext xmlns:c16="http://schemas.microsoft.com/office/drawing/2014/chart" uri="{C3380CC4-5D6E-409C-BE32-E72D297353CC}">
              <c16:uniqueId val="{00000003-2F0B-4D0F-AB99-318347C99FE6}"/>
            </c:ext>
          </c:extLst>
        </c:ser>
        <c:dLbls>
          <c:showLegendKey val="0"/>
          <c:showVal val="0"/>
          <c:showCatName val="0"/>
          <c:showSerName val="0"/>
          <c:showPercent val="0"/>
          <c:showBubbleSize val="0"/>
        </c:dLbls>
        <c:gapWidth val="75"/>
        <c:overlap val="100"/>
        <c:axId val="427532200"/>
        <c:axId val="427533184"/>
      </c:barChart>
      <c:catAx>
        <c:axId val="427532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7533184"/>
        <c:crosses val="autoZero"/>
        <c:auto val="1"/>
        <c:lblAlgn val="ctr"/>
        <c:lblOffset val="100"/>
        <c:noMultiLvlLbl val="0"/>
      </c:catAx>
      <c:valAx>
        <c:axId val="427533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GB"/>
                  <a:t>gCO2e/km</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7532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Welcome to this lecture on clean transport systems, including considerations of energy and emissions of transport systems.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45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past lectures we have discussed drivers of transport demand, and how transport is a derived demand – derived from human activities associated with accessing stuff: goods, services and activities. At a wider level, people don’t consume energy for the sake of it. They do so to satisfy demand for energy services. This framing results in the equation on the top left, which was developed by Lee Schipper at the turn of the millennium. The ASIF framework (not to be confused with the ASI hierarchy!) provides a way of linking transport service demand to emissions. In the equation,</a:t>
            </a:r>
          </a:p>
          <a:p>
            <a:endParaRPr lang="en-GB" dirty="0"/>
          </a:p>
          <a:p>
            <a:pPr marL="285750" indent="-285750">
              <a:buFont typeface="Arial" panose="020B0604020202020204" pitchFamily="34" charset="0"/>
              <a:buChar char="•"/>
            </a:pPr>
            <a:r>
              <a:rPr lang="en-GB" sz="1200" dirty="0"/>
              <a:t>E = total GHG </a:t>
            </a:r>
            <a:r>
              <a:rPr lang="en-GB" sz="1200" b="1" dirty="0"/>
              <a:t>emissions</a:t>
            </a:r>
            <a:r>
              <a:rPr lang="en-GB" sz="1200" dirty="0"/>
              <a:t> of transport</a:t>
            </a:r>
          </a:p>
          <a:p>
            <a:pPr marL="285750" indent="-285750">
              <a:buFont typeface="Arial" panose="020B0604020202020204" pitchFamily="34" charset="0"/>
              <a:buChar char="•"/>
            </a:pPr>
            <a:r>
              <a:rPr lang="en-GB" sz="1200" dirty="0"/>
              <a:t>A = total vehicle </a:t>
            </a:r>
            <a:r>
              <a:rPr lang="en-GB" sz="1200" b="1" dirty="0"/>
              <a:t>activity </a:t>
            </a:r>
            <a:r>
              <a:rPr lang="en-GB" sz="1200" dirty="0"/>
              <a:t>(expressed in vehicle-km, </a:t>
            </a:r>
            <a:r>
              <a:rPr lang="en-GB" sz="1200" dirty="0" err="1"/>
              <a:t>vkm</a:t>
            </a:r>
            <a:r>
              <a:rPr lang="en-GB" sz="1200" dirty="0"/>
              <a:t>)</a:t>
            </a:r>
          </a:p>
          <a:p>
            <a:pPr marL="285750" indent="-285750">
              <a:buFont typeface="Arial" panose="020B0604020202020204" pitchFamily="34" charset="0"/>
              <a:buChar char="•"/>
            </a:pPr>
            <a:r>
              <a:rPr lang="en-GB" sz="1200" dirty="0"/>
              <a:t>S</a:t>
            </a:r>
            <a:r>
              <a:rPr lang="en-GB" sz="1200" baseline="-25000" dirty="0"/>
              <a:t>i</a:t>
            </a:r>
            <a:r>
              <a:rPr lang="en-GB" sz="1200" baseline="30000" dirty="0"/>
              <a:t> </a:t>
            </a:r>
            <a:r>
              <a:rPr lang="en-GB" sz="1200" dirty="0"/>
              <a:t>= sectoral structure (</a:t>
            </a:r>
            <a:r>
              <a:rPr lang="en-GB" sz="1200" b="1" dirty="0"/>
              <a:t>share </a:t>
            </a:r>
            <a:r>
              <a:rPr lang="en-GB" sz="1200" dirty="0"/>
              <a:t>of </a:t>
            </a:r>
            <a:r>
              <a:rPr lang="en-GB" sz="1200" dirty="0" err="1"/>
              <a:t>vkm</a:t>
            </a:r>
            <a:r>
              <a:rPr lang="en-GB" sz="1200" dirty="0"/>
              <a:t>, at an arbitrary level of detail –service, modes, vehicle class, powertrain) </a:t>
            </a:r>
          </a:p>
          <a:p>
            <a:pPr marL="285750" indent="-285750">
              <a:buFont typeface="Arial" panose="020B0604020202020204" pitchFamily="34" charset="0"/>
              <a:buChar char="•"/>
            </a:pPr>
            <a:r>
              <a:rPr lang="en-GB" sz="1200" dirty="0" err="1"/>
              <a:t>I</a:t>
            </a:r>
            <a:r>
              <a:rPr lang="en-GB" sz="1200" baseline="-25000" dirty="0" err="1"/>
              <a:t>i</a:t>
            </a:r>
            <a:r>
              <a:rPr lang="en-GB" sz="1200" dirty="0"/>
              <a:t> = energy </a:t>
            </a:r>
            <a:r>
              <a:rPr lang="en-GB" sz="1200" b="1" dirty="0"/>
              <a:t>intensity</a:t>
            </a:r>
            <a:r>
              <a:rPr lang="en-GB" sz="1200" dirty="0"/>
              <a:t> of sector </a:t>
            </a:r>
            <a:r>
              <a:rPr lang="en-GB" sz="1200" i="1" dirty="0"/>
              <a:t>i</a:t>
            </a:r>
            <a:r>
              <a:rPr lang="en-GB" sz="1200" dirty="0"/>
              <a:t> (average energy consumption for that service)</a:t>
            </a:r>
          </a:p>
          <a:p>
            <a:pPr marL="285750" indent="-285750">
              <a:buFont typeface="Arial" panose="020B0604020202020204" pitchFamily="34" charset="0"/>
              <a:buChar char="•"/>
            </a:pPr>
            <a:r>
              <a:rPr lang="en-GB" sz="1200" dirty="0" err="1"/>
              <a:t>F</a:t>
            </a:r>
            <a:r>
              <a:rPr lang="en-GB" sz="1200" baseline="-25000" dirty="0" err="1"/>
              <a:t>ij</a:t>
            </a:r>
            <a:r>
              <a:rPr lang="en-GB" sz="1200" baseline="-25000" dirty="0"/>
              <a:t> </a:t>
            </a:r>
            <a:r>
              <a:rPr lang="en-GB" sz="1200" dirty="0"/>
              <a:t>= emissions </a:t>
            </a:r>
            <a:r>
              <a:rPr lang="en-GB" sz="1200" b="1" dirty="0"/>
              <a:t>factor</a:t>
            </a:r>
            <a:r>
              <a:rPr lang="en-GB" sz="1200" dirty="0"/>
              <a:t> of energy carrier </a:t>
            </a:r>
            <a:r>
              <a:rPr lang="en-GB" sz="1200" i="1" dirty="0"/>
              <a:t>j </a:t>
            </a:r>
            <a:r>
              <a:rPr lang="en-GB" sz="1200" dirty="0"/>
              <a:t>for sector </a:t>
            </a:r>
            <a:r>
              <a:rPr lang="en-GB" sz="1200" i="1" dirty="0"/>
              <a:t>i</a:t>
            </a:r>
            <a:endParaRPr lang="en-GB" sz="1200"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8821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Transport-energy models can be distinguished along </a:t>
            </a:r>
            <a:r>
              <a:rPr lang="en-GB" b="1" dirty="0"/>
              <a:t>three </a:t>
            </a:r>
            <a:r>
              <a:rPr lang="en-GB" dirty="0"/>
              <a:t>main axes (</a:t>
            </a:r>
            <a:r>
              <a:rPr lang="en-GB" dirty="0" err="1"/>
              <a:t>Krey</a:t>
            </a:r>
            <a:r>
              <a:rPr lang="en-GB" dirty="0"/>
              <a:t>, 2014): </a:t>
            </a:r>
          </a:p>
          <a:p>
            <a:pPr marL="971550" lvl="1" indent="-514350">
              <a:buFont typeface="+mj-lt"/>
              <a:buAutoNum type="romanLcPeriod"/>
            </a:pPr>
            <a:r>
              <a:rPr lang="en-GB" dirty="0"/>
              <a:t>the </a:t>
            </a:r>
            <a:r>
              <a:rPr lang="en-GB" b="1" dirty="0"/>
              <a:t>mathematical solution concepts</a:t>
            </a:r>
            <a:r>
              <a:rPr lang="en-GB" dirty="0"/>
              <a:t> (e.g., whether optimisation or simulation, partial or general equilibrium); </a:t>
            </a:r>
          </a:p>
          <a:p>
            <a:pPr marL="971550" lvl="1" indent="-514350">
              <a:buFont typeface="+mj-lt"/>
              <a:buAutoNum type="romanLcPeriod"/>
            </a:pPr>
            <a:r>
              <a:rPr lang="en-GB" dirty="0"/>
              <a:t>the </a:t>
            </a:r>
            <a:r>
              <a:rPr lang="en-GB" b="1" dirty="0"/>
              <a:t>system boundaries </a:t>
            </a:r>
            <a:r>
              <a:rPr lang="en-GB" dirty="0"/>
              <a:t>(e.g., whether sectoral or temporal); </a:t>
            </a:r>
          </a:p>
          <a:p>
            <a:pPr marL="971550" lvl="1" indent="-514350">
              <a:buFont typeface="+mj-lt"/>
              <a:buAutoNum type="romanLcPeriod"/>
            </a:pPr>
            <a:r>
              <a:rPr lang="en-GB" dirty="0"/>
              <a:t>the </a:t>
            </a:r>
            <a:r>
              <a:rPr lang="en-GB" b="1" dirty="0"/>
              <a:t>level of detail </a:t>
            </a:r>
            <a:r>
              <a:rPr lang="en-GB" dirty="0"/>
              <a:t>(e.g., technology, spatial resolution).</a:t>
            </a:r>
          </a:p>
          <a:p>
            <a:endParaRPr lang="en-GB" dirty="0"/>
          </a:p>
          <a:p>
            <a:r>
              <a:rPr lang="en-GB" dirty="0"/>
              <a:t>A fourth axis that I consider useful is the audience: is this for other academics, or is it for influencing policy?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946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modelling framework you will be using to develop a transport-energy model later in the course is OSeMOSYS, which stands for the Open Source Energy Modelling System.</a:t>
            </a:r>
          </a:p>
          <a:p>
            <a:endParaRPr lang="en-GB" dirty="0"/>
          </a:p>
          <a:p>
            <a:pPr marL="0" indent="0">
              <a:buFont typeface="Arial" panose="020B0604020202020204" pitchFamily="34" charset="0"/>
              <a:buNone/>
            </a:pPr>
            <a:r>
              <a:rPr lang="en-GB" dirty="0"/>
              <a:t>Based on an </a:t>
            </a:r>
            <a:r>
              <a:rPr lang="en-GB" b="1" dirty="0"/>
              <a:t>optimisation</a:t>
            </a:r>
            <a:r>
              <a:rPr lang="en-GB" dirty="0"/>
              <a:t> framework, the model:</a:t>
            </a:r>
          </a:p>
          <a:p>
            <a:pPr marL="457200" lvl="1" indent="-457200">
              <a:buFont typeface="Arial" panose="020B0604020202020204" pitchFamily="34" charset="0"/>
              <a:buChar char="•"/>
            </a:pPr>
            <a:r>
              <a:rPr lang="en-GB" dirty="0"/>
              <a:t>Returns the </a:t>
            </a:r>
            <a:r>
              <a:rPr lang="en-GB" b="1" dirty="0"/>
              <a:t>least-cost</a:t>
            </a:r>
            <a:r>
              <a:rPr lang="en-GB" dirty="0"/>
              <a:t> set of technologies to supply </a:t>
            </a:r>
            <a:r>
              <a:rPr lang="en-GB" b="1" dirty="0"/>
              <a:t>energy service demand </a:t>
            </a:r>
            <a:r>
              <a:rPr lang="en-GB" dirty="0"/>
              <a:t>in a given year</a:t>
            </a:r>
          </a:p>
          <a:p>
            <a:pPr marL="457200" lvl="1" indent="-457200">
              <a:buFont typeface="Arial" panose="020B0604020202020204" pitchFamily="34" charset="0"/>
              <a:buChar char="•"/>
            </a:pPr>
            <a:r>
              <a:rPr lang="en-GB" dirty="0"/>
              <a:t>Represents every end-use sector, </a:t>
            </a:r>
            <a:r>
              <a:rPr lang="en-GB" b="1" dirty="0"/>
              <a:t>including transport</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754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dirty="0"/>
              <a:t>Optimisation models (like OSeMOSYS) identify </a:t>
            </a:r>
            <a:r>
              <a:rPr lang="en-GB" b="1" dirty="0"/>
              <a:t>least-cost resources</a:t>
            </a:r>
            <a:r>
              <a:rPr lang="en-GB" dirty="0"/>
              <a:t> and </a:t>
            </a:r>
            <a:r>
              <a:rPr lang="en-GB" b="1" dirty="0"/>
              <a:t>technology deployment pathways</a:t>
            </a:r>
            <a:r>
              <a:rPr lang="en-GB" dirty="0"/>
              <a:t> towards a desired set of outcomes (e.g. net-zero emissions by year </a:t>
            </a:r>
            <a:r>
              <a:rPr lang="en-GB" i="1" dirty="0"/>
              <a:t>Y</a:t>
            </a:r>
            <a:r>
              <a:rPr lang="en-GB" dirty="0"/>
              <a:t>)</a:t>
            </a:r>
          </a:p>
          <a:p>
            <a:pPr marL="457200" indent="-457200">
              <a:buFont typeface="Arial" panose="020B0604020202020204" pitchFamily="34" charset="0"/>
              <a:buChar char="•"/>
            </a:pPr>
            <a:r>
              <a:rPr lang="en-GB" dirty="0"/>
              <a:t>Demand-side and supply-side interventions are </a:t>
            </a:r>
            <a:r>
              <a:rPr lang="en-GB" b="1" dirty="0"/>
              <a:t>modelled</a:t>
            </a:r>
            <a:r>
              <a:rPr lang="en-GB" dirty="0"/>
              <a:t> by including constraints or changing </a:t>
            </a:r>
            <a:r>
              <a:rPr lang="en-GB" b="1" dirty="0"/>
              <a:t>technology costs</a:t>
            </a:r>
          </a:p>
          <a:p>
            <a:pPr marL="457200" indent="-457200">
              <a:buFont typeface="Arial" panose="020B0604020202020204" pitchFamily="34" charset="0"/>
              <a:buChar char="•"/>
            </a:pPr>
            <a:endParaRPr lang="en-GB" b="1" dirty="0"/>
          </a:p>
          <a:p>
            <a:pPr marL="0" indent="0">
              <a:buFont typeface="Arial" panose="020B0604020202020204" pitchFamily="34" charset="0"/>
              <a:buNone/>
            </a:pPr>
            <a:r>
              <a:rPr lang="en-GB" b="0" dirty="0"/>
              <a:t>Mathematically, they are represented by an objective function to be minimised, which is usually the total cost of the system. That is constrained to make the solution make sense in the context of whatever scenario is being developed – e.g. </a:t>
            </a:r>
            <a:r>
              <a:rPr lang="en-GB" sz="1200" dirty="0"/>
              <a:t>‘supply must equal demand’, ‘emissions must be equal to zero by 2050’, ‘50% of new cars by 2030 must be battery electric’</a:t>
            </a:r>
            <a:endParaRPr lang="en-GB" b="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4904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revisiting the ASIF framework: what are our options for transport decarbonisation?</a:t>
            </a:r>
          </a:p>
          <a:p>
            <a:endParaRPr lang="en-GB" dirty="0"/>
          </a:p>
          <a:p>
            <a:r>
              <a:rPr lang="en-GB" dirty="0"/>
              <a:t>We can flex the A (activity) and the S (mode share), which includes planning reform, public transport and active travel (Avoid and Shift)</a:t>
            </a:r>
          </a:p>
          <a:p>
            <a:endParaRPr lang="en-GB" dirty="0"/>
          </a:p>
          <a:p>
            <a:r>
              <a:rPr lang="en-GB" dirty="0"/>
              <a:t>Or we can flex the I (energy intensity) and F (emissions factor), which includes technologies and fuel switching (Improve).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4313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let us consider flexing the I and the F by fuel switching. Let’s take the case of vehicle powertrain decarbonisation, which has two main options: battery electrification or the use of low carbon liquid fuels. </a:t>
            </a:r>
          </a:p>
          <a:p>
            <a:endParaRPr lang="en-GB" dirty="0"/>
          </a:p>
          <a:p>
            <a:r>
              <a:rPr lang="en-GB" dirty="0"/>
              <a:t>For the first option,</a:t>
            </a:r>
            <a:r>
              <a:rPr lang="en-GB" sz="1200" dirty="0"/>
              <a:t> we </a:t>
            </a:r>
            <a:r>
              <a:rPr lang="en-GB" sz="1200" i="1" dirty="0"/>
              <a:t>could:</a:t>
            </a:r>
          </a:p>
          <a:p>
            <a:pPr marL="285750" indent="-285750">
              <a:buFont typeface="Arial" panose="020B0604020202020204" pitchFamily="34" charset="0"/>
              <a:buChar char="•"/>
            </a:pPr>
            <a:r>
              <a:rPr lang="en-GB" sz="1200" dirty="0"/>
              <a:t>Upscale renewable generation</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t>Charge batteries, and use those batteries to power motors in electric vehicles… but this requires the shift of </a:t>
            </a:r>
            <a:r>
              <a:rPr lang="en-GB" sz="1200" b="1" i="1" dirty="0"/>
              <a:t>transport energy demand from the petrochemical system to the electrical system</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200" b="1" i="1" dirty="0"/>
          </a:p>
          <a:p>
            <a:pPr marL="0" indent="0">
              <a:buFont typeface="Arial" panose="020B0604020202020204" pitchFamily="34" charset="0"/>
              <a:buNone/>
            </a:pPr>
            <a:r>
              <a:rPr lang="en-GB" sz="1200" b="0" i="0" dirty="0"/>
              <a:t>Alternatively, we could</a:t>
            </a:r>
            <a:r>
              <a:rPr lang="en-GB" sz="1200" dirty="0"/>
              <a:t> </a:t>
            </a:r>
          </a:p>
          <a:p>
            <a:pPr marL="285750" indent="-285750">
              <a:buFont typeface="Arial" panose="020B0604020202020204" pitchFamily="34" charset="0"/>
              <a:buChar char="•"/>
            </a:pPr>
            <a:r>
              <a:rPr lang="en-GB" sz="1200" dirty="0"/>
              <a:t>upscale renewable generation</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200" dirty="0"/>
              <a:t>Manufacture low carbon fuels from carbon (captured from the air) and hydrogen (produced from electrolysis… and </a:t>
            </a:r>
            <a:r>
              <a:rPr lang="en-GB" sz="1200" b="1" i="1" dirty="0"/>
              <a:t>we wouldn’t have to change any of our infrastructure!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200" b="1"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200" b="1" i="1" dirty="0"/>
              <a:t>So why don’t we do this? </a:t>
            </a:r>
          </a:p>
          <a:p>
            <a:pPr marL="285750" indent="-285750">
              <a:buFont typeface="Arial" panose="020B0604020202020204" pitchFamily="34" charset="0"/>
              <a:buChar char="•"/>
            </a:pPr>
            <a:endParaRPr lang="en-GB"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200"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200" b="0" i="0" dirty="0"/>
          </a:p>
          <a:p>
            <a:pPr marL="285750" indent="-285750">
              <a:buFont typeface="Arial" panose="020B0604020202020204" pitchFamily="34" charset="0"/>
              <a:buChar char="•"/>
            </a:pPr>
            <a:endParaRPr lang="en-GB" sz="1200" dirty="0"/>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3290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038" y="4786313"/>
            <a:ext cx="5443537" cy="3914775"/>
          </a:xfrm>
          <a:prstGeom prst="rect">
            <a:avLst/>
          </a:prstGeom>
        </p:spPr>
        <p:txBody>
          <a:bodyPr/>
          <a:lstStyle/>
          <a:p>
            <a:r>
              <a:rPr lang="en-GB" dirty="0"/>
              <a:t>It all comes down to thermodynamics. Let’s explore these options in comparison. </a:t>
            </a:r>
          </a:p>
          <a:p>
            <a:endParaRPr lang="en-GB" dirty="0"/>
          </a:p>
          <a:p>
            <a:r>
              <a:rPr lang="en-GB" dirty="0"/>
              <a:t>Firstly let’s run through the electrification route. Let’s say we start with some renewable electricity produced from solar or wind electricity, and we can consider this our primary energy source. Let’s say we have 100 TWh of energy as renewable electricity. If we put that through a power system, we may lose approximately 10% between the generator, transmitting long distances, stepping down to a plug socket in a home. Then using that electricity in a battery, motor and transmission of an electric vehicle (say, a car or a bus) will result in a further 20% of losses (mostly as heat and noise). In other words, we keep 80% of the energy as motion. That means from our original 100 units of renewable electricity, we get to keep 72% of them.</a:t>
            </a:r>
          </a:p>
          <a:p>
            <a:endParaRPr lang="en-GB" dirty="0"/>
          </a:p>
          <a:p>
            <a:r>
              <a:rPr lang="en-GB" dirty="0"/>
              <a:t>Now let’s run through the synthetic fuels route. Say we have the same original 100 units of renewable electricity. We can use that energy to power electrolysis and direct air capture processes to harvest hydrogen and carbon dioxide. We can combine these to create a synthetic hydrocarbon fuel – as on the last slide, something that could be chemically identical to gasoline. In those processes, we’ve lost around 55% of our original energy, so out of our 100 units we have 45 left as synthetic fuel. Now we run that through an internal combustion engine and transmission, and we lose the vast majority of it (around 80%). 20% gets carried through as motion, and as it’s 20% of our 45 TWh, we’re left with 9% of our original energy from the renewable electricity we had to start with.</a:t>
            </a:r>
          </a:p>
          <a:p>
            <a:endParaRPr lang="en-GB" dirty="0"/>
          </a:p>
          <a:p>
            <a:r>
              <a:rPr lang="en-GB" dirty="0"/>
              <a:t>Clearly, the thermodynamics of electrification look to be superior.</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8DEDCD4E-7D55-DC4E-A386-69130CC05391}" type="slidenum">
              <a:rPr lang="en-US"/>
              <a:t>19</a:t>
            </a:fld>
            <a:endParaRPr lang="en-US"/>
          </a:p>
        </p:txBody>
      </p:sp>
    </p:spTree>
    <p:extLst>
      <p:ext uri="{BB962C8B-B14F-4D97-AF65-F5344CB8AC3E}">
        <p14:creationId xmlns:p14="http://schemas.microsoft.com/office/powerpoint/2010/main" val="3318453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Consider this another way. If we take service demand for transport as our starting point. Using the UK as an example, we have a transport demand of 278 billion vehicle miles per year in private cars. If we look at the energy consumption statistics, that uses around 25 million tonnes of petroleum, or 300 TWh of energy. However, if we were to take the same energy service demand and consider a typical efficiency of a battery electric car of approx. 0.3 kWh/mile, then the energy we would need to supply that demand is 80 TWh of electrical energy. Of course, we must consider upstream processes required to produce that 80 TWh of electricity, and indeed upstream processes to produce 300 TWh of energy from petroleum.</a:t>
            </a:r>
          </a:p>
          <a:p>
            <a:endParaRPr lang="en-GB" dirty="0"/>
          </a:p>
          <a:p>
            <a:r>
              <a:rPr lang="en-GB" dirty="0"/>
              <a:t>In summary, it is widely recognised that the thermodynamics of electrification are far superior. But what’s the catch?</a:t>
            </a:r>
          </a:p>
        </p:txBody>
      </p:sp>
      <p:sp>
        <p:nvSpPr>
          <p:cNvPr id="4" name="Slide Number Placeholder 3"/>
          <p:cNvSpPr>
            <a:spLocks noGrp="1"/>
          </p:cNvSpPr>
          <p:nvPr>
            <p:ph type="sldNum" sz="quarter" idx="5"/>
          </p:nvPr>
        </p:nvSpPr>
        <p:spPr/>
        <p:txBody>
          <a:bodyPr/>
          <a:lstStyle/>
          <a:p>
            <a:fld id="{F69A17DB-B7BE-4E7D-90F4-285FE284DDC4}" type="slidenum">
              <a:rPr lang="en-GB"/>
              <a:t>20</a:t>
            </a:fld>
            <a:endParaRPr lang="en-GB"/>
          </a:p>
        </p:txBody>
      </p:sp>
    </p:spTree>
    <p:extLst>
      <p:ext uri="{BB962C8B-B14F-4D97-AF65-F5344CB8AC3E}">
        <p14:creationId xmlns:p14="http://schemas.microsoft.com/office/powerpoint/2010/main" val="54151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038" y="4786313"/>
            <a:ext cx="5443537" cy="3914775"/>
          </a:xfrm>
          <a:prstGeom prst="rect">
            <a:avLst/>
          </a:prstGeom>
        </p:spPr>
        <p:txBody>
          <a:bodyPr/>
          <a:lstStyle/>
          <a:p>
            <a:r>
              <a:rPr lang="en-GB" dirty="0"/>
              <a:t>Why not electrify everything?</a:t>
            </a:r>
          </a:p>
          <a:p>
            <a:endParaRPr lang="en-GB" dirty="0"/>
          </a:p>
          <a:p>
            <a:r>
              <a:rPr lang="en-GB" dirty="0"/>
              <a:t>Batteries are far </a:t>
            </a:r>
            <a:r>
              <a:rPr lang="en-GB" b="1" dirty="0"/>
              <a:t>less</a:t>
            </a:r>
            <a:r>
              <a:rPr lang="en-GB" dirty="0"/>
              <a:t> </a:t>
            </a:r>
            <a:r>
              <a:rPr lang="en-GB" b="1" dirty="0"/>
              <a:t>energy dense </a:t>
            </a:r>
            <a:r>
              <a:rPr lang="en-GB" dirty="0"/>
              <a:t>than hydrocarbon fuels! – not feasible for sectors like mid/long-haul aviation and shipping</a:t>
            </a:r>
          </a:p>
          <a:p>
            <a:endParaRPr lang="en-GB" dirty="0"/>
          </a:p>
          <a:p>
            <a:r>
              <a:rPr lang="en-GB" i="1" dirty="0"/>
              <a:t>“Even assuming huge advances in battery technology, with batteries that are </a:t>
            </a:r>
            <a:r>
              <a:rPr lang="en-GB" i="1" dirty="0">
                <a:solidFill>
                  <a:srgbClr val="FF0000"/>
                </a:solidFill>
              </a:rPr>
              <a:t>30 times more efficient </a:t>
            </a:r>
            <a:r>
              <a:rPr lang="en-GB" i="1" dirty="0"/>
              <a:t>and ‘energy-dense’ than they are today, it would only be possible to fly an A320 airliner for a </a:t>
            </a:r>
            <a:r>
              <a:rPr lang="en-GB" i="1" dirty="0">
                <a:solidFill>
                  <a:srgbClr val="FF0000"/>
                </a:solidFill>
              </a:rPr>
              <a:t>fifth of its range</a:t>
            </a:r>
            <a:r>
              <a:rPr lang="en-GB" i="1" dirty="0"/>
              <a:t> with just </a:t>
            </a:r>
            <a:r>
              <a:rPr lang="en-GB" i="1" dirty="0">
                <a:solidFill>
                  <a:srgbClr val="FF0000"/>
                </a:solidFill>
              </a:rPr>
              <a:t>half of its payload</a:t>
            </a:r>
            <a:r>
              <a:rPr lang="en-GB" i="1" dirty="0"/>
              <a:t>” </a:t>
            </a:r>
            <a:r>
              <a:rPr lang="en-GB" dirty="0"/>
              <a:t>– </a:t>
            </a:r>
            <a:r>
              <a:rPr lang="en-GB" b="1" i="1" dirty="0"/>
              <a:t>Grazia </a:t>
            </a:r>
            <a:r>
              <a:rPr lang="en-GB" b="1" i="1" dirty="0" err="1"/>
              <a:t>Vittadini</a:t>
            </a:r>
            <a:r>
              <a:rPr lang="en-GB" b="1" i="1" dirty="0"/>
              <a:t> (CTO, Airbus)</a:t>
            </a:r>
          </a:p>
          <a:p>
            <a:endParaRPr lang="en-GB" b="1" i="1" dirty="0"/>
          </a:p>
          <a:p>
            <a:r>
              <a:rPr lang="en-GB" b="0" i="0" dirty="0"/>
              <a:t>The chart on the right shows the energy density per unit mass and volume of lithium batteries (bottom left corner) and traditional hydrocarbon fuels including petrol (gasoline), diesel, etc. at the top right.</a:t>
            </a:r>
          </a:p>
          <a:p>
            <a:endParaRPr lang="en-GB"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8DEDCD4E-7D55-DC4E-A386-69130CC05391}" type="slidenum">
              <a:rPr lang="en-US"/>
              <a:t>21</a:t>
            </a:fld>
            <a:endParaRPr lang="en-US"/>
          </a:p>
        </p:txBody>
      </p:sp>
    </p:spTree>
    <p:extLst>
      <p:ext uri="{BB962C8B-B14F-4D97-AF65-F5344CB8AC3E}">
        <p14:creationId xmlns:p14="http://schemas.microsoft.com/office/powerpoint/2010/main" val="3090276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Biofuels are one alternative to consider. </a:t>
            </a:r>
            <a:r>
              <a:rPr lang="en-GB" b="1" dirty="0"/>
              <a:t>Biofuels </a:t>
            </a:r>
            <a:r>
              <a:rPr lang="en-GB" dirty="0"/>
              <a:t>are combustible fuels derived from biological material in waste or crops, which could include energy crops like Miscanthus or waste cooking oil.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Biofuels </a:t>
            </a:r>
            <a:r>
              <a:rPr lang="en-GB" b="0" dirty="0"/>
              <a:t>can meet some demand for transport. However, from a thermodynamic point of view, they are clearly not as good as battery electrification. The top right chart show the car and bike miles that could be travelled using 1 square metre of land covered in biofuels or solar panels. First generation biofuel (e.g. ethanol made from corn) from that land can power a car for 1 mile; second generation (e.g. cellulosic ethanol made from miscanthus) biofuels could power one for 5 miles, but covering that same land in a solar PV cell and using the electricity to power a battery would provide over 1000 miles. If we instead did the same for an electric bike, we could get over 21,000 miles.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t>Therefore, the role of biofuels needs to be judged carefully: clearly, a lot of land is required to produce energy on the scale we require. We also need that land for other purposes like food production.</a:t>
            </a:r>
            <a:endParaRPr lang="en-GB"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1" dirty="0"/>
              <a:t>“The wheat required to meet </a:t>
            </a:r>
            <a:r>
              <a:rPr lang="en-GB" sz="1200" b="1" i="1" dirty="0"/>
              <a:t>today’s</a:t>
            </a:r>
            <a:r>
              <a:rPr lang="en-GB" sz="1200" i="1" dirty="0"/>
              <a:t> global aviation demand equates to almost as much as the planet’s total human calorie requirement”</a:t>
            </a: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460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By the end of this lecture, you will be able to:</a:t>
            </a:r>
          </a:p>
          <a:p>
            <a:pPr marL="457200" indent="-457200">
              <a:buFont typeface="+mj-lt"/>
              <a:buAutoNum type="arabicPeriod"/>
            </a:pPr>
            <a:r>
              <a:rPr lang="en-GB" dirty="0"/>
              <a:t>Describe the Activity, Share, Intensity, (emissions) Factor (ASIF) framework of modelling transport energy demand</a:t>
            </a:r>
          </a:p>
          <a:p>
            <a:pPr marL="457200" indent="-457200">
              <a:buFont typeface="+mj-lt"/>
              <a:buAutoNum type="arabicPeriod"/>
            </a:pPr>
            <a:r>
              <a:rPr lang="en-GB" dirty="0"/>
              <a:t>Describe the Avoid, Shift, Improve framework for transport decarbonisation</a:t>
            </a:r>
          </a:p>
          <a:p>
            <a:pPr marL="457200" indent="-457200">
              <a:buFont typeface="+mj-lt"/>
              <a:buAutoNum type="arabicPeriod"/>
            </a:pPr>
            <a:r>
              <a:rPr lang="en-GB" dirty="0"/>
              <a:t>Describe the fundamentals of transport-energy modelling and discuss the fundamentals of optimisation models (using OSeMOSYS as an example)</a:t>
            </a:r>
          </a:p>
          <a:p>
            <a:pPr marL="457200" indent="-457200">
              <a:buFont typeface="+mj-lt"/>
              <a:buAutoNum type="arabicPeriod"/>
            </a:pPr>
            <a:r>
              <a:rPr lang="en-GB" dirty="0"/>
              <a:t>Compare different options for transport decarbonisation pathways, including supply-side and demand-side interventions, and be familiar with how these are used to build decarbonisation pathways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3571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Hydrogen is another alternative. Often times this is discussed as a potential low-carbon liquid fuel for aviation. At first glance, it looks pretty good: hydrogen is 3 times more energy dense than jet fuel per unit mass. However, it is 4 times less energy dense than jet fuel by unit volume. This means that either you need larger aircraft, which increase drag at a given speed, or the same size aircraft but reduced number of passengers, or you completely redesign the aircraft to accompany for these different requirements. </a:t>
            </a:r>
          </a:p>
          <a:p>
            <a:endParaRPr lang="en-GB" dirty="0"/>
          </a:p>
          <a:p>
            <a:r>
              <a:rPr lang="en-GB" dirty="0"/>
              <a:t>Hydrogen storage tanks, especially those for liquid hydrogen, are </a:t>
            </a:r>
            <a:r>
              <a:rPr lang="en-GB" b="1" dirty="0"/>
              <a:t>heavy and bulky</a:t>
            </a:r>
            <a:r>
              <a:rPr lang="en-GB" dirty="0"/>
              <a:t>. This adds weight to aircraft, reducing fuel efficiency and increasing the complexity of aircraft design and operation.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7157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Hydrogen and nitrogen (from the air) can be combined to form </a:t>
            </a:r>
            <a:r>
              <a:rPr lang="en-GB" b="1" dirty="0"/>
              <a:t>ammonia</a:t>
            </a:r>
            <a:r>
              <a:rPr lang="en-GB" dirty="0"/>
              <a:t> (NH</a:t>
            </a:r>
            <a:r>
              <a:rPr lang="en-GB" baseline="-25000" dirty="0"/>
              <a:t>3</a:t>
            </a:r>
            <a:r>
              <a:rPr lang="en-GB" dirty="0"/>
              <a:t>)</a:t>
            </a:r>
          </a:p>
          <a:p>
            <a:pPr lvl="1"/>
            <a:r>
              <a:rPr lang="en-GB" dirty="0"/>
              <a:t>This is already common practice for fertiliser production!</a:t>
            </a:r>
          </a:p>
          <a:p>
            <a:pPr lvl="1"/>
            <a:endParaRPr lang="en-GB" dirty="0"/>
          </a:p>
          <a:p>
            <a:r>
              <a:rPr lang="en-GB" dirty="0"/>
              <a:t>Ammonia is around 50% </a:t>
            </a:r>
            <a:r>
              <a:rPr lang="en-GB" b="1" dirty="0"/>
              <a:t>more energy dense</a:t>
            </a:r>
            <a:r>
              <a:rPr lang="en-GB" dirty="0"/>
              <a:t> per unit volume than hydrogen and easier to liquefy – so it’s more suitable for some transport applications</a:t>
            </a:r>
          </a:p>
          <a:p>
            <a:endParaRPr lang="en-GB" dirty="0"/>
          </a:p>
          <a:p>
            <a:r>
              <a:rPr lang="en-GB" dirty="0"/>
              <a:t>Ammonia can be </a:t>
            </a:r>
            <a:r>
              <a:rPr lang="en-GB" b="1" dirty="0"/>
              <a:t>burned</a:t>
            </a:r>
            <a:r>
              <a:rPr lang="en-GB" dirty="0"/>
              <a:t> or </a:t>
            </a:r>
            <a:r>
              <a:rPr lang="en-GB" b="1" dirty="0"/>
              <a:t>used in a fuel cell to generate electricity</a:t>
            </a:r>
          </a:p>
          <a:p>
            <a:endParaRPr lang="en-GB" b="1" dirty="0"/>
          </a:p>
          <a:p>
            <a:r>
              <a:rPr lang="en-GB" b="1" dirty="0"/>
              <a:t>But it carries a significant energy penalty</a:t>
            </a:r>
            <a:r>
              <a:rPr lang="en-GB" dirty="0"/>
              <a:t> for making it!</a:t>
            </a:r>
            <a:endParaRPr lang="en-GB" b="1"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9186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Reforming planning has significant potential for reducing travel demand and promoting use of lower-energy intensity means of transport.</a:t>
            </a:r>
          </a:p>
          <a:p>
            <a:endParaRPr lang="en-GB" dirty="0"/>
          </a:p>
          <a:p>
            <a:r>
              <a:rPr lang="en-GB" dirty="0"/>
              <a:t>X-minute neighbourhoods focus on designing urban spaces where residents can access essential services (e.g., work, education, shopping, healthcare) within a short walk or bike ride—typically under 15 minutes. This planning concept aims to </a:t>
            </a:r>
            <a:r>
              <a:rPr lang="en-GB" b="1" dirty="0"/>
              <a:t>reduce travel demand</a:t>
            </a:r>
            <a:r>
              <a:rPr lang="en-GB" dirty="0"/>
              <a:t> by promoting </a:t>
            </a:r>
            <a:r>
              <a:rPr lang="en-GB" b="1" dirty="0"/>
              <a:t>local living</a:t>
            </a:r>
            <a:r>
              <a:rPr lang="en-GB" dirty="0"/>
              <a:t>, minimizing reliance on cars, and enhancing sustainability. By prioritizing mixed-use development, pedestrian-friendly infrastructure, and public transport, X-minute neighbourhoods contribute to better quality of life, lower traffic congestion, and reduced carbon emissions.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6207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Encouraging </a:t>
            </a:r>
            <a:r>
              <a:rPr lang="en-GB" b="1" dirty="0"/>
              <a:t>modal shift</a:t>
            </a:r>
            <a:r>
              <a:rPr lang="en-GB" dirty="0"/>
              <a:t> involves promoting the use of more sustainable transport options, such as walking, cycling, and public transit, over private car use. This can be achieved through policies and infrastructure improvements that make alternatives more accessible, affordable, and convenient. By investing in </a:t>
            </a:r>
            <a:r>
              <a:rPr lang="en-GB" b="1" dirty="0"/>
              <a:t>bike lanes</a:t>
            </a:r>
            <a:r>
              <a:rPr lang="en-GB" dirty="0"/>
              <a:t>, </a:t>
            </a:r>
            <a:r>
              <a:rPr lang="en-GB" b="1" dirty="0"/>
              <a:t>public transport networks</a:t>
            </a:r>
            <a:r>
              <a:rPr lang="en-GB" dirty="0"/>
              <a:t>, and </a:t>
            </a:r>
            <a:r>
              <a:rPr lang="en-GB" b="1" dirty="0"/>
              <a:t>pedestrian-friendly streets</a:t>
            </a:r>
            <a:r>
              <a:rPr lang="en-GB" dirty="0"/>
              <a:t>, cities can reduce congestion, lower emissions, and improve public health. A successful modal shift not only contributes to sustainability but also fosters more vibrant, </a:t>
            </a:r>
            <a:r>
              <a:rPr lang="en-GB" dirty="0" err="1"/>
              <a:t>livable</a:t>
            </a:r>
            <a:r>
              <a:rPr lang="en-GB" dirty="0"/>
              <a:t> urban environments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056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Mobility as a Service (</a:t>
            </a:r>
            <a:r>
              <a:rPr lang="en-GB" b="1" dirty="0" err="1"/>
              <a:t>MaaS</a:t>
            </a:r>
            <a:r>
              <a:rPr lang="en-GB" b="1" dirty="0"/>
              <a:t>)</a:t>
            </a:r>
            <a:r>
              <a:rPr lang="en-GB" dirty="0"/>
              <a:t> is a concept that integrates various transportation options (e.g., buses, trains, bikes, car-sharing) into a single accessible and customer-friendly service. Through </a:t>
            </a:r>
            <a:r>
              <a:rPr lang="en-GB" dirty="0" err="1"/>
              <a:t>MaaS</a:t>
            </a:r>
            <a:r>
              <a:rPr lang="en-GB" dirty="0"/>
              <a:t> platforms, users can plan, book, and pay for multi-modal journeys via one app, offering greater convenience and flexibility. </a:t>
            </a:r>
            <a:r>
              <a:rPr lang="en-GB" dirty="0" err="1"/>
              <a:t>MaaS</a:t>
            </a:r>
            <a:r>
              <a:rPr lang="en-GB" dirty="0"/>
              <a:t> aims to reduce the reliance on private cars, improve transport efficiency, and make urban mobility more sustainable. By offering seamless connectivity and personalized travel options, </a:t>
            </a:r>
            <a:r>
              <a:rPr lang="en-GB" dirty="0" err="1"/>
              <a:t>MaaS</a:t>
            </a:r>
            <a:r>
              <a:rPr lang="en-GB" dirty="0"/>
              <a:t> can help reduce traffic congestion, lower emissions, and enhance overall mobility.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5283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You’ve seen this many times by now – this is the </a:t>
            </a:r>
            <a:r>
              <a:rPr lang="en-GB" b="1" dirty="0"/>
              <a:t>Avoid-Shift-Improve (ASI) hierarchy. </a:t>
            </a:r>
            <a:r>
              <a:rPr lang="en-GB" b="0" dirty="0"/>
              <a:t>This</a:t>
            </a:r>
            <a:r>
              <a:rPr lang="en-GB" dirty="0"/>
              <a:t> is a framework for creating more sustainable transport systems by focusing on three key strategies: Avoiding the need to travel, Shifting to more sustainable modes, and Improving the energy efficiency of end use technologies. The key point is that we can place all the interventions we’ve discussed in this lecture in one of the parts of this hierarchy.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0993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Emissions scoping is important: it involves understanding and measuring the full range of emissions associated with a transport system. In this case we are considering road vehicles, for which we would need to consider vehicle use </a:t>
            </a:r>
            <a:r>
              <a:rPr lang="en-GB" dirty="0" err="1"/>
              <a:t>fomr</a:t>
            </a:r>
            <a:r>
              <a:rPr lang="en-GB" dirty="0"/>
              <a:t> </a:t>
            </a:r>
            <a:r>
              <a:rPr lang="en-GB" b="1" dirty="0"/>
              <a:t>production</a:t>
            </a:r>
            <a:r>
              <a:rPr lang="en-GB" dirty="0"/>
              <a:t> to </a:t>
            </a:r>
            <a:r>
              <a:rPr lang="en-GB" b="1" dirty="0"/>
              <a:t>end-of-life</a:t>
            </a:r>
            <a:r>
              <a:rPr lang="en-GB" dirty="0"/>
              <a:t>. This includes:</a:t>
            </a:r>
          </a:p>
          <a:p>
            <a:pPr>
              <a:buAutoNum type="arabicPeriod"/>
            </a:pPr>
            <a:r>
              <a:rPr lang="en-GB" dirty="0"/>
              <a:t>Tank to wheel, which includes the conversion of the stored energy on the vehicle to motion (e.g. burning gasoline)</a:t>
            </a:r>
          </a:p>
          <a:p>
            <a:pPr>
              <a:buAutoNum type="arabicPeriod"/>
            </a:pPr>
            <a:r>
              <a:rPr lang="en-GB" dirty="0"/>
              <a:t>Well to tank, which includes fuel extraction, fuel processing or electricity generation. Together, tank to wheel and well to tank are grouped as well to wheel.</a:t>
            </a:r>
          </a:p>
          <a:p>
            <a:pPr>
              <a:buAutoNum type="arabicPeriod"/>
            </a:pPr>
            <a:r>
              <a:rPr lang="en-GB" dirty="0"/>
              <a:t>There are then production emissions, end of life emissions and maintenance.</a:t>
            </a:r>
          </a:p>
          <a:p>
            <a:pPr>
              <a:buAutoNum type="arabicPeriod"/>
            </a:pPr>
            <a:endParaRPr lang="en-GB" dirty="0"/>
          </a:p>
          <a:p>
            <a:pPr marL="228600" indent="0">
              <a:buNone/>
            </a:pPr>
            <a:r>
              <a:rPr lang="en-GB" dirty="0"/>
              <a:t>All of this is accounted for in an LCA: life cycle assessment.</a:t>
            </a:r>
          </a:p>
        </p:txBody>
      </p:sp>
      <p:sp>
        <p:nvSpPr>
          <p:cNvPr id="4" name="Slide Number Placeholder 3"/>
          <p:cNvSpPr>
            <a:spLocks noGrp="1"/>
          </p:cNvSpPr>
          <p:nvPr>
            <p:ph type="sldNum" sz="quarter" idx="5"/>
          </p:nvPr>
        </p:nvSpPr>
        <p:spPr/>
        <p:txBody>
          <a:bodyPr/>
          <a:lstStyle/>
          <a:p>
            <a:fld id="{2E1D4E0D-A257-9743-A281-92055FE932B8}" type="slidenum">
              <a:rPr lang="en-US"/>
              <a:t>31</a:t>
            </a:fld>
            <a:endParaRPr lang="en-US"/>
          </a:p>
        </p:txBody>
      </p:sp>
    </p:spTree>
    <p:extLst>
      <p:ext uri="{BB962C8B-B14F-4D97-AF65-F5344CB8AC3E}">
        <p14:creationId xmlns:p14="http://schemas.microsoft.com/office/powerpoint/2010/main" val="3025941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does emissions scoping matter?</a:t>
            </a:r>
          </a:p>
          <a:p>
            <a:endParaRPr lang="en-GB" dirty="0"/>
          </a:p>
          <a:p>
            <a:pPr marL="457200" indent="-457200">
              <a:buFont typeface="Arial" panose="020B0604020202020204" pitchFamily="34" charset="0"/>
              <a:buChar char="•"/>
            </a:pPr>
            <a:r>
              <a:rPr lang="en-GB" dirty="0"/>
              <a:t>Using direct emissions (TTW), EVs are zero-emission</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Fuel cycle, batteries &amp; manufacturing must be accounted for too</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On average EVs give ~</a:t>
            </a:r>
            <a:r>
              <a:rPr lang="en-GB" b="1" dirty="0"/>
              <a:t>50-70% reduction</a:t>
            </a:r>
            <a:r>
              <a:rPr lang="en-GB" dirty="0"/>
              <a:t> in lifecycle emissions</a:t>
            </a:r>
          </a:p>
          <a:p>
            <a:pPr marL="342900" lvl="1" indent="-342900">
              <a:buFont typeface="Arial" panose="020B0604020202020204" pitchFamily="34" charset="0"/>
              <a:buChar char="•"/>
            </a:pPr>
            <a:r>
              <a:rPr lang="en-GB" dirty="0"/>
              <a:t>But what about the </a:t>
            </a:r>
            <a:r>
              <a:rPr lang="en-GB" b="1" dirty="0"/>
              <a:t>remaining 30-50%??</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3429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In this lecture, we have introduced transport-energy system modelling and laid out </a:t>
            </a:r>
            <a:r>
              <a:rPr lang="en-GB" b="1" dirty="0"/>
              <a:t>frameworks</a:t>
            </a:r>
            <a:r>
              <a:rPr lang="en-GB" dirty="0"/>
              <a:t> for the decarbonisation of transport.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In the next lecture, we will focus on the inequity of transport systems and how to pursue goals towards equitable access.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93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038" y="4786313"/>
            <a:ext cx="5443537" cy="3914775"/>
          </a:xfrm>
          <a:prstGeom prst="rect">
            <a:avLst/>
          </a:prstGeom>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Global transport emissions are significant: In 2023, transport contributed 16% of global emissions. When we explore that as an individual pie chart on the right, three quarters are from road transport. Passenger road vehicles in themselves are the biggest cause, constituting 45% of transport sector emissions.</a:t>
            </a:r>
          </a:p>
          <a:p>
            <a:endParaRPr lang="en-GB"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8DEDCD4E-7D55-DC4E-A386-69130CC05391}" type="slidenum">
              <a:rPr lang="en-US"/>
              <a:t>4</a:t>
            </a:fld>
            <a:endParaRPr lang="en-US"/>
          </a:p>
        </p:txBody>
      </p:sp>
    </p:spTree>
    <p:extLst>
      <p:ext uri="{BB962C8B-B14F-4D97-AF65-F5344CB8AC3E}">
        <p14:creationId xmlns:p14="http://schemas.microsoft.com/office/powerpoint/2010/main" val="1212029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Predictably, this is not shared equitably round the globe. Whilst only 16% of the global population live in high income countries, they are responsible for 51% of transport emissions. Low and lower-middle income countries constitute nearly half (49%) of the global population, but are responsible for only 17% of global transport emissions. This frames a lot of the discussion around ‘decarbonisation’ in transport. Put simply, many countries around the world never ‘carbonised’ to begin with. The issue then becomes more around the delivery of transport sector pathways that will reduce the impacts of damaging and increasingly expensive fossil-fuel technologies in the future.</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9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Aside from low and lower middle income countries not having a large share of responsibility for climate change, they are generally speaking not the ones who will suffer the most from its outcomes. The map on the right shows the Notre Dame institute GAIN index, which scores how vulnerable a country is to climate change. There is a direct negative correlation between the emissions produced and the vulnerability suffered (the most vulnerable countries are often the least responsible).</a:t>
            </a:r>
          </a:p>
          <a:p>
            <a:endParaRPr lang="en-GB" dirty="0"/>
          </a:p>
        </p:txBody>
      </p:sp>
      <p:sp>
        <p:nvSpPr>
          <p:cNvPr id="4" name="Slide Number Placeholder 3"/>
          <p:cNvSpPr>
            <a:spLocks noGrp="1"/>
          </p:cNvSpPr>
          <p:nvPr>
            <p:ph type="sldNum" sz="quarter" idx="5"/>
          </p:nvPr>
        </p:nvSpPr>
        <p:spPr/>
        <p:txBody>
          <a:bodyPr/>
          <a:lstStyle/>
          <a:p>
            <a:fld id="{2E1D4E0D-A257-9743-A281-92055FE932B8}" type="slidenum">
              <a:rPr lang="en-US"/>
              <a:t>6</a:t>
            </a:fld>
            <a:endParaRPr lang="en-US"/>
          </a:p>
        </p:txBody>
      </p:sp>
    </p:spTree>
    <p:extLst>
      <p:ext uri="{BB962C8B-B14F-4D97-AF65-F5344CB8AC3E}">
        <p14:creationId xmlns:p14="http://schemas.microsoft.com/office/powerpoint/2010/main" val="385229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How is climate mitigation policy going? I recommend checking out the climate action tracker online, that highlights countries’ commitments in climate change. This is based on NDC submissions, in which clearly there are no countries shown as being compatible with the 1.5C target. Many countries, including Russia and Mexico are ‘critically insufficient’.</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6043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lecture 1 we established the Avoid Shift Improve (ASI) hierarchy of environmental sustainability in transport. It is used as a way of categorising interventions. ASI was developed as a framework for sustainable transportation and urban mobility planning. It aims to reduce environmental impacts, improve efficiency, and enhance accessibility by focusing on three key strategies:</a:t>
            </a:r>
          </a:p>
          <a:p>
            <a:endParaRPr lang="en-GB" dirty="0"/>
          </a:p>
          <a:p>
            <a:pPr>
              <a:buAutoNum type="arabicPeriod"/>
            </a:pPr>
            <a:r>
              <a:rPr lang="en-GB" dirty="0"/>
              <a:t>Avoid (Reduce the need for travel): Encourages urban planning, digitalization, and policies that minimize the necessity for long-distance travel or frequent trips. Examples: Mixed-use development, remote work, e-commerce, and telemedicine.</a:t>
            </a:r>
          </a:p>
          <a:p>
            <a:pPr>
              <a:buAutoNum type="arabicPeriod"/>
            </a:pPr>
            <a:r>
              <a:rPr lang="en-GB" dirty="0"/>
              <a:t>Shift (Promote sustainable modes of transport): Focuses on moving people and goods towards more sustainable transportation options like public transit, cycling, and walking. Examples: Expanding metro and bus networks, building pedestrian-friendly infrastructure, and implementing bike-sharing programs.</a:t>
            </a:r>
          </a:p>
          <a:p>
            <a:pPr>
              <a:buAutoNum type="arabicPeriod"/>
            </a:pPr>
            <a:r>
              <a:rPr lang="en-GB" dirty="0"/>
              <a:t>Improve (Enhance efficiency and sustainability):Aims to make existing transport systems cleaner and more efficient through technological and operational advancements. Examples: Electrification of vehicles, fuel efficiency improvements, smart traffic management, and better logistics.</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2523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Transport is represented in </a:t>
            </a:r>
            <a:r>
              <a:rPr lang="en-GB" b="1" dirty="0"/>
              <a:t>Nationally Determined Contributions (NDCs)</a:t>
            </a:r>
            <a:r>
              <a:rPr lang="en-GB" dirty="0"/>
              <a:t> to the Paris Agreement as a key sector for </a:t>
            </a:r>
            <a:r>
              <a:rPr lang="en-GB" b="1" dirty="0"/>
              <a:t>reducing greenhouse gas (GHG) emissions</a:t>
            </a:r>
            <a:r>
              <a:rPr lang="en-GB" dirty="0"/>
              <a:t> and achieving climate goals under the </a:t>
            </a:r>
            <a:r>
              <a:rPr lang="en-GB" b="1" dirty="0"/>
              <a:t>Paris Agreement</a:t>
            </a:r>
            <a:r>
              <a:rPr lang="en-GB" dirty="0"/>
              <a:t>. Since transport is a major source of CO₂ emissions, it is very important that transport is included in NDCs. However, as of the submission of 1</a:t>
            </a:r>
            <a:r>
              <a:rPr lang="en-GB" baseline="30000" dirty="0"/>
              <a:t>st</a:t>
            </a:r>
            <a:r>
              <a:rPr lang="en-GB" dirty="0"/>
              <a:t> NDCs (COP26), whilst 76% of the NDCs highlight transport as a source of mitigation, only 8% have transport-specific mitigation targets. Of those </a:t>
            </a:r>
            <a:r>
              <a:rPr lang="en-GB" sz="1200" dirty="0"/>
              <a:t>transport-specific mitigation targets, the majority are based on </a:t>
            </a:r>
            <a:r>
              <a:rPr lang="en-GB" sz="1200" b="1" dirty="0"/>
              <a:t>improve </a:t>
            </a:r>
            <a:r>
              <a:rPr lang="en-GB" sz="1200" dirty="0"/>
              <a:t>measures. Only 7% based on </a:t>
            </a:r>
            <a:r>
              <a:rPr lang="en-GB" sz="1200" b="1" dirty="0"/>
              <a:t>avoid </a:t>
            </a:r>
            <a:r>
              <a:rPr lang="en-GB" sz="1200" dirty="0"/>
              <a:t>and 28% based on </a:t>
            </a:r>
            <a:r>
              <a:rPr lang="en-GB" sz="1200" b="1" dirty="0"/>
              <a:t>shift.</a:t>
            </a: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4628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Pathways are tools used to explore a range of possible futures by considering various scenarios. These include:</a:t>
            </a:r>
          </a:p>
          <a:p>
            <a:pPr>
              <a:buFont typeface="Arial" panose="020B0604020202020204" pitchFamily="34" charset="0"/>
              <a:buChar char="•"/>
            </a:pPr>
            <a:r>
              <a:rPr lang="en-GB" b="1" dirty="0"/>
              <a:t>Techno-economic scenarios</a:t>
            </a:r>
            <a:r>
              <a:rPr lang="en-GB" dirty="0"/>
              <a:t>: Assessing the impact of technology and economic trends.</a:t>
            </a:r>
          </a:p>
          <a:p>
            <a:pPr>
              <a:buFont typeface="Arial" panose="020B0604020202020204" pitchFamily="34" charset="0"/>
              <a:buChar char="•"/>
            </a:pPr>
            <a:r>
              <a:rPr lang="en-GB" b="1" dirty="0"/>
              <a:t>Socio-economic scenarios</a:t>
            </a:r>
            <a:r>
              <a:rPr lang="en-GB" dirty="0"/>
              <a:t>: Understanding the social and economic implications of different paths.</a:t>
            </a:r>
          </a:p>
          <a:p>
            <a:pPr>
              <a:buFont typeface="Arial" panose="020B0604020202020204" pitchFamily="34" charset="0"/>
              <a:buChar char="•"/>
            </a:pPr>
            <a:r>
              <a:rPr lang="en-GB" b="1" dirty="0"/>
              <a:t>Policy decisions</a:t>
            </a:r>
            <a:r>
              <a:rPr lang="en-GB" dirty="0"/>
              <a:t>: Evaluating how political choices influence outcomes.</a:t>
            </a:r>
          </a:p>
          <a:p>
            <a:pPr>
              <a:buFont typeface="Arial" panose="020B0604020202020204" pitchFamily="34" charset="0"/>
              <a:buChar char="•"/>
            </a:pPr>
            <a:endParaRPr lang="en-GB" dirty="0"/>
          </a:p>
          <a:p>
            <a:pPr marL="228600" indent="0">
              <a:buFont typeface="Arial" panose="020B0604020202020204" pitchFamily="34" charset="0"/>
              <a:buNone/>
            </a:pPr>
            <a:r>
              <a:rPr lang="en-GB" dirty="0"/>
              <a:t>There are typically many routes to achieve a desired outcome, but a key question remains: who gets to decide which pathway we follow?</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7129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3190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8801"/>
            <a:ext cx="10972800" cy="44973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C47C3808-D0E5-4D15-A9FF-8BA6ECFFB88B}" type="datetimeFigureOut">
              <a:rPr lang="en-GB"/>
              <a:t>31/03/2025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2E422D-0E65-4B81-9088-EA407164B4A1}" type="slidenum">
              <a:rPr lang="en-GB"/>
              <a:t>‹#›</a:t>
            </a:fld>
            <a:endParaRPr lang="en-GB"/>
          </a:p>
        </p:txBody>
      </p:sp>
      <p:sp>
        <p:nvSpPr>
          <p:cNvPr id="7" name="Title 1"/>
          <p:cNvSpPr>
            <a:spLocks noGrp="1"/>
          </p:cNvSpPr>
          <p:nvPr>
            <p:ph type="ctrTitle"/>
          </p:nvPr>
        </p:nvSpPr>
        <p:spPr>
          <a:xfrm>
            <a:off x="623392" y="476672"/>
            <a:ext cx="9793088" cy="720080"/>
          </a:xfrm>
          <a:prstGeom prst="rect">
            <a:avLst/>
          </a:prstGeom>
        </p:spPr>
        <p:txBody>
          <a:bodyPr/>
          <a:lstStyle>
            <a:lvl1pPr algn="l">
              <a:defRPr sz="3600"/>
            </a:lvl1pPr>
          </a:lstStyle>
          <a:p>
            <a:r>
              <a:rPr lang="en-US" dirty="0"/>
              <a:t>Click to edit Master title style</a:t>
            </a:r>
            <a:endParaRPr lang="en-GB" dirty="0"/>
          </a:p>
        </p:txBody>
      </p:sp>
    </p:spTree>
    <p:extLst>
      <p:ext uri="{BB962C8B-B14F-4D97-AF65-F5344CB8AC3E}">
        <p14:creationId xmlns:p14="http://schemas.microsoft.com/office/powerpoint/2010/main" val="39413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8942784" cy="936104"/>
          </a:xfrm>
          <a:prstGeom prst="rect">
            <a:avLst/>
          </a:prstGeo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09600" y="1844825"/>
            <a:ext cx="5384800" cy="42813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844825"/>
            <a:ext cx="5384800" cy="42813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C47C3808-D0E5-4D15-A9FF-8BA6ECFFB88B}" type="datetimeFigureOut">
              <a:rPr lang="en-GB"/>
              <a:t>31/03/2025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2E422D-0E65-4B81-9088-EA407164B4A1}" type="slidenum">
              <a:rPr lang="en-GB"/>
              <a:t>‹#›</a:t>
            </a:fld>
            <a:endParaRPr lang="en-GB"/>
          </a:p>
        </p:txBody>
      </p:sp>
    </p:spTree>
    <p:extLst>
      <p:ext uri="{BB962C8B-B14F-4D97-AF65-F5344CB8AC3E}">
        <p14:creationId xmlns:p14="http://schemas.microsoft.com/office/powerpoint/2010/main" val="251716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A9DAF5B-B75F-1471-640C-2C020A32910B}"/>
              </a:ext>
            </a:extLst>
          </p:cNvPr>
          <p:cNvGraphicFramePr>
            <a:graphicFrameLocks noChangeAspect="1"/>
          </p:cNvGraphicFramePr>
          <p:nvPr userDrawn="1">
            <p:custDataLst>
              <p:tags r:id="rId7"/>
            </p:custDataLst>
            <p:extLst>
              <p:ext uri="{D42A27DB-BD31-4B8C-83A1-F6EECF244321}">
                <p14:modId xmlns:p14="http://schemas.microsoft.com/office/powerpoint/2010/main" val="42834227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6" name="think-cell data - do not delete" hidden="1">
                        <a:extLst>
                          <a:ext uri="{FF2B5EF4-FFF2-40B4-BE49-F238E27FC236}">
                            <a16:creationId xmlns:a16="http://schemas.microsoft.com/office/drawing/2014/main" id="{5A9DAF5B-B75F-1471-640C-2C020A32910B}"/>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10"/>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f7960041f0204ae6"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hyperlink" Target="https://leap.sei.org/default.asp?action=tool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www.osemosys.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 Id="R556dfc75f569433b"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hyperlink" Target="https://bit.ly/365QXWJ"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hyperlink" Target="https://bit.ly/3724per" TargetMode="External"/><Relationship Id="rId7" Type="http://schemas.openxmlformats.org/officeDocument/2006/relationships/image" Target="../media/image29.png"/><Relationship Id="rId12" Type="http://schemas.openxmlformats.org/officeDocument/2006/relationships/image" Target="../media/image50.sv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sv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svg"/><Relationship Id="rId4" Type="http://schemas.openxmlformats.org/officeDocument/2006/relationships/hyperlink" Target="https://goo.gl/eU1bvK" TargetMode="External"/><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hyperlink" Target="https://www.bbc.co.uk/news/business-4863065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chart" Target="../charts/chart5.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futuremobilityfinland.fi/vision/mobility-as-a-servic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doi.org/10.1038/s41558-018-0121-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67.jpg"/><Relationship Id="rId11" Type="http://schemas.openxmlformats.org/officeDocument/2006/relationships/image" Target="../media/image72.jp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jpg"/></Relationships>
</file>

<file path=ppt/slides/_rels/slide32.xml.rels><?xml version="1.0" encoding="UTF-8" standalone="yes"?>
<Relationships xmlns="http://schemas.openxmlformats.org/package/2006/relationships"><Relationship Id="rId3" Type="http://schemas.openxmlformats.org/officeDocument/2006/relationships/hyperlink" Target="https://bit.ly/2UHWQ82"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hyperlink" Target="mailto:james.Dixon@strath.ac.uk"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mailto:james.dixon@strath.ac.uk" TargetMode="External"/><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ourworldindata.org/co2-emissions-from-transport"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hyperlink" Target="https://gain.nd.edu/our-work/country-index/" TargetMode="External"/><Relationship Id="rId5" Type="http://schemas.openxmlformats.org/officeDocument/2006/relationships/hyperlink" Target="https://ourworldindata.org/grapher/co2-emissions-transport?time=2019"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doi.org/10.1038/s41558-018-0121-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slocat.net/ndc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9B39-5BAA-CC9D-6E86-6AD70BC49B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3089C5-856C-D4FA-29BE-F5F1D2CFA937}"/>
              </a:ext>
            </a:extLst>
          </p:cNvPr>
          <p:cNvPicPr>
            <a:picLocks noChangeAspect="1"/>
          </p:cNvPicPr>
          <p:nvPr/>
        </p:nvPicPr>
        <p:blipFill>
          <a:blip r:embed="rId3"/>
          <a:srcRect/>
          <a:stretch/>
        </p:blipFill>
        <p:spPr>
          <a:xfrm>
            <a:off x="2357612" y="4367478"/>
            <a:ext cx="4175390" cy="1837316"/>
          </a:xfrm>
          <a:prstGeom prst="rect">
            <a:avLst/>
          </a:prstGeom>
        </p:spPr>
      </p:pic>
      <p:sp>
        <p:nvSpPr>
          <p:cNvPr id="6" name="Title 1">
            <a:extLst>
              <a:ext uri="{FF2B5EF4-FFF2-40B4-BE49-F238E27FC236}">
                <a16:creationId xmlns:a16="http://schemas.microsoft.com/office/drawing/2014/main" id="{48F41D3A-296D-75FB-88E4-B253A9E88EE1}"/>
              </a:ext>
            </a:extLst>
          </p:cNvPr>
          <p:cNvSpPr>
            <a:spLocks noGrp="1"/>
          </p:cNvSpPr>
          <p:nvPr>
            <p:ph type="ctrTitle"/>
          </p:nvPr>
        </p:nvSpPr>
        <p:spPr>
          <a:xfrm>
            <a:off x="0" y="325928"/>
            <a:ext cx="9496379" cy="2071467"/>
          </a:xfrm>
        </p:spPr>
        <p:txBody>
          <a:bodyPr vert="horz" anchor="ctr">
            <a:normAutofit/>
          </a:bodyPr>
          <a:lstStyle/>
          <a:p>
            <a:pPr algn="l"/>
            <a:r>
              <a:rPr lang="en-US" sz="1600" dirty="0">
                <a:latin typeface="+mj-lt"/>
              </a:rPr>
              <a:t>Transport decarbonization and data-to-deal</a:t>
            </a:r>
            <a:br>
              <a:rPr lang="en-US" sz="4400" dirty="0">
                <a:latin typeface="+mj-lt"/>
              </a:rPr>
            </a:br>
            <a:r>
              <a:rPr lang="en-US" sz="4000" dirty="0">
                <a:latin typeface="+mj-lt"/>
              </a:rPr>
              <a:t>Lecture 3: Clean Transport Systems </a:t>
            </a:r>
            <a:br>
              <a:rPr lang="en-US" sz="4400" dirty="0">
                <a:latin typeface="+mj-lt"/>
              </a:rPr>
            </a:br>
            <a:r>
              <a:rPr lang="en-US" sz="2800" i="1" dirty="0">
                <a:latin typeface="+mj-lt"/>
              </a:rPr>
              <a:t>Energy and emissions considerations</a:t>
            </a:r>
            <a:endParaRPr lang="en-US" sz="1100" i="1" dirty="0">
              <a:latin typeface="+mj-lt"/>
            </a:endParaRPr>
          </a:p>
        </p:txBody>
      </p:sp>
    </p:spTree>
    <p:extLst>
      <p:ext uri="{BB962C8B-B14F-4D97-AF65-F5344CB8AC3E}">
        <p14:creationId xmlns:p14="http://schemas.microsoft.com/office/powerpoint/2010/main" val="96131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B47A-5332-C53D-353D-EEA8758CC8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D3F7D7-6802-F204-4D7C-5F3C39A0C1C8}"/>
              </a:ext>
            </a:extLst>
          </p:cNvPr>
          <p:cNvSpPr>
            <a:spLocks noGrp="1"/>
          </p:cNvSpPr>
          <p:nvPr>
            <p:ph type="ctrTitle"/>
          </p:nvPr>
        </p:nvSpPr>
        <p:spPr/>
        <p:txBody>
          <a:bodyPr/>
          <a:lstStyle/>
          <a:p>
            <a:r>
              <a:rPr lang="en-GB" dirty="0"/>
              <a:t>2. Transport-energy modelling</a:t>
            </a:r>
          </a:p>
        </p:txBody>
      </p:sp>
      <p:sp>
        <p:nvSpPr>
          <p:cNvPr id="7" name="Subtitle 6">
            <a:extLst>
              <a:ext uri="{FF2B5EF4-FFF2-40B4-BE49-F238E27FC236}">
                <a16:creationId xmlns:a16="http://schemas.microsoft.com/office/drawing/2014/main" id="{44D682C5-DF4E-D57D-02D5-56700576EF91}"/>
              </a:ext>
            </a:extLst>
          </p:cNvPr>
          <p:cNvSpPr>
            <a:spLocks noGrp="1"/>
          </p:cNvSpPr>
          <p:nvPr>
            <p:ph type="subTitle" idx="1"/>
          </p:nvPr>
        </p:nvSpPr>
        <p:spPr/>
        <p:txBody>
          <a:bodyPr/>
          <a:lstStyle/>
          <a:p>
            <a:r>
              <a:rPr lang="en-GB" sz="2400" dirty="0"/>
              <a:t>Key concepts</a:t>
            </a:r>
            <a:endParaRPr lang="en-GB" dirty="0"/>
          </a:p>
        </p:txBody>
      </p:sp>
    </p:spTree>
    <p:extLst>
      <p:ext uri="{BB962C8B-B14F-4D97-AF65-F5344CB8AC3E}">
        <p14:creationId xmlns:p14="http://schemas.microsoft.com/office/powerpoint/2010/main" val="3190554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5D70-8A39-4659-8487-C42457797C99}"/>
              </a:ext>
            </a:extLst>
          </p:cNvPr>
          <p:cNvSpPr>
            <a:spLocks noGrp="1"/>
          </p:cNvSpPr>
          <p:nvPr>
            <p:ph type="title"/>
          </p:nvPr>
        </p:nvSpPr>
        <p:spPr/>
        <p:txBody>
          <a:bodyPr>
            <a:normAutofit fontScale="90000"/>
          </a:bodyPr>
          <a:lstStyle/>
          <a:p>
            <a:r>
              <a:rPr lang="en-GB" dirty="0"/>
              <a:t>Building low-carbon transport energy pathways</a:t>
            </a:r>
          </a:p>
        </p:txBody>
      </p:sp>
      <p:sp>
        <p:nvSpPr>
          <p:cNvPr id="3" name="Content Placeholder 2">
            <a:extLst>
              <a:ext uri="{FF2B5EF4-FFF2-40B4-BE49-F238E27FC236}">
                <a16:creationId xmlns:a16="http://schemas.microsoft.com/office/drawing/2014/main" id="{044FEC99-C116-4269-A96F-4D6FE7AD63F0}"/>
              </a:ext>
            </a:extLst>
          </p:cNvPr>
          <p:cNvSpPr>
            <a:spLocks noGrp="1"/>
          </p:cNvSpPr>
          <p:nvPr>
            <p:ph sz="half" idx="1"/>
          </p:nvPr>
        </p:nvSpPr>
        <p:spPr/>
        <p:txBody>
          <a:bodyPr>
            <a:normAutofit fontScale="92500" lnSpcReduction="10000"/>
          </a:bodyPr>
          <a:lstStyle/>
          <a:p>
            <a:r>
              <a:rPr lang="en-GB" dirty="0"/>
              <a:t>Pathways are used to explore the </a:t>
            </a:r>
            <a:r>
              <a:rPr lang="en-GB" b="1" dirty="0"/>
              <a:t>range of plausible outcomes</a:t>
            </a:r>
            <a:endParaRPr lang="en-GB" dirty="0"/>
          </a:p>
          <a:p>
            <a:endParaRPr lang="en-GB" dirty="0"/>
          </a:p>
          <a:p>
            <a:r>
              <a:rPr lang="en-GB" dirty="0"/>
              <a:t>Including:</a:t>
            </a:r>
          </a:p>
          <a:p>
            <a:pPr marL="342900" lvl="1" indent="-342900">
              <a:buFont typeface="Arial" panose="020B0604020202020204" pitchFamily="34" charset="0"/>
              <a:buChar char="•"/>
            </a:pPr>
            <a:r>
              <a:rPr lang="en-GB" dirty="0"/>
              <a:t>Techno-economic scenarios</a:t>
            </a:r>
          </a:p>
          <a:p>
            <a:pPr marL="342900" lvl="1" indent="-342900">
              <a:buFont typeface="Arial" panose="020B0604020202020204" pitchFamily="34" charset="0"/>
              <a:buChar char="•"/>
            </a:pPr>
            <a:r>
              <a:rPr lang="en-GB" dirty="0"/>
              <a:t>Socio-economic scenarios</a:t>
            </a:r>
          </a:p>
          <a:p>
            <a:pPr marL="342900" lvl="1" indent="-342900">
              <a:buFont typeface="Arial" panose="020B0604020202020204" pitchFamily="34" charset="0"/>
              <a:buChar char="•"/>
            </a:pPr>
            <a:r>
              <a:rPr lang="en-GB" dirty="0"/>
              <a:t>Policy decisions</a:t>
            </a:r>
          </a:p>
          <a:p>
            <a:pPr lvl="1"/>
            <a:endParaRPr lang="en-GB" dirty="0"/>
          </a:p>
          <a:p>
            <a:r>
              <a:rPr lang="en-GB" dirty="0"/>
              <a:t>There are generally many routes to a desired outcome – but </a:t>
            </a:r>
            <a:r>
              <a:rPr lang="en-GB" b="1" dirty="0"/>
              <a:t>who gets to decide which one we take?</a:t>
            </a:r>
          </a:p>
        </p:txBody>
      </p:sp>
      <p:sp>
        <p:nvSpPr>
          <p:cNvPr id="7" name="Slide Number Placeholder 6">
            <a:extLst>
              <a:ext uri="{FF2B5EF4-FFF2-40B4-BE49-F238E27FC236}">
                <a16:creationId xmlns:a16="http://schemas.microsoft.com/office/drawing/2014/main" id="{AA2D4C42-8C27-44FF-8F3D-889C759DC54D}"/>
              </a:ext>
            </a:extLst>
          </p:cNvPr>
          <p:cNvSpPr>
            <a:spLocks noGrp="1"/>
          </p:cNvSpPr>
          <p:nvPr>
            <p:ph type="sldNum" sz="quarter" idx="12"/>
          </p:nvPr>
        </p:nvSpPr>
        <p:spPr/>
        <p:txBody>
          <a:bodyPr/>
          <a:lstStyle/>
          <a:p>
            <a:fld id="{48F63A3B-78C7-47BE-AE5E-E10140E04643}" type="slidenum">
              <a:rPr lang="en-US"/>
              <a:t>11</a:t>
            </a:fld>
            <a:endParaRPr lang="en-US" dirty="0"/>
          </a:p>
        </p:txBody>
      </p:sp>
      <p:pic>
        <p:nvPicPr>
          <p:cNvPr id="8" name="Picture 2" descr="Australia's 'bifurcated' international enrolments at risk: report | Times  Higher Education (THE)">
            <a:extLst>
              <a:ext uri="{FF2B5EF4-FFF2-40B4-BE49-F238E27FC236}">
                <a16:creationId xmlns:a16="http://schemas.microsoft.com/office/drawing/2014/main" id="{BCB7D917-9991-4497-A33F-1228CB7DC357}"/>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7395816" y="1584958"/>
            <a:ext cx="3513081" cy="23406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Janwvi Brass Weighing Scale Balance Justice Law Scale Decoration weight  Scale measure : Amazon.co.uk: Home &amp; Kitchen">
            <a:extLst>
              <a:ext uri="{FF2B5EF4-FFF2-40B4-BE49-F238E27FC236}">
                <a16:creationId xmlns:a16="http://schemas.microsoft.com/office/drawing/2014/main" id="{42836C37-424D-45CE-ABCB-B3ABC64EA95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44215" y="4013735"/>
            <a:ext cx="1665569" cy="1941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mazon.com: Amlong Crystal 3 inch (80mm) Clear Crystal Ball with Redwood  Lion Resin Stand and Gift Box for Decorative Ball, Lensball Photography,  Gazing Divination or Feng Shui, and Fortune Telling Ball: Home">
            <a:extLst>
              <a:ext uri="{FF2B5EF4-FFF2-40B4-BE49-F238E27FC236}">
                <a16:creationId xmlns:a16="http://schemas.microsoft.com/office/drawing/2014/main" id="{8FB3F449-4E5D-4C1E-A8EA-A96395DB92E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56571" y="4013735"/>
            <a:ext cx="1263876" cy="194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83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D5E23-A7A3-46EE-935E-2570D699889A}"/>
              </a:ext>
            </a:extLst>
          </p:cNvPr>
          <p:cNvSpPr>
            <a:spLocks noGrp="1"/>
          </p:cNvSpPr>
          <p:nvPr>
            <p:ph type="title"/>
          </p:nvPr>
        </p:nvSpPr>
        <p:spPr/>
        <p:txBody>
          <a:bodyPr/>
          <a:lstStyle/>
          <a:p>
            <a:r>
              <a:rPr lang="en-GB" dirty="0"/>
              <a:t>Energy for transport</a:t>
            </a:r>
          </a:p>
        </p:txBody>
      </p:sp>
      <p:sp>
        <p:nvSpPr>
          <p:cNvPr id="3" name="Content Placeholder 2">
            <a:extLst>
              <a:ext uri="{FF2B5EF4-FFF2-40B4-BE49-F238E27FC236}">
                <a16:creationId xmlns:a16="http://schemas.microsoft.com/office/drawing/2014/main" id="{666A5632-2D1A-4040-9637-4E3D2296ECC1}"/>
              </a:ext>
            </a:extLst>
          </p:cNvPr>
          <p:cNvSpPr>
            <a:spLocks noGrp="1"/>
          </p:cNvSpPr>
          <p:nvPr>
            <p:ph sz="half" idx="1"/>
          </p:nvPr>
        </p:nvSpPr>
        <p:spPr/>
        <p:txBody>
          <a:bodyPr>
            <a:normAutofit/>
          </a:bodyPr>
          <a:lstStyle/>
          <a:p>
            <a:pPr marL="285750" indent="-285750">
              <a:buFont typeface="Arial" panose="020B0604020202020204" pitchFamily="34" charset="0"/>
              <a:buChar char="•"/>
            </a:pPr>
            <a:r>
              <a:rPr lang="en-GB" sz="2400" dirty="0"/>
              <a:t>People don’t consume energy for the sake of it</a:t>
            </a:r>
          </a:p>
          <a:p>
            <a:pPr marL="285750" lvl="1" indent="-285750">
              <a:buFont typeface="Arial" panose="020B0604020202020204" pitchFamily="34" charset="0"/>
              <a:buChar char="•"/>
            </a:pPr>
            <a:r>
              <a:rPr lang="en-GB" dirty="0"/>
              <a:t>Rather, they do so to satisfy demand for </a:t>
            </a:r>
            <a:r>
              <a:rPr lang="en-GB" b="1" dirty="0"/>
              <a:t>energy services</a:t>
            </a:r>
            <a:r>
              <a:rPr lang="en-GB" dirty="0"/>
              <a:t> (Schipper &amp; Marie-</a:t>
            </a:r>
            <a:r>
              <a:rPr lang="en-GB" dirty="0" err="1"/>
              <a:t>Lilliu</a:t>
            </a:r>
            <a:r>
              <a:rPr lang="en-GB" dirty="0"/>
              <a:t>, 1999)</a:t>
            </a:r>
          </a:p>
        </p:txBody>
      </p:sp>
      <p:sp>
        <p:nvSpPr>
          <p:cNvPr id="6" name="Footer Placeholder 5">
            <a:extLst>
              <a:ext uri="{FF2B5EF4-FFF2-40B4-BE49-F238E27FC236}">
                <a16:creationId xmlns:a16="http://schemas.microsoft.com/office/drawing/2014/main" id="{42BE3811-BA64-4D69-AA95-8B82689E8255}"/>
              </a:ext>
            </a:extLst>
          </p:cNvPr>
          <p:cNvSpPr>
            <a:spLocks noGrp="1"/>
          </p:cNvSpPr>
          <p:nvPr>
            <p:ph type="ftr" sz="quarter" idx="11"/>
          </p:nvPr>
        </p:nvSpPr>
        <p:spPr>
          <a:xfrm>
            <a:off x="318108" y="6197335"/>
            <a:ext cx="11352584" cy="779579"/>
          </a:xfrm>
        </p:spPr>
        <p:txBody>
          <a:bodyPr/>
          <a:lstStyle/>
          <a:p>
            <a:pPr algn="l"/>
            <a:r>
              <a:rPr lang="en-GB" sz="1050" dirty="0">
                <a:solidFill>
                  <a:schemeClr val="tx1"/>
                </a:solidFill>
              </a:rPr>
              <a:t>Schipper, L. J., &amp; Marie-</a:t>
            </a:r>
            <a:r>
              <a:rPr lang="en-GB" sz="1050" dirty="0" err="1">
                <a:solidFill>
                  <a:schemeClr val="tx1"/>
                </a:solidFill>
              </a:rPr>
              <a:t>Lilliu</a:t>
            </a:r>
            <a:r>
              <a:rPr lang="en-GB" sz="1050" dirty="0">
                <a:solidFill>
                  <a:schemeClr val="tx1"/>
                </a:solidFill>
              </a:rPr>
              <a:t>, C. (1999). Carbon-dioxide emissions from transport in IEA countries. Recent lessons and long-term challenges.</a:t>
            </a:r>
          </a:p>
          <a:p>
            <a:pPr algn="l"/>
            <a:r>
              <a:rPr lang="en-GB" sz="1050" dirty="0">
                <a:solidFill>
                  <a:schemeClr val="tx1"/>
                </a:solidFill>
              </a:rPr>
              <a:t>Schipper, L., Marie-</a:t>
            </a:r>
            <a:r>
              <a:rPr lang="en-GB" sz="1050" dirty="0" err="1">
                <a:solidFill>
                  <a:schemeClr val="tx1"/>
                </a:solidFill>
              </a:rPr>
              <a:t>Lilliu</a:t>
            </a:r>
            <a:r>
              <a:rPr lang="en-GB" sz="1050" dirty="0">
                <a:solidFill>
                  <a:schemeClr val="tx1"/>
                </a:solidFill>
              </a:rPr>
              <a:t>, C., Gorham, R. (2000) Flexing the Link between Transport Greenhouse Gas Emissions: A Path for the World Bank. IEA, Paris</a:t>
            </a:r>
          </a:p>
        </p:txBody>
      </p:sp>
      <p:sp>
        <p:nvSpPr>
          <p:cNvPr id="7" name="Slide Number Placeholder 6">
            <a:extLst>
              <a:ext uri="{FF2B5EF4-FFF2-40B4-BE49-F238E27FC236}">
                <a16:creationId xmlns:a16="http://schemas.microsoft.com/office/drawing/2014/main" id="{C4FE4A97-9812-482C-9F80-821221AD2AD0}"/>
              </a:ext>
            </a:extLst>
          </p:cNvPr>
          <p:cNvSpPr>
            <a:spLocks noGrp="1"/>
          </p:cNvSpPr>
          <p:nvPr>
            <p:ph type="sldNum" sz="quarter" idx="12"/>
          </p:nvPr>
        </p:nvSpPr>
        <p:spPr/>
        <p:txBody>
          <a:bodyPr/>
          <a:lstStyle/>
          <a:p>
            <a:fld id="{48F63A3B-78C7-47BE-AE5E-E10140E04643}" type="slidenum">
              <a:rPr lang="en-US"/>
              <a:t>12</a:t>
            </a:fld>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7DE6215-143F-4DBA-84A1-6E348305D57A}"/>
                  </a:ext>
                </a:extLst>
              </p:cNvPr>
              <p:cNvSpPr txBox="1"/>
              <p:nvPr/>
            </p:nvSpPr>
            <p:spPr>
              <a:xfrm>
                <a:off x="6966507" y="447559"/>
                <a:ext cx="3811556" cy="1250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200" b="0" i="1">
                          <a:latin typeface="Cambria Math" panose="02040503050406030204" pitchFamily="18" charset="0"/>
                        </a:rPr>
                        <m:t>𝐸</m:t>
                      </m:r>
                      <m:r>
                        <a:rPr lang="en-GB" sz="3200" b="0" i="1">
                          <a:latin typeface="Cambria Math" panose="02040503050406030204" pitchFamily="18" charset="0"/>
                        </a:rPr>
                        <m:t>=</m:t>
                      </m:r>
                      <m:r>
                        <a:rPr lang="en-GB" sz="3200" b="0" i="1">
                          <a:latin typeface="Cambria Math" panose="02040503050406030204" pitchFamily="18" charset="0"/>
                        </a:rPr>
                        <m:t>𝐴</m:t>
                      </m:r>
                      <m:nary>
                        <m:naryPr>
                          <m:chr m:val="∑"/>
                          <m:supHide m:val="on"/>
                          <m:ctrlPr>
                            <a:rPr lang="en-GB" sz="3200" b="0" i="1">
                              <a:latin typeface="Cambria Math" panose="02040503050406030204" pitchFamily="18" charset="0"/>
                            </a:rPr>
                          </m:ctrlPr>
                        </m:naryPr>
                        <m:sub>
                          <m:r>
                            <m:rPr>
                              <m:brk m:alnAt="7"/>
                            </m:rPr>
                            <a:rPr lang="en-GB" sz="3200" b="0" i="1">
                              <a:latin typeface="Cambria Math" panose="02040503050406030204" pitchFamily="18" charset="0"/>
                            </a:rPr>
                            <m:t>𝑖</m:t>
                          </m:r>
                        </m:sub>
                        <m:sup/>
                        <m:e>
                          <m:nary>
                            <m:naryPr>
                              <m:chr m:val="∑"/>
                              <m:supHide m:val="on"/>
                              <m:ctrlPr>
                                <a:rPr lang="en-GB" sz="3200" b="0" i="1">
                                  <a:latin typeface="Cambria Math" panose="02040503050406030204" pitchFamily="18" charset="0"/>
                                </a:rPr>
                              </m:ctrlPr>
                            </m:naryPr>
                            <m:sub>
                              <m:r>
                                <m:rPr>
                                  <m:brk m:alnAt="7"/>
                                </m:rPr>
                                <a:rPr lang="en-GB" sz="3200" b="0" i="1">
                                  <a:latin typeface="Cambria Math" panose="02040503050406030204" pitchFamily="18" charset="0"/>
                                </a:rPr>
                                <m:t>𝑗</m:t>
                              </m:r>
                            </m:sub>
                            <m:sup/>
                            <m:e>
                              <m:sSub>
                                <m:sSubPr>
                                  <m:ctrlPr>
                                    <a:rPr lang="en-GB" sz="3200" b="0" i="1">
                                      <a:latin typeface="Cambria Math" panose="02040503050406030204" pitchFamily="18" charset="0"/>
                                    </a:rPr>
                                  </m:ctrlPr>
                                </m:sSubPr>
                                <m:e>
                                  <m:r>
                                    <a:rPr lang="en-GB" sz="3200" b="0" i="1">
                                      <a:latin typeface="Cambria Math" panose="02040503050406030204" pitchFamily="18" charset="0"/>
                                    </a:rPr>
                                    <m:t>𝑆</m:t>
                                  </m:r>
                                </m:e>
                                <m:sub>
                                  <m:r>
                                    <a:rPr lang="en-GB" sz="3200" b="0" i="1">
                                      <a:latin typeface="Cambria Math" panose="02040503050406030204" pitchFamily="18" charset="0"/>
                                    </a:rPr>
                                    <m:t>𝑖</m:t>
                                  </m:r>
                                </m:sub>
                              </m:sSub>
                            </m:e>
                          </m:nary>
                          <m:sSub>
                            <m:sSubPr>
                              <m:ctrlPr>
                                <a:rPr lang="en-GB" sz="3200" b="0" i="1">
                                  <a:latin typeface="Cambria Math" panose="02040503050406030204" pitchFamily="18" charset="0"/>
                                </a:rPr>
                              </m:ctrlPr>
                            </m:sSubPr>
                            <m:e>
                              <m:r>
                                <a:rPr lang="en-GB" sz="3200" b="0" i="1">
                                  <a:latin typeface="Cambria Math" panose="02040503050406030204" pitchFamily="18" charset="0"/>
                                </a:rPr>
                                <m:t>𝐼</m:t>
                              </m:r>
                            </m:e>
                            <m:sub>
                              <m:r>
                                <a:rPr lang="en-GB" sz="3200" b="0" i="1">
                                  <a:latin typeface="Cambria Math" panose="02040503050406030204" pitchFamily="18" charset="0"/>
                                </a:rPr>
                                <m:t>𝑖</m:t>
                              </m:r>
                            </m:sub>
                          </m:sSub>
                        </m:e>
                      </m:nary>
                      <m:sSub>
                        <m:sSubPr>
                          <m:ctrlPr>
                            <a:rPr lang="en-GB" sz="3200" b="0" i="1">
                              <a:latin typeface="Cambria Math" panose="02040503050406030204" pitchFamily="18" charset="0"/>
                            </a:rPr>
                          </m:ctrlPr>
                        </m:sSubPr>
                        <m:e>
                          <m:r>
                            <a:rPr lang="en-GB" sz="3200" b="0" i="1">
                              <a:latin typeface="Cambria Math" panose="02040503050406030204" pitchFamily="18" charset="0"/>
                            </a:rPr>
                            <m:t>𝐹</m:t>
                          </m:r>
                        </m:e>
                        <m:sub>
                          <m:r>
                            <a:rPr lang="en-GB" sz="3200" b="0" i="1">
                              <a:latin typeface="Cambria Math" panose="02040503050406030204" pitchFamily="18" charset="0"/>
                            </a:rPr>
                            <m:t>𝑖𝑗</m:t>
                          </m:r>
                        </m:sub>
                      </m:sSub>
                    </m:oMath>
                  </m:oMathPara>
                </a14:m>
                <a:endParaRPr lang="en-GB" sz="3200" dirty="0"/>
              </a:p>
            </p:txBody>
          </p:sp>
        </mc:Choice>
        <mc:Fallback xmlns="">
          <p:sp>
            <p:nvSpPr>
              <p:cNvPr id="9" name="TextBox 8">
                <a:extLst>
                  <a:ext uri="{FF2B5EF4-FFF2-40B4-BE49-F238E27FC236}">
                    <a16:creationId xmlns:a16="http://schemas.microsoft.com/office/drawing/2014/main" id="{37DE6215-143F-4DBA-84A1-6E348305D57A}"/>
                  </a:ext>
                </a:extLst>
              </p:cNvPr>
              <p:cNvSpPr txBox="1">
                <a:spLocks noRot="1" noChangeAspect="1" noMove="1" noResize="1" noEditPoints="1" noAdjustHandles="1" noChangeArrowheads="1" noChangeShapeType="1" noTextEdit="1"/>
              </p:cNvSpPr>
              <p:nvPr/>
            </p:nvSpPr>
            <p:spPr>
              <a:xfrm>
                <a:off x="6966507" y="447559"/>
                <a:ext cx="3811556" cy="1250727"/>
              </a:xfrm>
              <a:prstGeom prst="rect">
                <a:avLst/>
              </a:prstGeom>
              <a:blipFill>
                <a:blip r:embed="Rf7960041f0204ae6"/>
                <a:stretch>
                  <a:fillRect/>
                </a:stretch>
              </a:blipFill>
            </p:spPr>
            <p:txBody>
              <a:bodyPr/>
              <a:lstStyle/>
              <a:p>
                <a:r>
                  <a:rPr lang="en-GB">
                    <a:noFill/>
                  </a:rPr>
                  <a:t> </a:t>
                </a:r>
              </a:p>
            </p:txBody>
          </p:sp>
        </mc:Fallback>
      </mc:AlternateContent>
      <p:sp>
        <p:nvSpPr>
          <p:cNvPr id="13" name="TextBox 12">
            <a:extLst>
              <a:ext uri="{FF2B5EF4-FFF2-40B4-BE49-F238E27FC236}">
                <a16:creationId xmlns:a16="http://schemas.microsoft.com/office/drawing/2014/main" id="{BCC55BCA-79AD-4C9E-A1EB-8F4AD25BFF64}"/>
              </a:ext>
            </a:extLst>
          </p:cNvPr>
          <p:cNvSpPr txBox="1"/>
          <p:nvPr/>
        </p:nvSpPr>
        <p:spPr>
          <a:xfrm>
            <a:off x="6445253" y="2934341"/>
            <a:ext cx="5006518" cy="2862322"/>
          </a:xfrm>
          <a:prstGeom prst="rect">
            <a:avLst/>
          </a:prstGeom>
          <a:noFill/>
        </p:spPr>
        <p:txBody>
          <a:bodyPr wrap="square" rtlCol="0">
            <a:spAutoFit/>
          </a:bodyPr>
          <a:lstStyle/>
          <a:p>
            <a:pPr marL="285750" indent="-285750">
              <a:buFont typeface="Arial" panose="020B0604020202020204" pitchFamily="34" charset="0"/>
              <a:buChar char="•"/>
            </a:pPr>
            <a:r>
              <a:rPr lang="en-GB" sz="1800" dirty="0"/>
              <a:t>E = total GHG </a:t>
            </a:r>
            <a:r>
              <a:rPr lang="en-GB" sz="1800" b="1" dirty="0"/>
              <a:t>emissions</a:t>
            </a:r>
            <a:r>
              <a:rPr lang="en-GB" sz="1800" dirty="0"/>
              <a:t> of transport</a:t>
            </a:r>
          </a:p>
          <a:p>
            <a:pPr marL="285750" indent="-285750">
              <a:buFont typeface="Arial" panose="020B0604020202020204" pitchFamily="34" charset="0"/>
              <a:buChar char="•"/>
            </a:pPr>
            <a:r>
              <a:rPr lang="en-GB" sz="1800" dirty="0"/>
              <a:t>A = total vehicle </a:t>
            </a:r>
            <a:r>
              <a:rPr lang="en-GB" sz="1800" b="1" dirty="0"/>
              <a:t>activity </a:t>
            </a:r>
            <a:r>
              <a:rPr lang="en-GB" sz="1800" dirty="0"/>
              <a:t>(expressed in vehicle-km, </a:t>
            </a:r>
            <a:r>
              <a:rPr lang="en-GB" sz="1800" dirty="0" err="1"/>
              <a:t>vkm</a:t>
            </a:r>
            <a:r>
              <a:rPr lang="en-GB" sz="1800" dirty="0"/>
              <a:t>)</a:t>
            </a:r>
          </a:p>
          <a:p>
            <a:pPr marL="285750" indent="-285750">
              <a:buFont typeface="Arial" panose="020B0604020202020204" pitchFamily="34" charset="0"/>
              <a:buChar char="•"/>
            </a:pPr>
            <a:r>
              <a:rPr lang="en-GB" sz="1800" dirty="0"/>
              <a:t>S</a:t>
            </a:r>
            <a:r>
              <a:rPr lang="en-GB" sz="1800" baseline="-25000" dirty="0"/>
              <a:t>i</a:t>
            </a:r>
            <a:r>
              <a:rPr lang="en-GB" sz="1800" baseline="30000" dirty="0"/>
              <a:t> </a:t>
            </a:r>
            <a:r>
              <a:rPr lang="en-GB" sz="1800" dirty="0"/>
              <a:t>= sectoral structure (</a:t>
            </a:r>
            <a:r>
              <a:rPr lang="en-GB" sz="1800" b="1" dirty="0"/>
              <a:t>share </a:t>
            </a:r>
            <a:r>
              <a:rPr lang="en-GB" sz="1800" dirty="0"/>
              <a:t>of </a:t>
            </a:r>
            <a:r>
              <a:rPr lang="en-GB" sz="1800" dirty="0" err="1"/>
              <a:t>vkm</a:t>
            </a:r>
            <a:r>
              <a:rPr lang="en-GB" sz="1800" dirty="0"/>
              <a:t>, at an arbitrary level of detail –service, modes, vehicle class, powertrain) </a:t>
            </a:r>
          </a:p>
          <a:p>
            <a:pPr marL="285750" indent="-285750">
              <a:buFont typeface="Arial" panose="020B0604020202020204" pitchFamily="34" charset="0"/>
              <a:buChar char="•"/>
            </a:pPr>
            <a:r>
              <a:rPr lang="en-GB" sz="1800" dirty="0"/>
              <a:t>I</a:t>
            </a:r>
            <a:r>
              <a:rPr lang="en-GB" sz="1800" baseline="-25000" dirty="0"/>
              <a:t>i</a:t>
            </a:r>
            <a:r>
              <a:rPr lang="en-GB" sz="1800" dirty="0"/>
              <a:t> = energy </a:t>
            </a:r>
            <a:r>
              <a:rPr lang="en-GB" sz="1800" b="1" dirty="0"/>
              <a:t>intensity</a:t>
            </a:r>
            <a:r>
              <a:rPr lang="en-GB" sz="1800" dirty="0"/>
              <a:t> of sector </a:t>
            </a:r>
            <a:r>
              <a:rPr lang="en-GB" sz="1800" i="1" dirty="0"/>
              <a:t>i</a:t>
            </a:r>
            <a:r>
              <a:rPr lang="en-GB" sz="1800" dirty="0"/>
              <a:t> (average energy consumption for that service)</a:t>
            </a:r>
          </a:p>
          <a:p>
            <a:pPr marL="285750" indent="-285750">
              <a:buFont typeface="Arial" panose="020B0604020202020204" pitchFamily="34" charset="0"/>
              <a:buChar char="•"/>
            </a:pPr>
            <a:r>
              <a:rPr lang="en-GB" sz="1800" dirty="0" err="1"/>
              <a:t>F</a:t>
            </a:r>
            <a:r>
              <a:rPr lang="en-GB" sz="1800" baseline="-25000" dirty="0" err="1"/>
              <a:t>ij</a:t>
            </a:r>
            <a:r>
              <a:rPr lang="en-GB" sz="1800" baseline="-25000" dirty="0"/>
              <a:t> </a:t>
            </a:r>
            <a:r>
              <a:rPr lang="en-GB" sz="1800" dirty="0"/>
              <a:t>= emissions </a:t>
            </a:r>
            <a:r>
              <a:rPr lang="en-GB" sz="1800" b="1" dirty="0"/>
              <a:t>factor</a:t>
            </a:r>
            <a:r>
              <a:rPr lang="en-GB" sz="1800" dirty="0"/>
              <a:t> of energy carrier </a:t>
            </a:r>
            <a:r>
              <a:rPr lang="en-GB" sz="1800" i="1" dirty="0"/>
              <a:t>j </a:t>
            </a:r>
            <a:r>
              <a:rPr lang="en-GB" sz="1800" dirty="0"/>
              <a:t>for sector </a:t>
            </a:r>
            <a:r>
              <a:rPr lang="en-GB" sz="1800" i="1" dirty="0"/>
              <a:t>i</a:t>
            </a:r>
            <a:endParaRPr lang="en-GB" sz="1800" dirty="0"/>
          </a:p>
        </p:txBody>
      </p:sp>
      <p:pic>
        <p:nvPicPr>
          <p:cNvPr id="15" name="Picture 14">
            <a:extLst>
              <a:ext uri="{FF2B5EF4-FFF2-40B4-BE49-F238E27FC236}">
                <a16:creationId xmlns:a16="http://schemas.microsoft.com/office/drawing/2014/main" id="{1E95D443-2C0B-469B-AFFE-FA187442F431}"/>
              </a:ext>
            </a:extLst>
          </p:cNvPr>
          <p:cNvPicPr>
            <a:picLocks noChangeAspect="1"/>
          </p:cNvPicPr>
          <p:nvPr/>
        </p:nvPicPr>
        <p:blipFill>
          <a:blip r:embed="rId3"/>
          <a:stretch>
            <a:fillRect/>
          </a:stretch>
        </p:blipFill>
        <p:spPr>
          <a:xfrm>
            <a:off x="1741158" y="4047889"/>
            <a:ext cx="3628842" cy="2038117"/>
          </a:xfrm>
          <a:prstGeom prst="rect">
            <a:avLst/>
          </a:prstGeom>
        </p:spPr>
      </p:pic>
      <p:sp>
        <p:nvSpPr>
          <p:cNvPr id="17" name="TextBox 16">
            <a:extLst>
              <a:ext uri="{FF2B5EF4-FFF2-40B4-BE49-F238E27FC236}">
                <a16:creationId xmlns:a16="http://schemas.microsoft.com/office/drawing/2014/main" id="{38CD2080-1B5A-4A1F-A871-A57DA713CFE3}"/>
              </a:ext>
            </a:extLst>
          </p:cNvPr>
          <p:cNvSpPr txBox="1"/>
          <p:nvPr/>
        </p:nvSpPr>
        <p:spPr>
          <a:xfrm rot="16200000">
            <a:off x="271246" y="4742943"/>
            <a:ext cx="2038118" cy="523220"/>
          </a:xfrm>
          <a:prstGeom prst="rect">
            <a:avLst/>
          </a:prstGeom>
          <a:noFill/>
        </p:spPr>
        <p:txBody>
          <a:bodyPr wrap="square" rtlCol="0">
            <a:spAutoFit/>
          </a:bodyPr>
          <a:lstStyle/>
          <a:p>
            <a:r>
              <a:rPr lang="en-GB" sz="1400" i="1" dirty="0"/>
              <a:t>Three people consuming energy services</a:t>
            </a:r>
          </a:p>
        </p:txBody>
      </p:sp>
      <p:sp>
        <p:nvSpPr>
          <p:cNvPr id="4" name="TextBox 3">
            <a:extLst>
              <a:ext uri="{FF2B5EF4-FFF2-40B4-BE49-F238E27FC236}">
                <a16:creationId xmlns:a16="http://schemas.microsoft.com/office/drawing/2014/main" id="{2D55EA03-047F-4239-8ADA-55D115256193}"/>
              </a:ext>
            </a:extLst>
          </p:cNvPr>
          <p:cNvSpPr txBox="1"/>
          <p:nvPr/>
        </p:nvSpPr>
        <p:spPr>
          <a:xfrm>
            <a:off x="6445253" y="1733871"/>
            <a:ext cx="5006518" cy="923330"/>
          </a:xfrm>
          <a:prstGeom prst="rect">
            <a:avLst/>
          </a:prstGeom>
          <a:noFill/>
        </p:spPr>
        <p:txBody>
          <a:bodyPr wrap="square" rtlCol="0">
            <a:spAutoFit/>
          </a:bodyPr>
          <a:lstStyle/>
          <a:p>
            <a:r>
              <a:rPr lang="en-GB" sz="1800" dirty="0"/>
              <a:t>The ASIF framework (Schipper et al., 2000) provides a way of </a:t>
            </a:r>
            <a:r>
              <a:rPr lang="en-GB" sz="1800" b="1" i="1" dirty="0"/>
              <a:t>linking services to emissions</a:t>
            </a:r>
          </a:p>
        </p:txBody>
      </p:sp>
      <p:sp>
        <p:nvSpPr>
          <p:cNvPr id="8" name="Rectangle 7">
            <a:extLst>
              <a:ext uri="{FF2B5EF4-FFF2-40B4-BE49-F238E27FC236}">
                <a16:creationId xmlns:a16="http://schemas.microsoft.com/office/drawing/2014/main" id="{B9C4E579-0CFD-48FB-B976-9B95A3E85DEE}"/>
              </a:ext>
            </a:extLst>
          </p:cNvPr>
          <p:cNvSpPr/>
          <p:nvPr/>
        </p:nvSpPr>
        <p:spPr>
          <a:xfrm rot="16200000">
            <a:off x="4908945" y="4399871"/>
            <a:ext cx="1090363" cy="261610"/>
          </a:xfrm>
          <a:prstGeom prst="rect">
            <a:avLst/>
          </a:prstGeom>
        </p:spPr>
        <p:txBody>
          <a:bodyPr wrap="none">
            <a:spAutoFit/>
          </a:bodyPr>
          <a:lstStyle/>
          <a:p>
            <a:r>
              <a:rPr lang="en-US" sz="1100" dirty="0"/>
              <a:t>Image: Sustrans</a:t>
            </a:r>
          </a:p>
        </p:txBody>
      </p:sp>
    </p:spTree>
    <p:extLst>
      <p:ext uri="{BB962C8B-B14F-4D97-AF65-F5344CB8AC3E}">
        <p14:creationId xmlns:p14="http://schemas.microsoft.com/office/powerpoint/2010/main" val="8879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3" grpId="0"/>
      <p:bldP spid="17" grpId="0"/>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70E69-A467-45FC-8D01-7468FE11447E}"/>
              </a:ext>
            </a:extLst>
          </p:cNvPr>
          <p:cNvSpPr>
            <a:spLocks noGrp="1"/>
          </p:cNvSpPr>
          <p:nvPr>
            <p:ph type="title"/>
          </p:nvPr>
        </p:nvSpPr>
        <p:spPr/>
        <p:txBody>
          <a:bodyPr/>
          <a:lstStyle/>
          <a:p>
            <a:r>
              <a:rPr lang="en-GB" dirty="0"/>
              <a:t>A taxonomy of models</a:t>
            </a:r>
          </a:p>
        </p:txBody>
      </p:sp>
      <p:sp>
        <p:nvSpPr>
          <p:cNvPr id="3" name="Content Placeholder 2">
            <a:extLst>
              <a:ext uri="{FF2B5EF4-FFF2-40B4-BE49-F238E27FC236}">
                <a16:creationId xmlns:a16="http://schemas.microsoft.com/office/drawing/2014/main" id="{CFF58087-D510-4122-B397-472BE0081647}"/>
              </a:ext>
            </a:extLst>
          </p:cNvPr>
          <p:cNvSpPr>
            <a:spLocks noGrp="1"/>
          </p:cNvSpPr>
          <p:nvPr>
            <p:ph sz="half" idx="1"/>
          </p:nvPr>
        </p:nvSpPr>
        <p:spPr/>
        <p:txBody>
          <a:bodyPr>
            <a:normAutofit/>
          </a:bodyPr>
          <a:lstStyle/>
          <a:p>
            <a:r>
              <a:rPr lang="en-GB" dirty="0"/>
              <a:t>Transport-energy models can be distinguished along </a:t>
            </a:r>
            <a:r>
              <a:rPr lang="en-GB" b="1" dirty="0"/>
              <a:t>three </a:t>
            </a:r>
            <a:r>
              <a:rPr lang="en-GB" dirty="0"/>
              <a:t>main axes (</a:t>
            </a:r>
            <a:r>
              <a:rPr lang="en-GB" dirty="0" err="1"/>
              <a:t>Krey</a:t>
            </a:r>
            <a:r>
              <a:rPr lang="en-GB" dirty="0"/>
              <a:t>, 2014): </a:t>
            </a:r>
          </a:p>
          <a:p>
            <a:pPr marL="971550" lvl="1" indent="-514350">
              <a:buFont typeface="+mj-lt"/>
              <a:buAutoNum type="romanLcPeriod"/>
            </a:pPr>
            <a:r>
              <a:rPr lang="en-GB" dirty="0"/>
              <a:t>the </a:t>
            </a:r>
            <a:r>
              <a:rPr lang="en-GB" b="1" dirty="0"/>
              <a:t>mathematical solution concepts</a:t>
            </a:r>
            <a:r>
              <a:rPr lang="en-GB" dirty="0"/>
              <a:t> (e.g., whether optimisation or simulation, partial or general equilibrium); </a:t>
            </a:r>
          </a:p>
          <a:p>
            <a:pPr marL="971550" lvl="1" indent="-514350">
              <a:buFont typeface="+mj-lt"/>
              <a:buAutoNum type="romanLcPeriod"/>
            </a:pPr>
            <a:r>
              <a:rPr lang="en-GB" dirty="0"/>
              <a:t>the </a:t>
            </a:r>
            <a:r>
              <a:rPr lang="en-GB" b="1" dirty="0"/>
              <a:t>system boundaries </a:t>
            </a:r>
            <a:r>
              <a:rPr lang="en-GB" dirty="0"/>
              <a:t>(e.g., whether sectoral or temporal); </a:t>
            </a:r>
          </a:p>
          <a:p>
            <a:pPr marL="971550" lvl="1" indent="-514350">
              <a:buFont typeface="+mj-lt"/>
              <a:buAutoNum type="romanLcPeriod"/>
            </a:pPr>
            <a:r>
              <a:rPr lang="en-GB" dirty="0"/>
              <a:t>the </a:t>
            </a:r>
            <a:r>
              <a:rPr lang="en-GB" b="1" dirty="0"/>
              <a:t>level of detail </a:t>
            </a:r>
            <a:r>
              <a:rPr lang="en-GB" dirty="0"/>
              <a:t>(e.g., technology, spatial resolution).</a:t>
            </a:r>
          </a:p>
          <a:p>
            <a:endParaRPr lang="en-GB" dirty="0"/>
          </a:p>
        </p:txBody>
      </p:sp>
      <p:sp>
        <p:nvSpPr>
          <p:cNvPr id="6" name="Footer Placeholder 5">
            <a:extLst>
              <a:ext uri="{FF2B5EF4-FFF2-40B4-BE49-F238E27FC236}">
                <a16:creationId xmlns:a16="http://schemas.microsoft.com/office/drawing/2014/main" id="{5BC318DA-6DCB-4E8F-A42B-F84F9A6BA4D7}"/>
              </a:ext>
            </a:extLst>
          </p:cNvPr>
          <p:cNvSpPr>
            <a:spLocks noGrp="1"/>
          </p:cNvSpPr>
          <p:nvPr>
            <p:ph type="ftr" sz="quarter" idx="11"/>
          </p:nvPr>
        </p:nvSpPr>
        <p:spPr>
          <a:xfrm>
            <a:off x="225642" y="6303656"/>
            <a:ext cx="10848528" cy="435898"/>
          </a:xfrm>
        </p:spPr>
        <p:txBody>
          <a:bodyPr/>
          <a:lstStyle/>
          <a:p>
            <a:pPr algn="l"/>
            <a:r>
              <a:rPr lang="en-GB" sz="1100" dirty="0" err="1">
                <a:solidFill>
                  <a:schemeClr val="tx1"/>
                </a:solidFill>
              </a:rPr>
              <a:t>Krey</a:t>
            </a:r>
            <a:r>
              <a:rPr lang="en-GB" sz="1100" dirty="0">
                <a:solidFill>
                  <a:schemeClr val="tx1"/>
                </a:solidFill>
              </a:rPr>
              <a:t>, V. (2014). Global energy-climate scenarios and models: A review. </a:t>
            </a:r>
            <a:r>
              <a:rPr lang="en-GB" sz="1100" i="1" dirty="0">
                <a:solidFill>
                  <a:schemeClr val="tx1"/>
                </a:solidFill>
              </a:rPr>
              <a:t>Wiley Interdisciplinary Reviews: Energy and Environment</a:t>
            </a:r>
            <a:r>
              <a:rPr lang="en-GB" sz="1100" dirty="0">
                <a:solidFill>
                  <a:schemeClr val="tx1"/>
                </a:solidFill>
              </a:rPr>
              <a:t>, </a:t>
            </a:r>
            <a:r>
              <a:rPr lang="en-GB" sz="1100" i="1" dirty="0">
                <a:solidFill>
                  <a:schemeClr val="tx1"/>
                </a:solidFill>
              </a:rPr>
              <a:t>3</a:t>
            </a:r>
            <a:r>
              <a:rPr lang="en-GB" sz="1100" dirty="0">
                <a:solidFill>
                  <a:schemeClr val="tx1"/>
                </a:solidFill>
              </a:rPr>
              <a:t>(4)</a:t>
            </a:r>
            <a:endParaRPr lang="en-US" sz="1100" dirty="0">
              <a:solidFill>
                <a:schemeClr val="tx1"/>
              </a:solidFill>
            </a:endParaRPr>
          </a:p>
        </p:txBody>
      </p:sp>
      <p:sp>
        <p:nvSpPr>
          <p:cNvPr id="7" name="Slide Number Placeholder 6">
            <a:extLst>
              <a:ext uri="{FF2B5EF4-FFF2-40B4-BE49-F238E27FC236}">
                <a16:creationId xmlns:a16="http://schemas.microsoft.com/office/drawing/2014/main" id="{909DC566-B17C-4C8E-B071-25214E2BE0E4}"/>
              </a:ext>
            </a:extLst>
          </p:cNvPr>
          <p:cNvSpPr>
            <a:spLocks noGrp="1"/>
          </p:cNvSpPr>
          <p:nvPr>
            <p:ph type="sldNum" sz="quarter" idx="12"/>
          </p:nvPr>
        </p:nvSpPr>
        <p:spPr/>
        <p:txBody>
          <a:bodyPr/>
          <a:lstStyle/>
          <a:p>
            <a:fld id="{48F63A3B-78C7-47BE-AE5E-E10140E04643}" type="slidenum">
              <a:rPr lang="en-US">
                <a:solidFill>
                  <a:schemeClr val="tx1"/>
                </a:solidFill>
              </a:rPr>
              <a:t>13</a:t>
            </a:fld>
            <a:endParaRPr lang="en-US" dirty="0">
              <a:solidFill>
                <a:schemeClr val="tx1"/>
              </a:solidFill>
            </a:endParaRPr>
          </a:p>
        </p:txBody>
      </p:sp>
      <p:pic>
        <p:nvPicPr>
          <p:cNvPr id="8" name="Picture 7">
            <a:extLst>
              <a:ext uri="{FF2B5EF4-FFF2-40B4-BE49-F238E27FC236}">
                <a16:creationId xmlns:a16="http://schemas.microsoft.com/office/drawing/2014/main" id="{CDD79BAF-456B-4792-8A38-7817DCB30568}"/>
              </a:ext>
            </a:extLst>
          </p:cNvPr>
          <p:cNvPicPr>
            <a:picLocks noChangeAspect="1"/>
          </p:cNvPicPr>
          <p:nvPr/>
        </p:nvPicPr>
        <p:blipFill rotWithShape="1">
          <a:blip r:embed="rId3"/>
          <a:srcRect b="60565"/>
          <a:stretch/>
        </p:blipFill>
        <p:spPr>
          <a:xfrm>
            <a:off x="6172201" y="844549"/>
            <a:ext cx="5750422" cy="2422173"/>
          </a:xfrm>
          <a:prstGeom prst="rect">
            <a:avLst/>
          </a:prstGeom>
        </p:spPr>
      </p:pic>
      <p:sp>
        <p:nvSpPr>
          <p:cNvPr id="9" name="TextBox 8">
            <a:extLst>
              <a:ext uri="{FF2B5EF4-FFF2-40B4-BE49-F238E27FC236}">
                <a16:creationId xmlns:a16="http://schemas.microsoft.com/office/drawing/2014/main" id="{A2230015-69E0-4B04-A6C9-1578C7170B19}"/>
              </a:ext>
            </a:extLst>
          </p:cNvPr>
          <p:cNvSpPr txBox="1"/>
          <p:nvPr/>
        </p:nvSpPr>
        <p:spPr>
          <a:xfrm>
            <a:off x="7083425" y="160338"/>
            <a:ext cx="3359150" cy="646331"/>
          </a:xfrm>
          <a:prstGeom prst="rect">
            <a:avLst/>
          </a:prstGeom>
          <a:noFill/>
        </p:spPr>
        <p:txBody>
          <a:bodyPr wrap="square" rtlCol="0">
            <a:spAutoFit/>
          </a:bodyPr>
          <a:lstStyle/>
          <a:p>
            <a:r>
              <a:rPr lang="en-GB" i="1" dirty="0"/>
              <a:t>The first bit of a (non-exhaustive) list of energy models (</a:t>
            </a:r>
            <a:r>
              <a:rPr lang="en-GB" i="1" dirty="0">
                <a:hlinkClick r:id="rId4"/>
              </a:rPr>
              <a:t>LEAP</a:t>
            </a:r>
            <a:r>
              <a:rPr lang="en-GB" i="1" dirty="0"/>
              <a:t>) </a:t>
            </a:r>
          </a:p>
        </p:txBody>
      </p:sp>
      <p:pic>
        <p:nvPicPr>
          <p:cNvPr id="2050" name="Picture 2" descr="I'm dyslexic and academic publishing is twice as hard | Times Higher  Education (THE)">
            <a:extLst>
              <a:ext uri="{FF2B5EF4-FFF2-40B4-BE49-F238E27FC236}">
                <a16:creationId xmlns:a16="http://schemas.microsoft.com/office/drawing/2014/main" id="{4208A1AC-18F6-48F8-BBFF-57CCF725CE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0150" y="3376890"/>
            <a:ext cx="2482850" cy="1653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minic Cummings's thinking on the civil service is a potent challenge to  the Whitehall system – and is likely to be opposed : Democratic Audit">
            <a:extLst>
              <a:ext uri="{FF2B5EF4-FFF2-40B4-BE49-F238E27FC236}">
                <a16:creationId xmlns:a16="http://schemas.microsoft.com/office/drawing/2014/main" id="{537ECC84-4E14-4827-808D-89D7FD93D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9382" y="4592284"/>
            <a:ext cx="2846386" cy="142319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B17BD597-8216-448A-8060-8204186B3AC0}"/>
              </a:ext>
            </a:extLst>
          </p:cNvPr>
          <p:cNvCxnSpPr/>
          <p:nvPr/>
        </p:nvCxnSpPr>
        <p:spPr>
          <a:xfrm flipV="1">
            <a:off x="6280150" y="3429000"/>
            <a:ext cx="5391150" cy="2489200"/>
          </a:xfrm>
          <a:prstGeom prst="line">
            <a:avLst/>
          </a:prstGeom>
          <a:ln w="76200">
            <a:solidFill>
              <a:srgbClr val="8C57CC"/>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3C9ED72-49A9-4E2D-A042-E0CB3FFCBC58}"/>
              </a:ext>
            </a:extLst>
          </p:cNvPr>
          <p:cNvSpPr txBox="1"/>
          <p:nvPr/>
        </p:nvSpPr>
        <p:spPr>
          <a:xfrm>
            <a:off x="8775700" y="3411302"/>
            <a:ext cx="2959100" cy="369332"/>
          </a:xfrm>
          <a:prstGeom prst="rect">
            <a:avLst/>
          </a:prstGeom>
          <a:noFill/>
        </p:spPr>
        <p:txBody>
          <a:bodyPr wrap="square" rtlCol="0">
            <a:spAutoFit/>
          </a:bodyPr>
          <a:lstStyle/>
          <a:p>
            <a:r>
              <a:rPr lang="en-GB" dirty="0"/>
              <a:t>The 4</a:t>
            </a:r>
            <a:r>
              <a:rPr lang="en-GB" baseline="30000" dirty="0"/>
              <a:t>th</a:t>
            </a:r>
            <a:r>
              <a:rPr lang="en-GB" dirty="0"/>
              <a:t> axis?</a:t>
            </a:r>
          </a:p>
        </p:txBody>
      </p:sp>
      <p:sp>
        <p:nvSpPr>
          <p:cNvPr id="15" name="TextBox 14">
            <a:extLst>
              <a:ext uri="{FF2B5EF4-FFF2-40B4-BE49-F238E27FC236}">
                <a16:creationId xmlns:a16="http://schemas.microsoft.com/office/drawing/2014/main" id="{953FB14B-ABAC-4FBA-86AC-CD7409904743}"/>
              </a:ext>
            </a:extLst>
          </p:cNvPr>
          <p:cNvSpPr txBox="1"/>
          <p:nvPr/>
        </p:nvSpPr>
        <p:spPr>
          <a:xfrm>
            <a:off x="7496175" y="5644119"/>
            <a:ext cx="2959100" cy="369332"/>
          </a:xfrm>
          <a:prstGeom prst="rect">
            <a:avLst/>
          </a:prstGeom>
          <a:noFill/>
        </p:spPr>
        <p:txBody>
          <a:bodyPr wrap="square" rtlCol="0">
            <a:spAutoFit/>
          </a:bodyPr>
          <a:lstStyle/>
          <a:p>
            <a:r>
              <a:rPr lang="en-GB" b="1" dirty="0"/>
              <a:t>The audience!</a:t>
            </a:r>
          </a:p>
        </p:txBody>
      </p:sp>
    </p:spTree>
    <p:extLst>
      <p:ext uri="{BB962C8B-B14F-4D97-AF65-F5344CB8AC3E}">
        <p14:creationId xmlns:p14="http://schemas.microsoft.com/office/powerpoint/2010/main" val="407924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FCD5-EA6A-401E-9848-7B93889C56A7}"/>
              </a:ext>
            </a:extLst>
          </p:cNvPr>
          <p:cNvSpPr>
            <a:spLocks noGrp="1"/>
          </p:cNvSpPr>
          <p:nvPr>
            <p:ph type="title"/>
          </p:nvPr>
        </p:nvSpPr>
        <p:spPr/>
        <p:txBody>
          <a:bodyPr/>
          <a:lstStyle/>
          <a:p>
            <a:r>
              <a:rPr lang="en-GB" dirty="0"/>
              <a:t>OSeMOSYS</a:t>
            </a:r>
          </a:p>
        </p:txBody>
      </p:sp>
      <p:sp>
        <p:nvSpPr>
          <p:cNvPr id="3" name="Content Placeholder 2">
            <a:extLst>
              <a:ext uri="{FF2B5EF4-FFF2-40B4-BE49-F238E27FC236}">
                <a16:creationId xmlns:a16="http://schemas.microsoft.com/office/drawing/2014/main" id="{34163373-CB23-4766-A11A-E28C3B808199}"/>
              </a:ext>
            </a:extLst>
          </p:cNvPr>
          <p:cNvSpPr>
            <a:spLocks noGrp="1"/>
          </p:cNvSpPr>
          <p:nvPr>
            <p:ph sz="half" idx="1"/>
          </p:nvPr>
        </p:nvSpPr>
        <p:spPr/>
        <p:txBody>
          <a:bodyPr/>
          <a:lstStyle/>
          <a:p>
            <a:pPr marL="457200" indent="-457200">
              <a:buFont typeface="Arial" panose="020B0604020202020204" pitchFamily="34" charset="0"/>
              <a:buChar char="•"/>
            </a:pPr>
            <a:r>
              <a:rPr lang="en-GB" dirty="0"/>
              <a:t>“Open Source Energy Modelling System”</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Based on an </a:t>
            </a:r>
            <a:r>
              <a:rPr lang="en-GB" b="1" dirty="0"/>
              <a:t>optimisation</a:t>
            </a:r>
            <a:r>
              <a:rPr lang="en-GB" dirty="0"/>
              <a:t> framework, the model:</a:t>
            </a:r>
          </a:p>
          <a:p>
            <a:pPr marL="457200" lvl="1" indent="-457200">
              <a:buFont typeface="Arial" panose="020B0604020202020204" pitchFamily="34" charset="0"/>
              <a:buChar char="•"/>
            </a:pPr>
            <a:r>
              <a:rPr lang="en-GB" dirty="0"/>
              <a:t>Returns the </a:t>
            </a:r>
            <a:r>
              <a:rPr lang="en-GB" b="1" dirty="0"/>
              <a:t>least-cost</a:t>
            </a:r>
            <a:r>
              <a:rPr lang="en-GB" dirty="0"/>
              <a:t> set of technologies to supply </a:t>
            </a:r>
            <a:r>
              <a:rPr lang="en-GB" b="1" dirty="0"/>
              <a:t>energy service demand </a:t>
            </a:r>
            <a:r>
              <a:rPr lang="en-GB" dirty="0"/>
              <a:t>in a given year</a:t>
            </a:r>
          </a:p>
          <a:p>
            <a:pPr marL="457200" lvl="1" indent="-457200">
              <a:buFont typeface="Arial" panose="020B0604020202020204" pitchFamily="34" charset="0"/>
              <a:buChar char="•"/>
            </a:pPr>
            <a:r>
              <a:rPr lang="en-GB" dirty="0"/>
              <a:t>Represents every end-use sector, </a:t>
            </a:r>
            <a:r>
              <a:rPr lang="en-GB" b="1" dirty="0"/>
              <a:t>including transport</a:t>
            </a:r>
          </a:p>
        </p:txBody>
      </p:sp>
      <p:pic>
        <p:nvPicPr>
          <p:cNvPr id="5124" name="Picture 4" descr="Picture">
            <a:extLst>
              <a:ext uri="{FF2B5EF4-FFF2-40B4-BE49-F238E27FC236}">
                <a16:creationId xmlns:a16="http://schemas.microsoft.com/office/drawing/2014/main" id="{A5E2F89D-F752-4216-A31E-ADF8F54EA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57983"/>
            <a:ext cx="5572125" cy="2943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8D7A8FB-698A-40D1-A35E-9C7CFDBE5931}"/>
              </a:ext>
            </a:extLst>
          </p:cNvPr>
          <p:cNvSpPr/>
          <p:nvPr/>
        </p:nvSpPr>
        <p:spPr>
          <a:xfrm>
            <a:off x="214957" y="6145559"/>
            <a:ext cx="10470459" cy="430887"/>
          </a:xfrm>
          <a:prstGeom prst="rect">
            <a:avLst/>
          </a:prstGeom>
        </p:spPr>
        <p:txBody>
          <a:bodyPr wrap="square">
            <a:spAutoFit/>
          </a:bodyPr>
          <a:lstStyle/>
          <a:p>
            <a:r>
              <a:rPr lang="en-GB" sz="1100" dirty="0">
                <a:hlinkClick r:id="rId4"/>
              </a:rPr>
              <a:t>http://www.osemosys.org/</a:t>
            </a:r>
            <a:endParaRPr lang="en-GB" sz="1100" dirty="0"/>
          </a:p>
          <a:p>
            <a:r>
              <a:rPr lang="en-GB" sz="1100" dirty="0"/>
              <a:t>Howells, M. et al. (2011). OSeMOSYS: The Open Source Energy </a:t>
            </a:r>
            <a:r>
              <a:rPr lang="en-GB" sz="1100" dirty="0" err="1"/>
              <a:t>Modeling</a:t>
            </a:r>
            <a:r>
              <a:rPr lang="en-GB" sz="1100" dirty="0"/>
              <a:t> System: An introduction to its ethos, structure and development. </a:t>
            </a:r>
            <a:r>
              <a:rPr lang="en-GB" sz="1100" i="1" dirty="0"/>
              <a:t>Energy Policy.</a:t>
            </a:r>
            <a:endParaRPr lang="en-GB" sz="1100" dirty="0"/>
          </a:p>
        </p:txBody>
      </p:sp>
    </p:spTree>
    <p:extLst>
      <p:ext uri="{BB962C8B-B14F-4D97-AF65-F5344CB8AC3E}">
        <p14:creationId xmlns:p14="http://schemas.microsoft.com/office/powerpoint/2010/main" val="1613152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5BC74-12A8-4033-B182-F0AF3024973B}"/>
              </a:ext>
            </a:extLst>
          </p:cNvPr>
          <p:cNvSpPr>
            <a:spLocks noGrp="1"/>
          </p:cNvSpPr>
          <p:nvPr>
            <p:ph type="title"/>
          </p:nvPr>
        </p:nvSpPr>
        <p:spPr/>
        <p:txBody>
          <a:bodyPr/>
          <a:lstStyle/>
          <a:p>
            <a:r>
              <a:rPr lang="en-GB" dirty="0"/>
              <a:t>Optimisation models</a:t>
            </a:r>
          </a:p>
        </p:txBody>
      </p:sp>
      <p:sp>
        <p:nvSpPr>
          <p:cNvPr id="3" name="Content Placeholder 2">
            <a:extLst>
              <a:ext uri="{FF2B5EF4-FFF2-40B4-BE49-F238E27FC236}">
                <a16:creationId xmlns:a16="http://schemas.microsoft.com/office/drawing/2014/main" id="{0CFDCE5D-8F71-4080-9A73-95B29ED97541}"/>
              </a:ext>
            </a:extLst>
          </p:cNvPr>
          <p:cNvSpPr>
            <a:spLocks noGrp="1"/>
          </p:cNvSpPr>
          <p:nvPr>
            <p:ph sz="half" idx="1"/>
          </p:nvPr>
        </p:nvSpPr>
        <p:spPr/>
        <p:txBody>
          <a:bodyPr>
            <a:normAutofit lnSpcReduction="10000"/>
          </a:bodyPr>
          <a:lstStyle/>
          <a:p>
            <a:pPr marL="457200" indent="-457200">
              <a:buFont typeface="Arial" panose="020B0604020202020204" pitchFamily="34" charset="0"/>
              <a:buChar char="•"/>
            </a:pPr>
            <a:r>
              <a:rPr lang="en-GB" dirty="0"/>
              <a:t>Optimisation models (like OSeMOSYS) identify </a:t>
            </a:r>
            <a:r>
              <a:rPr lang="en-GB" b="1" dirty="0"/>
              <a:t>least-cost resources</a:t>
            </a:r>
            <a:r>
              <a:rPr lang="en-GB" dirty="0"/>
              <a:t> and </a:t>
            </a:r>
            <a:r>
              <a:rPr lang="en-GB" b="1" dirty="0"/>
              <a:t>technology deployment pathways</a:t>
            </a:r>
            <a:r>
              <a:rPr lang="en-GB" dirty="0"/>
              <a:t> towards a desired set of outcomes (e.g. net-zero emissions by year </a:t>
            </a:r>
            <a:r>
              <a:rPr lang="en-GB" i="1" dirty="0"/>
              <a:t>Y</a:t>
            </a:r>
            <a:r>
              <a:rPr lang="en-GB" dirty="0"/>
              <a:t>)</a:t>
            </a:r>
          </a:p>
          <a:p>
            <a:pPr marL="457200" indent="-457200">
              <a:buFont typeface="Arial" panose="020B0604020202020204" pitchFamily="34" charset="0"/>
              <a:buChar char="•"/>
            </a:pPr>
            <a:r>
              <a:rPr lang="en-GB" dirty="0"/>
              <a:t>Demand-side and supply-side interventions are </a:t>
            </a:r>
            <a:r>
              <a:rPr lang="en-GB" b="1" dirty="0"/>
              <a:t>modelled</a:t>
            </a:r>
            <a:r>
              <a:rPr lang="en-GB" dirty="0"/>
              <a:t> by including constraints or changing </a:t>
            </a:r>
            <a:r>
              <a:rPr lang="en-GB" b="1" dirty="0"/>
              <a:t>technology costs</a:t>
            </a:r>
            <a:endParaRPr lang="en-GB" dirty="0"/>
          </a:p>
        </p:txBody>
      </p:sp>
      <p:pic>
        <p:nvPicPr>
          <p:cNvPr id="5" name="Content Placeholder 4">
            <a:extLst>
              <a:ext uri="{FF2B5EF4-FFF2-40B4-BE49-F238E27FC236}">
                <a16:creationId xmlns:a16="http://schemas.microsoft.com/office/drawing/2014/main" id="{4E605F23-A007-429D-9C18-5358406E968E}"/>
              </a:ext>
            </a:extLst>
          </p:cNvPr>
          <p:cNvPicPr>
            <a:picLocks noGrp="1" noChangeAspect="1"/>
          </p:cNvPicPr>
          <p:nvPr>
            <p:ph sz="half" idx="2"/>
          </p:nvPr>
        </p:nvPicPr>
        <p:blipFill>
          <a:blip r:embed="rId3"/>
          <a:stretch>
            <a:fillRect/>
          </a:stretch>
        </p:blipFill>
        <p:spPr>
          <a:xfrm>
            <a:off x="5994400" y="1795536"/>
            <a:ext cx="5509506" cy="1385527"/>
          </a:xfrm>
          <a:prstGeom prst="rect">
            <a:avLst/>
          </a:prstGeom>
        </p:spPr>
      </p:pic>
      <p:sp>
        <p:nvSpPr>
          <p:cNvPr id="6" name="TextBox 5">
            <a:extLst>
              <a:ext uri="{FF2B5EF4-FFF2-40B4-BE49-F238E27FC236}">
                <a16:creationId xmlns:a16="http://schemas.microsoft.com/office/drawing/2014/main" id="{4496E7B5-C069-451D-9802-92A10203F869}"/>
              </a:ext>
            </a:extLst>
          </p:cNvPr>
          <p:cNvSpPr txBox="1"/>
          <p:nvPr/>
        </p:nvSpPr>
        <p:spPr>
          <a:xfrm>
            <a:off x="8749153" y="210996"/>
            <a:ext cx="2710543" cy="1323439"/>
          </a:xfrm>
          <a:prstGeom prst="rect">
            <a:avLst/>
          </a:prstGeom>
          <a:noFill/>
        </p:spPr>
        <p:txBody>
          <a:bodyPr wrap="square" rtlCol="0">
            <a:spAutoFit/>
          </a:bodyPr>
          <a:lstStyle/>
          <a:p>
            <a:r>
              <a:rPr lang="en-GB" sz="2000" dirty="0"/>
              <a:t>Minimise an </a:t>
            </a:r>
            <a:r>
              <a:rPr lang="en-GB" sz="2000" b="1" i="1" dirty="0"/>
              <a:t>objective function</a:t>
            </a:r>
            <a:r>
              <a:rPr lang="en-GB" sz="2000" dirty="0"/>
              <a:t>, usually the total financial cost of the system</a:t>
            </a:r>
          </a:p>
        </p:txBody>
      </p:sp>
      <p:cxnSp>
        <p:nvCxnSpPr>
          <p:cNvPr id="8" name="Straight Arrow Connector 7">
            <a:extLst>
              <a:ext uri="{FF2B5EF4-FFF2-40B4-BE49-F238E27FC236}">
                <a16:creationId xmlns:a16="http://schemas.microsoft.com/office/drawing/2014/main" id="{AB2CDAA9-A8B3-4D9F-A94B-6DA98435B732}"/>
              </a:ext>
            </a:extLst>
          </p:cNvPr>
          <p:cNvCxnSpPr>
            <a:cxnSpLocks/>
          </p:cNvCxnSpPr>
          <p:nvPr/>
        </p:nvCxnSpPr>
        <p:spPr>
          <a:xfrm flipH="1">
            <a:off x="9046029" y="1534435"/>
            <a:ext cx="195942" cy="6209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0FD31CC-56C2-4324-BB5B-6890F0966E9F}"/>
              </a:ext>
            </a:extLst>
          </p:cNvPr>
          <p:cNvSpPr txBox="1"/>
          <p:nvPr/>
        </p:nvSpPr>
        <p:spPr>
          <a:xfrm>
            <a:off x="7176166" y="3985495"/>
            <a:ext cx="3845620" cy="1938992"/>
          </a:xfrm>
          <a:prstGeom prst="rect">
            <a:avLst/>
          </a:prstGeom>
          <a:noFill/>
        </p:spPr>
        <p:txBody>
          <a:bodyPr wrap="square" rtlCol="0">
            <a:spAutoFit/>
          </a:bodyPr>
          <a:lstStyle/>
          <a:p>
            <a:r>
              <a:rPr lang="en-GB" sz="2000" b="1" i="1" dirty="0"/>
              <a:t>Constraints </a:t>
            </a:r>
            <a:r>
              <a:rPr lang="en-GB" sz="2000" dirty="0"/>
              <a:t>bound the solution space (e.g. ‘supply must equal demand’, ‘emissions must be equal to zero by 2050’, ‘50% of new cars by 2030 must be battery electric’, …)</a:t>
            </a:r>
            <a:endParaRPr lang="en-GB" sz="2000" b="1" i="1" dirty="0"/>
          </a:p>
        </p:txBody>
      </p:sp>
      <p:cxnSp>
        <p:nvCxnSpPr>
          <p:cNvPr id="11" name="Straight Arrow Connector 10">
            <a:extLst>
              <a:ext uri="{FF2B5EF4-FFF2-40B4-BE49-F238E27FC236}">
                <a16:creationId xmlns:a16="http://schemas.microsoft.com/office/drawing/2014/main" id="{32F564D2-0074-424E-8E00-87598377FC46}"/>
              </a:ext>
            </a:extLst>
          </p:cNvPr>
          <p:cNvCxnSpPr>
            <a:cxnSpLocks/>
          </p:cNvCxnSpPr>
          <p:nvPr/>
        </p:nvCxnSpPr>
        <p:spPr>
          <a:xfrm flipV="1">
            <a:off x="8575222" y="3181063"/>
            <a:ext cx="340178" cy="8044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8542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031A5-428A-46F9-B526-3968402B1F9D}"/>
              </a:ext>
            </a:extLst>
          </p:cNvPr>
          <p:cNvSpPr>
            <a:spLocks noGrp="1"/>
          </p:cNvSpPr>
          <p:nvPr>
            <p:ph type="title"/>
          </p:nvPr>
        </p:nvSpPr>
        <p:spPr/>
        <p:txBody>
          <a:bodyPr/>
          <a:lstStyle/>
          <a:p>
            <a:r>
              <a:rPr lang="en-GB" dirty="0"/>
              <a:t>Decarbonisation: what are our options?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197A9B2-FBE0-4DED-A663-22B3081E1C1D}"/>
                  </a:ext>
                </a:extLst>
              </p:cNvPr>
              <p:cNvSpPr txBox="1"/>
              <p:nvPr/>
            </p:nvSpPr>
            <p:spPr>
              <a:xfrm>
                <a:off x="4190222" y="2311126"/>
                <a:ext cx="3811556" cy="1250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200" b="0" i="1">
                          <a:latin typeface="Cambria Math" panose="02040503050406030204" pitchFamily="18" charset="0"/>
                        </a:rPr>
                        <m:t>𝐸</m:t>
                      </m:r>
                      <m:r>
                        <a:rPr lang="en-GB" sz="3200" b="0" i="1">
                          <a:latin typeface="Cambria Math" panose="02040503050406030204" pitchFamily="18" charset="0"/>
                        </a:rPr>
                        <m:t>=</m:t>
                      </m:r>
                      <m:r>
                        <a:rPr lang="en-GB" sz="3200" b="0" i="1">
                          <a:latin typeface="Cambria Math" panose="02040503050406030204" pitchFamily="18" charset="0"/>
                        </a:rPr>
                        <m:t>𝐴</m:t>
                      </m:r>
                      <m:nary>
                        <m:naryPr>
                          <m:chr m:val="∑"/>
                          <m:supHide m:val="on"/>
                          <m:ctrlPr>
                            <a:rPr lang="en-GB" sz="3200" b="0" i="1">
                              <a:latin typeface="Cambria Math" panose="02040503050406030204" pitchFamily="18" charset="0"/>
                            </a:rPr>
                          </m:ctrlPr>
                        </m:naryPr>
                        <m:sub>
                          <m:r>
                            <m:rPr>
                              <m:brk m:alnAt="7"/>
                            </m:rPr>
                            <a:rPr lang="en-GB" sz="3200" b="0" i="1">
                              <a:latin typeface="Cambria Math" panose="02040503050406030204" pitchFamily="18" charset="0"/>
                            </a:rPr>
                            <m:t>𝑖</m:t>
                          </m:r>
                        </m:sub>
                        <m:sup/>
                        <m:e>
                          <m:nary>
                            <m:naryPr>
                              <m:chr m:val="∑"/>
                              <m:supHide m:val="on"/>
                              <m:ctrlPr>
                                <a:rPr lang="en-GB" sz="3200" b="0" i="1">
                                  <a:latin typeface="Cambria Math" panose="02040503050406030204" pitchFamily="18" charset="0"/>
                                </a:rPr>
                              </m:ctrlPr>
                            </m:naryPr>
                            <m:sub>
                              <m:r>
                                <m:rPr>
                                  <m:brk m:alnAt="7"/>
                                </m:rPr>
                                <a:rPr lang="en-GB" sz="3200" b="0" i="1">
                                  <a:latin typeface="Cambria Math" panose="02040503050406030204" pitchFamily="18" charset="0"/>
                                </a:rPr>
                                <m:t>𝑗</m:t>
                              </m:r>
                            </m:sub>
                            <m:sup/>
                            <m:e>
                              <m:sSub>
                                <m:sSubPr>
                                  <m:ctrlPr>
                                    <a:rPr lang="en-GB" sz="3200" b="0" i="1">
                                      <a:latin typeface="Cambria Math" panose="02040503050406030204" pitchFamily="18" charset="0"/>
                                    </a:rPr>
                                  </m:ctrlPr>
                                </m:sSubPr>
                                <m:e>
                                  <m:r>
                                    <a:rPr lang="en-GB" sz="3200" b="0" i="1">
                                      <a:latin typeface="Cambria Math" panose="02040503050406030204" pitchFamily="18" charset="0"/>
                                    </a:rPr>
                                    <m:t>𝑆</m:t>
                                  </m:r>
                                </m:e>
                                <m:sub>
                                  <m:r>
                                    <a:rPr lang="en-GB" sz="3200" b="0" i="1">
                                      <a:latin typeface="Cambria Math" panose="02040503050406030204" pitchFamily="18" charset="0"/>
                                    </a:rPr>
                                    <m:t>𝑖</m:t>
                                  </m:r>
                                </m:sub>
                              </m:sSub>
                            </m:e>
                          </m:nary>
                          <m:sSub>
                            <m:sSubPr>
                              <m:ctrlPr>
                                <a:rPr lang="en-GB" sz="3200" b="0" i="1">
                                  <a:latin typeface="Cambria Math" panose="02040503050406030204" pitchFamily="18" charset="0"/>
                                </a:rPr>
                              </m:ctrlPr>
                            </m:sSubPr>
                            <m:e>
                              <m:r>
                                <a:rPr lang="en-GB" sz="3200" b="0" i="1">
                                  <a:latin typeface="Cambria Math" panose="02040503050406030204" pitchFamily="18" charset="0"/>
                                </a:rPr>
                                <m:t>𝐼</m:t>
                              </m:r>
                            </m:e>
                            <m:sub>
                              <m:r>
                                <a:rPr lang="en-GB" sz="3200" b="0" i="1">
                                  <a:latin typeface="Cambria Math" panose="02040503050406030204" pitchFamily="18" charset="0"/>
                                </a:rPr>
                                <m:t>𝑖</m:t>
                              </m:r>
                            </m:sub>
                          </m:sSub>
                        </m:e>
                      </m:nary>
                      <m:sSub>
                        <m:sSubPr>
                          <m:ctrlPr>
                            <a:rPr lang="en-GB" sz="3200" b="0" i="1">
                              <a:latin typeface="Cambria Math" panose="02040503050406030204" pitchFamily="18" charset="0"/>
                            </a:rPr>
                          </m:ctrlPr>
                        </m:sSubPr>
                        <m:e>
                          <m:r>
                            <a:rPr lang="en-GB" sz="3200" b="0" i="1">
                              <a:latin typeface="Cambria Math" panose="02040503050406030204" pitchFamily="18" charset="0"/>
                            </a:rPr>
                            <m:t>𝐹</m:t>
                          </m:r>
                        </m:e>
                        <m:sub>
                          <m:r>
                            <a:rPr lang="en-GB" sz="3200" b="0" i="1">
                              <a:latin typeface="Cambria Math" panose="02040503050406030204" pitchFamily="18" charset="0"/>
                            </a:rPr>
                            <m:t>𝑖𝑗</m:t>
                          </m:r>
                        </m:sub>
                      </m:sSub>
                    </m:oMath>
                  </m:oMathPara>
                </a14:m>
                <a:endParaRPr lang="en-GB" sz="3200" dirty="0"/>
              </a:p>
            </p:txBody>
          </p:sp>
        </mc:Choice>
        <mc:Fallback xmlns="">
          <p:sp>
            <p:nvSpPr>
              <p:cNvPr id="8" name="TextBox 7">
                <a:extLst>
                  <a:ext uri="{FF2B5EF4-FFF2-40B4-BE49-F238E27FC236}">
                    <a16:creationId xmlns:a16="http://schemas.microsoft.com/office/drawing/2014/main" id="{2197A9B2-FBE0-4DED-A663-22B3081E1C1D}"/>
                  </a:ext>
                </a:extLst>
              </p:cNvPr>
              <p:cNvSpPr txBox="1">
                <a:spLocks noRot="1" noChangeAspect="1" noMove="1" noResize="1" noEditPoints="1" noAdjustHandles="1" noChangeArrowheads="1" noChangeShapeType="1" noTextEdit="1"/>
              </p:cNvSpPr>
              <p:nvPr/>
            </p:nvSpPr>
            <p:spPr>
              <a:xfrm>
                <a:off x="4190222" y="2311126"/>
                <a:ext cx="3811556" cy="1250727"/>
              </a:xfrm>
              <a:prstGeom prst="rect">
                <a:avLst/>
              </a:prstGeom>
              <a:blipFill>
                <a:blip r:embed="R556dfc75f569433b"/>
                <a:stretch>
                  <a:fillRect/>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21791B26-6C49-479F-896C-B8941A41DBF5}"/>
              </a:ext>
            </a:extLst>
          </p:cNvPr>
          <p:cNvCxnSpPr>
            <a:cxnSpLocks/>
          </p:cNvCxnSpPr>
          <p:nvPr/>
        </p:nvCxnSpPr>
        <p:spPr>
          <a:xfrm flipH="1" flipV="1">
            <a:off x="7610767" y="3191510"/>
            <a:ext cx="551874" cy="9361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112B32E-4B13-445F-AE59-276697202CE6}"/>
              </a:ext>
            </a:extLst>
          </p:cNvPr>
          <p:cNvSpPr txBox="1"/>
          <p:nvPr/>
        </p:nvSpPr>
        <p:spPr>
          <a:xfrm>
            <a:off x="8321965" y="3012896"/>
            <a:ext cx="3775366" cy="2677656"/>
          </a:xfrm>
          <a:prstGeom prst="rect">
            <a:avLst/>
          </a:prstGeom>
          <a:noFill/>
        </p:spPr>
        <p:txBody>
          <a:bodyPr wrap="square" rtlCol="0">
            <a:spAutoFit/>
          </a:bodyPr>
          <a:lstStyle/>
          <a:p>
            <a:r>
              <a:rPr lang="en-GB" sz="2800" dirty="0"/>
              <a:t>Flexing the I (energy intensity) and the F (emissions factor):</a:t>
            </a:r>
          </a:p>
          <a:p>
            <a:endParaRPr lang="en-GB" sz="2800" dirty="0"/>
          </a:p>
          <a:p>
            <a:r>
              <a:rPr lang="en-GB" sz="2800" i="1" dirty="0"/>
              <a:t>-Technologies</a:t>
            </a:r>
          </a:p>
          <a:p>
            <a:r>
              <a:rPr lang="en-GB" sz="2800" i="1" dirty="0"/>
              <a:t>-Fuel switching</a:t>
            </a:r>
          </a:p>
        </p:txBody>
      </p:sp>
      <p:cxnSp>
        <p:nvCxnSpPr>
          <p:cNvPr id="18" name="Straight Arrow Connector 17">
            <a:extLst>
              <a:ext uri="{FF2B5EF4-FFF2-40B4-BE49-F238E27FC236}">
                <a16:creationId xmlns:a16="http://schemas.microsoft.com/office/drawing/2014/main" id="{783EF7CC-7921-420C-9446-39E87DEC82F9}"/>
              </a:ext>
            </a:extLst>
          </p:cNvPr>
          <p:cNvCxnSpPr>
            <a:cxnSpLocks/>
          </p:cNvCxnSpPr>
          <p:nvPr/>
        </p:nvCxnSpPr>
        <p:spPr>
          <a:xfrm flipV="1">
            <a:off x="3706586" y="3429001"/>
            <a:ext cx="1294909" cy="729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2F516340-F60C-4FDD-978C-B2E687EBB93E}"/>
              </a:ext>
            </a:extLst>
          </p:cNvPr>
          <p:cNvSpPr txBox="1"/>
          <p:nvPr/>
        </p:nvSpPr>
        <p:spPr>
          <a:xfrm>
            <a:off x="94670" y="2521972"/>
            <a:ext cx="3934691" cy="3539430"/>
          </a:xfrm>
          <a:prstGeom prst="rect">
            <a:avLst/>
          </a:prstGeom>
          <a:noFill/>
        </p:spPr>
        <p:txBody>
          <a:bodyPr wrap="square" rtlCol="0">
            <a:spAutoFit/>
          </a:bodyPr>
          <a:lstStyle/>
          <a:p>
            <a:r>
              <a:rPr lang="en-GB" sz="2800" dirty="0"/>
              <a:t>Flexing the A (activity) and the S (mode share):</a:t>
            </a:r>
          </a:p>
          <a:p>
            <a:endParaRPr lang="en-GB" sz="2800" dirty="0"/>
          </a:p>
          <a:p>
            <a:r>
              <a:rPr lang="en-GB" sz="2800" i="1" dirty="0"/>
              <a:t>-Planning reform</a:t>
            </a:r>
          </a:p>
          <a:p>
            <a:r>
              <a:rPr lang="en-GB" sz="2800" i="1" dirty="0"/>
              <a:t>-Public transport </a:t>
            </a:r>
          </a:p>
          <a:p>
            <a:r>
              <a:rPr lang="en-GB" sz="2800" i="1" dirty="0"/>
              <a:t>-Active travel</a:t>
            </a:r>
          </a:p>
          <a:p>
            <a:endParaRPr lang="en-GB" sz="2800" i="1" dirty="0"/>
          </a:p>
        </p:txBody>
      </p:sp>
    </p:spTree>
    <p:extLst>
      <p:ext uri="{BB962C8B-B14F-4D97-AF65-F5344CB8AC3E}">
        <p14:creationId xmlns:p14="http://schemas.microsoft.com/office/powerpoint/2010/main" val="34709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B47A-5332-C53D-353D-EEA8758CC8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D3F7D7-6802-F204-4D7C-5F3C39A0C1C8}"/>
              </a:ext>
            </a:extLst>
          </p:cNvPr>
          <p:cNvSpPr>
            <a:spLocks noGrp="1"/>
          </p:cNvSpPr>
          <p:nvPr>
            <p:ph type="ctrTitle"/>
          </p:nvPr>
        </p:nvSpPr>
        <p:spPr/>
        <p:txBody>
          <a:bodyPr/>
          <a:lstStyle/>
          <a:p>
            <a:r>
              <a:rPr lang="en-GB" dirty="0"/>
              <a:t>3. Supply-side options for transport decarbonisation</a:t>
            </a:r>
          </a:p>
        </p:txBody>
      </p:sp>
      <p:sp>
        <p:nvSpPr>
          <p:cNvPr id="7" name="Subtitle 6">
            <a:extLst>
              <a:ext uri="{FF2B5EF4-FFF2-40B4-BE49-F238E27FC236}">
                <a16:creationId xmlns:a16="http://schemas.microsoft.com/office/drawing/2014/main" id="{44D682C5-DF4E-D57D-02D5-56700576EF91}"/>
              </a:ext>
            </a:extLst>
          </p:cNvPr>
          <p:cNvSpPr>
            <a:spLocks noGrp="1"/>
          </p:cNvSpPr>
          <p:nvPr>
            <p:ph type="subTitle" idx="1"/>
          </p:nvPr>
        </p:nvSpPr>
        <p:spPr/>
        <p:txBody>
          <a:bodyPr/>
          <a:lstStyle/>
          <a:p>
            <a:r>
              <a:rPr lang="en-GB" dirty="0"/>
              <a:t>Flexing the I and the F</a:t>
            </a:r>
          </a:p>
        </p:txBody>
      </p:sp>
    </p:spTree>
    <p:extLst>
      <p:ext uri="{BB962C8B-B14F-4D97-AF65-F5344CB8AC3E}">
        <p14:creationId xmlns:p14="http://schemas.microsoft.com/office/powerpoint/2010/main" val="580011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D6DD3-6835-4ABB-AC3F-56708518543F}"/>
              </a:ext>
            </a:extLst>
          </p:cNvPr>
          <p:cNvSpPr>
            <a:spLocks noGrp="1"/>
          </p:cNvSpPr>
          <p:nvPr>
            <p:ph type="title"/>
          </p:nvPr>
        </p:nvSpPr>
        <p:spPr/>
        <p:txBody>
          <a:bodyPr>
            <a:normAutofit fontScale="90000"/>
          </a:bodyPr>
          <a:lstStyle/>
          <a:p>
            <a:r>
              <a:rPr lang="en-GB" sz="3600" dirty="0"/>
              <a:t>Vehicle powertrain decarbonisation: electrification vs. low carbon liquid fuels</a:t>
            </a:r>
          </a:p>
        </p:txBody>
      </p:sp>
      <p:pic>
        <p:nvPicPr>
          <p:cNvPr id="1026" name="Picture 2" descr="This Startup Sucks Carbon Dioxide From Air And Turns It Into Carbon-Neutral  Fuel For Everyone">
            <a:extLst>
              <a:ext uri="{FF2B5EF4-FFF2-40B4-BE49-F238E27FC236}">
                <a16:creationId xmlns:a16="http://schemas.microsoft.com/office/drawing/2014/main" id="{E2ED887F-46AF-47B5-AC80-2E1DC313FF5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03175" y="1431951"/>
            <a:ext cx="2731371" cy="20485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FAC5DF-1524-4116-A6C4-87F03259673C}"/>
              </a:ext>
            </a:extLst>
          </p:cNvPr>
          <p:cNvSpPr txBox="1"/>
          <p:nvPr/>
        </p:nvSpPr>
        <p:spPr>
          <a:xfrm>
            <a:off x="6572250" y="3557464"/>
            <a:ext cx="4352925" cy="2554545"/>
          </a:xfrm>
          <a:prstGeom prst="rect">
            <a:avLst/>
          </a:prstGeom>
          <a:noFill/>
        </p:spPr>
        <p:txBody>
          <a:bodyPr wrap="square" rtlCol="0">
            <a:spAutoFit/>
          </a:bodyPr>
          <a:lstStyle/>
          <a:p>
            <a:r>
              <a:rPr lang="en-GB" sz="2000" dirty="0"/>
              <a:t>Or we </a:t>
            </a:r>
            <a:r>
              <a:rPr lang="en-GB" sz="2000" i="1" dirty="0"/>
              <a:t>could:</a:t>
            </a:r>
          </a:p>
          <a:p>
            <a:pPr marL="285750" indent="-285750">
              <a:buFont typeface="Arial" panose="020B0604020202020204" pitchFamily="34" charset="0"/>
              <a:buChar char="•"/>
            </a:pPr>
            <a:r>
              <a:rPr lang="en-GB" sz="2000" dirty="0"/>
              <a:t>Upscale renewable generation</a:t>
            </a:r>
          </a:p>
          <a:p>
            <a:pPr marL="285750" indent="-285750">
              <a:buFont typeface="Arial" panose="020B0604020202020204" pitchFamily="34" charset="0"/>
              <a:buChar char="•"/>
            </a:pPr>
            <a:r>
              <a:rPr lang="en-GB" sz="2000" dirty="0"/>
              <a:t>Manufacture low carbon fuels from carbon (captured from the air) and hydrogen (produced from electrolysis)…</a:t>
            </a:r>
          </a:p>
          <a:p>
            <a:endParaRPr lang="en-GB" sz="2000" dirty="0"/>
          </a:p>
          <a:p>
            <a:endParaRPr lang="en-GB" sz="2000" dirty="0"/>
          </a:p>
        </p:txBody>
      </p:sp>
      <p:pic>
        <p:nvPicPr>
          <p:cNvPr id="5" name="Picture 4">
            <a:extLst>
              <a:ext uri="{FF2B5EF4-FFF2-40B4-BE49-F238E27FC236}">
                <a16:creationId xmlns:a16="http://schemas.microsoft.com/office/drawing/2014/main" id="{9ACA80CD-30BF-4BA1-80D9-6627EB0236E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514333" y="5153025"/>
            <a:ext cx="1677667" cy="933734"/>
          </a:xfrm>
          <a:prstGeom prst="rect">
            <a:avLst/>
          </a:prstGeom>
        </p:spPr>
      </p:pic>
      <p:sp>
        <p:nvSpPr>
          <p:cNvPr id="6" name="Rectangle 5">
            <a:extLst>
              <a:ext uri="{FF2B5EF4-FFF2-40B4-BE49-F238E27FC236}">
                <a16:creationId xmlns:a16="http://schemas.microsoft.com/office/drawing/2014/main" id="{119755D4-E41E-4F6E-9EA4-2EACCB08C609}"/>
              </a:ext>
            </a:extLst>
          </p:cNvPr>
          <p:cNvSpPr/>
          <p:nvPr/>
        </p:nvSpPr>
        <p:spPr>
          <a:xfrm>
            <a:off x="6040931" y="5546259"/>
            <a:ext cx="4352925" cy="923330"/>
          </a:xfrm>
          <a:prstGeom prst="rect">
            <a:avLst/>
          </a:prstGeom>
        </p:spPr>
        <p:txBody>
          <a:bodyPr wrap="square">
            <a:spAutoFit/>
          </a:bodyPr>
          <a:lstStyle/>
          <a:p>
            <a:r>
              <a:rPr lang="en-GB" sz="1800" dirty="0"/>
              <a:t>…and </a:t>
            </a:r>
            <a:r>
              <a:rPr lang="en-GB" sz="1800" b="1" i="1" dirty="0"/>
              <a:t>we wouldn’t have to change any of our infrastructure! So why don’t we do this? (Next slide)</a:t>
            </a:r>
          </a:p>
        </p:txBody>
      </p:sp>
      <p:pic>
        <p:nvPicPr>
          <p:cNvPr id="8" name="Picture 7">
            <a:extLst>
              <a:ext uri="{FF2B5EF4-FFF2-40B4-BE49-F238E27FC236}">
                <a16:creationId xmlns:a16="http://schemas.microsoft.com/office/drawing/2014/main" id="{1A4F9330-C2B2-48CD-8D38-73656A0E7B0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14930" y="3346121"/>
            <a:ext cx="1895016" cy="1232557"/>
          </a:xfrm>
          <a:prstGeom prst="rect">
            <a:avLst/>
          </a:prstGeom>
        </p:spPr>
      </p:pic>
      <p:pic>
        <p:nvPicPr>
          <p:cNvPr id="9" name="Picture 8">
            <a:extLst>
              <a:ext uri="{FF2B5EF4-FFF2-40B4-BE49-F238E27FC236}">
                <a16:creationId xmlns:a16="http://schemas.microsoft.com/office/drawing/2014/main" id="{BB143FDB-07C7-4189-8083-014BF1F3D4D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92337" y="1951672"/>
            <a:ext cx="1377718" cy="1370332"/>
          </a:xfrm>
          <a:prstGeom prst="rect">
            <a:avLst/>
          </a:prstGeom>
        </p:spPr>
      </p:pic>
      <p:pic>
        <p:nvPicPr>
          <p:cNvPr id="11" name="Graphic 10" descr="Electric car">
            <a:extLst>
              <a:ext uri="{FF2B5EF4-FFF2-40B4-BE49-F238E27FC236}">
                <a16:creationId xmlns:a16="http://schemas.microsoft.com/office/drawing/2014/main" id="{B959EDE6-A0A6-4108-9AF2-0BED838178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15676" y="1027906"/>
            <a:ext cx="1895016" cy="1895016"/>
          </a:xfrm>
          <a:prstGeom prst="rect">
            <a:avLst/>
          </a:prstGeom>
        </p:spPr>
      </p:pic>
      <p:sp>
        <p:nvSpPr>
          <p:cNvPr id="13" name="TextBox 12">
            <a:extLst>
              <a:ext uri="{FF2B5EF4-FFF2-40B4-BE49-F238E27FC236}">
                <a16:creationId xmlns:a16="http://schemas.microsoft.com/office/drawing/2014/main" id="{CF4EC749-FB84-4E17-B834-5D020DD58ECD}"/>
              </a:ext>
            </a:extLst>
          </p:cNvPr>
          <p:cNvSpPr txBox="1"/>
          <p:nvPr/>
        </p:nvSpPr>
        <p:spPr>
          <a:xfrm>
            <a:off x="2219325" y="2193557"/>
            <a:ext cx="3686175" cy="3170099"/>
          </a:xfrm>
          <a:prstGeom prst="rect">
            <a:avLst/>
          </a:prstGeom>
          <a:noFill/>
        </p:spPr>
        <p:txBody>
          <a:bodyPr wrap="square" rtlCol="0">
            <a:spAutoFit/>
          </a:bodyPr>
          <a:lstStyle/>
          <a:p>
            <a:r>
              <a:rPr lang="en-GB" sz="2000" dirty="0"/>
              <a:t>We </a:t>
            </a:r>
            <a:r>
              <a:rPr lang="en-GB" sz="2000" i="1" dirty="0"/>
              <a:t>could:</a:t>
            </a:r>
          </a:p>
          <a:p>
            <a:pPr marL="285750" indent="-285750">
              <a:buFont typeface="Arial" panose="020B0604020202020204" pitchFamily="34" charset="0"/>
              <a:buChar char="•"/>
            </a:pPr>
            <a:r>
              <a:rPr lang="en-GB" sz="2000" dirty="0"/>
              <a:t>Upscale renewable generation</a:t>
            </a:r>
          </a:p>
          <a:p>
            <a:pPr marL="285750" indent="-285750">
              <a:buFont typeface="Arial" panose="020B0604020202020204" pitchFamily="34" charset="0"/>
              <a:buChar char="•"/>
            </a:pPr>
            <a:r>
              <a:rPr lang="en-GB" sz="2000" dirty="0"/>
              <a:t>Charge batteries, and use those batteries to power motors in electric vehicles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endParaRPr lang="en-GB" sz="2000" dirty="0"/>
          </a:p>
          <a:p>
            <a:endParaRPr lang="en-GB" sz="2000" dirty="0"/>
          </a:p>
        </p:txBody>
      </p:sp>
      <p:sp>
        <p:nvSpPr>
          <p:cNvPr id="12" name="Rectangle 11">
            <a:extLst>
              <a:ext uri="{FF2B5EF4-FFF2-40B4-BE49-F238E27FC236}">
                <a16:creationId xmlns:a16="http://schemas.microsoft.com/office/drawing/2014/main" id="{9CDF3649-6FF2-4D01-BAE3-F3F71314E4BB}"/>
              </a:ext>
            </a:extLst>
          </p:cNvPr>
          <p:cNvSpPr/>
          <p:nvPr/>
        </p:nvSpPr>
        <p:spPr>
          <a:xfrm>
            <a:off x="214930" y="6254370"/>
            <a:ext cx="2751074" cy="253916"/>
          </a:xfrm>
          <a:prstGeom prst="rect">
            <a:avLst/>
          </a:prstGeom>
        </p:spPr>
        <p:txBody>
          <a:bodyPr wrap="none">
            <a:spAutoFit/>
          </a:bodyPr>
          <a:lstStyle/>
          <a:p>
            <a:r>
              <a:rPr lang="en-GB" sz="1050" dirty="0">
                <a:solidFill>
                  <a:schemeClr val="tx1"/>
                </a:solidFill>
              </a:rPr>
              <a:t>India Times (2019). </a:t>
            </a:r>
            <a:r>
              <a:rPr lang="en-GB" sz="1050" dirty="0">
                <a:solidFill>
                  <a:schemeClr val="tx1"/>
                </a:solidFill>
                <a:hlinkClick r:id="rId9">
                  <a:extLst>
                    <a:ext uri="{A12FA001-AC4F-418D-AE19-62706E023703}">
                      <ahyp:hlinkClr xmlns:ahyp="http://schemas.microsoft.com/office/drawing/2018/hyperlinkcolor" val="tx"/>
                    </a:ext>
                  </a:extLst>
                </a:hlinkClick>
              </a:rPr>
              <a:t>https://bit.ly/365QXWJ</a:t>
            </a:r>
            <a:r>
              <a:rPr lang="en-GB" sz="1050" dirty="0">
                <a:solidFill>
                  <a:schemeClr val="tx1"/>
                </a:solidFill>
              </a:rPr>
              <a:t> </a:t>
            </a:r>
          </a:p>
        </p:txBody>
      </p:sp>
      <p:sp>
        <p:nvSpPr>
          <p:cNvPr id="14" name="Rectangle 13">
            <a:extLst>
              <a:ext uri="{FF2B5EF4-FFF2-40B4-BE49-F238E27FC236}">
                <a16:creationId xmlns:a16="http://schemas.microsoft.com/office/drawing/2014/main" id="{7DE80606-DC5A-4019-A4E4-210A14126A92}"/>
              </a:ext>
            </a:extLst>
          </p:cNvPr>
          <p:cNvSpPr/>
          <p:nvPr/>
        </p:nvSpPr>
        <p:spPr>
          <a:xfrm>
            <a:off x="2055256" y="4410571"/>
            <a:ext cx="4077809" cy="1323439"/>
          </a:xfrm>
          <a:prstGeom prst="rect">
            <a:avLst/>
          </a:prstGeom>
        </p:spPr>
        <p:txBody>
          <a:bodyPr wrap="square">
            <a:spAutoFit/>
          </a:bodyPr>
          <a:lstStyle/>
          <a:p>
            <a:r>
              <a:rPr lang="en-GB" sz="2000" dirty="0"/>
              <a:t>…but this requires the shift of </a:t>
            </a:r>
            <a:r>
              <a:rPr lang="en-GB" sz="2000" b="1" i="1" dirty="0"/>
              <a:t>transport energy demand from the petrochemical system to the electrical system</a:t>
            </a:r>
          </a:p>
        </p:txBody>
      </p:sp>
      <p:pic>
        <p:nvPicPr>
          <p:cNvPr id="1028" name="Picture 4" descr="Brand New Nissan LEAF [100% Electric Car]">
            <a:extLst>
              <a:ext uri="{FF2B5EF4-FFF2-40B4-BE49-F238E27FC236}">
                <a16:creationId xmlns:a16="http://schemas.microsoft.com/office/drawing/2014/main" id="{938775E1-6D34-4D20-BEBF-F800FA13BE99}"/>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30349" y="4832903"/>
            <a:ext cx="2085605" cy="1338263"/>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or: Elbow 15">
            <a:extLst>
              <a:ext uri="{FF2B5EF4-FFF2-40B4-BE49-F238E27FC236}">
                <a16:creationId xmlns:a16="http://schemas.microsoft.com/office/drawing/2014/main" id="{39897D0E-27B3-4DBE-BD89-03372AF9270E}"/>
              </a:ext>
            </a:extLst>
          </p:cNvPr>
          <p:cNvCxnSpPr>
            <a:stCxn id="1026" idx="3"/>
            <a:endCxn id="5" idx="0"/>
          </p:cNvCxnSpPr>
          <p:nvPr/>
        </p:nvCxnSpPr>
        <p:spPr>
          <a:xfrm>
            <a:off x="9434546" y="2456215"/>
            <a:ext cx="1918621" cy="2696810"/>
          </a:xfrm>
          <a:prstGeom prst="bentConnector2">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2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5955D9EF-7F3B-4177-B13B-7B9AA4C2E828}"/>
              </a:ext>
            </a:extLst>
          </p:cNvPr>
          <p:cNvSpPr/>
          <p:nvPr/>
        </p:nvSpPr>
        <p:spPr>
          <a:xfrm>
            <a:off x="9497465" y="1268709"/>
            <a:ext cx="976945" cy="684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29B9E17A-C62B-4864-8423-3166C90BB867}"/>
              </a:ext>
            </a:extLst>
          </p:cNvPr>
          <p:cNvSpPr/>
          <p:nvPr/>
        </p:nvSpPr>
        <p:spPr>
          <a:xfrm>
            <a:off x="9494191" y="701122"/>
            <a:ext cx="953015" cy="1728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7ACF5009-C199-42A7-A705-FF36937479E0}"/>
              </a:ext>
            </a:extLst>
          </p:cNvPr>
          <p:cNvSpPr txBox="1"/>
          <p:nvPr/>
        </p:nvSpPr>
        <p:spPr>
          <a:xfrm>
            <a:off x="9306102" y="97338"/>
            <a:ext cx="2495550" cy="369332"/>
          </a:xfrm>
          <a:prstGeom prst="rect">
            <a:avLst/>
          </a:prstGeom>
          <a:noFill/>
        </p:spPr>
        <p:txBody>
          <a:bodyPr wrap="square" rtlCol="0">
            <a:spAutoFit/>
          </a:bodyPr>
          <a:lstStyle/>
          <a:p>
            <a:r>
              <a:rPr lang="en-GB" dirty="0"/>
              <a:t>LOSSES</a:t>
            </a:r>
          </a:p>
        </p:txBody>
      </p:sp>
      <p:sp>
        <p:nvSpPr>
          <p:cNvPr id="7" name="TextBox 6">
            <a:extLst>
              <a:ext uri="{FF2B5EF4-FFF2-40B4-BE49-F238E27FC236}">
                <a16:creationId xmlns:a16="http://schemas.microsoft.com/office/drawing/2014/main" id="{95ECBA01-EDDF-4F3F-B124-DA6A5B99AA3A}"/>
              </a:ext>
            </a:extLst>
          </p:cNvPr>
          <p:cNvSpPr txBox="1"/>
          <p:nvPr/>
        </p:nvSpPr>
        <p:spPr>
          <a:xfrm>
            <a:off x="9345061" y="402717"/>
            <a:ext cx="2495550" cy="369332"/>
          </a:xfrm>
          <a:prstGeom prst="rect">
            <a:avLst/>
          </a:prstGeom>
          <a:noFill/>
        </p:spPr>
        <p:txBody>
          <a:bodyPr wrap="square" rtlCol="0">
            <a:spAutoFit/>
          </a:bodyPr>
          <a:lstStyle/>
          <a:p>
            <a:r>
              <a:rPr lang="en-GB" i="1" dirty="0"/>
              <a:t>~20%</a:t>
            </a:r>
          </a:p>
        </p:txBody>
      </p:sp>
      <p:sp>
        <p:nvSpPr>
          <p:cNvPr id="8" name="TextBox 7">
            <a:extLst>
              <a:ext uri="{FF2B5EF4-FFF2-40B4-BE49-F238E27FC236}">
                <a16:creationId xmlns:a16="http://schemas.microsoft.com/office/drawing/2014/main" id="{10D7D608-3C1C-4A97-9C73-5B488A752240}"/>
              </a:ext>
            </a:extLst>
          </p:cNvPr>
          <p:cNvSpPr txBox="1"/>
          <p:nvPr/>
        </p:nvSpPr>
        <p:spPr>
          <a:xfrm>
            <a:off x="9379903" y="986879"/>
            <a:ext cx="2495550" cy="369332"/>
          </a:xfrm>
          <a:prstGeom prst="rect">
            <a:avLst/>
          </a:prstGeom>
          <a:noFill/>
        </p:spPr>
        <p:txBody>
          <a:bodyPr wrap="square" rtlCol="0">
            <a:spAutoFit/>
          </a:bodyPr>
          <a:lstStyle/>
          <a:p>
            <a:r>
              <a:rPr lang="en-GB" dirty="0"/>
              <a:t>MOTION</a:t>
            </a:r>
          </a:p>
        </p:txBody>
      </p:sp>
      <p:sp>
        <p:nvSpPr>
          <p:cNvPr id="9" name="TextBox 8">
            <a:extLst>
              <a:ext uri="{FF2B5EF4-FFF2-40B4-BE49-F238E27FC236}">
                <a16:creationId xmlns:a16="http://schemas.microsoft.com/office/drawing/2014/main" id="{F77F296A-ABDF-4F03-8C90-0B0B14D5E8DD}"/>
              </a:ext>
            </a:extLst>
          </p:cNvPr>
          <p:cNvSpPr txBox="1"/>
          <p:nvPr/>
        </p:nvSpPr>
        <p:spPr>
          <a:xfrm>
            <a:off x="9504578" y="1764606"/>
            <a:ext cx="2495550" cy="369332"/>
          </a:xfrm>
          <a:prstGeom prst="rect">
            <a:avLst/>
          </a:prstGeom>
          <a:noFill/>
        </p:spPr>
        <p:txBody>
          <a:bodyPr wrap="square" rtlCol="0">
            <a:spAutoFit/>
          </a:bodyPr>
          <a:lstStyle/>
          <a:p>
            <a:r>
              <a:rPr lang="en-GB" i="1" dirty="0"/>
              <a:t>~80%</a:t>
            </a:r>
          </a:p>
        </p:txBody>
      </p:sp>
      <p:pic>
        <p:nvPicPr>
          <p:cNvPr id="10" name="Graphic 9" descr="Electric Tower">
            <a:extLst>
              <a:ext uri="{FF2B5EF4-FFF2-40B4-BE49-F238E27FC236}">
                <a16:creationId xmlns:a16="http://schemas.microsoft.com/office/drawing/2014/main" id="{21ED00D6-2353-463E-963F-B9573478FE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82093" y="553160"/>
            <a:ext cx="1039691" cy="1039691"/>
          </a:xfrm>
          <a:prstGeom prst="rect">
            <a:avLst/>
          </a:prstGeom>
        </p:spPr>
      </p:pic>
      <p:sp>
        <p:nvSpPr>
          <p:cNvPr id="11" name="Arrow: Right 10">
            <a:extLst>
              <a:ext uri="{FF2B5EF4-FFF2-40B4-BE49-F238E27FC236}">
                <a16:creationId xmlns:a16="http://schemas.microsoft.com/office/drawing/2014/main" id="{8C3B9E87-D35C-4A7D-9AE2-661A941EEF2A}"/>
              </a:ext>
            </a:extLst>
          </p:cNvPr>
          <p:cNvSpPr/>
          <p:nvPr/>
        </p:nvSpPr>
        <p:spPr>
          <a:xfrm>
            <a:off x="6123942" y="810671"/>
            <a:ext cx="540000" cy="93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7BF76244-DDDC-4CD6-A94D-4A89820D1130}"/>
              </a:ext>
            </a:extLst>
          </p:cNvPr>
          <p:cNvSpPr txBox="1"/>
          <p:nvPr/>
        </p:nvSpPr>
        <p:spPr>
          <a:xfrm>
            <a:off x="6579069" y="583274"/>
            <a:ext cx="2495550" cy="369332"/>
          </a:xfrm>
          <a:prstGeom prst="rect">
            <a:avLst/>
          </a:prstGeom>
          <a:noFill/>
        </p:spPr>
        <p:txBody>
          <a:bodyPr wrap="square" rtlCol="0">
            <a:spAutoFit/>
          </a:bodyPr>
          <a:lstStyle/>
          <a:p>
            <a:r>
              <a:rPr lang="en-GB" i="1" dirty="0"/>
              <a:t>~10%</a:t>
            </a:r>
          </a:p>
        </p:txBody>
      </p:sp>
      <p:sp>
        <p:nvSpPr>
          <p:cNvPr id="13" name="TextBox 12">
            <a:extLst>
              <a:ext uri="{FF2B5EF4-FFF2-40B4-BE49-F238E27FC236}">
                <a16:creationId xmlns:a16="http://schemas.microsoft.com/office/drawing/2014/main" id="{FB2A882E-F3DD-4682-B33E-C72FF15EFBBA}"/>
              </a:ext>
            </a:extLst>
          </p:cNvPr>
          <p:cNvSpPr txBox="1"/>
          <p:nvPr/>
        </p:nvSpPr>
        <p:spPr>
          <a:xfrm>
            <a:off x="5856387" y="547234"/>
            <a:ext cx="1039691" cy="307777"/>
          </a:xfrm>
          <a:prstGeom prst="rect">
            <a:avLst/>
          </a:prstGeom>
          <a:noFill/>
        </p:spPr>
        <p:txBody>
          <a:bodyPr wrap="square" rtlCol="0">
            <a:spAutoFit/>
          </a:bodyPr>
          <a:lstStyle/>
          <a:p>
            <a:r>
              <a:rPr lang="en-GB" sz="1400" dirty="0"/>
              <a:t>LOSSES</a:t>
            </a:r>
          </a:p>
        </p:txBody>
      </p:sp>
      <p:sp>
        <p:nvSpPr>
          <p:cNvPr id="14" name="Arrow: Right 13">
            <a:extLst>
              <a:ext uri="{FF2B5EF4-FFF2-40B4-BE49-F238E27FC236}">
                <a16:creationId xmlns:a16="http://schemas.microsoft.com/office/drawing/2014/main" id="{DA1987D3-5C0F-4E8E-B659-86ACE3508CF7}"/>
              </a:ext>
            </a:extLst>
          </p:cNvPr>
          <p:cNvSpPr/>
          <p:nvPr/>
        </p:nvSpPr>
        <p:spPr>
          <a:xfrm>
            <a:off x="6117718" y="946024"/>
            <a:ext cx="1582132" cy="856800"/>
          </a:xfrm>
          <a:prstGeom prst="rightArrow">
            <a:avLst/>
          </a:prstGeom>
          <a:solidFill>
            <a:srgbClr val="F513CA"/>
          </a:solidFill>
          <a:ln>
            <a:solidFill>
              <a:srgbClr val="F513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ELECTRICITY</a:t>
            </a:r>
          </a:p>
        </p:txBody>
      </p:sp>
      <p:sp>
        <p:nvSpPr>
          <p:cNvPr id="15" name="Arrow: Right 14">
            <a:extLst>
              <a:ext uri="{FF2B5EF4-FFF2-40B4-BE49-F238E27FC236}">
                <a16:creationId xmlns:a16="http://schemas.microsoft.com/office/drawing/2014/main" id="{1FD6C373-FA86-4F31-B948-31C9BC6A0D53}"/>
              </a:ext>
            </a:extLst>
          </p:cNvPr>
          <p:cNvSpPr/>
          <p:nvPr/>
        </p:nvSpPr>
        <p:spPr>
          <a:xfrm>
            <a:off x="1867917" y="948753"/>
            <a:ext cx="3381687" cy="864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RENEWABLE ELECTRICITY</a:t>
            </a:r>
          </a:p>
        </p:txBody>
      </p:sp>
      <p:pic>
        <p:nvPicPr>
          <p:cNvPr id="16" name="Picture 15">
            <a:extLst>
              <a:ext uri="{FF2B5EF4-FFF2-40B4-BE49-F238E27FC236}">
                <a16:creationId xmlns:a16="http://schemas.microsoft.com/office/drawing/2014/main" id="{B4E17852-133B-46AF-801E-1B1E3022497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88324" y="1676729"/>
            <a:ext cx="1247884" cy="811649"/>
          </a:xfrm>
          <a:prstGeom prst="rect">
            <a:avLst/>
          </a:prstGeom>
        </p:spPr>
      </p:pic>
      <p:pic>
        <p:nvPicPr>
          <p:cNvPr id="17" name="Picture 16">
            <a:extLst>
              <a:ext uri="{FF2B5EF4-FFF2-40B4-BE49-F238E27FC236}">
                <a16:creationId xmlns:a16="http://schemas.microsoft.com/office/drawing/2014/main" id="{092A4A28-CB7C-4F86-BD44-D02373B4125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98707" y="708334"/>
            <a:ext cx="907239" cy="902375"/>
          </a:xfrm>
          <a:prstGeom prst="rect">
            <a:avLst/>
          </a:prstGeom>
        </p:spPr>
      </p:pic>
      <p:sp>
        <p:nvSpPr>
          <p:cNvPr id="18" name="TextBox 17">
            <a:extLst>
              <a:ext uri="{FF2B5EF4-FFF2-40B4-BE49-F238E27FC236}">
                <a16:creationId xmlns:a16="http://schemas.microsoft.com/office/drawing/2014/main" id="{FA4FD13C-F7A8-499E-987D-1D007737948F}"/>
              </a:ext>
            </a:extLst>
          </p:cNvPr>
          <p:cNvSpPr txBox="1"/>
          <p:nvPr/>
        </p:nvSpPr>
        <p:spPr>
          <a:xfrm>
            <a:off x="2587371" y="1920763"/>
            <a:ext cx="2277763" cy="646331"/>
          </a:xfrm>
          <a:prstGeom prst="rect">
            <a:avLst/>
          </a:prstGeom>
          <a:noFill/>
        </p:spPr>
        <p:txBody>
          <a:bodyPr wrap="square" rtlCol="0">
            <a:spAutoFit/>
          </a:bodyPr>
          <a:lstStyle/>
          <a:p>
            <a:r>
              <a:rPr lang="en-GB" dirty="0"/>
              <a:t>100 TWh </a:t>
            </a:r>
            <a:r>
              <a:rPr lang="en-GB" b="1" i="1" dirty="0"/>
              <a:t>energy </a:t>
            </a:r>
            <a:r>
              <a:rPr lang="en-GB" dirty="0"/>
              <a:t>(renewable electricity)</a:t>
            </a:r>
            <a:endParaRPr lang="en-GB" b="1" i="1" dirty="0"/>
          </a:p>
        </p:txBody>
      </p:sp>
      <p:pic>
        <p:nvPicPr>
          <p:cNvPr id="19" name="Graphic 18" descr="Dim (Medium Sun) outline">
            <a:extLst>
              <a:ext uri="{FF2B5EF4-FFF2-40B4-BE49-F238E27FC236}">
                <a16:creationId xmlns:a16="http://schemas.microsoft.com/office/drawing/2014/main" id="{07D2D4D6-FB05-4329-A8F3-5A0053C966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63286" y="1764606"/>
            <a:ext cx="914400" cy="914400"/>
          </a:xfrm>
          <a:prstGeom prst="rect">
            <a:avLst/>
          </a:prstGeom>
        </p:spPr>
      </p:pic>
      <p:grpSp>
        <p:nvGrpSpPr>
          <p:cNvPr id="20" name="Group 19">
            <a:extLst>
              <a:ext uri="{FF2B5EF4-FFF2-40B4-BE49-F238E27FC236}">
                <a16:creationId xmlns:a16="http://schemas.microsoft.com/office/drawing/2014/main" id="{91791906-E501-42E7-80F6-A4F24A6CA986}"/>
              </a:ext>
            </a:extLst>
          </p:cNvPr>
          <p:cNvGrpSpPr/>
          <p:nvPr/>
        </p:nvGrpSpPr>
        <p:grpSpPr>
          <a:xfrm>
            <a:off x="1745176" y="1748084"/>
            <a:ext cx="862128" cy="819010"/>
            <a:chOff x="440125" y="4403685"/>
            <a:chExt cx="862128" cy="819010"/>
          </a:xfrm>
          <a:solidFill>
            <a:srgbClr val="00B050"/>
          </a:solidFill>
        </p:grpSpPr>
        <p:sp>
          <p:nvSpPr>
            <p:cNvPr id="21" name="Cube 20">
              <a:extLst>
                <a:ext uri="{FF2B5EF4-FFF2-40B4-BE49-F238E27FC236}">
                  <a16:creationId xmlns:a16="http://schemas.microsoft.com/office/drawing/2014/main" id="{A54323D7-2AC0-4C99-A92E-04F4C62F09E1}"/>
                </a:ext>
              </a:extLst>
            </p:cNvPr>
            <p:cNvSpPr/>
            <p:nvPr/>
          </p:nvSpPr>
          <p:spPr>
            <a:xfrm>
              <a:off x="440125"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2" name="Cube 21">
              <a:extLst>
                <a:ext uri="{FF2B5EF4-FFF2-40B4-BE49-F238E27FC236}">
                  <a16:creationId xmlns:a16="http://schemas.microsoft.com/office/drawing/2014/main" id="{B8F788E6-EEBF-4701-9B31-35BAEA82735E}"/>
                </a:ext>
              </a:extLst>
            </p:cNvPr>
            <p:cNvSpPr/>
            <p:nvPr/>
          </p:nvSpPr>
          <p:spPr>
            <a:xfrm>
              <a:off x="523157"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3" name="Cube 22">
              <a:extLst>
                <a:ext uri="{FF2B5EF4-FFF2-40B4-BE49-F238E27FC236}">
                  <a16:creationId xmlns:a16="http://schemas.microsoft.com/office/drawing/2014/main" id="{BBEEB266-484C-4CC3-90CD-E47078191FD9}"/>
                </a:ext>
              </a:extLst>
            </p:cNvPr>
            <p:cNvSpPr/>
            <p:nvPr/>
          </p:nvSpPr>
          <p:spPr>
            <a:xfrm>
              <a:off x="606189"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4" name="Cube 23">
              <a:extLst>
                <a:ext uri="{FF2B5EF4-FFF2-40B4-BE49-F238E27FC236}">
                  <a16:creationId xmlns:a16="http://schemas.microsoft.com/office/drawing/2014/main" id="{BBA11DA6-D894-48DF-84D0-EA753C286C85}"/>
                </a:ext>
              </a:extLst>
            </p:cNvPr>
            <p:cNvSpPr/>
            <p:nvPr/>
          </p:nvSpPr>
          <p:spPr>
            <a:xfrm>
              <a:off x="689221"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5" name="Cube 24">
              <a:extLst>
                <a:ext uri="{FF2B5EF4-FFF2-40B4-BE49-F238E27FC236}">
                  <a16:creationId xmlns:a16="http://schemas.microsoft.com/office/drawing/2014/main" id="{212A7ECF-9488-4125-A44E-0112543550E3}"/>
                </a:ext>
              </a:extLst>
            </p:cNvPr>
            <p:cNvSpPr/>
            <p:nvPr/>
          </p:nvSpPr>
          <p:spPr>
            <a:xfrm>
              <a:off x="776748"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6" name="Cube 25">
              <a:extLst>
                <a:ext uri="{FF2B5EF4-FFF2-40B4-BE49-F238E27FC236}">
                  <a16:creationId xmlns:a16="http://schemas.microsoft.com/office/drawing/2014/main" id="{91EB3D20-59D2-4045-86AC-DF89854E1354}"/>
                </a:ext>
              </a:extLst>
            </p:cNvPr>
            <p:cNvSpPr/>
            <p:nvPr/>
          </p:nvSpPr>
          <p:spPr>
            <a:xfrm>
              <a:off x="859780"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7" name="Cube 26">
              <a:extLst>
                <a:ext uri="{FF2B5EF4-FFF2-40B4-BE49-F238E27FC236}">
                  <a16:creationId xmlns:a16="http://schemas.microsoft.com/office/drawing/2014/main" id="{007FF67A-629D-454F-A5BC-94F0EA9B8906}"/>
                </a:ext>
              </a:extLst>
            </p:cNvPr>
            <p:cNvSpPr/>
            <p:nvPr/>
          </p:nvSpPr>
          <p:spPr>
            <a:xfrm>
              <a:off x="944130"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8" name="Cube 27">
              <a:extLst>
                <a:ext uri="{FF2B5EF4-FFF2-40B4-BE49-F238E27FC236}">
                  <a16:creationId xmlns:a16="http://schemas.microsoft.com/office/drawing/2014/main" id="{A695BD8C-05D3-43B3-B219-3BD3E574707C}"/>
                </a:ext>
              </a:extLst>
            </p:cNvPr>
            <p:cNvSpPr/>
            <p:nvPr/>
          </p:nvSpPr>
          <p:spPr>
            <a:xfrm>
              <a:off x="1027162"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9" name="Cube 28">
              <a:extLst>
                <a:ext uri="{FF2B5EF4-FFF2-40B4-BE49-F238E27FC236}">
                  <a16:creationId xmlns:a16="http://schemas.microsoft.com/office/drawing/2014/main" id="{F96918A0-D998-4745-BAAE-69BBF40D6F41}"/>
                </a:ext>
              </a:extLst>
            </p:cNvPr>
            <p:cNvSpPr/>
            <p:nvPr/>
          </p:nvSpPr>
          <p:spPr>
            <a:xfrm>
              <a:off x="440125"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0" name="Cube 29">
              <a:extLst>
                <a:ext uri="{FF2B5EF4-FFF2-40B4-BE49-F238E27FC236}">
                  <a16:creationId xmlns:a16="http://schemas.microsoft.com/office/drawing/2014/main" id="{C3C863D4-A604-4039-AD3B-F66606D4125F}"/>
                </a:ext>
              </a:extLst>
            </p:cNvPr>
            <p:cNvSpPr/>
            <p:nvPr/>
          </p:nvSpPr>
          <p:spPr>
            <a:xfrm>
              <a:off x="523157"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1" name="Cube 30">
              <a:extLst>
                <a:ext uri="{FF2B5EF4-FFF2-40B4-BE49-F238E27FC236}">
                  <a16:creationId xmlns:a16="http://schemas.microsoft.com/office/drawing/2014/main" id="{205A1E27-6A6D-43FD-8C6A-64E7C11D50C3}"/>
                </a:ext>
              </a:extLst>
            </p:cNvPr>
            <p:cNvSpPr/>
            <p:nvPr/>
          </p:nvSpPr>
          <p:spPr>
            <a:xfrm>
              <a:off x="606189"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 name="Cube 31">
              <a:extLst>
                <a:ext uri="{FF2B5EF4-FFF2-40B4-BE49-F238E27FC236}">
                  <a16:creationId xmlns:a16="http://schemas.microsoft.com/office/drawing/2014/main" id="{344A775F-0529-4A07-8E99-B093FAEEF02A}"/>
                </a:ext>
              </a:extLst>
            </p:cNvPr>
            <p:cNvSpPr/>
            <p:nvPr/>
          </p:nvSpPr>
          <p:spPr>
            <a:xfrm>
              <a:off x="689221"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 name="Cube 32">
              <a:extLst>
                <a:ext uri="{FF2B5EF4-FFF2-40B4-BE49-F238E27FC236}">
                  <a16:creationId xmlns:a16="http://schemas.microsoft.com/office/drawing/2014/main" id="{3B05B16F-2A0F-421E-8DDD-AED4A1C268B7}"/>
                </a:ext>
              </a:extLst>
            </p:cNvPr>
            <p:cNvSpPr/>
            <p:nvPr/>
          </p:nvSpPr>
          <p:spPr>
            <a:xfrm>
              <a:off x="776748"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 name="Cube 33">
              <a:extLst>
                <a:ext uri="{FF2B5EF4-FFF2-40B4-BE49-F238E27FC236}">
                  <a16:creationId xmlns:a16="http://schemas.microsoft.com/office/drawing/2014/main" id="{26252138-26F8-4126-B320-7094D5BF4F7A}"/>
                </a:ext>
              </a:extLst>
            </p:cNvPr>
            <p:cNvSpPr/>
            <p:nvPr/>
          </p:nvSpPr>
          <p:spPr>
            <a:xfrm>
              <a:off x="859780"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 name="Cube 34">
              <a:extLst>
                <a:ext uri="{FF2B5EF4-FFF2-40B4-BE49-F238E27FC236}">
                  <a16:creationId xmlns:a16="http://schemas.microsoft.com/office/drawing/2014/main" id="{0E780931-DFD5-4DFD-BA4E-BE4A1D004B39}"/>
                </a:ext>
              </a:extLst>
            </p:cNvPr>
            <p:cNvSpPr/>
            <p:nvPr/>
          </p:nvSpPr>
          <p:spPr>
            <a:xfrm>
              <a:off x="944130"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 name="Cube 35">
              <a:extLst>
                <a:ext uri="{FF2B5EF4-FFF2-40B4-BE49-F238E27FC236}">
                  <a16:creationId xmlns:a16="http://schemas.microsoft.com/office/drawing/2014/main" id="{D72029DD-8310-470E-98AB-2F82FB9283D2}"/>
                </a:ext>
              </a:extLst>
            </p:cNvPr>
            <p:cNvSpPr/>
            <p:nvPr/>
          </p:nvSpPr>
          <p:spPr>
            <a:xfrm>
              <a:off x="1027162"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 name="Cube 36">
              <a:extLst>
                <a:ext uri="{FF2B5EF4-FFF2-40B4-BE49-F238E27FC236}">
                  <a16:creationId xmlns:a16="http://schemas.microsoft.com/office/drawing/2014/main" id="{AEA5E57C-EA33-4C6E-885B-E6C075C1DB27}"/>
                </a:ext>
              </a:extLst>
            </p:cNvPr>
            <p:cNvSpPr/>
            <p:nvPr/>
          </p:nvSpPr>
          <p:spPr>
            <a:xfrm>
              <a:off x="440125"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 name="Cube 37">
              <a:extLst>
                <a:ext uri="{FF2B5EF4-FFF2-40B4-BE49-F238E27FC236}">
                  <a16:creationId xmlns:a16="http://schemas.microsoft.com/office/drawing/2014/main" id="{1364704A-A7DA-4658-9698-16700240B1E8}"/>
                </a:ext>
              </a:extLst>
            </p:cNvPr>
            <p:cNvSpPr/>
            <p:nvPr/>
          </p:nvSpPr>
          <p:spPr>
            <a:xfrm>
              <a:off x="523157"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 name="Cube 38">
              <a:extLst>
                <a:ext uri="{FF2B5EF4-FFF2-40B4-BE49-F238E27FC236}">
                  <a16:creationId xmlns:a16="http://schemas.microsoft.com/office/drawing/2014/main" id="{7037B126-EC3D-4B4B-8DE5-3887AAE63950}"/>
                </a:ext>
              </a:extLst>
            </p:cNvPr>
            <p:cNvSpPr/>
            <p:nvPr/>
          </p:nvSpPr>
          <p:spPr>
            <a:xfrm>
              <a:off x="606189"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 name="Cube 39">
              <a:extLst>
                <a:ext uri="{FF2B5EF4-FFF2-40B4-BE49-F238E27FC236}">
                  <a16:creationId xmlns:a16="http://schemas.microsoft.com/office/drawing/2014/main" id="{8C256B82-9779-481B-AF52-1837FD5E58A3}"/>
                </a:ext>
              </a:extLst>
            </p:cNvPr>
            <p:cNvSpPr/>
            <p:nvPr/>
          </p:nvSpPr>
          <p:spPr>
            <a:xfrm>
              <a:off x="689221"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1" name="Cube 40">
              <a:extLst>
                <a:ext uri="{FF2B5EF4-FFF2-40B4-BE49-F238E27FC236}">
                  <a16:creationId xmlns:a16="http://schemas.microsoft.com/office/drawing/2014/main" id="{7FCB864F-1EDB-4C54-A313-A09AA294A436}"/>
                </a:ext>
              </a:extLst>
            </p:cNvPr>
            <p:cNvSpPr/>
            <p:nvPr/>
          </p:nvSpPr>
          <p:spPr>
            <a:xfrm>
              <a:off x="776748"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2" name="Cube 41">
              <a:extLst>
                <a:ext uri="{FF2B5EF4-FFF2-40B4-BE49-F238E27FC236}">
                  <a16:creationId xmlns:a16="http://schemas.microsoft.com/office/drawing/2014/main" id="{58DBA41F-9CE9-4D8B-8188-47BBF6D4AD44}"/>
                </a:ext>
              </a:extLst>
            </p:cNvPr>
            <p:cNvSpPr/>
            <p:nvPr/>
          </p:nvSpPr>
          <p:spPr>
            <a:xfrm>
              <a:off x="859780"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3" name="Cube 42">
              <a:extLst>
                <a:ext uri="{FF2B5EF4-FFF2-40B4-BE49-F238E27FC236}">
                  <a16:creationId xmlns:a16="http://schemas.microsoft.com/office/drawing/2014/main" id="{42F38125-3345-47F2-A38F-81DE298BE77B}"/>
                </a:ext>
              </a:extLst>
            </p:cNvPr>
            <p:cNvSpPr/>
            <p:nvPr/>
          </p:nvSpPr>
          <p:spPr>
            <a:xfrm>
              <a:off x="944130"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4" name="Cube 43">
              <a:extLst>
                <a:ext uri="{FF2B5EF4-FFF2-40B4-BE49-F238E27FC236}">
                  <a16:creationId xmlns:a16="http://schemas.microsoft.com/office/drawing/2014/main" id="{58940B1E-9BED-460C-8262-DFCDD9ED768E}"/>
                </a:ext>
              </a:extLst>
            </p:cNvPr>
            <p:cNvSpPr/>
            <p:nvPr/>
          </p:nvSpPr>
          <p:spPr>
            <a:xfrm>
              <a:off x="1027162"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5" name="Cube 44">
              <a:extLst>
                <a:ext uri="{FF2B5EF4-FFF2-40B4-BE49-F238E27FC236}">
                  <a16:creationId xmlns:a16="http://schemas.microsoft.com/office/drawing/2014/main" id="{3BF761F0-1DF4-4A25-94AA-51A8374CA5C1}"/>
                </a:ext>
              </a:extLst>
            </p:cNvPr>
            <p:cNvSpPr/>
            <p:nvPr/>
          </p:nvSpPr>
          <p:spPr>
            <a:xfrm>
              <a:off x="440125"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6" name="Cube 45">
              <a:extLst>
                <a:ext uri="{FF2B5EF4-FFF2-40B4-BE49-F238E27FC236}">
                  <a16:creationId xmlns:a16="http://schemas.microsoft.com/office/drawing/2014/main" id="{1A970CB1-9FB8-41F3-BB60-24F82E29C4C5}"/>
                </a:ext>
              </a:extLst>
            </p:cNvPr>
            <p:cNvSpPr/>
            <p:nvPr/>
          </p:nvSpPr>
          <p:spPr>
            <a:xfrm>
              <a:off x="523157"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7" name="Cube 46">
              <a:extLst>
                <a:ext uri="{FF2B5EF4-FFF2-40B4-BE49-F238E27FC236}">
                  <a16:creationId xmlns:a16="http://schemas.microsoft.com/office/drawing/2014/main" id="{D6EFB810-889D-4C57-A713-7943BEEA2CDA}"/>
                </a:ext>
              </a:extLst>
            </p:cNvPr>
            <p:cNvSpPr/>
            <p:nvPr/>
          </p:nvSpPr>
          <p:spPr>
            <a:xfrm>
              <a:off x="606189"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8" name="Cube 47">
              <a:extLst>
                <a:ext uri="{FF2B5EF4-FFF2-40B4-BE49-F238E27FC236}">
                  <a16:creationId xmlns:a16="http://schemas.microsoft.com/office/drawing/2014/main" id="{0D2CCE62-B9B3-431E-98DE-7AF391D2D226}"/>
                </a:ext>
              </a:extLst>
            </p:cNvPr>
            <p:cNvSpPr/>
            <p:nvPr/>
          </p:nvSpPr>
          <p:spPr>
            <a:xfrm>
              <a:off x="689221"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9" name="Cube 48">
              <a:extLst>
                <a:ext uri="{FF2B5EF4-FFF2-40B4-BE49-F238E27FC236}">
                  <a16:creationId xmlns:a16="http://schemas.microsoft.com/office/drawing/2014/main" id="{1787D274-7757-4773-819A-947A00322706}"/>
                </a:ext>
              </a:extLst>
            </p:cNvPr>
            <p:cNvSpPr/>
            <p:nvPr/>
          </p:nvSpPr>
          <p:spPr>
            <a:xfrm>
              <a:off x="776748"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0" name="Cube 49">
              <a:extLst>
                <a:ext uri="{FF2B5EF4-FFF2-40B4-BE49-F238E27FC236}">
                  <a16:creationId xmlns:a16="http://schemas.microsoft.com/office/drawing/2014/main" id="{0D29414E-4FFB-4906-9E4A-A5ADEC33B8CA}"/>
                </a:ext>
              </a:extLst>
            </p:cNvPr>
            <p:cNvSpPr/>
            <p:nvPr/>
          </p:nvSpPr>
          <p:spPr>
            <a:xfrm>
              <a:off x="859780"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F4AB6B8A-152C-4F3E-92C6-F3C7DA4C2055}"/>
                </a:ext>
              </a:extLst>
            </p:cNvPr>
            <p:cNvSpPr/>
            <p:nvPr/>
          </p:nvSpPr>
          <p:spPr>
            <a:xfrm>
              <a:off x="944130"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 name="Cube 51">
              <a:extLst>
                <a:ext uri="{FF2B5EF4-FFF2-40B4-BE49-F238E27FC236}">
                  <a16:creationId xmlns:a16="http://schemas.microsoft.com/office/drawing/2014/main" id="{FCF2065C-4896-4982-A412-4443E920506A}"/>
                </a:ext>
              </a:extLst>
            </p:cNvPr>
            <p:cNvSpPr/>
            <p:nvPr/>
          </p:nvSpPr>
          <p:spPr>
            <a:xfrm>
              <a:off x="1027162"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 name="Cube 52">
              <a:extLst>
                <a:ext uri="{FF2B5EF4-FFF2-40B4-BE49-F238E27FC236}">
                  <a16:creationId xmlns:a16="http://schemas.microsoft.com/office/drawing/2014/main" id="{6F360A26-8334-40C2-864A-BFCDD84AD945}"/>
                </a:ext>
              </a:extLst>
            </p:cNvPr>
            <p:cNvSpPr/>
            <p:nvPr/>
          </p:nvSpPr>
          <p:spPr>
            <a:xfrm>
              <a:off x="440125"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 name="Cube 53">
              <a:extLst>
                <a:ext uri="{FF2B5EF4-FFF2-40B4-BE49-F238E27FC236}">
                  <a16:creationId xmlns:a16="http://schemas.microsoft.com/office/drawing/2014/main" id="{8C593841-520A-4FEF-8FDA-9CC475ECAB82}"/>
                </a:ext>
              </a:extLst>
            </p:cNvPr>
            <p:cNvSpPr/>
            <p:nvPr/>
          </p:nvSpPr>
          <p:spPr>
            <a:xfrm>
              <a:off x="523157"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 name="Cube 54">
              <a:extLst>
                <a:ext uri="{FF2B5EF4-FFF2-40B4-BE49-F238E27FC236}">
                  <a16:creationId xmlns:a16="http://schemas.microsoft.com/office/drawing/2014/main" id="{03107CBF-5A5A-4110-B10B-9C8B49DD17EA}"/>
                </a:ext>
              </a:extLst>
            </p:cNvPr>
            <p:cNvSpPr/>
            <p:nvPr/>
          </p:nvSpPr>
          <p:spPr>
            <a:xfrm>
              <a:off x="606189"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 name="Cube 55">
              <a:extLst>
                <a:ext uri="{FF2B5EF4-FFF2-40B4-BE49-F238E27FC236}">
                  <a16:creationId xmlns:a16="http://schemas.microsoft.com/office/drawing/2014/main" id="{4BFD9835-B799-4D0F-86DF-B6728CE1AAC9}"/>
                </a:ext>
              </a:extLst>
            </p:cNvPr>
            <p:cNvSpPr/>
            <p:nvPr/>
          </p:nvSpPr>
          <p:spPr>
            <a:xfrm>
              <a:off x="689221"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 name="Cube 56">
              <a:extLst>
                <a:ext uri="{FF2B5EF4-FFF2-40B4-BE49-F238E27FC236}">
                  <a16:creationId xmlns:a16="http://schemas.microsoft.com/office/drawing/2014/main" id="{9156DA6D-A628-4B34-AA70-CFB3AD2CB850}"/>
                </a:ext>
              </a:extLst>
            </p:cNvPr>
            <p:cNvSpPr/>
            <p:nvPr/>
          </p:nvSpPr>
          <p:spPr>
            <a:xfrm>
              <a:off x="776748"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 name="Cube 57">
              <a:extLst>
                <a:ext uri="{FF2B5EF4-FFF2-40B4-BE49-F238E27FC236}">
                  <a16:creationId xmlns:a16="http://schemas.microsoft.com/office/drawing/2014/main" id="{1B7EE056-B983-4B8E-AE22-4243BAB7A47A}"/>
                </a:ext>
              </a:extLst>
            </p:cNvPr>
            <p:cNvSpPr/>
            <p:nvPr/>
          </p:nvSpPr>
          <p:spPr>
            <a:xfrm>
              <a:off x="859780"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 name="Cube 58">
              <a:extLst>
                <a:ext uri="{FF2B5EF4-FFF2-40B4-BE49-F238E27FC236}">
                  <a16:creationId xmlns:a16="http://schemas.microsoft.com/office/drawing/2014/main" id="{5C91E608-2EB4-45C1-BD84-7CBC04C99096}"/>
                </a:ext>
              </a:extLst>
            </p:cNvPr>
            <p:cNvSpPr/>
            <p:nvPr/>
          </p:nvSpPr>
          <p:spPr>
            <a:xfrm>
              <a:off x="944130"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 name="Cube 59">
              <a:extLst>
                <a:ext uri="{FF2B5EF4-FFF2-40B4-BE49-F238E27FC236}">
                  <a16:creationId xmlns:a16="http://schemas.microsoft.com/office/drawing/2014/main" id="{66D318FC-4A9C-4EAC-A92F-ADFF8F61F7D5}"/>
                </a:ext>
              </a:extLst>
            </p:cNvPr>
            <p:cNvSpPr/>
            <p:nvPr/>
          </p:nvSpPr>
          <p:spPr>
            <a:xfrm>
              <a:off x="1027162"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1" name="Cube 60">
              <a:extLst>
                <a:ext uri="{FF2B5EF4-FFF2-40B4-BE49-F238E27FC236}">
                  <a16:creationId xmlns:a16="http://schemas.microsoft.com/office/drawing/2014/main" id="{0A357209-AF3E-4CC1-9A4B-2A01568032C8}"/>
                </a:ext>
              </a:extLst>
            </p:cNvPr>
            <p:cNvSpPr/>
            <p:nvPr/>
          </p:nvSpPr>
          <p:spPr>
            <a:xfrm>
              <a:off x="440125"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2" name="Cube 61">
              <a:extLst>
                <a:ext uri="{FF2B5EF4-FFF2-40B4-BE49-F238E27FC236}">
                  <a16:creationId xmlns:a16="http://schemas.microsoft.com/office/drawing/2014/main" id="{8B018D94-D86F-470B-9B43-94239BB3D0B7}"/>
                </a:ext>
              </a:extLst>
            </p:cNvPr>
            <p:cNvSpPr/>
            <p:nvPr/>
          </p:nvSpPr>
          <p:spPr>
            <a:xfrm>
              <a:off x="523157"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3" name="Cube 62">
              <a:extLst>
                <a:ext uri="{FF2B5EF4-FFF2-40B4-BE49-F238E27FC236}">
                  <a16:creationId xmlns:a16="http://schemas.microsoft.com/office/drawing/2014/main" id="{7A430E73-E8BA-4ECA-A616-1F14F776F812}"/>
                </a:ext>
              </a:extLst>
            </p:cNvPr>
            <p:cNvSpPr/>
            <p:nvPr/>
          </p:nvSpPr>
          <p:spPr>
            <a:xfrm>
              <a:off x="606189"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4" name="Cube 63">
              <a:extLst>
                <a:ext uri="{FF2B5EF4-FFF2-40B4-BE49-F238E27FC236}">
                  <a16:creationId xmlns:a16="http://schemas.microsoft.com/office/drawing/2014/main" id="{DDD3F24F-3389-42D6-80EC-32999E03C285}"/>
                </a:ext>
              </a:extLst>
            </p:cNvPr>
            <p:cNvSpPr/>
            <p:nvPr/>
          </p:nvSpPr>
          <p:spPr>
            <a:xfrm>
              <a:off x="689221"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5" name="Cube 64">
              <a:extLst>
                <a:ext uri="{FF2B5EF4-FFF2-40B4-BE49-F238E27FC236}">
                  <a16:creationId xmlns:a16="http://schemas.microsoft.com/office/drawing/2014/main" id="{ECCEB701-02DA-4B6F-872C-60813F5A17F2}"/>
                </a:ext>
              </a:extLst>
            </p:cNvPr>
            <p:cNvSpPr/>
            <p:nvPr/>
          </p:nvSpPr>
          <p:spPr>
            <a:xfrm>
              <a:off x="776748"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6" name="Cube 65">
              <a:extLst>
                <a:ext uri="{FF2B5EF4-FFF2-40B4-BE49-F238E27FC236}">
                  <a16:creationId xmlns:a16="http://schemas.microsoft.com/office/drawing/2014/main" id="{2323E437-1513-4AFB-9B4F-F779AA531375}"/>
                </a:ext>
              </a:extLst>
            </p:cNvPr>
            <p:cNvSpPr/>
            <p:nvPr/>
          </p:nvSpPr>
          <p:spPr>
            <a:xfrm>
              <a:off x="859780"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7" name="Cube 66">
              <a:extLst>
                <a:ext uri="{FF2B5EF4-FFF2-40B4-BE49-F238E27FC236}">
                  <a16:creationId xmlns:a16="http://schemas.microsoft.com/office/drawing/2014/main" id="{02D6D24C-10B0-47EE-931F-C51B0720501E}"/>
                </a:ext>
              </a:extLst>
            </p:cNvPr>
            <p:cNvSpPr/>
            <p:nvPr/>
          </p:nvSpPr>
          <p:spPr>
            <a:xfrm>
              <a:off x="944130"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8" name="Cube 67">
              <a:extLst>
                <a:ext uri="{FF2B5EF4-FFF2-40B4-BE49-F238E27FC236}">
                  <a16:creationId xmlns:a16="http://schemas.microsoft.com/office/drawing/2014/main" id="{629C2BBA-AE45-4B8C-AF11-1913E63BF8E9}"/>
                </a:ext>
              </a:extLst>
            </p:cNvPr>
            <p:cNvSpPr/>
            <p:nvPr/>
          </p:nvSpPr>
          <p:spPr>
            <a:xfrm>
              <a:off x="1027162"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9" name="Cube 68">
              <a:extLst>
                <a:ext uri="{FF2B5EF4-FFF2-40B4-BE49-F238E27FC236}">
                  <a16:creationId xmlns:a16="http://schemas.microsoft.com/office/drawing/2014/main" id="{4ECC5FE1-30D9-4BBB-9C81-88926EB7FA96}"/>
                </a:ext>
              </a:extLst>
            </p:cNvPr>
            <p:cNvSpPr/>
            <p:nvPr/>
          </p:nvSpPr>
          <p:spPr>
            <a:xfrm>
              <a:off x="440125"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0" name="Cube 69">
              <a:extLst>
                <a:ext uri="{FF2B5EF4-FFF2-40B4-BE49-F238E27FC236}">
                  <a16:creationId xmlns:a16="http://schemas.microsoft.com/office/drawing/2014/main" id="{9DA26E37-5B3B-44D1-AB7C-A11D4AB49365}"/>
                </a:ext>
              </a:extLst>
            </p:cNvPr>
            <p:cNvSpPr/>
            <p:nvPr/>
          </p:nvSpPr>
          <p:spPr>
            <a:xfrm>
              <a:off x="523157"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1" name="Cube 70">
              <a:extLst>
                <a:ext uri="{FF2B5EF4-FFF2-40B4-BE49-F238E27FC236}">
                  <a16:creationId xmlns:a16="http://schemas.microsoft.com/office/drawing/2014/main" id="{152B2183-42E4-439A-9A26-9F9F42CF08FD}"/>
                </a:ext>
              </a:extLst>
            </p:cNvPr>
            <p:cNvSpPr/>
            <p:nvPr/>
          </p:nvSpPr>
          <p:spPr>
            <a:xfrm>
              <a:off x="606189"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2" name="Cube 71">
              <a:extLst>
                <a:ext uri="{FF2B5EF4-FFF2-40B4-BE49-F238E27FC236}">
                  <a16:creationId xmlns:a16="http://schemas.microsoft.com/office/drawing/2014/main" id="{5B71E227-948D-4633-B87D-C8A9392AB5BF}"/>
                </a:ext>
              </a:extLst>
            </p:cNvPr>
            <p:cNvSpPr/>
            <p:nvPr/>
          </p:nvSpPr>
          <p:spPr>
            <a:xfrm>
              <a:off x="689221"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3" name="Cube 72">
              <a:extLst>
                <a:ext uri="{FF2B5EF4-FFF2-40B4-BE49-F238E27FC236}">
                  <a16:creationId xmlns:a16="http://schemas.microsoft.com/office/drawing/2014/main" id="{9CD0B209-B662-4B93-8E24-D2F710E81D2F}"/>
                </a:ext>
              </a:extLst>
            </p:cNvPr>
            <p:cNvSpPr/>
            <p:nvPr/>
          </p:nvSpPr>
          <p:spPr>
            <a:xfrm>
              <a:off x="776748"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4" name="Cube 73">
              <a:extLst>
                <a:ext uri="{FF2B5EF4-FFF2-40B4-BE49-F238E27FC236}">
                  <a16:creationId xmlns:a16="http://schemas.microsoft.com/office/drawing/2014/main" id="{F4E3B570-F35D-405D-9F4E-4ED55FB0225A}"/>
                </a:ext>
              </a:extLst>
            </p:cNvPr>
            <p:cNvSpPr/>
            <p:nvPr/>
          </p:nvSpPr>
          <p:spPr>
            <a:xfrm>
              <a:off x="859780"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5" name="Cube 74">
              <a:extLst>
                <a:ext uri="{FF2B5EF4-FFF2-40B4-BE49-F238E27FC236}">
                  <a16:creationId xmlns:a16="http://schemas.microsoft.com/office/drawing/2014/main" id="{F0905C62-DE8A-467A-8514-FF55B3FA51E4}"/>
                </a:ext>
              </a:extLst>
            </p:cNvPr>
            <p:cNvSpPr/>
            <p:nvPr/>
          </p:nvSpPr>
          <p:spPr>
            <a:xfrm>
              <a:off x="944130"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6" name="Cube 75">
              <a:extLst>
                <a:ext uri="{FF2B5EF4-FFF2-40B4-BE49-F238E27FC236}">
                  <a16:creationId xmlns:a16="http://schemas.microsoft.com/office/drawing/2014/main" id="{CB45A98A-2C3F-4C1D-A81D-91BFCBC116F9}"/>
                </a:ext>
              </a:extLst>
            </p:cNvPr>
            <p:cNvSpPr/>
            <p:nvPr/>
          </p:nvSpPr>
          <p:spPr>
            <a:xfrm>
              <a:off x="1027162"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7" name="Cube 76">
              <a:extLst>
                <a:ext uri="{FF2B5EF4-FFF2-40B4-BE49-F238E27FC236}">
                  <a16:creationId xmlns:a16="http://schemas.microsoft.com/office/drawing/2014/main" id="{70507D7C-DF48-40F0-9183-FA6A2CCC9994}"/>
                </a:ext>
              </a:extLst>
            </p:cNvPr>
            <p:cNvSpPr/>
            <p:nvPr/>
          </p:nvSpPr>
          <p:spPr>
            <a:xfrm>
              <a:off x="440125"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8" name="Cube 77">
              <a:extLst>
                <a:ext uri="{FF2B5EF4-FFF2-40B4-BE49-F238E27FC236}">
                  <a16:creationId xmlns:a16="http://schemas.microsoft.com/office/drawing/2014/main" id="{B94C9031-AEA4-48CB-B94D-9D05515D0C23}"/>
                </a:ext>
              </a:extLst>
            </p:cNvPr>
            <p:cNvSpPr/>
            <p:nvPr/>
          </p:nvSpPr>
          <p:spPr>
            <a:xfrm>
              <a:off x="523157"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79" name="Cube 78">
              <a:extLst>
                <a:ext uri="{FF2B5EF4-FFF2-40B4-BE49-F238E27FC236}">
                  <a16:creationId xmlns:a16="http://schemas.microsoft.com/office/drawing/2014/main" id="{F632CB22-005C-4178-8AAA-E799B5F4E2D4}"/>
                </a:ext>
              </a:extLst>
            </p:cNvPr>
            <p:cNvSpPr/>
            <p:nvPr/>
          </p:nvSpPr>
          <p:spPr>
            <a:xfrm>
              <a:off x="606189"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0" name="Cube 79">
              <a:extLst>
                <a:ext uri="{FF2B5EF4-FFF2-40B4-BE49-F238E27FC236}">
                  <a16:creationId xmlns:a16="http://schemas.microsoft.com/office/drawing/2014/main" id="{AAC5B4CC-CF27-46F9-BF5C-D6C0B24FAE17}"/>
                </a:ext>
              </a:extLst>
            </p:cNvPr>
            <p:cNvSpPr/>
            <p:nvPr/>
          </p:nvSpPr>
          <p:spPr>
            <a:xfrm>
              <a:off x="689221"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1" name="Cube 80">
              <a:extLst>
                <a:ext uri="{FF2B5EF4-FFF2-40B4-BE49-F238E27FC236}">
                  <a16:creationId xmlns:a16="http://schemas.microsoft.com/office/drawing/2014/main" id="{724B5D29-2312-4E54-B1FC-8A003C1F07DA}"/>
                </a:ext>
              </a:extLst>
            </p:cNvPr>
            <p:cNvSpPr/>
            <p:nvPr/>
          </p:nvSpPr>
          <p:spPr>
            <a:xfrm>
              <a:off x="776748"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2" name="Cube 81">
              <a:extLst>
                <a:ext uri="{FF2B5EF4-FFF2-40B4-BE49-F238E27FC236}">
                  <a16:creationId xmlns:a16="http://schemas.microsoft.com/office/drawing/2014/main" id="{A3A8DB23-74C0-4091-98D1-8B6594431CF7}"/>
                </a:ext>
              </a:extLst>
            </p:cNvPr>
            <p:cNvSpPr/>
            <p:nvPr/>
          </p:nvSpPr>
          <p:spPr>
            <a:xfrm>
              <a:off x="859780"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3" name="Cube 82">
              <a:extLst>
                <a:ext uri="{FF2B5EF4-FFF2-40B4-BE49-F238E27FC236}">
                  <a16:creationId xmlns:a16="http://schemas.microsoft.com/office/drawing/2014/main" id="{33F52509-A268-442F-A644-A3B645E4B1C4}"/>
                </a:ext>
              </a:extLst>
            </p:cNvPr>
            <p:cNvSpPr/>
            <p:nvPr/>
          </p:nvSpPr>
          <p:spPr>
            <a:xfrm>
              <a:off x="944130"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4" name="Cube 83">
              <a:extLst>
                <a:ext uri="{FF2B5EF4-FFF2-40B4-BE49-F238E27FC236}">
                  <a16:creationId xmlns:a16="http://schemas.microsoft.com/office/drawing/2014/main" id="{DE2F5A9F-7142-4C01-BA10-C94D59179F5E}"/>
                </a:ext>
              </a:extLst>
            </p:cNvPr>
            <p:cNvSpPr/>
            <p:nvPr/>
          </p:nvSpPr>
          <p:spPr>
            <a:xfrm>
              <a:off x="1027162"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5" name="Cube 84">
              <a:extLst>
                <a:ext uri="{FF2B5EF4-FFF2-40B4-BE49-F238E27FC236}">
                  <a16:creationId xmlns:a16="http://schemas.microsoft.com/office/drawing/2014/main" id="{ACCC8680-A4F4-42EB-A166-02648067DCBB}"/>
                </a:ext>
              </a:extLst>
            </p:cNvPr>
            <p:cNvSpPr/>
            <p:nvPr/>
          </p:nvSpPr>
          <p:spPr>
            <a:xfrm>
              <a:off x="440125"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6" name="Cube 85">
              <a:extLst>
                <a:ext uri="{FF2B5EF4-FFF2-40B4-BE49-F238E27FC236}">
                  <a16:creationId xmlns:a16="http://schemas.microsoft.com/office/drawing/2014/main" id="{D5362893-1DAF-4EDA-B06A-6BF334BD3612}"/>
                </a:ext>
              </a:extLst>
            </p:cNvPr>
            <p:cNvSpPr/>
            <p:nvPr/>
          </p:nvSpPr>
          <p:spPr>
            <a:xfrm>
              <a:off x="523157"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7" name="Cube 86">
              <a:extLst>
                <a:ext uri="{FF2B5EF4-FFF2-40B4-BE49-F238E27FC236}">
                  <a16:creationId xmlns:a16="http://schemas.microsoft.com/office/drawing/2014/main" id="{A9140975-E47D-4334-8658-70421E133EE6}"/>
                </a:ext>
              </a:extLst>
            </p:cNvPr>
            <p:cNvSpPr/>
            <p:nvPr/>
          </p:nvSpPr>
          <p:spPr>
            <a:xfrm>
              <a:off x="606189"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8" name="Cube 87">
              <a:extLst>
                <a:ext uri="{FF2B5EF4-FFF2-40B4-BE49-F238E27FC236}">
                  <a16:creationId xmlns:a16="http://schemas.microsoft.com/office/drawing/2014/main" id="{94CB4A13-1886-425F-85CC-21CFD6AF4A14}"/>
                </a:ext>
              </a:extLst>
            </p:cNvPr>
            <p:cNvSpPr/>
            <p:nvPr/>
          </p:nvSpPr>
          <p:spPr>
            <a:xfrm>
              <a:off x="689221"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9" name="Cube 88">
              <a:extLst>
                <a:ext uri="{FF2B5EF4-FFF2-40B4-BE49-F238E27FC236}">
                  <a16:creationId xmlns:a16="http://schemas.microsoft.com/office/drawing/2014/main" id="{2D691F08-F689-49E6-931D-428DC7E04E6F}"/>
                </a:ext>
              </a:extLst>
            </p:cNvPr>
            <p:cNvSpPr/>
            <p:nvPr/>
          </p:nvSpPr>
          <p:spPr>
            <a:xfrm>
              <a:off x="776748"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0" name="Cube 89">
              <a:extLst>
                <a:ext uri="{FF2B5EF4-FFF2-40B4-BE49-F238E27FC236}">
                  <a16:creationId xmlns:a16="http://schemas.microsoft.com/office/drawing/2014/main" id="{681DDB42-E63D-44EA-8F54-7DD6CE578F93}"/>
                </a:ext>
              </a:extLst>
            </p:cNvPr>
            <p:cNvSpPr/>
            <p:nvPr/>
          </p:nvSpPr>
          <p:spPr>
            <a:xfrm>
              <a:off x="859780"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1" name="Cube 90">
              <a:extLst>
                <a:ext uri="{FF2B5EF4-FFF2-40B4-BE49-F238E27FC236}">
                  <a16:creationId xmlns:a16="http://schemas.microsoft.com/office/drawing/2014/main" id="{FAEF8097-039B-4878-AC91-2B10E204D1B7}"/>
                </a:ext>
              </a:extLst>
            </p:cNvPr>
            <p:cNvSpPr/>
            <p:nvPr/>
          </p:nvSpPr>
          <p:spPr>
            <a:xfrm>
              <a:off x="944130"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2" name="Cube 91">
              <a:extLst>
                <a:ext uri="{FF2B5EF4-FFF2-40B4-BE49-F238E27FC236}">
                  <a16:creationId xmlns:a16="http://schemas.microsoft.com/office/drawing/2014/main" id="{24F13420-AED1-4EA9-AEBF-2E9F1B1E635D}"/>
                </a:ext>
              </a:extLst>
            </p:cNvPr>
            <p:cNvSpPr/>
            <p:nvPr/>
          </p:nvSpPr>
          <p:spPr>
            <a:xfrm>
              <a:off x="1027162"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3" name="Cube 92">
              <a:extLst>
                <a:ext uri="{FF2B5EF4-FFF2-40B4-BE49-F238E27FC236}">
                  <a16:creationId xmlns:a16="http://schemas.microsoft.com/office/drawing/2014/main" id="{06C88407-C814-4A00-8A5D-4FBFCA685936}"/>
                </a:ext>
              </a:extLst>
            </p:cNvPr>
            <p:cNvSpPr/>
            <p:nvPr/>
          </p:nvSpPr>
          <p:spPr>
            <a:xfrm>
              <a:off x="440125"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4" name="Cube 93">
              <a:extLst>
                <a:ext uri="{FF2B5EF4-FFF2-40B4-BE49-F238E27FC236}">
                  <a16:creationId xmlns:a16="http://schemas.microsoft.com/office/drawing/2014/main" id="{0916BC20-A800-411A-AC6A-936FF55B9F96}"/>
                </a:ext>
              </a:extLst>
            </p:cNvPr>
            <p:cNvSpPr/>
            <p:nvPr/>
          </p:nvSpPr>
          <p:spPr>
            <a:xfrm>
              <a:off x="523157"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5" name="Cube 94">
              <a:extLst>
                <a:ext uri="{FF2B5EF4-FFF2-40B4-BE49-F238E27FC236}">
                  <a16:creationId xmlns:a16="http://schemas.microsoft.com/office/drawing/2014/main" id="{3732A21F-660C-4A48-A2F4-9A1A72BB8F25}"/>
                </a:ext>
              </a:extLst>
            </p:cNvPr>
            <p:cNvSpPr/>
            <p:nvPr/>
          </p:nvSpPr>
          <p:spPr>
            <a:xfrm>
              <a:off x="606189"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6" name="Cube 95">
              <a:extLst>
                <a:ext uri="{FF2B5EF4-FFF2-40B4-BE49-F238E27FC236}">
                  <a16:creationId xmlns:a16="http://schemas.microsoft.com/office/drawing/2014/main" id="{AADA0909-BFBF-4646-8FE5-33FE586E246B}"/>
                </a:ext>
              </a:extLst>
            </p:cNvPr>
            <p:cNvSpPr/>
            <p:nvPr/>
          </p:nvSpPr>
          <p:spPr>
            <a:xfrm>
              <a:off x="689221"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7" name="Cube 96">
              <a:extLst>
                <a:ext uri="{FF2B5EF4-FFF2-40B4-BE49-F238E27FC236}">
                  <a16:creationId xmlns:a16="http://schemas.microsoft.com/office/drawing/2014/main" id="{547781BE-F459-4BF1-9655-782DFF64CDC0}"/>
                </a:ext>
              </a:extLst>
            </p:cNvPr>
            <p:cNvSpPr/>
            <p:nvPr/>
          </p:nvSpPr>
          <p:spPr>
            <a:xfrm>
              <a:off x="776748"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8" name="Cube 97">
              <a:extLst>
                <a:ext uri="{FF2B5EF4-FFF2-40B4-BE49-F238E27FC236}">
                  <a16:creationId xmlns:a16="http://schemas.microsoft.com/office/drawing/2014/main" id="{C3742F28-AC2B-4616-9D8D-D92E0976C3BD}"/>
                </a:ext>
              </a:extLst>
            </p:cNvPr>
            <p:cNvSpPr/>
            <p:nvPr/>
          </p:nvSpPr>
          <p:spPr>
            <a:xfrm>
              <a:off x="859780"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99" name="Cube 98">
              <a:extLst>
                <a:ext uri="{FF2B5EF4-FFF2-40B4-BE49-F238E27FC236}">
                  <a16:creationId xmlns:a16="http://schemas.microsoft.com/office/drawing/2014/main" id="{F46B158A-6E6E-4661-AB77-51773219DC43}"/>
                </a:ext>
              </a:extLst>
            </p:cNvPr>
            <p:cNvSpPr/>
            <p:nvPr/>
          </p:nvSpPr>
          <p:spPr>
            <a:xfrm>
              <a:off x="944130"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0" name="Cube 99">
              <a:extLst>
                <a:ext uri="{FF2B5EF4-FFF2-40B4-BE49-F238E27FC236}">
                  <a16:creationId xmlns:a16="http://schemas.microsoft.com/office/drawing/2014/main" id="{477F3587-6BCA-4872-96D6-43FCFA1BD720}"/>
                </a:ext>
              </a:extLst>
            </p:cNvPr>
            <p:cNvSpPr/>
            <p:nvPr/>
          </p:nvSpPr>
          <p:spPr>
            <a:xfrm>
              <a:off x="1027162"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1" name="Cube 100">
              <a:extLst>
                <a:ext uri="{FF2B5EF4-FFF2-40B4-BE49-F238E27FC236}">
                  <a16:creationId xmlns:a16="http://schemas.microsoft.com/office/drawing/2014/main" id="{BE245664-26CA-43DF-9888-EB38183CDB37}"/>
                </a:ext>
              </a:extLst>
            </p:cNvPr>
            <p:cNvSpPr/>
            <p:nvPr/>
          </p:nvSpPr>
          <p:spPr>
            <a:xfrm>
              <a:off x="1112908"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2" name="Cube 101">
              <a:extLst>
                <a:ext uri="{FF2B5EF4-FFF2-40B4-BE49-F238E27FC236}">
                  <a16:creationId xmlns:a16="http://schemas.microsoft.com/office/drawing/2014/main" id="{A377B1C1-C434-498E-B139-90C8F6E8BD03}"/>
                </a:ext>
              </a:extLst>
            </p:cNvPr>
            <p:cNvSpPr/>
            <p:nvPr/>
          </p:nvSpPr>
          <p:spPr>
            <a:xfrm>
              <a:off x="1195940"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3" name="Cube 102">
              <a:extLst>
                <a:ext uri="{FF2B5EF4-FFF2-40B4-BE49-F238E27FC236}">
                  <a16:creationId xmlns:a16="http://schemas.microsoft.com/office/drawing/2014/main" id="{B561E7C6-FC86-4AEB-9870-5A6AA6302757}"/>
                </a:ext>
              </a:extLst>
            </p:cNvPr>
            <p:cNvSpPr/>
            <p:nvPr/>
          </p:nvSpPr>
          <p:spPr>
            <a:xfrm>
              <a:off x="1112908"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4" name="Cube 103">
              <a:extLst>
                <a:ext uri="{FF2B5EF4-FFF2-40B4-BE49-F238E27FC236}">
                  <a16:creationId xmlns:a16="http://schemas.microsoft.com/office/drawing/2014/main" id="{9522EE9D-9BC4-4FCE-A3A8-69671096202F}"/>
                </a:ext>
              </a:extLst>
            </p:cNvPr>
            <p:cNvSpPr/>
            <p:nvPr/>
          </p:nvSpPr>
          <p:spPr>
            <a:xfrm>
              <a:off x="1195940"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5" name="Cube 104">
              <a:extLst>
                <a:ext uri="{FF2B5EF4-FFF2-40B4-BE49-F238E27FC236}">
                  <a16:creationId xmlns:a16="http://schemas.microsoft.com/office/drawing/2014/main" id="{0EC1B991-6697-4414-BF55-5E91B1D3C4F7}"/>
                </a:ext>
              </a:extLst>
            </p:cNvPr>
            <p:cNvSpPr/>
            <p:nvPr/>
          </p:nvSpPr>
          <p:spPr>
            <a:xfrm>
              <a:off x="1112908"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6" name="Cube 105">
              <a:extLst>
                <a:ext uri="{FF2B5EF4-FFF2-40B4-BE49-F238E27FC236}">
                  <a16:creationId xmlns:a16="http://schemas.microsoft.com/office/drawing/2014/main" id="{9E382B13-3D8A-4D88-8B2D-3D376C62AE8B}"/>
                </a:ext>
              </a:extLst>
            </p:cNvPr>
            <p:cNvSpPr/>
            <p:nvPr/>
          </p:nvSpPr>
          <p:spPr>
            <a:xfrm>
              <a:off x="1195940"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7" name="Cube 106">
              <a:extLst>
                <a:ext uri="{FF2B5EF4-FFF2-40B4-BE49-F238E27FC236}">
                  <a16:creationId xmlns:a16="http://schemas.microsoft.com/office/drawing/2014/main" id="{0E617D93-7235-4ABE-B261-159EF2963983}"/>
                </a:ext>
              </a:extLst>
            </p:cNvPr>
            <p:cNvSpPr/>
            <p:nvPr/>
          </p:nvSpPr>
          <p:spPr>
            <a:xfrm>
              <a:off x="1112908"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8" name="Cube 107">
              <a:extLst>
                <a:ext uri="{FF2B5EF4-FFF2-40B4-BE49-F238E27FC236}">
                  <a16:creationId xmlns:a16="http://schemas.microsoft.com/office/drawing/2014/main" id="{3C44E460-086F-4252-A678-2B99D4B41BA4}"/>
                </a:ext>
              </a:extLst>
            </p:cNvPr>
            <p:cNvSpPr/>
            <p:nvPr/>
          </p:nvSpPr>
          <p:spPr>
            <a:xfrm>
              <a:off x="1195940"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09" name="Cube 108">
              <a:extLst>
                <a:ext uri="{FF2B5EF4-FFF2-40B4-BE49-F238E27FC236}">
                  <a16:creationId xmlns:a16="http://schemas.microsoft.com/office/drawing/2014/main" id="{E26FCE5D-5526-44CD-BDCA-38650A92B118}"/>
                </a:ext>
              </a:extLst>
            </p:cNvPr>
            <p:cNvSpPr/>
            <p:nvPr/>
          </p:nvSpPr>
          <p:spPr>
            <a:xfrm>
              <a:off x="1112908"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0" name="Cube 109">
              <a:extLst>
                <a:ext uri="{FF2B5EF4-FFF2-40B4-BE49-F238E27FC236}">
                  <a16:creationId xmlns:a16="http://schemas.microsoft.com/office/drawing/2014/main" id="{03A02169-D8AB-4CA6-9780-8CEE097C2F26}"/>
                </a:ext>
              </a:extLst>
            </p:cNvPr>
            <p:cNvSpPr/>
            <p:nvPr/>
          </p:nvSpPr>
          <p:spPr>
            <a:xfrm>
              <a:off x="1195940"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1" name="Cube 110">
              <a:extLst>
                <a:ext uri="{FF2B5EF4-FFF2-40B4-BE49-F238E27FC236}">
                  <a16:creationId xmlns:a16="http://schemas.microsoft.com/office/drawing/2014/main" id="{E028B189-16BB-45F3-A902-978F7D0D2F35}"/>
                </a:ext>
              </a:extLst>
            </p:cNvPr>
            <p:cNvSpPr/>
            <p:nvPr/>
          </p:nvSpPr>
          <p:spPr>
            <a:xfrm>
              <a:off x="1112908"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2" name="Cube 111">
              <a:extLst>
                <a:ext uri="{FF2B5EF4-FFF2-40B4-BE49-F238E27FC236}">
                  <a16:creationId xmlns:a16="http://schemas.microsoft.com/office/drawing/2014/main" id="{AB97D32E-7DC4-4F02-B668-D34ED19EA842}"/>
                </a:ext>
              </a:extLst>
            </p:cNvPr>
            <p:cNvSpPr/>
            <p:nvPr/>
          </p:nvSpPr>
          <p:spPr>
            <a:xfrm>
              <a:off x="1195940"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3" name="Cube 112">
              <a:extLst>
                <a:ext uri="{FF2B5EF4-FFF2-40B4-BE49-F238E27FC236}">
                  <a16:creationId xmlns:a16="http://schemas.microsoft.com/office/drawing/2014/main" id="{43367003-BA9C-4957-84D7-278B3D703DC2}"/>
                </a:ext>
              </a:extLst>
            </p:cNvPr>
            <p:cNvSpPr/>
            <p:nvPr/>
          </p:nvSpPr>
          <p:spPr>
            <a:xfrm>
              <a:off x="1112908"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4" name="Cube 113">
              <a:extLst>
                <a:ext uri="{FF2B5EF4-FFF2-40B4-BE49-F238E27FC236}">
                  <a16:creationId xmlns:a16="http://schemas.microsoft.com/office/drawing/2014/main" id="{42C75F81-8504-480D-9F58-99BB11BA6B5B}"/>
                </a:ext>
              </a:extLst>
            </p:cNvPr>
            <p:cNvSpPr/>
            <p:nvPr/>
          </p:nvSpPr>
          <p:spPr>
            <a:xfrm>
              <a:off x="1195940"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5" name="Cube 114">
              <a:extLst>
                <a:ext uri="{FF2B5EF4-FFF2-40B4-BE49-F238E27FC236}">
                  <a16:creationId xmlns:a16="http://schemas.microsoft.com/office/drawing/2014/main" id="{0B1454CF-1AE6-4CDA-B68E-87F94AFC488E}"/>
                </a:ext>
              </a:extLst>
            </p:cNvPr>
            <p:cNvSpPr/>
            <p:nvPr/>
          </p:nvSpPr>
          <p:spPr>
            <a:xfrm>
              <a:off x="1112908"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6" name="Cube 115">
              <a:extLst>
                <a:ext uri="{FF2B5EF4-FFF2-40B4-BE49-F238E27FC236}">
                  <a16:creationId xmlns:a16="http://schemas.microsoft.com/office/drawing/2014/main" id="{52A0815B-92B2-4210-A0DC-9C6805A1CCCE}"/>
                </a:ext>
              </a:extLst>
            </p:cNvPr>
            <p:cNvSpPr/>
            <p:nvPr/>
          </p:nvSpPr>
          <p:spPr>
            <a:xfrm>
              <a:off x="1195940"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7" name="Cube 116">
              <a:extLst>
                <a:ext uri="{FF2B5EF4-FFF2-40B4-BE49-F238E27FC236}">
                  <a16:creationId xmlns:a16="http://schemas.microsoft.com/office/drawing/2014/main" id="{CA22E5FF-76D9-4C47-B74E-59D6338DC1A2}"/>
                </a:ext>
              </a:extLst>
            </p:cNvPr>
            <p:cNvSpPr/>
            <p:nvPr/>
          </p:nvSpPr>
          <p:spPr>
            <a:xfrm>
              <a:off x="1112908"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8" name="Cube 117">
              <a:extLst>
                <a:ext uri="{FF2B5EF4-FFF2-40B4-BE49-F238E27FC236}">
                  <a16:creationId xmlns:a16="http://schemas.microsoft.com/office/drawing/2014/main" id="{A462A6AB-CC01-489C-8553-BE0E69C431E5}"/>
                </a:ext>
              </a:extLst>
            </p:cNvPr>
            <p:cNvSpPr/>
            <p:nvPr/>
          </p:nvSpPr>
          <p:spPr>
            <a:xfrm>
              <a:off x="1195940"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9" name="Cube 118">
              <a:extLst>
                <a:ext uri="{FF2B5EF4-FFF2-40B4-BE49-F238E27FC236}">
                  <a16:creationId xmlns:a16="http://schemas.microsoft.com/office/drawing/2014/main" id="{E7F8A080-620C-4E8F-93AC-B8D0D5C78038}"/>
                </a:ext>
              </a:extLst>
            </p:cNvPr>
            <p:cNvSpPr/>
            <p:nvPr/>
          </p:nvSpPr>
          <p:spPr>
            <a:xfrm>
              <a:off x="1112908"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0" name="Cube 119">
              <a:extLst>
                <a:ext uri="{FF2B5EF4-FFF2-40B4-BE49-F238E27FC236}">
                  <a16:creationId xmlns:a16="http://schemas.microsoft.com/office/drawing/2014/main" id="{C545FBC1-FD80-4B10-A68F-9A079AA98F25}"/>
                </a:ext>
              </a:extLst>
            </p:cNvPr>
            <p:cNvSpPr/>
            <p:nvPr/>
          </p:nvSpPr>
          <p:spPr>
            <a:xfrm>
              <a:off x="1195940"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grpSp>
        <p:nvGrpSpPr>
          <p:cNvPr id="121" name="Group 120">
            <a:extLst>
              <a:ext uri="{FF2B5EF4-FFF2-40B4-BE49-F238E27FC236}">
                <a16:creationId xmlns:a16="http://schemas.microsoft.com/office/drawing/2014/main" id="{BBD9A271-F5EC-45EF-86F0-FCAE481BD505}"/>
              </a:ext>
            </a:extLst>
          </p:cNvPr>
          <p:cNvGrpSpPr/>
          <p:nvPr/>
        </p:nvGrpSpPr>
        <p:grpSpPr>
          <a:xfrm>
            <a:off x="10578343" y="1299825"/>
            <a:ext cx="862128" cy="675468"/>
            <a:chOff x="11131397" y="4995525"/>
            <a:chExt cx="862128" cy="675468"/>
          </a:xfrm>
        </p:grpSpPr>
        <p:sp>
          <p:nvSpPr>
            <p:cNvPr id="122" name="Cube 121">
              <a:extLst>
                <a:ext uri="{FF2B5EF4-FFF2-40B4-BE49-F238E27FC236}">
                  <a16:creationId xmlns:a16="http://schemas.microsoft.com/office/drawing/2014/main" id="{D9C38606-170A-4B7B-A4C1-986E1AFB9BDE}"/>
                </a:ext>
              </a:extLst>
            </p:cNvPr>
            <p:cNvSpPr/>
            <p:nvPr/>
          </p:nvSpPr>
          <p:spPr>
            <a:xfrm>
              <a:off x="11131397"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3" name="Cube 122">
              <a:extLst>
                <a:ext uri="{FF2B5EF4-FFF2-40B4-BE49-F238E27FC236}">
                  <a16:creationId xmlns:a16="http://schemas.microsoft.com/office/drawing/2014/main" id="{CA8E0E58-9FED-40FF-9998-D427DA08449D}"/>
                </a:ext>
              </a:extLst>
            </p:cNvPr>
            <p:cNvSpPr/>
            <p:nvPr/>
          </p:nvSpPr>
          <p:spPr>
            <a:xfrm>
              <a:off x="11214429"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4" name="Cube 123">
              <a:extLst>
                <a:ext uri="{FF2B5EF4-FFF2-40B4-BE49-F238E27FC236}">
                  <a16:creationId xmlns:a16="http://schemas.microsoft.com/office/drawing/2014/main" id="{FC1BB9A6-D680-4DED-83E2-0E3CCBB64B4A}"/>
                </a:ext>
              </a:extLst>
            </p:cNvPr>
            <p:cNvSpPr/>
            <p:nvPr/>
          </p:nvSpPr>
          <p:spPr>
            <a:xfrm>
              <a:off x="11297461"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5" name="Cube 124">
              <a:extLst>
                <a:ext uri="{FF2B5EF4-FFF2-40B4-BE49-F238E27FC236}">
                  <a16:creationId xmlns:a16="http://schemas.microsoft.com/office/drawing/2014/main" id="{BC6F00C9-9E3C-4CDB-82AC-05B03D735816}"/>
                </a:ext>
              </a:extLst>
            </p:cNvPr>
            <p:cNvSpPr/>
            <p:nvPr/>
          </p:nvSpPr>
          <p:spPr>
            <a:xfrm>
              <a:off x="11380493"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6" name="Cube 125">
              <a:extLst>
                <a:ext uri="{FF2B5EF4-FFF2-40B4-BE49-F238E27FC236}">
                  <a16:creationId xmlns:a16="http://schemas.microsoft.com/office/drawing/2014/main" id="{44D81D8F-57D0-4783-8B2B-E8D636044010}"/>
                </a:ext>
              </a:extLst>
            </p:cNvPr>
            <p:cNvSpPr/>
            <p:nvPr/>
          </p:nvSpPr>
          <p:spPr>
            <a:xfrm>
              <a:off x="11468020"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7" name="Cube 126">
              <a:extLst>
                <a:ext uri="{FF2B5EF4-FFF2-40B4-BE49-F238E27FC236}">
                  <a16:creationId xmlns:a16="http://schemas.microsoft.com/office/drawing/2014/main" id="{D81B7503-136D-4813-97A7-1DA6DEB35505}"/>
                </a:ext>
              </a:extLst>
            </p:cNvPr>
            <p:cNvSpPr/>
            <p:nvPr/>
          </p:nvSpPr>
          <p:spPr>
            <a:xfrm>
              <a:off x="11551052"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8" name="Cube 127">
              <a:extLst>
                <a:ext uri="{FF2B5EF4-FFF2-40B4-BE49-F238E27FC236}">
                  <a16:creationId xmlns:a16="http://schemas.microsoft.com/office/drawing/2014/main" id="{A0D68930-F64B-44D3-868C-6A371B05725E}"/>
                </a:ext>
              </a:extLst>
            </p:cNvPr>
            <p:cNvSpPr/>
            <p:nvPr/>
          </p:nvSpPr>
          <p:spPr>
            <a:xfrm>
              <a:off x="11635402"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29" name="Cube 128">
              <a:extLst>
                <a:ext uri="{FF2B5EF4-FFF2-40B4-BE49-F238E27FC236}">
                  <a16:creationId xmlns:a16="http://schemas.microsoft.com/office/drawing/2014/main" id="{8B67123C-C814-4782-97AA-26209F668B9F}"/>
                </a:ext>
              </a:extLst>
            </p:cNvPr>
            <p:cNvSpPr/>
            <p:nvPr/>
          </p:nvSpPr>
          <p:spPr>
            <a:xfrm>
              <a:off x="11718434"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0" name="Cube 129">
              <a:extLst>
                <a:ext uri="{FF2B5EF4-FFF2-40B4-BE49-F238E27FC236}">
                  <a16:creationId xmlns:a16="http://schemas.microsoft.com/office/drawing/2014/main" id="{58F29EBA-FBD4-48EC-96AF-E1E82A6822F5}"/>
                </a:ext>
              </a:extLst>
            </p:cNvPr>
            <p:cNvSpPr/>
            <p:nvPr/>
          </p:nvSpPr>
          <p:spPr>
            <a:xfrm>
              <a:off x="11131397"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1" name="Cube 130">
              <a:extLst>
                <a:ext uri="{FF2B5EF4-FFF2-40B4-BE49-F238E27FC236}">
                  <a16:creationId xmlns:a16="http://schemas.microsoft.com/office/drawing/2014/main" id="{6A1F31E0-5BA6-48E4-9288-DD5A16232D7D}"/>
                </a:ext>
              </a:extLst>
            </p:cNvPr>
            <p:cNvSpPr/>
            <p:nvPr/>
          </p:nvSpPr>
          <p:spPr>
            <a:xfrm>
              <a:off x="11214429"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2" name="Cube 131">
              <a:extLst>
                <a:ext uri="{FF2B5EF4-FFF2-40B4-BE49-F238E27FC236}">
                  <a16:creationId xmlns:a16="http://schemas.microsoft.com/office/drawing/2014/main" id="{15D53C4A-AB4E-45D4-8FCE-3B6F08240493}"/>
                </a:ext>
              </a:extLst>
            </p:cNvPr>
            <p:cNvSpPr/>
            <p:nvPr/>
          </p:nvSpPr>
          <p:spPr>
            <a:xfrm>
              <a:off x="11297461"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3" name="Cube 132">
              <a:extLst>
                <a:ext uri="{FF2B5EF4-FFF2-40B4-BE49-F238E27FC236}">
                  <a16:creationId xmlns:a16="http://schemas.microsoft.com/office/drawing/2014/main" id="{F25D68C3-92A9-45E9-A80F-4679B2D6AC4E}"/>
                </a:ext>
              </a:extLst>
            </p:cNvPr>
            <p:cNvSpPr/>
            <p:nvPr/>
          </p:nvSpPr>
          <p:spPr>
            <a:xfrm>
              <a:off x="11380493"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4" name="Cube 133">
              <a:extLst>
                <a:ext uri="{FF2B5EF4-FFF2-40B4-BE49-F238E27FC236}">
                  <a16:creationId xmlns:a16="http://schemas.microsoft.com/office/drawing/2014/main" id="{755272CA-202C-4913-AA39-20EC3629FB08}"/>
                </a:ext>
              </a:extLst>
            </p:cNvPr>
            <p:cNvSpPr/>
            <p:nvPr/>
          </p:nvSpPr>
          <p:spPr>
            <a:xfrm>
              <a:off x="11468020"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5" name="Cube 134">
              <a:extLst>
                <a:ext uri="{FF2B5EF4-FFF2-40B4-BE49-F238E27FC236}">
                  <a16:creationId xmlns:a16="http://schemas.microsoft.com/office/drawing/2014/main" id="{B33F4365-AE6D-435A-9BD3-BDD01944B1B3}"/>
                </a:ext>
              </a:extLst>
            </p:cNvPr>
            <p:cNvSpPr/>
            <p:nvPr/>
          </p:nvSpPr>
          <p:spPr>
            <a:xfrm>
              <a:off x="11551052"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6" name="Cube 135">
              <a:extLst>
                <a:ext uri="{FF2B5EF4-FFF2-40B4-BE49-F238E27FC236}">
                  <a16:creationId xmlns:a16="http://schemas.microsoft.com/office/drawing/2014/main" id="{651FEE13-6F1C-461F-A2D3-158E6BD28B4A}"/>
                </a:ext>
              </a:extLst>
            </p:cNvPr>
            <p:cNvSpPr/>
            <p:nvPr/>
          </p:nvSpPr>
          <p:spPr>
            <a:xfrm>
              <a:off x="11635402"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7" name="Cube 136">
              <a:extLst>
                <a:ext uri="{FF2B5EF4-FFF2-40B4-BE49-F238E27FC236}">
                  <a16:creationId xmlns:a16="http://schemas.microsoft.com/office/drawing/2014/main" id="{AF1E09BC-9266-4128-B9E6-7467569C937F}"/>
                </a:ext>
              </a:extLst>
            </p:cNvPr>
            <p:cNvSpPr/>
            <p:nvPr/>
          </p:nvSpPr>
          <p:spPr>
            <a:xfrm>
              <a:off x="11718434"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8" name="Cube 137">
              <a:extLst>
                <a:ext uri="{FF2B5EF4-FFF2-40B4-BE49-F238E27FC236}">
                  <a16:creationId xmlns:a16="http://schemas.microsoft.com/office/drawing/2014/main" id="{38DABE7B-3607-4AD3-AF25-C4167EA1EC8C}"/>
                </a:ext>
              </a:extLst>
            </p:cNvPr>
            <p:cNvSpPr/>
            <p:nvPr/>
          </p:nvSpPr>
          <p:spPr>
            <a:xfrm>
              <a:off x="11131397"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39" name="Cube 138">
              <a:extLst>
                <a:ext uri="{FF2B5EF4-FFF2-40B4-BE49-F238E27FC236}">
                  <a16:creationId xmlns:a16="http://schemas.microsoft.com/office/drawing/2014/main" id="{3A8CDC13-0FB2-40A8-ACCC-FB42DCD2AB51}"/>
                </a:ext>
              </a:extLst>
            </p:cNvPr>
            <p:cNvSpPr/>
            <p:nvPr/>
          </p:nvSpPr>
          <p:spPr>
            <a:xfrm>
              <a:off x="11214429"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0" name="Cube 139">
              <a:extLst>
                <a:ext uri="{FF2B5EF4-FFF2-40B4-BE49-F238E27FC236}">
                  <a16:creationId xmlns:a16="http://schemas.microsoft.com/office/drawing/2014/main" id="{6A401C11-149C-40E0-8E85-DC81DFFF0B9A}"/>
                </a:ext>
              </a:extLst>
            </p:cNvPr>
            <p:cNvSpPr/>
            <p:nvPr/>
          </p:nvSpPr>
          <p:spPr>
            <a:xfrm>
              <a:off x="11297461"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1" name="Cube 140">
              <a:extLst>
                <a:ext uri="{FF2B5EF4-FFF2-40B4-BE49-F238E27FC236}">
                  <a16:creationId xmlns:a16="http://schemas.microsoft.com/office/drawing/2014/main" id="{9B5A636E-1AC5-412E-8800-151E632702D3}"/>
                </a:ext>
              </a:extLst>
            </p:cNvPr>
            <p:cNvSpPr/>
            <p:nvPr/>
          </p:nvSpPr>
          <p:spPr>
            <a:xfrm>
              <a:off x="11380493"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2" name="Cube 141">
              <a:extLst>
                <a:ext uri="{FF2B5EF4-FFF2-40B4-BE49-F238E27FC236}">
                  <a16:creationId xmlns:a16="http://schemas.microsoft.com/office/drawing/2014/main" id="{237D11A7-D3E4-4A95-BCBF-D88A46445D6F}"/>
                </a:ext>
              </a:extLst>
            </p:cNvPr>
            <p:cNvSpPr/>
            <p:nvPr/>
          </p:nvSpPr>
          <p:spPr>
            <a:xfrm>
              <a:off x="11468020"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3" name="Cube 142">
              <a:extLst>
                <a:ext uri="{FF2B5EF4-FFF2-40B4-BE49-F238E27FC236}">
                  <a16:creationId xmlns:a16="http://schemas.microsoft.com/office/drawing/2014/main" id="{1338A4D9-FBED-445B-8066-E90F493F479F}"/>
                </a:ext>
              </a:extLst>
            </p:cNvPr>
            <p:cNvSpPr/>
            <p:nvPr/>
          </p:nvSpPr>
          <p:spPr>
            <a:xfrm>
              <a:off x="11551052"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4" name="Cube 143">
              <a:extLst>
                <a:ext uri="{FF2B5EF4-FFF2-40B4-BE49-F238E27FC236}">
                  <a16:creationId xmlns:a16="http://schemas.microsoft.com/office/drawing/2014/main" id="{B6106744-6EF3-477F-A682-952A382E423A}"/>
                </a:ext>
              </a:extLst>
            </p:cNvPr>
            <p:cNvSpPr/>
            <p:nvPr/>
          </p:nvSpPr>
          <p:spPr>
            <a:xfrm>
              <a:off x="11635402"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5" name="Cube 144">
              <a:extLst>
                <a:ext uri="{FF2B5EF4-FFF2-40B4-BE49-F238E27FC236}">
                  <a16:creationId xmlns:a16="http://schemas.microsoft.com/office/drawing/2014/main" id="{F1AEE5C4-C1A8-4F27-B20C-B03C96D32607}"/>
                </a:ext>
              </a:extLst>
            </p:cNvPr>
            <p:cNvSpPr/>
            <p:nvPr/>
          </p:nvSpPr>
          <p:spPr>
            <a:xfrm>
              <a:off x="11718434"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6" name="Cube 145">
              <a:extLst>
                <a:ext uri="{FF2B5EF4-FFF2-40B4-BE49-F238E27FC236}">
                  <a16:creationId xmlns:a16="http://schemas.microsoft.com/office/drawing/2014/main" id="{AF62A2A5-11EC-4671-BC2E-5AC234D84487}"/>
                </a:ext>
              </a:extLst>
            </p:cNvPr>
            <p:cNvSpPr/>
            <p:nvPr/>
          </p:nvSpPr>
          <p:spPr>
            <a:xfrm>
              <a:off x="11131397"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7" name="Cube 146">
              <a:extLst>
                <a:ext uri="{FF2B5EF4-FFF2-40B4-BE49-F238E27FC236}">
                  <a16:creationId xmlns:a16="http://schemas.microsoft.com/office/drawing/2014/main" id="{889A1F75-9229-42BF-AF19-4022F841A599}"/>
                </a:ext>
              </a:extLst>
            </p:cNvPr>
            <p:cNvSpPr/>
            <p:nvPr/>
          </p:nvSpPr>
          <p:spPr>
            <a:xfrm>
              <a:off x="11214429"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8" name="Cube 147">
              <a:extLst>
                <a:ext uri="{FF2B5EF4-FFF2-40B4-BE49-F238E27FC236}">
                  <a16:creationId xmlns:a16="http://schemas.microsoft.com/office/drawing/2014/main" id="{E1F49C05-D16A-43AF-8282-4DCEE3C9B774}"/>
                </a:ext>
              </a:extLst>
            </p:cNvPr>
            <p:cNvSpPr/>
            <p:nvPr/>
          </p:nvSpPr>
          <p:spPr>
            <a:xfrm>
              <a:off x="11297461"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9" name="Cube 148">
              <a:extLst>
                <a:ext uri="{FF2B5EF4-FFF2-40B4-BE49-F238E27FC236}">
                  <a16:creationId xmlns:a16="http://schemas.microsoft.com/office/drawing/2014/main" id="{160C79C1-78C4-4BE9-B20B-B85A961CB7DF}"/>
                </a:ext>
              </a:extLst>
            </p:cNvPr>
            <p:cNvSpPr/>
            <p:nvPr/>
          </p:nvSpPr>
          <p:spPr>
            <a:xfrm>
              <a:off x="11380493"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0" name="Cube 149">
              <a:extLst>
                <a:ext uri="{FF2B5EF4-FFF2-40B4-BE49-F238E27FC236}">
                  <a16:creationId xmlns:a16="http://schemas.microsoft.com/office/drawing/2014/main" id="{C98E2D04-3B16-4DC7-B294-B9EC7A4E6258}"/>
                </a:ext>
              </a:extLst>
            </p:cNvPr>
            <p:cNvSpPr/>
            <p:nvPr/>
          </p:nvSpPr>
          <p:spPr>
            <a:xfrm>
              <a:off x="11468020"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1" name="Cube 150">
              <a:extLst>
                <a:ext uri="{FF2B5EF4-FFF2-40B4-BE49-F238E27FC236}">
                  <a16:creationId xmlns:a16="http://schemas.microsoft.com/office/drawing/2014/main" id="{6678379C-A3B4-4081-8129-22FAF0D3044C}"/>
                </a:ext>
              </a:extLst>
            </p:cNvPr>
            <p:cNvSpPr/>
            <p:nvPr/>
          </p:nvSpPr>
          <p:spPr>
            <a:xfrm>
              <a:off x="11551052"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2" name="Cube 151">
              <a:extLst>
                <a:ext uri="{FF2B5EF4-FFF2-40B4-BE49-F238E27FC236}">
                  <a16:creationId xmlns:a16="http://schemas.microsoft.com/office/drawing/2014/main" id="{4FD8AEE9-8F1F-4738-A874-4A77C61A9661}"/>
                </a:ext>
              </a:extLst>
            </p:cNvPr>
            <p:cNvSpPr/>
            <p:nvPr/>
          </p:nvSpPr>
          <p:spPr>
            <a:xfrm>
              <a:off x="11635402"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3" name="Cube 152">
              <a:extLst>
                <a:ext uri="{FF2B5EF4-FFF2-40B4-BE49-F238E27FC236}">
                  <a16:creationId xmlns:a16="http://schemas.microsoft.com/office/drawing/2014/main" id="{B3174266-E852-4121-9D99-15D3551A81DC}"/>
                </a:ext>
              </a:extLst>
            </p:cNvPr>
            <p:cNvSpPr/>
            <p:nvPr/>
          </p:nvSpPr>
          <p:spPr>
            <a:xfrm>
              <a:off x="11718434"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4" name="Cube 153">
              <a:extLst>
                <a:ext uri="{FF2B5EF4-FFF2-40B4-BE49-F238E27FC236}">
                  <a16:creationId xmlns:a16="http://schemas.microsoft.com/office/drawing/2014/main" id="{EB89B4D3-9362-48D5-99B7-373AABF6CFC4}"/>
                </a:ext>
              </a:extLst>
            </p:cNvPr>
            <p:cNvSpPr/>
            <p:nvPr/>
          </p:nvSpPr>
          <p:spPr>
            <a:xfrm>
              <a:off x="11131397"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5" name="Cube 154">
              <a:extLst>
                <a:ext uri="{FF2B5EF4-FFF2-40B4-BE49-F238E27FC236}">
                  <a16:creationId xmlns:a16="http://schemas.microsoft.com/office/drawing/2014/main" id="{7C8566AD-6264-4D1D-9B79-9917719760A7}"/>
                </a:ext>
              </a:extLst>
            </p:cNvPr>
            <p:cNvSpPr/>
            <p:nvPr/>
          </p:nvSpPr>
          <p:spPr>
            <a:xfrm>
              <a:off x="11214429"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6" name="Cube 155">
              <a:extLst>
                <a:ext uri="{FF2B5EF4-FFF2-40B4-BE49-F238E27FC236}">
                  <a16:creationId xmlns:a16="http://schemas.microsoft.com/office/drawing/2014/main" id="{2FEA9BCA-E2EB-4FA9-B721-F2E43B348E55}"/>
                </a:ext>
              </a:extLst>
            </p:cNvPr>
            <p:cNvSpPr/>
            <p:nvPr/>
          </p:nvSpPr>
          <p:spPr>
            <a:xfrm>
              <a:off x="11297461"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7" name="Cube 156">
              <a:extLst>
                <a:ext uri="{FF2B5EF4-FFF2-40B4-BE49-F238E27FC236}">
                  <a16:creationId xmlns:a16="http://schemas.microsoft.com/office/drawing/2014/main" id="{2BAA9EBC-E973-4A1D-9B58-B86B9B4BB19C}"/>
                </a:ext>
              </a:extLst>
            </p:cNvPr>
            <p:cNvSpPr/>
            <p:nvPr/>
          </p:nvSpPr>
          <p:spPr>
            <a:xfrm>
              <a:off x="11380493"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8" name="Cube 157">
              <a:extLst>
                <a:ext uri="{FF2B5EF4-FFF2-40B4-BE49-F238E27FC236}">
                  <a16:creationId xmlns:a16="http://schemas.microsoft.com/office/drawing/2014/main" id="{5A55B8CF-662F-4F0F-85EB-6B6AE028E4C2}"/>
                </a:ext>
              </a:extLst>
            </p:cNvPr>
            <p:cNvSpPr/>
            <p:nvPr/>
          </p:nvSpPr>
          <p:spPr>
            <a:xfrm>
              <a:off x="11468020"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9" name="Cube 158">
              <a:extLst>
                <a:ext uri="{FF2B5EF4-FFF2-40B4-BE49-F238E27FC236}">
                  <a16:creationId xmlns:a16="http://schemas.microsoft.com/office/drawing/2014/main" id="{D79D8458-57AB-4556-9ECC-7B1E4A4E0ACC}"/>
                </a:ext>
              </a:extLst>
            </p:cNvPr>
            <p:cNvSpPr/>
            <p:nvPr/>
          </p:nvSpPr>
          <p:spPr>
            <a:xfrm>
              <a:off x="11551052"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0" name="Cube 159">
              <a:extLst>
                <a:ext uri="{FF2B5EF4-FFF2-40B4-BE49-F238E27FC236}">
                  <a16:creationId xmlns:a16="http://schemas.microsoft.com/office/drawing/2014/main" id="{49D51C74-4D1E-435A-B527-D2A2F7A34FEF}"/>
                </a:ext>
              </a:extLst>
            </p:cNvPr>
            <p:cNvSpPr/>
            <p:nvPr/>
          </p:nvSpPr>
          <p:spPr>
            <a:xfrm>
              <a:off x="11635402"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1" name="Cube 160">
              <a:extLst>
                <a:ext uri="{FF2B5EF4-FFF2-40B4-BE49-F238E27FC236}">
                  <a16:creationId xmlns:a16="http://schemas.microsoft.com/office/drawing/2014/main" id="{D405E21B-AC3E-4DB8-BA5D-975BF1C30958}"/>
                </a:ext>
              </a:extLst>
            </p:cNvPr>
            <p:cNvSpPr/>
            <p:nvPr/>
          </p:nvSpPr>
          <p:spPr>
            <a:xfrm>
              <a:off x="11718434"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2" name="Cube 161">
              <a:extLst>
                <a:ext uri="{FF2B5EF4-FFF2-40B4-BE49-F238E27FC236}">
                  <a16:creationId xmlns:a16="http://schemas.microsoft.com/office/drawing/2014/main" id="{32DC56F1-84A6-483F-B9E7-1AAD215F8BE1}"/>
                </a:ext>
              </a:extLst>
            </p:cNvPr>
            <p:cNvSpPr/>
            <p:nvPr/>
          </p:nvSpPr>
          <p:spPr>
            <a:xfrm>
              <a:off x="11131397"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3" name="Cube 162">
              <a:extLst>
                <a:ext uri="{FF2B5EF4-FFF2-40B4-BE49-F238E27FC236}">
                  <a16:creationId xmlns:a16="http://schemas.microsoft.com/office/drawing/2014/main" id="{B1AC143F-53AD-417F-86B1-0BB299DA476F}"/>
                </a:ext>
              </a:extLst>
            </p:cNvPr>
            <p:cNvSpPr/>
            <p:nvPr/>
          </p:nvSpPr>
          <p:spPr>
            <a:xfrm>
              <a:off x="11214429"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4" name="Cube 163">
              <a:extLst>
                <a:ext uri="{FF2B5EF4-FFF2-40B4-BE49-F238E27FC236}">
                  <a16:creationId xmlns:a16="http://schemas.microsoft.com/office/drawing/2014/main" id="{E9555D11-328F-41F7-AFD9-1073F54304C3}"/>
                </a:ext>
              </a:extLst>
            </p:cNvPr>
            <p:cNvSpPr/>
            <p:nvPr/>
          </p:nvSpPr>
          <p:spPr>
            <a:xfrm>
              <a:off x="11297461"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5" name="Cube 164">
              <a:extLst>
                <a:ext uri="{FF2B5EF4-FFF2-40B4-BE49-F238E27FC236}">
                  <a16:creationId xmlns:a16="http://schemas.microsoft.com/office/drawing/2014/main" id="{80D111A9-1E51-45A2-93B0-BA3C3B5C82C5}"/>
                </a:ext>
              </a:extLst>
            </p:cNvPr>
            <p:cNvSpPr/>
            <p:nvPr/>
          </p:nvSpPr>
          <p:spPr>
            <a:xfrm>
              <a:off x="11380493"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6" name="Cube 165">
              <a:extLst>
                <a:ext uri="{FF2B5EF4-FFF2-40B4-BE49-F238E27FC236}">
                  <a16:creationId xmlns:a16="http://schemas.microsoft.com/office/drawing/2014/main" id="{3B072BF5-F6E9-4FFA-BE27-0451E9A02AD6}"/>
                </a:ext>
              </a:extLst>
            </p:cNvPr>
            <p:cNvSpPr/>
            <p:nvPr/>
          </p:nvSpPr>
          <p:spPr>
            <a:xfrm>
              <a:off x="11468020"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7" name="Cube 166">
              <a:extLst>
                <a:ext uri="{FF2B5EF4-FFF2-40B4-BE49-F238E27FC236}">
                  <a16:creationId xmlns:a16="http://schemas.microsoft.com/office/drawing/2014/main" id="{0158CF80-EC1C-46C2-A4E8-48F55567F6FA}"/>
                </a:ext>
              </a:extLst>
            </p:cNvPr>
            <p:cNvSpPr/>
            <p:nvPr/>
          </p:nvSpPr>
          <p:spPr>
            <a:xfrm>
              <a:off x="11551052"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8" name="Cube 167">
              <a:extLst>
                <a:ext uri="{FF2B5EF4-FFF2-40B4-BE49-F238E27FC236}">
                  <a16:creationId xmlns:a16="http://schemas.microsoft.com/office/drawing/2014/main" id="{FF341C81-34C3-4129-813D-276B806EC507}"/>
                </a:ext>
              </a:extLst>
            </p:cNvPr>
            <p:cNvSpPr/>
            <p:nvPr/>
          </p:nvSpPr>
          <p:spPr>
            <a:xfrm>
              <a:off x="11635402"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69" name="Cube 168">
              <a:extLst>
                <a:ext uri="{FF2B5EF4-FFF2-40B4-BE49-F238E27FC236}">
                  <a16:creationId xmlns:a16="http://schemas.microsoft.com/office/drawing/2014/main" id="{B5F8814A-240E-44F1-84E0-07BF4591D4CD}"/>
                </a:ext>
              </a:extLst>
            </p:cNvPr>
            <p:cNvSpPr/>
            <p:nvPr/>
          </p:nvSpPr>
          <p:spPr>
            <a:xfrm>
              <a:off x="11718434"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0" name="Cube 169">
              <a:extLst>
                <a:ext uri="{FF2B5EF4-FFF2-40B4-BE49-F238E27FC236}">
                  <a16:creationId xmlns:a16="http://schemas.microsoft.com/office/drawing/2014/main" id="{E6CA08E4-A662-4FF9-98F0-6F31491EBE88}"/>
                </a:ext>
              </a:extLst>
            </p:cNvPr>
            <p:cNvSpPr/>
            <p:nvPr/>
          </p:nvSpPr>
          <p:spPr>
            <a:xfrm>
              <a:off x="11804180"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1" name="Cube 170">
              <a:extLst>
                <a:ext uri="{FF2B5EF4-FFF2-40B4-BE49-F238E27FC236}">
                  <a16:creationId xmlns:a16="http://schemas.microsoft.com/office/drawing/2014/main" id="{2A0AC01F-D632-4BB9-9027-CB933BC24CE4}"/>
                </a:ext>
              </a:extLst>
            </p:cNvPr>
            <p:cNvSpPr/>
            <p:nvPr/>
          </p:nvSpPr>
          <p:spPr>
            <a:xfrm>
              <a:off x="11887212" y="556188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2" name="Cube 171">
              <a:extLst>
                <a:ext uri="{FF2B5EF4-FFF2-40B4-BE49-F238E27FC236}">
                  <a16:creationId xmlns:a16="http://schemas.microsoft.com/office/drawing/2014/main" id="{8A7292C0-F5CC-4325-BF36-DA591490D6D8}"/>
                </a:ext>
              </a:extLst>
            </p:cNvPr>
            <p:cNvSpPr/>
            <p:nvPr/>
          </p:nvSpPr>
          <p:spPr>
            <a:xfrm>
              <a:off x="11804180"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3" name="Cube 172">
              <a:extLst>
                <a:ext uri="{FF2B5EF4-FFF2-40B4-BE49-F238E27FC236}">
                  <a16:creationId xmlns:a16="http://schemas.microsoft.com/office/drawing/2014/main" id="{8A251ECA-95E8-4CD0-AB8F-AEA624F33D12}"/>
                </a:ext>
              </a:extLst>
            </p:cNvPr>
            <p:cNvSpPr/>
            <p:nvPr/>
          </p:nvSpPr>
          <p:spPr>
            <a:xfrm>
              <a:off x="11887212" y="5488629"/>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4" name="Cube 173">
              <a:extLst>
                <a:ext uri="{FF2B5EF4-FFF2-40B4-BE49-F238E27FC236}">
                  <a16:creationId xmlns:a16="http://schemas.microsoft.com/office/drawing/2014/main" id="{9F139B0C-50C3-4864-98F2-B841C36A05B7}"/>
                </a:ext>
              </a:extLst>
            </p:cNvPr>
            <p:cNvSpPr/>
            <p:nvPr/>
          </p:nvSpPr>
          <p:spPr>
            <a:xfrm>
              <a:off x="11804180"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5" name="Cube 174">
              <a:extLst>
                <a:ext uri="{FF2B5EF4-FFF2-40B4-BE49-F238E27FC236}">
                  <a16:creationId xmlns:a16="http://schemas.microsoft.com/office/drawing/2014/main" id="{94E75738-18FD-4362-B1DD-0E9505ABD7F7}"/>
                </a:ext>
              </a:extLst>
            </p:cNvPr>
            <p:cNvSpPr/>
            <p:nvPr/>
          </p:nvSpPr>
          <p:spPr>
            <a:xfrm>
              <a:off x="11887212" y="5399074"/>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6" name="Cube 175">
              <a:extLst>
                <a:ext uri="{FF2B5EF4-FFF2-40B4-BE49-F238E27FC236}">
                  <a16:creationId xmlns:a16="http://schemas.microsoft.com/office/drawing/2014/main" id="{18599F48-121A-40A1-8FC1-A66EBA4EB8EC}"/>
                </a:ext>
              </a:extLst>
            </p:cNvPr>
            <p:cNvSpPr/>
            <p:nvPr/>
          </p:nvSpPr>
          <p:spPr>
            <a:xfrm>
              <a:off x="11804180"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7" name="Cube 176">
              <a:extLst>
                <a:ext uri="{FF2B5EF4-FFF2-40B4-BE49-F238E27FC236}">
                  <a16:creationId xmlns:a16="http://schemas.microsoft.com/office/drawing/2014/main" id="{F855C706-8208-4D7B-B901-51957AC7F371}"/>
                </a:ext>
              </a:extLst>
            </p:cNvPr>
            <p:cNvSpPr/>
            <p:nvPr/>
          </p:nvSpPr>
          <p:spPr>
            <a:xfrm>
              <a:off x="11887212" y="532582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8" name="Cube 177">
              <a:extLst>
                <a:ext uri="{FF2B5EF4-FFF2-40B4-BE49-F238E27FC236}">
                  <a16:creationId xmlns:a16="http://schemas.microsoft.com/office/drawing/2014/main" id="{728F630B-F61C-46A2-842D-217F8479B356}"/>
                </a:ext>
              </a:extLst>
            </p:cNvPr>
            <p:cNvSpPr/>
            <p:nvPr/>
          </p:nvSpPr>
          <p:spPr>
            <a:xfrm>
              <a:off x="11804180"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79" name="Cube 178">
              <a:extLst>
                <a:ext uri="{FF2B5EF4-FFF2-40B4-BE49-F238E27FC236}">
                  <a16:creationId xmlns:a16="http://schemas.microsoft.com/office/drawing/2014/main" id="{C1517903-164B-4195-8F9D-4203D847F315}"/>
                </a:ext>
              </a:extLst>
            </p:cNvPr>
            <p:cNvSpPr/>
            <p:nvPr/>
          </p:nvSpPr>
          <p:spPr>
            <a:xfrm>
              <a:off x="11887212" y="523694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0" name="Cube 179">
              <a:extLst>
                <a:ext uri="{FF2B5EF4-FFF2-40B4-BE49-F238E27FC236}">
                  <a16:creationId xmlns:a16="http://schemas.microsoft.com/office/drawing/2014/main" id="{283F7275-01C4-4B31-AECD-3E8DAE848789}"/>
                </a:ext>
              </a:extLst>
            </p:cNvPr>
            <p:cNvSpPr/>
            <p:nvPr/>
          </p:nvSpPr>
          <p:spPr>
            <a:xfrm>
              <a:off x="11804180"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1" name="Cube 180">
              <a:extLst>
                <a:ext uri="{FF2B5EF4-FFF2-40B4-BE49-F238E27FC236}">
                  <a16:creationId xmlns:a16="http://schemas.microsoft.com/office/drawing/2014/main" id="{016B6F18-0B66-4A87-AAE7-591187888B44}"/>
                </a:ext>
              </a:extLst>
            </p:cNvPr>
            <p:cNvSpPr/>
            <p:nvPr/>
          </p:nvSpPr>
          <p:spPr>
            <a:xfrm>
              <a:off x="11887212" y="5163690"/>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2" name="Cube 181">
              <a:extLst>
                <a:ext uri="{FF2B5EF4-FFF2-40B4-BE49-F238E27FC236}">
                  <a16:creationId xmlns:a16="http://schemas.microsoft.com/office/drawing/2014/main" id="{808F71E7-C50A-4870-B6FC-F4A34C37D863}"/>
                </a:ext>
              </a:extLst>
            </p:cNvPr>
            <p:cNvSpPr/>
            <p:nvPr/>
          </p:nvSpPr>
          <p:spPr>
            <a:xfrm>
              <a:off x="11131397"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3" name="Cube 182">
              <a:extLst>
                <a:ext uri="{FF2B5EF4-FFF2-40B4-BE49-F238E27FC236}">
                  <a16:creationId xmlns:a16="http://schemas.microsoft.com/office/drawing/2014/main" id="{CAF2B7C8-91C1-4FD3-95EF-5BAFC6BC0472}"/>
                </a:ext>
              </a:extLst>
            </p:cNvPr>
            <p:cNvSpPr/>
            <p:nvPr/>
          </p:nvSpPr>
          <p:spPr>
            <a:xfrm>
              <a:off x="11214429"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4" name="Cube 183">
              <a:extLst>
                <a:ext uri="{FF2B5EF4-FFF2-40B4-BE49-F238E27FC236}">
                  <a16:creationId xmlns:a16="http://schemas.microsoft.com/office/drawing/2014/main" id="{B419BB7F-CF37-43EF-993C-2338FD7B36BD}"/>
                </a:ext>
              </a:extLst>
            </p:cNvPr>
            <p:cNvSpPr/>
            <p:nvPr/>
          </p:nvSpPr>
          <p:spPr>
            <a:xfrm>
              <a:off x="11297461"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5" name="Cube 184">
              <a:extLst>
                <a:ext uri="{FF2B5EF4-FFF2-40B4-BE49-F238E27FC236}">
                  <a16:creationId xmlns:a16="http://schemas.microsoft.com/office/drawing/2014/main" id="{532E5A9F-F609-48B1-B8DA-83B1DDD84404}"/>
                </a:ext>
              </a:extLst>
            </p:cNvPr>
            <p:cNvSpPr/>
            <p:nvPr/>
          </p:nvSpPr>
          <p:spPr>
            <a:xfrm>
              <a:off x="11380493"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6" name="Cube 185">
              <a:extLst>
                <a:ext uri="{FF2B5EF4-FFF2-40B4-BE49-F238E27FC236}">
                  <a16:creationId xmlns:a16="http://schemas.microsoft.com/office/drawing/2014/main" id="{6306E2BC-6501-4366-B4AB-A5745F81F04F}"/>
                </a:ext>
              </a:extLst>
            </p:cNvPr>
            <p:cNvSpPr/>
            <p:nvPr/>
          </p:nvSpPr>
          <p:spPr>
            <a:xfrm>
              <a:off x="11468020"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7" name="Cube 186">
              <a:extLst>
                <a:ext uri="{FF2B5EF4-FFF2-40B4-BE49-F238E27FC236}">
                  <a16:creationId xmlns:a16="http://schemas.microsoft.com/office/drawing/2014/main" id="{76460CE5-BDE5-4BD5-9B77-49C71CD9BFAF}"/>
                </a:ext>
              </a:extLst>
            </p:cNvPr>
            <p:cNvSpPr/>
            <p:nvPr/>
          </p:nvSpPr>
          <p:spPr>
            <a:xfrm>
              <a:off x="11551052"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8" name="Cube 187">
              <a:extLst>
                <a:ext uri="{FF2B5EF4-FFF2-40B4-BE49-F238E27FC236}">
                  <a16:creationId xmlns:a16="http://schemas.microsoft.com/office/drawing/2014/main" id="{81CD3C23-8373-4D38-88EC-8B6209098186}"/>
                </a:ext>
              </a:extLst>
            </p:cNvPr>
            <p:cNvSpPr/>
            <p:nvPr/>
          </p:nvSpPr>
          <p:spPr>
            <a:xfrm>
              <a:off x="11635402"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89" name="Cube 188">
              <a:extLst>
                <a:ext uri="{FF2B5EF4-FFF2-40B4-BE49-F238E27FC236}">
                  <a16:creationId xmlns:a16="http://schemas.microsoft.com/office/drawing/2014/main" id="{6A1AD678-3046-44DF-8ED2-A49C0A57CDE1}"/>
                </a:ext>
              </a:extLst>
            </p:cNvPr>
            <p:cNvSpPr/>
            <p:nvPr/>
          </p:nvSpPr>
          <p:spPr>
            <a:xfrm>
              <a:off x="11718434"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90" name="Cube 189">
              <a:extLst>
                <a:ext uri="{FF2B5EF4-FFF2-40B4-BE49-F238E27FC236}">
                  <a16:creationId xmlns:a16="http://schemas.microsoft.com/office/drawing/2014/main" id="{E56B5A9E-BDD8-41AB-A88B-F613F42707A2}"/>
                </a:ext>
              </a:extLst>
            </p:cNvPr>
            <p:cNvSpPr/>
            <p:nvPr/>
          </p:nvSpPr>
          <p:spPr>
            <a:xfrm>
              <a:off x="11804180"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91" name="Cube 190">
              <a:extLst>
                <a:ext uri="{FF2B5EF4-FFF2-40B4-BE49-F238E27FC236}">
                  <a16:creationId xmlns:a16="http://schemas.microsoft.com/office/drawing/2014/main" id="{C4AC8E80-CA17-44F4-9AF9-BB3D1F65CA30}"/>
                </a:ext>
              </a:extLst>
            </p:cNvPr>
            <p:cNvSpPr/>
            <p:nvPr/>
          </p:nvSpPr>
          <p:spPr>
            <a:xfrm>
              <a:off x="11887212" y="507975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92" name="Cube 191">
              <a:extLst>
                <a:ext uri="{FF2B5EF4-FFF2-40B4-BE49-F238E27FC236}">
                  <a16:creationId xmlns:a16="http://schemas.microsoft.com/office/drawing/2014/main" id="{456C2CC6-0F16-4C52-B151-9F1213F71796}"/>
                </a:ext>
              </a:extLst>
            </p:cNvPr>
            <p:cNvSpPr/>
            <p:nvPr/>
          </p:nvSpPr>
          <p:spPr>
            <a:xfrm>
              <a:off x="11131397" y="499552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93" name="Cube 192">
              <a:extLst>
                <a:ext uri="{FF2B5EF4-FFF2-40B4-BE49-F238E27FC236}">
                  <a16:creationId xmlns:a16="http://schemas.microsoft.com/office/drawing/2014/main" id="{B557B85B-76E4-495B-9DB7-587972402493}"/>
                </a:ext>
              </a:extLst>
            </p:cNvPr>
            <p:cNvSpPr/>
            <p:nvPr/>
          </p:nvSpPr>
          <p:spPr>
            <a:xfrm>
              <a:off x="11214429" y="4995525"/>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pic>
        <p:nvPicPr>
          <p:cNvPr id="194" name="Picture 2" descr="Electric Motor Icons - Download Free Vector Icons | Noun Project">
            <a:extLst>
              <a:ext uri="{FF2B5EF4-FFF2-40B4-BE49-F238E27FC236}">
                <a16:creationId xmlns:a16="http://schemas.microsoft.com/office/drawing/2014/main" id="{F39D7087-DEE1-4507-BE71-13A5D1EF11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8461557" y="636730"/>
            <a:ext cx="1229452" cy="1229452"/>
          </a:xfrm>
          <a:prstGeom prst="rect">
            <a:avLst/>
          </a:prstGeom>
          <a:noFill/>
          <a:extLst>
            <a:ext uri="{909E8E84-426E-40DD-AFC4-6F175D3DCCD1}">
              <a14:hiddenFill xmlns:a14="http://schemas.microsoft.com/office/drawing/2010/main">
                <a:solidFill>
                  <a:srgbClr val="FFFFFF"/>
                </a:solidFill>
              </a14:hiddenFill>
            </a:ext>
          </a:extLst>
        </p:spPr>
      </p:pic>
      <p:pic>
        <p:nvPicPr>
          <p:cNvPr id="195" name="Graphic 194" descr="Battery charging">
            <a:extLst>
              <a:ext uri="{FF2B5EF4-FFF2-40B4-BE49-F238E27FC236}">
                <a16:creationId xmlns:a16="http://schemas.microsoft.com/office/drawing/2014/main" id="{C21C1329-1840-4F5C-91B1-750B940776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99850" y="923648"/>
            <a:ext cx="914400" cy="914400"/>
          </a:xfrm>
          <a:prstGeom prst="rect">
            <a:avLst/>
          </a:prstGeom>
        </p:spPr>
      </p:pic>
      <p:sp>
        <p:nvSpPr>
          <p:cNvPr id="196" name="TextBox 195">
            <a:extLst>
              <a:ext uri="{FF2B5EF4-FFF2-40B4-BE49-F238E27FC236}">
                <a16:creationId xmlns:a16="http://schemas.microsoft.com/office/drawing/2014/main" id="{6E61C1FC-101E-4E46-93DC-1B584C0C496A}"/>
              </a:ext>
            </a:extLst>
          </p:cNvPr>
          <p:cNvSpPr txBox="1"/>
          <p:nvPr/>
        </p:nvSpPr>
        <p:spPr>
          <a:xfrm>
            <a:off x="7699850" y="2081012"/>
            <a:ext cx="1991159" cy="646331"/>
          </a:xfrm>
          <a:prstGeom prst="rect">
            <a:avLst/>
          </a:prstGeom>
          <a:noFill/>
        </p:spPr>
        <p:txBody>
          <a:bodyPr wrap="square" rtlCol="0">
            <a:spAutoFit/>
          </a:bodyPr>
          <a:lstStyle/>
          <a:p>
            <a:r>
              <a:rPr lang="en-GB" i="1" dirty="0"/>
              <a:t>Battery, motor &amp; transmission</a:t>
            </a:r>
          </a:p>
        </p:txBody>
      </p:sp>
      <p:sp>
        <p:nvSpPr>
          <p:cNvPr id="197" name="Right Brace 196">
            <a:extLst>
              <a:ext uri="{FF2B5EF4-FFF2-40B4-BE49-F238E27FC236}">
                <a16:creationId xmlns:a16="http://schemas.microsoft.com/office/drawing/2014/main" id="{1B71BFF0-2B1D-42B3-96EB-BDFF70D78CEA}"/>
              </a:ext>
            </a:extLst>
          </p:cNvPr>
          <p:cNvSpPr/>
          <p:nvPr/>
        </p:nvSpPr>
        <p:spPr>
          <a:xfrm rot="5400000">
            <a:off x="8441500" y="1132681"/>
            <a:ext cx="203426" cy="160369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pic>
        <p:nvPicPr>
          <p:cNvPr id="198" name="Picture 4" descr="Gear 10 Icon - Free Icons">
            <a:extLst>
              <a:ext uri="{FF2B5EF4-FFF2-40B4-BE49-F238E27FC236}">
                <a16:creationId xmlns:a16="http://schemas.microsoft.com/office/drawing/2014/main" id="{57605DB3-7CD2-4A17-BF90-3FE729A4D42C}"/>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8100141" y="282004"/>
            <a:ext cx="824590" cy="824590"/>
          </a:xfrm>
          <a:prstGeom prst="rect">
            <a:avLst/>
          </a:prstGeom>
          <a:noFill/>
          <a:extLst>
            <a:ext uri="{909E8E84-426E-40DD-AFC4-6F175D3DCCD1}">
              <a14:hiddenFill xmlns:a14="http://schemas.microsoft.com/office/drawing/2010/main">
                <a:solidFill>
                  <a:srgbClr val="FFFFFF"/>
                </a:solidFill>
              </a14:hiddenFill>
            </a:ext>
          </a:extLst>
        </p:spPr>
      </p:pic>
      <p:sp>
        <p:nvSpPr>
          <p:cNvPr id="307" name="Rectangle 306">
            <a:extLst>
              <a:ext uri="{FF2B5EF4-FFF2-40B4-BE49-F238E27FC236}">
                <a16:creationId xmlns:a16="http://schemas.microsoft.com/office/drawing/2014/main" id="{7738625F-9464-446B-951D-7171613E65CC}"/>
              </a:ext>
            </a:extLst>
          </p:cNvPr>
          <p:cNvSpPr/>
          <p:nvPr/>
        </p:nvSpPr>
        <p:spPr>
          <a:xfrm>
            <a:off x="3787214" y="4070284"/>
            <a:ext cx="1587415" cy="4767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ELECTROLYSIS</a:t>
            </a:r>
          </a:p>
        </p:txBody>
      </p:sp>
      <p:sp>
        <p:nvSpPr>
          <p:cNvPr id="308" name="Arrow: Down 307">
            <a:extLst>
              <a:ext uri="{FF2B5EF4-FFF2-40B4-BE49-F238E27FC236}">
                <a16:creationId xmlns:a16="http://schemas.microsoft.com/office/drawing/2014/main" id="{B0D50E85-A58F-446D-B904-3D2EF578952A}"/>
              </a:ext>
            </a:extLst>
          </p:cNvPr>
          <p:cNvSpPr/>
          <p:nvPr/>
        </p:nvSpPr>
        <p:spPr>
          <a:xfrm>
            <a:off x="4416458" y="3433349"/>
            <a:ext cx="328926" cy="605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TextBox 308">
            <a:extLst>
              <a:ext uri="{FF2B5EF4-FFF2-40B4-BE49-F238E27FC236}">
                <a16:creationId xmlns:a16="http://schemas.microsoft.com/office/drawing/2014/main" id="{41A4D564-FE59-4C15-A0CB-ACFE0630F471}"/>
              </a:ext>
            </a:extLst>
          </p:cNvPr>
          <p:cNvSpPr txBox="1"/>
          <p:nvPr/>
        </p:nvSpPr>
        <p:spPr>
          <a:xfrm>
            <a:off x="4586554" y="3316999"/>
            <a:ext cx="1749829" cy="369332"/>
          </a:xfrm>
          <a:prstGeom prst="rect">
            <a:avLst/>
          </a:prstGeom>
          <a:noFill/>
        </p:spPr>
        <p:txBody>
          <a:bodyPr wrap="square" rtlCol="0">
            <a:spAutoFit/>
          </a:bodyPr>
          <a:lstStyle/>
          <a:p>
            <a:r>
              <a:rPr lang="en-GB" i="1" dirty="0"/>
              <a:t>Water</a:t>
            </a:r>
          </a:p>
        </p:txBody>
      </p:sp>
      <p:sp>
        <p:nvSpPr>
          <p:cNvPr id="310" name="Rectangle 309">
            <a:extLst>
              <a:ext uri="{FF2B5EF4-FFF2-40B4-BE49-F238E27FC236}">
                <a16:creationId xmlns:a16="http://schemas.microsoft.com/office/drawing/2014/main" id="{9E60A80F-FF55-4179-92DD-BE42AB702F47}"/>
              </a:ext>
            </a:extLst>
          </p:cNvPr>
          <p:cNvSpPr/>
          <p:nvPr/>
        </p:nvSpPr>
        <p:spPr>
          <a:xfrm>
            <a:off x="3784406" y="5353939"/>
            <a:ext cx="1587415" cy="4767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DIRECT AIR CAPTURE</a:t>
            </a:r>
          </a:p>
        </p:txBody>
      </p:sp>
      <p:sp>
        <p:nvSpPr>
          <p:cNvPr id="311" name="Arrow: Down 310">
            <a:extLst>
              <a:ext uri="{FF2B5EF4-FFF2-40B4-BE49-F238E27FC236}">
                <a16:creationId xmlns:a16="http://schemas.microsoft.com/office/drawing/2014/main" id="{C52250CE-2B63-41C3-B610-DAEE127817F1}"/>
              </a:ext>
            </a:extLst>
          </p:cNvPr>
          <p:cNvSpPr/>
          <p:nvPr/>
        </p:nvSpPr>
        <p:spPr>
          <a:xfrm>
            <a:off x="3998138" y="4737152"/>
            <a:ext cx="328926" cy="605151"/>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14" name="TextBox 313">
            <a:extLst>
              <a:ext uri="{FF2B5EF4-FFF2-40B4-BE49-F238E27FC236}">
                <a16:creationId xmlns:a16="http://schemas.microsoft.com/office/drawing/2014/main" id="{B735AD64-2F77-4384-9C65-1FA1ABD84854}"/>
              </a:ext>
            </a:extLst>
          </p:cNvPr>
          <p:cNvSpPr txBox="1"/>
          <p:nvPr/>
        </p:nvSpPr>
        <p:spPr>
          <a:xfrm>
            <a:off x="3711640" y="4623712"/>
            <a:ext cx="1749829" cy="369332"/>
          </a:xfrm>
          <a:prstGeom prst="rect">
            <a:avLst/>
          </a:prstGeom>
          <a:noFill/>
        </p:spPr>
        <p:txBody>
          <a:bodyPr wrap="square" rtlCol="0">
            <a:spAutoFit/>
          </a:bodyPr>
          <a:lstStyle/>
          <a:p>
            <a:r>
              <a:rPr lang="en-GB" i="1" dirty="0"/>
              <a:t>Air</a:t>
            </a:r>
          </a:p>
        </p:txBody>
      </p:sp>
      <p:sp>
        <p:nvSpPr>
          <p:cNvPr id="315" name="Rectangle 314">
            <a:extLst>
              <a:ext uri="{FF2B5EF4-FFF2-40B4-BE49-F238E27FC236}">
                <a16:creationId xmlns:a16="http://schemas.microsoft.com/office/drawing/2014/main" id="{96264C06-12D5-4EF8-910B-0FBE5A82D3EC}"/>
              </a:ext>
            </a:extLst>
          </p:cNvPr>
          <p:cNvSpPr/>
          <p:nvPr/>
        </p:nvSpPr>
        <p:spPr>
          <a:xfrm>
            <a:off x="5993889" y="3702817"/>
            <a:ext cx="914400" cy="620063"/>
          </a:xfrm>
          <a:prstGeom prst="rect">
            <a:avLst/>
          </a:prstGeom>
          <a:solidFill>
            <a:srgbClr val="7030A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Fischer- </a:t>
            </a:r>
            <a:r>
              <a:rPr lang="en-GB" sz="1400" dirty="0" err="1"/>
              <a:t>Tropsch</a:t>
            </a:r>
            <a:endParaRPr lang="en-GB" sz="1400" dirty="0"/>
          </a:p>
        </p:txBody>
      </p:sp>
      <p:sp>
        <p:nvSpPr>
          <p:cNvPr id="316" name="Rectangle 315">
            <a:extLst>
              <a:ext uri="{FF2B5EF4-FFF2-40B4-BE49-F238E27FC236}">
                <a16:creationId xmlns:a16="http://schemas.microsoft.com/office/drawing/2014/main" id="{775C2CC9-37D5-4AD8-A089-5BA2979D55B2}"/>
              </a:ext>
            </a:extLst>
          </p:cNvPr>
          <p:cNvSpPr/>
          <p:nvPr/>
        </p:nvSpPr>
        <p:spPr>
          <a:xfrm>
            <a:off x="5991082" y="4469890"/>
            <a:ext cx="914400" cy="620063"/>
          </a:xfrm>
          <a:prstGeom prst="rect">
            <a:avLst/>
          </a:prstGeom>
          <a:solidFill>
            <a:srgbClr val="7030A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Refining/cracking</a:t>
            </a:r>
          </a:p>
        </p:txBody>
      </p:sp>
      <p:sp>
        <p:nvSpPr>
          <p:cNvPr id="368" name="Arrow: Right 367">
            <a:extLst>
              <a:ext uri="{FF2B5EF4-FFF2-40B4-BE49-F238E27FC236}">
                <a16:creationId xmlns:a16="http://schemas.microsoft.com/office/drawing/2014/main" id="{54F0B7E0-28FF-455E-B7EC-161B39902417}"/>
              </a:ext>
            </a:extLst>
          </p:cNvPr>
          <p:cNvSpPr/>
          <p:nvPr/>
        </p:nvSpPr>
        <p:spPr>
          <a:xfrm>
            <a:off x="7060034" y="4043075"/>
            <a:ext cx="953015" cy="432000"/>
          </a:xfrm>
          <a:prstGeom prst="rightArrow">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369" name="TextBox 368">
            <a:extLst>
              <a:ext uri="{FF2B5EF4-FFF2-40B4-BE49-F238E27FC236}">
                <a16:creationId xmlns:a16="http://schemas.microsoft.com/office/drawing/2014/main" id="{CA7875C9-D896-4891-90CA-F18EF516E6B3}"/>
              </a:ext>
            </a:extLst>
          </p:cNvPr>
          <p:cNvSpPr txBox="1"/>
          <p:nvPr/>
        </p:nvSpPr>
        <p:spPr>
          <a:xfrm>
            <a:off x="6931388" y="3500491"/>
            <a:ext cx="2495550" cy="369332"/>
          </a:xfrm>
          <a:prstGeom prst="rect">
            <a:avLst/>
          </a:prstGeom>
          <a:noFill/>
        </p:spPr>
        <p:txBody>
          <a:bodyPr wrap="square" rtlCol="0">
            <a:spAutoFit/>
          </a:bodyPr>
          <a:lstStyle/>
          <a:p>
            <a:r>
              <a:rPr lang="en-GB" dirty="0"/>
              <a:t>LOSSES</a:t>
            </a:r>
            <a:r>
              <a:rPr lang="en-GB" baseline="30000" dirty="0"/>
              <a:t>1</a:t>
            </a:r>
            <a:endParaRPr lang="en-GB" dirty="0"/>
          </a:p>
        </p:txBody>
      </p:sp>
      <p:sp>
        <p:nvSpPr>
          <p:cNvPr id="370" name="TextBox 369">
            <a:extLst>
              <a:ext uri="{FF2B5EF4-FFF2-40B4-BE49-F238E27FC236}">
                <a16:creationId xmlns:a16="http://schemas.microsoft.com/office/drawing/2014/main" id="{B320C406-AB7D-40F0-833C-C20475666011}"/>
              </a:ext>
            </a:extLst>
          </p:cNvPr>
          <p:cNvSpPr txBox="1"/>
          <p:nvPr/>
        </p:nvSpPr>
        <p:spPr>
          <a:xfrm>
            <a:off x="6970347" y="3805870"/>
            <a:ext cx="2495550" cy="369332"/>
          </a:xfrm>
          <a:prstGeom prst="rect">
            <a:avLst/>
          </a:prstGeom>
          <a:noFill/>
        </p:spPr>
        <p:txBody>
          <a:bodyPr wrap="square" rtlCol="0">
            <a:spAutoFit/>
          </a:bodyPr>
          <a:lstStyle/>
          <a:p>
            <a:r>
              <a:rPr lang="en-GB" i="1" dirty="0"/>
              <a:t>~55%</a:t>
            </a:r>
          </a:p>
        </p:txBody>
      </p:sp>
      <p:sp>
        <p:nvSpPr>
          <p:cNvPr id="371" name="TextBox 370">
            <a:extLst>
              <a:ext uri="{FF2B5EF4-FFF2-40B4-BE49-F238E27FC236}">
                <a16:creationId xmlns:a16="http://schemas.microsoft.com/office/drawing/2014/main" id="{510AB470-E7A6-4474-AE78-BB040BA3FF3A}"/>
              </a:ext>
            </a:extLst>
          </p:cNvPr>
          <p:cNvSpPr txBox="1"/>
          <p:nvPr/>
        </p:nvSpPr>
        <p:spPr>
          <a:xfrm>
            <a:off x="7034530" y="5029326"/>
            <a:ext cx="2495550" cy="369332"/>
          </a:xfrm>
          <a:prstGeom prst="rect">
            <a:avLst/>
          </a:prstGeom>
          <a:noFill/>
        </p:spPr>
        <p:txBody>
          <a:bodyPr wrap="square" rtlCol="0">
            <a:spAutoFit/>
          </a:bodyPr>
          <a:lstStyle/>
          <a:p>
            <a:r>
              <a:rPr lang="en-GB" dirty="0" err="1"/>
              <a:t>Synfuel</a:t>
            </a:r>
            <a:r>
              <a:rPr lang="en-GB" dirty="0"/>
              <a:t> </a:t>
            </a:r>
            <a:r>
              <a:rPr lang="en-GB" b="1" i="1" dirty="0"/>
              <a:t>(</a:t>
            </a:r>
            <a:r>
              <a:rPr lang="en-GB" b="1" i="1" dirty="0" err="1"/>
              <a:t>C</a:t>
            </a:r>
            <a:r>
              <a:rPr lang="en-GB" b="1" i="1" baseline="-25000" dirty="0" err="1"/>
              <a:t>x</a:t>
            </a:r>
            <a:r>
              <a:rPr lang="en-GB" b="1" i="1" dirty="0" err="1"/>
              <a:t>H</a:t>
            </a:r>
            <a:r>
              <a:rPr lang="en-GB" b="1" i="1" baseline="-25000" dirty="0" err="1"/>
              <a:t>x</a:t>
            </a:r>
            <a:r>
              <a:rPr lang="en-GB" b="1" i="1" dirty="0"/>
              <a:t>)</a:t>
            </a:r>
          </a:p>
        </p:txBody>
      </p:sp>
      <p:cxnSp>
        <p:nvCxnSpPr>
          <p:cNvPr id="372" name="Straight Arrow Connector 371">
            <a:extLst>
              <a:ext uri="{FF2B5EF4-FFF2-40B4-BE49-F238E27FC236}">
                <a16:creationId xmlns:a16="http://schemas.microsoft.com/office/drawing/2014/main" id="{2DF363FC-B867-487D-B897-BA3482BEC3C1}"/>
              </a:ext>
            </a:extLst>
          </p:cNvPr>
          <p:cNvCxnSpPr>
            <a:cxnSpLocks/>
            <a:endCxn id="315" idx="0"/>
          </p:cNvCxnSpPr>
          <p:nvPr/>
        </p:nvCxnSpPr>
        <p:spPr>
          <a:xfrm>
            <a:off x="6448282" y="3538080"/>
            <a:ext cx="2807" cy="1647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3" name="Straight Arrow Connector 372">
            <a:extLst>
              <a:ext uri="{FF2B5EF4-FFF2-40B4-BE49-F238E27FC236}">
                <a16:creationId xmlns:a16="http://schemas.microsoft.com/office/drawing/2014/main" id="{E82453C7-EB88-43CC-B803-4583E8BE79C0}"/>
              </a:ext>
            </a:extLst>
          </p:cNvPr>
          <p:cNvCxnSpPr>
            <a:cxnSpLocks/>
            <a:stCxn id="315" idx="2"/>
            <a:endCxn id="316" idx="0"/>
          </p:cNvCxnSpPr>
          <p:nvPr/>
        </p:nvCxnSpPr>
        <p:spPr>
          <a:xfrm flipH="1">
            <a:off x="6448282" y="4322880"/>
            <a:ext cx="2807" cy="1470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4" name="Straight Arrow Connector 373">
            <a:extLst>
              <a:ext uri="{FF2B5EF4-FFF2-40B4-BE49-F238E27FC236}">
                <a16:creationId xmlns:a16="http://schemas.microsoft.com/office/drawing/2014/main" id="{0194E364-1702-4606-A48D-55A03ADA3863}"/>
              </a:ext>
            </a:extLst>
          </p:cNvPr>
          <p:cNvCxnSpPr>
            <a:cxnSpLocks/>
            <a:endCxn id="334" idx="2"/>
          </p:cNvCxnSpPr>
          <p:nvPr/>
        </p:nvCxnSpPr>
        <p:spPr>
          <a:xfrm flipV="1">
            <a:off x="6918537" y="4847712"/>
            <a:ext cx="214502" cy="54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5" name="TextBox 374">
            <a:extLst>
              <a:ext uri="{FF2B5EF4-FFF2-40B4-BE49-F238E27FC236}">
                <a16:creationId xmlns:a16="http://schemas.microsoft.com/office/drawing/2014/main" id="{3DE486B2-433B-4239-A735-F5A2F6B6C52E}"/>
              </a:ext>
            </a:extLst>
          </p:cNvPr>
          <p:cNvSpPr txBox="1"/>
          <p:nvPr/>
        </p:nvSpPr>
        <p:spPr>
          <a:xfrm>
            <a:off x="6663873" y="5314813"/>
            <a:ext cx="1872401" cy="523220"/>
          </a:xfrm>
          <a:prstGeom prst="rect">
            <a:avLst/>
          </a:prstGeom>
          <a:noFill/>
        </p:spPr>
        <p:txBody>
          <a:bodyPr wrap="square" rtlCol="0">
            <a:spAutoFit/>
          </a:bodyPr>
          <a:lstStyle/>
          <a:p>
            <a:r>
              <a:rPr lang="en-GB" dirty="0"/>
              <a:t>45 TWh of </a:t>
            </a:r>
            <a:r>
              <a:rPr lang="en-GB" b="1" i="1" dirty="0"/>
              <a:t>energy </a:t>
            </a:r>
            <a:r>
              <a:rPr lang="en-GB" dirty="0"/>
              <a:t>(low carbon fuel)</a:t>
            </a:r>
            <a:endParaRPr lang="en-GB" b="1" i="1" dirty="0"/>
          </a:p>
        </p:txBody>
      </p:sp>
      <p:cxnSp>
        <p:nvCxnSpPr>
          <p:cNvPr id="376" name="Connector: Elbow 375">
            <a:extLst>
              <a:ext uri="{FF2B5EF4-FFF2-40B4-BE49-F238E27FC236}">
                <a16:creationId xmlns:a16="http://schemas.microsoft.com/office/drawing/2014/main" id="{786AF29B-BCE6-4D46-8A13-4BC1854087BF}"/>
              </a:ext>
            </a:extLst>
          </p:cNvPr>
          <p:cNvCxnSpPr>
            <a:stCxn id="307" idx="3"/>
          </p:cNvCxnSpPr>
          <p:nvPr/>
        </p:nvCxnSpPr>
        <p:spPr>
          <a:xfrm flipV="1">
            <a:off x="5374629" y="3228049"/>
            <a:ext cx="616453" cy="1080594"/>
          </a:xfrm>
          <a:prstGeom prst="bentConnector3">
            <a:avLst>
              <a:gd name="adj1" fmla="val 43003"/>
            </a:avLst>
          </a:prstGeom>
          <a:ln>
            <a:tailEnd type="triangle"/>
          </a:ln>
        </p:spPr>
        <p:style>
          <a:lnRef idx="1">
            <a:schemeClr val="dk1"/>
          </a:lnRef>
          <a:fillRef idx="0">
            <a:schemeClr val="dk1"/>
          </a:fillRef>
          <a:effectRef idx="0">
            <a:schemeClr val="dk1"/>
          </a:effectRef>
          <a:fontRef idx="minor">
            <a:schemeClr val="tx1"/>
          </a:fontRef>
        </p:style>
      </p:cxnSp>
      <p:cxnSp>
        <p:nvCxnSpPr>
          <p:cNvPr id="377" name="Connector: Elbow 376">
            <a:extLst>
              <a:ext uri="{FF2B5EF4-FFF2-40B4-BE49-F238E27FC236}">
                <a16:creationId xmlns:a16="http://schemas.microsoft.com/office/drawing/2014/main" id="{DA42336B-8263-4870-A1E1-07E44F2A5082}"/>
              </a:ext>
            </a:extLst>
          </p:cNvPr>
          <p:cNvCxnSpPr>
            <a:stCxn id="310" idx="3"/>
          </p:cNvCxnSpPr>
          <p:nvPr/>
        </p:nvCxnSpPr>
        <p:spPr>
          <a:xfrm flipV="1">
            <a:off x="5371821" y="3228049"/>
            <a:ext cx="619261" cy="2364249"/>
          </a:xfrm>
          <a:prstGeom prst="bentConnector3">
            <a:avLst>
              <a:gd name="adj1" fmla="val 72289"/>
            </a:avLst>
          </a:prstGeom>
          <a:ln>
            <a:tailEnd type="triangle"/>
          </a:ln>
        </p:spPr>
        <p:style>
          <a:lnRef idx="1">
            <a:schemeClr val="dk1"/>
          </a:lnRef>
          <a:fillRef idx="0">
            <a:schemeClr val="dk1"/>
          </a:fillRef>
          <a:effectRef idx="0">
            <a:schemeClr val="dk1"/>
          </a:effectRef>
          <a:fontRef idx="minor">
            <a:schemeClr val="tx1"/>
          </a:fontRef>
        </p:style>
      </p:cxnSp>
      <p:sp>
        <p:nvSpPr>
          <p:cNvPr id="378" name="TextBox 377">
            <a:extLst>
              <a:ext uri="{FF2B5EF4-FFF2-40B4-BE49-F238E27FC236}">
                <a16:creationId xmlns:a16="http://schemas.microsoft.com/office/drawing/2014/main" id="{67BA34B1-5CD8-4DF9-A06C-60C22646DA05}"/>
              </a:ext>
            </a:extLst>
          </p:cNvPr>
          <p:cNvSpPr txBox="1"/>
          <p:nvPr/>
        </p:nvSpPr>
        <p:spPr>
          <a:xfrm rot="16200000">
            <a:off x="5271634" y="5078812"/>
            <a:ext cx="749001" cy="369332"/>
          </a:xfrm>
          <a:prstGeom prst="rect">
            <a:avLst/>
          </a:prstGeom>
          <a:noFill/>
        </p:spPr>
        <p:txBody>
          <a:bodyPr wrap="square" rtlCol="0">
            <a:spAutoFit/>
          </a:bodyPr>
          <a:lstStyle/>
          <a:p>
            <a:r>
              <a:rPr lang="en-GB" i="1" dirty="0"/>
              <a:t>CO</a:t>
            </a:r>
            <a:r>
              <a:rPr lang="en-GB" i="1" baseline="-25000" dirty="0"/>
              <a:t>2</a:t>
            </a:r>
            <a:endParaRPr lang="en-GB" i="1" dirty="0"/>
          </a:p>
        </p:txBody>
      </p:sp>
      <p:pic>
        <p:nvPicPr>
          <p:cNvPr id="379" name="Picture 6" descr="Internal Combustion Engine Icons - Download Free Vector Icons | Noun Project">
            <a:extLst>
              <a:ext uri="{FF2B5EF4-FFF2-40B4-BE49-F238E27FC236}">
                <a16:creationId xmlns:a16="http://schemas.microsoft.com/office/drawing/2014/main" id="{55995CD3-7425-4834-8F37-E496EAC8BBC5}"/>
              </a:ext>
            </a:extLst>
          </p:cNvPr>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8553834" y="4476472"/>
            <a:ext cx="833230" cy="833230"/>
          </a:xfrm>
          <a:prstGeom prst="rect">
            <a:avLst/>
          </a:prstGeom>
          <a:noFill/>
          <a:extLst>
            <a:ext uri="{909E8E84-426E-40DD-AFC4-6F175D3DCCD1}">
              <a14:hiddenFill xmlns:a14="http://schemas.microsoft.com/office/drawing/2010/main">
                <a:solidFill>
                  <a:srgbClr val="FFFFFF"/>
                </a:solidFill>
              </a14:hiddenFill>
            </a:ext>
          </a:extLst>
        </p:spPr>
      </p:pic>
      <p:sp>
        <p:nvSpPr>
          <p:cNvPr id="380" name="TextBox 379">
            <a:extLst>
              <a:ext uri="{FF2B5EF4-FFF2-40B4-BE49-F238E27FC236}">
                <a16:creationId xmlns:a16="http://schemas.microsoft.com/office/drawing/2014/main" id="{201791A1-9C84-4AC3-B9A9-4D9282D04260}"/>
              </a:ext>
            </a:extLst>
          </p:cNvPr>
          <p:cNvSpPr txBox="1"/>
          <p:nvPr/>
        </p:nvSpPr>
        <p:spPr>
          <a:xfrm>
            <a:off x="8568397" y="5297056"/>
            <a:ext cx="1991159" cy="646331"/>
          </a:xfrm>
          <a:prstGeom prst="rect">
            <a:avLst/>
          </a:prstGeom>
          <a:noFill/>
        </p:spPr>
        <p:txBody>
          <a:bodyPr wrap="square" rtlCol="0">
            <a:spAutoFit/>
          </a:bodyPr>
          <a:lstStyle/>
          <a:p>
            <a:r>
              <a:rPr lang="en-GB" i="1" dirty="0"/>
              <a:t>IC engine &amp; transmission</a:t>
            </a:r>
          </a:p>
        </p:txBody>
      </p:sp>
      <p:pic>
        <p:nvPicPr>
          <p:cNvPr id="381" name="Picture 4" descr="Gear 10 Icon - Free Icons">
            <a:extLst>
              <a:ext uri="{FF2B5EF4-FFF2-40B4-BE49-F238E27FC236}">
                <a16:creationId xmlns:a16="http://schemas.microsoft.com/office/drawing/2014/main" id="{5FE34ED0-3471-4649-8F81-2F630D56E2F2}"/>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9117929" y="4165096"/>
            <a:ext cx="605817" cy="605817"/>
          </a:xfrm>
          <a:prstGeom prst="rect">
            <a:avLst/>
          </a:prstGeom>
          <a:noFill/>
          <a:extLst>
            <a:ext uri="{909E8E84-426E-40DD-AFC4-6F175D3DCCD1}">
              <a14:hiddenFill xmlns:a14="http://schemas.microsoft.com/office/drawing/2010/main">
                <a:solidFill>
                  <a:srgbClr val="FFFFFF"/>
                </a:solidFill>
              </a14:hiddenFill>
            </a:ext>
          </a:extLst>
        </p:spPr>
      </p:pic>
      <p:sp>
        <p:nvSpPr>
          <p:cNvPr id="382" name="Right Brace 381">
            <a:extLst>
              <a:ext uri="{FF2B5EF4-FFF2-40B4-BE49-F238E27FC236}">
                <a16:creationId xmlns:a16="http://schemas.microsoft.com/office/drawing/2014/main" id="{BE927628-780F-476C-98EA-195E7C00E00B}"/>
              </a:ext>
            </a:extLst>
          </p:cNvPr>
          <p:cNvSpPr/>
          <p:nvPr/>
        </p:nvSpPr>
        <p:spPr>
          <a:xfrm rot="5400000">
            <a:off x="9028222" y="4618759"/>
            <a:ext cx="216438" cy="128305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383" name="Arrow: Right 382">
            <a:extLst>
              <a:ext uri="{FF2B5EF4-FFF2-40B4-BE49-F238E27FC236}">
                <a16:creationId xmlns:a16="http://schemas.microsoft.com/office/drawing/2014/main" id="{1FD3DA3C-8C51-4837-873D-16FDD86111E7}"/>
              </a:ext>
            </a:extLst>
          </p:cNvPr>
          <p:cNvSpPr/>
          <p:nvPr/>
        </p:nvSpPr>
        <p:spPr>
          <a:xfrm>
            <a:off x="8092872" y="4610054"/>
            <a:ext cx="404655" cy="432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384" name="Arrow: Right 383">
            <a:extLst>
              <a:ext uri="{FF2B5EF4-FFF2-40B4-BE49-F238E27FC236}">
                <a16:creationId xmlns:a16="http://schemas.microsoft.com/office/drawing/2014/main" id="{A8EE6FA9-D483-4462-A318-0BEF0E55D6A7}"/>
              </a:ext>
            </a:extLst>
          </p:cNvPr>
          <p:cNvSpPr/>
          <p:nvPr/>
        </p:nvSpPr>
        <p:spPr>
          <a:xfrm>
            <a:off x="9802109" y="4962360"/>
            <a:ext cx="1104259" cy="864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5" name="Right Arrow 547">
            <a:extLst>
              <a:ext uri="{FF2B5EF4-FFF2-40B4-BE49-F238E27FC236}">
                <a16:creationId xmlns:a16="http://schemas.microsoft.com/office/drawing/2014/main" id="{D1E267C4-F99D-460B-B7E2-27BCB78A6D3D}"/>
              </a:ext>
            </a:extLst>
          </p:cNvPr>
          <p:cNvSpPr/>
          <p:nvPr/>
        </p:nvSpPr>
        <p:spPr>
          <a:xfrm>
            <a:off x="9801225" y="4536012"/>
            <a:ext cx="1105144" cy="345600"/>
          </a:xfrm>
          <a:prstGeom prst="rightArrow">
            <a:avLst/>
          </a:prstGeom>
          <a:solidFill>
            <a:schemeClr val="tx1">
              <a:lumMod val="50000"/>
              <a:lumOff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TextBox 385">
            <a:extLst>
              <a:ext uri="{FF2B5EF4-FFF2-40B4-BE49-F238E27FC236}">
                <a16:creationId xmlns:a16="http://schemas.microsoft.com/office/drawing/2014/main" id="{8A844F6D-BBC8-4C62-AA04-88A36FB6B1C3}"/>
              </a:ext>
            </a:extLst>
          </p:cNvPr>
          <p:cNvSpPr txBox="1"/>
          <p:nvPr/>
        </p:nvSpPr>
        <p:spPr>
          <a:xfrm>
            <a:off x="10029781" y="4099360"/>
            <a:ext cx="2495550" cy="369332"/>
          </a:xfrm>
          <a:prstGeom prst="rect">
            <a:avLst/>
          </a:prstGeom>
          <a:noFill/>
        </p:spPr>
        <p:txBody>
          <a:bodyPr wrap="square" rtlCol="0">
            <a:spAutoFit/>
          </a:bodyPr>
          <a:lstStyle/>
          <a:p>
            <a:r>
              <a:rPr lang="en-GB" dirty="0"/>
              <a:t>LOSSES</a:t>
            </a:r>
          </a:p>
        </p:txBody>
      </p:sp>
      <p:sp>
        <p:nvSpPr>
          <p:cNvPr id="387" name="TextBox 386">
            <a:extLst>
              <a:ext uri="{FF2B5EF4-FFF2-40B4-BE49-F238E27FC236}">
                <a16:creationId xmlns:a16="http://schemas.microsoft.com/office/drawing/2014/main" id="{6786377B-F1AE-4AF0-AC12-0D399CB02477}"/>
              </a:ext>
            </a:extLst>
          </p:cNvPr>
          <p:cNvSpPr txBox="1"/>
          <p:nvPr/>
        </p:nvSpPr>
        <p:spPr>
          <a:xfrm>
            <a:off x="10067846" y="4301560"/>
            <a:ext cx="2495550" cy="369332"/>
          </a:xfrm>
          <a:prstGeom prst="rect">
            <a:avLst/>
          </a:prstGeom>
          <a:noFill/>
        </p:spPr>
        <p:txBody>
          <a:bodyPr wrap="square" rtlCol="0">
            <a:spAutoFit/>
          </a:bodyPr>
          <a:lstStyle/>
          <a:p>
            <a:r>
              <a:rPr lang="en-GB" i="1" dirty="0"/>
              <a:t>~80%</a:t>
            </a:r>
          </a:p>
        </p:txBody>
      </p:sp>
      <p:sp>
        <p:nvSpPr>
          <p:cNvPr id="388" name="TextBox 387">
            <a:extLst>
              <a:ext uri="{FF2B5EF4-FFF2-40B4-BE49-F238E27FC236}">
                <a16:creationId xmlns:a16="http://schemas.microsoft.com/office/drawing/2014/main" id="{BD849DC4-1756-40DE-86AB-9C6A08E70185}"/>
              </a:ext>
            </a:extLst>
          </p:cNvPr>
          <p:cNvSpPr txBox="1"/>
          <p:nvPr/>
        </p:nvSpPr>
        <p:spPr>
          <a:xfrm>
            <a:off x="10029781" y="5165252"/>
            <a:ext cx="2495550" cy="369332"/>
          </a:xfrm>
          <a:prstGeom prst="rect">
            <a:avLst/>
          </a:prstGeom>
          <a:noFill/>
        </p:spPr>
        <p:txBody>
          <a:bodyPr wrap="square" rtlCol="0">
            <a:spAutoFit/>
          </a:bodyPr>
          <a:lstStyle/>
          <a:p>
            <a:r>
              <a:rPr lang="en-GB" i="1" dirty="0"/>
              <a:t>~20%</a:t>
            </a:r>
          </a:p>
        </p:txBody>
      </p:sp>
      <p:sp>
        <p:nvSpPr>
          <p:cNvPr id="389" name="TextBox 388">
            <a:extLst>
              <a:ext uri="{FF2B5EF4-FFF2-40B4-BE49-F238E27FC236}">
                <a16:creationId xmlns:a16="http://schemas.microsoft.com/office/drawing/2014/main" id="{7B58F350-700E-45D2-B44A-23B044EE6389}"/>
              </a:ext>
            </a:extLst>
          </p:cNvPr>
          <p:cNvSpPr txBox="1"/>
          <p:nvPr/>
        </p:nvSpPr>
        <p:spPr>
          <a:xfrm>
            <a:off x="9703357" y="4971738"/>
            <a:ext cx="1128228" cy="369332"/>
          </a:xfrm>
          <a:prstGeom prst="rect">
            <a:avLst/>
          </a:prstGeom>
          <a:noFill/>
        </p:spPr>
        <p:txBody>
          <a:bodyPr wrap="square" rtlCol="0">
            <a:spAutoFit/>
          </a:bodyPr>
          <a:lstStyle/>
          <a:p>
            <a:r>
              <a:rPr lang="en-GB" dirty="0"/>
              <a:t>MOTION</a:t>
            </a:r>
          </a:p>
        </p:txBody>
      </p:sp>
      <p:grpSp>
        <p:nvGrpSpPr>
          <p:cNvPr id="726" name="Group 725">
            <a:extLst>
              <a:ext uri="{FF2B5EF4-FFF2-40B4-BE49-F238E27FC236}">
                <a16:creationId xmlns:a16="http://schemas.microsoft.com/office/drawing/2014/main" id="{09355157-0F52-4B4B-9D3F-A50BB77C632A}"/>
              </a:ext>
            </a:extLst>
          </p:cNvPr>
          <p:cNvGrpSpPr/>
          <p:nvPr/>
        </p:nvGrpSpPr>
        <p:grpSpPr>
          <a:xfrm>
            <a:off x="10932912" y="5245892"/>
            <a:ext cx="779096" cy="109111"/>
            <a:chOff x="10932912" y="5245892"/>
            <a:chExt cx="779096" cy="109111"/>
          </a:xfrm>
        </p:grpSpPr>
        <p:sp>
          <p:nvSpPr>
            <p:cNvPr id="390" name="Cube 389">
              <a:extLst>
                <a:ext uri="{FF2B5EF4-FFF2-40B4-BE49-F238E27FC236}">
                  <a16:creationId xmlns:a16="http://schemas.microsoft.com/office/drawing/2014/main" id="{29AC4008-F1E5-4E36-9763-1790AFF6AF92}"/>
                </a:ext>
              </a:extLst>
            </p:cNvPr>
            <p:cNvSpPr/>
            <p:nvPr/>
          </p:nvSpPr>
          <p:spPr>
            <a:xfrm>
              <a:off x="10932912" y="524589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1" name="Cube 390">
              <a:extLst>
                <a:ext uri="{FF2B5EF4-FFF2-40B4-BE49-F238E27FC236}">
                  <a16:creationId xmlns:a16="http://schemas.microsoft.com/office/drawing/2014/main" id="{1BEE3FD7-11A9-4E64-A02D-CF7BB21C4F02}"/>
                </a:ext>
              </a:extLst>
            </p:cNvPr>
            <p:cNvSpPr/>
            <p:nvPr/>
          </p:nvSpPr>
          <p:spPr>
            <a:xfrm>
              <a:off x="11015944" y="524589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2" name="Cube 391">
              <a:extLst>
                <a:ext uri="{FF2B5EF4-FFF2-40B4-BE49-F238E27FC236}">
                  <a16:creationId xmlns:a16="http://schemas.microsoft.com/office/drawing/2014/main" id="{B49AB202-4F30-4077-BECC-CBD32AF0E05E}"/>
                </a:ext>
              </a:extLst>
            </p:cNvPr>
            <p:cNvSpPr/>
            <p:nvPr/>
          </p:nvSpPr>
          <p:spPr>
            <a:xfrm>
              <a:off x="11098976" y="524589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3" name="Cube 392">
              <a:extLst>
                <a:ext uri="{FF2B5EF4-FFF2-40B4-BE49-F238E27FC236}">
                  <a16:creationId xmlns:a16="http://schemas.microsoft.com/office/drawing/2014/main" id="{33E4CC4B-09A2-4F80-BCAA-B81038ED7314}"/>
                </a:ext>
              </a:extLst>
            </p:cNvPr>
            <p:cNvSpPr/>
            <p:nvPr/>
          </p:nvSpPr>
          <p:spPr>
            <a:xfrm>
              <a:off x="11182008" y="524589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4" name="Cube 393">
              <a:extLst>
                <a:ext uri="{FF2B5EF4-FFF2-40B4-BE49-F238E27FC236}">
                  <a16:creationId xmlns:a16="http://schemas.microsoft.com/office/drawing/2014/main" id="{7F8BC388-2FAA-4342-A408-EEDB5E5B4F0B}"/>
                </a:ext>
              </a:extLst>
            </p:cNvPr>
            <p:cNvSpPr/>
            <p:nvPr/>
          </p:nvSpPr>
          <p:spPr>
            <a:xfrm>
              <a:off x="11269535" y="524589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5" name="Cube 394">
              <a:extLst>
                <a:ext uri="{FF2B5EF4-FFF2-40B4-BE49-F238E27FC236}">
                  <a16:creationId xmlns:a16="http://schemas.microsoft.com/office/drawing/2014/main" id="{32A03B95-6F42-4B98-BD19-CB8437A0477D}"/>
                </a:ext>
              </a:extLst>
            </p:cNvPr>
            <p:cNvSpPr/>
            <p:nvPr/>
          </p:nvSpPr>
          <p:spPr>
            <a:xfrm>
              <a:off x="11352567" y="524589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6" name="Cube 395">
              <a:extLst>
                <a:ext uri="{FF2B5EF4-FFF2-40B4-BE49-F238E27FC236}">
                  <a16:creationId xmlns:a16="http://schemas.microsoft.com/office/drawing/2014/main" id="{2B72D39D-B421-4C60-AB66-4B89BAF36987}"/>
                </a:ext>
              </a:extLst>
            </p:cNvPr>
            <p:cNvSpPr/>
            <p:nvPr/>
          </p:nvSpPr>
          <p:spPr>
            <a:xfrm>
              <a:off x="11436917" y="524589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7" name="Cube 396">
              <a:extLst>
                <a:ext uri="{FF2B5EF4-FFF2-40B4-BE49-F238E27FC236}">
                  <a16:creationId xmlns:a16="http://schemas.microsoft.com/office/drawing/2014/main" id="{1788C010-4924-4C91-84C5-4D755105968D}"/>
                </a:ext>
              </a:extLst>
            </p:cNvPr>
            <p:cNvSpPr/>
            <p:nvPr/>
          </p:nvSpPr>
          <p:spPr>
            <a:xfrm>
              <a:off x="11519949" y="524589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8" name="Cube 397">
              <a:extLst>
                <a:ext uri="{FF2B5EF4-FFF2-40B4-BE49-F238E27FC236}">
                  <a16:creationId xmlns:a16="http://schemas.microsoft.com/office/drawing/2014/main" id="{B7C01CAE-D4C6-4EAF-8F62-283472BFBC9C}"/>
                </a:ext>
              </a:extLst>
            </p:cNvPr>
            <p:cNvSpPr/>
            <p:nvPr/>
          </p:nvSpPr>
          <p:spPr>
            <a:xfrm>
              <a:off x="11605695" y="5245892"/>
              <a:ext cx="106313" cy="109111"/>
            </a:xfrm>
            <a:prstGeom prst="cube">
              <a:avLst/>
            </a:prstGeom>
            <a:solidFill>
              <a:schemeClr val="accent5"/>
            </a:solidFill>
            <a:ln>
              <a:solidFill>
                <a:schemeClr val="accent5">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sp>
        <p:nvSpPr>
          <p:cNvPr id="400" name="Arrow: Down 399">
            <a:extLst>
              <a:ext uri="{FF2B5EF4-FFF2-40B4-BE49-F238E27FC236}">
                <a16:creationId xmlns:a16="http://schemas.microsoft.com/office/drawing/2014/main" id="{ACC5AE31-927E-4BE5-8045-2E3163F86BAE}"/>
              </a:ext>
            </a:extLst>
          </p:cNvPr>
          <p:cNvSpPr/>
          <p:nvPr/>
        </p:nvSpPr>
        <p:spPr>
          <a:xfrm>
            <a:off x="4644684" y="4727949"/>
            <a:ext cx="328926" cy="6051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1" name="TextBox 400">
            <a:extLst>
              <a:ext uri="{FF2B5EF4-FFF2-40B4-BE49-F238E27FC236}">
                <a16:creationId xmlns:a16="http://schemas.microsoft.com/office/drawing/2014/main" id="{04567AA4-E7AF-4824-BA9F-F7865FE67B22}"/>
              </a:ext>
            </a:extLst>
          </p:cNvPr>
          <p:cNvSpPr txBox="1"/>
          <p:nvPr/>
        </p:nvSpPr>
        <p:spPr>
          <a:xfrm>
            <a:off x="4806536" y="4600930"/>
            <a:ext cx="1749829" cy="369332"/>
          </a:xfrm>
          <a:prstGeom prst="rect">
            <a:avLst/>
          </a:prstGeom>
          <a:noFill/>
        </p:spPr>
        <p:txBody>
          <a:bodyPr wrap="square" rtlCol="0">
            <a:spAutoFit/>
          </a:bodyPr>
          <a:lstStyle/>
          <a:p>
            <a:r>
              <a:rPr lang="en-GB" i="1" dirty="0"/>
              <a:t>Water</a:t>
            </a:r>
          </a:p>
        </p:txBody>
      </p:sp>
      <p:pic>
        <p:nvPicPr>
          <p:cNvPr id="504" name="Picture 503">
            <a:extLst>
              <a:ext uri="{FF2B5EF4-FFF2-40B4-BE49-F238E27FC236}">
                <a16:creationId xmlns:a16="http://schemas.microsoft.com/office/drawing/2014/main" id="{8BCE9188-7BD0-4C85-8425-1D6394B00DB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72251" y="4841459"/>
            <a:ext cx="1247884" cy="811649"/>
          </a:xfrm>
          <a:prstGeom prst="rect">
            <a:avLst/>
          </a:prstGeom>
        </p:spPr>
      </p:pic>
      <p:pic>
        <p:nvPicPr>
          <p:cNvPr id="505" name="Picture 504">
            <a:extLst>
              <a:ext uri="{FF2B5EF4-FFF2-40B4-BE49-F238E27FC236}">
                <a16:creationId xmlns:a16="http://schemas.microsoft.com/office/drawing/2014/main" id="{5B88311B-A135-42E9-A7E4-E3918D8D3CF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82634" y="3873064"/>
            <a:ext cx="907239" cy="902375"/>
          </a:xfrm>
          <a:prstGeom prst="rect">
            <a:avLst/>
          </a:prstGeom>
        </p:spPr>
      </p:pic>
      <p:sp>
        <p:nvSpPr>
          <p:cNvPr id="506" name="TextBox 505">
            <a:extLst>
              <a:ext uri="{FF2B5EF4-FFF2-40B4-BE49-F238E27FC236}">
                <a16:creationId xmlns:a16="http://schemas.microsoft.com/office/drawing/2014/main" id="{F6D6014E-FEBA-412A-91ED-CD8C897E643D}"/>
              </a:ext>
            </a:extLst>
          </p:cNvPr>
          <p:cNvSpPr txBox="1"/>
          <p:nvPr/>
        </p:nvSpPr>
        <p:spPr>
          <a:xfrm>
            <a:off x="1390616" y="5252122"/>
            <a:ext cx="2277763" cy="646331"/>
          </a:xfrm>
          <a:prstGeom prst="rect">
            <a:avLst/>
          </a:prstGeom>
          <a:noFill/>
        </p:spPr>
        <p:txBody>
          <a:bodyPr wrap="square" rtlCol="0">
            <a:spAutoFit/>
          </a:bodyPr>
          <a:lstStyle/>
          <a:p>
            <a:r>
              <a:rPr lang="en-GB" dirty="0"/>
              <a:t>100 TWh </a:t>
            </a:r>
            <a:r>
              <a:rPr lang="en-GB" b="1" i="1" dirty="0"/>
              <a:t>energy </a:t>
            </a:r>
            <a:r>
              <a:rPr lang="en-GB" dirty="0"/>
              <a:t>(renewable electricity)</a:t>
            </a:r>
            <a:endParaRPr lang="en-GB" b="1" i="1" dirty="0"/>
          </a:p>
        </p:txBody>
      </p:sp>
      <p:grpSp>
        <p:nvGrpSpPr>
          <p:cNvPr id="508" name="Group 507">
            <a:extLst>
              <a:ext uri="{FF2B5EF4-FFF2-40B4-BE49-F238E27FC236}">
                <a16:creationId xmlns:a16="http://schemas.microsoft.com/office/drawing/2014/main" id="{15391F6D-183D-499D-84AE-9DC4D1C0B3A9}"/>
              </a:ext>
            </a:extLst>
          </p:cNvPr>
          <p:cNvGrpSpPr/>
          <p:nvPr/>
        </p:nvGrpSpPr>
        <p:grpSpPr>
          <a:xfrm>
            <a:off x="1350154" y="3845543"/>
            <a:ext cx="862128" cy="819010"/>
            <a:chOff x="440125" y="4403685"/>
            <a:chExt cx="862128" cy="819010"/>
          </a:xfrm>
          <a:solidFill>
            <a:srgbClr val="00B050"/>
          </a:solidFill>
        </p:grpSpPr>
        <p:sp>
          <p:nvSpPr>
            <p:cNvPr id="509" name="Cube 508">
              <a:extLst>
                <a:ext uri="{FF2B5EF4-FFF2-40B4-BE49-F238E27FC236}">
                  <a16:creationId xmlns:a16="http://schemas.microsoft.com/office/drawing/2014/main" id="{958C3AE9-B0D3-4208-B67C-617AF0EE6665}"/>
                </a:ext>
              </a:extLst>
            </p:cNvPr>
            <p:cNvSpPr/>
            <p:nvPr/>
          </p:nvSpPr>
          <p:spPr>
            <a:xfrm>
              <a:off x="440125"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0" name="Cube 509">
              <a:extLst>
                <a:ext uri="{FF2B5EF4-FFF2-40B4-BE49-F238E27FC236}">
                  <a16:creationId xmlns:a16="http://schemas.microsoft.com/office/drawing/2014/main" id="{08E1B21A-76E7-46BB-B50B-F4F16AAA244F}"/>
                </a:ext>
              </a:extLst>
            </p:cNvPr>
            <p:cNvSpPr/>
            <p:nvPr/>
          </p:nvSpPr>
          <p:spPr>
            <a:xfrm>
              <a:off x="523157"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1" name="Cube 510">
              <a:extLst>
                <a:ext uri="{FF2B5EF4-FFF2-40B4-BE49-F238E27FC236}">
                  <a16:creationId xmlns:a16="http://schemas.microsoft.com/office/drawing/2014/main" id="{5903C88B-FEF6-437A-A5B6-85841675FE6D}"/>
                </a:ext>
              </a:extLst>
            </p:cNvPr>
            <p:cNvSpPr/>
            <p:nvPr/>
          </p:nvSpPr>
          <p:spPr>
            <a:xfrm>
              <a:off x="606189"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2" name="Cube 511">
              <a:extLst>
                <a:ext uri="{FF2B5EF4-FFF2-40B4-BE49-F238E27FC236}">
                  <a16:creationId xmlns:a16="http://schemas.microsoft.com/office/drawing/2014/main" id="{5A2978A0-CF06-41DF-8B68-0F52A299C958}"/>
                </a:ext>
              </a:extLst>
            </p:cNvPr>
            <p:cNvSpPr/>
            <p:nvPr/>
          </p:nvSpPr>
          <p:spPr>
            <a:xfrm>
              <a:off x="689221"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3" name="Cube 512">
              <a:extLst>
                <a:ext uri="{FF2B5EF4-FFF2-40B4-BE49-F238E27FC236}">
                  <a16:creationId xmlns:a16="http://schemas.microsoft.com/office/drawing/2014/main" id="{A597B859-AFB7-4277-81FD-AD58C8B96C16}"/>
                </a:ext>
              </a:extLst>
            </p:cNvPr>
            <p:cNvSpPr/>
            <p:nvPr/>
          </p:nvSpPr>
          <p:spPr>
            <a:xfrm>
              <a:off x="776748"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4" name="Cube 513">
              <a:extLst>
                <a:ext uri="{FF2B5EF4-FFF2-40B4-BE49-F238E27FC236}">
                  <a16:creationId xmlns:a16="http://schemas.microsoft.com/office/drawing/2014/main" id="{EF67331A-72CF-40BC-AAF4-9FCF01872EEA}"/>
                </a:ext>
              </a:extLst>
            </p:cNvPr>
            <p:cNvSpPr/>
            <p:nvPr/>
          </p:nvSpPr>
          <p:spPr>
            <a:xfrm>
              <a:off x="859780"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5" name="Cube 514">
              <a:extLst>
                <a:ext uri="{FF2B5EF4-FFF2-40B4-BE49-F238E27FC236}">
                  <a16:creationId xmlns:a16="http://schemas.microsoft.com/office/drawing/2014/main" id="{C4E56A47-0CD9-4029-94EF-5CE55E4C8E36}"/>
                </a:ext>
              </a:extLst>
            </p:cNvPr>
            <p:cNvSpPr/>
            <p:nvPr/>
          </p:nvSpPr>
          <p:spPr>
            <a:xfrm>
              <a:off x="944130"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6" name="Cube 515">
              <a:extLst>
                <a:ext uri="{FF2B5EF4-FFF2-40B4-BE49-F238E27FC236}">
                  <a16:creationId xmlns:a16="http://schemas.microsoft.com/office/drawing/2014/main" id="{D3E53264-06F9-4443-AC90-526BC07DA421}"/>
                </a:ext>
              </a:extLst>
            </p:cNvPr>
            <p:cNvSpPr/>
            <p:nvPr/>
          </p:nvSpPr>
          <p:spPr>
            <a:xfrm>
              <a:off x="1027162"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7" name="Cube 516">
              <a:extLst>
                <a:ext uri="{FF2B5EF4-FFF2-40B4-BE49-F238E27FC236}">
                  <a16:creationId xmlns:a16="http://schemas.microsoft.com/office/drawing/2014/main" id="{426A45C2-9963-4B4C-8F55-99C78B51963E}"/>
                </a:ext>
              </a:extLst>
            </p:cNvPr>
            <p:cNvSpPr/>
            <p:nvPr/>
          </p:nvSpPr>
          <p:spPr>
            <a:xfrm>
              <a:off x="440125"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8" name="Cube 517">
              <a:extLst>
                <a:ext uri="{FF2B5EF4-FFF2-40B4-BE49-F238E27FC236}">
                  <a16:creationId xmlns:a16="http://schemas.microsoft.com/office/drawing/2014/main" id="{63D4CA7E-D9E7-45E3-BFB6-CC442CF4C17B}"/>
                </a:ext>
              </a:extLst>
            </p:cNvPr>
            <p:cNvSpPr/>
            <p:nvPr/>
          </p:nvSpPr>
          <p:spPr>
            <a:xfrm>
              <a:off x="523157"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19" name="Cube 518">
              <a:extLst>
                <a:ext uri="{FF2B5EF4-FFF2-40B4-BE49-F238E27FC236}">
                  <a16:creationId xmlns:a16="http://schemas.microsoft.com/office/drawing/2014/main" id="{D4F71D2F-BB04-4D2E-9402-0ADCA53A7514}"/>
                </a:ext>
              </a:extLst>
            </p:cNvPr>
            <p:cNvSpPr/>
            <p:nvPr/>
          </p:nvSpPr>
          <p:spPr>
            <a:xfrm>
              <a:off x="606189"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0" name="Cube 519">
              <a:extLst>
                <a:ext uri="{FF2B5EF4-FFF2-40B4-BE49-F238E27FC236}">
                  <a16:creationId xmlns:a16="http://schemas.microsoft.com/office/drawing/2014/main" id="{8C56CDC7-7631-4520-9418-73B842F840D3}"/>
                </a:ext>
              </a:extLst>
            </p:cNvPr>
            <p:cNvSpPr/>
            <p:nvPr/>
          </p:nvSpPr>
          <p:spPr>
            <a:xfrm>
              <a:off x="689221"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1" name="Cube 520">
              <a:extLst>
                <a:ext uri="{FF2B5EF4-FFF2-40B4-BE49-F238E27FC236}">
                  <a16:creationId xmlns:a16="http://schemas.microsoft.com/office/drawing/2014/main" id="{B41F7130-5AC1-49EA-9CD1-BB8C8F4743B2}"/>
                </a:ext>
              </a:extLst>
            </p:cNvPr>
            <p:cNvSpPr/>
            <p:nvPr/>
          </p:nvSpPr>
          <p:spPr>
            <a:xfrm>
              <a:off x="776748"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2" name="Cube 521">
              <a:extLst>
                <a:ext uri="{FF2B5EF4-FFF2-40B4-BE49-F238E27FC236}">
                  <a16:creationId xmlns:a16="http://schemas.microsoft.com/office/drawing/2014/main" id="{59E2C0A7-0BF7-4370-BE43-95C00F2686D2}"/>
                </a:ext>
              </a:extLst>
            </p:cNvPr>
            <p:cNvSpPr/>
            <p:nvPr/>
          </p:nvSpPr>
          <p:spPr>
            <a:xfrm>
              <a:off x="859780"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3" name="Cube 522">
              <a:extLst>
                <a:ext uri="{FF2B5EF4-FFF2-40B4-BE49-F238E27FC236}">
                  <a16:creationId xmlns:a16="http://schemas.microsoft.com/office/drawing/2014/main" id="{1F811E78-2305-4B20-911E-21074C9B7F92}"/>
                </a:ext>
              </a:extLst>
            </p:cNvPr>
            <p:cNvSpPr/>
            <p:nvPr/>
          </p:nvSpPr>
          <p:spPr>
            <a:xfrm>
              <a:off x="944130"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4" name="Cube 523">
              <a:extLst>
                <a:ext uri="{FF2B5EF4-FFF2-40B4-BE49-F238E27FC236}">
                  <a16:creationId xmlns:a16="http://schemas.microsoft.com/office/drawing/2014/main" id="{762362CD-995F-4583-8530-B3E2A096F095}"/>
                </a:ext>
              </a:extLst>
            </p:cNvPr>
            <p:cNvSpPr/>
            <p:nvPr/>
          </p:nvSpPr>
          <p:spPr>
            <a:xfrm>
              <a:off x="1027162"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5" name="Cube 524">
              <a:extLst>
                <a:ext uri="{FF2B5EF4-FFF2-40B4-BE49-F238E27FC236}">
                  <a16:creationId xmlns:a16="http://schemas.microsoft.com/office/drawing/2014/main" id="{C9FEE514-799F-442B-8B79-82C34452B149}"/>
                </a:ext>
              </a:extLst>
            </p:cNvPr>
            <p:cNvSpPr/>
            <p:nvPr/>
          </p:nvSpPr>
          <p:spPr>
            <a:xfrm>
              <a:off x="440125"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6" name="Cube 525">
              <a:extLst>
                <a:ext uri="{FF2B5EF4-FFF2-40B4-BE49-F238E27FC236}">
                  <a16:creationId xmlns:a16="http://schemas.microsoft.com/office/drawing/2014/main" id="{9254928C-921E-49FE-8E08-F750B4458344}"/>
                </a:ext>
              </a:extLst>
            </p:cNvPr>
            <p:cNvSpPr/>
            <p:nvPr/>
          </p:nvSpPr>
          <p:spPr>
            <a:xfrm>
              <a:off x="523157"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7" name="Cube 526">
              <a:extLst>
                <a:ext uri="{FF2B5EF4-FFF2-40B4-BE49-F238E27FC236}">
                  <a16:creationId xmlns:a16="http://schemas.microsoft.com/office/drawing/2014/main" id="{30801E01-CF05-4B84-A87C-B0D187282350}"/>
                </a:ext>
              </a:extLst>
            </p:cNvPr>
            <p:cNvSpPr/>
            <p:nvPr/>
          </p:nvSpPr>
          <p:spPr>
            <a:xfrm>
              <a:off x="606189"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8" name="Cube 527">
              <a:extLst>
                <a:ext uri="{FF2B5EF4-FFF2-40B4-BE49-F238E27FC236}">
                  <a16:creationId xmlns:a16="http://schemas.microsoft.com/office/drawing/2014/main" id="{1E495EBA-0735-498D-8ADB-67E3621C9DB9}"/>
                </a:ext>
              </a:extLst>
            </p:cNvPr>
            <p:cNvSpPr/>
            <p:nvPr/>
          </p:nvSpPr>
          <p:spPr>
            <a:xfrm>
              <a:off x="689221"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29" name="Cube 528">
              <a:extLst>
                <a:ext uri="{FF2B5EF4-FFF2-40B4-BE49-F238E27FC236}">
                  <a16:creationId xmlns:a16="http://schemas.microsoft.com/office/drawing/2014/main" id="{144AED8F-C833-4383-B970-47531DC72F57}"/>
                </a:ext>
              </a:extLst>
            </p:cNvPr>
            <p:cNvSpPr/>
            <p:nvPr/>
          </p:nvSpPr>
          <p:spPr>
            <a:xfrm>
              <a:off x="776748"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0" name="Cube 529">
              <a:extLst>
                <a:ext uri="{FF2B5EF4-FFF2-40B4-BE49-F238E27FC236}">
                  <a16:creationId xmlns:a16="http://schemas.microsoft.com/office/drawing/2014/main" id="{A0501CB3-C11A-4285-AF83-FA7FC178A927}"/>
                </a:ext>
              </a:extLst>
            </p:cNvPr>
            <p:cNvSpPr/>
            <p:nvPr/>
          </p:nvSpPr>
          <p:spPr>
            <a:xfrm>
              <a:off x="859780"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1" name="Cube 530">
              <a:extLst>
                <a:ext uri="{FF2B5EF4-FFF2-40B4-BE49-F238E27FC236}">
                  <a16:creationId xmlns:a16="http://schemas.microsoft.com/office/drawing/2014/main" id="{3383D535-5FC6-4334-9508-FC81873783A5}"/>
                </a:ext>
              </a:extLst>
            </p:cNvPr>
            <p:cNvSpPr/>
            <p:nvPr/>
          </p:nvSpPr>
          <p:spPr>
            <a:xfrm>
              <a:off x="944130"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2" name="Cube 531">
              <a:extLst>
                <a:ext uri="{FF2B5EF4-FFF2-40B4-BE49-F238E27FC236}">
                  <a16:creationId xmlns:a16="http://schemas.microsoft.com/office/drawing/2014/main" id="{DBEC8F85-71CC-41E0-8140-C521DA0F2078}"/>
                </a:ext>
              </a:extLst>
            </p:cNvPr>
            <p:cNvSpPr/>
            <p:nvPr/>
          </p:nvSpPr>
          <p:spPr>
            <a:xfrm>
              <a:off x="1027162"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3" name="Cube 532">
              <a:extLst>
                <a:ext uri="{FF2B5EF4-FFF2-40B4-BE49-F238E27FC236}">
                  <a16:creationId xmlns:a16="http://schemas.microsoft.com/office/drawing/2014/main" id="{1992890C-DC3B-4905-8671-881F5158BACE}"/>
                </a:ext>
              </a:extLst>
            </p:cNvPr>
            <p:cNvSpPr/>
            <p:nvPr/>
          </p:nvSpPr>
          <p:spPr>
            <a:xfrm>
              <a:off x="440125"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4" name="Cube 533">
              <a:extLst>
                <a:ext uri="{FF2B5EF4-FFF2-40B4-BE49-F238E27FC236}">
                  <a16:creationId xmlns:a16="http://schemas.microsoft.com/office/drawing/2014/main" id="{098579D3-AC89-4E61-804C-7414D7EE3AC8}"/>
                </a:ext>
              </a:extLst>
            </p:cNvPr>
            <p:cNvSpPr/>
            <p:nvPr/>
          </p:nvSpPr>
          <p:spPr>
            <a:xfrm>
              <a:off x="523157"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5" name="Cube 534">
              <a:extLst>
                <a:ext uri="{FF2B5EF4-FFF2-40B4-BE49-F238E27FC236}">
                  <a16:creationId xmlns:a16="http://schemas.microsoft.com/office/drawing/2014/main" id="{95037624-47E2-47F7-8BCD-28850BEB45C4}"/>
                </a:ext>
              </a:extLst>
            </p:cNvPr>
            <p:cNvSpPr/>
            <p:nvPr/>
          </p:nvSpPr>
          <p:spPr>
            <a:xfrm>
              <a:off x="606189"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6" name="Cube 535">
              <a:extLst>
                <a:ext uri="{FF2B5EF4-FFF2-40B4-BE49-F238E27FC236}">
                  <a16:creationId xmlns:a16="http://schemas.microsoft.com/office/drawing/2014/main" id="{120B5B40-22F2-4236-B724-33B693E2D37B}"/>
                </a:ext>
              </a:extLst>
            </p:cNvPr>
            <p:cNvSpPr/>
            <p:nvPr/>
          </p:nvSpPr>
          <p:spPr>
            <a:xfrm>
              <a:off x="689221"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7" name="Cube 536">
              <a:extLst>
                <a:ext uri="{FF2B5EF4-FFF2-40B4-BE49-F238E27FC236}">
                  <a16:creationId xmlns:a16="http://schemas.microsoft.com/office/drawing/2014/main" id="{90A4F0FA-B9C6-4CDB-8BEA-2664764896B6}"/>
                </a:ext>
              </a:extLst>
            </p:cNvPr>
            <p:cNvSpPr/>
            <p:nvPr/>
          </p:nvSpPr>
          <p:spPr>
            <a:xfrm>
              <a:off x="776748"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8" name="Cube 537">
              <a:extLst>
                <a:ext uri="{FF2B5EF4-FFF2-40B4-BE49-F238E27FC236}">
                  <a16:creationId xmlns:a16="http://schemas.microsoft.com/office/drawing/2014/main" id="{2E261BD3-E59B-46A1-8FA5-7176BF505984}"/>
                </a:ext>
              </a:extLst>
            </p:cNvPr>
            <p:cNvSpPr/>
            <p:nvPr/>
          </p:nvSpPr>
          <p:spPr>
            <a:xfrm>
              <a:off x="859780"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9" name="Cube 538">
              <a:extLst>
                <a:ext uri="{FF2B5EF4-FFF2-40B4-BE49-F238E27FC236}">
                  <a16:creationId xmlns:a16="http://schemas.microsoft.com/office/drawing/2014/main" id="{546ACEB9-830D-4BAB-A54D-D71205E8599E}"/>
                </a:ext>
              </a:extLst>
            </p:cNvPr>
            <p:cNvSpPr/>
            <p:nvPr/>
          </p:nvSpPr>
          <p:spPr>
            <a:xfrm>
              <a:off x="944130"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0" name="Cube 539">
              <a:extLst>
                <a:ext uri="{FF2B5EF4-FFF2-40B4-BE49-F238E27FC236}">
                  <a16:creationId xmlns:a16="http://schemas.microsoft.com/office/drawing/2014/main" id="{4BA019F1-8024-43AB-8B57-E164E0C0EF0E}"/>
                </a:ext>
              </a:extLst>
            </p:cNvPr>
            <p:cNvSpPr/>
            <p:nvPr/>
          </p:nvSpPr>
          <p:spPr>
            <a:xfrm>
              <a:off x="1027162"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1" name="Cube 540">
              <a:extLst>
                <a:ext uri="{FF2B5EF4-FFF2-40B4-BE49-F238E27FC236}">
                  <a16:creationId xmlns:a16="http://schemas.microsoft.com/office/drawing/2014/main" id="{7145FF24-DAB2-4362-A190-1F3A20FA34B3}"/>
                </a:ext>
              </a:extLst>
            </p:cNvPr>
            <p:cNvSpPr/>
            <p:nvPr/>
          </p:nvSpPr>
          <p:spPr>
            <a:xfrm>
              <a:off x="440125"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2" name="Cube 541">
              <a:extLst>
                <a:ext uri="{FF2B5EF4-FFF2-40B4-BE49-F238E27FC236}">
                  <a16:creationId xmlns:a16="http://schemas.microsoft.com/office/drawing/2014/main" id="{3987ACE4-90F3-404E-9D74-615FB3B25747}"/>
                </a:ext>
              </a:extLst>
            </p:cNvPr>
            <p:cNvSpPr/>
            <p:nvPr/>
          </p:nvSpPr>
          <p:spPr>
            <a:xfrm>
              <a:off x="523157"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3" name="Cube 542">
              <a:extLst>
                <a:ext uri="{FF2B5EF4-FFF2-40B4-BE49-F238E27FC236}">
                  <a16:creationId xmlns:a16="http://schemas.microsoft.com/office/drawing/2014/main" id="{431CF56D-B972-4729-8860-1A5195CE5ED1}"/>
                </a:ext>
              </a:extLst>
            </p:cNvPr>
            <p:cNvSpPr/>
            <p:nvPr/>
          </p:nvSpPr>
          <p:spPr>
            <a:xfrm>
              <a:off x="606189"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4" name="Cube 543">
              <a:extLst>
                <a:ext uri="{FF2B5EF4-FFF2-40B4-BE49-F238E27FC236}">
                  <a16:creationId xmlns:a16="http://schemas.microsoft.com/office/drawing/2014/main" id="{D5C2B2D9-3D22-4836-A073-7D32C125BE79}"/>
                </a:ext>
              </a:extLst>
            </p:cNvPr>
            <p:cNvSpPr/>
            <p:nvPr/>
          </p:nvSpPr>
          <p:spPr>
            <a:xfrm>
              <a:off x="689221"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5" name="Cube 544">
              <a:extLst>
                <a:ext uri="{FF2B5EF4-FFF2-40B4-BE49-F238E27FC236}">
                  <a16:creationId xmlns:a16="http://schemas.microsoft.com/office/drawing/2014/main" id="{9BA65CD7-64C9-4E9A-BAF9-37141B4DEECB}"/>
                </a:ext>
              </a:extLst>
            </p:cNvPr>
            <p:cNvSpPr/>
            <p:nvPr/>
          </p:nvSpPr>
          <p:spPr>
            <a:xfrm>
              <a:off x="776748"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6" name="Cube 545">
              <a:extLst>
                <a:ext uri="{FF2B5EF4-FFF2-40B4-BE49-F238E27FC236}">
                  <a16:creationId xmlns:a16="http://schemas.microsoft.com/office/drawing/2014/main" id="{5C49E050-57A0-46A5-BB35-1A25CAB1B618}"/>
                </a:ext>
              </a:extLst>
            </p:cNvPr>
            <p:cNvSpPr/>
            <p:nvPr/>
          </p:nvSpPr>
          <p:spPr>
            <a:xfrm>
              <a:off x="859780"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7" name="Cube 546">
              <a:extLst>
                <a:ext uri="{FF2B5EF4-FFF2-40B4-BE49-F238E27FC236}">
                  <a16:creationId xmlns:a16="http://schemas.microsoft.com/office/drawing/2014/main" id="{3D256CB9-5836-4076-B20F-2D6FD2C802E3}"/>
                </a:ext>
              </a:extLst>
            </p:cNvPr>
            <p:cNvSpPr/>
            <p:nvPr/>
          </p:nvSpPr>
          <p:spPr>
            <a:xfrm>
              <a:off x="944130"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8" name="Cube 547">
              <a:extLst>
                <a:ext uri="{FF2B5EF4-FFF2-40B4-BE49-F238E27FC236}">
                  <a16:creationId xmlns:a16="http://schemas.microsoft.com/office/drawing/2014/main" id="{9B46062D-3FE1-4AD6-84BA-7511EFFFADE3}"/>
                </a:ext>
              </a:extLst>
            </p:cNvPr>
            <p:cNvSpPr/>
            <p:nvPr/>
          </p:nvSpPr>
          <p:spPr>
            <a:xfrm>
              <a:off x="1027162"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49" name="Cube 548">
              <a:extLst>
                <a:ext uri="{FF2B5EF4-FFF2-40B4-BE49-F238E27FC236}">
                  <a16:creationId xmlns:a16="http://schemas.microsoft.com/office/drawing/2014/main" id="{140F869F-45A3-4675-8318-7A1F14DA7C0B}"/>
                </a:ext>
              </a:extLst>
            </p:cNvPr>
            <p:cNvSpPr/>
            <p:nvPr/>
          </p:nvSpPr>
          <p:spPr>
            <a:xfrm>
              <a:off x="440125"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0" name="Cube 549">
              <a:extLst>
                <a:ext uri="{FF2B5EF4-FFF2-40B4-BE49-F238E27FC236}">
                  <a16:creationId xmlns:a16="http://schemas.microsoft.com/office/drawing/2014/main" id="{C1B66BDC-E269-4E9C-B041-2BC9877D4663}"/>
                </a:ext>
              </a:extLst>
            </p:cNvPr>
            <p:cNvSpPr/>
            <p:nvPr/>
          </p:nvSpPr>
          <p:spPr>
            <a:xfrm>
              <a:off x="523157"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1" name="Cube 550">
              <a:extLst>
                <a:ext uri="{FF2B5EF4-FFF2-40B4-BE49-F238E27FC236}">
                  <a16:creationId xmlns:a16="http://schemas.microsoft.com/office/drawing/2014/main" id="{0407669D-3606-4C95-BA69-FFB773C719BF}"/>
                </a:ext>
              </a:extLst>
            </p:cNvPr>
            <p:cNvSpPr/>
            <p:nvPr/>
          </p:nvSpPr>
          <p:spPr>
            <a:xfrm>
              <a:off x="606189"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2" name="Cube 551">
              <a:extLst>
                <a:ext uri="{FF2B5EF4-FFF2-40B4-BE49-F238E27FC236}">
                  <a16:creationId xmlns:a16="http://schemas.microsoft.com/office/drawing/2014/main" id="{59AE2A48-80BB-4323-BC76-7926D9B7785C}"/>
                </a:ext>
              </a:extLst>
            </p:cNvPr>
            <p:cNvSpPr/>
            <p:nvPr/>
          </p:nvSpPr>
          <p:spPr>
            <a:xfrm>
              <a:off x="689221"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3" name="Cube 552">
              <a:extLst>
                <a:ext uri="{FF2B5EF4-FFF2-40B4-BE49-F238E27FC236}">
                  <a16:creationId xmlns:a16="http://schemas.microsoft.com/office/drawing/2014/main" id="{A6F69754-1C2A-4C43-8FDA-43D1B5F43F1F}"/>
                </a:ext>
              </a:extLst>
            </p:cNvPr>
            <p:cNvSpPr/>
            <p:nvPr/>
          </p:nvSpPr>
          <p:spPr>
            <a:xfrm>
              <a:off x="776748"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4" name="Cube 553">
              <a:extLst>
                <a:ext uri="{FF2B5EF4-FFF2-40B4-BE49-F238E27FC236}">
                  <a16:creationId xmlns:a16="http://schemas.microsoft.com/office/drawing/2014/main" id="{47CF209E-FCD2-47BA-9811-FCF86D86D5F5}"/>
                </a:ext>
              </a:extLst>
            </p:cNvPr>
            <p:cNvSpPr/>
            <p:nvPr/>
          </p:nvSpPr>
          <p:spPr>
            <a:xfrm>
              <a:off x="859780"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5" name="Cube 554">
              <a:extLst>
                <a:ext uri="{FF2B5EF4-FFF2-40B4-BE49-F238E27FC236}">
                  <a16:creationId xmlns:a16="http://schemas.microsoft.com/office/drawing/2014/main" id="{DE4FA860-965D-4FD7-B934-9CFF32869762}"/>
                </a:ext>
              </a:extLst>
            </p:cNvPr>
            <p:cNvSpPr/>
            <p:nvPr/>
          </p:nvSpPr>
          <p:spPr>
            <a:xfrm>
              <a:off x="944130"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6" name="Cube 555">
              <a:extLst>
                <a:ext uri="{FF2B5EF4-FFF2-40B4-BE49-F238E27FC236}">
                  <a16:creationId xmlns:a16="http://schemas.microsoft.com/office/drawing/2014/main" id="{A32F7448-848D-4803-81E2-205A6A73C950}"/>
                </a:ext>
              </a:extLst>
            </p:cNvPr>
            <p:cNvSpPr/>
            <p:nvPr/>
          </p:nvSpPr>
          <p:spPr>
            <a:xfrm>
              <a:off x="1027162"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7" name="Cube 556">
              <a:extLst>
                <a:ext uri="{FF2B5EF4-FFF2-40B4-BE49-F238E27FC236}">
                  <a16:creationId xmlns:a16="http://schemas.microsoft.com/office/drawing/2014/main" id="{4EE3F46D-34ED-476A-9EAC-B3AA2D39E47A}"/>
                </a:ext>
              </a:extLst>
            </p:cNvPr>
            <p:cNvSpPr/>
            <p:nvPr/>
          </p:nvSpPr>
          <p:spPr>
            <a:xfrm>
              <a:off x="440125"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8" name="Cube 557">
              <a:extLst>
                <a:ext uri="{FF2B5EF4-FFF2-40B4-BE49-F238E27FC236}">
                  <a16:creationId xmlns:a16="http://schemas.microsoft.com/office/drawing/2014/main" id="{C45CF99F-3F4C-4528-96C3-5FC85F3B640B}"/>
                </a:ext>
              </a:extLst>
            </p:cNvPr>
            <p:cNvSpPr/>
            <p:nvPr/>
          </p:nvSpPr>
          <p:spPr>
            <a:xfrm>
              <a:off x="523157"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59" name="Cube 558">
              <a:extLst>
                <a:ext uri="{FF2B5EF4-FFF2-40B4-BE49-F238E27FC236}">
                  <a16:creationId xmlns:a16="http://schemas.microsoft.com/office/drawing/2014/main" id="{E9C7C17F-3639-4216-9E5B-56584CC88307}"/>
                </a:ext>
              </a:extLst>
            </p:cNvPr>
            <p:cNvSpPr/>
            <p:nvPr/>
          </p:nvSpPr>
          <p:spPr>
            <a:xfrm>
              <a:off x="606189"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0" name="Cube 559">
              <a:extLst>
                <a:ext uri="{FF2B5EF4-FFF2-40B4-BE49-F238E27FC236}">
                  <a16:creationId xmlns:a16="http://schemas.microsoft.com/office/drawing/2014/main" id="{C936BAEB-8D60-4214-8D0F-3D12BC0BAA26}"/>
                </a:ext>
              </a:extLst>
            </p:cNvPr>
            <p:cNvSpPr/>
            <p:nvPr/>
          </p:nvSpPr>
          <p:spPr>
            <a:xfrm>
              <a:off x="689221"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1" name="Cube 560">
              <a:extLst>
                <a:ext uri="{FF2B5EF4-FFF2-40B4-BE49-F238E27FC236}">
                  <a16:creationId xmlns:a16="http://schemas.microsoft.com/office/drawing/2014/main" id="{576BEC1C-15B0-4FEB-90DE-2E749214DCF9}"/>
                </a:ext>
              </a:extLst>
            </p:cNvPr>
            <p:cNvSpPr/>
            <p:nvPr/>
          </p:nvSpPr>
          <p:spPr>
            <a:xfrm>
              <a:off x="776748"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2" name="Cube 561">
              <a:extLst>
                <a:ext uri="{FF2B5EF4-FFF2-40B4-BE49-F238E27FC236}">
                  <a16:creationId xmlns:a16="http://schemas.microsoft.com/office/drawing/2014/main" id="{4DDE840D-CA96-4F55-9374-492B0898A56F}"/>
                </a:ext>
              </a:extLst>
            </p:cNvPr>
            <p:cNvSpPr/>
            <p:nvPr/>
          </p:nvSpPr>
          <p:spPr>
            <a:xfrm>
              <a:off x="859780"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3" name="Cube 562">
              <a:extLst>
                <a:ext uri="{FF2B5EF4-FFF2-40B4-BE49-F238E27FC236}">
                  <a16:creationId xmlns:a16="http://schemas.microsoft.com/office/drawing/2014/main" id="{737EAB65-AC6B-4FFA-8E9B-968018DD5EB8}"/>
                </a:ext>
              </a:extLst>
            </p:cNvPr>
            <p:cNvSpPr/>
            <p:nvPr/>
          </p:nvSpPr>
          <p:spPr>
            <a:xfrm>
              <a:off x="944130"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4" name="Cube 563">
              <a:extLst>
                <a:ext uri="{FF2B5EF4-FFF2-40B4-BE49-F238E27FC236}">
                  <a16:creationId xmlns:a16="http://schemas.microsoft.com/office/drawing/2014/main" id="{374516E3-D0EB-4984-870E-C8DE64455F64}"/>
                </a:ext>
              </a:extLst>
            </p:cNvPr>
            <p:cNvSpPr/>
            <p:nvPr/>
          </p:nvSpPr>
          <p:spPr>
            <a:xfrm>
              <a:off x="1027162"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5" name="Cube 564">
              <a:extLst>
                <a:ext uri="{FF2B5EF4-FFF2-40B4-BE49-F238E27FC236}">
                  <a16:creationId xmlns:a16="http://schemas.microsoft.com/office/drawing/2014/main" id="{C5763302-AB01-4E88-A1C0-B599A3016748}"/>
                </a:ext>
              </a:extLst>
            </p:cNvPr>
            <p:cNvSpPr/>
            <p:nvPr/>
          </p:nvSpPr>
          <p:spPr>
            <a:xfrm>
              <a:off x="440125"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6" name="Cube 565">
              <a:extLst>
                <a:ext uri="{FF2B5EF4-FFF2-40B4-BE49-F238E27FC236}">
                  <a16:creationId xmlns:a16="http://schemas.microsoft.com/office/drawing/2014/main" id="{95092F3B-AAFE-4443-A29B-9BFC61F6E3A4}"/>
                </a:ext>
              </a:extLst>
            </p:cNvPr>
            <p:cNvSpPr/>
            <p:nvPr/>
          </p:nvSpPr>
          <p:spPr>
            <a:xfrm>
              <a:off x="523157"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7" name="Cube 566">
              <a:extLst>
                <a:ext uri="{FF2B5EF4-FFF2-40B4-BE49-F238E27FC236}">
                  <a16:creationId xmlns:a16="http://schemas.microsoft.com/office/drawing/2014/main" id="{AE703BAC-EFC5-42B5-BF33-8533FAB775F6}"/>
                </a:ext>
              </a:extLst>
            </p:cNvPr>
            <p:cNvSpPr/>
            <p:nvPr/>
          </p:nvSpPr>
          <p:spPr>
            <a:xfrm>
              <a:off x="606189"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8" name="Cube 567">
              <a:extLst>
                <a:ext uri="{FF2B5EF4-FFF2-40B4-BE49-F238E27FC236}">
                  <a16:creationId xmlns:a16="http://schemas.microsoft.com/office/drawing/2014/main" id="{D172B638-8184-4B0C-BCC2-8A922335F204}"/>
                </a:ext>
              </a:extLst>
            </p:cNvPr>
            <p:cNvSpPr/>
            <p:nvPr/>
          </p:nvSpPr>
          <p:spPr>
            <a:xfrm>
              <a:off x="689221"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69" name="Cube 568">
              <a:extLst>
                <a:ext uri="{FF2B5EF4-FFF2-40B4-BE49-F238E27FC236}">
                  <a16:creationId xmlns:a16="http://schemas.microsoft.com/office/drawing/2014/main" id="{13B79DA9-8C7D-414C-838A-8C9C363C8C49}"/>
                </a:ext>
              </a:extLst>
            </p:cNvPr>
            <p:cNvSpPr/>
            <p:nvPr/>
          </p:nvSpPr>
          <p:spPr>
            <a:xfrm>
              <a:off x="776748"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0" name="Cube 569">
              <a:extLst>
                <a:ext uri="{FF2B5EF4-FFF2-40B4-BE49-F238E27FC236}">
                  <a16:creationId xmlns:a16="http://schemas.microsoft.com/office/drawing/2014/main" id="{50CFA132-D2D9-4098-85B6-1723B44C0585}"/>
                </a:ext>
              </a:extLst>
            </p:cNvPr>
            <p:cNvSpPr/>
            <p:nvPr/>
          </p:nvSpPr>
          <p:spPr>
            <a:xfrm>
              <a:off x="859780"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1" name="Cube 570">
              <a:extLst>
                <a:ext uri="{FF2B5EF4-FFF2-40B4-BE49-F238E27FC236}">
                  <a16:creationId xmlns:a16="http://schemas.microsoft.com/office/drawing/2014/main" id="{CEE83FAF-810F-494E-ABD0-BB596376EC91}"/>
                </a:ext>
              </a:extLst>
            </p:cNvPr>
            <p:cNvSpPr/>
            <p:nvPr/>
          </p:nvSpPr>
          <p:spPr>
            <a:xfrm>
              <a:off x="944130"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2" name="Cube 571">
              <a:extLst>
                <a:ext uri="{FF2B5EF4-FFF2-40B4-BE49-F238E27FC236}">
                  <a16:creationId xmlns:a16="http://schemas.microsoft.com/office/drawing/2014/main" id="{32459781-0A4D-4A3D-9901-0E14DFDFFCEF}"/>
                </a:ext>
              </a:extLst>
            </p:cNvPr>
            <p:cNvSpPr/>
            <p:nvPr/>
          </p:nvSpPr>
          <p:spPr>
            <a:xfrm>
              <a:off x="1027162"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3" name="Cube 572">
              <a:extLst>
                <a:ext uri="{FF2B5EF4-FFF2-40B4-BE49-F238E27FC236}">
                  <a16:creationId xmlns:a16="http://schemas.microsoft.com/office/drawing/2014/main" id="{39366033-0468-4B9A-AB3C-DB72AB325376}"/>
                </a:ext>
              </a:extLst>
            </p:cNvPr>
            <p:cNvSpPr/>
            <p:nvPr/>
          </p:nvSpPr>
          <p:spPr>
            <a:xfrm>
              <a:off x="440125"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4" name="Cube 573">
              <a:extLst>
                <a:ext uri="{FF2B5EF4-FFF2-40B4-BE49-F238E27FC236}">
                  <a16:creationId xmlns:a16="http://schemas.microsoft.com/office/drawing/2014/main" id="{E8D820F4-7F2E-4AD6-A6BC-831A050665A9}"/>
                </a:ext>
              </a:extLst>
            </p:cNvPr>
            <p:cNvSpPr/>
            <p:nvPr/>
          </p:nvSpPr>
          <p:spPr>
            <a:xfrm>
              <a:off x="523157"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5" name="Cube 574">
              <a:extLst>
                <a:ext uri="{FF2B5EF4-FFF2-40B4-BE49-F238E27FC236}">
                  <a16:creationId xmlns:a16="http://schemas.microsoft.com/office/drawing/2014/main" id="{85FEB958-6657-43CF-8D8D-1130FF30266E}"/>
                </a:ext>
              </a:extLst>
            </p:cNvPr>
            <p:cNvSpPr/>
            <p:nvPr/>
          </p:nvSpPr>
          <p:spPr>
            <a:xfrm>
              <a:off x="606189"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6" name="Cube 575">
              <a:extLst>
                <a:ext uri="{FF2B5EF4-FFF2-40B4-BE49-F238E27FC236}">
                  <a16:creationId xmlns:a16="http://schemas.microsoft.com/office/drawing/2014/main" id="{D3C57578-5D1F-4B82-8D4D-EAA4FD54615D}"/>
                </a:ext>
              </a:extLst>
            </p:cNvPr>
            <p:cNvSpPr/>
            <p:nvPr/>
          </p:nvSpPr>
          <p:spPr>
            <a:xfrm>
              <a:off x="689221"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7" name="Cube 576">
              <a:extLst>
                <a:ext uri="{FF2B5EF4-FFF2-40B4-BE49-F238E27FC236}">
                  <a16:creationId xmlns:a16="http://schemas.microsoft.com/office/drawing/2014/main" id="{B3DE072B-5A00-48ED-A3DF-7B563202FFF4}"/>
                </a:ext>
              </a:extLst>
            </p:cNvPr>
            <p:cNvSpPr/>
            <p:nvPr/>
          </p:nvSpPr>
          <p:spPr>
            <a:xfrm>
              <a:off x="776748"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8" name="Cube 577">
              <a:extLst>
                <a:ext uri="{FF2B5EF4-FFF2-40B4-BE49-F238E27FC236}">
                  <a16:creationId xmlns:a16="http://schemas.microsoft.com/office/drawing/2014/main" id="{7D5FCABC-241B-4418-A84B-3A0DF7028422}"/>
                </a:ext>
              </a:extLst>
            </p:cNvPr>
            <p:cNvSpPr/>
            <p:nvPr/>
          </p:nvSpPr>
          <p:spPr>
            <a:xfrm>
              <a:off x="859780"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79" name="Cube 578">
              <a:extLst>
                <a:ext uri="{FF2B5EF4-FFF2-40B4-BE49-F238E27FC236}">
                  <a16:creationId xmlns:a16="http://schemas.microsoft.com/office/drawing/2014/main" id="{0594A9D9-A5A2-4956-8525-7A31256FBCDA}"/>
                </a:ext>
              </a:extLst>
            </p:cNvPr>
            <p:cNvSpPr/>
            <p:nvPr/>
          </p:nvSpPr>
          <p:spPr>
            <a:xfrm>
              <a:off x="944130"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0" name="Cube 579">
              <a:extLst>
                <a:ext uri="{FF2B5EF4-FFF2-40B4-BE49-F238E27FC236}">
                  <a16:creationId xmlns:a16="http://schemas.microsoft.com/office/drawing/2014/main" id="{29A79805-6362-4E7A-AC1D-D5C82B7FCF53}"/>
                </a:ext>
              </a:extLst>
            </p:cNvPr>
            <p:cNvSpPr/>
            <p:nvPr/>
          </p:nvSpPr>
          <p:spPr>
            <a:xfrm>
              <a:off x="1027162"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1" name="Cube 580">
              <a:extLst>
                <a:ext uri="{FF2B5EF4-FFF2-40B4-BE49-F238E27FC236}">
                  <a16:creationId xmlns:a16="http://schemas.microsoft.com/office/drawing/2014/main" id="{1E0ABA59-9538-436D-9E0F-29F68C7973D4}"/>
                </a:ext>
              </a:extLst>
            </p:cNvPr>
            <p:cNvSpPr/>
            <p:nvPr/>
          </p:nvSpPr>
          <p:spPr>
            <a:xfrm>
              <a:off x="440125"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2" name="Cube 581">
              <a:extLst>
                <a:ext uri="{FF2B5EF4-FFF2-40B4-BE49-F238E27FC236}">
                  <a16:creationId xmlns:a16="http://schemas.microsoft.com/office/drawing/2014/main" id="{3FED8D0B-0A5F-4F47-9349-E6478BC49D84}"/>
                </a:ext>
              </a:extLst>
            </p:cNvPr>
            <p:cNvSpPr/>
            <p:nvPr/>
          </p:nvSpPr>
          <p:spPr>
            <a:xfrm>
              <a:off x="523157"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3" name="Cube 582">
              <a:extLst>
                <a:ext uri="{FF2B5EF4-FFF2-40B4-BE49-F238E27FC236}">
                  <a16:creationId xmlns:a16="http://schemas.microsoft.com/office/drawing/2014/main" id="{60892261-DF3D-4FC6-8D94-4D2DDD685D36}"/>
                </a:ext>
              </a:extLst>
            </p:cNvPr>
            <p:cNvSpPr/>
            <p:nvPr/>
          </p:nvSpPr>
          <p:spPr>
            <a:xfrm>
              <a:off x="606189"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4" name="Cube 583">
              <a:extLst>
                <a:ext uri="{FF2B5EF4-FFF2-40B4-BE49-F238E27FC236}">
                  <a16:creationId xmlns:a16="http://schemas.microsoft.com/office/drawing/2014/main" id="{E669DC6A-4E9B-4931-AA35-AFF51ED87F62}"/>
                </a:ext>
              </a:extLst>
            </p:cNvPr>
            <p:cNvSpPr/>
            <p:nvPr/>
          </p:nvSpPr>
          <p:spPr>
            <a:xfrm>
              <a:off x="689221"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5" name="Cube 584">
              <a:extLst>
                <a:ext uri="{FF2B5EF4-FFF2-40B4-BE49-F238E27FC236}">
                  <a16:creationId xmlns:a16="http://schemas.microsoft.com/office/drawing/2014/main" id="{74F57093-A633-4DE2-A0D0-3FB5FDBD4623}"/>
                </a:ext>
              </a:extLst>
            </p:cNvPr>
            <p:cNvSpPr/>
            <p:nvPr/>
          </p:nvSpPr>
          <p:spPr>
            <a:xfrm>
              <a:off x="776748"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6" name="Cube 585">
              <a:extLst>
                <a:ext uri="{FF2B5EF4-FFF2-40B4-BE49-F238E27FC236}">
                  <a16:creationId xmlns:a16="http://schemas.microsoft.com/office/drawing/2014/main" id="{42E169A7-B4B9-4775-B8C3-61A7317606B0}"/>
                </a:ext>
              </a:extLst>
            </p:cNvPr>
            <p:cNvSpPr/>
            <p:nvPr/>
          </p:nvSpPr>
          <p:spPr>
            <a:xfrm>
              <a:off x="859780"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7" name="Cube 586">
              <a:extLst>
                <a:ext uri="{FF2B5EF4-FFF2-40B4-BE49-F238E27FC236}">
                  <a16:creationId xmlns:a16="http://schemas.microsoft.com/office/drawing/2014/main" id="{05811C15-B0F3-4931-840C-153AB2AAE0AC}"/>
                </a:ext>
              </a:extLst>
            </p:cNvPr>
            <p:cNvSpPr/>
            <p:nvPr/>
          </p:nvSpPr>
          <p:spPr>
            <a:xfrm>
              <a:off x="944130"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8" name="Cube 587">
              <a:extLst>
                <a:ext uri="{FF2B5EF4-FFF2-40B4-BE49-F238E27FC236}">
                  <a16:creationId xmlns:a16="http://schemas.microsoft.com/office/drawing/2014/main" id="{71D304B1-192A-4844-A75B-225EAEB039DD}"/>
                </a:ext>
              </a:extLst>
            </p:cNvPr>
            <p:cNvSpPr/>
            <p:nvPr/>
          </p:nvSpPr>
          <p:spPr>
            <a:xfrm>
              <a:off x="1027162"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89" name="Cube 588">
              <a:extLst>
                <a:ext uri="{FF2B5EF4-FFF2-40B4-BE49-F238E27FC236}">
                  <a16:creationId xmlns:a16="http://schemas.microsoft.com/office/drawing/2014/main" id="{7C3C716A-E452-45D6-A358-489E111AD2E6}"/>
                </a:ext>
              </a:extLst>
            </p:cNvPr>
            <p:cNvSpPr/>
            <p:nvPr/>
          </p:nvSpPr>
          <p:spPr>
            <a:xfrm>
              <a:off x="1112908"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0" name="Cube 589">
              <a:extLst>
                <a:ext uri="{FF2B5EF4-FFF2-40B4-BE49-F238E27FC236}">
                  <a16:creationId xmlns:a16="http://schemas.microsoft.com/office/drawing/2014/main" id="{C5BBBBE3-C41D-4147-B12A-AEF53C98F29E}"/>
                </a:ext>
              </a:extLst>
            </p:cNvPr>
            <p:cNvSpPr/>
            <p:nvPr/>
          </p:nvSpPr>
          <p:spPr>
            <a:xfrm>
              <a:off x="1195940" y="5113584"/>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1" name="Cube 590">
              <a:extLst>
                <a:ext uri="{FF2B5EF4-FFF2-40B4-BE49-F238E27FC236}">
                  <a16:creationId xmlns:a16="http://schemas.microsoft.com/office/drawing/2014/main" id="{0235A643-A95E-42A0-928A-FF1CEBE34318}"/>
                </a:ext>
              </a:extLst>
            </p:cNvPr>
            <p:cNvSpPr/>
            <p:nvPr/>
          </p:nvSpPr>
          <p:spPr>
            <a:xfrm>
              <a:off x="1112908"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2" name="Cube 591">
              <a:extLst>
                <a:ext uri="{FF2B5EF4-FFF2-40B4-BE49-F238E27FC236}">
                  <a16:creationId xmlns:a16="http://schemas.microsoft.com/office/drawing/2014/main" id="{C6F99420-4710-4E0A-82C2-6E4D2A8F306B}"/>
                </a:ext>
              </a:extLst>
            </p:cNvPr>
            <p:cNvSpPr/>
            <p:nvPr/>
          </p:nvSpPr>
          <p:spPr>
            <a:xfrm>
              <a:off x="1195940" y="5040330"/>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3" name="Cube 592">
              <a:extLst>
                <a:ext uri="{FF2B5EF4-FFF2-40B4-BE49-F238E27FC236}">
                  <a16:creationId xmlns:a16="http://schemas.microsoft.com/office/drawing/2014/main" id="{10BC6DC1-DA16-442F-93CD-712F6FF3D694}"/>
                </a:ext>
              </a:extLst>
            </p:cNvPr>
            <p:cNvSpPr/>
            <p:nvPr/>
          </p:nvSpPr>
          <p:spPr>
            <a:xfrm>
              <a:off x="1112908"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4" name="Cube 593">
              <a:extLst>
                <a:ext uri="{FF2B5EF4-FFF2-40B4-BE49-F238E27FC236}">
                  <a16:creationId xmlns:a16="http://schemas.microsoft.com/office/drawing/2014/main" id="{EC1DE20A-F7EC-4EEE-84B1-8057CB929AA6}"/>
                </a:ext>
              </a:extLst>
            </p:cNvPr>
            <p:cNvSpPr/>
            <p:nvPr/>
          </p:nvSpPr>
          <p:spPr>
            <a:xfrm>
              <a:off x="1195940" y="496707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5" name="Cube 594">
              <a:extLst>
                <a:ext uri="{FF2B5EF4-FFF2-40B4-BE49-F238E27FC236}">
                  <a16:creationId xmlns:a16="http://schemas.microsoft.com/office/drawing/2014/main" id="{A493B42A-78C3-4D2D-81E9-76B62A104884}"/>
                </a:ext>
              </a:extLst>
            </p:cNvPr>
            <p:cNvSpPr/>
            <p:nvPr/>
          </p:nvSpPr>
          <p:spPr>
            <a:xfrm>
              <a:off x="1112908"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6" name="Cube 595">
              <a:extLst>
                <a:ext uri="{FF2B5EF4-FFF2-40B4-BE49-F238E27FC236}">
                  <a16:creationId xmlns:a16="http://schemas.microsoft.com/office/drawing/2014/main" id="{5FC5B878-0926-4648-A9D2-1BB065752193}"/>
                </a:ext>
              </a:extLst>
            </p:cNvPr>
            <p:cNvSpPr/>
            <p:nvPr/>
          </p:nvSpPr>
          <p:spPr>
            <a:xfrm>
              <a:off x="1195940" y="4893826"/>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7" name="Cube 596">
              <a:extLst>
                <a:ext uri="{FF2B5EF4-FFF2-40B4-BE49-F238E27FC236}">
                  <a16:creationId xmlns:a16="http://schemas.microsoft.com/office/drawing/2014/main" id="{977B3C56-9E20-402B-B390-B0B9070E13CF}"/>
                </a:ext>
              </a:extLst>
            </p:cNvPr>
            <p:cNvSpPr/>
            <p:nvPr/>
          </p:nvSpPr>
          <p:spPr>
            <a:xfrm>
              <a:off x="1112908"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8" name="Cube 597">
              <a:extLst>
                <a:ext uri="{FF2B5EF4-FFF2-40B4-BE49-F238E27FC236}">
                  <a16:creationId xmlns:a16="http://schemas.microsoft.com/office/drawing/2014/main" id="{946444CD-A839-4593-9222-A3835E93A59C}"/>
                </a:ext>
              </a:extLst>
            </p:cNvPr>
            <p:cNvSpPr/>
            <p:nvPr/>
          </p:nvSpPr>
          <p:spPr>
            <a:xfrm>
              <a:off x="1195940" y="4804271"/>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99" name="Cube 598">
              <a:extLst>
                <a:ext uri="{FF2B5EF4-FFF2-40B4-BE49-F238E27FC236}">
                  <a16:creationId xmlns:a16="http://schemas.microsoft.com/office/drawing/2014/main" id="{A1E340C6-80D7-4683-A96A-A48753131D8C}"/>
                </a:ext>
              </a:extLst>
            </p:cNvPr>
            <p:cNvSpPr/>
            <p:nvPr/>
          </p:nvSpPr>
          <p:spPr>
            <a:xfrm>
              <a:off x="1112908"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0" name="Cube 599">
              <a:extLst>
                <a:ext uri="{FF2B5EF4-FFF2-40B4-BE49-F238E27FC236}">
                  <a16:creationId xmlns:a16="http://schemas.microsoft.com/office/drawing/2014/main" id="{119A7BAA-0CD9-45D6-BDDA-4C819D9F05D1}"/>
                </a:ext>
              </a:extLst>
            </p:cNvPr>
            <p:cNvSpPr/>
            <p:nvPr/>
          </p:nvSpPr>
          <p:spPr>
            <a:xfrm>
              <a:off x="1195940" y="473101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1" name="Cube 600">
              <a:extLst>
                <a:ext uri="{FF2B5EF4-FFF2-40B4-BE49-F238E27FC236}">
                  <a16:creationId xmlns:a16="http://schemas.microsoft.com/office/drawing/2014/main" id="{647B3FB7-F30A-4838-9260-5E5064862C47}"/>
                </a:ext>
              </a:extLst>
            </p:cNvPr>
            <p:cNvSpPr/>
            <p:nvPr/>
          </p:nvSpPr>
          <p:spPr>
            <a:xfrm>
              <a:off x="1112908"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2" name="Cube 601">
              <a:extLst>
                <a:ext uri="{FF2B5EF4-FFF2-40B4-BE49-F238E27FC236}">
                  <a16:creationId xmlns:a16="http://schemas.microsoft.com/office/drawing/2014/main" id="{7833FECF-9153-4774-868E-46C85E26ABE8}"/>
                </a:ext>
              </a:extLst>
            </p:cNvPr>
            <p:cNvSpPr/>
            <p:nvPr/>
          </p:nvSpPr>
          <p:spPr>
            <a:xfrm>
              <a:off x="1195940" y="4642139"/>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3" name="Cube 602">
              <a:extLst>
                <a:ext uri="{FF2B5EF4-FFF2-40B4-BE49-F238E27FC236}">
                  <a16:creationId xmlns:a16="http://schemas.microsoft.com/office/drawing/2014/main" id="{12285FA9-7E96-45F4-A5F7-F25B3A917843}"/>
                </a:ext>
              </a:extLst>
            </p:cNvPr>
            <p:cNvSpPr/>
            <p:nvPr/>
          </p:nvSpPr>
          <p:spPr>
            <a:xfrm>
              <a:off x="1112908"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4" name="Cube 603">
              <a:extLst>
                <a:ext uri="{FF2B5EF4-FFF2-40B4-BE49-F238E27FC236}">
                  <a16:creationId xmlns:a16="http://schemas.microsoft.com/office/drawing/2014/main" id="{E293A314-5844-4430-9A0B-D65A21D38DA4}"/>
                </a:ext>
              </a:extLst>
            </p:cNvPr>
            <p:cNvSpPr/>
            <p:nvPr/>
          </p:nvSpPr>
          <p:spPr>
            <a:xfrm>
              <a:off x="1195940" y="456888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5" name="Cube 604">
              <a:extLst>
                <a:ext uri="{FF2B5EF4-FFF2-40B4-BE49-F238E27FC236}">
                  <a16:creationId xmlns:a16="http://schemas.microsoft.com/office/drawing/2014/main" id="{F3BEAC4C-5242-4D3D-84DB-E269EEDDB4BE}"/>
                </a:ext>
              </a:extLst>
            </p:cNvPr>
            <p:cNvSpPr/>
            <p:nvPr/>
          </p:nvSpPr>
          <p:spPr>
            <a:xfrm>
              <a:off x="1112908"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6" name="Cube 605">
              <a:extLst>
                <a:ext uri="{FF2B5EF4-FFF2-40B4-BE49-F238E27FC236}">
                  <a16:creationId xmlns:a16="http://schemas.microsoft.com/office/drawing/2014/main" id="{2D7C8A29-E960-46CF-950E-012DB0978B1E}"/>
                </a:ext>
              </a:extLst>
            </p:cNvPr>
            <p:cNvSpPr/>
            <p:nvPr/>
          </p:nvSpPr>
          <p:spPr>
            <a:xfrm>
              <a:off x="1195940" y="4476937"/>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7" name="Cube 606">
              <a:extLst>
                <a:ext uri="{FF2B5EF4-FFF2-40B4-BE49-F238E27FC236}">
                  <a16:creationId xmlns:a16="http://schemas.microsoft.com/office/drawing/2014/main" id="{94712358-5337-4C6F-A51D-19F947EBFB07}"/>
                </a:ext>
              </a:extLst>
            </p:cNvPr>
            <p:cNvSpPr/>
            <p:nvPr/>
          </p:nvSpPr>
          <p:spPr>
            <a:xfrm>
              <a:off x="1112908"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608" name="Cube 607">
              <a:extLst>
                <a:ext uri="{FF2B5EF4-FFF2-40B4-BE49-F238E27FC236}">
                  <a16:creationId xmlns:a16="http://schemas.microsoft.com/office/drawing/2014/main" id="{CD373DC3-01CA-4635-B7DF-BD749C598F8F}"/>
                </a:ext>
              </a:extLst>
            </p:cNvPr>
            <p:cNvSpPr/>
            <p:nvPr/>
          </p:nvSpPr>
          <p:spPr>
            <a:xfrm>
              <a:off x="1195940" y="4403685"/>
              <a:ext cx="106313" cy="109111"/>
            </a:xfrm>
            <a:prstGeom prst="cube">
              <a:avLst/>
            </a:prstGeom>
            <a:grpFill/>
            <a:ln>
              <a:solidFill>
                <a:srgbClr val="00763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sp>
        <p:nvSpPr>
          <p:cNvPr id="714" name="Arrow: Right 713">
            <a:extLst>
              <a:ext uri="{FF2B5EF4-FFF2-40B4-BE49-F238E27FC236}">
                <a16:creationId xmlns:a16="http://schemas.microsoft.com/office/drawing/2014/main" id="{D8DE6426-5523-4905-BD03-774AEFAD5995}"/>
              </a:ext>
            </a:extLst>
          </p:cNvPr>
          <p:cNvSpPr/>
          <p:nvPr/>
        </p:nvSpPr>
        <p:spPr>
          <a:xfrm>
            <a:off x="1677035" y="4494372"/>
            <a:ext cx="1724074" cy="8640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RENEWABLE ELECTRICITY</a:t>
            </a:r>
          </a:p>
        </p:txBody>
      </p:sp>
      <p:pic>
        <p:nvPicPr>
          <p:cNvPr id="715" name="Graphic 714" descr="Dim (Medium Sun) outline">
            <a:extLst>
              <a:ext uri="{FF2B5EF4-FFF2-40B4-BE49-F238E27FC236}">
                <a16:creationId xmlns:a16="http://schemas.microsoft.com/office/drawing/2014/main" id="{FB9BE795-7CDD-4D09-AC8C-2317416BB9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49266" y="3642160"/>
            <a:ext cx="914400" cy="914400"/>
          </a:xfrm>
          <a:prstGeom prst="rect">
            <a:avLst/>
          </a:prstGeom>
        </p:spPr>
      </p:pic>
      <p:sp>
        <p:nvSpPr>
          <p:cNvPr id="717" name="Rectangle 716">
            <a:extLst>
              <a:ext uri="{FF2B5EF4-FFF2-40B4-BE49-F238E27FC236}">
                <a16:creationId xmlns:a16="http://schemas.microsoft.com/office/drawing/2014/main" id="{E2B24989-D6EB-4A66-9AD0-DFCE21DB6A28}"/>
              </a:ext>
            </a:extLst>
          </p:cNvPr>
          <p:cNvSpPr/>
          <p:nvPr/>
        </p:nvSpPr>
        <p:spPr>
          <a:xfrm>
            <a:off x="6004269" y="2927578"/>
            <a:ext cx="914400" cy="620063"/>
          </a:xfrm>
          <a:prstGeom prst="rect">
            <a:avLst/>
          </a:prstGeom>
          <a:solidFill>
            <a:srgbClr val="7030A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(Reverse) Water Gas Shift</a:t>
            </a:r>
          </a:p>
        </p:txBody>
      </p:sp>
      <p:sp>
        <p:nvSpPr>
          <p:cNvPr id="718" name="TextBox 717">
            <a:extLst>
              <a:ext uri="{FF2B5EF4-FFF2-40B4-BE49-F238E27FC236}">
                <a16:creationId xmlns:a16="http://schemas.microsoft.com/office/drawing/2014/main" id="{B3701C45-BEBD-42B6-896C-41C8BAF6C109}"/>
              </a:ext>
            </a:extLst>
          </p:cNvPr>
          <p:cNvSpPr txBox="1"/>
          <p:nvPr/>
        </p:nvSpPr>
        <p:spPr>
          <a:xfrm rot="16200000">
            <a:off x="5176927" y="3653467"/>
            <a:ext cx="609985" cy="369332"/>
          </a:xfrm>
          <a:prstGeom prst="rect">
            <a:avLst/>
          </a:prstGeom>
          <a:noFill/>
        </p:spPr>
        <p:txBody>
          <a:bodyPr wrap="square" rtlCol="0">
            <a:spAutoFit/>
          </a:bodyPr>
          <a:lstStyle/>
          <a:p>
            <a:r>
              <a:rPr lang="en-GB" i="1" dirty="0"/>
              <a:t>H</a:t>
            </a:r>
            <a:r>
              <a:rPr lang="en-GB" i="1" baseline="-25000" dirty="0"/>
              <a:t>2</a:t>
            </a:r>
            <a:endParaRPr lang="en-GB" i="1" dirty="0"/>
          </a:p>
        </p:txBody>
      </p:sp>
      <p:sp>
        <p:nvSpPr>
          <p:cNvPr id="719" name="TextBox 718">
            <a:extLst>
              <a:ext uri="{FF2B5EF4-FFF2-40B4-BE49-F238E27FC236}">
                <a16:creationId xmlns:a16="http://schemas.microsoft.com/office/drawing/2014/main" id="{A31D2B4B-CB7F-44CA-AFF7-608E720DABC0}"/>
              </a:ext>
            </a:extLst>
          </p:cNvPr>
          <p:cNvSpPr txBox="1"/>
          <p:nvPr/>
        </p:nvSpPr>
        <p:spPr>
          <a:xfrm>
            <a:off x="10474410" y="2019323"/>
            <a:ext cx="2495550" cy="369332"/>
          </a:xfrm>
          <a:prstGeom prst="rect">
            <a:avLst/>
          </a:prstGeom>
          <a:noFill/>
        </p:spPr>
        <p:txBody>
          <a:bodyPr wrap="square" rtlCol="0">
            <a:spAutoFit/>
          </a:bodyPr>
          <a:lstStyle/>
          <a:p>
            <a:r>
              <a:rPr lang="en-GB" b="1" i="1" dirty="0"/>
              <a:t>~72% (overall)</a:t>
            </a:r>
          </a:p>
        </p:txBody>
      </p:sp>
      <p:sp>
        <p:nvSpPr>
          <p:cNvPr id="720" name="TextBox 719">
            <a:extLst>
              <a:ext uri="{FF2B5EF4-FFF2-40B4-BE49-F238E27FC236}">
                <a16:creationId xmlns:a16="http://schemas.microsoft.com/office/drawing/2014/main" id="{2C60A267-4F4E-492C-B3B0-D4796A3E23FB}"/>
              </a:ext>
            </a:extLst>
          </p:cNvPr>
          <p:cNvSpPr txBox="1"/>
          <p:nvPr/>
        </p:nvSpPr>
        <p:spPr>
          <a:xfrm>
            <a:off x="176435" y="6298738"/>
            <a:ext cx="7122668" cy="246221"/>
          </a:xfrm>
          <a:prstGeom prst="rect">
            <a:avLst/>
          </a:prstGeom>
          <a:noFill/>
        </p:spPr>
        <p:txBody>
          <a:bodyPr wrap="square" rtlCol="0">
            <a:spAutoFit/>
          </a:bodyPr>
          <a:lstStyle/>
          <a:p>
            <a:r>
              <a:rPr lang="en-GB" sz="1000" baseline="30000" dirty="0">
                <a:solidFill>
                  <a:schemeClr val="tx1"/>
                </a:solidFill>
              </a:rPr>
              <a:t>1</a:t>
            </a:r>
            <a:r>
              <a:rPr lang="en-GB" sz="1000" dirty="0">
                <a:solidFill>
                  <a:schemeClr val="tx1"/>
                </a:solidFill>
              </a:rPr>
              <a:t> </a:t>
            </a:r>
            <a:r>
              <a:rPr lang="en-GB" sz="1000" dirty="0" err="1">
                <a:solidFill>
                  <a:schemeClr val="tx1"/>
                </a:solidFill>
              </a:rPr>
              <a:t>Hanggi</a:t>
            </a:r>
            <a:r>
              <a:rPr lang="en-GB" sz="1000" dirty="0">
                <a:solidFill>
                  <a:schemeClr val="tx1"/>
                </a:solidFill>
              </a:rPr>
              <a:t> et al. (2019) </a:t>
            </a:r>
            <a:r>
              <a:rPr lang="en-GB" sz="1000" i="1" dirty="0">
                <a:solidFill>
                  <a:schemeClr val="tx1"/>
                </a:solidFill>
              </a:rPr>
              <a:t>A review of synthetic fuels for passenger vehicles. </a:t>
            </a:r>
            <a:r>
              <a:rPr lang="en-GB" sz="1000" dirty="0">
                <a:solidFill>
                  <a:schemeClr val="tx1"/>
                </a:solidFill>
              </a:rPr>
              <a:t>Energy Reports, vol. 5. </a:t>
            </a:r>
            <a:endParaRPr lang="en-GB" sz="1000" baseline="30000" dirty="0">
              <a:solidFill>
                <a:schemeClr val="tx1"/>
              </a:solidFill>
            </a:endParaRPr>
          </a:p>
        </p:txBody>
      </p:sp>
      <p:sp>
        <p:nvSpPr>
          <p:cNvPr id="721" name="TextBox 720">
            <a:extLst>
              <a:ext uri="{FF2B5EF4-FFF2-40B4-BE49-F238E27FC236}">
                <a16:creationId xmlns:a16="http://schemas.microsoft.com/office/drawing/2014/main" id="{2B8EDA46-017F-4058-8A18-71891B4A9E40}"/>
              </a:ext>
            </a:extLst>
          </p:cNvPr>
          <p:cNvSpPr txBox="1"/>
          <p:nvPr/>
        </p:nvSpPr>
        <p:spPr>
          <a:xfrm>
            <a:off x="10752353" y="5377704"/>
            <a:ext cx="1566647" cy="369332"/>
          </a:xfrm>
          <a:prstGeom prst="rect">
            <a:avLst/>
          </a:prstGeom>
          <a:noFill/>
        </p:spPr>
        <p:txBody>
          <a:bodyPr wrap="square" rtlCol="0">
            <a:spAutoFit/>
          </a:bodyPr>
          <a:lstStyle/>
          <a:p>
            <a:r>
              <a:rPr lang="en-GB" b="1" i="1" dirty="0"/>
              <a:t>~9% (overall)</a:t>
            </a:r>
          </a:p>
        </p:txBody>
      </p:sp>
      <p:sp>
        <p:nvSpPr>
          <p:cNvPr id="722" name="TextBox 721">
            <a:extLst>
              <a:ext uri="{FF2B5EF4-FFF2-40B4-BE49-F238E27FC236}">
                <a16:creationId xmlns:a16="http://schemas.microsoft.com/office/drawing/2014/main" id="{194B5086-BA1C-40BF-AD94-E1EC2892D21F}"/>
              </a:ext>
            </a:extLst>
          </p:cNvPr>
          <p:cNvSpPr txBox="1"/>
          <p:nvPr/>
        </p:nvSpPr>
        <p:spPr>
          <a:xfrm>
            <a:off x="317972" y="268295"/>
            <a:ext cx="4009092" cy="461665"/>
          </a:xfrm>
          <a:prstGeom prst="rect">
            <a:avLst/>
          </a:prstGeom>
          <a:noFill/>
        </p:spPr>
        <p:txBody>
          <a:bodyPr wrap="square" rtlCol="0">
            <a:spAutoFit/>
          </a:bodyPr>
          <a:lstStyle/>
          <a:p>
            <a:r>
              <a:rPr lang="en-GB" sz="2400" b="1" i="1" dirty="0"/>
              <a:t>1) ELECTRIFICATION</a:t>
            </a:r>
            <a:endParaRPr lang="en-GB" b="1" i="1" dirty="0"/>
          </a:p>
        </p:txBody>
      </p:sp>
      <p:sp>
        <p:nvSpPr>
          <p:cNvPr id="723" name="TextBox 722">
            <a:extLst>
              <a:ext uri="{FF2B5EF4-FFF2-40B4-BE49-F238E27FC236}">
                <a16:creationId xmlns:a16="http://schemas.microsoft.com/office/drawing/2014/main" id="{E61A770A-2C2E-46F6-94A0-23D157C1CEAD}"/>
              </a:ext>
            </a:extLst>
          </p:cNvPr>
          <p:cNvSpPr txBox="1"/>
          <p:nvPr/>
        </p:nvSpPr>
        <p:spPr>
          <a:xfrm>
            <a:off x="242966" y="3379222"/>
            <a:ext cx="4009092" cy="461665"/>
          </a:xfrm>
          <a:prstGeom prst="rect">
            <a:avLst/>
          </a:prstGeom>
          <a:noFill/>
        </p:spPr>
        <p:txBody>
          <a:bodyPr wrap="square" rtlCol="0">
            <a:spAutoFit/>
          </a:bodyPr>
          <a:lstStyle/>
          <a:p>
            <a:r>
              <a:rPr lang="en-GB" sz="2400" b="1" i="1" dirty="0"/>
              <a:t>2) SYNTHETIC FUELS</a:t>
            </a:r>
            <a:endParaRPr lang="en-GB" b="1" i="1" dirty="0"/>
          </a:p>
        </p:txBody>
      </p:sp>
      <p:sp>
        <p:nvSpPr>
          <p:cNvPr id="724" name="Left Brace 723">
            <a:extLst>
              <a:ext uri="{FF2B5EF4-FFF2-40B4-BE49-F238E27FC236}">
                <a16:creationId xmlns:a16="http://schemas.microsoft.com/office/drawing/2014/main" id="{2F8C2239-EC06-4094-A45C-5B34CDBF4A09}"/>
              </a:ext>
            </a:extLst>
          </p:cNvPr>
          <p:cNvSpPr/>
          <p:nvPr/>
        </p:nvSpPr>
        <p:spPr>
          <a:xfrm>
            <a:off x="3561988" y="4083997"/>
            <a:ext cx="182697" cy="174665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grpSp>
        <p:nvGrpSpPr>
          <p:cNvPr id="2" name="Group 1">
            <a:extLst>
              <a:ext uri="{FF2B5EF4-FFF2-40B4-BE49-F238E27FC236}">
                <a16:creationId xmlns:a16="http://schemas.microsoft.com/office/drawing/2014/main" id="{926F7C4B-1983-4060-AE85-6DDE436F89C5}"/>
              </a:ext>
            </a:extLst>
          </p:cNvPr>
          <p:cNvGrpSpPr/>
          <p:nvPr/>
        </p:nvGrpSpPr>
        <p:grpSpPr>
          <a:xfrm>
            <a:off x="7133039" y="4617059"/>
            <a:ext cx="862128" cy="418424"/>
            <a:chOff x="7133039" y="4617059"/>
            <a:chExt cx="862128" cy="418424"/>
          </a:xfrm>
        </p:grpSpPr>
        <p:grpSp>
          <p:nvGrpSpPr>
            <p:cNvPr id="317" name="Group 316">
              <a:extLst>
                <a:ext uri="{FF2B5EF4-FFF2-40B4-BE49-F238E27FC236}">
                  <a16:creationId xmlns:a16="http://schemas.microsoft.com/office/drawing/2014/main" id="{17BFB631-4452-4508-8507-3758E74D64B0}"/>
                </a:ext>
              </a:extLst>
            </p:cNvPr>
            <p:cNvGrpSpPr/>
            <p:nvPr/>
          </p:nvGrpSpPr>
          <p:grpSpPr>
            <a:xfrm>
              <a:off x="7133039" y="4617059"/>
              <a:ext cx="862128" cy="418424"/>
              <a:chOff x="9076626" y="2037390"/>
              <a:chExt cx="862128" cy="418424"/>
            </a:xfrm>
            <a:solidFill>
              <a:schemeClr val="accent2"/>
            </a:solidFill>
          </p:grpSpPr>
          <p:sp>
            <p:nvSpPr>
              <p:cNvPr id="318" name="Cube 317">
                <a:extLst>
                  <a:ext uri="{FF2B5EF4-FFF2-40B4-BE49-F238E27FC236}">
                    <a16:creationId xmlns:a16="http://schemas.microsoft.com/office/drawing/2014/main" id="{F8793AE1-3F4F-4474-B9CD-ADC01F793E17}"/>
                  </a:ext>
                </a:extLst>
              </p:cNvPr>
              <p:cNvSpPr/>
              <p:nvPr/>
            </p:nvSpPr>
            <p:spPr>
              <a:xfrm>
                <a:off x="9076626"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19" name="Cube 318">
                <a:extLst>
                  <a:ext uri="{FF2B5EF4-FFF2-40B4-BE49-F238E27FC236}">
                    <a16:creationId xmlns:a16="http://schemas.microsoft.com/office/drawing/2014/main" id="{F096F724-935F-4601-8DA8-E4A1CBF84F2D}"/>
                  </a:ext>
                </a:extLst>
              </p:cNvPr>
              <p:cNvSpPr/>
              <p:nvPr/>
            </p:nvSpPr>
            <p:spPr>
              <a:xfrm>
                <a:off x="9159658"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0" name="Cube 319">
                <a:extLst>
                  <a:ext uri="{FF2B5EF4-FFF2-40B4-BE49-F238E27FC236}">
                    <a16:creationId xmlns:a16="http://schemas.microsoft.com/office/drawing/2014/main" id="{CB35DCA2-FDC6-4305-9E1A-15443B6B0361}"/>
                  </a:ext>
                </a:extLst>
              </p:cNvPr>
              <p:cNvSpPr/>
              <p:nvPr/>
            </p:nvSpPr>
            <p:spPr>
              <a:xfrm>
                <a:off x="9242690"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1" name="Cube 320">
                <a:extLst>
                  <a:ext uri="{FF2B5EF4-FFF2-40B4-BE49-F238E27FC236}">
                    <a16:creationId xmlns:a16="http://schemas.microsoft.com/office/drawing/2014/main" id="{28FCDB24-F54D-4572-8C35-A4C2559A0412}"/>
                  </a:ext>
                </a:extLst>
              </p:cNvPr>
              <p:cNvSpPr/>
              <p:nvPr/>
            </p:nvSpPr>
            <p:spPr>
              <a:xfrm>
                <a:off x="9325722"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2" name="Cube 321">
                <a:extLst>
                  <a:ext uri="{FF2B5EF4-FFF2-40B4-BE49-F238E27FC236}">
                    <a16:creationId xmlns:a16="http://schemas.microsoft.com/office/drawing/2014/main" id="{B8A8127E-414A-49B3-9211-0427DF3F9DB0}"/>
                  </a:ext>
                </a:extLst>
              </p:cNvPr>
              <p:cNvSpPr/>
              <p:nvPr/>
            </p:nvSpPr>
            <p:spPr>
              <a:xfrm>
                <a:off x="9413249"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3" name="Cube 322">
                <a:extLst>
                  <a:ext uri="{FF2B5EF4-FFF2-40B4-BE49-F238E27FC236}">
                    <a16:creationId xmlns:a16="http://schemas.microsoft.com/office/drawing/2014/main" id="{ADDD13F4-3BF9-4D42-A14C-81FCD835D069}"/>
                  </a:ext>
                </a:extLst>
              </p:cNvPr>
              <p:cNvSpPr/>
              <p:nvPr/>
            </p:nvSpPr>
            <p:spPr>
              <a:xfrm>
                <a:off x="9496281"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4" name="Cube 323">
                <a:extLst>
                  <a:ext uri="{FF2B5EF4-FFF2-40B4-BE49-F238E27FC236}">
                    <a16:creationId xmlns:a16="http://schemas.microsoft.com/office/drawing/2014/main" id="{99E38BA4-354D-4E38-92A9-75FD99E51409}"/>
                  </a:ext>
                </a:extLst>
              </p:cNvPr>
              <p:cNvSpPr/>
              <p:nvPr/>
            </p:nvSpPr>
            <p:spPr>
              <a:xfrm>
                <a:off x="9580631"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5" name="Cube 324">
                <a:extLst>
                  <a:ext uri="{FF2B5EF4-FFF2-40B4-BE49-F238E27FC236}">
                    <a16:creationId xmlns:a16="http://schemas.microsoft.com/office/drawing/2014/main" id="{AF6328F3-5E71-429A-A7C2-259698886E47}"/>
                  </a:ext>
                </a:extLst>
              </p:cNvPr>
              <p:cNvSpPr/>
              <p:nvPr/>
            </p:nvSpPr>
            <p:spPr>
              <a:xfrm>
                <a:off x="9663663"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6" name="Cube 325">
                <a:extLst>
                  <a:ext uri="{FF2B5EF4-FFF2-40B4-BE49-F238E27FC236}">
                    <a16:creationId xmlns:a16="http://schemas.microsoft.com/office/drawing/2014/main" id="{905689C1-5776-4978-85B8-C6913AEA8CF8}"/>
                  </a:ext>
                </a:extLst>
              </p:cNvPr>
              <p:cNvSpPr/>
              <p:nvPr/>
            </p:nvSpPr>
            <p:spPr>
              <a:xfrm>
                <a:off x="9076626"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7" name="Cube 326">
                <a:extLst>
                  <a:ext uri="{FF2B5EF4-FFF2-40B4-BE49-F238E27FC236}">
                    <a16:creationId xmlns:a16="http://schemas.microsoft.com/office/drawing/2014/main" id="{5E135D57-EA4D-4A3B-9EAE-11307815F24E}"/>
                  </a:ext>
                </a:extLst>
              </p:cNvPr>
              <p:cNvSpPr/>
              <p:nvPr/>
            </p:nvSpPr>
            <p:spPr>
              <a:xfrm>
                <a:off x="9159658"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8" name="Cube 327">
                <a:extLst>
                  <a:ext uri="{FF2B5EF4-FFF2-40B4-BE49-F238E27FC236}">
                    <a16:creationId xmlns:a16="http://schemas.microsoft.com/office/drawing/2014/main" id="{DC852711-2ED2-43EA-8802-7B99FD036E43}"/>
                  </a:ext>
                </a:extLst>
              </p:cNvPr>
              <p:cNvSpPr/>
              <p:nvPr/>
            </p:nvSpPr>
            <p:spPr>
              <a:xfrm>
                <a:off x="9242690"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9" name="Cube 328">
                <a:extLst>
                  <a:ext uri="{FF2B5EF4-FFF2-40B4-BE49-F238E27FC236}">
                    <a16:creationId xmlns:a16="http://schemas.microsoft.com/office/drawing/2014/main" id="{275C0C9D-22A2-413A-8BDE-3CE45E5A3D35}"/>
                  </a:ext>
                </a:extLst>
              </p:cNvPr>
              <p:cNvSpPr/>
              <p:nvPr/>
            </p:nvSpPr>
            <p:spPr>
              <a:xfrm>
                <a:off x="9325722"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0" name="Cube 329">
                <a:extLst>
                  <a:ext uri="{FF2B5EF4-FFF2-40B4-BE49-F238E27FC236}">
                    <a16:creationId xmlns:a16="http://schemas.microsoft.com/office/drawing/2014/main" id="{40FA4F39-3E2B-4C37-BA77-46AB814E3791}"/>
                  </a:ext>
                </a:extLst>
              </p:cNvPr>
              <p:cNvSpPr/>
              <p:nvPr/>
            </p:nvSpPr>
            <p:spPr>
              <a:xfrm>
                <a:off x="9413249"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1" name="Cube 330">
                <a:extLst>
                  <a:ext uri="{FF2B5EF4-FFF2-40B4-BE49-F238E27FC236}">
                    <a16:creationId xmlns:a16="http://schemas.microsoft.com/office/drawing/2014/main" id="{D99726CF-FEB5-4674-B23B-3F31F17AC1A7}"/>
                  </a:ext>
                </a:extLst>
              </p:cNvPr>
              <p:cNvSpPr/>
              <p:nvPr/>
            </p:nvSpPr>
            <p:spPr>
              <a:xfrm>
                <a:off x="9496281"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2" name="Cube 331">
                <a:extLst>
                  <a:ext uri="{FF2B5EF4-FFF2-40B4-BE49-F238E27FC236}">
                    <a16:creationId xmlns:a16="http://schemas.microsoft.com/office/drawing/2014/main" id="{E47D886F-DCE7-4FD1-8EDF-4778C6BA469D}"/>
                  </a:ext>
                </a:extLst>
              </p:cNvPr>
              <p:cNvSpPr/>
              <p:nvPr/>
            </p:nvSpPr>
            <p:spPr>
              <a:xfrm>
                <a:off x="9580631"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3" name="Cube 332">
                <a:extLst>
                  <a:ext uri="{FF2B5EF4-FFF2-40B4-BE49-F238E27FC236}">
                    <a16:creationId xmlns:a16="http://schemas.microsoft.com/office/drawing/2014/main" id="{453C9D0D-DB34-433A-BB98-39CAC04D90BC}"/>
                  </a:ext>
                </a:extLst>
              </p:cNvPr>
              <p:cNvSpPr/>
              <p:nvPr/>
            </p:nvSpPr>
            <p:spPr>
              <a:xfrm>
                <a:off x="9663663"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4" name="Cube 333">
                <a:extLst>
                  <a:ext uri="{FF2B5EF4-FFF2-40B4-BE49-F238E27FC236}">
                    <a16:creationId xmlns:a16="http://schemas.microsoft.com/office/drawing/2014/main" id="{7D5B2F9C-157C-4593-999F-7C39030C07EC}"/>
                  </a:ext>
                </a:extLst>
              </p:cNvPr>
              <p:cNvSpPr/>
              <p:nvPr/>
            </p:nvSpPr>
            <p:spPr>
              <a:xfrm>
                <a:off x="9076626"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5" name="Cube 334">
                <a:extLst>
                  <a:ext uri="{FF2B5EF4-FFF2-40B4-BE49-F238E27FC236}">
                    <a16:creationId xmlns:a16="http://schemas.microsoft.com/office/drawing/2014/main" id="{358BDBCA-2FE2-47EB-8689-D135FC816C9C}"/>
                  </a:ext>
                </a:extLst>
              </p:cNvPr>
              <p:cNvSpPr/>
              <p:nvPr/>
            </p:nvSpPr>
            <p:spPr>
              <a:xfrm>
                <a:off x="9159658"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6" name="Cube 335">
                <a:extLst>
                  <a:ext uri="{FF2B5EF4-FFF2-40B4-BE49-F238E27FC236}">
                    <a16:creationId xmlns:a16="http://schemas.microsoft.com/office/drawing/2014/main" id="{54A67A4C-7D4D-40CC-9D52-5952101B952C}"/>
                  </a:ext>
                </a:extLst>
              </p:cNvPr>
              <p:cNvSpPr/>
              <p:nvPr/>
            </p:nvSpPr>
            <p:spPr>
              <a:xfrm>
                <a:off x="9242690"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7" name="Cube 336">
                <a:extLst>
                  <a:ext uri="{FF2B5EF4-FFF2-40B4-BE49-F238E27FC236}">
                    <a16:creationId xmlns:a16="http://schemas.microsoft.com/office/drawing/2014/main" id="{3D1D0007-F30F-424D-80E0-64D56F950C03}"/>
                  </a:ext>
                </a:extLst>
              </p:cNvPr>
              <p:cNvSpPr/>
              <p:nvPr/>
            </p:nvSpPr>
            <p:spPr>
              <a:xfrm>
                <a:off x="9325722"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8" name="Cube 337">
                <a:extLst>
                  <a:ext uri="{FF2B5EF4-FFF2-40B4-BE49-F238E27FC236}">
                    <a16:creationId xmlns:a16="http://schemas.microsoft.com/office/drawing/2014/main" id="{FB94AD39-A4B8-4A96-8FFB-9DC0D657D4E1}"/>
                  </a:ext>
                </a:extLst>
              </p:cNvPr>
              <p:cNvSpPr/>
              <p:nvPr/>
            </p:nvSpPr>
            <p:spPr>
              <a:xfrm>
                <a:off x="9413249"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9" name="Cube 338">
                <a:extLst>
                  <a:ext uri="{FF2B5EF4-FFF2-40B4-BE49-F238E27FC236}">
                    <a16:creationId xmlns:a16="http://schemas.microsoft.com/office/drawing/2014/main" id="{F2036D17-8A14-4EC8-9BE1-522DF62032F5}"/>
                  </a:ext>
                </a:extLst>
              </p:cNvPr>
              <p:cNvSpPr/>
              <p:nvPr/>
            </p:nvSpPr>
            <p:spPr>
              <a:xfrm>
                <a:off x="9496281"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0" name="Cube 339">
                <a:extLst>
                  <a:ext uri="{FF2B5EF4-FFF2-40B4-BE49-F238E27FC236}">
                    <a16:creationId xmlns:a16="http://schemas.microsoft.com/office/drawing/2014/main" id="{293EDD05-237F-467B-B45D-81B24B626BF0}"/>
                  </a:ext>
                </a:extLst>
              </p:cNvPr>
              <p:cNvSpPr/>
              <p:nvPr/>
            </p:nvSpPr>
            <p:spPr>
              <a:xfrm>
                <a:off x="9580631"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1" name="Cube 340">
                <a:extLst>
                  <a:ext uri="{FF2B5EF4-FFF2-40B4-BE49-F238E27FC236}">
                    <a16:creationId xmlns:a16="http://schemas.microsoft.com/office/drawing/2014/main" id="{9E16DB0F-5FD0-44B3-8AC7-BE62808B1858}"/>
                  </a:ext>
                </a:extLst>
              </p:cNvPr>
              <p:cNvSpPr/>
              <p:nvPr/>
            </p:nvSpPr>
            <p:spPr>
              <a:xfrm>
                <a:off x="9663663"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2" name="Cube 341">
                <a:extLst>
                  <a:ext uri="{FF2B5EF4-FFF2-40B4-BE49-F238E27FC236}">
                    <a16:creationId xmlns:a16="http://schemas.microsoft.com/office/drawing/2014/main" id="{0BAA3BB5-4697-49F8-A490-DC97CD1C52F3}"/>
                  </a:ext>
                </a:extLst>
              </p:cNvPr>
              <p:cNvSpPr/>
              <p:nvPr/>
            </p:nvSpPr>
            <p:spPr>
              <a:xfrm>
                <a:off x="9076626"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3" name="Cube 342">
                <a:extLst>
                  <a:ext uri="{FF2B5EF4-FFF2-40B4-BE49-F238E27FC236}">
                    <a16:creationId xmlns:a16="http://schemas.microsoft.com/office/drawing/2014/main" id="{DAF961AB-DB3F-4F2B-AAD1-789BB2807C88}"/>
                  </a:ext>
                </a:extLst>
              </p:cNvPr>
              <p:cNvSpPr/>
              <p:nvPr/>
            </p:nvSpPr>
            <p:spPr>
              <a:xfrm>
                <a:off x="9159658"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4" name="Cube 343">
                <a:extLst>
                  <a:ext uri="{FF2B5EF4-FFF2-40B4-BE49-F238E27FC236}">
                    <a16:creationId xmlns:a16="http://schemas.microsoft.com/office/drawing/2014/main" id="{971F8CAB-ACF3-440A-A088-577687513C35}"/>
                  </a:ext>
                </a:extLst>
              </p:cNvPr>
              <p:cNvSpPr/>
              <p:nvPr/>
            </p:nvSpPr>
            <p:spPr>
              <a:xfrm>
                <a:off x="9242690"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5" name="Cube 344">
                <a:extLst>
                  <a:ext uri="{FF2B5EF4-FFF2-40B4-BE49-F238E27FC236}">
                    <a16:creationId xmlns:a16="http://schemas.microsoft.com/office/drawing/2014/main" id="{D94CFFAB-66FF-45F0-ACB7-DCB1E4194CC0}"/>
                  </a:ext>
                </a:extLst>
              </p:cNvPr>
              <p:cNvSpPr/>
              <p:nvPr/>
            </p:nvSpPr>
            <p:spPr>
              <a:xfrm>
                <a:off x="9325722"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6" name="Cube 345">
                <a:extLst>
                  <a:ext uri="{FF2B5EF4-FFF2-40B4-BE49-F238E27FC236}">
                    <a16:creationId xmlns:a16="http://schemas.microsoft.com/office/drawing/2014/main" id="{ED5AAC97-A0F7-4366-886D-08EAF74BA953}"/>
                  </a:ext>
                </a:extLst>
              </p:cNvPr>
              <p:cNvSpPr/>
              <p:nvPr/>
            </p:nvSpPr>
            <p:spPr>
              <a:xfrm>
                <a:off x="9413249"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7" name="Cube 346">
                <a:extLst>
                  <a:ext uri="{FF2B5EF4-FFF2-40B4-BE49-F238E27FC236}">
                    <a16:creationId xmlns:a16="http://schemas.microsoft.com/office/drawing/2014/main" id="{71B26FF6-2DA1-415E-861C-47DB8661E904}"/>
                  </a:ext>
                </a:extLst>
              </p:cNvPr>
              <p:cNvSpPr/>
              <p:nvPr/>
            </p:nvSpPr>
            <p:spPr>
              <a:xfrm>
                <a:off x="9496281"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8" name="Cube 347">
                <a:extLst>
                  <a:ext uri="{FF2B5EF4-FFF2-40B4-BE49-F238E27FC236}">
                    <a16:creationId xmlns:a16="http://schemas.microsoft.com/office/drawing/2014/main" id="{33E77971-7458-4121-9F73-F6F5C6A91EEE}"/>
                  </a:ext>
                </a:extLst>
              </p:cNvPr>
              <p:cNvSpPr/>
              <p:nvPr/>
            </p:nvSpPr>
            <p:spPr>
              <a:xfrm>
                <a:off x="9580631"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9" name="Cube 348">
                <a:extLst>
                  <a:ext uri="{FF2B5EF4-FFF2-40B4-BE49-F238E27FC236}">
                    <a16:creationId xmlns:a16="http://schemas.microsoft.com/office/drawing/2014/main" id="{43962B2B-0159-467D-B9F7-612AB344260B}"/>
                  </a:ext>
                </a:extLst>
              </p:cNvPr>
              <p:cNvSpPr/>
              <p:nvPr/>
            </p:nvSpPr>
            <p:spPr>
              <a:xfrm>
                <a:off x="9663663"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0" name="Cube 349">
                <a:extLst>
                  <a:ext uri="{FF2B5EF4-FFF2-40B4-BE49-F238E27FC236}">
                    <a16:creationId xmlns:a16="http://schemas.microsoft.com/office/drawing/2014/main" id="{1F691791-D368-4EA3-936E-8A9FDD3D0652}"/>
                  </a:ext>
                </a:extLst>
              </p:cNvPr>
              <p:cNvSpPr/>
              <p:nvPr/>
            </p:nvSpPr>
            <p:spPr>
              <a:xfrm>
                <a:off x="9076626" y="2037390"/>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1" name="Cube 350">
                <a:extLst>
                  <a:ext uri="{FF2B5EF4-FFF2-40B4-BE49-F238E27FC236}">
                    <a16:creationId xmlns:a16="http://schemas.microsoft.com/office/drawing/2014/main" id="{EEA5D3CE-8DA8-4843-BE1F-474C2012CFB9}"/>
                  </a:ext>
                </a:extLst>
              </p:cNvPr>
              <p:cNvSpPr/>
              <p:nvPr/>
            </p:nvSpPr>
            <p:spPr>
              <a:xfrm>
                <a:off x="9159658" y="2037390"/>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2" name="Cube 351">
                <a:extLst>
                  <a:ext uri="{FF2B5EF4-FFF2-40B4-BE49-F238E27FC236}">
                    <a16:creationId xmlns:a16="http://schemas.microsoft.com/office/drawing/2014/main" id="{B6F69E69-E2D1-4BD8-88B0-71C717F33AF2}"/>
                  </a:ext>
                </a:extLst>
              </p:cNvPr>
              <p:cNvSpPr/>
              <p:nvPr/>
            </p:nvSpPr>
            <p:spPr>
              <a:xfrm>
                <a:off x="9242690" y="2037390"/>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3" name="Cube 352">
                <a:extLst>
                  <a:ext uri="{FF2B5EF4-FFF2-40B4-BE49-F238E27FC236}">
                    <a16:creationId xmlns:a16="http://schemas.microsoft.com/office/drawing/2014/main" id="{109ABC89-7DDE-4E5C-A891-3BD95861B009}"/>
                  </a:ext>
                </a:extLst>
              </p:cNvPr>
              <p:cNvSpPr/>
              <p:nvPr/>
            </p:nvSpPr>
            <p:spPr>
              <a:xfrm>
                <a:off x="9325722" y="2037390"/>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8" name="Cube 357">
                <a:extLst>
                  <a:ext uri="{FF2B5EF4-FFF2-40B4-BE49-F238E27FC236}">
                    <a16:creationId xmlns:a16="http://schemas.microsoft.com/office/drawing/2014/main" id="{BA1B5599-62AB-4DD2-8E25-643CC6FDD26A}"/>
                  </a:ext>
                </a:extLst>
              </p:cNvPr>
              <p:cNvSpPr/>
              <p:nvPr/>
            </p:nvSpPr>
            <p:spPr>
              <a:xfrm>
                <a:off x="9749409"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9" name="Cube 358">
                <a:extLst>
                  <a:ext uri="{FF2B5EF4-FFF2-40B4-BE49-F238E27FC236}">
                    <a16:creationId xmlns:a16="http://schemas.microsoft.com/office/drawing/2014/main" id="{EA2F9576-082B-427F-9011-66216D1CEA2C}"/>
                  </a:ext>
                </a:extLst>
              </p:cNvPr>
              <p:cNvSpPr/>
              <p:nvPr/>
            </p:nvSpPr>
            <p:spPr>
              <a:xfrm>
                <a:off x="9832441" y="2346703"/>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0" name="Cube 359">
                <a:extLst>
                  <a:ext uri="{FF2B5EF4-FFF2-40B4-BE49-F238E27FC236}">
                    <a16:creationId xmlns:a16="http://schemas.microsoft.com/office/drawing/2014/main" id="{A8F391CE-1D1B-4D0E-AE48-7D92A2137B4D}"/>
                  </a:ext>
                </a:extLst>
              </p:cNvPr>
              <p:cNvSpPr/>
              <p:nvPr/>
            </p:nvSpPr>
            <p:spPr>
              <a:xfrm>
                <a:off x="9749409"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1" name="Cube 360">
                <a:extLst>
                  <a:ext uri="{FF2B5EF4-FFF2-40B4-BE49-F238E27FC236}">
                    <a16:creationId xmlns:a16="http://schemas.microsoft.com/office/drawing/2014/main" id="{F0D66792-1285-4F74-8070-A3C0DDEDA9C0}"/>
                  </a:ext>
                </a:extLst>
              </p:cNvPr>
              <p:cNvSpPr/>
              <p:nvPr/>
            </p:nvSpPr>
            <p:spPr>
              <a:xfrm>
                <a:off x="9832441" y="2273449"/>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2" name="Cube 361">
                <a:extLst>
                  <a:ext uri="{FF2B5EF4-FFF2-40B4-BE49-F238E27FC236}">
                    <a16:creationId xmlns:a16="http://schemas.microsoft.com/office/drawing/2014/main" id="{3850EB0F-7A2E-417B-981D-1AE935EAB24B}"/>
                  </a:ext>
                </a:extLst>
              </p:cNvPr>
              <p:cNvSpPr/>
              <p:nvPr/>
            </p:nvSpPr>
            <p:spPr>
              <a:xfrm>
                <a:off x="9749409"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3" name="Cube 362">
                <a:extLst>
                  <a:ext uri="{FF2B5EF4-FFF2-40B4-BE49-F238E27FC236}">
                    <a16:creationId xmlns:a16="http://schemas.microsoft.com/office/drawing/2014/main" id="{0E4174D3-5930-453C-AC60-DBB3CE786CD9}"/>
                  </a:ext>
                </a:extLst>
              </p:cNvPr>
              <p:cNvSpPr/>
              <p:nvPr/>
            </p:nvSpPr>
            <p:spPr>
              <a:xfrm>
                <a:off x="9832441" y="2200198"/>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4" name="Cube 363">
                <a:extLst>
                  <a:ext uri="{FF2B5EF4-FFF2-40B4-BE49-F238E27FC236}">
                    <a16:creationId xmlns:a16="http://schemas.microsoft.com/office/drawing/2014/main" id="{0B11DC31-A5CA-4E4C-97B4-C56232886298}"/>
                  </a:ext>
                </a:extLst>
              </p:cNvPr>
              <p:cNvSpPr/>
              <p:nvPr/>
            </p:nvSpPr>
            <p:spPr>
              <a:xfrm>
                <a:off x="9749409"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5" name="Cube 364">
                <a:extLst>
                  <a:ext uri="{FF2B5EF4-FFF2-40B4-BE49-F238E27FC236}">
                    <a16:creationId xmlns:a16="http://schemas.microsoft.com/office/drawing/2014/main" id="{255733EF-4CC3-47EE-8C72-FF830E7CFA01}"/>
                  </a:ext>
                </a:extLst>
              </p:cNvPr>
              <p:cNvSpPr/>
              <p:nvPr/>
            </p:nvSpPr>
            <p:spPr>
              <a:xfrm>
                <a:off x="9832441" y="2126945"/>
                <a:ext cx="106313" cy="109111"/>
              </a:xfrm>
              <a:prstGeom prst="cube">
                <a:avLst/>
              </a:prstGeom>
              <a:grp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sp>
          <p:nvSpPr>
            <p:cNvPr id="405" name="Cube 404">
              <a:extLst>
                <a:ext uri="{FF2B5EF4-FFF2-40B4-BE49-F238E27FC236}">
                  <a16:creationId xmlns:a16="http://schemas.microsoft.com/office/drawing/2014/main" id="{35B759F9-D5B4-4382-8275-25B7D1811A58}"/>
                </a:ext>
              </a:extLst>
            </p:cNvPr>
            <p:cNvSpPr/>
            <p:nvPr/>
          </p:nvSpPr>
          <p:spPr>
            <a:xfrm>
              <a:off x="7465085" y="4617059"/>
              <a:ext cx="106313" cy="109111"/>
            </a:xfrm>
            <a:prstGeom prst="cube">
              <a:avLst/>
            </a:prstGeom>
            <a:solidFill>
              <a:schemeClr val="accent2"/>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sp>
        <p:nvSpPr>
          <p:cNvPr id="199" name="Arrow: Up 198">
            <a:extLst>
              <a:ext uri="{FF2B5EF4-FFF2-40B4-BE49-F238E27FC236}">
                <a16:creationId xmlns:a16="http://schemas.microsoft.com/office/drawing/2014/main" id="{88947FD1-88C3-48A5-AD70-76D8BE27085C}"/>
              </a:ext>
            </a:extLst>
          </p:cNvPr>
          <p:cNvSpPr/>
          <p:nvPr/>
        </p:nvSpPr>
        <p:spPr>
          <a:xfrm rot="21041529">
            <a:off x="10880678" y="2475305"/>
            <a:ext cx="869553" cy="2370316"/>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GB" sz="3600" i="1" dirty="0"/>
              <a:t>x 8</a:t>
            </a:r>
          </a:p>
        </p:txBody>
      </p:sp>
    </p:spTree>
    <p:extLst>
      <p:ext uri="{BB962C8B-B14F-4D97-AF65-F5344CB8AC3E}">
        <p14:creationId xmlns:p14="http://schemas.microsoft.com/office/powerpoint/2010/main" val="96869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0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1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2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0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0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1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7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7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1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7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17"/>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7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1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7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1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7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7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7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6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7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69"/>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2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379"/>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8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38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8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8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8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8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8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387"/>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8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89"/>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72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21"/>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1" grpId="0" animBg="1"/>
      <p:bldP spid="12" grpId="0"/>
      <p:bldP spid="13" grpId="0"/>
      <p:bldP spid="14" grpId="0" animBg="1"/>
      <p:bldP spid="15" grpId="0" animBg="1"/>
      <p:bldP spid="18" grpId="0"/>
      <p:bldP spid="196" grpId="0"/>
      <p:bldP spid="197" grpId="0" animBg="1"/>
      <p:bldP spid="307" grpId="0" animBg="1"/>
      <p:bldP spid="308" grpId="0" animBg="1"/>
      <p:bldP spid="309" grpId="0"/>
      <p:bldP spid="310" grpId="0" animBg="1"/>
      <p:bldP spid="311" grpId="0" animBg="1"/>
      <p:bldP spid="314" grpId="0"/>
      <p:bldP spid="315" grpId="0" animBg="1"/>
      <p:bldP spid="316" grpId="0" animBg="1"/>
      <p:bldP spid="368" grpId="0" animBg="1"/>
      <p:bldP spid="369" grpId="0"/>
      <p:bldP spid="370" grpId="0"/>
      <p:bldP spid="371" grpId="0"/>
      <p:bldP spid="375" grpId="0"/>
      <p:bldP spid="378" grpId="0"/>
      <p:bldP spid="380" grpId="0"/>
      <p:bldP spid="382" grpId="0" animBg="1"/>
      <p:bldP spid="383" grpId="0" animBg="1"/>
      <p:bldP spid="384" grpId="0" animBg="1"/>
      <p:bldP spid="385" grpId="0" animBg="1"/>
      <p:bldP spid="386" grpId="0"/>
      <p:bldP spid="387" grpId="0"/>
      <p:bldP spid="388" grpId="0"/>
      <p:bldP spid="389" grpId="0"/>
      <p:bldP spid="400" grpId="0" animBg="1"/>
      <p:bldP spid="401" grpId="0"/>
      <p:bldP spid="506" grpId="0"/>
      <p:bldP spid="714" grpId="0" animBg="1"/>
      <p:bldP spid="717" grpId="0" animBg="1"/>
      <p:bldP spid="718" grpId="0"/>
      <p:bldP spid="719" grpId="0"/>
      <p:bldP spid="720" grpId="0"/>
      <p:bldP spid="721" grpId="0"/>
      <p:bldP spid="723" grpId="0"/>
      <p:bldP spid="724" grpId="0" animBg="1"/>
      <p:bldP spid="19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F5D685-2752-6BD6-C366-081C29112AFD}"/>
              </a:ext>
            </a:extLst>
          </p:cNvPr>
          <p:cNvSpPr>
            <a:spLocks noGrp="1"/>
          </p:cNvSpPr>
          <p:nvPr>
            <p:ph type="body" idx="1"/>
          </p:nvPr>
        </p:nvSpPr>
        <p:spPr>
          <a:xfrm>
            <a:off x="838199" y="1825625"/>
            <a:ext cx="10366545" cy="4351338"/>
          </a:xfrm>
        </p:spPr>
        <p:txBody>
          <a:bodyPr>
            <a:normAutofit/>
          </a:bodyPr>
          <a:lstStyle/>
          <a:p>
            <a:pPr marL="0" indent="0">
              <a:buNone/>
            </a:pPr>
            <a:r>
              <a:rPr lang="en-GB" dirty="0"/>
              <a:t>By the end of this lecture, you will be able to:</a:t>
            </a:r>
          </a:p>
          <a:p>
            <a:pPr marL="457200" indent="-457200">
              <a:buFont typeface="+mj-lt"/>
              <a:buAutoNum type="arabicPeriod"/>
            </a:pPr>
            <a:r>
              <a:rPr lang="en-GB" dirty="0"/>
              <a:t>Describe the Activity, Share, Intensity, (emissions) Factor (ASIF) framework of modelling transport energy demand</a:t>
            </a:r>
          </a:p>
          <a:p>
            <a:pPr marL="457200" indent="-457200">
              <a:buFont typeface="+mj-lt"/>
              <a:buAutoNum type="arabicPeriod"/>
            </a:pPr>
            <a:r>
              <a:rPr lang="en-GB" dirty="0"/>
              <a:t>Describe the Avoid, Shift, Improve framework for transport decarbonisation</a:t>
            </a:r>
          </a:p>
          <a:p>
            <a:pPr marL="457200" indent="-457200">
              <a:buFont typeface="+mj-lt"/>
              <a:buAutoNum type="arabicPeriod"/>
            </a:pPr>
            <a:r>
              <a:rPr lang="en-GB" dirty="0"/>
              <a:t>Describe the fundamentals of transport-energy modelling and discuss the fundamentals of optimisation models (using OSeMOSYS as an example)</a:t>
            </a:r>
          </a:p>
          <a:p>
            <a:pPr marL="457200" indent="-457200">
              <a:buFont typeface="+mj-lt"/>
              <a:buAutoNum type="arabicPeriod"/>
            </a:pPr>
            <a:r>
              <a:rPr lang="en-GB" dirty="0"/>
              <a:t>Compare different options for transport decarbonisation pathways, including supply-side and demand-side interventions.</a:t>
            </a:r>
          </a:p>
        </p:txBody>
      </p:sp>
      <p:sp>
        <p:nvSpPr>
          <p:cNvPr id="3" name="Title 2">
            <a:extLst>
              <a:ext uri="{FF2B5EF4-FFF2-40B4-BE49-F238E27FC236}">
                <a16:creationId xmlns:a16="http://schemas.microsoft.com/office/drawing/2014/main" id="{C1487493-A6DD-BF80-0D44-4DA61A563537}"/>
              </a:ext>
            </a:extLst>
          </p:cNvPr>
          <p:cNvSpPr>
            <a:spLocks noGrp="1"/>
          </p:cNvSpPr>
          <p:nvPr>
            <p:ph type="title"/>
          </p:nvPr>
        </p:nvSpPr>
        <p:spPr/>
        <p:txBody>
          <a:bodyPr/>
          <a:lstStyle/>
          <a:p>
            <a:r>
              <a:rPr lang="en-GB"/>
              <a:t>Lecture 3: </a:t>
            </a:r>
            <a:r>
              <a:rPr lang="en-GB" dirty="0"/>
              <a:t>Learning Outcomes</a:t>
            </a:r>
          </a:p>
        </p:txBody>
      </p:sp>
    </p:spTree>
    <p:extLst>
      <p:ext uri="{BB962C8B-B14F-4D97-AF65-F5344CB8AC3E}">
        <p14:creationId xmlns:p14="http://schemas.microsoft.com/office/powerpoint/2010/main" val="4265362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7EA27-B2DF-49D0-BF8C-198668CC5FA8}"/>
              </a:ext>
            </a:extLst>
          </p:cNvPr>
          <p:cNvSpPr>
            <a:spLocks noGrp="1"/>
          </p:cNvSpPr>
          <p:nvPr>
            <p:ph type="title"/>
          </p:nvPr>
        </p:nvSpPr>
        <p:spPr/>
        <p:txBody>
          <a:bodyPr/>
          <a:lstStyle/>
          <a:p>
            <a:r>
              <a:rPr lang="en-GB" dirty="0"/>
              <a:t>Energy for EVs</a:t>
            </a:r>
          </a:p>
        </p:txBody>
      </p:sp>
      <p:sp>
        <p:nvSpPr>
          <p:cNvPr id="4" name="Oval 3">
            <a:extLst>
              <a:ext uri="{FF2B5EF4-FFF2-40B4-BE49-F238E27FC236}">
                <a16:creationId xmlns:a16="http://schemas.microsoft.com/office/drawing/2014/main" id="{715A6EB4-902B-489D-B4BA-E16E0B4B60EF}"/>
              </a:ext>
            </a:extLst>
          </p:cNvPr>
          <p:cNvSpPr/>
          <p:nvPr/>
        </p:nvSpPr>
        <p:spPr>
          <a:xfrm>
            <a:off x="921773" y="2042652"/>
            <a:ext cx="3104536" cy="306029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3200" b="1" dirty="0"/>
              <a:t>278 billion </a:t>
            </a:r>
            <a:r>
              <a:rPr lang="en-GB" sz="3200" dirty="0"/>
              <a:t>vehicle miles</a:t>
            </a:r>
          </a:p>
        </p:txBody>
      </p:sp>
      <p:sp>
        <p:nvSpPr>
          <p:cNvPr id="5" name="TextBox 4">
            <a:extLst>
              <a:ext uri="{FF2B5EF4-FFF2-40B4-BE49-F238E27FC236}">
                <a16:creationId xmlns:a16="http://schemas.microsoft.com/office/drawing/2014/main" id="{FF0C96C2-12F7-4847-AB46-B4E34DA742FA}"/>
              </a:ext>
            </a:extLst>
          </p:cNvPr>
          <p:cNvSpPr txBox="1"/>
          <p:nvPr/>
        </p:nvSpPr>
        <p:spPr>
          <a:xfrm>
            <a:off x="190461" y="5549498"/>
            <a:ext cx="4408714" cy="1323439"/>
          </a:xfrm>
          <a:prstGeom prst="rect">
            <a:avLst/>
          </a:prstGeom>
          <a:noFill/>
        </p:spPr>
        <p:txBody>
          <a:bodyPr wrap="square" rtlCol="0">
            <a:spAutoFit/>
          </a:bodyPr>
          <a:lstStyle/>
          <a:p>
            <a:r>
              <a:rPr lang="en-GB" sz="1000" dirty="0">
                <a:solidFill>
                  <a:schemeClr val="tx1"/>
                </a:solidFill>
              </a:rPr>
              <a:t>Department for Transport, Road Traffic Estimates: Great Britain [Online]. Available: </a:t>
            </a:r>
            <a:r>
              <a:rPr lang="en-GB" sz="1000" dirty="0">
                <a:solidFill>
                  <a:schemeClr val="tx1"/>
                </a:solidFill>
                <a:hlinkClick r:id="rId3">
                  <a:extLst>
                    <a:ext uri="{A12FA001-AC4F-418D-AE19-62706E023703}">
                      <ahyp:hlinkClr xmlns:ahyp="http://schemas.microsoft.com/office/drawing/2018/hyperlinkcolor" val="tx"/>
                    </a:ext>
                  </a:extLst>
                </a:hlinkClick>
              </a:rPr>
              <a:t>https://bit.ly/3724per</a:t>
            </a:r>
            <a:endParaRPr lang="en-GB" sz="1000" dirty="0">
              <a:solidFill>
                <a:schemeClr val="tx1"/>
              </a:solidFill>
            </a:endParaRPr>
          </a:p>
          <a:p>
            <a:r>
              <a:rPr lang="en-GB" sz="1000" dirty="0">
                <a:solidFill>
                  <a:schemeClr val="tx1"/>
                </a:solidFill>
              </a:rPr>
              <a:t>Department for Transport, Energy consumption by transport mode and source of energy: United Kingdom.</a:t>
            </a:r>
          </a:p>
          <a:p>
            <a:r>
              <a:rPr lang="en-GB" sz="1000" dirty="0">
                <a:solidFill>
                  <a:schemeClr val="tx1"/>
                </a:solidFill>
              </a:rPr>
              <a:t>US Department of Energy, “Fuel Properties Comparison.” </a:t>
            </a:r>
            <a:r>
              <a:rPr lang="en-GB" sz="1000" dirty="0">
                <a:solidFill>
                  <a:schemeClr val="tx1"/>
                </a:solidFill>
                <a:hlinkClick r:id="rId4">
                  <a:extLst>
                    <a:ext uri="{A12FA001-AC4F-418D-AE19-62706E023703}">
                      <ahyp:hlinkClr xmlns:ahyp="http://schemas.microsoft.com/office/drawing/2018/hyperlinkcolor" val="tx"/>
                    </a:ext>
                  </a:extLst>
                </a:hlinkClick>
              </a:rPr>
              <a:t>https://goo.gl/eU1bvK</a:t>
            </a:r>
            <a:r>
              <a:rPr lang="en-GB" sz="1000" dirty="0">
                <a:solidFill>
                  <a:schemeClr val="tx1"/>
                </a:solidFill>
              </a:rPr>
              <a:t> </a:t>
            </a:r>
          </a:p>
          <a:p>
            <a:endParaRPr lang="en-GB" sz="1000" dirty="0">
              <a:solidFill>
                <a:schemeClr val="tx1"/>
              </a:solidFill>
            </a:endParaRPr>
          </a:p>
          <a:p>
            <a:r>
              <a:rPr lang="en-GB" sz="1000" dirty="0">
                <a:solidFill>
                  <a:schemeClr val="tx1"/>
                </a:solidFill>
              </a:rPr>
              <a:t> </a:t>
            </a:r>
          </a:p>
        </p:txBody>
      </p:sp>
      <p:sp>
        <p:nvSpPr>
          <p:cNvPr id="6" name="TextBox 5">
            <a:extLst>
              <a:ext uri="{FF2B5EF4-FFF2-40B4-BE49-F238E27FC236}">
                <a16:creationId xmlns:a16="http://schemas.microsoft.com/office/drawing/2014/main" id="{2F92D9D7-A9AE-4D27-87A9-EDA081C0166F}"/>
              </a:ext>
            </a:extLst>
          </p:cNvPr>
          <p:cNvSpPr txBox="1"/>
          <p:nvPr/>
        </p:nvSpPr>
        <p:spPr>
          <a:xfrm>
            <a:off x="1338599" y="4282366"/>
            <a:ext cx="5206181" cy="307777"/>
          </a:xfrm>
          <a:prstGeom prst="rect">
            <a:avLst/>
          </a:prstGeom>
          <a:noFill/>
        </p:spPr>
        <p:txBody>
          <a:bodyPr wrap="square" rtlCol="0">
            <a:spAutoFit/>
          </a:bodyPr>
          <a:lstStyle/>
          <a:p>
            <a:r>
              <a:rPr lang="en-GB" dirty="0"/>
              <a:t>Private cars, per year – UK</a:t>
            </a:r>
          </a:p>
        </p:txBody>
      </p:sp>
      <p:pic>
        <p:nvPicPr>
          <p:cNvPr id="8" name="Graphic 7" descr="Oil Barrel outline">
            <a:extLst>
              <a:ext uri="{FF2B5EF4-FFF2-40B4-BE49-F238E27FC236}">
                <a16:creationId xmlns:a16="http://schemas.microsoft.com/office/drawing/2014/main" id="{C72C7841-37EE-48B0-9BC1-14A90417B2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9589" y="562581"/>
            <a:ext cx="1561362" cy="1561362"/>
          </a:xfrm>
          <a:prstGeom prst="rect">
            <a:avLst/>
          </a:prstGeom>
        </p:spPr>
      </p:pic>
      <p:sp>
        <p:nvSpPr>
          <p:cNvPr id="9" name="TextBox 8">
            <a:extLst>
              <a:ext uri="{FF2B5EF4-FFF2-40B4-BE49-F238E27FC236}">
                <a16:creationId xmlns:a16="http://schemas.microsoft.com/office/drawing/2014/main" id="{D2531411-DA40-43CE-9967-5551A97DDF9D}"/>
              </a:ext>
            </a:extLst>
          </p:cNvPr>
          <p:cNvSpPr txBox="1"/>
          <p:nvPr/>
        </p:nvSpPr>
        <p:spPr>
          <a:xfrm>
            <a:off x="6664447" y="526453"/>
            <a:ext cx="3546987" cy="954107"/>
          </a:xfrm>
          <a:prstGeom prst="rect">
            <a:avLst/>
          </a:prstGeom>
          <a:noFill/>
        </p:spPr>
        <p:txBody>
          <a:bodyPr wrap="square" rtlCol="0">
            <a:spAutoFit/>
          </a:bodyPr>
          <a:lstStyle/>
          <a:p>
            <a:r>
              <a:rPr lang="en-GB" sz="2800" i="1" dirty="0"/>
              <a:t>~25 million tonnes petroleum</a:t>
            </a:r>
          </a:p>
        </p:txBody>
      </p:sp>
      <p:cxnSp>
        <p:nvCxnSpPr>
          <p:cNvPr id="11" name="Straight Arrow Connector 10">
            <a:extLst>
              <a:ext uri="{FF2B5EF4-FFF2-40B4-BE49-F238E27FC236}">
                <a16:creationId xmlns:a16="http://schemas.microsoft.com/office/drawing/2014/main" id="{A1F7C227-CDB9-4999-BBE2-E0DB1585FC2A}"/>
              </a:ext>
            </a:extLst>
          </p:cNvPr>
          <p:cNvCxnSpPr>
            <a:cxnSpLocks/>
          </p:cNvCxnSpPr>
          <p:nvPr/>
        </p:nvCxnSpPr>
        <p:spPr>
          <a:xfrm flipH="1">
            <a:off x="3952568" y="1713983"/>
            <a:ext cx="1410967" cy="116291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nvGrpSpPr>
          <p:cNvPr id="419" name="Group 418">
            <a:extLst>
              <a:ext uri="{FF2B5EF4-FFF2-40B4-BE49-F238E27FC236}">
                <a16:creationId xmlns:a16="http://schemas.microsoft.com/office/drawing/2014/main" id="{A7B021A2-D497-4626-9DE1-1EDD5CB5A7F5}"/>
              </a:ext>
            </a:extLst>
          </p:cNvPr>
          <p:cNvGrpSpPr/>
          <p:nvPr/>
        </p:nvGrpSpPr>
        <p:grpSpPr>
          <a:xfrm>
            <a:off x="6705539" y="2036014"/>
            <a:ext cx="4417056" cy="1424531"/>
            <a:chOff x="6216446" y="3112748"/>
            <a:chExt cx="4417056" cy="1424531"/>
          </a:xfrm>
          <a:solidFill>
            <a:schemeClr val="accent2"/>
          </a:solidFill>
        </p:grpSpPr>
        <p:grpSp>
          <p:nvGrpSpPr>
            <p:cNvPr id="114" name="Group 113">
              <a:extLst>
                <a:ext uri="{FF2B5EF4-FFF2-40B4-BE49-F238E27FC236}">
                  <a16:creationId xmlns:a16="http://schemas.microsoft.com/office/drawing/2014/main" id="{D9593C05-80F6-4FCF-9CAC-EA276F5C1009}"/>
                </a:ext>
              </a:extLst>
            </p:cNvPr>
            <p:cNvGrpSpPr/>
            <p:nvPr/>
          </p:nvGrpSpPr>
          <p:grpSpPr>
            <a:xfrm>
              <a:off x="6216446" y="3112748"/>
              <a:ext cx="1496376" cy="1423842"/>
              <a:chOff x="6012488" y="2786288"/>
              <a:chExt cx="2900196" cy="2604000"/>
            </a:xfrm>
            <a:grpFill/>
          </p:grpSpPr>
          <p:sp>
            <p:nvSpPr>
              <p:cNvPr id="14" name="Cube 13">
                <a:extLst>
                  <a:ext uri="{FF2B5EF4-FFF2-40B4-BE49-F238E27FC236}">
                    <a16:creationId xmlns:a16="http://schemas.microsoft.com/office/drawing/2014/main" id="{72DA130A-2E6F-4D98-BE5D-BF4DE6BC8B70}"/>
                  </a:ext>
                </a:extLst>
              </p:cNvPr>
              <p:cNvSpPr/>
              <p:nvPr/>
            </p:nvSpPr>
            <p:spPr>
              <a:xfrm>
                <a:off x="6012488"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be 14">
                <a:extLst>
                  <a:ext uri="{FF2B5EF4-FFF2-40B4-BE49-F238E27FC236}">
                    <a16:creationId xmlns:a16="http://schemas.microsoft.com/office/drawing/2014/main" id="{EE24539F-C028-4DC9-8E73-858AFEF2C52E}"/>
                  </a:ext>
                </a:extLst>
              </p:cNvPr>
              <p:cNvSpPr/>
              <p:nvPr/>
            </p:nvSpPr>
            <p:spPr>
              <a:xfrm>
                <a:off x="6292260"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be 15">
                <a:extLst>
                  <a:ext uri="{FF2B5EF4-FFF2-40B4-BE49-F238E27FC236}">
                    <a16:creationId xmlns:a16="http://schemas.microsoft.com/office/drawing/2014/main" id="{5AE3A706-40B0-4FD4-BB67-BB82967FF5BF}"/>
                  </a:ext>
                </a:extLst>
              </p:cNvPr>
              <p:cNvSpPr/>
              <p:nvPr/>
            </p:nvSpPr>
            <p:spPr>
              <a:xfrm>
                <a:off x="6572032"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ube 16">
                <a:extLst>
                  <a:ext uri="{FF2B5EF4-FFF2-40B4-BE49-F238E27FC236}">
                    <a16:creationId xmlns:a16="http://schemas.microsoft.com/office/drawing/2014/main" id="{512513F7-CA4F-4B5D-A794-7E55E82BECC1}"/>
                  </a:ext>
                </a:extLst>
              </p:cNvPr>
              <p:cNvSpPr/>
              <p:nvPr/>
            </p:nvSpPr>
            <p:spPr>
              <a:xfrm>
                <a:off x="6851804"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be 17">
                <a:extLst>
                  <a:ext uri="{FF2B5EF4-FFF2-40B4-BE49-F238E27FC236}">
                    <a16:creationId xmlns:a16="http://schemas.microsoft.com/office/drawing/2014/main" id="{D4765BE3-28BA-4CDC-91B4-EE619DB0C0ED}"/>
                  </a:ext>
                </a:extLst>
              </p:cNvPr>
              <p:cNvSpPr/>
              <p:nvPr/>
            </p:nvSpPr>
            <p:spPr>
              <a:xfrm>
                <a:off x="7146721"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be 18">
                <a:extLst>
                  <a:ext uri="{FF2B5EF4-FFF2-40B4-BE49-F238E27FC236}">
                    <a16:creationId xmlns:a16="http://schemas.microsoft.com/office/drawing/2014/main" id="{7D1B587B-EAD1-4525-BC0A-D17067B8EE72}"/>
                  </a:ext>
                </a:extLst>
              </p:cNvPr>
              <p:cNvSpPr/>
              <p:nvPr/>
            </p:nvSpPr>
            <p:spPr>
              <a:xfrm>
                <a:off x="7426493"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ube 19">
                <a:extLst>
                  <a:ext uri="{FF2B5EF4-FFF2-40B4-BE49-F238E27FC236}">
                    <a16:creationId xmlns:a16="http://schemas.microsoft.com/office/drawing/2014/main" id="{C4D281FF-0264-429E-87FA-941ED191755B}"/>
                  </a:ext>
                </a:extLst>
              </p:cNvPr>
              <p:cNvSpPr/>
              <p:nvPr/>
            </p:nvSpPr>
            <p:spPr>
              <a:xfrm>
                <a:off x="7710706"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ube 20">
                <a:extLst>
                  <a:ext uri="{FF2B5EF4-FFF2-40B4-BE49-F238E27FC236}">
                    <a16:creationId xmlns:a16="http://schemas.microsoft.com/office/drawing/2014/main" id="{6EBE8698-8A9D-4C2B-91DC-475F3144DAAE}"/>
                  </a:ext>
                </a:extLst>
              </p:cNvPr>
              <p:cNvSpPr/>
              <p:nvPr/>
            </p:nvSpPr>
            <p:spPr>
              <a:xfrm>
                <a:off x="7990478"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ube 21">
                <a:extLst>
                  <a:ext uri="{FF2B5EF4-FFF2-40B4-BE49-F238E27FC236}">
                    <a16:creationId xmlns:a16="http://schemas.microsoft.com/office/drawing/2014/main" id="{A6738A04-457F-4CDD-BCAE-551F0C10BC77}"/>
                  </a:ext>
                </a:extLst>
              </p:cNvPr>
              <p:cNvSpPr/>
              <p:nvPr/>
            </p:nvSpPr>
            <p:spPr>
              <a:xfrm>
                <a:off x="8274686"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ube 22">
                <a:extLst>
                  <a:ext uri="{FF2B5EF4-FFF2-40B4-BE49-F238E27FC236}">
                    <a16:creationId xmlns:a16="http://schemas.microsoft.com/office/drawing/2014/main" id="{CCB8E275-0AEF-4036-8577-201044896E8D}"/>
                  </a:ext>
                </a:extLst>
              </p:cNvPr>
              <p:cNvSpPr/>
              <p:nvPr/>
            </p:nvSpPr>
            <p:spPr>
              <a:xfrm>
                <a:off x="8554458"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be 23">
                <a:extLst>
                  <a:ext uri="{FF2B5EF4-FFF2-40B4-BE49-F238E27FC236}">
                    <a16:creationId xmlns:a16="http://schemas.microsoft.com/office/drawing/2014/main" id="{D5C7897E-2FD7-4E92-83E0-4B809F330DBF}"/>
                  </a:ext>
                </a:extLst>
              </p:cNvPr>
              <p:cNvSpPr/>
              <p:nvPr/>
            </p:nvSpPr>
            <p:spPr>
              <a:xfrm>
                <a:off x="6012488"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be 24">
                <a:extLst>
                  <a:ext uri="{FF2B5EF4-FFF2-40B4-BE49-F238E27FC236}">
                    <a16:creationId xmlns:a16="http://schemas.microsoft.com/office/drawing/2014/main" id="{9F49585E-14D2-455C-BD96-3CE040EC946A}"/>
                  </a:ext>
                </a:extLst>
              </p:cNvPr>
              <p:cNvSpPr/>
              <p:nvPr/>
            </p:nvSpPr>
            <p:spPr>
              <a:xfrm>
                <a:off x="6292260"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be 25">
                <a:extLst>
                  <a:ext uri="{FF2B5EF4-FFF2-40B4-BE49-F238E27FC236}">
                    <a16:creationId xmlns:a16="http://schemas.microsoft.com/office/drawing/2014/main" id="{BF0DD983-6D05-461F-8789-DDEE8AD5997E}"/>
                  </a:ext>
                </a:extLst>
              </p:cNvPr>
              <p:cNvSpPr/>
              <p:nvPr/>
            </p:nvSpPr>
            <p:spPr>
              <a:xfrm>
                <a:off x="6572032"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be 26">
                <a:extLst>
                  <a:ext uri="{FF2B5EF4-FFF2-40B4-BE49-F238E27FC236}">
                    <a16:creationId xmlns:a16="http://schemas.microsoft.com/office/drawing/2014/main" id="{35E7E607-6D76-4F91-83D2-B777C422102F}"/>
                  </a:ext>
                </a:extLst>
              </p:cNvPr>
              <p:cNvSpPr/>
              <p:nvPr/>
            </p:nvSpPr>
            <p:spPr>
              <a:xfrm>
                <a:off x="6851804"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Cube 27">
                <a:extLst>
                  <a:ext uri="{FF2B5EF4-FFF2-40B4-BE49-F238E27FC236}">
                    <a16:creationId xmlns:a16="http://schemas.microsoft.com/office/drawing/2014/main" id="{41E94969-ABEE-4F92-9481-4B599E0242D8}"/>
                  </a:ext>
                </a:extLst>
              </p:cNvPr>
              <p:cNvSpPr/>
              <p:nvPr/>
            </p:nvSpPr>
            <p:spPr>
              <a:xfrm>
                <a:off x="7146721"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ube 28">
                <a:extLst>
                  <a:ext uri="{FF2B5EF4-FFF2-40B4-BE49-F238E27FC236}">
                    <a16:creationId xmlns:a16="http://schemas.microsoft.com/office/drawing/2014/main" id="{DF956055-88EF-4193-8213-59BEBEDD5D15}"/>
                  </a:ext>
                </a:extLst>
              </p:cNvPr>
              <p:cNvSpPr/>
              <p:nvPr/>
            </p:nvSpPr>
            <p:spPr>
              <a:xfrm>
                <a:off x="7426493"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ube 29">
                <a:extLst>
                  <a:ext uri="{FF2B5EF4-FFF2-40B4-BE49-F238E27FC236}">
                    <a16:creationId xmlns:a16="http://schemas.microsoft.com/office/drawing/2014/main" id="{FD9B572B-0F1B-4BA2-858C-B0C1655A3FEB}"/>
                  </a:ext>
                </a:extLst>
              </p:cNvPr>
              <p:cNvSpPr/>
              <p:nvPr/>
            </p:nvSpPr>
            <p:spPr>
              <a:xfrm>
                <a:off x="7710706"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be 30">
                <a:extLst>
                  <a:ext uri="{FF2B5EF4-FFF2-40B4-BE49-F238E27FC236}">
                    <a16:creationId xmlns:a16="http://schemas.microsoft.com/office/drawing/2014/main" id="{04333C81-5F33-431E-9B28-3F2D0163613E}"/>
                  </a:ext>
                </a:extLst>
              </p:cNvPr>
              <p:cNvSpPr/>
              <p:nvPr/>
            </p:nvSpPr>
            <p:spPr>
              <a:xfrm>
                <a:off x="7990478"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ube 31">
                <a:extLst>
                  <a:ext uri="{FF2B5EF4-FFF2-40B4-BE49-F238E27FC236}">
                    <a16:creationId xmlns:a16="http://schemas.microsoft.com/office/drawing/2014/main" id="{5CB0F5F4-10B7-4B17-87BA-CBF6B9B05E7A}"/>
                  </a:ext>
                </a:extLst>
              </p:cNvPr>
              <p:cNvSpPr/>
              <p:nvPr/>
            </p:nvSpPr>
            <p:spPr>
              <a:xfrm>
                <a:off x="8274686"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be 32">
                <a:extLst>
                  <a:ext uri="{FF2B5EF4-FFF2-40B4-BE49-F238E27FC236}">
                    <a16:creationId xmlns:a16="http://schemas.microsoft.com/office/drawing/2014/main" id="{0B9CD048-B55E-4582-A0AC-E710460B4025}"/>
                  </a:ext>
                </a:extLst>
              </p:cNvPr>
              <p:cNvSpPr/>
              <p:nvPr/>
            </p:nvSpPr>
            <p:spPr>
              <a:xfrm>
                <a:off x="8554458" y="481047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be 33">
                <a:extLst>
                  <a:ext uri="{FF2B5EF4-FFF2-40B4-BE49-F238E27FC236}">
                    <a16:creationId xmlns:a16="http://schemas.microsoft.com/office/drawing/2014/main" id="{FC0C0B67-902E-4D47-831B-9CD0C8079EC0}"/>
                  </a:ext>
                </a:extLst>
              </p:cNvPr>
              <p:cNvSpPr/>
              <p:nvPr/>
            </p:nvSpPr>
            <p:spPr>
              <a:xfrm>
                <a:off x="6012488"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be 34">
                <a:extLst>
                  <a:ext uri="{FF2B5EF4-FFF2-40B4-BE49-F238E27FC236}">
                    <a16:creationId xmlns:a16="http://schemas.microsoft.com/office/drawing/2014/main" id="{FD432949-1372-4E05-9851-FED566F7BFC0}"/>
                  </a:ext>
                </a:extLst>
              </p:cNvPr>
              <p:cNvSpPr/>
              <p:nvPr/>
            </p:nvSpPr>
            <p:spPr>
              <a:xfrm>
                <a:off x="6292260"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be 35">
                <a:extLst>
                  <a:ext uri="{FF2B5EF4-FFF2-40B4-BE49-F238E27FC236}">
                    <a16:creationId xmlns:a16="http://schemas.microsoft.com/office/drawing/2014/main" id="{BE6345CA-255F-4F96-A856-0F11C3ADD299}"/>
                  </a:ext>
                </a:extLst>
              </p:cNvPr>
              <p:cNvSpPr/>
              <p:nvPr/>
            </p:nvSpPr>
            <p:spPr>
              <a:xfrm>
                <a:off x="6572032"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be 36">
                <a:extLst>
                  <a:ext uri="{FF2B5EF4-FFF2-40B4-BE49-F238E27FC236}">
                    <a16:creationId xmlns:a16="http://schemas.microsoft.com/office/drawing/2014/main" id="{A0E4A5B7-7305-4951-B2E9-0EC988B8635F}"/>
                  </a:ext>
                </a:extLst>
              </p:cNvPr>
              <p:cNvSpPr/>
              <p:nvPr/>
            </p:nvSpPr>
            <p:spPr>
              <a:xfrm>
                <a:off x="6851804"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ube 37">
                <a:extLst>
                  <a:ext uri="{FF2B5EF4-FFF2-40B4-BE49-F238E27FC236}">
                    <a16:creationId xmlns:a16="http://schemas.microsoft.com/office/drawing/2014/main" id="{C81A9236-27AE-4AA2-8BB8-F8854A427AEE}"/>
                  </a:ext>
                </a:extLst>
              </p:cNvPr>
              <p:cNvSpPr/>
              <p:nvPr/>
            </p:nvSpPr>
            <p:spPr>
              <a:xfrm>
                <a:off x="7146721"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ube 38">
                <a:extLst>
                  <a:ext uri="{FF2B5EF4-FFF2-40B4-BE49-F238E27FC236}">
                    <a16:creationId xmlns:a16="http://schemas.microsoft.com/office/drawing/2014/main" id="{EA15C7ED-D3EB-437A-8914-FE02FC00C995}"/>
                  </a:ext>
                </a:extLst>
              </p:cNvPr>
              <p:cNvSpPr/>
              <p:nvPr/>
            </p:nvSpPr>
            <p:spPr>
              <a:xfrm>
                <a:off x="7426493"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Cube 39">
                <a:extLst>
                  <a:ext uri="{FF2B5EF4-FFF2-40B4-BE49-F238E27FC236}">
                    <a16:creationId xmlns:a16="http://schemas.microsoft.com/office/drawing/2014/main" id="{189CE922-D533-4D96-B667-9E07059670BF}"/>
                  </a:ext>
                </a:extLst>
              </p:cNvPr>
              <p:cNvSpPr/>
              <p:nvPr/>
            </p:nvSpPr>
            <p:spPr>
              <a:xfrm>
                <a:off x="7710706"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ube 40">
                <a:extLst>
                  <a:ext uri="{FF2B5EF4-FFF2-40B4-BE49-F238E27FC236}">
                    <a16:creationId xmlns:a16="http://schemas.microsoft.com/office/drawing/2014/main" id="{DCC36784-2FB4-46BF-9D35-D581586E5343}"/>
                  </a:ext>
                </a:extLst>
              </p:cNvPr>
              <p:cNvSpPr/>
              <p:nvPr/>
            </p:nvSpPr>
            <p:spPr>
              <a:xfrm>
                <a:off x="7990478"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Cube 41">
                <a:extLst>
                  <a:ext uri="{FF2B5EF4-FFF2-40B4-BE49-F238E27FC236}">
                    <a16:creationId xmlns:a16="http://schemas.microsoft.com/office/drawing/2014/main" id="{5AA82054-3837-4CFD-9F98-5BCC7E2F5676}"/>
                  </a:ext>
                </a:extLst>
              </p:cNvPr>
              <p:cNvSpPr/>
              <p:nvPr/>
            </p:nvSpPr>
            <p:spPr>
              <a:xfrm>
                <a:off x="8274686"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be 42">
                <a:extLst>
                  <a:ext uri="{FF2B5EF4-FFF2-40B4-BE49-F238E27FC236}">
                    <a16:creationId xmlns:a16="http://schemas.microsoft.com/office/drawing/2014/main" id="{8EA6552C-0357-465C-A419-DA2CC4EE82F6}"/>
                  </a:ext>
                </a:extLst>
              </p:cNvPr>
              <p:cNvSpPr/>
              <p:nvPr/>
            </p:nvSpPr>
            <p:spPr>
              <a:xfrm>
                <a:off x="8554458"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ube 43">
                <a:extLst>
                  <a:ext uri="{FF2B5EF4-FFF2-40B4-BE49-F238E27FC236}">
                    <a16:creationId xmlns:a16="http://schemas.microsoft.com/office/drawing/2014/main" id="{2007591D-73CB-44AB-8F7A-4D97655CB8CE}"/>
                  </a:ext>
                </a:extLst>
              </p:cNvPr>
              <p:cNvSpPr/>
              <p:nvPr/>
            </p:nvSpPr>
            <p:spPr>
              <a:xfrm>
                <a:off x="6012488"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Cube 44">
                <a:extLst>
                  <a:ext uri="{FF2B5EF4-FFF2-40B4-BE49-F238E27FC236}">
                    <a16:creationId xmlns:a16="http://schemas.microsoft.com/office/drawing/2014/main" id="{D018D32A-C3E8-449C-AE91-6FE6934F71E2}"/>
                  </a:ext>
                </a:extLst>
              </p:cNvPr>
              <p:cNvSpPr/>
              <p:nvPr/>
            </p:nvSpPr>
            <p:spPr>
              <a:xfrm>
                <a:off x="6292260"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Cube 45">
                <a:extLst>
                  <a:ext uri="{FF2B5EF4-FFF2-40B4-BE49-F238E27FC236}">
                    <a16:creationId xmlns:a16="http://schemas.microsoft.com/office/drawing/2014/main" id="{4F3B7F75-7279-4FAB-927B-5D7A18E8C472}"/>
                  </a:ext>
                </a:extLst>
              </p:cNvPr>
              <p:cNvSpPr/>
              <p:nvPr/>
            </p:nvSpPr>
            <p:spPr>
              <a:xfrm>
                <a:off x="6572032"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ube 46">
                <a:extLst>
                  <a:ext uri="{FF2B5EF4-FFF2-40B4-BE49-F238E27FC236}">
                    <a16:creationId xmlns:a16="http://schemas.microsoft.com/office/drawing/2014/main" id="{F3DF8EB5-8159-441C-86E6-56B7EF050835}"/>
                  </a:ext>
                </a:extLst>
              </p:cNvPr>
              <p:cNvSpPr/>
              <p:nvPr/>
            </p:nvSpPr>
            <p:spPr>
              <a:xfrm>
                <a:off x="6851804"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Cube 47">
                <a:extLst>
                  <a:ext uri="{FF2B5EF4-FFF2-40B4-BE49-F238E27FC236}">
                    <a16:creationId xmlns:a16="http://schemas.microsoft.com/office/drawing/2014/main" id="{9B0A1798-75AF-42AA-A617-0805B8BE614B}"/>
                  </a:ext>
                </a:extLst>
              </p:cNvPr>
              <p:cNvSpPr/>
              <p:nvPr/>
            </p:nvSpPr>
            <p:spPr>
              <a:xfrm>
                <a:off x="7146721"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ube 48">
                <a:extLst>
                  <a:ext uri="{FF2B5EF4-FFF2-40B4-BE49-F238E27FC236}">
                    <a16:creationId xmlns:a16="http://schemas.microsoft.com/office/drawing/2014/main" id="{F1815C1C-913B-4591-A3D6-8FCDF8AE7367}"/>
                  </a:ext>
                </a:extLst>
              </p:cNvPr>
              <p:cNvSpPr/>
              <p:nvPr/>
            </p:nvSpPr>
            <p:spPr>
              <a:xfrm>
                <a:off x="7426493"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ube 49">
                <a:extLst>
                  <a:ext uri="{FF2B5EF4-FFF2-40B4-BE49-F238E27FC236}">
                    <a16:creationId xmlns:a16="http://schemas.microsoft.com/office/drawing/2014/main" id="{C025C562-753C-4E88-AC95-E9BFE4EA368D}"/>
                  </a:ext>
                </a:extLst>
              </p:cNvPr>
              <p:cNvSpPr/>
              <p:nvPr/>
            </p:nvSpPr>
            <p:spPr>
              <a:xfrm>
                <a:off x="7710706"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C6C7E90C-8BFC-4AB5-AD57-69700B74EA7E}"/>
                  </a:ext>
                </a:extLst>
              </p:cNvPr>
              <p:cNvSpPr/>
              <p:nvPr/>
            </p:nvSpPr>
            <p:spPr>
              <a:xfrm>
                <a:off x="7990478"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ube 51">
                <a:extLst>
                  <a:ext uri="{FF2B5EF4-FFF2-40B4-BE49-F238E27FC236}">
                    <a16:creationId xmlns:a16="http://schemas.microsoft.com/office/drawing/2014/main" id="{BB65AF25-3258-404B-A3BF-88A6FFC8D5D8}"/>
                  </a:ext>
                </a:extLst>
              </p:cNvPr>
              <p:cNvSpPr/>
              <p:nvPr/>
            </p:nvSpPr>
            <p:spPr>
              <a:xfrm>
                <a:off x="8274686"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be 52">
                <a:extLst>
                  <a:ext uri="{FF2B5EF4-FFF2-40B4-BE49-F238E27FC236}">
                    <a16:creationId xmlns:a16="http://schemas.microsoft.com/office/drawing/2014/main" id="{0BB11956-D8C2-43D5-9DC4-F3D04BF704A2}"/>
                  </a:ext>
                </a:extLst>
              </p:cNvPr>
              <p:cNvSpPr/>
              <p:nvPr/>
            </p:nvSpPr>
            <p:spPr>
              <a:xfrm>
                <a:off x="8554458"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ube 53">
                <a:extLst>
                  <a:ext uri="{FF2B5EF4-FFF2-40B4-BE49-F238E27FC236}">
                    <a16:creationId xmlns:a16="http://schemas.microsoft.com/office/drawing/2014/main" id="{5460E631-7626-4A6B-92F1-40753C612367}"/>
                  </a:ext>
                </a:extLst>
              </p:cNvPr>
              <p:cNvSpPr/>
              <p:nvPr/>
            </p:nvSpPr>
            <p:spPr>
              <a:xfrm>
                <a:off x="6012488"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ube 54">
                <a:extLst>
                  <a:ext uri="{FF2B5EF4-FFF2-40B4-BE49-F238E27FC236}">
                    <a16:creationId xmlns:a16="http://schemas.microsoft.com/office/drawing/2014/main" id="{810912FA-2832-445B-BCD7-8FA13A6E3DE6}"/>
                  </a:ext>
                </a:extLst>
              </p:cNvPr>
              <p:cNvSpPr/>
              <p:nvPr/>
            </p:nvSpPr>
            <p:spPr>
              <a:xfrm>
                <a:off x="6292260"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ube 55">
                <a:extLst>
                  <a:ext uri="{FF2B5EF4-FFF2-40B4-BE49-F238E27FC236}">
                    <a16:creationId xmlns:a16="http://schemas.microsoft.com/office/drawing/2014/main" id="{5CA79C9B-7A3A-4340-9039-B12EEC1F4D18}"/>
                  </a:ext>
                </a:extLst>
              </p:cNvPr>
              <p:cNvSpPr/>
              <p:nvPr/>
            </p:nvSpPr>
            <p:spPr>
              <a:xfrm>
                <a:off x="6572032"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ube 56">
                <a:extLst>
                  <a:ext uri="{FF2B5EF4-FFF2-40B4-BE49-F238E27FC236}">
                    <a16:creationId xmlns:a16="http://schemas.microsoft.com/office/drawing/2014/main" id="{1D0F7039-DD43-4B82-8F21-08DE1F4E1F53}"/>
                  </a:ext>
                </a:extLst>
              </p:cNvPr>
              <p:cNvSpPr/>
              <p:nvPr/>
            </p:nvSpPr>
            <p:spPr>
              <a:xfrm>
                <a:off x="6851804"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ube 57">
                <a:extLst>
                  <a:ext uri="{FF2B5EF4-FFF2-40B4-BE49-F238E27FC236}">
                    <a16:creationId xmlns:a16="http://schemas.microsoft.com/office/drawing/2014/main" id="{1E5111C2-19EA-4E92-BA7D-2E62F0181C0C}"/>
                  </a:ext>
                </a:extLst>
              </p:cNvPr>
              <p:cNvSpPr/>
              <p:nvPr/>
            </p:nvSpPr>
            <p:spPr>
              <a:xfrm>
                <a:off x="7146721"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be 58">
                <a:extLst>
                  <a:ext uri="{FF2B5EF4-FFF2-40B4-BE49-F238E27FC236}">
                    <a16:creationId xmlns:a16="http://schemas.microsoft.com/office/drawing/2014/main" id="{35C37789-4362-4679-ABAD-26927A0A620A}"/>
                  </a:ext>
                </a:extLst>
              </p:cNvPr>
              <p:cNvSpPr/>
              <p:nvPr/>
            </p:nvSpPr>
            <p:spPr>
              <a:xfrm>
                <a:off x="7426493"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ube 59">
                <a:extLst>
                  <a:ext uri="{FF2B5EF4-FFF2-40B4-BE49-F238E27FC236}">
                    <a16:creationId xmlns:a16="http://schemas.microsoft.com/office/drawing/2014/main" id="{3890AD58-B7EB-41DC-8ABE-30C9242D6DA0}"/>
                  </a:ext>
                </a:extLst>
              </p:cNvPr>
              <p:cNvSpPr/>
              <p:nvPr/>
            </p:nvSpPr>
            <p:spPr>
              <a:xfrm>
                <a:off x="7710706"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be 60">
                <a:extLst>
                  <a:ext uri="{FF2B5EF4-FFF2-40B4-BE49-F238E27FC236}">
                    <a16:creationId xmlns:a16="http://schemas.microsoft.com/office/drawing/2014/main" id="{FCB55D09-C3AC-4C68-A33A-BF4026125FC6}"/>
                  </a:ext>
                </a:extLst>
              </p:cNvPr>
              <p:cNvSpPr/>
              <p:nvPr/>
            </p:nvSpPr>
            <p:spPr>
              <a:xfrm>
                <a:off x="7990478"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ube 61">
                <a:extLst>
                  <a:ext uri="{FF2B5EF4-FFF2-40B4-BE49-F238E27FC236}">
                    <a16:creationId xmlns:a16="http://schemas.microsoft.com/office/drawing/2014/main" id="{7824856D-B973-4573-BF73-7184DDC3AA2A}"/>
                  </a:ext>
                </a:extLst>
              </p:cNvPr>
              <p:cNvSpPr/>
              <p:nvPr/>
            </p:nvSpPr>
            <p:spPr>
              <a:xfrm>
                <a:off x="8274686"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ube 62">
                <a:extLst>
                  <a:ext uri="{FF2B5EF4-FFF2-40B4-BE49-F238E27FC236}">
                    <a16:creationId xmlns:a16="http://schemas.microsoft.com/office/drawing/2014/main" id="{1FF85CCD-E5DE-4513-8F11-CDDDEACA1AD3}"/>
                  </a:ext>
                </a:extLst>
              </p:cNvPr>
              <p:cNvSpPr/>
              <p:nvPr/>
            </p:nvSpPr>
            <p:spPr>
              <a:xfrm>
                <a:off x="8554458" y="4059939"/>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Cube 63">
                <a:extLst>
                  <a:ext uri="{FF2B5EF4-FFF2-40B4-BE49-F238E27FC236}">
                    <a16:creationId xmlns:a16="http://schemas.microsoft.com/office/drawing/2014/main" id="{B1A158B0-2BB3-4069-89D4-9446F3EC5422}"/>
                  </a:ext>
                </a:extLst>
              </p:cNvPr>
              <p:cNvSpPr/>
              <p:nvPr/>
            </p:nvSpPr>
            <p:spPr>
              <a:xfrm>
                <a:off x="6012488"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ube 64">
                <a:extLst>
                  <a:ext uri="{FF2B5EF4-FFF2-40B4-BE49-F238E27FC236}">
                    <a16:creationId xmlns:a16="http://schemas.microsoft.com/office/drawing/2014/main" id="{9389F851-B928-442F-9B03-EE6608F6569D}"/>
                  </a:ext>
                </a:extLst>
              </p:cNvPr>
              <p:cNvSpPr/>
              <p:nvPr/>
            </p:nvSpPr>
            <p:spPr>
              <a:xfrm>
                <a:off x="6292260"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Cube 65">
                <a:extLst>
                  <a:ext uri="{FF2B5EF4-FFF2-40B4-BE49-F238E27FC236}">
                    <a16:creationId xmlns:a16="http://schemas.microsoft.com/office/drawing/2014/main" id="{D3233C4C-F7E9-46B2-9496-7D86BD59A51C}"/>
                  </a:ext>
                </a:extLst>
              </p:cNvPr>
              <p:cNvSpPr/>
              <p:nvPr/>
            </p:nvSpPr>
            <p:spPr>
              <a:xfrm>
                <a:off x="6572032"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ube 66">
                <a:extLst>
                  <a:ext uri="{FF2B5EF4-FFF2-40B4-BE49-F238E27FC236}">
                    <a16:creationId xmlns:a16="http://schemas.microsoft.com/office/drawing/2014/main" id="{E56A1525-F333-47E7-95B5-09CF2EFDB0FE}"/>
                  </a:ext>
                </a:extLst>
              </p:cNvPr>
              <p:cNvSpPr/>
              <p:nvPr/>
            </p:nvSpPr>
            <p:spPr>
              <a:xfrm>
                <a:off x="6851804"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Cube 67">
                <a:extLst>
                  <a:ext uri="{FF2B5EF4-FFF2-40B4-BE49-F238E27FC236}">
                    <a16:creationId xmlns:a16="http://schemas.microsoft.com/office/drawing/2014/main" id="{2138D08A-8296-4966-9005-00F5D0255E40}"/>
                  </a:ext>
                </a:extLst>
              </p:cNvPr>
              <p:cNvSpPr/>
              <p:nvPr/>
            </p:nvSpPr>
            <p:spPr>
              <a:xfrm>
                <a:off x="7146721"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ube 68">
                <a:extLst>
                  <a:ext uri="{FF2B5EF4-FFF2-40B4-BE49-F238E27FC236}">
                    <a16:creationId xmlns:a16="http://schemas.microsoft.com/office/drawing/2014/main" id="{A7F63985-9F50-473C-8C50-8FD0C70EAF4E}"/>
                  </a:ext>
                </a:extLst>
              </p:cNvPr>
              <p:cNvSpPr/>
              <p:nvPr/>
            </p:nvSpPr>
            <p:spPr>
              <a:xfrm>
                <a:off x="7426493"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Cube 69">
                <a:extLst>
                  <a:ext uri="{FF2B5EF4-FFF2-40B4-BE49-F238E27FC236}">
                    <a16:creationId xmlns:a16="http://schemas.microsoft.com/office/drawing/2014/main" id="{3480E836-1E63-4842-B879-D6144FE61D9A}"/>
                  </a:ext>
                </a:extLst>
              </p:cNvPr>
              <p:cNvSpPr/>
              <p:nvPr/>
            </p:nvSpPr>
            <p:spPr>
              <a:xfrm>
                <a:off x="7710706"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Cube 70">
                <a:extLst>
                  <a:ext uri="{FF2B5EF4-FFF2-40B4-BE49-F238E27FC236}">
                    <a16:creationId xmlns:a16="http://schemas.microsoft.com/office/drawing/2014/main" id="{74BF1FEE-1DA7-44CA-ACAE-611553DA6F53}"/>
                  </a:ext>
                </a:extLst>
              </p:cNvPr>
              <p:cNvSpPr/>
              <p:nvPr/>
            </p:nvSpPr>
            <p:spPr>
              <a:xfrm>
                <a:off x="7990478"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Cube 71">
                <a:extLst>
                  <a:ext uri="{FF2B5EF4-FFF2-40B4-BE49-F238E27FC236}">
                    <a16:creationId xmlns:a16="http://schemas.microsoft.com/office/drawing/2014/main" id="{CACBC455-CF8B-4A35-A58F-50B210DD566B}"/>
                  </a:ext>
                </a:extLst>
              </p:cNvPr>
              <p:cNvSpPr/>
              <p:nvPr/>
            </p:nvSpPr>
            <p:spPr>
              <a:xfrm>
                <a:off x="8274686"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Cube 72">
                <a:extLst>
                  <a:ext uri="{FF2B5EF4-FFF2-40B4-BE49-F238E27FC236}">
                    <a16:creationId xmlns:a16="http://schemas.microsoft.com/office/drawing/2014/main" id="{B90F5439-7FC6-4C11-943C-F5AF04543855}"/>
                  </a:ext>
                </a:extLst>
              </p:cNvPr>
              <p:cNvSpPr/>
              <p:nvPr/>
            </p:nvSpPr>
            <p:spPr>
              <a:xfrm>
                <a:off x="8554458"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ube 73">
                <a:extLst>
                  <a:ext uri="{FF2B5EF4-FFF2-40B4-BE49-F238E27FC236}">
                    <a16:creationId xmlns:a16="http://schemas.microsoft.com/office/drawing/2014/main" id="{3214A941-140F-42D5-8A88-FEEA26A8BC4E}"/>
                  </a:ext>
                </a:extLst>
              </p:cNvPr>
              <p:cNvSpPr/>
              <p:nvPr/>
            </p:nvSpPr>
            <p:spPr>
              <a:xfrm>
                <a:off x="6012488"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Cube 74">
                <a:extLst>
                  <a:ext uri="{FF2B5EF4-FFF2-40B4-BE49-F238E27FC236}">
                    <a16:creationId xmlns:a16="http://schemas.microsoft.com/office/drawing/2014/main" id="{2DCFF253-EAD5-4AA2-B7EF-792AACC47DD0}"/>
                  </a:ext>
                </a:extLst>
              </p:cNvPr>
              <p:cNvSpPr/>
              <p:nvPr/>
            </p:nvSpPr>
            <p:spPr>
              <a:xfrm>
                <a:off x="6292260"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Cube 75">
                <a:extLst>
                  <a:ext uri="{FF2B5EF4-FFF2-40B4-BE49-F238E27FC236}">
                    <a16:creationId xmlns:a16="http://schemas.microsoft.com/office/drawing/2014/main" id="{4EE305D6-9451-4436-BFBA-10846310158C}"/>
                  </a:ext>
                </a:extLst>
              </p:cNvPr>
              <p:cNvSpPr/>
              <p:nvPr/>
            </p:nvSpPr>
            <p:spPr>
              <a:xfrm>
                <a:off x="6572032"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Cube 76">
                <a:extLst>
                  <a:ext uri="{FF2B5EF4-FFF2-40B4-BE49-F238E27FC236}">
                    <a16:creationId xmlns:a16="http://schemas.microsoft.com/office/drawing/2014/main" id="{9AD0243E-29DD-4C93-B012-027A459DFDEF}"/>
                  </a:ext>
                </a:extLst>
              </p:cNvPr>
              <p:cNvSpPr/>
              <p:nvPr/>
            </p:nvSpPr>
            <p:spPr>
              <a:xfrm>
                <a:off x="6851804"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Cube 77">
                <a:extLst>
                  <a:ext uri="{FF2B5EF4-FFF2-40B4-BE49-F238E27FC236}">
                    <a16:creationId xmlns:a16="http://schemas.microsoft.com/office/drawing/2014/main" id="{A26EAB4E-6F65-47BF-B5CC-AE619417F7CD}"/>
                  </a:ext>
                </a:extLst>
              </p:cNvPr>
              <p:cNvSpPr/>
              <p:nvPr/>
            </p:nvSpPr>
            <p:spPr>
              <a:xfrm>
                <a:off x="7146721"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Cube 78">
                <a:extLst>
                  <a:ext uri="{FF2B5EF4-FFF2-40B4-BE49-F238E27FC236}">
                    <a16:creationId xmlns:a16="http://schemas.microsoft.com/office/drawing/2014/main" id="{09C01264-608D-44C6-90D0-39C53E858B97}"/>
                  </a:ext>
                </a:extLst>
              </p:cNvPr>
              <p:cNvSpPr/>
              <p:nvPr/>
            </p:nvSpPr>
            <p:spPr>
              <a:xfrm>
                <a:off x="7426493"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ube 79">
                <a:extLst>
                  <a:ext uri="{FF2B5EF4-FFF2-40B4-BE49-F238E27FC236}">
                    <a16:creationId xmlns:a16="http://schemas.microsoft.com/office/drawing/2014/main" id="{A2120CF4-C0AE-4EDA-AB76-FE31C7470DBE}"/>
                  </a:ext>
                </a:extLst>
              </p:cNvPr>
              <p:cNvSpPr/>
              <p:nvPr/>
            </p:nvSpPr>
            <p:spPr>
              <a:xfrm>
                <a:off x="7710706"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Cube 80">
                <a:extLst>
                  <a:ext uri="{FF2B5EF4-FFF2-40B4-BE49-F238E27FC236}">
                    <a16:creationId xmlns:a16="http://schemas.microsoft.com/office/drawing/2014/main" id="{894E2FEF-6A64-46E2-B307-B098117B7B1B}"/>
                  </a:ext>
                </a:extLst>
              </p:cNvPr>
              <p:cNvSpPr/>
              <p:nvPr/>
            </p:nvSpPr>
            <p:spPr>
              <a:xfrm>
                <a:off x="7990478"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Cube 81">
                <a:extLst>
                  <a:ext uri="{FF2B5EF4-FFF2-40B4-BE49-F238E27FC236}">
                    <a16:creationId xmlns:a16="http://schemas.microsoft.com/office/drawing/2014/main" id="{00D0017B-DC84-450A-A27C-14F406D6DDB1}"/>
                  </a:ext>
                </a:extLst>
              </p:cNvPr>
              <p:cNvSpPr/>
              <p:nvPr/>
            </p:nvSpPr>
            <p:spPr>
              <a:xfrm>
                <a:off x="8274686" y="3544448"/>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Cube 82">
                <a:extLst>
                  <a:ext uri="{FF2B5EF4-FFF2-40B4-BE49-F238E27FC236}">
                    <a16:creationId xmlns:a16="http://schemas.microsoft.com/office/drawing/2014/main" id="{2AE011DC-A71F-48F8-A992-F7AB1856E285}"/>
                  </a:ext>
                </a:extLst>
              </p:cNvPr>
              <p:cNvSpPr/>
              <p:nvPr/>
            </p:nvSpPr>
            <p:spPr>
              <a:xfrm>
                <a:off x="8554458"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Cube 83">
                <a:extLst>
                  <a:ext uri="{FF2B5EF4-FFF2-40B4-BE49-F238E27FC236}">
                    <a16:creationId xmlns:a16="http://schemas.microsoft.com/office/drawing/2014/main" id="{96BA2998-E91D-485F-B278-5CFD65D148C8}"/>
                  </a:ext>
                </a:extLst>
              </p:cNvPr>
              <p:cNvSpPr/>
              <p:nvPr/>
            </p:nvSpPr>
            <p:spPr>
              <a:xfrm>
                <a:off x="6012488"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Cube 84">
                <a:extLst>
                  <a:ext uri="{FF2B5EF4-FFF2-40B4-BE49-F238E27FC236}">
                    <a16:creationId xmlns:a16="http://schemas.microsoft.com/office/drawing/2014/main" id="{473E514E-6A8F-4A84-A1A2-B99ECFB38F55}"/>
                  </a:ext>
                </a:extLst>
              </p:cNvPr>
              <p:cNvSpPr/>
              <p:nvPr/>
            </p:nvSpPr>
            <p:spPr>
              <a:xfrm>
                <a:off x="6292260"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Cube 85">
                <a:extLst>
                  <a:ext uri="{FF2B5EF4-FFF2-40B4-BE49-F238E27FC236}">
                    <a16:creationId xmlns:a16="http://schemas.microsoft.com/office/drawing/2014/main" id="{0E76D441-C0B5-4506-A993-3B873B1DE6AA}"/>
                  </a:ext>
                </a:extLst>
              </p:cNvPr>
              <p:cNvSpPr/>
              <p:nvPr/>
            </p:nvSpPr>
            <p:spPr>
              <a:xfrm>
                <a:off x="6572032"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Cube 86">
                <a:extLst>
                  <a:ext uri="{FF2B5EF4-FFF2-40B4-BE49-F238E27FC236}">
                    <a16:creationId xmlns:a16="http://schemas.microsoft.com/office/drawing/2014/main" id="{D68CE8B4-EEFC-4F08-9DFD-242EA02248D4}"/>
                  </a:ext>
                </a:extLst>
              </p:cNvPr>
              <p:cNvSpPr/>
              <p:nvPr/>
            </p:nvSpPr>
            <p:spPr>
              <a:xfrm>
                <a:off x="6851804"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Cube 87">
                <a:extLst>
                  <a:ext uri="{FF2B5EF4-FFF2-40B4-BE49-F238E27FC236}">
                    <a16:creationId xmlns:a16="http://schemas.microsoft.com/office/drawing/2014/main" id="{F9CB62CF-8F18-4B24-8AE8-ED1AFEE75D91}"/>
                  </a:ext>
                </a:extLst>
              </p:cNvPr>
              <p:cNvSpPr/>
              <p:nvPr/>
            </p:nvSpPr>
            <p:spPr>
              <a:xfrm>
                <a:off x="7146721"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ube 88">
                <a:extLst>
                  <a:ext uri="{FF2B5EF4-FFF2-40B4-BE49-F238E27FC236}">
                    <a16:creationId xmlns:a16="http://schemas.microsoft.com/office/drawing/2014/main" id="{9D4C938A-DBC1-4DF0-85C1-BE5908F933FD}"/>
                  </a:ext>
                </a:extLst>
              </p:cNvPr>
              <p:cNvSpPr/>
              <p:nvPr/>
            </p:nvSpPr>
            <p:spPr>
              <a:xfrm>
                <a:off x="7426493"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Cube 89">
                <a:extLst>
                  <a:ext uri="{FF2B5EF4-FFF2-40B4-BE49-F238E27FC236}">
                    <a16:creationId xmlns:a16="http://schemas.microsoft.com/office/drawing/2014/main" id="{F1925074-9F0A-40B0-86C9-6520D0BD55F9}"/>
                  </a:ext>
                </a:extLst>
              </p:cNvPr>
              <p:cNvSpPr/>
              <p:nvPr/>
            </p:nvSpPr>
            <p:spPr>
              <a:xfrm>
                <a:off x="7710706"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Cube 90">
                <a:extLst>
                  <a:ext uri="{FF2B5EF4-FFF2-40B4-BE49-F238E27FC236}">
                    <a16:creationId xmlns:a16="http://schemas.microsoft.com/office/drawing/2014/main" id="{FB1F7C64-4788-41F9-B3ED-3C9AA220F496}"/>
                  </a:ext>
                </a:extLst>
              </p:cNvPr>
              <p:cNvSpPr/>
              <p:nvPr/>
            </p:nvSpPr>
            <p:spPr>
              <a:xfrm>
                <a:off x="7990478"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Cube 91">
                <a:extLst>
                  <a:ext uri="{FF2B5EF4-FFF2-40B4-BE49-F238E27FC236}">
                    <a16:creationId xmlns:a16="http://schemas.microsoft.com/office/drawing/2014/main" id="{9060B7D5-3A36-488A-9922-8A998F04C2DF}"/>
                  </a:ext>
                </a:extLst>
              </p:cNvPr>
              <p:cNvSpPr/>
              <p:nvPr/>
            </p:nvSpPr>
            <p:spPr>
              <a:xfrm>
                <a:off x="8274686" y="3311549"/>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Cube 92">
                <a:extLst>
                  <a:ext uri="{FF2B5EF4-FFF2-40B4-BE49-F238E27FC236}">
                    <a16:creationId xmlns:a16="http://schemas.microsoft.com/office/drawing/2014/main" id="{7183DF46-1701-405A-B8F1-73B0254C651E}"/>
                  </a:ext>
                </a:extLst>
              </p:cNvPr>
              <p:cNvSpPr/>
              <p:nvPr/>
            </p:nvSpPr>
            <p:spPr>
              <a:xfrm>
                <a:off x="8554458"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Cube 93">
                <a:extLst>
                  <a:ext uri="{FF2B5EF4-FFF2-40B4-BE49-F238E27FC236}">
                    <a16:creationId xmlns:a16="http://schemas.microsoft.com/office/drawing/2014/main" id="{11308657-1735-4CD8-A905-23D5143709C3}"/>
                  </a:ext>
                </a:extLst>
              </p:cNvPr>
              <p:cNvSpPr/>
              <p:nvPr/>
            </p:nvSpPr>
            <p:spPr>
              <a:xfrm>
                <a:off x="6012488"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Cube 94">
                <a:extLst>
                  <a:ext uri="{FF2B5EF4-FFF2-40B4-BE49-F238E27FC236}">
                    <a16:creationId xmlns:a16="http://schemas.microsoft.com/office/drawing/2014/main" id="{EA0977C9-2B7D-4EA9-BF1E-E71F85E3C0E1}"/>
                  </a:ext>
                </a:extLst>
              </p:cNvPr>
              <p:cNvSpPr/>
              <p:nvPr/>
            </p:nvSpPr>
            <p:spPr>
              <a:xfrm>
                <a:off x="6292260"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ube 95">
                <a:extLst>
                  <a:ext uri="{FF2B5EF4-FFF2-40B4-BE49-F238E27FC236}">
                    <a16:creationId xmlns:a16="http://schemas.microsoft.com/office/drawing/2014/main" id="{3598BA36-E768-415D-8574-D595E43BE834}"/>
                  </a:ext>
                </a:extLst>
              </p:cNvPr>
              <p:cNvSpPr/>
              <p:nvPr/>
            </p:nvSpPr>
            <p:spPr>
              <a:xfrm>
                <a:off x="6572032"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Cube 96">
                <a:extLst>
                  <a:ext uri="{FF2B5EF4-FFF2-40B4-BE49-F238E27FC236}">
                    <a16:creationId xmlns:a16="http://schemas.microsoft.com/office/drawing/2014/main" id="{CD9C90BC-7D6F-4322-BAD6-68BEA894F6EF}"/>
                  </a:ext>
                </a:extLst>
              </p:cNvPr>
              <p:cNvSpPr/>
              <p:nvPr/>
            </p:nvSpPr>
            <p:spPr>
              <a:xfrm>
                <a:off x="6851804"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Cube 97">
                <a:extLst>
                  <a:ext uri="{FF2B5EF4-FFF2-40B4-BE49-F238E27FC236}">
                    <a16:creationId xmlns:a16="http://schemas.microsoft.com/office/drawing/2014/main" id="{D68568C7-739B-4F51-A7F2-154345121003}"/>
                  </a:ext>
                </a:extLst>
              </p:cNvPr>
              <p:cNvSpPr/>
              <p:nvPr/>
            </p:nvSpPr>
            <p:spPr>
              <a:xfrm>
                <a:off x="7146721"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Cube 98">
                <a:extLst>
                  <a:ext uri="{FF2B5EF4-FFF2-40B4-BE49-F238E27FC236}">
                    <a16:creationId xmlns:a16="http://schemas.microsoft.com/office/drawing/2014/main" id="{75CAE269-EE94-41D7-9C0E-EC5FF8D74C01}"/>
                  </a:ext>
                </a:extLst>
              </p:cNvPr>
              <p:cNvSpPr/>
              <p:nvPr/>
            </p:nvSpPr>
            <p:spPr>
              <a:xfrm>
                <a:off x="7426493"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ube 99">
                <a:extLst>
                  <a:ext uri="{FF2B5EF4-FFF2-40B4-BE49-F238E27FC236}">
                    <a16:creationId xmlns:a16="http://schemas.microsoft.com/office/drawing/2014/main" id="{5FDC00A0-0AAC-4F42-86BA-18FA91CCF656}"/>
                  </a:ext>
                </a:extLst>
              </p:cNvPr>
              <p:cNvSpPr/>
              <p:nvPr/>
            </p:nvSpPr>
            <p:spPr>
              <a:xfrm>
                <a:off x="7710706"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ube 100">
                <a:extLst>
                  <a:ext uri="{FF2B5EF4-FFF2-40B4-BE49-F238E27FC236}">
                    <a16:creationId xmlns:a16="http://schemas.microsoft.com/office/drawing/2014/main" id="{0F8B0946-0B00-44AC-9C91-63602264CD31}"/>
                  </a:ext>
                </a:extLst>
              </p:cNvPr>
              <p:cNvSpPr/>
              <p:nvPr/>
            </p:nvSpPr>
            <p:spPr>
              <a:xfrm>
                <a:off x="7990478"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Cube 101">
                <a:extLst>
                  <a:ext uri="{FF2B5EF4-FFF2-40B4-BE49-F238E27FC236}">
                    <a16:creationId xmlns:a16="http://schemas.microsoft.com/office/drawing/2014/main" id="{C785171B-623C-489E-8DB8-F6EB713B6B84}"/>
                  </a:ext>
                </a:extLst>
              </p:cNvPr>
              <p:cNvSpPr/>
              <p:nvPr/>
            </p:nvSpPr>
            <p:spPr>
              <a:xfrm>
                <a:off x="8274686" y="301920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Cube 102">
                <a:extLst>
                  <a:ext uri="{FF2B5EF4-FFF2-40B4-BE49-F238E27FC236}">
                    <a16:creationId xmlns:a16="http://schemas.microsoft.com/office/drawing/2014/main" id="{AAB133A1-ABB2-46E7-9514-8E018A087B3E}"/>
                  </a:ext>
                </a:extLst>
              </p:cNvPr>
              <p:cNvSpPr/>
              <p:nvPr/>
            </p:nvSpPr>
            <p:spPr>
              <a:xfrm>
                <a:off x="8554458" y="3019196"/>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ube 103">
                <a:extLst>
                  <a:ext uri="{FF2B5EF4-FFF2-40B4-BE49-F238E27FC236}">
                    <a16:creationId xmlns:a16="http://schemas.microsoft.com/office/drawing/2014/main" id="{4FC20E8C-57E1-4C2C-BCDF-1C089A58E8A3}"/>
                  </a:ext>
                </a:extLst>
              </p:cNvPr>
              <p:cNvSpPr/>
              <p:nvPr/>
            </p:nvSpPr>
            <p:spPr>
              <a:xfrm>
                <a:off x="6012488"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Cube 104">
                <a:extLst>
                  <a:ext uri="{FF2B5EF4-FFF2-40B4-BE49-F238E27FC236}">
                    <a16:creationId xmlns:a16="http://schemas.microsoft.com/office/drawing/2014/main" id="{BC88CAA4-A2AD-4A9D-BDBB-49E7958BB50C}"/>
                  </a:ext>
                </a:extLst>
              </p:cNvPr>
              <p:cNvSpPr/>
              <p:nvPr/>
            </p:nvSpPr>
            <p:spPr>
              <a:xfrm>
                <a:off x="6292260"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ube 105">
                <a:extLst>
                  <a:ext uri="{FF2B5EF4-FFF2-40B4-BE49-F238E27FC236}">
                    <a16:creationId xmlns:a16="http://schemas.microsoft.com/office/drawing/2014/main" id="{EB7CF6B7-3CAF-4546-AC4E-8E83A9C12379}"/>
                  </a:ext>
                </a:extLst>
              </p:cNvPr>
              <p:cNvSpPr/>
              <p:nvPr/>
            </p:nvSpPr>
            <p:spPr>
              <a:xfrm>
                <a:off x="6572032"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ube 106">
                <a:extLst>
                  <a:ext uri="{FF2B5EF4-FFF2-40B4-BE49-F238E27FC236}">
                    <a16:creationId xmlns:a16="http://schemas.microsoft.com/office/drawing/2014/main" id="{E643F0B7-C9B5-4EFF-95E7-72D2937E1CB6}"/>
                  </a:ext>
                </a:extLst>
              </p:cNvPr>
              <p:cNvSpPr/>
              <p:nvPr/>
            </p:nvSpPr>
            <p:spPr>
              <a:xfrm>
                <a:off x="6851804"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ube 107">
                <a:extLst>
                  <a:ext uri="{FF2B5EF4-FFF2-40B4-BE49-F238E27FC236}">
                    <a16:creationId xmlns:a16="http://schemas.microsoft.com/office/drawing/2014/main" id="{5E3178BC-78B0-437C-83A6-CCC3260A2639}"/>
                  </a:ext>
                </a:extLst>
              </p:cNvPr>
              <p:cNvSpPr/>
              <p:nvPr/>
            </p:nvSpPr>
            <p:spPr>
              <a:xfrm>
                <a:off x="7146721"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ube 108">
                <a:extLst>
                  <a:ext uri="{FF2B5EF4-FFF2-40B4-BE49-F238E27FC236}">
                    <a16:creationId xmlns:a16="http://schemas.microsoft.com/office/drawing/2014/main" id="{533CAFEC-9C5D-4B5C-B19C-1349A01073B0}"/>
                  </a:ext>
                </a:extLst>
              </p:cNvPr>
              <p:cNvSpPr/>
              <p:nvPr/>
            </p:nvSpPr>
            <p:spPr>
              <a:xfrm>
                <a:off x="7426493"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ube 109">
                <a:extLst>
                  <a:ext uri="{FF2B5EF4-FFF2-40B4-BE49-F238E27FC236}">
                    <a16:creationId xmlns:a16="http://schemas.microsoft.com/office/drawing/2014/main" id="{A23F40D1-383A-4C0A-B561-7F634BD1EEA9}"/>
                  </a:ext>
                </a:extLst>
              </p:cNvPr>
              <p:cNvSpPr/>
              <p:nvPr/>
            </p:nvSpPr>
            <p:spPr>
              <a:xfrm>
                <a:off x="7710706"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ube 110">
                <a:extLst>
                  <a:ext uri="{FF2B5EF4-FFF2-40B4-BE49-F238E27FC236}">
                    <a16:creationId xmlns:a16="http://schemas.microsoft.com/office/drawing/2014/main" id="{2C1B20CF-5E83-48B6-AEB9-D2513715D686}"/>
                  </a:ext>
                </a:extLst>
              </p:cNvPr>
              <p:cNvSpPr/>
              <p:nvPr/>
            </p:nvSpPr>
            <p:spPr>
              <a:xfrm>
                <a:off x="7990478"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be 111">
                <a:extLst>
                  <a:ext uri="{FF2B5EF4-FFF2-40B4-BE49-F238E27FC236}">
                    <a16:creationId xmlns:a16="http://schemas.microsoft.com/office/drawing/2014/main" id="{0B9D814A-F2BF-4BD1-A259-805E5D9897F2}"/>
                  </a:ext>
                </a:extLst>
              </p:cNvPr>
              <p:cNvSpPr/>
              <p:nvPr/>
            </p:nvSpPr>
            <p:spPr>
              <a:xfrm>
                <a:off x="8274696" y="2786288"/>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Cube 112">
                <a:extLst>
                  <a:ext uri="{FF2B5EF4-FFF2-40B4-BE49-F238E27FC236}">
                    <a16:creationId xmlns:a16="http://schemas.microsoft.com/office/drawing/2014/main" id="{E8DBDCAB-95CE-4229-A2D7-8BA40610D30F}"/>
                  </a:ext>
                </a:extLst>
              </p:cNvPr>
              <p:cNvSpPr/>
              <p:nvPr/>
            </p:nvSpPr>
            <p:spPr>
              <a:xfrm>
                <a:off x="8554468" y="278630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 name="Group 114">
              <a:extLst>
                <a:ext uri="{FF2B5EF4-FFF2-40B4-BE49-F238E27FC236}">
                  <a16:creationId xmlns:a16="http://schemas.microsoft.com/office/drawing/2014/main" id="{12B68213-0562-44A1-AD01-18BF4E71AF43}"/>
                </a:ext>
              </a:extLst>
            </p:cNvPr>
            <p:cNvGrpSpPr/>
            <p:nvPr/>
          </p:nvGrpSpPr>
          <p:grpSpPr>
            <a:xfrm>
              <a:off x="7674633" y="3113437"/>
              <a:ext cx="1496376" cy="1423842"/>
              <a:chOff x="6012488" y="2786288"/>
              <a:chExt cx="2900196" cy="2604000"/>
            </a:xfrm>
            <a:grpFill/>
          </p:grpSpPr>
          <p:sp>
            <p:nvSpPr>
              <p:cNvPr id="116" name="Cube 115">
                <a:extLst>
                  <a:ext uri="{FF2B5EF4-FFF2-40B4-BE49-F238E27FC236}">
                    <a16:creationId xmlns:a16="http://schemas.microsoft.com/office/drawing/2014/main" id="{BEED6372-56D4-4A10-A05E-7CBE141360DF}"/>
                  </a:ext>
                </a:extLst>
              </p:cNvPr>
              <p:cNvSpPr/>
              <p:nvPr/>
            </p:nvSpPr>
            <p:spPr>
              <a:xfrm>
                <a:off x="6012488"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Cube 116">
                <a:extLst>
                  <a:ext uri="{FF2B5EF4-FFF2-40B4-BE49-F238E27FC236}">
                    <a16:creationId xmlns:a16="http://schemas.microsoft.com/office/drawing/2014/main" id="{4C339B3F-0C09-4969-BAAC-883C1D5819AC}"/>
                  </a:ext>
                </a:extLst>
              </p:cNvPr>
              <p:cNvSpPr/>
              <p:nvPr/>
            </p:nvSpPr>
            <p:spPr>
              <a:xfrm>
                <a:off x="6292260"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Cube 117">
                <a:extLst>
                  <a:ext uri="{FF2B5EF4-FFF2-40B4-BE49-F238E27FC236}">
                    <a16:creationId xmlns:a16="http://schemas.microsoft.com/office/drawing/2014/main" id="{DC413BE2-CD27-48FA-A1E6-82A8A4122EC8}"/>
                  </a:ext>
                </a:extLst>
              </p:cNvPr>
              <p:cNvSpPr/>
              <p:nvPr/>
            </p:nvSpPr>
            <p:spPr>
              <a:xfrm>
                <a:off x="6572032"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Cube 118">
                <a:extLst>
                  <a:ext uri="{FF2B5EF4-FFF2-40B4-BE49-F238E27FC236}">
                    <a16:creationId xmlns:a16="http://schemas.microsoft.com/office/drawing/2014/main" id="{7ECD4B1B-E9D3-4796-9644-C88B7403D9B5}"/>
                  </a:ext>
                </a:extLst>
              </p:cNvPr>
              <p:cNvSpPr/>
              <p:nvPr/>
            </p:nvSpPr>
            <p:spPr>
              <a:xfrm>
                <a:off x="6851804"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ube 119">
                <a:extLst>
                  <a:ext uri="{FF2B5EF4-FFF2-40B4-BE49-F238E27FC236}">
                    <a16:creationId xmlns:a16="http://schemas.microsoft.com/office/drawing/2014/main" id="{E8364407-2A90-4F54-B9DA-E89F0915F409}"/>
                  </a:ext>
                </a:extLst>
              </p:cNvPr>
              <p:cNvSpPr/>
              <p:nvPr/>
            </p:nvSpPr>
            <p:spPr>
              <a:xfrm>
                <a:off x="7146721"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Cube 120">
                <a:extLst>
                  <a:ext uri="{FF2B5EF4-FFF2-40B4-BE49-F238E27FC236}">
                    <a16:creationId xmlns:a16="http://schemas.microsoft.com/office/drawing/2014/main" id="{B268BD16-7713-4662-B25A-8BC9BA5F73D8}"/>
                  </a:ext>
                </a:extLst>
              </p:cNvPr>
              <p:cNvSpPr/>
              <p:nvPr/>
            </p:nvSpPr>
            <p:spPr>
              <a:xfrm>
                <a:off x="7426493"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ube 121">
                <a:extLst>
                  <a:ext uri="{FF2B5EF4-FFF2-40B4-BE49-F238E27FC236}">
                    <a16:creationId xmlns:a16="http://schemas.microsoft.com/office/drawing/2014/main" id="{FF1D7233-893E-43C7-89A2-F22395C9D101}"/>
                  </a:ext>
                </a:extLst>
              </p:cNvPr>
              <p:cNvSpPr/>
              <p:nvPr/>
            </p:nvSpPr>
            <p:spPr>
              <a:xfrm>
                <a:off x="7710706"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ube 122">
                <a:extLst>
                  <a:ext uri="{FF2B5EF4-FFF2-40B4-BE49-F238E27FC236}">
                    <a16:creationId xmlns:a16="http://schemas.microsoft.com/office/drawing/2014/main" id="{AA184D44-5968-485D-AA82-C2F3E3A54CA0}"/>
                  </a:ext>
                </a:extLst>
              </p:cNvPr>
              <p:cNvSpPr/>
              <p:nvPr/>
            </p:nvSpPr>
            <p:spPr>
              <a:xfrm>
                <a:off x="7990478"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ube 123">
                <a:extLst>
                  <a:ext uri="{FF2B5EF4-FFF2-40B4-BE49-F238E27FC236}">
                    <a16:creationId xmlns:a16="http://schemas.microsoft.com/office/drawing/2014/main" id="{3C497ADA-A53E-4210-ACEE-BDFC2E0BCD3B}"/>
                  </a:ext>
                </a:extLst>
              </p:cNvPr>
              <p:cNvSpPr/>
              <p:nvPr/>
            </p:nvSpPr>
            <p:spPr>
              <a:xfrm>
                <a:off x="8274686"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Cube 124">
                <a:extLst>
                  <a:ext uri="{FF2B5EF4-FFF2-40B4-BE49-F238E27FC236}">
                    <a16:creationId xmlns:a16="http://schemas.microsoft.com/office/drawing/2014/main" id="{B8546192-D5B0-4746-B9B5-165BE1BC82EE}"/>
                  </a:ext>
                </a:extLst>
              </p:cNvPr>
              <p:cNvSpPr/>
              <p:nvPr/>
            </p:nvSpPr>
            <p:spPr>
              <a:xfrm>
                <a:off x="8554458"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Cube 125">
                <a:extLst>
                  <a:ext uri="{FF2B5EF4-FFF2-40B4-BE49-F238E27FC236}">
                    <a16:creationId xmlns:a16="http://schemas.microsoft.com/office/drawing/2014/main" id="{20577FF4-1627-4F61-85C4-175CFC1A8D85}"/>
                  </a:ext>
                </a:extLst>
              </p:cNvPr>
              <p:cNvSpPr/>
              <p:nvPr/>
            </p:nvSpPr>
            <p:spPr>
              <a:xfrm>
                <a:off x="6012488"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Cube 126">
                <a:extLst>
                  <a:ext uri="{FF2B5EF4-FFF2-40B4-BE49-F238E27FC236}">
                    <a16:creationId xmlns:a16="http://schemas.microsoft.com/office/drawing/2014/main" id="{20A1EF50-AB68-4993-A536-02A63E3673EB}"/>
                  </a:ext>
                </a:extLst>
              </p:cNvPr>
              <p:cNvSpPr/>
              <p:nvPr/>
            </p:nvSpPr>
            <p:spPr>
              <a:xfrm>
                <a:off x="6292260"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Cube 127">
                <a:extLst>
                  <a:ext uri="{FF2B5EF4-FFF2-40B4-BE49-F238E27FC236}">
                    <a16:creationId xmlns:a16="http://schemas.microsoft.com/office/drawing/2014/main" id="{165DDFE8-DDA0-4A2E-92B4-F40C895732EB}"/>
                  </a:ext>
                </a:extLst>
              </p:cNvPr>
              <p:cNvSpPr/>
              <p:nvPr/>
            </p:nvSpPr>
            <p:spPr>
              <a:xfrm>
                <a:off x="6572032"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Cube 128">
                <a:extLst>
                  <a:ext uri="{FF2B5EF4-FFF2-40B4-BE49-F238E27FC236}">
                    <a16:creationId xmlns:a16="http://schemas.microsoft.com/office/drawing/2014/main" id="{B2058671-CBD9-4532-9B12-F0BD75590B65}"/>
                  </a:ext>
                </a:extLst>
              </p:cNvPr>
              <p:cNvSpPr/>
              <p:nvPr/>
            </p:nvSpPr>
            <p:spPr>
              <a:xfrm>
                <a:off x="6851804"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Cube 129">
                <a:extLst>
                  <a:ext uri="{FF2B5EF4-FFF2-40B4-BE49-F238E27FC236}">
                    <a16:creationId xmlns:a16="http://schemas.microsoft.com/office/drawing/2014/main" id="{ECDDF93E-EF90-48D3-B965-80B16695FC29}"/>
                  </a:ext>
                </a:extLst>
              </p:cNvPr>
              <p:cNvSpPr/>
              <p:nvPr/>
            </p:nvSpPr>
            <p:spPr>
              <a:xfrm>
                <a:off x="7146721"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ube 130">
                <a:extLst>
                  <a:ext uri="{FF2B5EF4-FFF2-40B4-BE49-F238E27FC236}">
                    <a16:creationId xmlns:a16="http://schemas.microsoft.com/office/drawing/2014/main" id="{41FB00CE-DC99-4001-A1E2-0ADE1C7C1E4A}"/>
                  </a:ext>
                </a:extLst>
              </p:cNvPr>
              <p:cNvSpPr/>
              <p:nvPr/>
            </p:nvSpPr>
            <p:spPr>
              <a:xfrm>
                <a:off x="7426493"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Cube 131">
                <a:extLst>
                  <a:ext uri="{FF2B5EF4-FFF2-40B4-BE49-F238E27FC236}">
                    <a16:creationId xmlns:a16="http://schemas.microsoft.com/office/drawing/2014/main" id="{D4D150F7-D70F-496E-B3F9-9B5F02CCC830}"/>
                  </a:ext>
                </a:extLst>
              </p:cNvPr>
              <p:cNvSpPr/>
              <p:nvPr/>
            </p:nvSpPr>
            <p:spPr>
              <a:xfrm>
                <a:off x="7710706"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Cube 132">
                <a:extLst>
                  <a:ext uri="{FF2B5EF4-FFF2-40B4-BE49-F238E27FC236}">
                    <a16:creationId xmlns:a16="http://schemas.microsoft.com/office/drawing/2014/main" id="{304F3FBA-1628-48F7-AC6E-D7AF45A8EA52}"/>
                  </a:ext>
                </a:extLst>
              </p:cNvPr>
              <p:cNvSpPr/>
              <p:nvPr/>
            </p:nvSpPr>
            <p:spPr>
              <a:xfrm>
                <a:off x="7990478"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Cube 133">
                <a:extLst>
                  <a:ext uri="{FF2B5EF4-FFF2-40B4-BE49-F238E27FC236}">
                    <a16:creationId xmlns:a16="http://schemas.microsoft.com/office/drawing/2014/main" id="{18A08451-C222-4A38-BB09-61B1A0A3694E}"/>
                  </a:ext>
                </a:extLst>
              </p:cNvPr>
              <p:cNvSpPr/>
              <p:nvPr/>
            </p:nvSpPr>
            <p:spPr>
              <a:xfrm>
                <a:off x="8274686"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Cube 134">
                <a:extLst>
                  <a:ext uri="{FF2B5EF4-FFF2-40B4-BE49-F238E27FC236}">
                    <a16:creationId xmlns:a16="http://schemas.microsoft.com/office/drawing/2014/main" id="{55BAC18D-D30E-4761-B54C-7EC9363ACEE3}"/>
                  </a:ext>
                </a:extLst>
              </p:cNvPr>
              <p:cNvSpPr/>
              <p:nvPr/>
            </p:nvSpPr>
            <p:spPr>
              <a:xfrm>
                <a:off x="8554458" y="481047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Cube 135">
                <a:extLst>
                  <a:ext uri="{FF2B5EF4-FFF2-40B4-BE49-F238E27FC236}">
                    <a16:creationId xmlns:a16="http://schemas.microsoft.com/office/drawing/2014/main" id="{AACFC5EA-7387-4403-B382-FF4423C0E8B3}"/>
                  </a:ext>
                </a:extLst>
              </p:cNvPr>
              <p:cNvSpPr/>
              <p:nvPr/>
            </p:nvSpPr>
            <p:spPr>
              <a:xfrm>
                <a:off x="6012488"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Cube 136">
                <a:extLst>
                  <a:ext uri="{FF2B5EF4-FFF2-40B4-BE49-F238E27FC236}">
                    <a16:creationId xmlns:a16="http://schemas.microsoft.com/office/drawing/2014/main" id="{078C49DD-CF33-4FE1-8D81-552E62AB1D12}"/>
                  </a:ext>
                </a:extLst>
              </p:cNvPr>
              <p:cNvSpPr/>
              <p:nvPr/>
            </p:nvSpPr>
            <p:spPr>
              <a:xfrm>
                <a:off x="6292260"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Cube 137">
                <a:extLst>
                  <a:ext uri="{FF2B5EF4-FFF2-40B4-BE49-F238E27FC236}">
                    <a16:creationId xmlns:a16="http://schemas.microsoft.com/office/drawing/2014/main" id="{19025503-32BF-4EEC-9CCA-0229EE2C3B2C}"/>
                  </a:ext>
                </a:extLst>
              </p:cNvPr>
              <p:cNvSpPr/>
              <p:nvPr/>
            </p:nvSpPr>
            <p:spPr>
              <a:xfrm>
                <a:off x="6572032"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ube 138">
                <a:extLst>
                  <a:ext uri="{FF2B5EF4-FFF2-40B4-BE49-F238E27FC236}">
                    <a16:creationId xmlns:a16="http://schemas.microsoft.com/office/drawing/2014/main" id="{9A6734D6-AB60-4DE0-8B4B-68C5F89C6C28}"/>
                  </a:ext>
                </a:extLst>
              </p:cNvPr>
              <p:cNvSpPr/>
              <p:nvPr/>
            </p:nvSpPr>
            <p:spPr>
              <a:xfrm>
                <a:off x="6851804"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ube 139">
                <a:extLst>
                  <a:ext uri="{FF2B5EF4-FFF2-40B4-BE49-F238E27FC236}">
                    <a16:creationId xmlns:a16="http://schemas.microsoft.com/office/drawing/2014/main" id="{FBA0EC9D-8184-40BB-A656-981334BC4141}"/>
                  </a:ext>
                </a:extLst>
              </p:cNvPr>
              <p:cNvSpPr/>
              <p:nvPr/>
            </p:nvSpPr>
            <p:spPr>
              <a:xfrm>
                <a:off x="7146721"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Cube 140">
                <a:extLst>
                  <a:ext uri="{FF2B5EF4-FFF2-40B4-BE49-F238E27FC236}">
                    <a16:creationId xmlns:a16="http://schemas.microsoft.com/office/drawing/2014/main" id="{54AE3801-33E8-4AE9-8E47-3913CEF15EB0}"/>
                  </a:ext>
                </a:extLst>
              </p:cNvPr>
              <p:cNvSpPr/>
              <p:nvPr/>
            </p:nvSpPr>
            <p:spPr>
              <a:xfrm>
                <a:off x="7426493"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Cube 141">
                <a:extLst>
                  <a:ext uri="{FF2B5EF4-FFF2-40B4-BE49-F238E27FC236}">
                    <a16:creationId xmlns:a16="http://schemas.microsoft.com/office/drawing/2014/main" id="{AC52A565-A298-45A9-BB9F-CFC7A978CE2D}"/>
                  </a:ext>
                </a:extLst>
              </p:cNvPr>
              <p:cNvSpPr/>
              <p:nvPr/>
            </p:nvSpPr>
            <p:spPr>
              <a:xfrm>
                <a:off x="7710706"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Cube 142">
                <a:extLst>
                  <a:ext uri="{FF2B5EF4-FFF2-40B4-BE49-F238E27FC236}">
                    <a16:creationId xmlns:a16="http://schemas.microsoft.com/office/drawing/2014/main" id="{3E5BE966-DC8C-4E79-A833-EBD9F8FC97EA}"/>
                  </a:ext>
                </a:extLst>
              </p:cNvPr>
              <p:cNvSpPr/>
              <p:nvPr/>
            </p:nvSpPr>
            <p:spPr>
              <a:xfrm>
                <a:off x="7990478"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Cube 143">
                <a:extLst>
                  <a:ext uri="{FF2B5EF4-FFF2-40B4-BE49-F238E27FC236}">
                    <a16:creationId xmlns:a16="http://schemas.microsoft.com/office/drawing/2014/main" id="{728DF80E-CD8E-42A0-8EA7-1C5FE3C3F38B}"/>
                  </a:ext>
                </a:extLst>
              </p:cNvPr>
              <p:cNvSpPr/>
              <p:nvPr/>
            </p:nvSpPr>
            <p:spPr>
              <a:xfrm>
                <a:off x="8274686"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Cube 144">
                <a:extLst>
                  <a:ext uri="{FF2B5EF4-FFF2-40B4-BE49-F238E27FC236}">
                    <a16:creationId xmlns:a16="http://schemas.microsoft.com/office/drawing/2014/main" id="{B0FD598B-794E-4279-B092-4946C3DEDAC2}"/>
                  </a:ext>
                </a:extLst>
              </p:cNvPr>
              <p:cNvSpPr/>
              <p:nvPr/>
            </p:nvSpPr>
            <p:spPr>
              <a:xfrm>
                <a:off x="8554458"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ube 145">
                <a:extLst>
                  <a:ext uri="{FF2B5EF4-FFF2-40B4-BE49-F238E27FC236}">
                    <a16:creationId xmlns:a16="http://schemas.microsoft.com/office/drawing/2014/main" id="{1847E802-CF84-427C-99A6-0DCF6945D629}"/>
                  </a:ext>
                </a:extLst>
              </p:cNvPr>
              <p:cNvSpPr/>
              <p:nvPr/>
            </p:nvSpPr>
            <p:spPr>
              <a:xfrm>
                <a:off x="6012488"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ube 146">
                <a:extLst>
                  <a:ext uri="{FF2B5EF4-FFF2-40B4-BE49-F238E27FC236}">
                    <a16:creationId xmlns:a16="http://schemas.microsoft.com/office/drawing/2014/main" id="{6F5C5091-15C8-4A59-9EF9-23C7D327D82C}"/>
                  </a:ext>
                </a:extLst>
              </p:cNvPr>
              <p:cNvSpPr/>
              <p:nvPr/>
            </p:nvSpPr>
            <p:spPr>
              <a:xfrm>
                <a:off x="6292260"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Cube 147">
                <a:extLst>
                  <a:ext uri="{FF2B5EF4-FFF2-40B4-BE49-F238E27FC236}">
                    <a16:creationId xmlns:a16="http://schemas.microsoft.com/office/drawing/2014/main" id="{EC6C1E89-4B75-4A8F-B624-C08AB89754C7}"/>
                  </a:ext>
                </a:extLst>
              </p:cNvPr>
              <p:cNvSpPr/>
              <p:nvPr/>
            </p:nvSpPr>
            <p:spPr>
              <a:xfrm>
                <a:off x="6572032"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Cube 148">
                <a:extLst>
                  <a:ext uri="{FF2B5EF4-FFF2-40B4-BE49-F238E27FC236}">
                    <a16:creationId xmlns:a16="http://schemas.microsoft.com/office/drawing/2014/main" id="{10119EF3-4D26-4884-8293-26A843DB84DD}"/>
                  </a:ext>
                </a:extLst>
              </p:cNvPr>
              <p:cNvSpPr/>
              <p:nvPr/>
            </p:nvSpPr>
            <p:spPr>
              <a:xfrm>
                <a:off x="6851804"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Cube 149">
                <a:extLst>
                  <a:ext uri="{FF2B5EF4-FFF2-40B4-BE49-F238E27FC236}">
                    <a16:creationId xmlns:a16="http://schemas.microsoft.com/office/drawing/2014/main" id="{97B0DB1B-0E48-47E3-88F3-25E9AC87548B}"/>
                  </a:ext>
                </a:extLst>
              </p:cNvPr>
              <p:cNvSpPr/>
              <p:nvPr/>
            </p:nvSpPr>
            <p:spPr>
              <a:xfrm>
                <a:off x="7146721"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Cube 150">
                <a:extLst>
                  <a:ext uri="{FF2B5EF4-FFF2-40B4-BE49-F238E27FC236}">
                    <a16:creationId xmlns:a16="http://schemas.microsoft.com/office/drawing/2014/main" id="{BF81DD39-5726-4860-8246-7D5060E31737}"/>
                  </a:ext>
                </a:extLst>
              </p:cNvPr>
              <p:cNvSpPr/>
              <p:nvPr/>
            </p:nvSpPr>
            <p:spPr>
              <a:xfrm>
                <a:off x="7426493"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Cube 151">
                <a:extLst>
                  <a:ext uri="{FF2B5EF4-FFF2-40B4-BE49-F238E27FC236}">
                    <a16:creationId xmlns:a16="http://schemas.microsoft.com/office/drawing/2014/main" id="{AE266881-0879-4E3B-9D5E-9277CF1A7130}"/>
                  </a:ext>
                </a:extLst>
              </p:cNvPr>
              <p:cNvSpPr/>
              <p:nvPr/>
            </p:nvSpPr>
            <p:spPr>
              <a:xfrm>
                <a:off x="7710706"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Cube 152">
                <a:extLst>
                  <a:ext uri="{FF2B5EF4-FFF2-40B4-BE49-F238E27FC236}">
                    <a16:creationId xmlns:a16="http://schemas.microsoft.com/office/drawing/2014/main" id="{797BDD28-7F02-4086-B2F5-AA69B7331EB9}"/>
                  </a:ext>
                </a:extLst>
              </p:cNvPr>
              <p:cNvSpPr/>
              <p:nvPr/>
            </p:nvSpPr>
            <p:spPr>
              <a:xfrm>
                <a:off x="7990478"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Cube 153">
                <a:extLst>
                  <a:ext uri="{FF2B5EF4-FFF2-40B4-BE49-F238E27FC236}">
                    <a16:creationId xmlns:a16="http://schemas.microsoft.com/office/drawing/2014/main" id="{6008F999-E6FE-42D7-80CA-B391A41F1E7C}"/>
                  </a:ext>
                </a:extLst>
              </p:cNvPr>
              <p:cNvSpPr/>
              <p:nvPr/>
            </p:nvSpPr>
            <p:spPr>
              <a:xfrm>
                <a:off x="8274686"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Cube 154">
                <a:extLst>
                  <a:ext uri="{FF2B5EF4-FFF2-40B4-BE49-F238E27FC236}">
                    <a16:creationId xmlns:a16="http://schemas.microsoft.com/office/drawing/2014/main" id="{EAA705B2-A15A-436C-975C-93E9C4B1B11F}"/>
                  </a:ext>
                </a:extLst>
              </p:cNvPr>
              <p:cNvSpPr/>
              <p:nvPr/>
            </p:nvSpPr>
            <p:spPr>
              <a:xfrm>
                <a:off x="8554458"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Cube 155">
                <a:extLst>
                  <a:ext uri="{FF2B5EF4-FFF2-40B4-BE49-F238E27FC236}">
                    <a16:creationId xmlns:a16="http://schemas.microsoft.com/office/drawing/2014/main" id="{A5C293F9-993D-4CD8-B9FE-B314B4EBB715}"/>
                  </a:ext>
                </a:extLst>
              </p:cNvPr>
              <p:cNvSpPr/>
              <p:nvPr/>
            </p:nvSpPr>
            <p:spPr>
              <a:xfrm>
                <a:off x="6012488"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Cube 156">
                <a:extLst>
                  <a:ext uri="{FF2B5EF4-FFF2-40B4-BE49-F238E27FC236}">
                    <a16:creationId xmlns:a16="http://schemas.microsoft.com/office/drawing/2014/main" id="{52602971-C77B-409F-A48C-5F20D7544654}"/>
                  </a:ext>
                </a:extLst>
              </p:cNvPr>
              <p:cNvSpPr/>
              <p:nvPr/>
            </p:nvSpPr>
            <p:spPr>
              <a:xfrm>
                <a:off x="6292260"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Cube 157">
                <a:extLst>
                  <a:ext uri="{FF2B5EF4-FFF2-40B4-BE49-F238E27FC236}">
                    <a16:creationId xmlns:a16="http://schemas.microsoft.com/office/drawing/2014/main" id="{A023D22D-92FD-4C2E-8708-40CF24749302}"/>
                  </a:ext>
                </a:extLst>
              </p:cNvPr>
              <p:cNvSpPr/>
              <p:nvPr/>
            </p:nvSpPr>
            <p:spPr>
              <a:xfrm>
                <a:off x="6572032"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Cube 158">
                <a:extLst>
                  <a:ext uri="{FF2B5EF4-FFF2-40B4-BE49-F238E27FC236}">
                    <a16:creationId xmlns:a16="http://schemas.microsoft.com/office/drawing/2014/main" id="{1C5F0926-A275-443F-8CD4-AD74EB3BC1CC}"/>
                  </a:ext>
                </a:extLst>
              </p:cNvPr>
              <p:cNvSpPr/>
              <p:nvPr/>
            </p:nvSpPr>
            <p:spPr>
              <a:xfrm>
                <a:off x="6851804"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Cube 159">
                <a:extLst>
                  <a:ext uri="{FF2B5EF4-FFF2-40B4-BE49-F238E27FC236}">
                    <a16:creationId xmlns:a16="http://schemas.microsoft.com/office/drawing/2014/main" id="{1E0BEEFB-64BA-4088-8ED2-8EF9EF2F049E}"/>
                  </a:ext>
                </a:extLst>
              </p:cNvPr>
              <p:cNvSpPr/>
              <p:nvPr/>
            </p:nvSpPr>
            <p:spPr>
              <a:xfrm>
                <a:off x="7146721"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Cube 160">
                <a:extLst>
                  <a:ext uri="{FF2B5EF4-FFF2-40B4-BE49-F238E27FC236}">
                    <a16:creationId xmlns:a16="http://schemas.microsoft.com/office/drawing/2014/main" id="{0CD4DAE8-2618-4C07-BA74-D6DEF3DB0954}"/>
                  </a:ext>
                </a:extLst>
              </p:cNvPr>
              <p:cNvSpPr/>
              <p:nvPr/>
            </p:nvSpPr>
            <p:spPr>
              <a:xfrm>
                <a:off x="7426493"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Cube 161">
                <a:extLst>
                  <a:ext uri="{FF2B5EF4-FFF2-40B4-BE49-F238E27FC236}">
                    <a16:creationId xmlns:a16="http://schemas.microsoft.com/office/drawing/2014/main" id="{6D754909-EA0B-460E-84A4-C2650E0DC745}"/>
                  </a:ext>
                </a:extLst>
              </p:cNvPr>
              <p:cNvSpPr/>
              <p:nvPr/>
            </p:nvSpPr>
            <p:spPr>
              <a:xfrm>
                <a:off x="7710706"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Cube 162">
                <a:extLst>
                  <a:ext uri="{FF2B5EF4-FFF2-40B4-BE49-F238E27FC236}">
                    <a16:creationId xmlns:a16="http://schemas.microsoft.com/office/drawing/2014/main" id="{4D098365-D2B7-42DE-8DC0-3F218CF04789}"/>
                  </a:ext>
                </a:extLst>
              </p:cNvPr>
              <p:cNvSpPr/>
              <p:nvPr/>
            </p:nvSpPr>
            <p:spPr>
              <a:xfrm>
                <a:off x="7990478"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Cube 163">
                <a:extLst>
                  <a:ext uri="{FF2B5EF4-FFF2-40B4-BE49-F238E27FC236}">
                    <a16:creationId xmlns:a16="http://schemas.microsoft.com/office/drawing/2014/main" id="{5F1E0F71-6D16-4BBD-9A3C-9F1C45C88629}"/>
                  </a:ext>
                </a:extLst>
              </p:cNvPr>
              <p:cNvSpPr/>
              <p:nvPr/>
            </p:nvSpPr>
            <p:spPr>
              <a:xfrm>
                <a:off x="8274686"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Cube 164">
                <a:extLst>
                  <a:ext uri="{FF2B5EF4-FFF2-40B4-BE49-F238E27FC236}">
                    <a16:creationId xmlns:a16="http://schemas.microsoft.com/office/drawing/2014/main" id="{6155FA64-9027-48FF-9D7F-0635B43336A7}"/>
                  </a:ext>
                </a:extLst>
              </p:cNvPr>
              <p:cNvSpPr/>
              <p:nvPr/>
            </p:nvSpPr>
            <p:spPr>
              <a:xfrm>
                <a:off x="8554458" y="4059939"/>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Cube 165">
                <a:extLst>
                  <a:ext uri="{FF2B5EF4-FFF2-40B4-BE49-F238E27FC236}">
                    <a16:creationId xmlns:a16="http://schemas.microsoft.com/office/drawing/2014/main" id="{91B6930C-BBAC-47CE-BFB5-E31BBA333D25}"/>
                  </a:ext>
                </a:extLst>
              </p:cNvPr>
              <p:cNvSpPr/>
              <p:nvPr/>
            </p:nvSpPr>
            <p:spPr>
              <a:xfrm>
                <a:off x="6012488"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Cube 166">
                <a:extLst>
                  <a:ext uri="{FF2B5EF4-FFF2-40B4-BE49-F238E27FC236}">
                    <a16:creationId xmlns:a16="http://schemas.microsoft.com/office/drawing/2014/main" id="{82B711A6-45AB-4514-BD35-A4A7079F5903}"/>
                  </a:ext>
                </a:extLst>
              </p:cNvPr>
              <p:cNvSpPr/>
              <p:nvPr/>
            </p:nvSpPr>
            <p:spPr>
              <a:xfrm>
                <a:off x="6292260"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Cube 167">
                <a:extLst>
                  <a:ext uri="{FF2B5EF4-FFF2-40B4-BE49-F238E27FC236}">
                    <a16:creationId xmlns:a16="http://schemas.microsoft.com/office/drawing/2014/main" id="{E4E8A99B-1020-413C-BD6A-22B8F2FBD442}"/>
                  </a:ext>
                </a:extLst>
              </p:cNvPr>
              <p:cNvSpPr/>
              <p:nvPr/>
            </p:nvSpPr>
            <p:spPr>
              <a:xfrm>
                <a:off x="6572032"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Cube 168">
                <a:extLst>
                  <a:ext uri="{FF2B5EF4-FFF2-40B4-BE49-F238E27FC236}">
                    <a16:creationId xmlns:a16="http://schemas.microsoft.com/office/drawing/2014/main" id="{F7358206-8F83-4302-8DCE-6210691EA005}"/>
                  </a:ext>
                </a:extLst>
              </p:cNvPr>
              <p:cNvSpPr/>
              <p:nvPr/>
            </p:nvSpPr>
            <p:spPr>
              <a:xfrm>
                <a:off x="6851804"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Cube 169">
                <a:extLst>
                  <a:ext uri="{FF2B5EF4-FFF2-40B4-BE49-F238E27FC236}">
                    <a16:creationId xmlns:a16="http://schemas.microsoft.com/office/drawing/2014/main" id="{19FF6F45-65C6-4C56-920C-7ECC3CF97896}"/>
                  </a:ext>
                </a:extLst>
              </p:cNvPr>
              <p:cNvSpPr/>
              <p:nvPr/>
            </p:nvSpPr>
            <p:spPr>
              <a:xfrm>
                <a:off x="7146721"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Cube 170">
                <a:extLst>
                  <a:ext uri="{FF2B5EF4-FFF2-40B4-BE49-F238E27FC236}">
                    <a16:creationId xmlns:a16="http://schemas.microsoft.com/office/drawing/2014/main" id="{2C2E78F6-3218-46F5-85D7-E9872798D8FC}"/>
                  </a:ext>
                </a:extLst>
              </p:cNvPr>
              <p:cNvSpPr/>
              <p:nvPr/>
            </p:nvSpPr>
            <p:spPr>
              <a:xfrm>
                <a:off x="7426493"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Cube 171">
                <a:extLst>
                  <a:ext uri="{FF2B5EF4-FFF2-40B4-BE49-F238E27FC236}">
                    <a16:creationId xmlns:a16="http://schemas.microsoft.com/office/drawing/2014/main" id="{25D5D7F8-36EE-4603-B5B4-4022150EA242}"/>
                  </a:ext>
                </a:extLst>
              </p:cNvPr>
              <p:cNvSpPr/>
              <p:nvPr/>
            </p:nvSpPr>
            <p:spPr>
              <a:xfrm>
                <a:off x="7710706"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Cube 172">
                <a:extLst>
                  <a:ext uri="{FF2B5EF4-FFF2-40B4-BE49-F238E27FC236}">
                    <a16:creationId xmlns:a16="http://schemas.microsoft.com/office/drawing/2014/main" id="{C0D8C3A3-5860-49BB-B856-68E221DC92C2}"/>
                  </a:ext>
                </a:extLst>
              </p:cNvPr>
              <p:cNvSpPr/>
              <p:nvPr/>
            </p:nvSpPr>
            <p:spPr>
              <a:xfrm>
                <a:off x="7990478"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Cube 173">
                <a:extLst>
                  <a:ext uri="{FF2B5EF4-FFF2-40B4-BE49-F238E27FC236}">
                    <a16:creationId xmlns:a16="http://schemas.microsoft.com/office/drawing/2014/main" id="{41D4A0D0-FA8E-4743-91C6-32C77170C0C1}"/>
                  </a:ext>
                </a:extLst>
              </p:cNvPr>
              <p:cNvSpPr/>
              <p:nvPr/>
            </p:nvSpPr>
            <p:spPr>
              <a:xfrm>
                <a:off x="8274686"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Cube 174">
                <a:extLst>
                  <a:ext uri="{FF2B5EF4-FFF2-40B4-BE49-F238E27FC236}">
                    <a16:creationId xmlns:a16="http://schemas.microsoft.com/office/drawing/2014/main" id="{B0989671-87CB-406C-99E5-B05437E740FF}"/>
                  </a:ext>
                </a:extLst>
              </p:cNvPr>
              <p:cNvSpPr/>
              <p:nvPr/>
            </p:nvSpPr>
            <p:spPr>
              <a:xfrm>
                <a:off x="8554458"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Cube 175">
                <a:extLst>
                  <a:ext uri="{FF2B5EF4-FFF2-40B4-BE49-F238E27FC236}">
                    <a16:creationId xmlns:a16="http://schemas.microsoft.com/office/drawing/2014/main" id="{26FB0656-8DE6-4649-8B7A-506250E51B4D}"/>
                  </a:ext>
                </a:extLst>
              </p:cNvPr>
              <p:cNvSpPr/>
              <p:nvPr/>
            </p:nvSpPr>
            <p:spPr>
              <a:xfrm>
                <a:off x="6012488"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Cube 176">
                <a:extLst>
                  <a:ext uri="{FF2B5EF4-FFF2-40B4-BE49-F238E27FC236}">
                    <a16:creationId xmlns:a16="http://schemas.microsoft.com/office/drawing/2014/main" id="{D2E60ACE-A0BB-4BF8-A6C8-36FD280DE387}"/>
                  </a:ext>
                </a:extLst>
              </p:cNvPr>
              <p:cNvSpPr/>
              <p:nvPr/>
            </p:nvSpPr>
            <p:spPr>
              <a:xfrm>
                <a:off x="6292260"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Cube 177">
                <a:extLst>
                  <a:ext uri="{FF2B5EF4-FFF2-40B4-BE49-F238E27FC236}">
                    <a16:creationId xmlns:a16="http://schemas.microsoft.com/office/drawing/2014/main" id="{D1E1CEE7-203D-4F9A-910A-6E9E4129EFA4}"/>
                  </a:ext>
                </a:extLst>
              </p:cNvPr>
              <p:cNvSpPr/>
              <p:nvPr/>
            </p:nvSpPr>
            <p:spPr>
              <a:xfrm>
                <a:off x="6572032"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Cube 178">
                <a:extLst>
                  <a:ext uri="{FF2B5EF4-FFF2-40B4-BE49-F238E27FC236}">
                    <a16:creationId xmlns:a16="http://schemas.microsoft.com/office/drawing/2014/main" id="{9460D211-4C6F-4ACA-B5F8-F96803A36734}"/>
                  </a:ext>
                </a:extLst>
              </p:cNvPr>
              <p:cNvSpPr/>
              <p:nvPr/>
            </p:nvSpPr>
            <p:spPr>
              <a:xfrm>
                <a:off x="6851804"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Cube 179">
                <a:extLst>
                  <a:ext uri="{FF2B5EF4-FFF2-40B4-BE49-F238E27FC236}">
                    <a16:creationId xmlns:a16="http://schemas.microsoft.com/office/drawing/2014/main" id="{9BF9D184-17B1-4256-BDD4-B488259C1885}"/>
                  </a:ext>
                </a:extLst>
              </p:cNvPr>
              <p:cNvSpPr/>
              <p:nvPr/>
            </p:nvSpPr>
            <p:spPr>
              <a:xfrm>
                <a:off x="7146721"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Cube 180">
                <a:extLst>
                  <a:ext uri="{FF2B5EF4-FFF2-40B4-BE49-F238E27FC236}">
                    <a16:creationId xmlns:a16="http://schemas.microsoft.com/office/drawing/2014/main" id="{A6C71BDF-84A1-4820-B7A4-0F1AED154940}"/>
                  </a:ext>
                </a:extLst>
              </p:cNvPr>
              <p:cNvSpPr/>
              <p:nvPr/>
            </p:nvSpPr>
            <p:spPr>
              <a:xfrm>
                <a:off x="7426493"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Cube 181">
                <a:extLst>
                  <a:ext uri="{FF2B5EF4-FFF2-40B4-BE49-F238E27FC236}">
                    <a16:creationId xmlns:a16="http://schemas.microsoft.com/office/drawing/2014/main" id="{0002401F-0F65-4B70-AAB9-E26ED901FCBC}"/>
                  </a:ext>
                </a:extLst>
              </p:cNvPr>
              <p:cNvSpPr/>
              <p:nvPr/>
            </p:nvSpPr>
            <p:spPr>
              <a:xfrm>
                <a:off x="7710706"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Cube 182">
                <a:extLst>
                  <a:ext uri="{FF2B5EF4-FFF2-40B4-BE49-F238E27FC236}">
                    <a16:creationId xmlns:a16="http://schemas.microsoft.com/office/drawing/2014/main" id="{F57616FF-C910-40B4-A5A9-EE8305305EFA}"/>
                  </a:ext>
                </a:extLst>
              </p:cNvPr>
              <p:cNvSpPr/>
              <p:nvPr/>
            </p:nvSpPr>
            <p:spPr>
              <a:xfrm>
                <a:off x="7990478"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Cube 183">
                <a:extLst>
                  <a:ext uri="{FF2B5EF4-FFF2-40B4-BE49-F238E27FC236}">
                    <a16:creationId xmlns:a16="http://schemas.microsoft.com/office/drawing/2014/main" id="{F234EDAC-C89C-47E6-9681-26E3885B66C2}"/>
                  </a:ext>
                </a:extLst>
              </p:cNvPr>
              <p:cNvSpPr/>
              <p:nvPr/>
            </p:nvSpPr>
            <p:spPr>
              <a:xfrm>
                <a:off x="8274686" y="3544448"/>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Cube 184">
                <a:extLst>
                  <a:ext uri="{FF2B5EF4-FFF2-40B4-BE49-F238E27FC236}">
                    <a16:creationId xmlns:a16="http://schemas.microsoft.com/office/drawing/2014/main" id="{15962348-EADB-4120-B16C-78A2E04E1BFD}"/>
                  </a:ext>
                </a:extLst>
              </p:cNvPr>
              <p:cNvSpPr/>
              <p:nvPr/>
            </p:nvSpPr>
            <p:spPr>
              <a:xfrm>
                <a:off x="8554458"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Cube 185">
                <a:extLst>
                  <a:ext uri="{FF2B5EF4-FFF2-40B4-BE49-F238E27FC236}">
                    <a16:creationId xmlns:a16="http://schemas.microsoft.com/office/drawing/2014/main" id="{D3676E27-361E-40C8-8135-CEF2AD24DE4D}"/>
                  </a:ext>
                </a:extLst>
              </p:cNvPr>
              <p:cNvSpPr/>
              <p:nvPr/>
            </p:nvSpPr>
            <p:spPr>
              <a:xfrm>
                <a:off x="6012488"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Cube 186">
                <a:extLst>
                  <a:ext uri="{FF2B5EF4-FFF2-40B4-BE49-F238E27FC236}">
                    <a16:creationId xmlns:a16="http://schemas.microsoft.com/office/drawing/2014/main" id="{B0D02BF2-1231-4F05-A594-CD5EC224A245}"/>
                  </a:ext>
                </a:extLst>
              </p:cNvPr>
              <p:cNvSpPr/>
              <p:nvPr/>
            </p:nvSpPr>
            <p:spPr>
              <a:xfrm>
                <a:off x="6292260"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Cube 187">
                <a:extLst>
                  <a:ext uri="{FF2B5EF4-FFF2-40B4-BE49-F238E27FC236}">
                    <a16:creationId xmlns:a16="http://schemas.microsoft.com/office/drawing/2014/main" id="{4CE4E37B-9F35-4D93-A51E-3ADB89C2C8CD}"/>
                  </a:ext>
                </a:extLst>
              </p:cNvPr>
              <p:cNvSpPr/>
              <p:nvPr/>
            </p:nvSpPr>
            <p:spPr>
              <a:xfrm>
                <a:off x="6572032"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Cube 188">
                <a:extLst>
                  <a:ext uri="{FF2B5EF4-FFF2-40B4-BE49-F238E27FC236}">
                    <a16:creationId xmlns:a16="http://schemas.microsoft.com/office/drawing/2014/main" id="{6095CE0C-F1BA-432B-AECF-6FB920D65176}"/>
                  </a:ext>
                </a:extLst>
              </p:cNvPr>
              <p:cNvSpPr/>
              <p:nvPr/>
            </p:nvSpPr>
            <p:spPr>
              <a:xfrm>
                <a:off x="6851804"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Cube 189">
                <a:extLst>
                  <a:ext uri="{FF2B5EF4-FFF2-40B4-BE49-F238E27FC236}">
                    <a16:creationId xmlns:a16="http://schemas.microsoft.com/office/drawing/2014/main" id="{C19D893D-8C97-473B-99D4-D5762D1D2715}"/>
                  </a:ext>
                </a:extLst>
              </p:cNvPr>
              <p:cNvSpPr/>
              <p:nvPr/>
            </p:nvSpPr>
            <p:spPr>
              <a:xfrm>
                <a:off x="7146721"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Cube 190">
                <a:extLst>
                  <a:ext uri="{FF2B5EF4-FFF2-40B4-BE49-F238E27FC236}">
                    <a16:creationId xmlns:a16="http://schemas.microsoft.com/office/drawing/2014/main" id="{1E87BB4D-9AEC-47EB-BC6E-B7F66D630563}"/>
                  </a:ext>
                </a:extLst>
              </p:cNvPr>
              <p:cNvSpPr/>
              <p:nvPr/>
            </p:nvSpPr>
            <p:spPr>
              <a:xfrm>
                <a:off x="7426493"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Cube 191">
                <a:extLst>
                  <a:ext uri="{FF2B5EF4-FFF2-40B4-BE49-F238E27FC236}">
                    <a16:creationId xmlns:a16="http://schemas.microsoft.com/office/drawing/2014/main" id="{6060070B-35A6-4807-BB30-E1497FAFB8FC}"/>
                  </a:ext>
                </a:extLst>
              </p:cNvPr>
              <p:cNvSpPr/>
              <p:nvPr/>
            </p:nvSpPr>
            <p:spPr>
              <a:xfrm>
                <a:off x="7710706"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Cube 192">
                <a:extLst>
                  <a:ext uri="{FF2B5EF4-FFF2-40B4-BE49-F238E27FC236}">
                    <a16:creationId xmlns:a16="http://schemas.microsoft.com/office/drawing/2014/main" id="{5E9C0551-DD1C-4560-98B9-A9AE45B34267}"/>
                  </a:ext>
                </a:extLst>
              </p:cNvPr>
              <p:cNvSpPr/>
              <p:nvPr/>
            </p:nvSpPr>
            <p:spPr>
              <a:xfrm>
                <a:off x="7990478"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Cube 193">
                <a:extLst>
                  <a:ext uri="{FF2B5EF4-FFF2-40B4-BE49-F238E27FC236}">
                    <a16:creationId xmlns:a16="http://schemas.microsoft.com/office/drawing/2014/main" id="{D0CC48A4-EA06-45AA-B1F7-6F04F4EBBEC1}"/>
                  </a:ext>
                </a:extLst>
              </p:cNvPr>
              <p:cNvSpPr/>
              <p:nvPr/>
            </p:nvSpPr>
            <p:spPr>
              <a:xfrm>
                <a:off x="8274686" y="3311549"/>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Cube 194">
                <a:extLst>
                  <a:ext uri="{FF2B5EF4-FFF2-40B4-BE49-F238E27FC236}">
                    <a16:creationId xmlns:a16="http://schemas.microsoft.com/office/drawing/2014/main" id="{BE13265C-7DDC-4FFE-832F-3797B0F2F9D1}"/>
                  </a:ext>
                </a:extLst>
              </p:cNvPr>
              <p:cNvSpPr/>
              <p:nvPr/>
            </p:nvSpPr>
            <p:spPr>
              <a:xfrm>
                <a:off x="8554458"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Cube 195">
                <a:extLst>
                  <a:ext uri="{FF2B5EF4-FFF2-40B4-BE49-F238E27FC236}">
                    <a16:creationId xmlns:a16="http://schemas.microsoft.com/office/drawing/2014/main" id="{F8BADCB0-31C8-49AD-B901-E49DBF6191BE}"/>
                  </a:ext>
                </a:extLst>
              </p:cNvPr>
              <p:cNvSpPr/>
              <p:nvPr/>
            </p:nvSpPr>
            <p:spPr>
              <a:xfrm>
                <a:off x="6012488"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Cube 196">
                <a:extLst>
                  <a:ext uri="{FF2B5EF4-FFF2-40B4-BE49-F238E27FC236}">
                    <a16:creationId xmlns:a16="http://schemas.microsoft.com/office/drawing/2014/main" id="{EFCD61CB-204E-4395-A66C-2F4563FFFA3E}"/>
                  </a:ext>
                </a:extLst>
              </p:cNvPr>
              <p:cNvSpPr/>
              <p:nvPr/>
            </p:nvSpPr>
            <p:spPr>
              <a:xfrm>
                <a:off x="6292260"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Cube 197">
                <a:extLst>
                  <a:ext uri="{FF2B5EF4-FFF2-40B4-BE49-F238E27FC236}">
                    <a16:creationId xmlns:a16="http://schemas.microsoft.com/office/drawing/2014/main" id="{D6D045EF-9738-49F4-B032-AD40C909ACAC}"/>
                  </a:ext>
                </a:extLst>
              </p:cNvPr>
              <p:cNvSpPr/>
              <p:nvPr/>
            </p:nvSpPr>
            <p:spPr>
              <a:xfrm>
                <a:off x="6572032"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Cube 198">
                <a:extLst>
                  <a:ext uri="{FF2B5EF4-FFF2-40B4-BE49-F238E27FC236}">
                    <a16:creationId xmlns:a16="http://schemas.microsoft.com/office/drawing/2014/main" id="{6482DAC6-CCB4-4044-BA87-59DC50B172D1}"/>
                  </a:ext>
                </a:extLst>
              </p:cNvPr>
              <p:cNvSpPr/>
              <p:nvPr/>
            </p:nvSpPr>
            <p:spPr>
              <a:xfrm>
                <a:off x="6851804"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Cube 199">
                <a:extLst>
                  <a:ext uri="{FF2B5EF4-FFF2-40B4-BE49-F238E27FC236}">
                    <a16:creationId xmlns:a16="http://schemas.microsoft.com/office/drawing/2014/main" id="{CC25109D-678F-4A0A-AF74-6609BA88BAFA}"/>
                  </a:ext>
                </a:extLst>
              </p:cNvPr>
              <p:cNvSpPr/>
              <p:nvPr/>
            </p:nvSpPr>
            <p:spPr>
              <a:xfrm>
                <a:off x="7146721"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Cube 200">
                <a:extLst>
                  <a:ext uri="{FF2B5EF4-FFF2-40B4-BE49-F238E27FC236}">
                    <a16:creationId xmlns:a16="http://schemas.microsoft.com/office/drawing/2014/main" id="{EA8E35FF-120B-40DA-805E-0FF6A571762D}"/>
                  </a:ext>
                </a:extLst>
              </p:cNvPr>
              <p:cNvSpPr/>
              <p:nvPr/>
            </p:nvSpPr>
            <p:spPr>
              <a:xfrm>
                <a:off x="7426493"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Cube 201">
                <a:extLst>
                  <a:ext uri="{FF2B5EF4-FFF2-40B4-BE49-F238E27FC236}">
                    <a16:creationId xmlns:a16="http://schemas.microsoft.com/office/drawing/2014/main" id="{AE62A824-407C-40D8-95BB-58F42E1BAEA9}"/>
                  </a:ext>
                </a:extLst>
              </p:cNvPr>
              <p:cNvSpPr/>
              <p:nvPr/>
            </p:nvSpPr>
            <p:spPr>
              <a:xfrm>
                <a:off x="7710706"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Cube 202">
                <a:extLst>
                  <a:ext uri="{FF2B5EF4-FFF2-40B4-BE49-F238E27FC236}">
                    <a16:creationId xmlns:a16="http://schemas.microsoft.com/office/drawing/2014/main" id="{8EAB1B0C-A5FC-445C-A4B9-A5644B9C4738}"/>
                  </a:ext>
                </a:extLst>
              </p:cNvPr>
              <p:cNvSpPr/>
              <p:nvPr/>
            </p:nvSpPr>
            <p:spPr>
              <a:xfrm>
                <a:off x="7990478"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Cube 203">
                <a:extLst>
                  <a:ext uri="{FF2B5EF4-FFF2-40B4-BE49-F238E27FC236}">
                    <a16:creationId xmlns:a16="http://schemas.microsoft.com/office/drawing/2014/main" id="{8B736F49-50CE-4F68-A8EA-956F6F5AC1BD}"/>
                  </a:ext>
                </a:extLst>
              </p:cNvPr>
              <p:cNvSpPr/>
              <p:nvPr/>
            </p:nvSpPr>
            <p:spPr>
              <a:xfrm>
                <a:off x="8274686" y="301920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Cube 204">
                <a:extLst>
                  <a:ext uri="{FF2B5EF4-FFF2-40B4-BE49-F238E27FC236}">
                    <a16:creationId xmlns:a16="http://schemas.microsoft.com/office/drawing/2014/main" id="{988C8844-88BB-4CCF-94B5-4CD5E53A518D}"/>
                  </a:ext>
                </a:extLst>
              </p:cNvPr>
              <p:cNvSpPr/>
              <p:nvPr/>
            </p:nvSpPr>
            <p:spPr>
              <a:xfrm>
                <a:off x="8554458" y="3019196"/>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Cube 205">
                <a:extLst>
                  <a:ext uri="{FF2B5EF4-FFF2-40B4-BE49-F238E27FC236}">
                    <a16:creationId xmlns:a16="http://schemas.microsoft.com/office/drawing/2014/main" id="{A23D7FD9-0C84-4A3E-99D0-5373A37EB728}"/>
                  </a:ext>
                </a:extLst>
              </p:cNvPr>
              <p:cNvSpPr/>
              <p:nvPr/>
            </p:nvSpPr>
            <p:spPr>
              <a:xfrm>
                <a:off x="6012488"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Cube 206">
                <a:extLst>
                  <a:ext uri="{FF2B5EF4-FFF2-40B4-BE49-F238E27FC236}">
                    <a16:creationId xmlns:a16="http://schemas.microsoft.com/office/drawing/2014/main" id="{7CC8C52C-2FBE-4987-988D-F55338565B99}"/>
                  </a:ext>
                </a:extLst>
              </p:cNvPr>
              <p:cNvSpPr/>
              <p:nvPr/>
            </p:nvSpPr>
            <p:spPr>
              <a:xfrm>
                <a:off x="6292260"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Cube 207">
                <a:extLst>
                  <a:ext uri="{FF2B5EF4-FFF2-40B4-BE49-F238E27FC236}">
                    <a16:creationId xmlns:a16="http://schemas.microsoft.com/office/drawing/2014/main" id="{669DEE30-940C-40F3-AFFE-0512918FE04E}"/>
                  </a:ext>
                </a:extLst>
              </p:cNvPr>
              <p:cNvSpPr/>
              <p:nvPr/>
            </p:nvSpPr>
            <p:spPr>
              <a:xfrm>
                <a:off x="6572032"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Cube 208">
                <a:extLst>
                  <a:ext uri="{FF2B5EF4-FFF2-40B4-BE49-F238E27FC236}">
                    <a16:creationId xmlns:a16="http://schemas.microsoft.com/office/drawing/2014/main" id="{1513A927-290D-428A-B299-82EDBEF37EDD}"/>
                  </a:ext>
                </a:extLst>
              </p:cNvPr>
              <p:cNvSpPr/>
              <p:nvPr/>
            </p:nvSpPr>
            <p:spPr>
              <a:xfrm>
                <a:off x="6851804"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Cube 209">
                <a:extLst>
                  <a:ext uri="{FF2B5EF4-FFF2-40B4-BE49-F238E27FC236}">
                    <a16:creationId xmlns:a16="http://schemas.microsoft.com/office/drawing/2014/main" id="{BFE8E86E-6B8C-42FD-BDE8-DBDAE2724690}"/>
                  </a:ext>
                </a:extLst>
              </p:cNvPr>
              <p:cNvSpPr/>
              <p:nvPr/>
            </p:nvSpPr>
            <p:spPr>
              <a:xfrm>
                <a:off x="7146721"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Cube 210">
                <a:extLst>
                  <a:ext uri="{FF2B5EF4-FFF2-40B4-BE49-F238E27FC236}">
                    <a16:creationId xmlns:a16="http://schemas.microsoft.com/office/drawing/2014/main" id="{C9EEFAED-7156-410B-9502-A14230FFDA11}"/>
                  </a:ext>
                </a:extLst>
              </p:cNvPr>
              <p:cNvSpPr/>
              <p:nvPr/>
            </p:nvSpPr>
            <p:spPr>
              <a:xfrm>
                <a:off x="7426493"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Cube 211">
                <a:extLst>
                  <a:ext uri="{FF2B5EF4-FFF2-40B4-BE49-F238E27FC236}">
                    <a16:creationId xmlns:a16="http://schemas.microsoft.com/office/drawing/2014/main" id="{6D42736F-5A60-4563-B2CC-BEB15BE52C5F}"/>
                  </a:ext>
                </a:extLst>
              </p:cNvPr>
              <p:cNvSpPr/>
              <p:nvPr/>
            </p:nvSpPr>
            <p:spPr>
              <a:xfrm>
                <a:off x="7710706"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Cube 212">
                <a:extLst>
                  <a:ext uri="{FF2B5EF4-FFF2-40B4-BE49-F238E27FC236}">
                    <a16:creationId xmlns:a16="http://schemas.microsoft.com/office/drawing/2014/main" id="{C1BCC9FE-0DA3-473B-ABA2-48827CE970B1}"/>
                  </a:ext>
                </a:extLst>
              </p:cNvPr>
              <p:cNvSpPr/>
              <p:nvPr/>
            </p:nvSpPr>
            <p:spPr>
              <a:xfrm>
                <a:off x="7990478"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Cube 213">
                <a:extLst>
                  <a:ext uri="{FF2B5EF4-FFF2-40B4-BE49-F238E27FC236}">
                    <a16:creationId xmlns:a16="http://schemas.microsoft.com/office/drawing/2014/main" id="{2D79FAD7-5996-4975-BE92-062591D88F41}"/>
                  </a:ext>
                </a:extLst>
              </p:cNvPr>
              <p:cNvSpPr/>
              <p:nvPr/>
            </p:nvSpPr>
            <p:spPr>
              <a:xfrm>
                <a:off x="8274696" y="2786288"/>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Cube 214">
                <a:extLst>
                  <a:ext uri="{FF2B5EF4-FFF2-40B4-BE49-F238E27FC236}">
                    <a16:creationId xmlns:a16="http://schemas.microsoft.com/office/drawing/2014/main" id="{9BEF3892-BDA3-4C52-9781-1B5A85511DB5}"/>
                  </a:ext>
                </a:extLst>
              </p:cNvPr>
              <p:cNvSpPr/>
              <p:nvPr/>
            </p:nvSpPr>
            <p:spPr>
              <a:xfrm>
                <a:off x="8554468" y="278630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6" name="Group 215">
              <a:extLst>
                <a:ext uri="{FF2B5EF4-FFF2-40B4-BE49-F238E27FC236}">
                  <a16:creationId xmlns:a16="http://schemas.microsoft.com/office/drawing/2014/main" id="{C70CD98F-CDDE-4CF6-B8A7-A7FF38C23352}"/>
                </a:ext>
              </a:extLst>
            </p:cNvPr>
            <p:cNvGrpSpPr/>
            <p:nvPr/>
          </p:nvGrpSpPr>
          <p:grpSpPr>
            <a:xfrm>
              <a:off x="9137126" y="3112748"/>
              <a:ext cx="1496376" cy="1423842"/>
              <a:chOff x="6012488" y="2786288"/>
              <a:chExt cx="2900196" cy="2604000"/>
            </a:xfrm>
            <a:grpFill/>
          </p:grpSpPr>
          <p:sp>
            <p:nvSpPr>
              <p:cNvPr id="217" name="Cube 216">
                <a:extLst>
                  <a:ext uri="{FF2B5EF4-FFF2-40B4-BE49-F238E27FC236}">
                    <a16:creationId xmlns:a16="http://schemas.microsoft.com/office/drawing/2014/main" id="{7B798685-C607-441C-81BB-5D9ADDF6CC55}"/>
                  </a:ext>
                </a:extLst>
              </p:cNvPr>
              <p:cNvSpPr/>
              <p:nvPr/>
            </p:nvSpPr>
            <p:spPr>
              <a:xfrm>
                <a:off x="6012488"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Cube 217">
                <a:extLst>
                  <a:ext uri="{FF2B5EF4-FFF2-40B4-BE49-F238E27FC236}">
                    <a16:creationId xmlns:a16="http://schemas.microsoft.com/office/drawing/2014/main" id="{B310F5C8-04A3-4C6D-A1AE-1EC77105416E}"/>
                  </a:ext>
                </a:extLst>
              </p:cNvPr>
              <p:cNvSpPr/>
              <p:nvPr/>
            </p:nvSpPr>
            <p:spPr>
              <a:xfrm>
                <a:off x="6292260"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9" name="Cube 218">
                <a:extLst>
                  <a:ext uri="{FF2B5EF4-FFF2-40B4-BE49-F238E27FC236}">
                    <a16:creationId xmlns:a16="http://schemas.microsoft.com/office/drawing/2014/main" id="{EA7B6F73-0F35-411C-AEA8-F17CD974BADB}"/>
                  </a:ext>
                </a:extLst>
              </p:cNvPr>
              <p:cNvSpPr/>
              <p:nvPr/>
            </p:nvSpPr>
            <p:spPr>
              <a:xfrm>
                <a:off x="6572032"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Cube 219">
                <a:extLst>
                  <a:ext uri="{FF2B5EF4-FFF2-40B4-BE49-F238E27FC236}">
                    <a16:creationId xmlns:a16="http://schemas.microsoft.com/office/drawing/2014/main" id="{7A2B614F-9C60-44FF-BDA3-BB944D258189}"/>
                  </a:ext>
                </a:extLst>
              </p:cNvPr>
              <p:cNvSpPr/>
              <p:nvPr/>
            </p:nvSpPr>
            <p:spPr>
              <a:xfrm>
                <a:off x="6851804"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Cube 220">
                <a:extLst>
                  <a:ext uri="{FF2B5EF4-FFF2-40B4-BE49-F238E27FC236}">
                    <a16:creationId xmlns:a16="http://schemas.microsoft.com/office/drawing/2014/main" id="{04AD2AAF-ADA2-4D38-9A9A-964BFE8C62D7}"/>
                  </a:ext>
                </a:extLst>
              </p:cNvPr>
              <p:cNvSpPr/>
              <p:nvPr/>
            </p:nvSpPr>
            <p:spPr>
              <a:xfrm>
                <a:off x="7146721"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Cube 221">
                <a:extLst>
                  <a:ext uri="{FF2B5EF4-FFF2-40B4-BE49-F238E27FC236}">
                    <a16:creationId xmlns:a16="http://schemas.microsoft.com/office/drawing/2014/main" id="{9EF53C66-3A4A-4208-9C6A-E803E13BA94C}"/>
                  </a:ext>
                </a:extLst>
              </p:cNvPr>
              <p:cNvSpPr/>
              <p:nvPr/>
            </p:nvSpPr>
            <p:spPr>
              <a:xfrm>
                <a:off x="7426493"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Cube 222">
                <a:extLst>
                  <a:ext uri="{FF2B5EF4-FFF2-40B4-BE49-F238E27FC236}">
                    <a16:creationId xmlns:a16="http://schemas.microsoft.com/office/drawing/2014/main" id="{553B86F9-F8BE-4E7F-8F3B-E447E73F3599}"/>
                  </a:ext>
                </a:extLst>
              </p:cNvPr>
              <p:cNvSpPr/>
              <p:nvPr/>
            </p:nvSpPr>
            <p:spPr>
              <a:xfrm>
                <a:off x="7710706"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Cube 223">
                <a:extLst>
                  <a:ext uri="{FF2B5EF4-FFF2-40B4-BE49-F238E27FC236}">
                    <a16:creationId xmlns:a16="http://schemas.microsoft.com/office/drawing/2014/main" id="{4DC38121-0B6F-4059-8653-D3399D1F86E3}"/>
                  </a:ext>
                </a:extLst>
              </p:cNvPr>
              <p:cNvSpPr/>
              <p:nvPr/>
            </p:nvSpPr>
            <p:spPr>
              <a:xfrm>
                <a:off x="7990478"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Cube 224">
                <a:extLst>
                  <a:ext uri="{FF2B5EF4-FFF2-40B4-BE49-F238E27FC236}">
                    <a16:creationId xmlns:a16="http://schemas.microsoft.com/office/drawing/2014/main" id="{76F2E28E-C704-48C3-9EAD-4304AB93596C}"/>
                  </a:ext>
                </a:extLst>
              </p:cNvPr>
              <p:cNvSpPr/>
              <p:nvPr/>
            </p:nvSpPr>
            <p:spPr>
              <a:xfrm>
                <a:off x="8274686"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Cube 225">
                <a:extLst>
                  <a:ext uri="{FF2B5EF4-FFF2-40B4-BE49-F238E27FC236}">
                    <a16:creationId xmlns:a16="http://schemas.microsoft.com/office/drawing/2014/main" id="{6AD4B4A2-58D5-4039-A2A3-15E8BA44FE46}"/>
                  </a:ext>
                </a:extLst>
              </p:cNvPr>
              <p:cNvSpPr/>
              <p:nvPr/>
            </p:nvSpPr>
            <p:spPr>
              <a:xfrm>
                <a:off x="8554458" y="504337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Cube 226">
                <a:extLst>
                  <a:ext uri="{FF2B5EF4-FFF2-40B4-BE49-F238E27FC236}">
                    <a16:creationId xmlns:a16="http://schemas.microsoft.com/office/drawing/2014/main" id="{C54B6811-D0FD-4448-9E43-990F61DA4C0B}"/>
                  </a:ext>
                </a:extLst>
              </p:cNvPr>
              <p:cNvSpPr/>
              <p:nvPr/>
            </p:nvSpPr>
            <p:spPr>
              <a:xfrm>
                <a:off x="6012488"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Cube 227">
                <a:extLst>
                  <a:ext uri="{FF2B5EF4-FFF2-40B4-BE49-F238E27FC236}">
                    <a16:creationId xmlns:a16="http://schemas.microsoft.com/office/drawing/2014/main" id="{75B9FBBD-E357-4D71-881F-120C83A7FB37}"/>
                  </a:ext>
                </a:extLst>
              </p:cNvPr>
              <p:cNvSpPr/>
              <p:nvPr/>
            </p:nvSpPr>
            <p:spPr>
              <a:xfrm>
                <a:off x="6292260"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Cube 228">
                <a:extLst>
                  <a:ext uri="{FF2B5EF4-FFF2-40B4-BE49-F238E27FC236}">
                    <a16:creationId xmlns:a16="http://schemas.microsoft.com/office/drawing/2014/main" id="{6451282B-DF0B-43B9-8882-33DBCF5A635A}"/>
                  </a:ext>
                </a:extLst>
              </p:cNvPr>
              <p:cNvSpPr/>
              <p:nvPr/>
            </p:nvSpPr>
            <p:spPr>
              <a:xfrm>
                <a:off x="6572032"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Cube 229">
                <a:extLst>
                  <a:ext uri="{FF2B5EF4-FFF2-40B4-BE49-F238E27FC236}">
                    <a16:creationId xmlns:a16="http://schemas.microsoft.com/office/drawing/2014/main" id="{0ED41257-4804-4733-B242-E23C418B6BCE}"/>
                  </a:ext>
                </a:extLst>
              </p:cNvPr>
              <p:cNvSpPr/>
              <p:nvPr/>
            </p:nvSpPr>
            <p:spPr>
              <a:xfrm>
                <a:off x="6851804"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Cube 230">
                <a:extLst>
                  <a:ext uri="{FF2B5EF4-FFF2-40B4-BE49-F238E27FC236}">
                    <a16:creationId xmlns:a16="http://schemas.microsoft.com/office/drawing/2014/main" id="{210C00F6-2D54-4F95-8B03-FE47EA0A99ED}"/>
                  </a:ext>
                </a:extLst>
              </p:cNvPr>
              <p:cNvSpPr/>
              <p:nvPr/>
            </p:nvSpPr>
            <p:spPr>
              <a:xfrm>
                <a:off x="7146721"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Cube 231">
                <a:extLst>
                  <a:ext uri="{FF2B5EF4-FFF2-40B4-BE49-F238E27FC236}">
                    <a16:creationId xmlns:a16="http://schemas.microsoft.com/office/drawing/2014/main" id="{3ED084F8-2ED5-4320-ABAF-20323374E8DF}"/>
                  </a:ext>
                </a:extLst>
              </p:cNvPr>
              <p:cNvSpPr/>
              <p:nvPr/>
            </p:nvSpPr>
            <p:spPr>
              <a:xfrm>
                <a:off x="7426493"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Cube 232">
                <a:extLst>
                  <a:ext uri="{FF2B5EF4-FFF2-40B4-BE49-F238E27FC236}">
                    <a16:creationId xmlns:a16="http://schemas.microsoft.com/office/drawing/2014/main" id="{81D9BB30-8164-49C5-AC95-BFB0FF47D1A3}"/>
                  </a:ext>
                </a:extLst>
              </p:cNvPr>
              <p:cNvSpPr/>
              <p:nvPr/>
            </p:nvSpPr>
            <p:spPr>
              <a:xfrm>
                <a:off x="7710706"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Cube 233">
                <a:extLst>
                  <a:ext uri="{FF2B5EF4-FFF2-40B4-BE49-F238E27FC236}">
                    <a16:creationId xmlns:a16="http://schemas.microsoft.com/office/drawing/2014/main" id="{6866710E-4A0A-4AEA-95B0-12F91B40722E}"/>
                  </a:ext>
                </a:extLst>
              </p:cNvPr>
              <p:cNvSpPr/>
              <p:nvPr/>
            </p:nvSpPr>
            <p:spPr>
              <a:xfrm>
                <a:off x="7990478"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Cube 234">
                <a:extLst>
                  <a:ext uri="{FF2B5EF4-FFF2-40B4-BE49-F238E27FC236}">
                    <a16:creationId xmlns:a16="http://schemas.microsoft.com/office/drawing/2014/main" id="{D6FF1921-C194-4A30-A462-71E6D19DA025}"/>
                  </a:ext>
                </a:extLst>
              </p:cNvPr>
              <p:cNvSpPr/>
              <p:nvPr/>
            </p:nvSpPr>
            <p:spPr>
              <a:xfrm>
                <a:off x="8274686" y="4810470"/>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Cube 235">
                <a:extLst>
                  <a:ext uri="{FF2B5EF4-FFF2-40B4-BE49-F238E27FC236}">
                    <a16:creationId xmlns:a16="http://schemas.microsoft.com/office/drawing/2014/main" id="{37B5D864-9E1A-46A0-B14D-E0B180847DCB}"/>
                  </a:ext>
                </a:extLst>
              </p:cNvPr>
              <p:cNvSpPr/>
              <p:nvPr/>
            </p:nvSpPr>
            <p:spPr>
              <a:xfrm>
                <a:off x="8554458" y="481047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Cube 236">
                <a:extLst>
                  <a:ext uri="{FF2B5EF4-FFF2-40B4-BE49-F238E27FC236}">
                    <a16:creationId xmlns:a16="http://schemas.microsoft.com/office/drawing/2014/main" id="{C2B3260E-7727-4C6E-B280-041DF9B41AB5}"/>
                  </a:ext>
                </a:extLst>
              </p:cNvPr>
              <p:cNvSpPr/>
              <p:nvPr/>
            </p:nvSpPr>
            <p:spPr>
              <a:xfrm>
                <a:off x="6012488"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Cube 237">
                <a:extLst>
                  <a:ext uri="{FF2B5EF4-FFF2-40B4-BE49-F238E27FC236}">
                    <a16:creationId xmlns:a16="http://schemas.microsoft.com/office/drawing/2014/main" id="{6D0BEF63-811A-43C9-9FE2-73CF105E042B}"/>
                  </a:ext>
                </a:extLst>
              </p:cNvPr>
              <p:cNvSpPr/>
              <p:nvPr/>
            </p:nvSpPr>
            <p:spPr>
              <a:xfrm>
                <a:off x="6292260"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Cube 238">
                <a:extLst>
                  <a:ext uri="{FF2B5EF4-FFF2-40B4-BE49-F238E27FC236}">
                    <a16:creationId xmlns:a16="http://schemas.microsoft.com/office/drawing/2014/main" id="{C0502D80-9043-454C-B8EF-D941B22990CA}"/>
                  </a:ext>
                </a:extLst>
              </p:cNvPr>
              <p:cNvSpPr/>
              <p:nvPr/>
            </p:nvSpPr>
            <p:spPr>
              <a:xfrm>
                <a:off x="6572032"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Cube 239">
                <a:extLst>
                  <a:ext uri="{FF2B5EF4-FFF2-40B4-BE49-F238E27FC236}">
                    <a16:creationId xmlns:a16="http://schemas.microsoft.com/office/drawing/2014/main" id="{51242F23-D40B-448B-B9A4-4849986F73B2}"/>
                  </a:ext>
                </a:extLst>
              </p:cNvPr>
              <p:cNvSpPr/>
              <p:nvPr/>
            </p:nvSpPr>
            <p:spPr>
              <a:xfrm>
                <a:off x="6851804"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Cube 240">
                <a:extLst>
                  <a:ext uri="{FF2B5EF4-FFF2-40B4-BE49-F238E27FC236}">
                    <a16:creationId xmlns:a16="http://schemas.microsoft.com/office/drawing/2014/main" id="{9AF316C1-F4F1-4117-8B42-5229288161F4}"/>
                  </a:ext>
                </a:extLst>
              </p:cNvPr>
              <p:cNvSpPr/>
              <p:nvPr/>
            </p:nvSpPr>
            <p:spPr>
              <a:xfrm>
                <a:off x="7146721"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Cube 241">
                <a:extLst>
                  <a:ext uri="{FF2B5EF4-FFF2-40B4-BE49-F238E27FC236}">
                    <a16:creationId xmlns:a16="http://schemas.microsoft.com/office/drawing/2014/main" id="{ACF57C13-A3DF-4C3B-AE9E-9AA06594E28A}"/>
                  </a:ext>
                </a:extLst>
              </p:cNvPr>
              <p:cNvSpPr/>
              <p:nvPr/>
            </p:nvSpPr>
            <p:spPr>
              <a:xfrm>
                <a:off x="7426493"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Cube 242">
                <a:extLst>
                  <a:ext uri="{FF2B5EF4-FFF2-40B4-BE49-F238E27FC236}">
                    <a16:creationId xmlns:a16="http://schemas.microsoft.com/office/drawing/2014/main" id="{8A100EB3-3E3A-44E4-ACB2-7573D0904AA7}"/>
                  </a:ext>
                </a:extLst>
              </p:cNvPr>
              <p:cNvSpPr/>
              <p:nvPr/>
            </p:nvSpPr>
            <p:spPr>
              <a:xfrm>
                <a:off x="7710706"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Cube 243">
                <a:extLst>
                  <a:ext uri="{FF2B5EF4-FFF2-40B4-BE49-F238E27FC236}">
                    <a16:creationId xmlns:a16="http://schemas.microsoft.com/office/drawing/2014/main" id="{A5B7188A-F373-490B-B27D-0A138B7B4855}"/>
                  </a:ext>
                </a:extLst>
              </p:cNvPr>
              <p:cNvSpPr/>
              <p:nvPr/>
            </p:nvSpPr>
            <p:spPr>
              <a:xfrm>
                <a:off x="7990478"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Cube 244">
                <a:extLst>
                  <a:ext uri="{FF2B5EF4-FFF2-40B4-BE49-F238E27FC236}">
                    <a16:creationId xmlns:a16="http://schemas.microsoft.com/office/drawing/2014/main" id="{9C2D922F-AE22-47D1-B099-39706BCD5641}"/>
                  </a:ext>
                </a:extLst>
              </p:cNvPr>
              <p:cNvSpPr/>
              <p:nvPr/>
            </p:nvSpPr>
            <p:spPr>
              <a:xfrm>
                <a:off x="8274686"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Cube 245">
                <a:extLst>
                  <a:ext uri="{FF2B5EF4-FFF2-40B4-BE49-F238E27FC236}">
                    <a16:creationId xmlns:a16="http://schemas.microsoft.com/office/drawing/2014/main" id="{20005D6D-2494-4767-827C-763E9E781F62}"/>
                  </a:ext>
                </a:extLst>
              </p:cNvPr>
              <p:cNvSpPr/>
              <p:nvPr/>
            </p:nvSpPr>
            <p:spPr>
              <a:xfrm>
                <a:off x="8554458" y="457757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Cube 246">
                <a:extLst>
                  <a:ext uri="{FF2B5EF4-FFF2-40B4-BE49-F238E27FC236}">
                    <a16:creationId xmlns:a16="http://schemas.microsoft.com/office/drawing/2014/main" id="{8335F8C9-C209-4D27-AEE1-88D7CF24697B}"/>
                  </a:ext>
                </a:extLst>
              </p:cNvPr>
              <p:cNvSpPr/>
              <p:nvPr/>
            </p:nvSpPr>
            <p:spPr>
              <a:xfrm>
                <a:off x="6012488"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Cube 247">
                <a:extLst>
                  <a:ext uri="{FF2B5EF4-FFF2-40B4-BE49-F238E27FC236}">
                    <a16:creationId xmlns:a16="http://schemas.microsoft.com/office/drawing/2014/main" id="{E5A8E8AA-469E-4D02-B6F4-33B9364E36D8}"/>
                  </a:ext>
                </a:extLst>
              </p:cNvPr>
              <p:cNvSpPr/>
              <p:nvPr/>
            </p:nvSpPr>
            <p:spPr>
              <a:xfrm>
                <a:off x="6292260"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Cube 248">
                <a:extLst>
                  <a:ext uri="{FF2B5EF4-FFF2-40B4-BE49-F238E27FC236}">
                    <a16:creationId xmlns:a16="http://schemas.microsoft.com/office/drawing/2014/main" id="{B93AADC4-F78F-4B14-AFA1-FA7A252EC8A0}"/>
                  </a:ext>
                </a:extLst>
              </p:cNvPr>
              <p:cNvSpPr/>
              <p:nvPr/>
            </p:nvSpPr>
            <p:spPr>
              <a:xfrm>
                <a:off x="6572032"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Cube 249">
                <a:extLst>
                  <a:ext uri="{FF2B5EF4-FFF2-40B4-BE49-F238E27FC236}">
                    <a16:creationId xmlns:a16="http://schemas.microsoft.com/office/drawing/2014/main" id="{1AB2D445-4A9E-428C-B9E3-61642A014847}"/>
                  </a:ext>
                </a:extLst>
              </p:cNvPr>
              <p:cNvSpPr/>
              <p:nvPr/>
            </p:nvSpPr>
            <p:spPr>
              <a:xfrm>
                <a:off x="6851804"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Cube 250">
                <a:extLst>
                  <a:ext uri="{FF2B5EF4-FFF2-40B4-BE49-F238E27FC236}">
                    <a16:creationId xmlns:a16="http://schemas.microsoft.com/office/drawing/2014/main" id="{58FE38E1-B839-4B89-9018-B4C04FC0FB3B}"/>
                  </a:ext>
                </a:extLst>
              </p:cNvPr>
              <p:cNvSpPr/>
              <p:nvPr/>
            </p:nvSpPr>
            <p:spPr>
              <a:xfrm>
                <a:off x="7146721"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Cube 251">
                <a:extLst>
                  <a:ext uri="{FF2B5EF4-FFF2-40B4-BE49-F238E27FC236}">
                    <a16:creationId xmlns:a16="http://schemas.microsoft.com/office/drawing/2014/main" id="{C80B9B33-848C-4950-B2A9-4DA8AB544BAE}"/>
                  </a:ext>
                </a:extLst>
              </p:cNvPr>
              <p:cNvSpPr/>
              <p:nvPr/>
            </p:nvSpPr>
            <p:spPr>
              <a:xfrm>
                <a:off x="7426493"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Cube 252">
                <a:extLst>
                  <a:ext uri="{FF2B5EF4-FFF2-40B4-BE49-F238E27FC236}">
                    <a16:creationId xmlns:a16="http://schemas.microsoft.com/office/drawing/2014/main" id="{5CE034E9-960B-4C7E-8539-5145B94BFEB3}"/>
                  </a:ext>
                </a:extLst>
              </p:cNvPr>
              <p:cNvSpPr/>
              <p:nvPr/>
            </p:nvSpPr>
            <p:spPr>
              <a:xfrm>
                <a:off x="7710706"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Cube 253">
                <a:extLst>
                  <a:ext uri="{FF2B5EF4-FFF2-40B4-BE49-F238E27FC236}">
                    <a16:creationId xmlns:a16="http://schemas.microsoft.com/office/drawing/2014/main" id="{E465BA53-A486-4CE8-AA87-83AC1C925EE3}"/>
                  </a:ext>
                </a:extLst>
              </p:cNvPr>
              <p:cNvSpPr/>
              <p:nvPr/>
            </p:nvSpPr>
            <p:spPr>
              <a:xfrm>
                <a:off x="7990478"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Cube 254">
                <a:extLst>
                  <a:ext uri="{FF2B5EF4-FFF2-40B4-BE49-F238E27FC236}">
                    <a16:creationId xmlns:a16="http://schemas.microsoft.com/office/drawing/2014/main" id="{35809391-8BE4-4DCD-9460-4E254E9F28D9}"/>
                  </a:ext>
                </a:extLst>
              </p:cNvPr>
              <p:cNvSpPr/>
              <p:nvPr/>
            </p:nvSpPr>
            <p:spPr>
              <a:xfrm>
                <a:off x="8274686"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Cube 255">
                <a:extLst>
                  <a:ext uri="{FF2B5EF4-FFF2-40B4-BE49-F238E27FC236}">
                    <a16:creationId xmlns:a16="http://schemas.microsoft.com/office/drawing/2014/main" id="{D5EE8F24-4550-4D9D-8BE1-520980B69AC5}"/>
                  </a:ext>
                </a:extLst>
              </p:cNvPr>
              <p:cNvSpPr/>
              <p:nvPr/>
            </p:nvSpPr>
            <p:spPr>
              <a:xfrm>
                <a:off x="8554458" y="4344667"/>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Cube 256">
                <a:extLst>
                  <a:ext uri="{FF2B5EF4-FFF2-40B4-BE49-F238E27FC236}">
                    <a16:creationId xmlns:a16="http://schemas.microsoft.com/office/drawing/2014/main" id="{6C18AFA7-3E3B-48BC-9FB2-BA74D15F7A09}"/>
                  </a:ext>
                </a:extLst>
              </p:cNvPr>
              <p:cNvSpPr/>
              <p:nvPr/>
            </p:nvSpPr>
            <p:spPr>
              <a:xfrm>
                <a:off x="6012488"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Cube 257">
                <a:extLst>
                  <a:ext uri="{FF2B5EF4-FFF2-40B4-BE49-F238E27FC236}">
                    <a16:creationId xmlns:a16="http://schemas.microsoft.com/office/drawing/2014/main" id="{FE5AB33D-B17A-4652-B75A-4A6026A7B7C6}"/>
                  </a:ext>
                </a:extLst>
              </p:cNvPr>
              <p:cNvSpPr/>
              <p:nvPr/>
            </p:nvSpPr>
            <p:spPr>
              <a:xfrm>
                <a:off x="6292260"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Cube 258">
                <a:extLst>
                  <a:ext uri="{FF2B5EF4-FFF2-40B4-BE49-F238E27FC236}">
                    <a16:creationId xmlns:a16="http://schemas.microsoft.com/office/drawing/2014/main" id="{293E3FF9-F919-441F-9335-6A3E5EFE8E0E}"/>
                  </a:ext>
                </a:extLst>
              </p:cNvPr>
              <p:cNvSpPr/>
              <p:nvPr/>
            </p:nvSpPr>
            <p:spPr>
              <a:xfrm>
                <a:off x="6572032"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Cube 259">
                <a:extLst>
                  <a:ext uri="{FF2B5EF4-FFF2-40B4-BE49-F238E27FC236}">
                    <a16:creationId xmlns:a16="http://schemas.microsoft.com/office/drawing/2014/main" id="{5551CB78-FD92-42EA-8C91-2A0A9800F365}"/>
                  </a:ext>
                </a:extLst>
              </p:cNvPr>
              <p:cNvSpPr/>
              <p:nvPr/>
            </p:nvSpPr>
            <p:spPr>
              <a:xfrm>
                <a:off x="6851804"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Cube 260">
                <a:extLst>
                  <a:ext uri="{FF2B5EF4-FFF2-40B4-BE49-F238E27FC236}">
                    <a16:creationId xmlns:a16="http://schemas.microsoft.com/office/drawing/2014/main" id="{FE3FE20D-1436-46B8-B819-E3E7945B2259}"/>
                  </a:ext>
                </a:extLst>
              </p:cNvPr>
              <p:cNvSpPr/>
              <p:nvPr/>
            </p:nvSpPr>
            <p:spPr>
              <a:xfrm>
                <a:off x="7146721"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Cube 261">
                <a:extLst>
                  <a:ext uri="{FF2B5EF4-FFF2-40B4-BE49-F238E27FC236}">
                    <a16:creationId xmlns:a16="http://schemas.microsoft.com/office/drawing/2014/main" id="{00D60DAF-C82F-4178-A7FF-CC8995D5B538}"/>
                  </a:ext>
                </a:extLst>
              </p:cNvPr>
              <p:cNvSpPr/>
              <p:nvPr/>
            </p:nvSpPr>
            <p:spPr>
              <a:xfrm>
                <a:off x="7426493"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Cube 262">
                <a:extLst>
                  <a:ext uri="{FF2B5EF4-FFF2-40B4-BE49-F238E27FC236}">
                    <a16:creationId xmlns:a16="http://schemas.microsoft.com/office/drawing/2014/main" id="{FE1925C5-6E56-4C2D-84AF-9101D0ECA8C9}"/>
                  </a:ext>
                </a:extLst>
              </p:cNvPr>
              <p:cNvSpPr/>
              <p:nvPr/>
            </p:nvSpPr>
            <p:spPr>
              <a:xfrm>
                <a:off x="7710706"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Cube 263">
                <a:extLst>
                  <a:ext uri="{FF2B5EF4-FFF2-40B4-BE49-F238E27FC236}">
                    <a16:creationId xmlns:a16="http://schemas.microsoft.com/office/drawing/2014/main" id="{C8E003B2-0DD1-40AC-9660-138371F1E58B}"/>
                  </a:ext>
                </a:extLst>
              </p:cNvPr>
              <p:cNvSpPr/>
              <p:nvPr/>
            </p:nvSpPr>
            <p:spPr>
              <a:xfrm>
                <a:off x="7990478"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Cube 264">
                <a:extLst>
                  <a:ext uri="{FF2B5EF4-FFF2-40B4-BE49-F238E27FC236}">
                    <a16:creationId xmlns:a16="http://schemas.microsoft.com/office/drawing/2014/main" id="{3173FAC4-4392-4D3F-99A1-9CFA8DDCE92F}"/>
                  </a:ext>
                </a:extLst>
              </p:cNvPr>
              <p:cNvSpPr/>
              <p:nvPr/>
            </p:nvSpPr>
            <p:spPr>
              <a:xfrm>
                <a:off x="8274686" y="405993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Cube 265">
                <a:extLst>
                  <a:ext uri="{FF2B5EF4-FFF2-40B4-BE49-F238E27FC236}">
                    <a16:creationId xmlns:a16="http://schemas.microsoft.com/office/drawing/2014/main" id="{1B996CED-C11F-4EA6-8525-ACBCE8E0A11F}"/>
                  </a:ext>
                </a:extLst>
              </p:cNvPr>
              <p:cNvSpPr/>
              <p:nvPr/>
            </p:nvSpPr>
            <p:spPr>
              <a:xfrm>
                <a:off x="8554458" y="4059939"/>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Cube 266">
                <a:extLst>
                  <a:ext uri="{FF2B5EF4-FFF2-40B4-BE49-F238E27FC236}">
                    <a16:creationId xmlns:a16="http://schemas.microsoft.com/office/drawing/2014/main" id="{588BDA95-5EE8-41DD-BA6C-671AFEAA7798}"/>
                  </a:ext>
                </a:extLst>
              </p:cNvPr>
              <p:cNvSpPr/>
              <p:nvPr/>
            </p:nvSpPr>
            <p:spPr>
              <a:xfrm>
                <a:off x="6012488"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Cube 267">
                <a:extLst>
                  <a:ext uri="{FF2B5EF4-FFF2-40B4-BE49-F238E27FC236}">
                    <a16:creationId xmlns:a16="http://schemas.microsoft.com/office/drawing/2014/main" id="{013B0461-2281-4ADA-8DD0-6324E0C7FD2F}"/>
                  </a:ext>
                </a:extLst>
              </p:cNvPr>
              <p:cNvSpPr/>
              <p:nvPr/>
            </p:nvSpPr>
            <p:spPr>
              <a:xfrm>
                <a:off x="6292260"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Cube 268">
                <a:extLst>
                  <a:ext uri="{FF2B5EF4-FFF2-40B4-BE49-F238E27FC236}">
                    <a16:creationId xmlns:a16="http://schemas.microsoft.com/office/drawing/2014/main" id="{F270EFF2-78A7-414F-991A-5A94FEF334DC}"/>
                  </a:ext>
                </a:extLst>
              </p:cNvPr>
              <p:cNvSpPr/>
              <p:nvPr/>
            </p:nvSpPr>
            <p:spPr>
              <a:xfrm>
                <a:off x="6572032"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Cube 269">
                <a:extLst>
                  <a:ext uri="{FF2B5EF4-FFF2-40B4-BE49-F238E27FC236}">
                    <a16:creationId xmlns:a16="http://schemas.microsoft.com/office/drawing/2014/main" id="{2E0B3603-7FC3-4EFA-80CB-219E7DC0564A}"/>
                  </a:ext>
                </a:extLst>
              </p:cNvPr>
              <p:cNvSpPr/>
              <p:nvPr/>
            </p:nvSpPr>
            <p:spPr>
              <a:xfrm>
                <a:off x="6851804"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Cube 270">
                <a:extLst>
                  <a:ext uri="{FF2B5EF4-FFF2-40B4-BE49-F238E27FC236}">
                    <a16:creationId xmlns:a16="http://schemas.microsoft.com/office/drawing/2014/main" id="{FA1E7961-CB68-4CB0-BAA8-77366833EE49}"/>
                  </a:ext>
                </a:extLst>
              </p:cNvPr>
              <p:cNvSpPr/>
              <p:nvPr/>
            </p:nvSpPr>
            <p:spPr>
              <a:xfrm>
                <a:off x="7146721"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Cube 271">
                <a:extLst>
                  <a:ext uri="{FF2B5EF4-FFF2-40B4-BE49-F238E27FC236}">
                    <a16:creationId xmlns:a16="http://schemas.microsoft.com/office/drawing/2014/main" id="{26F8BD0E-083C-4DBC-8725-B91A4CAFEFE7}"/>
                  </a:ext>
                </a:extLst>
              </p:cNvPr>
              <p:cNvSpPr/>
              <p:nvPr/>
            </p:nvSpPr>
            <p:spPr>
              <a:xfrm>
                <a:off x="7426493"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Cube 272">
                <a:extLst>
                  <a:ext uri="{FF2B5EF4-FFF2-40B4-BE49-F238E27FC236}">
                    <a16:creationId xmlns:a16="http://schemas.microsoft.com/office/drawing/2014/main" id="{EABC2480-3420-450B-901D-38214FE66D25}"/>
                  </a:ext>
                </a:extLst>
              </p:cNvPr>
              <p:cNvSpPr/>
              <p:nvPr/>
            </p:nvSpPr>
            <p:spPr>
              <a:xfrm>
                <a:off x="7710706"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Cube 273">
                <a:extLst>
                  <a:ext uri="{FF2B5EF4-FFF2-40B4-BE49-F238E27FC236}">
                    <a16:creationId xmlns:a16="http://schemas.microsoft.com/office/drawing/2014/main" id="{324D744A-8C64-4B5B-B2C8-BE57EB8B7B71}"/>
                  </a:ext>
                </a:extLst>
              </p:cNvPr>
              <p:cNvSpPr/>
              <p:nvPr/>
            </p:nvSpPr>
            <p:spPr>
              <a:xfrm>
                <a:off x="7990478"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Cube 274">
                <a:extLst>
                  <a:ext uri="{FF2B5EF4-FFF2-40B4-BE49-F238E27FC236}">
                    <a16:creationId xmlns:a16="http://schemas.microsoft.com/office/drawing/2014/main" id="{7021398D-77D6-46D8-ACCE-5F7E1B2EEE9A}"/>
                  </a:ext>
                </a:extLst>
              </p:cNvPr>
              <p:cNvSpPr/>
              <p:nvPr/>
            </p:nvSpPr>
            <p:spPr>
              <a:xfrm>
                <a:off x="8274686"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Cube 275">
                <a:extLst>
                  <a:ext uri="{FF2B5EF4-FFF2-40B4-BE49-F238E27FC236}">
                    <a16:creationId xmlns:a16="http://schemas.microsoft.com/office/drawing/2014/main" id="{6DA108C5-9D2E-460F-BC15-6785F40BAC5D}"/>
                  </a:ext>
                </a:extLst>
              </p:cNvPr>
              <p:cNvSpPr/>
              <p:nvPr/>
            </p:nvSpPr>
            <p:spPr>
              <a:xfrm>
                <a:off x="8554458" y="382703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Cube 276">
                <a:extLst>
                  <a:ext uri="{FF2B5EF4-FFF2-40B4-BE49-F238E27FC236}">
                    <a16:creationId xmlns:a16="http://schemas.microsoft.com/office/drawing/2014/main" id="{62B126F4-7CC2-4486-8BB2-5E4D72740914}"/>
                  </a:ext>
                </a:extLst>
              </p:cNvPr>
              <p:cNvSpPr/>
              <p:nvPr/>
            </p:nvSpPr>
            <p:spPr>
              <a:xfrm>
                <a:off x="6012488"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Cube 277">
                <a:extLst>
                  <a:ext uri="{FF2B5EF4-FFF2-40B4-BE49-F238E27FC236}">
                    <a16:creationId xmlns:a16="http://schemas.microsoft.com/office/drawing/2014/main" id="{874AC100-DE06-4A92-B2F5-2DD6502B9F8F}"/>
                  </a:ext>
                </a:extLst>
              </p:cNvPr>
              <p:cNvSpPr/>
              <p:nvPr/>
            </p:nvSpPr>
            <p:spPr>
              <a:xfrm>
                <a:off x="6292260"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Cube 278">
                <a:extLst>
                  <a:ext uri="{FF2B5EF4-FFF2-40B4-BE49-F238E27FC236}">
                    <a16:creationId xmlns:a16="http://schemas.microsoft.com/office/drawing/2014/main" id="{8CC48A1F-1A8C-4675-BB64-5C35796396EF}"/>
                  </a:ext>
                </a:extLst>
              </p:cNvPr>
              <p:cNvSpPr/>
              <p:nvPr/>
            </p:nvSpPr>
            <p:spPr>
              <a:xfrm>
                <a:off x="6572032"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Cube 279">
                <a:extLst>
                  <a:ext uri="{FF2B5EF4-FFF2-40B4-BE49-F238E27FC236}">
                    <a16:creationId xmlns:a16="http://schemas.microsoft.com/office/drawing/2014/main" id="{BD9B6FC7-C951-48D2-B4B0-5553A36F3E6F}"/>
                  </a:ext>
                </a:extLst>
              </p:cNvPr>
              <p:cNvSpPr/>
              <p:nvPr/>
            </p:nvSpPr>
            <p:spPr>
              <a:xfrm>
                <a:off x="6851804"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Cube 280">
                <a:extLst>
                  <a:ext uri="{FF2B5EF4-FFF2-40B4-BE49-F238E27FC236}">
                    <a16:creationId xmlns:a16="http://schemas.microsoft.com/office/drawing/2014/main" id="{5E99673C-7F9C-409C-930A-FF331B7B33DF}"/>
                  </a:ext>
                </a:extLst>
              </p:cNvPr>
              <p:cNvSpPr/>
              <p:nvPr/>
            </p:nvSpPr>
            <p:spPr>
              <a:xfrm>
                <a:off x="7146721"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Cube 281">
                <a:extLst>
                  <a:ext uri="{FF2B5EF4-FFF2-40B4-BE49-F238E27FC236}">
                    <a16:creationId xmlns:a16="http://schemas.microsoft.com/office/drawing/2014/main" id="{7F74CAEA-8A64-4C3D-A8CF-B3C2C6EFAA17}"/>
                  </a:ext>
                </a:extLst>
              </p:cNvPr>
              <p:cNvSpPr/>
              <p:nvPr/>
            </p:nvSpPr>
            <p:spPr>
              <a:xfrm>
                <a:off x="7426493"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Cube 282">
                <a:extLst>
                  <a:ext uri="{FF2B5EF4-FFF2-40B4-BE49-F238E27FC236}">
                    <a16:creationId xmlns:a16="http://schemas.microsoft.com/office/drawing/2014/main" id="{C13693D4-3DDB-4C17-8667-748BAE66385D}"/>
                  </a:ext>
                </a:extLst>
              </p:cNvPr>
              <p:cNvSpPr/>
              <p:nvPr/>
            </p:nvSpPr>
            <p:spPr>
              <a:xfrm>
                <a:off x="7710706"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Cube 283">
                <a:extLst>
                  <a:ext uri="{FF2B5EF4-FFF2-40B4-BE49-F238E27FC236}">
                    <a16:creationId xmlns:a16="http://schemas.microsoft.com/office/drawing/2014/main" id="{3090DAC1-61EB-4BF7-9D22-3DD6D801B79C}"/>
                  </a:ext>
                </a:extLst>
              </p:cNvPr>
              <p:cNvSpPr/>
              <p:nvPr/>
            </p:nvSpPr>
            <p:spPr>
              <a:xfrm>
                <a:off x="7990478"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Cube 284">
                <a:extLst>
                  <a:ext uri="{FF2B5EF4-FFF2-40B4-BE49-F238E27FC236}">
                    <a16:creationId xmlns:a16="http://schemas.microsoft.com/office/drawing/2014/main" id="{C6CBB534-9EA6-4AD7-8A94-BDA6F8E922B5}"/>
                  </a:ext>
                </a:extLst>
              </p:cNvPr>
              <p:cNvSpPr/>
              <p:nvPr/>
            </p:nvSpPr>
            <p:spPr>
              <a:xfrm>
                <a:off x="8274686" y="3544448"/>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Cube 285">
                <a:extLst>
                  <a:ext uri="{FF2B5EF4-FFF2-40B4-BE49-F238E27FC236}">
                    <a16:creationId xmlns:a16="http://schemas.microsoft.com/office/drawing/2014/main" id="{D78669A5-AFAA-43C7-ADC9-87ECA6A923B0}"/>
                  </a:ext>
                </a:extLst>
              </p:cNvPr>
              <p:cNvSpPr/>
              <p:nvPr/>
            </p:nvSpPr>
            <p:spPr>
              <a:xfrm>
                <a:off x="8554458" y="3544444"/>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Cube 286">
                <a:extLst>
                  <a:ext uri="{FF2B5EF4-FFF2-40B4-BE49-F238E27FC236}">
                    <a16:creationId xmlns:a16="http://schemas.microsoft.com/office/drawing/2014/main" id="{2AA72CC8-2668-46F2-9426-9B9BA4ED0E45}"/>
                  </a:ext>
                </a:extLst>
              </p:cNvPr>
              <p:cNvSpPr/>
              <p:nvPr/>
            </p:nvSpPr>
            <p:spPr>
              <a:xfrm>
                <a:off x="6012488"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Cube 287">
                <a:extLst>
                  <a:ext uri="{FF2B5EF4-FFF2-40B4-BE49-F238E27FC236}">
                    <a16:creationId xmlns:a16="http://schemas.microsoft.com/office/drawing/2014/main" id="{5200A625-1C03-4223-9F7A-DB59FC4C4FA7}"/>
                  </a:ext>
                </a:extLst>
              </p:cNvPr>
              <p:cNvSpPr/>
              <p:nvPr/>
            </p:nvSpPr>
            <p:spPr>
              <a:xfrm>
                <a:off x="6292260"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Cube 288">
                <a:extLst>
                  <a:ext uri="{FF2B5EF4-FFF2-40B4-BE49-F238E27FC236}">
                    <a16:creationId xmlns:a16="http://schemas.microsoft.com/office/drawing/2014/main" id="{83484FD9-4F2D-4816-8C1D-DA6A178FF4D8}"/>
                  </a:ext>
                </a:extLst>
              </p:cNvPr>
              <p:cNvSpPr/>
              <p:nvPr/>
            </p:nvSpPr>
            <p:spPr>
              <a:xfrm>
                <a:off x="6572032"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Cube 289">
                <a:extLst>
                  <a:ext uri="{FF2B5EF4-FFF2-40B4-BE49-F238E27FC236}">
                    <a16:creationId xmlns:a16="http://schemas.microsoft.com/office/drawing/2014/main" id="{36C058E1-870D-4258-B478-6F72A4B610AA}"/>
                  </a:ext>
                </a:extLst>
              </p:cNvPr>
              <p:cNvSpPr/>
              <p:nvPr/>
            </p:nvSpPr>
            <p:spPr>
              <a:xfrm>
                <a:off x="6851804"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Cube 290">
                <a:extLst>
                  <a:ext uri="{FF2B5EF4-FFF2-40B4-BE49-F238E27FC236}">
                    <a16:creationId xmlns:a16="http://schemas.microsoft.com/office/drawing/2014/main" id="{A0196F3C-ECD9-470E-A2A3-36E23BCF51A1}"/>
                  </a:ext>
                </a:extLst>
              </p:cNvPr>
              <p:cNvSpPr/>
              <p:nvPr/>
            </p:nvSpPr>
            <p:spPr>
              <a:xfrm>
                <a:off x="7146721"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Cube 291">
                <a:extLst>
                  <a:ext uri="{FF2B5EF4-FFF2-40B4-BE49-F238E27FC236}">
                    <a16:creationId xmlns:a16="http://schemas.microsoft.com/office/drawing/2014/main" id="{7FEC655A-3990-45B4-978B-54D7DF04205B}"/>
                  </a:ext>
                </a:extLst>
              </p:cNvPr>
              <p:cNvSpPr/>
              <p:nvPr/>
            </p:nvSpPr>
            <p:spPr>
              <a:xfrm>
                <a:off x="7426493"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Cube 292">
                <a:extLst>
                  <a:ext uri="{FF2B5EF4-FFF2-40B4-BE49-F238E27FC236}">
                    <a16:creationId xmlns:a16="http://schemas.microsoft.com/office/drawing/2014/main" id="{E339F732-6A7C-4ED0-9194-5C4511CE7902}"/>
                  </a:ext>
                </a:extLst>
              </p:cNvPr>
              <p:cNvSpPr/>
              <p:nvPr/>
            </p:nvSpPr>
            <p:spPr>
              <a:xfrm>
                <a:off x="7710706"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Cube 293">
                <a:extLst>
                  <a:ext uri="{FF2B5EF4-FFF2-40B4-BE49-F238E27FC236}">
                    <a16:creationId xmlns:a16="http://schemas.microsoft.com/office/drawing/2014/main" id="{0FD86D7E-D307-4A94-B111-D18FAF9665AA}"/>
                  </a:ext>
                </a:extLst>
              </p:cNvPr>
              <p:cNvSpPr/>
              <p:nvPr/>
            </p:nvSpPr>
            <p:spPr>
              <a:xfrm>
                <a:off x="7990478"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Cube 294">
                <a:extLst>
                  <a:ext uri="{FF2B5EF4-FFF2-40B4-BE49-F238E27FC236}">
                    <a16:creationId xmlns:a16="http://schemas.microsoft.com/office/drawing/2014/main" id="{3EB8B6CD-6727-4709-A40D-04181711C58D}"/>
                  </a:ext>
                </a:extLst>
              </p:cNvPr>
              <p:cNvSpPr/>
              <p:nvPr/>
            </p:nvSpPr>
            <p:spPr>
              <a:xfrm>
                <a:off x="8274686" y="3311549"/>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Cube 295">
                <a:extLst>
                  <a:ext uri="{FF2B5EF4-FFF2-40B4-BE49-F238E27FC236}">
                    <a16:creationId xmlns:a16="http://schemas.microsoft.com/office/drawing/2014/main" id="{9CE078F1-5DA9-4514-B407-96711877A8CF}"/>
                  </a:ext>
                </a:extLst>
              </p:cNvPr>
              <p:cNvSpPr/>
              <p:nvPr/>
            </p:nvSpPr>
            <p:spPr>
              <a:xfrm>
                <a:off x="8554458" y="3311545"/>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Cube 296">
                <a:extLst>
                  <a:ext uri="{FF2B5EF4-FFF2-40B4-BE49-F238E27FC236}">
                    <a16:creationId xmlns:a16="http://schemas.microsoft.com/office/drawing/2014/main" id="{CC06D249-BFB0-4145-8041-E62A6AF5E57A}"/>
                  </a:ext>
                </a:extLst>
              </p:cNvPr>
              <p:cNvSpPr/>
              <p:nvPr/>
            </p:nvSpPr>
            <p:spPr>
              <a:xfrm>
                <a:off x="6012488"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Cube 297">
                <a:extLst>
                  <a:ext uri="{FF2B5EF4-FFF2-40B4-BE49-F238E27FC236}">
                    <a16:creationId xmlns:a16="http://schemas.microsoft.com/office/drawing/2014/main" id="{4BDB0CDE-F595-48EA-9F15-C4000FC6D434}"/>
                  </a:ext>
                </a:extLst>
              </p:cNvPr>
              <p:cNvSpPr/>
              <p:nvPr/>
            </p:nvSpPr>
            <p:spPr>
              <a:xfrm>
                <a:off x="6292260"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Cube 298">
                <a:extLst>
                  <a:ext uri="{FF2B5EF4-FFF2-40B4-BE49-F238E27FC236}">
                    <a16:creationId xmlns:a16="http://schemas.microsoft.com/office/drawing/2014/main" id="{3514E0EC-BF5E-4B14-9592-979B1FFF1D34}"/>
                  </a:ext>
                </a:extLst>
              </p:cNvPr>
              <p:cNvSpPr/>
              <p:nvPr/>
            </p:nvSpPr>
            <p:spPr>
              <a:xfrm>
                <a:off x="6572032"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Cube 299">
                <a:extLst>
                  <a:ext uri="{FF2B5EF4-FFF2-40B4-BE49-F238E27FC236}">
                    <a16:creationId xmlns:a16="http://schemas.microsoft.com/office/drawing/2014/main" id="{1D2DD024-005F-4ED2-9D8B-E085F5A37ED9}"/>
                  </a:ext>
                </a:extLst>
              </p:cNvPr>
              <p:cNvSpPr/>
              <p:nvPr/>
            </p:nvSpPr>
            <p:spPr>
              <a:xfrm>
                <a:off x="6851804"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Cube 300">
                <a:extLst>
                  <a:ext uri="{FF2B5EF4-FFF2-40B4-BE49-F238E27FC236}">
                    <a16:creationId xmlns:a16="http://schemas.microsoft.com/office/drawing/2014/main" id="{D36FAB51-F05D-4247-8930-9DF1C2556175}"/>
                  </a:ext>
                </a:extLst>
              </p:cNvPr>
              <p:cNvSpPr/>
              <p:nvPr/>
            </p:nvSpPr>
            <p:spPr>
              <a:xfrm>
                <a:off x="7146721"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Cube 301">
                <a:extLst>
                  <a:ext uri="{FF2B5EF4-FFF2-40B4-BE49-F238E27FC236}">
                    <a16:creationId xmlns:a16="http://schemas.microsoft.com/office/drawing/2014/main" id="{CE0C1F11-A269-4D78-A845-EB124A96F931}"/>
                  </a:ext>
                </a:extLst>
              </p:cNvPr>
              <p:cNvSpPr/>
              <p:nvPr/>
            </p:nvSpPr>
            <p:spPr>
              <a:xfrm>
                <a:off x="7426493"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Cube 302">
                <a:extLst>
                  <a:ext uri="{FF2B5EF4-FFF2-40B4-BE49-F238E27FC236}">
                    <a16:creationId xmlns:a16="http://schemas.microsoft.com/office/drawing/2014/main" id="{5024A569-3751-4D6D-B6D5-873CF75DDE88}"/>
                  </a:ext>
                </a:extLst>
              </p:cNvPr>
              <p:cNvSpPr/>
              <p:nvPr/>
            </p:nvSpPr>
            <p:spPr>
              <a:xfrm>
                <a:off x="7710706"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Cube 303">
                <a:extLst>
                  <a:ext uri="{FF2B5EF4-FFF2-40B4-BE49-F238E27FC236}">
                    <a16:creationId xmlns:a16="http://schemas.microsoft.com/office/drawing/2014/main" id="{CEE628E9-E54B-42D6-95B2-F629F2622A83}"/>
                  </a:ext>
                </a:extLst>
              </p:cNvPr>
              <p:cNvSpPr/>
              <p:nvPr/>
            </p:nvSpPr>
            <p:spPr>
              <a:xfrm>
                <a:off x="7990478" y="301919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Cube 304">
                <a:extLst>
                  <a:ext uri="{FF2B5EF4-FFF2-40B4-BE49-F238E27FC236}">
                    <a16:creationId xmlns:a16="http://schemas.microsoft.com/office/drawing/2014/main" id="{98F03771-7408-49B0-84E9-0EF5D7832ADC}"/>
                  </a:ext>
                </a:extLst>
              </p:cNvPr>
              <p:cNvSpPr/>
              <p:nvPr/>
            </p:nvSpPr>
            <p:spPr>
              <a:xfrm>
                <a:off x="8274686" y="3019201"/>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Cube 305">
                <a:extLst>
                  <a:ext uri="{FF2B5EF4-FFF2-40B4-BE49-F238E27FC236}">
                    <a16:creationId xmlns:a16="http://schemas.microsoft.com/office/drawing/2014/main" id="{D3016BA6-EF92-4861-852B-10D0F133ACDD}"/>
                  </a:ext>
                </a:extLst>
              </p:cNvPr>
              <p:cNvSpPr/>
              <p:nvPr/>
            </p:nvSpPr>
            <p:spPr>
              <a:xfrm>
                <a:off x="8554458" y="3019196"/>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Cube 306">
                <a:extLst>
                  <a:ext uri="{FF2B5EF4-FFF2-40B4-BE49-F238E27FC236}">
                    <a16:creationId xmlns:a16="http://schemas.microsoft.com/office/drawing/2014/main" id="{6F6C6AE0-88D9-4FC0-A726-DE7EB2693BCB}"/>
                  </a:ext>
                </a:extLst>
              </p:cNvPr>
              <p:cNvSpPr/>
              <p:nvPr/>
            </p:nvSpPr>
            <p:spPr>
              <a:xfrm>
                <a:off x="6012488"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Cube 307">
                <a:extLst>
                  <a:ext uri="{FF2B5EF4-FFF2-40B4-BE49-F238E27FC236}">
                    <a16:creationId xmlns:a16="http://schemas.microsoft.com/office/drawing/2014/main" id="{68AB340E-54CC-4C90-B8B4-F426E868890C}"/>
                  </a:ext>
                </a:extLst>
              </p:cNvPr>
              <p:cNvSpPr/>
              <p:nvPr/>
            </p:nvSpPr>
            <p:spPr>
              <a:xfrm>
                <a:off x="6292260"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Cube 308">
                <a:extLst>
                  <a:ext uri="{FF2B5EF4-FFF2-40B4-BE49-F238E27FC236}">
                    <a16:creationId xmlns:a16="http://schemas.microsoft.com/office/drawing/2014/main" id="{E9CD180F-57F2-4976-A53F-5B783AE0835B}"/>
                  </a:ext>
                </a:extLst>
              </p:cNvPr>
              <p:cNvSpPr/>
              <p:nvPr/>
            </p:nvSpPr>
            <p:spPr>
              <a:xfrm>
                <a:off x="6572032"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Cube 309">
                <a:extLst>
                  <a:ext uri="{FF2B5EF4-FFF2-40B4-BE49-F238E27FC236}">
                    <a16:creationId xmlns:a16="http://schemas.microsoft.com/office/drawing/2014/main" id="{C51F98D0-0FC0-40FE-9562-71D6143A1B1F}"/>
                  </a:ext>
                </a:extLst>
              </p:cNvPr>
              <p:cNvSpPr/>
              <p:nvPr/>
            </p:nvSpPr>
            <p:spPr>
              <a:xfrm>
                <a:off x="6851804"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Cube 310">
                <a:extLst>
                  <a:ext uri="{FF2B5EF4-FFF2-40B4-BE49-F238E27FC236}">
                    <a16:creationId xmlns:a16="http://schemas.microsoft.com/office/drawing/2014/main" id="{2815F802-B0BA-4347-8095-5B9CEC82EE16}"/>
                  </a:ext>
                </a:extLst>
              </p:cNvPr>
              <p:cNvSpPr/>
              <p:nvPr/>
            </p:nvSpPr>
            <p:spPr>
              <a:xfrm>
                <a:off x="7146721"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Cube 311">
                <a:extLst>
                  <a:ext uri="{FF2B5EF4-FFF2-40B4-BE49-F238E27FC236}">
                    <a16:creationId xmlns:a16="http://schemas.microsoft.com/office/drawing/2014/main" id="{C2394A39-7DDC-40FB-ABB1-15205B5B3AF2}"/>
                  </a:ext>
                </a:extLst>
              </p:cNvPr>
              <p:cNvSpPr/>
              <p:nvPr/>
            </p:nvSpPr>
            <p:spPr>
              <a:xfrm>
                <a:off x="7426493"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Cube 312">
                <a:extLst>
                  <a:ext uri="{FF2B5EF4-FFF2-40B4-BE49-F238E27FC236}">
                    <a16:creationId xmlns:a16="http://schemas.microsoft.com/office/drawing/2014/main" id="{BCFD8668-936C-410C-8188-E40C5882ACA7}"/>
                  </a:ext>
                </a:extLst>
              </p:cNvPr>
              <p:cNvSpPr/>
              <p:nvPr/>
            </p:nvSpPr>
            <p:spPr>
              <a:xfrm>
                <a:off x="7710706"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Cube 313">
                <a:extLst>
                  <a:ext uri="{FF2B5EF4-FFF2-40B4-BE49-F238E27FC236}">
                    <a16:creationId xmlns:a16="http://schemas.microsoft.com/office/drawing/2014/main" id="{28C47950-E9B0-4053-BCF1-9AAD0248A716}"/>
                  </a:ext>
                </a:extLst>
              </p:cNvPr>
              <p:cNvSpPr/>
              <p:nvPr/>
            </p:nvSpPr>
            <p:spPr>
              <a:xfrm>
                <a:off x="7990478" y="2786293"/>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Cube 314">
                <a:extLst>
                  <a:ext uri="{FF2B5EF4-FFF2-40B4-BE49-F238E27FC236}">
                    <a16:creationId xmlns:a16="http://schemas.microsoft.com/office/drawing/2014/main" id="{749D57FC-0F2C-419C-B428-F7D7EE06A6EB}"/>
                  </a:ext>
                </a:extLst>
              </p:cNvPr>
              <p:cNvSpPr/>
              <p:nvPr/>
            </p:nvSpPr>
            <p:spPr>
              <a:xfrm>
                <a:off x="8274696" y="2786288"/>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Cube 315">
                <a:extLst>
                  <a:ext uri="{FF2B5EF4-FFF2-40B4-BE49-F238E27FC236}">
                    <a16:creationId xmlns:a16="http://schemas.microsoft.com/office/drawing/2014/main" id="{DB4926C4-FAAC-4F3B-87C5-698AA4F71C9B}"/>
                  </a:ext>
                </a:extLst>
              </p:cNvPr>
              <p:cNvSpPr/>
              <p:nvPr/>
            </p:nvSpPr>
            <p:spPr>
              <a:xfrm>
                <a:off x="8554468" y="2786302"/>
                <a:ext cx="358216" cy="346914"/>
              </a:xfrm>
              <a:prstGeom prst="cube">
                <a:avLst/>
              </a:prstGeom>
              <a:gr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23" name="Group 422">
            <a:extLst>
              <a:ext uri="{FF2B5EF4-FFF2-40B4-BE49-F238E27FC236}">
                <a16:creationId xmlns:a16="http://schemas.microsoft.com/office/drawing/2014/main" id="{3F067D5C-94C4-47C7-966B-9061A31978C0}"/>
              </a:ext>
            </a:extLst>
          </p:cNvPr>
          <p:cNvGrpSpPr/>
          <p:nvPr/>
        </p:nvGrpSpPr>
        <p:grpSpPr>
          <a:xfrm>
            <a:off x="6737593" y="4437788"/>
            <a:ext cx="1205381" cy="1423839"/>
            <a:chOff x="6213606" y="4916421"/>
            <a:chExt cx="1205381" cy="1423839"/>
          </a:xfrm>
          <a:solidFill>
            <a:srgbClr val="F513CA"/>
          </a:solidFill>
        </p:grpSpPr>
        <p:sp>
          <p:nvSpPr>
            <p:cNvPr id="318" name="Cube 317">
              <a:extLst>
                <a:ext uri="{FF2B5EF4-FFF2-40B4-BE49-F238E27FC236}">
                  <a16:creationId xmlns:a16="http://schemas.microsoft.com/office/drawing/2014/main" id="{026C7E83-49C0-48F9-91B9-115BF478AAD9}"/>
                </a:ext>
              </a:extLst>
            </p:cNvPr>
            <p:cNvSpPr/>
            <p:nvPr/>
          </p:nvSpPr>
          <p:spPr>
            <a:xfrm>
              <a:off x="6213606" y="615057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19" name="Cube 318">
              <a:extLst>
                <a:ext uri="{FF2B5EF4-FFF2-40B4-BE49-F238E27FC236}">
                  <a16:creationId xmlns:a16="http://schemas.microsoft.com/office/drawing/2014/main" id="{95C5BC95-5F72-4A56-9D80-668DF98E1F07}"/>
                </a:ext>
              </a:extLst>
            </p:cNvPr>
            <p:cNvSpPr/>
            <p:nvPr/>
          </p:nvSpPr>
          <p:spPr>
            <a:xfrm>
              <a:off x="6357956" y="615057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0" name="Cube 319">
              <a:extLst>
                <a:ext uri="{FF2B5EF4-FFF2-40B4-BE49-F238E27FC236}">
                  <a16:creationId xmlns:a16="http://schemas.microsoft.com/office/drawing/2014/main" id="{D021622D-8C31-413B-B3FE-22F14A125F43}"/>
                </a:ext>
              </a:extLst>
            </p:cNvPr>
            <p:cNvSpPr/>
            <p:nvPr/>
          </p:nvSpPr>
          <p:spPr>
            <a:xfrm>
              <a:off x="6502307" y="615057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1" name="Cube 320">
              <a:extLst>
                <a:ext uri="{FF2B5EF4-FFF2-40B4-BE49-F238E27FC236}">
                  <a16:creationId xmlns:a16="http://schemas.microsoft.com/office/drawing/2014/main" id="{4A0E9341-6CBC-4579-9ECF-FD3F61767882}"/>
                </a:ext>
              </a:extLst>
            </p:cNvPr>
            <p:cNvSpPr/>
            <p:nvPr/>
          </p:nvSpPr>
          <p:spPr>
            <a:xfrm>
              <a:off x="6646657" y="615057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2" name="Cube 321">
              <a:extLst>
                <a:ext uri="{FF2B5EF4-FFF2-40B4-BE49-F238E27FC236}">
                  <a16:creationId xmlns:a16="http://schemas.microsoft.com/office/drawing/2014/main" id="{1F3D722A-7EDB-46A0-8C86-B3138CAED292}"/>
                </a:ext>
              </a:extLst>
            </p:cNvPr>
            <p:cNvSpPr/>
            <p:nvPr/>
          </p:nvSpPr>
          <p:spPr>
            <a:xfrm>
              <a:off x="6798821" y="615057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3" name="Cube 322">
              <a:extLst>
                <a:ext uri="{FF2B5EF4-FFF2-40B4-BE49-F238E27FC236}">
                  <a16:creationId xmlns:a16="http://schemas.microsoft.com/office/drawing/2014/main" id="{47DA355A-6571-4EA1-AB8E-A1F0CE061EFB}"/>
                </a:ext>
              </a:extLst>
            </p:cNvPr>
            <p:cNvSpPr/>
            <p:nvPr/>
          </p:nvSpPr>
          <p:spPr>
            <a:xfrm>
              <a:off x="6943172" y="615057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4" name="Cube 323">
              <a:extLst>
                <a:ext uri="{FF2B5EF4-FFF2-40B4-BE49-F238E27FC236}">
                  <a16:creationId xmlns:a16="http://schemas.microsoft.com/office/drawing/2014/main" id="{AA9BBEFF-36FB-49A4-8788-093633115945}"/>
                </a:ext>
              </a:extLst>
            </p:cNvPr>
            <p:cNvSpPr/>
            <p:nvPr/>
          </p:nvSpPr>
          <p:spPr>
            <a:xfrm>
              <a:off x="7089813" y="615057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5" name="Cube 324">
              <a:extLst>
                <a:ext uri="{FF2B5EF4-FFF2-40B4-BE49-F238E27FC236}">
                  <a16:creationId xmlns:a16="http://schemas.microsoft.com/office/drawing/2014/main" id="{6851F9CA-1D18-48C2-8A1C-66C4CCF68D8E}"/>
                </a:ext>
              </a:extLst>
            </p:cNvPr>
            <p:cNvSpPr/>
            <p:nvPr/>
          </p:nvSpPr>
          <p:spPr>
            <a:xfrm>
              <a:off x="7234163" y="615057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8" name="Cube 327">
              <a:extLst>
                <a:ext uri="{FF2B5EF4-FFF2-40B4-BE49-F238E27FC236}">
                  <a16:creationId xmlns:a16="http://schemas.microsoft.com/office/drawing/2014/main" id="{8855939E-FF89-445E-B964-A1C4977D6704}"/>
                </a:ext>
              </a:extLst>
            </p:cNvPr>
            <p:cNvSpPr/>
            <p:nvPr/>
          </p:nvSpPr>
          <p:spPr>
            <a:xfrm>
              <a:off x="6213606" y="60232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29" name="Cube 328">
              <a:extLst>
                <a:ext uri="{FF2B5EF4-FFF2-40B4-BE49-F238E27FC236}">
                  <a16:creationId xmlns:a16="http://schemas.microsoft.com/office/drawing/2014/main" id="{50EC82A6-8E0F-455E-A7F7-AE453A37FA04}"/>
                </a:ext>
              </a:extLst>
            </p:cNvPr>
            <p:cNvSpPr/>
            <p:nvPr/>
          </p:nvSpPr>
          <p:spPr>
            <a:xfrm>
              <a:off x="6357956" y="60232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0" name="Cube 329">
              <a:extLst>
                <a:ext uri="{FF2B5EF4-FFF2-40B4-BE49-F238E27FC236}">
                  <a16:creationId xmlns:a16="http://schemas.microsoft.com/office/drawing/2014/main" id="{8B3B4C99-29D0-4A88-B068-2FB1CD8DF544}"/>
                </a:ext>
              </a:extLst>
            </p:cNvPr>
            <p:cNvSpPr/>
            <p:nvPr/>
          </p:nvSpPr>
          <p:spPr>
            <a:xfrm>
              <a:off x="6502307" y="60232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1" name="Cube 330">
              <a:extLst>
                <a:ext uri="{FF2B5EF4-FFF2-40B4-BE49-F238E27FC236}">
                  <a16:creationId xmlns:a16="http://schemas.microsoft.com/office/drawing/2014/main" id="{268939B7-125E-472D-8162-79125E5550E0}"/>
                </a:ext>
              </a:extLst>
            </p:cNvPr>
            <p:cNvSpPr/>
            <p:nvPr/>
          </p:nvSpPr>
          <p:spPr>
            <a:xfrm>
              <a:off x="6646657" y="60232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2" name="Cube 331">
              <a:extLst>
                <a:ext uri="{FF2B5EF4-FFF2-40B4-BE49-F238E27FC236}">
                  <a16:creationId xmlns:a16="http://schemas.microsoft.com/office/drawing/2014/main" id="{745F95A0-A5C6-4E28-9033-D35A06A752CA}"/>
                </a:ext>
              </a:extLst>
            </p:cNvPr>
            <p:cNvSpPr/>
            <p:nvPr/>
          </p:nvSpPr>
          <p:spPr>
            <a:xfrm>
              <a:off x="6798821" y="60232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3" name="Cube 332">
              <a:extLst>
                <a:ext uri="{FF2B5EF4-FFF2-40B4-BE49-F238E27FC236}">
                  <a16:creationId xmlns:a16="http://schemas.microsoft.com/office/drawing/2014/main" id="{689779FE-A3FF-40A5-A21E-F3D1CCCD481B}"/>
                </a:ext>
              </a:extLst>
            </p:cNvPr>
            <p:cNvSpPr/>
            <p:nvPr/>
          </p:nvSpPr>
          <p:spPr>
            <a:xfrm>
              <a:off x="6943172" y="60232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4" name="Cube 333">
              <a:extLst>
                <a:ext uri="{FF2B5EF4-FFF2-40B4-BE49-F238E27FC236}">
                  <a16:creationId xmlns:a16="http://schemas.microsoft.com/office/drawing/2014/main" id="{B331B02D-A601-428D-9810-61F730A92B36}"/>
                </a:ext>
              </a:extLst>
            </p:cNvPr>
            <p:cNvSpPr/>
            <p:nvPr/>
          </p:nvSpPr>
          <p:spPr>
            <a:xfrm>
              <a:off x="7089813" y="60232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5" name="Cube 334">
              <a:extLst>
                <a:ext uri="{FF2B5EF4-FFF2-40B4-BE49-F238E27FC236}">
                  <a16:creationId xmlns:a16="http://schemas.microsoft.com/office/drawing/2014/main" id="{53F425FC-F97B-4732-A6FA-CE5653CDA88A}"/>
                </a:ext>
              </a:extLst>
            </p:cNvPr>
            <p:cNvSpPr/>
            <p:nvPr/>
          </p:nvSpPr>
          <p:spPr>
            <a:xfrm>
              <a:off x="7234163" y="60232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8" name="Cube 337">
              <a:extLst>
                <a:ext uri="{FF2B5EF4-FFF2-40B4-BE49-F238E27FC236}">
                  <a16:creationId xmlns:a16="http://schemas.microsoft.com/office/drawing/2014/main" id="{B51826C7-D3A2-4DA2-88D4-29CE4176FC70}"/>
                </a:ext>
              </a:extLst>
            </p:cNvPr>
            <p:cNvSpPr/>
            <p:nvPr/>
          </p:nvSpPr>
          <p:spPr>
            <a:xfrm>
              <a:off x="6213606" y="5895874"/>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39" name="Cube 338">
              <a:extLst>
                <a:ext uri="{FF2B5EF4-FFF2-40B4-BE49-F238E27FC236}">
                  <a16:creationId xmlns:a16="http://schemas.microsoft.com/office/drawing/2014/main" id="{00604D4E-442E-474C-A79E-219E1C8A3240}"/>
                </a:ext>
              </a:extLst>
            </p:cNvPr>
            <p:cNvSpPr/>
            <p:nvPr/>
          </p:nvSpPr>
          <p:spPr>
            <a:xfrm>
              <a:off x="6357956" y="5895874"/>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0" name="Cube 339">
              <a:extLst>
                <a:ext uri="{FF2B5EF4-FFF2-40B4-BE49-F238E27FC236}">
                  <a16:creationId xmlns:a16="http://schemas.microsoft.com/office/drawing/2014/main" id="{C264CCFC-8692-4C1A-B86A-F4542B8C035F}"/>
                </a:ext>
              </a:extLst>
            </p:cNvPr>
            <p:cNvSpPr/>
            <p:nvPr/>
          </p:nvSpPr>
          <p:spPr>
            <a:xfrm>
              <a:off x="6502307" y="5895874"/>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1" name="Cube 340">
              <a:extLst>
                <a:ext uri="{FF2B5EF4-FFF2-40B4-BE49-F238E27FC236}">
                  <a16:creationId xmlns:a16="http://schemas.microsoft.com/office/drawing/2014/main" id="{51C8CFCD-0796-450B-921F-F0651DD06D32}"/>
                </a:ext>
              </a:extLst>
            </p:cNvPr>
            <p:cNvSpPr/>
            <p:nvPr/>
          </p:nvSpPr>
          <p:spPr>
            <a:xfrm>
              <a:off x="6646657" y="5895874"/>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2" name="Cube 341">
              <a:extLst>
                <a:ext uri="{FF2B5EF4-FFF2-40B4-BE49-F238E27FC236}">
                  <a16:creationId xmlns:a16="http://schemas.microsoft.com/office/drawing/2014/main" id="{DB744EED-355C-4DCA-8198-E6044AFD42EE}"/>
                </a:ext>
              </a:extLst>
            </p:cNvPr>
            <p:cNvSpPr/>
            <p:nvPr/>
          </p:nvSpPr>
          <p:spPr>
            <a:xfrm>
              <a:off x="6798821" y="5895874"/>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3" name="Cube 342">
              <a:extLst>
                <a:ext uri="{FF2B5EF4-FFF2-40B4-BE49-F238E27FC236}">
                  <a16:creationId xmlns:a16="http://schemas.microsoft.com/office/drawing/2014/main" id="{2F5B967D-A6EE-430E-A168-216F63CDFC56}"/>
                </a:ext>
              </a:extLst>
            </p:cNvPr>
            <p:cNvSpPr/>
            <p:nvPr/>
          </p:nvSpPr>
          <p:spPr>
            <a:xfrm>
              <a:off x="6943172" y="5895874"/>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4" name="Cube 343">
              <a:extLst>
                <a:ext uri="{FF2B5EF4-FFF2-40B4-BE49-F238E27FC236}">
                  <a16:creationId xmlns:a16="http://schemas.microsoft.com/office/drawing/2014/main" id="{5C258706-7F2E-41DB-8DC3-47AD2F8DEB19}"/>
                </a:ext>
              </a:extLst>
            </p:cNvPr>
            <p:cNvSpPr/>
            <p:nvPr/>
          </p:nvSpPr>
          <p:spPr>
            <a:xfrm>
              <a:off x="7089813" y="5895874"/>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5" name="Cube 344">
              <a:extLst>
                <a:ext uri="{FF2B5EF4-FFF2-40B4-BE49-F238E27FC236}">
                  <a16:creationId xmlns:a16="http://schemas.microsoft.com/office/drawing/2014/main" id="{CB5066C7-84E7-4A15-A153-C318E5661234}"/>
                </a:ext>
              </a:extLst>
            </p:cNvPr>
            <p:cNvSpPr/>
            <p:nvPr/>
          </p:nvSpPr>
          <p:spPr>
            <a:xfrm>
              <a:off x="7234163" y="5895874"/>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8" name="Cube 347">
              <a:extLst>
                <a:ext uri="{FF2B5EF4-FFF2-40B4-BE49-F238E27FC236}">
                  <a16:creationId xmlns:a16="http://schemas.microsoft.com/office/drawing/2014/main" id="{ADF89DCD-94FE-48F9-A113-32FA7326DA63}"/>
                </a:ext>
              </a:extLst>
            </p:cNvPr>
            <p:cNvSpPr/>
            <p:nvPr/>
          </p:nvSpPr>
          <p:spPr>
            <a:xfrm>
              <a:off x="6213606" y="576852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49" name="Cube 348">
              <a:extLst>
                <a:ext uri="{FF2B5EF4-FFF2-40B4-BE49-F238E27FC236}">
                  <a16:creationId xmlns:a16="http://schemas.microsoft.com/office/drawing/2014/main" id="{59EB3939-63CE-43C1-907D-26060BE8EA22}"/>
                </a:ext>
              </a:extLst>
            </p:cNvPr>
            <p:cNvSpPr/>
            <p:nvPr/>
          </p:nvSpPr>
          <p:spPr>
            <a:xfrm>
              <a:off x="6357956" y="576852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0" name="Cube 349">
              <a:extLst>
                <a:ext uri="{FF2B5EF4-FFF2-40B4-BE49-F238E27FC236}">
                  <a16:creationId xmlns:a16="http://schemas.microsoft.com/office/drawing/2014/main" id="{09C4FEC5-0F26-4F46-9DE8-A4D0EB413C30}"/>
                </a:ext>
              </a:extLst>
            </p:cNvPr>
            <p:cNvSpPr/>
            <p:nvPr/>
          </p:nvSpPr>
          <p:spPr>
            <a:xfrm>
              <a:off x="6502307" y="576852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1" name="Cube 350">
              <a:extLst>
                <a:ext uri="{FF2B5EF4-FFF2-40B4-BE49-F238E27FC236}">
                  <a16:creationId xmlns:a16="http://schemas.microsoft.com/office/drawing/2014/main" id="{A94B3664-F464-4147-921F-5D6113D06396}"/>
                </a:ext>
              </a:extLst>
            </p:cNvPr>
            <p:cNvSpPr/>
            <p:nvPr/>
          </p:nvSpPr>
          <p:spPr>
            <a:xfrm>
              <a:off x="6646657" y="576852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2" name="Cube 351">
              <a:extLst>
                <a:ext uri="{FF2B5EF4-FFF2-40B4-BE49-F238E27FC236}">
                  <a16:creationId xmlns:a16="http://schemas.microsoft.com/office/drawing/2014/main" id="{77786E12-FBB0-4552-8A3C-BF1167504E69}"/>
                </a:ext>
              </a:extLst>
            </p:cNvPr>
            <p:cNvSpPr/>
            <p:nvPr/>
          </p:nvSpPr>
          <p:spPr>
            <a:xfrm>
              <a:off x="6798821" y="576852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3" name="Cube 352">
              <a:extLst>
                <a:ext uri="{FF2B5EF4-FFF2-40B4-BE49-F238E27FC236}">
                  <a16:creationId xmlns:a16="http://schemas.microsoft.com/office/drawing/2014/main" id="{4C9E8DF0-B759-477F-9ED8-E2A463B368A9}"/>
                </a:ext>
              </a:extLst>
            </p:cNvPr>
            <p:cNvSpPr/>
            <p:nvPr/>
          </p:nvSpPr>
          <p:spPr>
            <a:xfrm>
              <a:off x="6943172" y="576852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4" name="Cube 353">
              <a:extLst>
                <a:ext uri="{FF2B5EF4-FFF2-40B4-BE49-F238E27FC236}">
                  <a16:creationId xmlns:a16="http://schemas.microsoft.com/office/drawing/2014/main" id="{9B14FE09-2C5E-4B71-A622-AE69DB6949A4}"/>
                </a:ext>
              </a:extLst>
            </p:cNvPr>
            <p:cNvSpPr/>
            <p:nvPr/>
          </p:nvSpPr>
          <p:spPr>
            <a:xfrm>
              <a:off x="7089813" y="576852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5" name="Cube 354">
              <a:extLst>
                <a:ext uri="{FF2B5EF4-FFF2-40B4-BE49-F238E27FC236}">
                  <a16:creationId xmlns:a16="http://schemas.microsoft.com/office/drawing/2014/main" id="{E448AE7F-B9DA-4EC3-9CCC-66CD27D58A8F}"/>
                </a:ext>
              </a:extLst>
            </p:cNvPr>
            <p:cNvSpPr/>
            <p:nvPr/>
          </p:nvSpPr>
          <p:spPr>
            <a:xfrm>
              <a:off x="7234163" y="576852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8" name="Cube 357">
              <a:extLst>
                <a:ext uri="{FF2B5EF4-FFF2-40B4-BE49-F238E27FC236}">
                  <a16:creationId xmlns:a16="http://schemas.microsoft.com/office/drawing/2014/main" id="{C0ECEFDD-8CFE-4702-9104-C5001971AC76}"/>
                </a:ext>
              </a:extLst>
            </p:cNvPr>
            <p:cNvSpPr/>
            <p:nvPr/>
          </p:nvSpPr>
          <p:spPr>
            <a:xfrm>
              <a:off x="6213606" y="561283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59" name="Cube 358">
              <a:extLst>
                <a:ext uri="{FF2B5EF4-FFF2-40B4-BE49-F238E27FC236}">
                  <a16:creationId xmlns:a16="http://schemas.microsoft.com/office/drawing/2014/main" id="{7EAA0376-3664-44E6-9508-B0BF962F3D7E}"/>
                </a:ext>
              </a:extLst>
            </p:cNvPr>
            <p:cNvSpPr/>
            <p:nvPr/>
          </p:nvSpPr>
          <p:spPr>
            <a:xfrm>
              <a:off x="6357956" y="561283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0" name="Cube 359">
              <a:extLst>
                <a:ext uri="{FF2B5EF4-FFF2-40B4-BE49-F238E27FC236}">
                  <a16:creationId xmlns:a16="http://schemas.microsoft.com/office/drawing/2014/main" id="{297D5624-E7C3-4DA3-99C9-5EEF373EAFEC}"/>
                </a:ext>
              </a:extLst>
            </p:cNvPr>
            <p:cNvSpPr/>
            <p:nvPr/>
          </p:nvSpPr>
          <p:spPr>
            <a:xfrm>
              <a:off x="6502307" y="561283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1" name="Cube 360">
              <a:extLst>
                <a:ext uri="{FF2B5EF4-FFF2-40B4-BE49-F238E27FC236}">
                  <a16:creationId xmlns:a16="http://schemas.microsoft.com/office/drawing/2014/main" id="{408E99A5-A01A-417F-A206-5CDAD41CF4B0}"/>
                </a:ext>
              </a:extLst>
            </p:cNvPr>
            <p:cNvSpPr/>
            <p:nvPr/>
          </p:nvSpPr>
          <p:spPr>
            <a:xfrm>
              <a:off x="6646657" y="561283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2" name="Cube 361">
              <a:extLst>
                <a:ext uri="{FF2B5EF4-FFF2-40B4-BE49-F238E27FC236}">
                  <a16:creationId xmlns:a16="http://schemas.microsoft.com/office/drawing/2014/main" id="{D40BE0BF-28A2-4479-B5D0-CFB0AF10C5E7}"/>
                </a:ext>
              </a:extLst>
            </p:cNvPr>
            <p:cNvSpPr/>
            <p:nvPr/>
          </p:nvSpPr>
          <p:spPr>
            <a:xfrm>
              <a:off x="6798821" y="561283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3" name="Cube 362">
              <a:extLst>
                <a:ext uri="{FF2B5EF4-FFF2-40B4-BE49-F238E27FC236}">
                  <a16:creationId xmlns:a16="http://schemas.microsoft.com/office/drawing/2014/main" id="{E7269C0D-A0A6-4CE2-B49B-DFD5D77BE6F0}"/>
                </a:ext>
              </a:extLst>
            </p:cNvPr>
            <p:cNvSpPr/>
            <p:nvPr/>
          </p:nvSpPr>
          <p:spPr>
            <a:xfrm>
              <a:off x="6943172" y="561283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4" name="Cube 363">
              <a:extLst>
                <a:ext uri="{FF2B5EF4-FFF2-40B4-BE49-F238E27FC236}">
                  <a16:creationId xmlns:a16="http://schemas.microsoft.com/office/drawing/2014/main" id="{900CA78E-37E8-447F-8B0C-130DBCA2A6F6}"/>
                </a:ext>
              </a:extLst>
            </p:cNvPr>
            <p:cNvSpPr/>
            <p:nvPr/>
          </p:nvSpPr>
          <p:spPr>
            <a:xfrm>
              <a:off x="7089813" y="561283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5" name="Cube 364">
              <a:extLst>
                <a:ext uri="{FF2B5EF4-FFF2-40B4-BE49-F238E27FC236}">
                  <a16:creationId xmlns:a16="http://schemas.microsoft.com/office/drawing/2014/main" id="{DDA78D3B-0176-4E33-8A4E-FB366832E363}"/>
                </a:ext>
              </a:extLst>
            </p:cNvPr>
            <p:cNvSpPr/>
            <p:nvPr/>
          </p:nvSpPr>
          <p:spPr>
            <a:xfrm>
              <a:off x="7234163" y="5612835"/>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8" name="Cube 367">
              <a:extLst>
                <a:ext uri="{FF2B5EF4-FFF2-40B4-BE49-F238E27FC236}">
                  <a16:creationId xmlns:a16="http://schemas.microsoft.com/office/drawing/2014/main" id="{F72D95C4-FC2A-44E5-A309-3893E4203D17}"/>
                </a:ext>
              </a:extLst>
            </p:cNvPr>
            <p:cNvSpPr/>
            <p:nvPr/>
          </p:nvSpPr>
          <p:spPr>
            <a:xfrm>
              <a:off x="6213606" y="548548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69" name="Cube 368">
              <a:extLst>
                <a:ext uri="{FF2B5EF4-FFF2-40B4-BE49-F238E27FC236}">
                  <a16:creationId xmlns:a16="http://schemas.microsoft.com/office/drawing/2014/main" id="{176596AD-8E4F-401A-AB05-6815021E0BAE}"/>
                </a:ext>
              </a:extLst>
            </p:cNvPr>
            <p:cNvSpPr/>
            <p:nvPr/>
          </p:nvSpPr>
          <p:spPr>
            <a:xfrm>
              <a:off x="6357956" y="548548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0" name="Cube 369">
              <a:extLst>
                <a:ext uri="{FF2B5EF4-FFF2-40B4-BE49-F238E27FC236}">
                  <a16:creationId xmlns:a16="http://schemas.microsoft.com/office/drawing/2014/main" id="{344CBA1E-9226-4CF3-97AB-A264EEB4BE61}"/>
                </a:ext>
              </a:extLst>
            </p:cNvPr>
            <p:cNvSpPr/>
            <p:nvPr/>
          </p:nvSpPr>
          <p:spPr>
            <a:xfrm>
              <a:off x="6502307" y="548548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1" name="Cube 370">
              <a:extLst>
                <a:ext uri="{FF2B5EF4-FFF2-40B4-BE49-F238E27FC236}">
                  <a16:creationId xmlns:a16="http://schemas.microsoft.com/office/drawing/2014/main" id="{10A77C30-8225-49CC-9BC6-2858CC2CCC60}"/>
                </a:ext>
              </a:extLst>
            </p:cNvPr>
            <p:cNvSpPr/>
            <p:nvPr/>
          </p:nvSpPr>
          <p:spPr>
            <a:xfrm>
              <a:off x="6646657" y="548548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2" name="Cube 371">
              <a:extLst>
                <a:ext uri="{FF2B5EF4-FFF2-40B4-BE49-F238E27FC236}">
                  <a16:creationId xmlns:a16="http://schemas.microsoft.com/office/drawing/2014/main" id="{23585E3B-9533-47B0-A280-99BDCDCF68AD}"/>
                </a:ext>
              </a:extLst>
            </p:cNvPr>
            <p:cNvSpPr/>
            <p:nvPr/>
          </p:nvSpPr>
          <p:spPr>
            <a:xfrm>
              <a:off x="6798821" y="548548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3" name="Cube 372">
              <a:extLst>
                <a:ext uri="{FF2B5EF4-FFF2-40B4-BE49-F238E27FC236}">
                  <a16:creationId xmlns:a16="http://schemas.microsoft.com/office/drawing/2014/main" id="{1DA38D5A-350A-416A-A371-94BB446113C1}"/>
                </a:ext>
              </a:extLst>
            </p:cNvPr>
            <p:cNvSpPr/>
            <p:nvPr/>
          </p:nvSpPr>
          <p:spPr>
            <a:xfrm>
              <a:off x="6943172" y="548548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4" name="Cube 373">
              <a:extLst>
                <a:ext uri="{FF2B5EF4-FFF2-40B4-BE49-F238E27FC236}">
                  <a16:creationId xmlns:a16="http://schemas.microsoft.com/office/drawing/2014/main" id="{25C2875E-D91D-43FE-A994-6D29BDD6D70B}"/>
                </a:ext>
              </a:extLst>
            </p:cNvPr>
            <p:cNvSpPr/>
            <p:nvPr/>
          </p:nvSpPr>
          <p:spPr>
            <a:xfrm>
              <a:off x="7089813" y="548548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5" name="Cube 374">
              <a:extLst>
                <a:ext uri="{FF2B5EF4-FFF2-40B4-BE49-F238E27FC236}">
                  <a16:creationId xmlns:a16="http://schemas.microsoft.com/office/drawing/2014/main" id="{4D10DE88-3235-4286-8A76-ECD8A1BA7BEB}"/>
                </a:ext>
              </a:extLst>
            </p:cNvPr>
            <p:cNvSpPr/>
            <p:nvPr/>
          </p:nvSpPr>
          <p:spPr>
            <a:xfrm>
              <a:off x="7234163" y="548548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8" name="Cube 377">
              <a:extLst>
                <a:ext uri="{FF2B5EF4-FFF2-40B4-BE49-F238E27FC236}">
                  <a16:creationId xmlns:a16="http://schemas.microsoft.com/office/drawing/2014/main" id="{BC0E9CDD-9EA8-4946-B44F-E67F3BDE89CA}"/>
                </a:ext>
              </a:extLst>
            </p:cNvPr>
            <p:cNvSpPr/>
            <p:nvPr/>
          </p:nvSpPr>
          <p:spPr>
            <a:xfrm>
              <a:off x="6213606" y="5330970"/>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79" name="Cube 378">
              <a:extLst>
                <a:ext uri="{FF2B5EF4-FFF2-40B4-BE49-F238E27FC236}">
                  <a16:creationId xmlns:a16="http://schemas.microsoft.com/office/drawing/2014/main" id="{DA900D97-DE40-495B-A1FD-DCFD455B52A9}"/>
                </a:ext>
              </a:extLst>
            </p:cNvPr>
            <p:cNvSpPr/>
            <p:nvPr/>
          </p:nvSpPr>
          <p:spPr>
            <a:xfrm>
              <a:off x="6357956" y="5330970"/>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0" name="Cube 379">
              <a:extLst>
                <a:ext uri="{FF2B5EF4-FFF2-40B4-BE49-F238E27FC236}">
                  <a16:creationId xmlns:a16="http://schemas.microsoft.com/office/drawing/2014/main" id="{E260E3D4-3B5A-43C3-A53D-AF184FFA0011}"/>
                </a:ext>
              </a:extLst>
            </p:cNvPr>
            <p:cNvSpPr/>
            <p:nvPr/>
          </p:nvSpPr>
          <p:spPr>
            <a:xfrm>
              <a:off x="6502307" y="5330970"/>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1" name="Cube 380">
              <a:extLst>
                <a:ext uri="{FF2B5EF4-FFF2-40B4-BE49-F238E27FC236}">
                  <a16:creationId xmlns:a16="http://schemas.microsoft.com/office/drawing/2014/main" id="{DBB38765-BF31-433E-9B4F-14BAD5E061EC}"/>
                </a:ext>
              </a:extLst>
            </p:cNvPr>
            <p:cNvSpPr/>
            <p:nvPr/>
          </p:nvSpPr>
          <p:spPr>
            <a:xfrm>
              <a:off x="6646657" y="5330970"/>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2" name="Cube 381">
              <a:extLst>
                <a:ext uri="{FF2B5EF4-FFF2-40B4-BE49-F238E27FC236}">
                  <a16:creationId xmlns:a16="http://schemas.microsoft.com/office/drawing/2014/main" id="{2E6AE2C5-F761-4554-B558-B0D27749A076}"/>
                </a:ext>
              </a:extLst>
            </p:cNvPr>
            <p:cNvSpPr/>
            <p:nvPr/>
          </p:nvSpPr>
          <p:spPr>
            <a:xfrm>
              <a:off x="6798821" y="5330970"/>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3" name="Cube 382">
              <a:extLst>
                <a:ext uri="{FF2B5EF4-FFF2-40B4-BE49-F238E27FC236}">
                  <a16:creationId xmlns:a16="http://schemas.microsoft.com/office/drawing/2014/main" id="{278D0D9E-E8EB-4AEF-BA6B-64D5AD7B7816}"/>
                </a:ext>
              </a:extLst>
            </p:cNvPr>
            <p:cNvSpPr/>
            <p:nvPr/>
          </p:nvSpPr>
          <p:spPr>
            <a:xfrm>
              <a:off x="6943172" y="5330970"/>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4" name="Cube 383">
              <a:extLst>
                <a:ext uri="{FF2B5EF4-FFF2-40B4-BE49-F238E27FC236}">
                  <a16:creationId xmlns:a16="http://schemas.microsoft.com/office/drawing/2014/main" id="{CC10293B-6F5C-44F9-8F2B-E649BDDFED98}"/>
                </a:ext>
              </a:extLst>
            </p:cNvPr>
            <p:cNvSpPr/>
            <p:nvPr/>
          </p:nvSpPr>
          <p:spPr>
            <a:xfrm>
              <a:off x="7089813" y="5330970"/>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5" name="Cube 384">
              <a:extLst>
                <a:ext uri="{FF2B5EF4-FFF2-40B4-BE49-F238E27FC236}">
                  <a16:creationId xmlns:a16="http://schemas.microsoft.com/office/drawing/2014/main" id="{22C6E0EE-C155-46DB-9832-EE69DE8BA5E1}"/>
                </a:ext>
              </a:extLst>
            </p:cNvPr>
            <p:cNvSpPr/>
            <p:nvPr/>
          </p:nvSpPr>
          <p:spPr>
            <a:xfrm>
              <a:off x="7234163" y="5330970"/>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8" name="Cube 387">
              <a:extLst>
                <a:ext uri="{FF2B5EF4-FFF2-40B4-BE49-F238E27FC236}">
                  <a16:creationId xmlns:a16="http://schemas.microsoft.com/office/drawing/2014/main" id="{803D585F-9D39-4ED4-853E-9FF0FBEEEEE1}"/>
                </a:ext>
              </a:extLst>
            </p:cNvPr>
            <p:cNvSpPr/>
            <p:nvPr/>
          </p:nvSpPr>
          <p:spPr>
            <a:xfrm>
              <a:off x="6213606" y="5203623"/>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89" name="Cube 388">
              <a:extLst>
                <a:ext uri="{FF2B5EF4-FFF2-40B4-BE49-F238E27FC236}">
                  <a16:creationId xmlns:a16="http://schemas.microsoft.com/office/drawing/2014/main" id="{31E50D3C-6D58-4822-A500-E2042155F333}"/>
                </a:ext>
              </a:extLst>
            </p:cNvPr>
            <p:cNvSpPr/>
            <p:nvPr/>
          </p:nvSpPr>
          <p:spPr>
            <a:xfrm>
              <a:off x="6357956" y="5203623"/>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0" name="Cube 389">
              <a:extLst>
                <a:ext uri="{FF2B5EF4-FFF2-40B4-BE49-F238E27FC236}">
                  <a16:creationId xmlns:a16="http://schemas.microsoft.com/office/drawing/2014/main" id="{53799BA3-6EEF-4866-AEBC-D6513DCB2A23}"/>
                </a:ext>
              </a:extLst>
            </p:cNvPr>
            <p:cNvSpPr/>
            <p:nvPr/>
          </p:nvSpPr>
          <p:spPr>
            <a:xfrm>
              <a:off x="6502307" y="5203623"/>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1" name="Cube 390">
              <a:extLst>
                <a:ext uri="{FF2B5EF4-FFF2-40B4-BE49-F238E27FC236}">
                  <a16:creationId xmlns:a16="http://schemas.microsoft.com/office/drawing/2014/main" id="{C8266895-56DD-437D-BD6C-6D20349E62D3}"/>
                </a:ext>
              </a:extLst>
            </p:cNvPr>
            <p:cNvSpPr/>
            <p:nvPr/>
          </p:nvSpPr>
          <p:spPr>
            <a:xfrm>
              <a:off x="6646657" y="5203623"/>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2" name="Cube 391">
              <a:extLst>
                <a:ext uri="{FF2B5EF4-FFF2-40B4-BE49-F238E27FC236}">
                  <a16:creationId xmlns:a16="http://schemas.microsoft.com/office/drawing/2014/main" id="{E210CA38-A812-426B-B0DA-C63C9129817A}"/>
                </a:ext>
              </a:extLst>
            </p:cNvPr>
            <p:cNvSpPr/>
            <p:nvPr/>
          </p:nvSpPr>
          <p:spPr>
            <a:xfrm>
              <a:off x="6798821" y="5203623"/>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3" name="Cube 392">
              <a:extLst>
                <a:ext uri="{FF2B5EF4-FFF2-40B4-BE49-F238E27FC236}">
                  <a16:creationId xmlns:a16="http://schemas.microsoft.com/office/drawing/2014/main" id="{CABD37BC-BE2D-439B-9636-C7B9CEBAC480}"/>
                </a:ext>
              </a:extLst>
            </p:cNvPr>
            <p:cNvSpPr/>
            <p:nvPr/>
          </p:nvSpPr>
          <p:spPr>
            <a:xfrm>
              <a:off x="6943172" y="5203623"/>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4" name="Cube 393">
              <a:extLst>
                <a:ext uri="{FF2B5EF4-FFF2-40B4-BE49-F238E27FC236}">
                  <a16:creationId xmlns:a16="http://schemas.microsoft.com/office/drawing/2014/main" id="{5C23D5AE-497B-45A1-9D3A-BF63D00A7AF6}"/>
                </a:ext>
              </a:extLst>
            </p:cNvPr>
            <p:cNvSpPr/>
            <p:nvPr/>
          </p:nvSpPr>
          <p:spPr>
            <a:xfrm>
              <a:off x="7089813" y="5203623"/>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5" name="Cube 394">
              <a:extLst>
                <a:ext uri="{FF2B5EF4-FFF2-40B4-BE49-F238E27FC236}">
                  <a16:creationId xmlns:a16="http://schemas.microsoft.com/office/drawing/2014/main" id="{C0088475-B765-45E6-93C9-C0EBCCACC3D6}"/>
                </a:ext>
              </a:extLst>
            </p:cNvPr>
            <p:cNvSpPr/>
            <p:nvPr/>
          </p:nvSpPr>
          <p:spPr>
            <a:xfrm>
              <a:off x="7234163" y="5203623"/>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8" name="Cube 397">
              <a:extLst>
                <a:ext uri="{FF2B5EF4-FFF2-40B4-BE49-F238E27FC236}">
                  <a16:creationId xmlns:a16="http://schemas.microsoft.com/office/drawing/2014/main" id="{137C31BE-E8ED-4132-A0F8-CE717E7F68C6}"/>
                </a:ext>
              </a:extLst>
            </p:cNvPr>
            <p:cNvSpPr/>
            <p:nvPr/>
          </p:nvSpPr>
          <p:spPr>
            <a:xfrm>
              <a:off x="6213606" y="504376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99" name="Cube 398">
              <a:extLst>
                <a:ext uri="{FF2B5EF4-FFF2-40B4-BE49-F238E27FC236}">
                  <a16:creationId xmlns:a16="http://schemas.microsoft.com/office/drawing/2014/main" id="{AF3E7F78-4C6D-44C6-8133-894BF9DA6414}"/>
                </a:ext>
              </a:extLst>
            </p:cNvPr>
            <p:cNvSpPr/>
            <p:nvPr/>
          </p:nvSpPr>
          <p:spPr>
            <a:xfrm>
              <a:off x="6357956" y="504376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0" name="Cube 399">
              <a:extLst>
                <a:ext uri="{FF2B5EF4-FFF2-40B4-BE49-F238E27FC236}">
                  <a16:creationId xmlns:a16="http://schemas.microsoft.com/office/drawing/2014/main" id="{B740FA41-AF31-41A0-B8B5-50E120DCB4BD}"/>
                </a:ext>
              </a:extLst>
            </p:cNvPr>
            <p:cNvSpPr/>
            <p:nvPr/>
          </p:nvSpPr>
          <p:spPr>
            <a:xfrm>
              <a:off x="6502307" y="504376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1" name="Cube 400">
              <a:extLst>
                <a:ext uri="{FF2B5EF4-FFF2-40B4-BE49-F238E27FC236}">
                  <a16:creationId xmlns:a16="http://schemas.microsoft.com/office/drawing/2014/main" id="{5F99D6CA-A73F-40CC-854D-41AA2CDC2B90}"/>
                </a:ext>
              </a:extLst>
            </p:cNvPr>
            <p:cNvSpPr/>
            <p:nvPr/>
          </p:nvSpPr>
          <p:spPr>
            <a:xfrm>
              <a:off x="6646657" y="504376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2" name="Cube 401">
              <a:extLst>
                <a:ext uri="{FF2B5EF4-FFF2-40B4-BE49-F238E27FC236}">
                  <a16:creationId xmlns:a16="http://schemas.microsoft.com/office/drawing/2014/main" id="{DFC40C11-15DA-4DAA-89A1-AA6C0D0103BD}"/>
                </a:ext>
              </a:extLst>
            </p:cNvPr>
            <p:cNvSpPr/>
            <p:nvPr/>
          </p:nvSpPr>
          <p:spPr>
            <a:xfrm>
              <a:off x="6798821" y="504376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3" name="Cube 402">
              <a:extLst>
                <a:ext uri="{FF2B5EF4-FFF2-40B4-BE49-F238E27FC236}">
                  <a16:creationId xmlns:a16="http://schemas.microsoft.com/office/drawing/2014/main" id="{E037C671-4482-4C93-A12B-08BE9EA67517}"/>
                </a:ext>
              </a:extLst>
            </p:cNvPr>
            <p:cNvSpPr/>
            <p:nvPr/>
          </p:nvSpPr>
          <p:spPr>
            <a:xfrm>
              <a:off x="6943172" y="504376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4" name="Cube 403">
              <a:extLst>
                <a:ext uri="{FF2B5EF4-FFF2-40B4-BE49-F238E27FC236}">
                  <a16:creationId xmlns:a16="http://schemas.microsoft.com/office/drawing/2014/main" id="{7D1DAC44-149F-47A0-B186-070038BF8CAE}"/>
                </a:ext>
              </a:extLst>
            </p:cNvPr>
            <p:cNvSpPr/>
            <p:nvPr/>
          </p:nvSpPr>
          <p:spPr>
            <a:xfrm>
              <a:off x="7089813" y="504376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5" name="Cube 404">
              <a:extLst>
                <a:ext uri="{FF2B5EF4-FFF2-40B4-BE49-F238E27FC236}">
                  <a16:creationId xmlns:a16="http://schemas.microsoft.com/office/drawing/2014/main" id="{290E2692-EB9C-4388-91FA-838079BA6604}"/>
                </a:ext>
              </a:extLst>
            </p:cNvPr>
            <p:cNvSpPr/>
            <p:nvPr/>
          </p:nvSpPr>
          <p:spPr>
            <a:xfrm>
              <a:off x="7234163" y="5043768"/>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8" name="Cube 407">
              <a:extLst>
                <a:ext uri="{FF2B5EF4-FFF2-40B4-BE49-F238E27FC236}">
                  <a16:creationId xmlns:a16="http://schemas.microsoft.com/office/drawing/2014/main" id="{E7B25C4A-063C-4DB0-8455-6ECC4F3834C1}"/>
                </a:ext>
              </a:extLst>
            </p:cNvPr>
            <p:cNvSpPr/>
            <p:nvPr/>
          </p:nvSpPr>
          <p:spPr>
            <a:xfrm>
              <a:off x="6213606" y="49164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09" name="Cube 408">
              <a:extLst>
                <a:ext uri="{FF2B5EF4-FFF2-40B4-BE49-F238E27FC236}">
                  <a16:creationId xmlns:a16="http://schemas.microsoft.com/office/drawing/2014/main" id="{2E80B07E-A66A-4A9D-B03D-7EC0BA278AA9}"/>
                </a:ext>
              </a:extLst>
            </p:cNvPr>
            <p:cNvSpPr/>
            <p:nvPr/>
          </p:nvSpPr>
          <p:spPr>
            <a:xfrm>
              <a:off x="6357956" y="49164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10" name="Cube 409">
              <a:extLst>
                <a:ext uri="{FF2B5EF4-FFF2-40B4-BE49-F238E27FC236}">
                  <a16:creationId xmlns:a16="http://schemas.microsoft.com/office/drawing/2014/main" id="{EE80E664-825F-45DB-B18A-7E5226E84866}"/>
                </a:ext>
              </a:extLst>
            </p:cNvPr>
            <p:cNvSpPr/>
            <p:nvPr/>
          </p:nvSpPr>
          <p:spPr>
            <a:xfrm>
              <a:off x="6502307" y="49164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11" name="Cube 410">
              <a:extLst>
                <a:ext uri="{FF2B5EF4-FFF2-40B4-BE49-F238E27FC236}">
                  <a16:creationId xmlns:a16="http://schemas.microsoft.com/office/drawing/2014/main" id="{8A762F6C-2C53-4FC2-B1F7-18F556758CFD}"/>
                </a:ext>
              </a:extLst>
            </p:cNvPr>
            <p:cNvSpPr/>
            <p:nvPr/>
          </p:nvSpPr>
          <p:spPr>
            <a:xfrm>
              <a:off x="6646657" y="49164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12" name="Cube 411">
              <a:extLst>
                <a:ext uri="{FF2B5EF4-FFF2-40B4-BE49-F238E27FC236}">
                  <a16:creationId xmlns:a16="http://schemas.microsoft.com/office/drawing/2014/main" id="{8D2DD267-F20D-4CD9-8851-78E466C14B2B}"/>
                </a:ext>
              </a:extLst>
            </p:cNvPr>
            <p:cNvSpPr/>
            <p:nvPr/>
          </p:nvSpPr>
          <p:spPr>
            <a:xfrm>
              <a:off x="6798821" y="49164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13" name="Cube 412">
              <a:extLst>
                <a:ext uri="{FF2B5EF4-FFF2-40B4-BE49-F238E27FC236}">
                  <a16:creationId xmlns:a16="http://schemas.microsoft.com/office/drawing/2014/main" id="{23C90EDC-DB9E-4FE7-A294-18C3F13D406B}"/>
                </a:ext>
              </a:extLst>
            </p:cNvPr>
            <p:cNvSpPr/>
            <p:nvPr/>
          </p:nvSpPr>
          <p:spPr>
            <a:xfrm>
              <a:off x="6943172" y="49164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14" name="Cube 413">
              <a:extLst>
                <a:ext uri="{FF2B5EF4-FFF2-40B4-BE49-F238E27FC236}">
                  <a16:creationId xmlns:a16="http://schemas.microsoft.com/office/drawing/2014/main" id="{4C9A3BB6-0505-437D-B3A9-11A4F93C9348}"/>
                </a:ext>
              </a:extLst>
            </p:cNvPr>
            <p:cNvSpPr/>
            <p:nvPr/>
          </p:nvSpPr>
          <p:spPr>
            <a:xfrm>
              <a:off x="7089813" y="49164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415" name="Cube 414">
              <a:extLst>
                <a:ext uri="{FF2B5EF4-FFF2-40B4-BE49-F238E27FC236}">
                  <a16:creationId xmlns:a16="http://schemas.microsoft.com/office/drawing/2014/main" id="{BADA24E4-B2B1-42E0-A94B-13C49B001EE5}"/>
                </a:ext>
              </a:extLst>
            </p:cNvPr>
            <p:cNvSpPr/>
            <p:nvPr/>
          </p:nvSpPr>
          <p:spPr>
            <a:xfrm>
              <a:off x="7234163" y="4916421"/>
              <a:ext cx="184824" cy="189689"/>
            </a:xfrm>
            <a:prstGeom prst="cube">
              <a:avLst/>
            </a:prstGeom>
            <a:grpFill/>
            <a:ln>
              <a:solidFill>
                <a:srgbClr val="91098E"/>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sp>
        <p:nvSpPr>
          <p:cNvPr id="421" name="TextBox 420">
            <a:extLst>
              <a:ext uri="{FF2B5EF4-FFF2-40B4-BE49-F238E27FC236}">
                <a16:creationId xmlns:a16="http://schemas.microsoft.com/office/drawing/2014/main" id="{52F3C183-386C-4C63-B612-F30CBF289207}"/>
              </a:ext>
            </a:extLst>
          </p:cNvPr>
          <p:cNvSpPr txBox="1"/>
          <p:nvPr/>
        </p:nvSpPr>
        <p:spPr>
          <a:xfrm>
            <a:off x="6705540" y="1504202"/>
            <a:ext cx="5491170" cy="523220"/>
          </a:xfrm>
          <a:prstGeom prst="rect">
            <a:avLst/>
          </a:prstGeom>
          <a:noFill/>
        </p:spPr>
        <p:txBody>
          <a:bodyPr wrap="square" rtlCol="0">
            <a:spAutoFit/>
          </a:bodyPr>
          <a:lstStyle/>
          <a:p>
            <a:r>
              <a:rPr lang="en-GB" sz="2800" i="1" dirty="0"/>
              <a:t>~300 </a:t>
            </a:r>
            <a:r>
              <a:rPr lang="en-GB" sz="2800" i="1" dirty="0" err="1"/>
              <a:t>TWh</a:t>
            </a:r>
            <a:r>
              <a:rPr lang="en-GB" sz="2800" i="1" dirty="0"/>
              <a:t> </a:t>
            </a:r>
            <a:r>
              <a:rPr lang="en-GB" sz="2800" b="1" i="1" dirty="0"/>
              <a:t>energy</a:t>
            </a:r>
            <a:endParaRPr lang="en-GB" sz="2800" i="1" dirty="0"/>
          </a:p>
        </p:txBody>
      </p:sp>
      <p:pic>
        <p:nvPicPr>
          <p:cNvPr id="424" name="Graphic 423" descr="Electric car">
            <a:extLst>
              <a:ext uri="{FF2B5EF4-FFF2-40B4-BE49-F238E27FC236}">
                <a16:creationId xmlns:a16="http://schemas.microsoft.com/office/drawing/2014/main" id="{130AA977-5F2E-4A75-B9F2-733A6D171E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73747" y="3717582"/>
            <a:ext cx="1963889" cy="1963889"/>
          </a:xfrm>
          <a:prstGeom prst="rect">
            <a:avLst/>
          </a:prstGeom>
        </p:spPr>
      </p:pic>
      <p:cxnSp>
        <p:nvCxnSpPr>
          <p:cNvPr id="426" name="Straight Arrow Connector 425">
            <a:extLst>
              <a:ext uri="{FF2B5EF4-FFF2-40B4-BE49-F238E27FC236}">
                <a16:creationId xmlns:a16="http://schemas.microsoft.com/office/drawing/2014/main" id="{30D167F6-2CAE-4BAA-A3BE-F4BD0BD45E29}"/>
              </a:ext>
            </a:extLst>
          </p:cNvPr>
          <p:cNvCxnSpPr>
            <a:cxnSpLocks/>
          </p:cNvCxnSpPr>
          <p:nvPr/>
        </p:nvCxnSpPr>
        <p:spPr>
          <a:xfrm flipH="1" flipV="1">
            <a:off x="3615409" y="4575700"/>
            <a:ext cx="844290" cy="65334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429" name="TextBox 428">
            <a:extLst>
              <a:ext uri="{FF2B5EF4-FFF2-40B4-BE49-F238E27FC236}">
                <a16:creationId xmlns:a16="http://schemas.microsoft.com/office/drawing/2014/main" id="{28FF9C26-947E-40D6-9F3C-56FA5265F6B9}"/>
              </a:ext>
            </a:extLst>
          </p:cNvPr>
          <p:cNvSpPr txBox="1"/>
          <p:nvPr/>
        </p:nvSpPr>
        <p:spPr>
          <a:xfrm>
            <a:off x="4459699" y="5433573"/>
            <a:ext cx="2379046" cy="523220"/>
          </a:xfrm>
          <a:prstGeom prst="rect">
            <a:avLst/>
          </a:prstGeom>
          <a:noFill/>
        </p:spPr>
        <p:txBody>
          <a:bodyPr wrap="square">
            <a:spAutoFit/>
          </a:bodyPr>
          <a:lstStyle/>
          <a:p>
            <a:r>
              <a:rPr lang="en-GB" sz="2800" i="1" dirty="0"/>
              <a:t>~0.3 kWh/mile</a:t>
            </a:r>
            <a:endParaRPr lang="en-GB" sz="2800" dirty="0"/>
          </a:p>
        </p:txBody>
      </p:sp>
      <p:sp>
        <p:nvSpPr>
          <p:cNvPr id="431" name="TextBox 430">
            <a:extLst>
              <a:ext uri="{FF2B5EF4-FFF2-40B4-BE49-F238E27FC236}">
                <a16:creationId xmlns:a16="http://schemas.microsoft.com/office/drawing/2014/main" id="{75E03ED9-4DD6-42CB-A80C-3DAD8FD52CC2}"/>
              </a:ext>
            </a:extLst>
          </p:cNvPr>
          <p:cNvSpPr txBox="1"/>
          <p:nvPr/>
        </p:nvSpPr>
        <p:spPr>
          <a:xfrm>
            <a:off x="6623249" y="3928181"/>
            <a:ext cx="4708873" cy="523220"/>
          </a:xfrm>
          <a:prstGeom prst="rect">
            <a:avLst/>
          </a:prstGeom>
          <a:noFill/>
        </p:spPr>
        <p:txBody>
          <a:bodyPr wrap="square" rtlCol="0">
            <a:spAutoFit/>
          </a:bodyPr>
          <a:lstStyle/>
          <a:p>
            <a:r>
              <a:rPr lang="en-GB" sz="2800" i="1" dirty="0"/>
              <a:t>~80 </a:t>
            </a:r>
            <a:r>
              <a:rPr lang="en-GB" sz="2800" i="1" dirty="0" err="1"/>
              <a:t>TWh</a:t>
            </a:r>
            <a:r>
              <a:rPr lang="en-GB" sz="2800" i="1" dirty="0"/>
              <a:t> </a:t>
            </a:r>
            <a:r>
              <a:rPr lang="en-GB" sz="2800" b="1" i="1" dirty="0"/>
              <a:t>energy</a:t>
            </a:r>
            <a:endParaRPr lang="en-GB" sz="2800" i="1" dirty="0"/>
          </a:p>
        </p:txBody>
      </p:sp>
      <p:pic>
        <p:nvPicPr>
          <p:cNvPr id="434" name="Graphic 433" descr="Lightning bolt with solid fill">
            <a:extLst>
              <a:ext uri="{FF2B5EF4-FFF2-40B4-BE49-F238E27FC236}">
                <a16:creationId xmlns:a16="http://schemas.microsoft.com/office/drawing/2014/main" id="{AECB9D48-5AE1-481B-8096-51E7EF5DCC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70622" y="4377641"/>
            <a:ext cx="1545786" cy="1545786"/>
          </a:xfrm>
          <a:prstGeom prst="rect">
            <a:avLst/>
          </a:prstGeom>
        </p:spPr>
      </p:pic>
      <p:pic>
        <p:nvPicPr>
          <p:cNvPr id="438" name="Graphic 437" descr="Water with solid fill">
            <a:extLst>
              <a:ext uri="{FF2B5EF4-FFF2-40B4-BE49-F238E27FC236}">
                <a16:creationId xmlns:a16="http://schemas.microsoft.com/office/drawing/2014/main" id="{A270DF36-AD01-4075-B2D4-61E1DACADE6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80844" y="1891184"/>
            <a:ext cx="1568672" cy="1568672"/>
          </a:xfrm>
          <a:prstGeom prst="rect">
            <a:avLst/>
          </a:prstGeom>
        </p:spPr>
      </p:pic>
    </p:spTree>
    <p:extLst>
      <p:ext uri="{BB962C8B-B14F-4D97-AF65-F5344CB8AC3E}">
        <p14:creationId xmlns:p14="http://schemas.microsoft.com/office/powerpoint/2010/main" val="5112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21" grpId="0"/>
      <p:bldP spid="429" grpId="0"/>
      <p:bldP spid="4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BEF35-DE80-487E-981B-E4975694A47A}"/>
              </a:ext>
            </a:extLst>
          </p:cNvPr>
          <p:cNvSpPr>
            <a:spLocks noGrp="1"/>
          </p:cNvSpPr>
          <p:nvPr>
            <p:ph type="title"/>
          </p:nvPr>
        </p:nvSpPr>
        <p:spPr/>
        <p:txBody>
          <a:bodyPr/>
          <a:lstStyle/>
          <a:p>
            <a:r>
              <a:rPr lang="en-GB" dirty="0"/>
              <a:t>So why not electrify everything?</a:t>
            </a:r>
          </a:p>
        </p:txBody>
      </p:sp>
      <p:sp>
        <p:nvSpPr>
          <p:cNvPr id="4" name="Content Placeholder 3">
            <a:extLst>
              <a:ext uri="{FF2B5EF4-FFF2-40B4-BE49-F238E27FC236}">
                <a16:creationId xmlns:a16="http://schemas.microsoft.com/office/drawing/2014/main" id="{97772475-F59B-46F8-BBFE-004A5C84920B}"/>
              </a:ext>
            </a:extLst>
          </p:cNvPr>
          <p:cNvSpPr>
            <a:spLocks noGrp="1"/>
          </p:cNvSpPr>
          <p:nvPr>
            <p:ph idx="1"/>
          </p:nvPr>
        </p:nvSpPr>
        <p:spPr>
          <a:xfrm>
            <a:off x="838199" y="1825625"/>
            <a:ext cx="4894691" cy="4256290"/>
          </a:xfrm>
        </p:spPr>
        <p:txBody>
          <a:bodyPr>
            <a:normAutofit fontScale="92500" lnSpcReduction="10000"/>
          </a:bodyPr>
          <a:lstStyle/>
          <a:p>
            <a:r>
              <a:rPr lang="en-GB" dirty="0"/>
              <a:t>Batteries are far </a:t>
            </a:r>
            <a:r>
              <a:rPr lang="en-GB" b="1" dirty="0"/>
              <a:t>less</a:t>
            </a:r>
            <a:r>
              <a:rPr lang="en-GB" dirty="0"/>
              <a:t> </a:t>
            </a:r>
            <a:r>
              <a:rPr lang="en-GB" b="1" dirty="0"/>
              <a:t>energy dense </a:t>
            </a:r>
            <a:r>
              <a:rPr lang="en-GB" dirty="0"/>
              <a:t>than hydrocarbon fuels! – not feasible for sectors like mid/long-haul aviation and shipping</a:t>
            </a:r>
          </a:p>
          <a:p>
            <a:endParaRPr lang="en-GB" dirty="0"/>
          </a:p>
          <a:p>
            <a:r>
              <a:rPr lang="en-GB" i="1" dirty="0"/>
              <a:t>“Even assuming huge advances in battery technology, with batteries that are </a:t>
            </a:r>
            <a:r>
              <a:rPr lang="en-GB" i="1" dirty="0">
                <a:solidFill>
                  <a:srgbClr val="FF0000"/>
                </a:solidFill>
              </a:rPr>
              <a:t>30 times more efficient </a:t>
            </a:r>
            <a:r>
              <a:rPr lang="en-GB" i="1" dirty="0"/>
              <a:t>and ‘energy-dense’ than they are today, it would only be possible to fly an A320 airliner for a </a:t>
            </a:r>
            <a:r>
              <a:rPr lang="en-GB" i="1" dirty="0">
                <a:solidFill>
                  <a:srgbClr val="FF0000"/>
                </a:solidFill>
              </a:rPr>
              <a:t>fifth of its range</a:t>
            </a:r>
            <a:r>
              <a:rPr lang="en-GB" i="1" dirty="0"/>
              <a:t> with just </a:t>
            </a:r>
            <a:r>
              <a:rPr lang="en-GB" i="1" dirty="0">
                <a:solidFill>
                  <a:srgbClr val="FF0000"/>
                </a:solidFill>
              </a:rPr>
              <a:t>half of its payload</a:t>
            </a:r>
            <a:r>
              <a:rPr lang="en-GB" i="1" dirty="0"/>
              <a:t>” </a:t>
            </a:r>
            <a:r>
              <a:rPr lang="en-GB" dirty="0"/>
              <a:t>– </a:t>
            </a:r>
            <a:r>
              <a:rPr lang="en-GB" b="1" i="1" dirty="0"/>
              <a:t>Grazia </a:t>
            </a:r>
            <a:r>
              <a:rPr lang="en-GB" b="1" i="1" dirty="0" err="1"/>
              <a:t>Vittadini</a:t>
            </a:r>
            <a:r>
              <a:rPr lang="en-GB" b="1" i="1" dirty="0"/>
              <a:t> (CTO, Airbus)</a:t>
            </a:r>
            <a:endParaRPr lang="en-GB" dirty="0"/>
          </a:p>
        </p:txBody>
      </p:sp>
      <p:pic>
        <p:nvPicPr>
          <p:cNvPr id="5" name="Picture 4">
            <a:extLst>
              <a:ext uri="{FF2B5EF4-FFF2-40B4-BE49-F238E27FC236}">
                <a16:creationId xmlns:a16="http://schemas.microsoft.com/office/drawing/2014/main" id="{9A229C39-2CD7-4B3D-9BCA-CE157E98DF0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484935" y="325315"/>
            <a:ext cx="3124326" cy="1405181"/>
          </a:xfrm>
          <a:prstGeom prst="rect">
            <a:avLst/>
          </a:prstGeom>
        </p:spPr>
      </p:pic>
      <p:sp>
        <p:nvSpPr>
          <p:cNvPr id="6" name="Rectangle 5">
            <a:extLst>
              <a:ext uri="{FF2B5EF4-FFF2-40B4-BE49-F238E27FC236}">
                <a16:creationId xmlns:a16="http://schemas.microsoft.com/office/drawing/2014/main" id="{673CB23C-B09D-4878-8ED9-C368180724E6}"/>
              </a:ext>
            </a:extLst>
          </p:cNvPr>
          <p:cNvSpPr/>
          <p:nvPr/>
        </p:nvSpPr>
        <p:spPr>
          <a:xfrm>
            <a:off x="203378" y="6144067"/>
            <a:ext cx="6164332" cy="577081"/>
          </a:xfrm>
          <a:prstGeom prst="rect">
            <a:avLst/>
          </a:prstGeom>
        </p:spPr>
        <p:txBody>
          <a:bodyPr wrap="square">
            <a:spAutoFit/>
          </a:bodyPr>
          <a:lstStyle/>
          <a:p>
            <a:r>
              <a:rPr lang="en-GB" sz="1050" dirty="0">
                <a:solidFill>
                  <a:schemeClr val="tx1"/>
                </a:solidFill>
                <a:hlinkClick r:id="rId4">
                  <a:extLst>
                    <a:ext uri="{A12FA001-AC4F-418D-AE19-62706E023703}">
                      <ahyp:hlinkClr xmlns:ahyp="http://schemas.microsoft.com/office/drawing/2018/hyperlinkcolor" val="tx"/>
                    </a:ext>
                  </a:extLst>
                </a:hlinkClick>
              </a:rPr>
              <a:t>https://www.bbc.co.uk/news/business-48630656</a:t>
            </a:r>
            <a:endParaRPr lang="en-GB" sz="1050" dirty="0">
              <a:solidFill>
                <a:schemeClr val="tx1"/>
              </a:solidFill>
            </a:endParaRPr>
          </a:p>
          <a:p>
            <a:r>
              <a:rPr lang="en-GB" sz="1050" dirty="0">
                <a:solidFill>
                  <a:schemeClr val="tx1"/>
                </a:solidFill>
              </a:rPr>
              <a:t>Royal Society, “Sustainable synthetic carbon-based fuels”</a:t>
            </a:r>
          </a:p>
          <a:p>
            <a:endParaRPr lang="en-GB" sz="1050" dirty="0">
              <a:solidFill>
                <a:schemeClr val="tx1"/>
              </a:solidFill>
            </a:endParaRPr>
          </a:p>
        </p:txBody>
      </p:sp>
      <p:pic>
        <p:nvPicPr>
          <p:cNvPr id="3" name="Picture 2">
            <a:extLst>
              <a:ext uri="{FF2B5EF4-FFF2-40B4-BE49-F238E27FC236}">
                <a16:creationId xmlns:a16="http://schemas.microsoft.com/office/drawing/2014/main" id="{0D532157-1652-4896-98F3-D363B745C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69" y="1995208"/>
            <a:ext cx="5814340" cy="4007089"/>
          </a:xfrm>
          <a:prstGeom prst="rect">
            <a:avLst/>
          </a:prstGeom>
        </p:spPr>
      </p:pic>
      <p:sp>
        <p:nvSpPr>
          <p:cNvPr id="8" name="Oval 7">
            <a:extLst>
              <a:ext uri="{FF2B5EF4-FFF2-40B4-BE49-F238E27FC236}">
                <a16:creationId xmlns:a16="http://schemas.microsoft.com/office/drawing/2014/main" id="{9CB1E0E3-561D-4F3C-B64D-E46C6D17F80A}"/>
              </a:ext>
            </a:extLst>
          </p:cNvPr>
          <p:cNvSpPr/>
          <p:nvPr/>
        </p:nvSpPr>
        <p:spPr>
          <a:xfrm>
            <a:off x="6334897" y="5000368"/>
            <a:ext cx="1178011" cy="856735"/>
          </a:xfrm>
          <a:prstGeom prst="ellipse">
            <a:avLst/>
          </a:prstGeom>
          <a:noFill/>
          <a:ln>
            <a:solidFill>
              <a:srgbClr val="F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A69E25B-AB6B-4659-904A-8D3D4B65DBD5}"/>
              </a:ext>
            </a:extLst>
          </p:cNvPr>
          <p:cNvSpPr/>
          <p:nvPr/>
        </p:nvSpPr>
        <p:spPr>
          <a:xfrm>
            <a:off x="10490297" y="2187277"/>
            <a:ext cx="1534012" cy="1124334"/>
          </a:xfrm>
          <a:prstGeom prst="ellipse">
            <a:avLst/>
          </a:prstGeom>
          <a:noFill/>
          <a:ln>
            <a:solidFill>
              <a:srgbClr val="FFA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922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8CB64-EB7A-4CDB-B70A-16A6C0BD854C}"/>
              </a:ext>
            </a:extLst>
          </p:cNvPr>
          <p:cNvSpPr>
            <a:spLocks noGrp="1"/>
          </p:cNvSpPr>
          <p:nvPr>
            <p:ph type="title"/>
          </p:nvPr>
        </p:nvSpPr>
        <p:spPr/>
        <p:txBody>
          <a:bodyPr/>
          <a:lstStyle/>
          <a:p>
            <a:r>
              <a:rPr lang="en-GB" dirty="0"/>
              <a:t>Biofuels</a:t>
            </a:r>
          </a:p>
        </p:txBody>
      </p:sp>
      <p:sp>
        <p:nvSpPr>
          <p:cNvPr id="9" name="Content Placeholder 8">
            <a:extLst>
              <a:ext uri="{FF2B5EF4-FFF2-40B4-BE49-F238E27FC236}">
                <a16:creationId xmlns:a16="http://schemas.microsoft.com/office/drawing/2014/main" id="{8FA3BBE9-8009-4A15-8759-90887004D31A}"/>
              </a:ext>
            </a:extLst>
          </p:cNvPr>
          <p:cNvSpPr>
            <a:spLocks noGrp="1"/>
          </p:cNvSpPr>
          <p:nvPr>
            <p:ph sz="half" idx="1"/>
          </p:nvPr>
        </p:nvSpPr>
        <p:spPr/>
        <p:txBody>
          <a:bodyPr>
            <a:normAutofit/>
          </a:bodyPr>
          <a:lstStyle/>
          <a:p>
            <a:r>
              <a:rPr lang="en-GB" b="1" dirty="0"/>
              <a:t>Biofuels </a:t>
            </a:r>
            <a:r>
              <a:rPr lang="en-GB" dirty="0"/>
              <a:t>are combustible fuels derived from biological material in waste or crops </a:t>
            </a:r>
            <a:endParaRPr lang="en-GB" b="1" dirty="0"/>
          </a:p>
        </p:txBody>
      </p:sp>
      <p:pic>
        <p:nvPicPr>
          <p:cNvPr id="11" name="Picture 10">
            <a:extLst>
              <a:ext uri="{FF2B5EF4-FFF2-40B4-BE49-F238E27FC236}">
                <a16:creationId xmlns:a16="http://schemas.microsoft.com/office/drawing/2014/main" id="{FDF2519D-AD4A-4796-8719-825BC42961F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90282" y="3251008"/>
            <a:ext cx="2336800" cy="2212106"/>
          </a:xfrm>
          <a:prstGeom prst="rect">
            <a:avLst/>
          </a:prstGeom>
        </p:spPr>
      </p:pic>
      <p:sp>
        <p:nvSpPr>
          <p:cNvPr id="13" name="TextBox 12">
            <a:extLst>
              <a:ext uri="{FF2B5EF4-FFF2-40B4-BE49-F238E27FC236}">
                <a16:creationId xmlns:a16="http://schemas.microsoft.com/office/drawing/2014/main" id="{DF2D54B6-BDB6-47F4-86C9-5A10D4353079}"/>
              </a:ext>
            </a:extLst>
          </p:cNvPr>
          <p:cNvSpPr txBox="1"/>
          <p:nvPr/>
        </p:nvSpPr>
        <p:spPr>
          <a:xfrm>
            <a:off x="3190581" y="5413385"/>
            <a:ext cx="2441282" cy="646331"/>
          </a:xfrm>
          <a:prstGeom prst="rect">
            <a:avLst/>
          </a:prstGeom>
          <a:noFill/>
        </p:spPr>
        <p:txBody>
          <a:bodyPr wrap="square" rtlCol="0">
            <a:spAutoFit/>
          </a:bodyPr>
          <a:lstStyle/>
          <a:p>
            <a:r>
              <a:rPr lang="en-GB" i="1" dirty="0"/>
              <a:t>(Soon to be) waste cooking oil </a:t>
            </a:r>
          </a:p>
        </p:txBody>
      </p:sp>
      <p:sp>
        <p:nvSpPr>
          <p:cNvPr id="14" name="TextBox 13">
            <a:extLst>
              <a:ext uri="{FF2B5EF4-FFF2-40B4-BE49-F238E27FC236}">
                <a16:creationId xmlns:a16="http://schemas.microsoft.com/office/drawing/2014/main" id="{6DBA0A67-AC16-4D7B-B576-95F81051D1F3}"/>
              </a:ext>
            </a:extLst>
          </p:cNvPr>
          <p:cNvSpPr txBox="1"/>
          <p:nvPr/>
        </p:nvSpPr>
        <p:spPr>
          <a:xfrm>
            <a:off x="685800" y="5413385"/>
            <a:ext cx="2441282" cy="646331"/>
          </a:xfrm>
          <a:prstGeom prst="rect">
            <a:avLst/>
          </a:prstGeom>
          <a:noFill/>
        </p:spPr>
        <p:txBody>
          <a:bodyPr wrap="square" rtlCol="0">
            <a:spAutoFit/>
          </a:bodyPr>
          <a:lstStyle/>
          <a:p>
            <a:r>
              <a:rPr lang="en-GB" i="1" dirty="0"/>
              <a:t>Miscanthus (a high-yield energy crop)</a:t>
            </a:r>
          </a:p>
        </p:txBody>
      </p:sp>
      <p:pic>
        <p:nvPicPr>
          <p:cNvPr id="15" name="Picture 14">
            <a:extLst>
              <a:ext uri="{FF2B5EF4-FFF2-40B4-BE49-F238E27FC236}">
                <a16:creationId xmlns:a16="http://schemas.microsoft.com/office/drawing/2014/main" id="{F0816582-E176-4A46-B457-CCBCF3728AD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14967"/>
          <a:stretch/>
        </p:blipFill>
        <p:spPr>
          <a:xfrm>
            <a:off x="3230891" y="3251008"/>
            <a:ext cx="2336800" cy="2212106"/>
          </a:xfrm>
          <a:prstGeom prst="rect">
            <a:avLst/>
          </a:prstGeom>
        </p:spPr>
      </p:pic>
      <p:graphicFrame>
        <p:nvGraphicFramePr>
          <p:cNvPr id="12" name="Content Placeholder 11">
            <a:extLst>
              <a:ext uri="{FF2B5EF4-FFF2-40B4-BE49-F238E27FC236}">
                <a16:creationId xmlns:a16="http://schemas.microsoft.com/office/drawing/2014/main" id="{F9AB2105-AF94-412D-9EA7-F00FBBD7FF8F}"/>
              </a:ext>
            </a:extLst>
          </p:cNvPr>
          <p:cNvGraphicFramePr>
            <a:graphicFrameLocks noGrp="1"/>
          </p:cNvGraphicFramePr>
          <p:nvPr>
            <p:ph sz="half" idx="2"/>
            <p:extLst>
              <p:ext uri="{D42A27DB-BD31-4B8C-83A1-F6EECF244321}">
                <p14:modId xmlns:p14="http://schemas.microsoft.com/office/powerpoint/2010/main" val="1582839377"/>
              </p:ext>
            </p:extLst>
          </p:nvPr>
        </p:nvGraphicFramePr>
        <p:xfrm>
          <a:off x="6172200" y="785944"/>
          <a:ext cx="5657678" cy="329247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5AF8A703-6BC3-4497-B434-396752D06064}"/>
              </a:ext>
            </a:extLst>
          </p:cNvPr>
          <p:cNvSpPr txBox="1"/>
          <p:nvPr/>
        </p:nvSpPr>
        <p:spPr>
          <a:xfrm>
            <a:off x="6524539" y="201169"/>
            <a:ext cx="5245443" cy="584775"/>
          </a:xfrm>
          <a:prstGeom prst="rect">
            <a:avLst/>
          </a:prstGeom>
          <a:noFill/>
        </p:spPr>
        <p:txBody>
          <a:bodyPr wrap="square" rtlCol="0">
            <a:spAutoFit/>
          </a:bodyPr>
          <a:lstStyle/>
          <a:p>
            <a:r>
              <a:rPr lang="en-GB" sz="1600" i="1" dirty="0"/>
              <a:t>Car and bike miles travelled on 1 m</a:t>
            </a:r>
            <a:r>
              <a:rPr lang="en-GB" sz="1600" i="1" baseline="30000" dirty="0"/>
              <a:t>2</a:t>
            </a:r>
            <a:r>
              <a:rPr lang="en-GB" sz="1600" i="1" dirty="0"/>
              <a:t> of land covered in biofuels or solar panels</a:t>
            </a:r>
          </a:p>
        </p:txBody>
      </p:sp>
      <p:sp>
        <p:nvSpPr>
          <p:cNvPr id="17" name="TextBox 16">
            <a:extLst>
              <a:ext uri="{FF2B5EF4-FFF2-40B4-BE49-F238E27FC236}">
                <a16:creationId xmlns:a16="http://schemas.microsoft.com/office/drawing/2014/main" id="{F039FB38-D3ED-4890-8397-FB2E50AF45D6}"/>
              </a:ext>
            </a:extLst>
          </p:cNvPr>
          <p:cNvSpPr txBox="1"/>
          <p:nvPr/>
        </p:nvSpPr>
        <p:spPr>
          <a:xfrm>
            <a:off x="6172200" y="4233756"/>
            <a:ext cx="5803900" cy="1569660"/>
          </a:xfrm>
          <a:prstGeom prst="rect">
            <a:avLst/>
          </a:prstGeom>
          <a:noFill/>
        </p:spPr>
        <p:txBody>
          <a:bodyPr wrap="square" rtlCol="0">
            <a:spAutoFit/>
          </a:bodyPr>
          <a:lstStyle/>
          <a:p>
            <a:r>
              <a:rPr lang="en-GB" sz="2400" i="1" dirty="0"/>
              <a:t>“The wheat required to meet </a:t>
            </a:r>
            <a:r>
              <a:rPr lang="en-GB" sz="2400" b="1" i="1" dirty="0"/>
              <a:t>today’s</a:t>
            </a:r>
            <a:r>
              <a:rPr lang="en-GB" sz="2400" i="1" dirty="0"/>
              <a:t> global aviation demand equates to almost as much as the planet’s total human calorie requirement”</a:t>
            </a:r>
          </a:p>
        </p:txBody>
      </p:sp>
      <p:sp>
        <p:nvSpPr>
          <p:cNvPr id="18" name="Rectangle 17">
            <a:extLst>
              <a:ext uri="{FF2B5EF4-FFF2-40B4-BE49-F238E27FC236}">
                <a16:creationId xmlns:a16="http://schemas.microsoft.com/office/drawing/2014/main" id="{9F1A5663-B6B4-44A7-BB8E-96147EB3FF72}"/>
              </a:ext>
            </a:extLst>
          </p:cNvPr>
          <p:cNvSpPr/>
          <p:nvPr/>
        </p:nvSpPr>
        <p:spPr>
          <a:xfrm>
            <a:off x="261257" y="6322531"/>
            <a:ext cx="6660097" cy="261610"/>
          </a:xfrm>
          <a:prstGeom prst="rect">
            <a:avLst/>
          </a:prstGeom>
        </p:spPr>
        <p:txBody>
          <a:bodyPr wrap="square">
            <a:spAutoFit/>
          </a:bodyPr>
          <a:lstStyle/>
          <a:p>
            <a:r>
              <a:rPr lang="en-GB" sz="1050" dirty="0">
                <a:latin typeface="Calibri" panose="020F0502020204030204" pitchFamily="34" charset="0"/>
              </a:rPr>
              <a:t>M. Berners-Lee, </a:t>
            </a:r>
            <a:r>
              <a:rPr lang="en-GB" sz="1050" i="1" dirty="0">
                <a:latin typeface="Calibri" panose="020F0502020204030204" pitchFamily="34" charset="0"/>
              </a:rPr>
              <a:t>There is no Planet B: A Handbook for the Make or Break Years</a:t>
            </a:r>
            <a:r>
              <a:rPr lang="en-GB" sz="1050" dirty="0">
                <a:latin typeface="Calibri" panose="020F0502020204030204" pitchFamily="34" charset="0"/>
              </a:rPr>
              <a:t>. Cambridge University Press, 2019. </a:t>
            </a:r>
            <a:endParaRPr lang="en-GB" sz="1050" dirty="0"/>
          </a:p>
        </p:txBody>
      </p:sp>
    </p:spTree>
    <p:extLst>
      <p:ext uri="{BB962C8B-B14F-4D97-AF65-F5344CB8AC3E}">
        <p14:creationId xmlns:p14="http://schemas.microsoft.com/office/powerpoint/2010/main" val="334790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Graphic spid="12" grpId="0">
        <p:bldAsOne/>
      </p:bldGraphic>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BE14-552E-4E43-A69A-6ED2CE5784D1}"/>
              </a:ext>
            </a:extLst>
          </p:cNvPr>
          <p:cNvSpPr>
            <a:spLocks noGrp="1"/>
          </p:cNvSpPr>
          <p:nvPr>
            <p:ph type="title"/>
          </p:nvPr>
        </p:nvSpPr>
        <p:spPr/>
        <p:txBody>
          <a:bodyPr/>
          <a:lstStyle/>
          <a:p>
            <a:r>
              <a:rPr lang="en-GB" dirty="0"/>
              <a:t>Hydrogen for aviation</a:t>
            </a:r>
          </a:p>
        </p:txBody>
      </p:sp>
      <p:pic>
        <p:nvPicPr>
          <p:cNvPr id="8" name="Content Placeholder 7">
            <a:extLst>
              <a:ext uri="{FF2B5EF4-FFF2-40B4-BE49-F238E27FC236}">
                <a16:creationId xmlns:a16="http://schemas.microsoft.com/office/drawing/2014/main" id="{528F057D-F01D-4610-9B05-7458361F895A}"/>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val="0"/>
              </a:ext>
            </a:extLst>
          </a:blip>
          <a:srcRect b="13359"/>
          <a:stretch/>
        </p:blipFill>
        <p:spPr>
          <a:xfrm>
            <a:off x="914400" y="1478154"/>
            <a:ext cx="3371353" cy="1670575"/>
          </a:xfrm>
          <a:prstGeom prst="rect">
            <a:avLst/>
          </a:prstGeom>
        </p:spPr>
      </p:pic>
      <p:pic>
        <p:nvPicPr>
          <p:cNvPr id="9" name="Picture 8">
            <a:extLst>
              <a:ext uri="{FF2B5EF4-FFF2-40B4-BE49-F238E27FC236}">
                <a16:creationId xmlns:a16="http://schemas.microsoft.com/office/drawing/2014/main" id="{856B1EB8-40A7-451C-AEAB-16A1F4755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390509"/>
            <a:ext cx="3371353" cy="2045041"/>
          </a:xfrm>
          <a:prstGeom prst="rect">
            <a:avLst/>
          </a:prstGeom>
        </p:spPr>
      </p:pic>
      <p:sp>
        <p:nvSpPr>
          <p:cNvPr id="10" name="TextBox 9">
            <a:extLst>
              <a:ext uri="{FF2B5EF4-FFF2-40B4-BE49-F238E27FC236}">
                <a16:creationId xmlns:a16="http://schemas.microsoft.com/office/drawing/2014/main" id="{894C0AB9-ECAF-4662-9003-9FD76C353331}"/>
              </a:ext>
            </a:extLst>
          </p:cNvPr>
          <p:cNvSpPr txBox="1"/>
          <p:nvPr/>
        </p:nvSpPr>
        <p:spPr>
          <a:xfrm>
            <a:off x="4198289" y="1433422"/>
            <a:ext cx="2146852" cy="923330"/>
          </a:xfrm>
          <a:prstGeom prst="rect">
            <a:avLst/>
          </a:prstGeom>
          <a:noFill/>
        </p:spPr>
        <p:txBody>
          <a:bodyPr wrap="square" rtlCol="0">
            <a:spAutoFit/>
          </a:bodyPr>
          <a:lstStyle/>
          <a:p>
            <a:r>
              <a:rPr lang="en-GB" dirty="0"/>
              <a:t>Hydrogen is </a:t>
            </a:r>
            <a:r>
              <a:rPr lang="en-GB" b="1" dirty="0"/>
              <a:t>~3 times more </a:t>
            </a:r>
            <a:r>
              <a:rPr lang="en-GB" dirty="0"/>
              <a:t>energy dense than jet fuel </a:t>
            </a:r>
            <a:r>
              <a:rPr lang="en-GB" b="1" dirty="0">
                <a:solidFill>
                  <a:srgbClr val="FF0000"/>
                </a:solidFill>
              </a:rPr>
              <a:t>by mass</a:t>
            </a:r>
          </a:p>
        </p:txBody>
      </p:sp>
      <p:sp>
        <p:nvSpPr>
          <p:cNvPr id="11" name="TextBox 10">
            <a:extLst>
              <a:ext uri="{FF2B5EF4-FFF2-40B4-BE49-F238E27FC236}">
                <a16:creationId xmlns:a16="http://schemas.microsoft.com/office/drawing/2014/main" id="{E3531F47-4DD0-4FB2-AFE9-014EE971B276}"/>
              </a:ext>
            </a:extLst>
          </p:cNvPr>
          <p:cNvSpPr txBox="1"/>
          <p:nvPr/>
        </p:nvSpPr>
        <p:spPr>
          <a:xfrm>
            <a:off x="4285753" y="3424527"/>
            <a:ext cx="1924216" cy="923330"/>
          </a:xfrm>
          <a:prstGeom prst="rect">
            <a:avLst/>
          </a:prstGeom>
          <a:noFill/>
        </p:spPr>
        <p:txBody>
          <a:bodyPr wrap="square" rtlCol="0">
            <a:spAutoFit/>
          </a:bodyPr>
          <a:lstStyle/>
          <a:p>
            <a:r>
              <a:rPr lang="en-GB" dirty="0"/>
              <a:t>But </a:t>
            </a:r>
            <a:r>
              <a:rPr lang="en-GB" b="1" dirty="0"/>
              <a:t>~4 times less </a:t>
            </a:r>
            <a:r>
              <a:rPr lang="en-GB" dirty="0"/>
              <a:t>energy dense than jet fuel </a:t>
            </a:r>
            <a:r>
              <a:rPr lang="en-GB" b="1" dirty="0">
                <a:solidFill>
                  <a:srgbClr val="FF0000"/>
                </a:solidFill>
              </a:rPr>
              <a:t>by volume</a:t>
            </a:r>
          </a:p>
        </p:txBody>
      </p:sp>
      <p:sp>
        <p:nvSpPr>
          <p:cNvPr id="12" name="TextBox 11">
            <a:extLst>
              <a:ext uri="{FF2B5EF4-FFF2-40B4-BE49-F238E27FC236}">
                <a16:creationId xmlns:a16="http://schemas.microsoft.com/office/drawing/2014/main" id="{9947944D-48AD-4531-AB19-4C096826F9A4}"/>
              </a:ext>
            </a:extLst>
          </p:cNvPr>
          <p:cNvSpPr txBox="1"/>
          <p:nvPr/>
        </p:nvSpPr>
        <p:spPr>
          <a:xfrm>
            <a:off x="359229" y="6115576"/>
            <a:ext cx="6875713" cy="276999"/>
          </a:xfrm>
          <a:prstGeom prst="rect">
            <a:avLst/>
          </a:prstGeom>
          <a:noFill/>
        </p:spPr>
        <p:txBody>
          <a:bodyPr wrap="square" rtlCol="0">
            <a:spAutoFit/>
          </a:bodyPr>
          <a:lstStyle/>
          <a:p>
            <a:r>
              <a:rPr lang="en-GB" sz="1200" dirty="0"/>
              <a:t>Figures: Finlay Asher (Green Sky Thinking); Airbus; Royal Society, “Sustainable synthetic carbon-based fuels”</a:t>
            </a:r>
          </a:p>
        </p:txBody>
      </p:sp>
      <p:pic>
        <p:nvPicPr>
          <p:cNvPr id="13" name="Picture 12">
            <a:extLst>
              <a:ext uri="{FF2B5EF4-FFF2-40B4-BE49-F238E27FC236}">
                <a16:creationId xmlns:a16="http://schemas.microsoft.com/office/drawing/2014/main" id="{CF9A2AD5-7469-447A-B0B9-375D11D4F488}"/>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762585" y="195584"/>
            <a:ext cx="4730363" cy="1671178"/>
          </a:xfrm>
          <a:prstGeom prst="rect">
            <a:avLst/>
          </a:prstGeom>
        </p:spPr>
      </p:pic>
      <p:pic>
        <p:nvPicPr>
          <p:cNvPr id="14" name="Picture 13">
            <a:extLst>
              <a:ext uri="{FF2B5EF4-FFF2-40B4-BE49-F238E27FC236}">
                <a16:creationId xmlns:a16="http://schemas.microsoft.com/office/drawing/2014/main" id="{6CB7B177-7A7E-4EEA-AC34-B062793F6C8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762585" y="1975318"/>
            <a:ext cx="4730363" cy="2533497"/>
          </a:xfrm>
          <a:prstGeom prst="rect">
            <a:avLst/>
          </a:prstGeom>
        </p:spPr>
      </p:pic>
      <p:pic>
        <p:nvPicPr>
          <p:cNvPr id="15" name="Picture 14">
            <a:extLst>
              <a:ext uri="{FF2B5EF4-FFF2-40B4-BE49-F238E27FC236}">
                <a16:creationId xmlns:a16="http://schemas.microsoft.com/office/drawing/2014/main" id="{673B4009-EFA3-4A3B-933F-6332158883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1533" y="4628602"/>
            <a:ext cx="3721702" cy="1674524"/>
          </a:xfrm>
          <a:prstGeom prst="rect">
            <a:avLst/>
          </a:prstGeom>
        </p:spPr>
      </p:pic>
    </p:spTree>
    <p:extLst>
      <p:ext uri="{BB962C8B-B14F-4D97-AF65-F5344CB8AC3E}">
        <p14:creationId xmlns:p14="http://schemas.microsoft.com/office/powerpoint/2010/main" val="349535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50CD8-80E7-4558-867F-19D37E04AA09}"/>
              </a:ext>
            </a:extLst>
          </p:cNvPr>
          <p:cNvSpPr>
            <a:spLocks noGrp="1"/>
          </p:cNvSpPr>
          <p:nvPr>
            <p:ph type="title"/>
          </p:nvPr>
        </p:nvSpPr>
        <p:spPr/>
        <p:txBody>
          <a:bodyPr/>
          <a:lstStyle/>
          <a:p>
            <a:r>
              <a:rPr lang="en-GB" dirty="0"/>
              <a:t>Hydrogen-derived fuels for ships, planes…</a:t>
            </a:r>
          </a:p>
        </p:txBody>
      </p:sp>
      <p:sp>
        <p:nvSpPr>
          <p:cNvPr id="3" name="Content Placeholder 2">
            <a:extLst>
              <a:ext uri="{FF2B5EF4-FFF2-40B4-BE49-F238E27FC236}">
                <a16:creationId xmlns:a16="http://schemas.microsoft.com/office/drawing/2014/main" id="{91C84A7A-D96B-45AE-B4DA-488CACD0596E}"/>
              </a:ext>
            </a:extLst>
          </p:cNvPr>
          <p:cNvSpPr>
            <a:spLocks noGrp="1"/>
          </p:cNvSpPr>
          <p:nvPr>
            <p:ph sz="half" idx="1"/>
          </p:nvPr>
        </p:nvSpPr>
        <p:spPr>
          <a:xfrm>
            <a:off x="609600" y="2037579"/>
            <a:ext cx="5384800" cy="4281340"/>
          </a:xfrm>
        </p:spPr>
        <p:txBody>
          <a:bodyPr>
            <a:normAutofit fontScale="70000" lnSpcReduction="20000"/>
          </a:bodyPr>
          <a:lstStyle/>
          <a:p>
            <a:r>
              <a:rPr lang="en-GB" dirty="0"/>
              <a:t>Hydrogen and nitrogen (from the air) can be combined to form </a:t>
            </a:r>
            <a:r>
              <a:rPr lang="en-GB" b="1" dirty="0"/>
              <a:t>ammonia</a:t>
            </a:r>
            <a:r>
              <a:rPr lang="en-GB" dirty="0"/>
              <a:t> (NH</a:t>
            </a:r>
            <a:r>
              <a:rPr lang="en-GB" baseline="-25000" dirty="0"/>
              <a:t>3</a:t>
            </a:r>
            <a:r>
              <a:rPr lang="en-GB" dirty="0"/>
              <a:t>)</a:t>
            </a:r>
          </a:p>
          <a:p>
            <a:pPr lvl="1"/>
            <a:r>
              <a:rPr lang="en-GB" dirty="0"/>
              <a:t>This is already common practice for fertiliser production!</a:t>
            </a:r>
          </a:p>
          <a:p>
            <a:pPr lvl="1"/>
            <a:endParaRPr lang="en-GB" dirty="0"/>
          </a:p>
          <a:p>
            <a:r>
              <a:rPr lang="en-GB" dirty="0"/>
              <a:t>Ammonia is around 50% </a:t>
            </a:r>
            <a:r>
              <a:rPr lang="en-GB" b="1" dirty="0"/>
              <a:t>more energy dense</a:t>
            </a:r>
            <a:r>
              <a:rPr lang="en-GB" dirty="0"/>
              <a:t> per unit volume than hydrogen and easier to liquefy – so it’s more suitable for some transport applications</a:t>
            </a:r>
          </a:p>
          <a:p>
            <a:endParaRPr lang="en-GB" dirty="0"/>
          </a:p>
          <a:p>
            <a:r>
              <a:rPr lang="en-GB" dirty="0"/>
              <a:t>Ammonia can be </a:t>
            </a:r>
            <a:r>
              <a:rPr lang="en-GB" b="1" dirty="0"/>
              <a:t>burned</a:t>
            </a:r>
            <a:r>
              <a:rPr lang="en-GB" dirty="0"/>
              <a:t> or </a:t>
            </a:r>
            <a:r>
              <a:rPr lang="en-GB" b="1" dirty="0"/>
              <a:t>used in a fuel cell to generate electricity</a:t>
            </a:r>
          </a:p>
          <a:p>
            <a:endParaRPr lang="en-GB" b="1" dirty="0"/>
          </a:p>
          <a:p>
            <a:r>
              <a:rPr lang="en-GB" b="1" dirty="0"/>
              <a:t>But it carries a significant energy penalty</a:t>
            </a:r>
            <a:r>
              <a:rPr lang="en-GB" dirty="0"/>
              <a:t> for making it!</a:t>
            </a:r>
            <a:endParaRPr lang="en-GB" b="1" dirty="0"/>
          </a:p>
        </p:txBody>
      </p:sp>
      <p:sp>
        <p:nvSpPr>
          <p:cNvPr id="6" name="Content Placeholder 5">
            <a:extLst>
              <a:ext uri="{FF2B5EF4-FFF2-40B4-BE49-F238E27FC236}">
                <a16:creationId xmlns:a16="http://schemas.microsoft.com/office/drawing/2014/main" id="{6B7EB56D-84B6-432A-9F7E-17E6824E9307}"/>
              </a:ext>
            </a:extLst>
          </p:cNvPr>
          <p:cNvSpPr>
            <a:spLocks noGrp="1"/>
          </p:cNvSpPr>
          <p:nvPr>
            <p:ph sz="half" idx="2"/>
          </p:nvPr>
        </p:nvSpPr>
        <p:spPr/>
        <p:txBody>
          <a:bodyPr>
            <a:normAutofit fontScale="70000" lnSpcReduction="20000"/>
          </a:bodyPr>
          <a:lstStyle/>
          <a:p>
            <a:r>
              <a:rPr lang="en-GB" dirty="0"/>
              <a:t>Hydrogen can be combined with carbon (from biomass or captured from the air) to produce </a:t>
            </a:r>
            <a:r>
              <a:rPr lang="en-GB" b="1" dirty="0"/>
              <a:t>synthetic hydrocarbons </a:t>
            </a:r>
            <a:r>
              <a:rPr lang="en-GB" dirty="0"/>
              <a:t>(C</a:t>
            </a:r>
            <a:r>
              <a:rPr lang="en-GB" baseline="-25000" dirty="0"/>
              <a:t>X</a:t>
            </a:r>
            <a:r>
              <a:rPr lang="en-GB" dirty="0"/>
              <a:t>H</a:t>
            </a:r>
            <a:r>
              <a:rPr lang="en-GB" baseline="-25000" dirty="0"/>
              <a:t>X</a:t>
            </a:r>
            <a:r>
              <a:rPr lang="en-GB" dirty="0"/>
              <a:t>)</a:t>
            </a:r>
          </a:p>
          <a:p>
            <a:endParaRPr lang="en-GB" dirty="0"/>
          </a:p>
          <a:p>
            <a:r>
              <a:rPr lang="en-GB" dirty="0"/>
              <a:t>The appeal is that they can be </a:t>
            </a:r>
            <a:r>
              <a:rPr lang="en-GB" b="1" dirty="0"/>
              <a:t>burned in the same engines as fossil fuels</a:t>
            </a:r>
            <a:r>
              <a:rPr lang="en-GB" dirty="0"/>
              <a:t> and they </a:t>
            </a:r>
            <a:r>
              <a:rPr lang="en-GB" b="1" dirty="0"/>
              <a:t>don’t have the same scaling limitations as biofuels</a:t>
            </a:r>
          </a:p>
          <a:p>
            <a:endParaRPr lang="en-GB" b="1" dirty="0"/>
          </a:p>
          <a:p>
            <a:r>
              <a:rPr lang="en-GB" dirty="0"/>
              <a:t>So what’s the catch?</a:t>
            </a:r>
          </a:p>
          <a:p>
            <a:endParaRPr lang="en-GB" dirty="0"/>
          </a:p>
        </p:txBody>
      </p:sp>
      <p:sp>
        <p:nvSpPr>
          <p:cNvPr id="5" name="Rectangle 4">
            <a:extLst>
              <a:ext uri="{FF2B5EF4-FFF2-40B4-BE49-F238E27FC236}">
                <a16:creationId xmlns:a16="http://schemas.microsoft.com/office/drawing/2014/main" id="{69835510-09BD-4C7B-80E1-64A1B6D41067}"/>
              </a:ext>
            </a:extLst>
          </p:cNvPr>
          <p:cNvSpPr/>
          <p:nvPr/>
        </p:nvSpPr>
        <p:spPr>
          <a:xfrm>
            <a:off x="332106" y="6190006"/>
            <a:ext cx="8283974" cy="400110"/>
          </a:xfrm>
          <a:prstGeom prst="rect">
            <a:avLst/>
          </a:prstGeom>
        </p:spPr>
        <p:txBody>
          <a:bodyPr wrap="square">
            <a:spAutoFit/>
          </a:bodyPr>
          <a:lstStyle/>
          <a:p>
            <a:r>
              <a:rPr lang="en-GB" sz="1000" dirty="0">
                <a:solidFill>
                  <a:schemeClr val="tx1"/>
                </a:solidFill>
              </a:rPr>
              <a:t>https://royalsociety.org/topics-policy/projects/low-carbon-energy-programme/sustainable-synthetic-carbon-based-fuels-for-transport/</a:t>
            </a:r>
          </a:p>
          <a:p>
            <a:r>
              <a:rPr lang="en-GB" sz="1000" dirty="0">
                <a:solidFill>
                  <a:schemeClr val="tx1"/>
                </a:solidFill>
              </a:rPr>
              <a:t>ICAO cost projections for synthetic fuels</a:t>
            </a:r>
          </a:p>
        </p:txBody>
      </p:sp>
      <p:sp>
        <p:nvSpPr>
          <p:cNvPr id="7" name="Content Placeholder 2">
            <a:extLst>
              <a:ext uri="{FF2B5EF4-FFF2-40B4-BE49-F238E27FC236}">
                <a16:creationId xmlns:a16="http://schemas.microsoft.com/office/drawing/2014/main" id="{A104BA1D-3818-4B14-B996-9547407381ED}"/>
              </a:ext>
            </a:extLst>
          </p:cNvPr>
          <p:cNvSpPr txBox="1">
            <a:spLocks/>
          </p:cNvSpPr>
          <p:nvPr/>
        </p:nvSpPr>
        <p:spPr>
          <a:xfrm>
            <a:off x="6687352" y="1690688"/>
            <a:ext cx="4886739" cy="42562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5122" name="Picture 2" descr="First aid for ammonia exposure | 2019-11-24 | Safety+Health">
            <a:extLst>
              <a:ext uri="{FF2B5EF4-FFF2-40B4-BE49-F238E27FC236}">
                <a16:creationId xmlns:a16="http://schemas.microsoft.com/office/drawing/2014/main" id="{5684E29C-1841-4280-9221-F4831BAF8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092" y="1780983"/>
            <a:ext cx="5560443" cy="3562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23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122"/>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44312-5875-778D-2660-742102B90E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057D4A-E797-0931-BA18-8C3DEFF36BB2}"/>
              </a:ext>
            </a:extLst>
          </p:cNvPr>
          <p:cNvSpPr>
            <a:spLocks noGrp="1"/>
          </p:cNvSpPr>
          <p:nvPr>
            <p:ph type="ctrTitle"/>
          </p:nvPr>
        </p:nvSpPr>
        <p:spPr/>
        <p:txBody>
          <a:bodyPr/>
          <a:lstStyle/>
          <a:p>
            <a:r>
              <a:rPr lang="en-GB" dirty="0"/>
              <a:t>4. Demand-side options for transport decarbonisation</a:t>
            </a:r>
          </a:p>
        </p:txBody>
      </p:sp>
      <p:sp>
        <p:nvSpPr>
          <p:cNvPr id="7" name="Subtitle 6">
            <a:extLst>
              <a:ext uri="{FF2B5EF4-FFF2-40B4-BE49-F238E27FC236}">
                <a16:creationId xmlns:a16="http://schemas.microsoft.com/office/drawing/2014/main" id="{B1FFD6E6-57E2-6A5E-FDE6-528D0FE7A167}"/>
              </a:ext>
            </a:extLst>
          </p:cNvPr>
          <p:cNvSpPr>
            <a:spLocks noGrp="1"/>
          </p:cNvSpPr>
          <p:nvPr>
            <p:ph type="subTitle" idx="1"/>
          </p:nvPr>
        </p:nvSpPr>
        <p:spPr/>
        <p:txBody>
          <a:bodyPr/>
          <a:lstStyle/>
          <a:p>
            <a:r>
              <a:rPr lang="en-GB" dirty="0"/>
              <a:t>Flexing the A and the S</a:t>
            </a:r>
          </a:p>
        </p:txBody>
      </p:sp>
    </p:spTree>
    <p:extLst>
      <p:ext uri="{BB962C8B-B14F-4D97-AF65-F5344CB8AC3E}">
        <p14:creationId xmlns:p14="http://schemas.microsoft.com/office/powerpoint/2010/main" val="28828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F9A1-2BDB-4C98-8D7E-10797A0FEA34}"/>
              </a:ext>
            </a:extLst>
          </p:cNvPr>
          <p:cNvSpPr>
            <a:spLocks noGrp="1"/>
          </p:cNvSpPr>
          <p:nvPr>
            <p:ph type="title"/>
          </p:nvPr>
        </p:nvSpPr>
        <p:spPr/>
        <p:txBody>
          <a:bodyPr/>
          <a:lstStyle/>
          <a:p>
            <a:r>
              <a:rPr lang="en-GB" dirty="0"/>
              <a:t>Planning and x-minute neighbourhoods</a:t>
            </a:r>
          </a:p>
        </p:txBody>
      </p:sp>
      <p:sp>
        <p:nvSpPr>
          <p:cNvPr id="3" name="Content Placeholder 2">
            <a:extLst>
              <a:ext uri="{FF2B5EF4-FFF2-40B4-BE49-F238E27FC236}">
                <a16:creationId xmlns:a16="http://schemas.microsoft.com/office/drawing/2014/main" id="{43FE2BA8-693D-4062-8DDF-C4F2AE18FE02}"/>
              </a:ext>
            </a:extLst>
          </p:cNvPr>
          <p:cNvSpPr>
            <a:spLocks noGrp="1"/>
          </p:cNvSpPr>
          <p:nvPr>
            <p:ph sz="half" idx="1"/>
          </p:nvPr>
        </p:nvSpPr>
        <p:spPr/>
        <p:txBody>
          <a:bodyPr>
            <a:normAutofit fontScale="92500"/>
          </a:bodyPr>
          <a:lstStyle/>
          <a:p>
            <a:pPr marL="457200" indent="-457200">
              <a:buFont typeface="Arial" panose="020B0604020202020204" pitchFamily="34" charset="0"/>
              <a:buChar char="•"/>
            </a:pPr>
            <a:r>
              <a:rPr lang="en-GB" dirty="0"/>
              <a:t>X-minute neighbourhoods (where X = 15, 20, 30, …) are designed such that residents’ </a:t>
            </a:r>
            <a:r>
              <a:rPr lang="en-GB" b="1" dirty="0"/>
              <a:t>daily needs</a:t>
            </a:r>
            <a:r>
              <a:rPr lang="en-GB" dirty="0"/>
              <a:t> are met within an X-minute walk or cycle from their home</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Designing x-minute neighbourhoods </a:t>
            </a:r>
            <a:r>
              <a:rPr lang="en-GB" b="1" dirty="0"/>
              <a:t>reduces </a:t>
            </a:r>
            <a:r>
              <a:rPr lang="en-GB" dirty="0"/>
              <a:t>travel demand, making it </a:t>
            </a:r>
            <a:r>
              <a:rPr lang="en-GB" b="1" dirty="0"/>
              <a:t>easier</a:t>
            </a:r>
            <a:r>
              <a:rPr lang="en-GB" dirty="0"/>
              <a:t> to meet decarbonisation targets</a:t>
            </a:r>
          </a:p>
        </p:txBody>
      </p:sp>
      <p:pic>
        <p:nvPicPr>
          <p:cNvPr id="7" name="Picture 6">
            <a:extLst>
              <a:ext uri="{FF2B5EF4-FFF2-40B4-BE49-F238E27FC236}">
                <a16:creationId xmlns:a16="http://schemas.microsoft.com/office/drawing/2014/main" id="{9F4255AD-767B-4930-935F-202FBB321712}"/>
              </a:ext>
            </a:extLst>
          </p:cNvPr>
          <p:cNvPicPr>
            <a:picLocks noChangeAspect="1"/>
          </p:cNvPicPr>
          <p:nvPr/>
        </p:nvPicPr>
        <p:blipFill>
          <a:blip r:embed="rId3"/>
          <a:stretch>
            <a:fillRect/>
          </a:stretch>
        </p:blipFill>
        <p:spPr>
          <a:xfrm>
            <a:off x="6539323" y="1844825"/>
            <a:ext cx="4941477" cy="3331332"/>
          </a:xfrm>
          <a:prstGeom prst="rect">
            <a:avLst/>
          </a:prstGeom>
        </p:spPr>
      </p:pic>
      <p:sp>
        <p:nvSpPr>
          <p:cNvPr id="8" name="Rectangle 7">
            <a:extLst>
              <a:ext uri="{FF2B5EF4-FFF2-40B4-BE49-F238E27FC236}">
                <a16:creationId xmlns:a16="http://schemas.microsoft.com/office/drawing/2014/main" id="{778334D8-7A83-42AD-BBD2-EB15BAA68DF0}"/>
              </a:ext>
            </a:extLst>
          </p:cNvPr>
          <p:cNvSpPr/>
          <p:nvPr/>
        </p:nvSpPr>
        <p:spPr>
          <a:xfrm>
            <a:off x="236582" y="6299447"/>
            <a:ext cx="10163629" cy="307777"/>
          </a:xfrm>
          <a:prstGeom prst="rect">
            <a:avLst/>
          </a:prstGeom>
        </p:spPr>
        <p:txBody>
          <a:bodyPr wrap="square">
            <a:spAutoFit/>
          </a:bodyPr>
          <a:lstStyle/>
          <a:p>
            <a:r>
              <a:rPr lang="en-GB" dirty="0"/>
              <a:t>https://www.tsu.ox.ac.uk/news/x-minute-city-improving-quality-life-across-whole-urban-area</a:t>
            </a:r>
          </a:p>
        </p:txBody>
      </p:sp>
    </p:spTree>
    <p:extLst>
      <p:ext uri="{BB962C8B-B14F-4D97-AF65-F5344CB8AC3E}">
        <p14:creationId xmlns:p14="http://schemas.microsoft.com/office/powerpoint/2010/main" val="2673115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F9A1-2BDB-4C98-8D7E-10797A0FEA34}"/>
              </a:ext>
            </a:extLst>
          </p:cNvPr>
          <p:cNvSpPr>
            <a:spLocks noGrp="1"/>
          </p:cNvSpPr>
          <p:nvPr>
            <p:ph type="title"/>
          </p:nvPr>
        </p:nvSpPr>
        <p:spPr/>
        <p:txBody>
          <a:bodyPr/>
          <a:lstStyle/>
          <a:p>
            <a:r>
              <a:rPr lang="en-GB" dirty="0"/>
              <a:t>Modal shift</a:t>
            </a:r>
          </a:p>
        </p:txBody>
      </p:sp>
      <p:sp>
        <p:nvSpPr>
          <p:cNvPr id="3" name="Content Placeholder 2">
            <a:extLst>
              <a:ext uri="{FF2B5EF4-FFF2-40B4-BE49-F238E27FC236}">
                <a16:creationId xmlns:a16="http://schemas.microsoft.com/office/drawing/2014/main" id="{43FE2BA8-693D-4062-8DDF-C4F2AE18FE02}"/>
              </a:ext>
            </a:extLst>
          </p:cNvPr>
          <p:cNvSpPr>
            <a:spLocks noGrp="1"/>
          </p:cNvSpPr>
          <p:nvPr>
            <p:ph sz="half" idx="1"/>
          </p:nvPr>
        </p:nvSpPr>
        <p:spPr/>
        <p:txBody>
          <a:bodyPr>
            <a:normAutofit lnSpcReduction="10000"/>
          </a:bodyPr>
          <a:lstStyle/>
          <a:p>
            <a:pPr marL="457200" indent="-457200">
              <a:buFont typeface="Arial" panose="020B0604020202020204" pitchFamily="34" charset="0"/>
              <a:buChar char="•"/>
            </a:pPr>
            <a:r>
              <a:rPr lang="en-GB" dirty="0"/>
              <a:t>Promoting the use of energy-efficient modes of transport (bus, train, bike, etc.) over private car use </a:t>
            </a:r>
            <a:r>
              <a:rPr lang="en-GB" b="1" dirty="0"/>
              <a:t>reduces the energy demanded</a:t>
            </a:r>
            <a:r>
              <a:rPr lang="en-GB" dirty="0"/>
              <a:t> by the transport system</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This can be done by </a:t>
            </a:r>
            <a:r>
              <a:rPr lang="en-GB" b="1" dirty="0"/>
              <a:t>incentivising </a:t>
            </a:r>
            <a:r>
              <a:rPr lang="en-GB" dirty="0"/>
              <a:t>these modes and/or </a:t>
            </a:r>
            <a:r>
              <a:rPr lang="en-GB" b="1" dirty="0"/>
              <a:t>disincentivising</a:t>
            </a:r>
            <a:r>
              <a:rPr lang="en-GB" dirty="0"/>
              <a:t> car travel</a:t>
            </a:r>
          </a:p>
        </p:txBody>
      </p:sp>
      <p:pic>
        <p:nvPicPr>
          <p:cNvPr id="5" name="Picture 2" descr="Shared Transport | Enterprise Car Club">
            <a:extLst>
              <a:ext uri="{FF2B5EF4-FFF2-40B4-BE49-F238E27FC236}">
                <a16:creationId xmlns:a16="http://schemas.microsoft.com/office/drawing/2014/main" id="{C2E4DE91-8E75-4A29-8B8C-784E44AD37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9962" y="1764042"/>
            <a:ext cx="5532716" cy="2036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E16E5D-9A80-4379-A25D-4934FCDD931F}"/>
              </a:ext>
            </a:extLst>
          </p:cNvPr>
          <p:cNvSpPr txBox="1"/>
          <p:nvPr/>
        </p:nvSpPr>
        <p:spPr>
          <a:xfrm>
            <a:off x="6096000" y="3800629"/>
            <a:ext cx="5184576" cy="1015663"/>
          </a:xfrm>
          <a:prstGeom prst="rect">
            <a:avLst/>
          </a:prstGeom>
          <a:noFill/>
        </p:spPr>
        <p:txBody>
          <a:bodyPr wrap="square" rtlCol="0">
            <a:spAutoFit/>
          </a:bodyPr>
          <a:lstStyle/>
          <a:p>
            <a:r>
              <a:rPr lang="en-GB" sz="2000" i="1" dirty="0"/>
              <a:t>Mobility-as-a-service </a:t>
            </a:r>
            <a:r>
              <a:rPr lang="en-GB" sz="2000" dirty="0"/>
              <a:t>can reduce asset (car) ownership, reducing car reliance and promoting use of other modes</a:t>
            </a:r>
          </a:p>
        </p:txBody>
      </p:sp>
    </p:spTree>
    <p:extLst>
      <p:ext uri="{BB962C8B-B14F-4D97-AF65-F5344CB8AC3E}">
        <p14:creationId xmlns:p14="http://schemas.microsoft.com/office/powerpoint/2010/main" val="8691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F9A1-2BDB-4C98-8D7E-10797A0FEA34}"/>
              </a:ext>
            </a:extLst>
          </p:cNvPr>
          <p:cNvSpPr>
            <a:spLocks noGrp="1"/>
          </p:cNvSpPr>
          <p:nvPr>
            <p:ph type="title"/>
          </p:nvPr>
        </p:nvSpPr>
        <p:spPr/>
        <p:txBody>
          <a:bodyPr/>
          <a:lstStyle/>
          <a:p>
            <a:r>
              <a:rPr lang="en-GB" dirty="0"/>
              <a:t>Mobility as a Service</a:t>
            </a:r>
          </a:p>
        </p:txBody>
      </p:sp>
      <p:sp>
        <p:nvSpPr>
          <p:cNvPr id="3" name="Content Placeholder 2">
            <a:extLst>
              <a:ext uri="{FF2B5EF4-FFF2-40B4-BE49-F238E27FC236}">
                <a16:creationId xmlns:a16="http://schemas.microsoft.com/office/drawing/2014/main" id="{43FE2BA8-693D-4062-8DDF-C4F2AE18FE02}"/>
              </a:ext>
            </a:extLst>
          </p:cNvPr>
          <p:cNvSpPr>
            <a:spLocks noGrp="1"/>
          </p:cNvSpPr>
          <p:nvPr>
            <p:ph sz="half" idx="1"/>
          </p:nvPr>
        </p:nvSpPr>
        <p:spPr/>
        <p:txBody>
          <a:bodyPr>
            <a:normAutofit fontScale="92500" lnSpcReduction="20000"/>
          </a:bodyPr>
          <a:lstStyle/>
          <a:p>
            <a:pPr marL="457200" indent="-457200">
              <a:buFont typeface="Arial" panose="020B0604020202020204" pitchFamily="34" charset="0"/>
              <a:buChar char="•"/>
            </a:pPr>
            <a:r>
              <a:rPr lang="en-GB" dirty="0"/>
              <a:t>Incentives to use non-car modes don’t have to be purely financial</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b="1" dirty="0"/>
              <a:t>Streamlined services </a:t>
            </a:r>
            <a:r>
              <a:rPr lang="en-GB" dirty="0"/>
              <a:t>reduce ‘friction’ of their use and increase their attractiveness</a:t>
            </a:r>
          </a:p>
          <a:p>
            <a:pPr marL="457200" indent="-457200">
              <a:buFont typeface="Arial" panose="020B0604020202020204" pitchFamily="34" charset="0"/>
              <a:buChar char="•"/>
            </a:pPr>
            <a:endParaRPr lang="en-GB" b="1" dirty="0"/>
          </a:p>
          <a:p>
            <a:pPr marL="457200" indent="-457200">
              <a:buFont typeface="Arial" panose="020B0604020202020204" pitchFamily="34" charset="0"/>
              <a:buChar char="•"/>
            </a:pPr>
            <a:r>
              <a:rPr lang="en-GB" b="1" dirty="0"/>
              <a:t>Mobility as a Service (</a:t>
            </a:r>
            <a:r>
              <a:rPr lang="en-GB" b="1" dirty="0" err="1"/>
              <a:t>MaaS</a:t>
            </a:r>
            <a:r>
              <a:rPr lang="en-GB" b="1" dirty="0"/>
              <a:t>)</a:t>
            </a:r>
            <a:r>
              <a:rPr lang="en-GB" dirty="0"/>
              <a:t>: users can access multiple modes from one integrated service provider (e.g. a smartphone app)</a:t>
            </a:r>
            <a:endParaRPr lang="en-GB" b="1" dirty="0"/>
          </a:p>
        </p:txBody>
      </p:sp>
      <p:pic>
        <p:nvPicPr>
          <p:cNvPr id="7170" name="Picture 2" descr="Mobility as a Service - Future Mobility Finland">
            <a:extLst>
              <a:ext uri="{FF2B5EF4-FFF2-40B4-BE49-F238E27FC236}">
                <a16:creationId xmlns:a16="http://schemas.microsoft.com/office/drawing/2014/main" id="{53D4172A-33C1-44E6-B653-F5C6C1B8E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120" y="1391829"/>
            <a:ext cx="5898562" cy="45422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8FBD512-50D5-4810-A14B-D81D6BFF8EF9}"/>
              </a:ext>
            </a:extLst>
          </p:cNvPr>
          <p:cNvSpPr/>
          <p:nvPr/>
        </p:nvSpPr>
        <p:spPr>
          <a:xfrm>
            <a:off x="287733" y="6299447"/>
            <a:ext cx="4751622" cy="307777"/>
          </a:xfrm>
          <a:prstGeom prst="rect">
            <a:avLst/>
          </a:prstGeom>
        </p:spPr>
        <p:txBody>
          <a:bodyPr wrap="none">
            <a:spAutoFit/>
          </a:bodyPr>
          <a:lstStyle/>
          <a:p>
            <a:r>
              <a:rPr lang="en-GB" dirty="0">
                <a:hlinkClick r:id="rId4"/>
              </a:rPr>
              <a:t>https://futuremobilityfinland.fi/vision/mobility-as-a-service/</a:t>
            </a:r>
            <a:r>
              <a:rPr lang="en-GB" dirty="0"/>
              <a:t> </a:t>
            </a:r>
          </a:p>
        </p:txBody>
      </p:sp>
    </p:spTree>
    <p:extLst>
      <p:ext uri="{BB962C8B-B14F-4D97-AF65-F5344CB8AC3E}">
        <p14:creationId xmlns:p14="http://schemas.microsoft.com/office/powerpoint/2010/main" val="1069354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2E3E-24D1-43ED-9E14-EF21E775D949}"/>
              </a:ext>
            </a:extLst>
          </p:cNvPr>
          <p:cNvSpPr>
            <a:spLocks noGrp="1"/>
          </p:cNvSpPr>
          <p:nvPr>
            <p:ph type="title"/>
          </p:nvPr>
        </p:nvSpPr>
        <p:spPr/>
        <p:txBody>
          <a:bodyPr/>
          <a:lstStyle/>
          <a:p>
            <a:r>
              <a:rPr lang="en-GB" dirty="0"/>
              <a:t>Revision: Avoid </a:t>
            </a:r>
            <a:r>
              <a:rPr lang="en-GB" dirty="0">
                <a:sym typeface="Wingdings" panose="05000000000000000000" pitchFamily="2" charset="2"/>
              </a:rPr>
              <a:t> Shift  Improve</a:t>
            </a:r>
            <a:endParaRPr lang="en-GB" dirty="0"/>
          </a:p>
        </p:txBody>
      </p:sp>
      <p:pic>
        <p:nvPicPr>
          <p:cNvPr id="4098" name="Picture 2" descr="Thomas Bibby's tweet - &quot;As the climate committee kicks off we'll be hearing  a lot about the “avoid shift improve” framework for reducing transport  emissions. Today's session is on the highest priority">
            <a:extLst>
              <a:ext uri="{FF2B5EF4-FFF2-40B4-BE49-F238E27FC236}">
                <a16:creationId xmlns:a16="http://schemas.microsoft.com/office/drawing/2014/main" id="{A40B2099-BFBB-4B2D-A2E4-124069AF9E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5921" y="1825625"/>
            <a:ext cx="7680158" cy="42560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813485-D1C0-80BE-E8BE-CB52DC07459C}"/>
              </a:ext>
            </a:extLst>
          </p:cNvPr>
          <p:cNvSpPr/>
          <p:nvPr/>
        </p:nvSpPr>
        <p:spPr>
          <a:xfrm>
            <a:off x="5497946" y="1825625"/>
            <a:ext cx="4342470" cy="412365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0EDDE95-438C-0984-FA42-435A5CFA18D5}"/>
              </a:ext>
            </a:extLst>
          </p:cNvPr>
          <p:cNvSpPr txBox="1"/>
          <p:nvPr/>
        </p:nvSpPr>
        <p:spPr>
          <a:xfrm>
            <a:off x="212989" y="6381328"/>
            <a:ext cx="11172766" cy="253916"/>
          </a:xfrm>
          <a:prstGeom prst="rect">
            <a:avLst/>
          </a:prstGeom>
          <a:noFill/>
        </p:spPr>
        <p:txBody>
          <a:bodyPr wrap="square">
            <a:spAutoFit/>
          </a:bodyPr>
          <a:lstStyle/>
          <a:p>
            <a:r>
              <a:rPr lang="en-GB" sz="1050" b="0" i="0" dirty="0" err="1">
                <a:solidFill>
                  <a:schemeClr val="tx1"/>
                </a:solidFill>
                <a:effectLst/>
                <a:latin typeface="-apple-system"/>
              </a:rPr>
              <a:t>Creutzig</a:t>
            </a:r>
            <a:r>
              <a:rPr lang="en-GB" sz="1050" b="0" i="0" dirty="0">
                <a:solidFill>
                  <a:schemeClr val="tx1"/>
                </a:solidFill>
                <a:effectLst/>
                <a:latin typeface="-apple-system"/>
              </a:rPr>
              <a:t>, F., Roy, J., Lamb, W.F. </a:t>
            </a:r>
            <a:r>
              <a:rPr lang="en-GB" sz="1050" b="0" i="1" dirty="0">
                <a:solidFill>
                  <a:schemeClr val="tx1"/>
                </a:solidFill>
                <a:effectLst/>
                <a:latin typeface="-apple-system"/>
              </a:rPr>
              <a:t>et al.</a:t>
            </a:r>
            <a:r>
              <a:rPr lang="en-GB" sz="1050" b="0" i="0" dirty="0">
                <a:solidFill>
                  <a:schemeClr val="tx1"/>
                </a:solidFill>
                <a:effectLst/>
                <a:latin typeface="-apple-system"/>
              </a:rPr>
              <a:t> Towards demand-side solutions for mitigating climate change. </a:t>
            </a:r>
            <a:r>
              <a:rPr lang="en-GB" sz="1050" b="0" i="1" dirty="0">
                <a:solidFill>
                  <a:schemeClr val="tx1"/>
                </a:solidFill>
                <a:effectLst/>
                <a:latin typeface="-apple-system"/>
              </a:rPr>
              <a:t>Nature </a:t>
            </a:r>
            <a:r>
              <a:rPr lang="en-GB" sz="1050" b="0" i="1" dirty="0" err="1">
                <a:solidFill>
                  <a:schemeClr val="tx1"/>
                </a:solidFill>
                <a:effectLst/>
                <a:latin typeface="-apple-system"/>
              </a:rPr>
              <a:t>Clim</a:t>
            </a:r>
            <a:r>
              <a:rPr lang="en-GB" sz="1050" b="0" i="1" dirty="0">
                <a:solidFill>
                  <a:schemeClr val="tx1"/>
                </a:solidFill>
                <a:effectLst/>
                <a:latin typeface="-apple-system"/>
              </a:rPr>
              <a:t> Change</a:t>
            </a:r>
            <a:r>
              <a:rPr lang="en-GB" sz="1050" b="0" i="0" dirty="0">
                <a:solidFill>
                  <a:schemeClr val="tx1"/>
                </a:solidFill>
                <a:effectLst/>
                <a:latin typeface="-apple-system"/>
              </a:rPr>
              <a:t> </a:t>
            </a:r>
            <a:r>
              <a:rPr lang="en-GB" sz="1050" b="1" i="0" dirty="0">
                <a:solidFill>
                  <a:schemeClr val="tx1"/>
                </a:solidFill>
                <a:effectLst/>
                <a:latin typeface="-apple-system"/>
              </a:rPr>
              <a:t>8</a:t>
            </a:r>
            <a:r>
              <a:rPr lang="en-GB" sz="1050" b="0" i="0" dirty="0">
                <a:solidFill>
                  <a:schemeClr val="tx1"/>
                </a:solidFill>
                <a:effectLst/>
                <a:latin typeface="-apple-system"/>
              </a:rPr>
              <a:t>, 260–263 (2018). </a:t>
            </a:r>
            <a:r>
              <a:rPr lang="en-GB" sz="1050" b="0" i="0" dirty="0">
                <a:solidFill>
                  <a:schemeClr val="tx1"/>
                </a:solidFill>
                <a:effectLst/>
                <a:latin typeface="-apple-system"/>
                <a:hlinkClick r:id="rId4">
                  <a:extLst>
                    <a:ext uri="{A12FA001-AC4F-418D-AE19-62706E023703}">
                      <ahyp:hlinkClr xmlns:ahyp="http://schemas.microsoft.com/office/drawing/2018/hyperlinkcolor" val="tx"/>
                    </a:ext>
                  </a:extLst>
                </a:hlinkClick>
              </a:rPr>
              <a:t>https://doi.org/10.1038/s41558-018-0121-1</a:t>
            </a:r>
            <a:r>
              <a:rPr lang="en-GB" sz="1050" b="0" i="0" dirty="0">
                <a:solidFill>
                  <a:schemeClr val="tx1"/>
                </a:solidFill>
                <a:effectLst/>
                <a:latin typeface="-apple-system"/>
              </a:rPr>
              <a:t> </a:t>
            </a:r>
            <a:endParaRPr lang="en-GB" sz="1050" dirty="0">
              <a:solidFill>
                <a:schemeClr val="tx1"/>
              </a:solidFill>
            </a:endParaRPr>
          </a:p>
        </p:txBody>
      </p:sp>
    </p:spTree>
    <p:extLst>
      <p:ext uri="{BB962C8B-B14F-4D97-AF65-F5344CB8AC3E}">
        <p14:creationId xmlns:p14="http://schemas.microsoft.com/office/powerpoint/2010/main" val="93844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B47A-5332-C53D-353D-EEA8758CC8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D3F7D7-6802-F204-4D7C-5F3C39A0C1C8}"/>
              </a:ext>
            </a:extLst>
          </p:cNvPr>
          <p:cNvSpPr>
            <a:spLocks noGrp="1"/>
          </p:cNvSpPr>
          <p:nvPr>
            <p:ph type="ctrTitle"/>
          </p:nvPr>
        </p:nvSpPr>
        <p:spPr/>
        <p:txBody>
          <a:bodyPr/>
          <a:lstStyle/>
          <a:p>
            <a:r>
              <a:rPr lang="en-GB" dirty="0"/>
              <a:t>1. Transport: the emissions problem</a:t>
            </a:r>
          </a:p>
        </p:txBody>
      </p:sp>
      <p:sp>
        <p:nvSpPr>
          <p:cNvPr id="3" name="Subtitle 2">
            <a:extLst>
              <a:ext uri="{FF2B5EF4-FFF2-40B4-BE49-F238E27FC236}">
                <a16:creationId xmlns:a16="http://schemas.microsoft.com/office/drawing/2014/main" id="{7F49AA60-0413-4298-843D-970B06AACDA9}"/>
              </a:ext>
            </a:extLst>
          </p:cNvPr>
          <p:cNvSpPr>
            <a:spLocks noGrp="1"/>
          </p:cNvSpPr>
          <p:nvPr>
            <p:ph type="subTitle" idx="1"/>
          </p:nvPr>
        </p:nvSpPr>
        <p:spPr/>
        <p:txBody>
          <a:bodyPr/>
          <a:lstStyle/>
          <a:p>
            <a:r>
              <a:rPr lang="en-GB" dirty="0"/>
              <a:t>Global emissions and transport climate mitigation</a:t>
            </a:r>
          </a:p>
        </p:txBody>
      </p:sp>
    </p:spTree>
    <p:extLst>
      <p:ext uri="{BB962C8B-B14F-4D97-AF65-F5344CB8AC3E}">
        <p14:creationId xmlns:p14="http://schemas.microsoft.com/office/powerpoint/2010/main" val="4049441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8B47A-5332-C53D-353D-EEA8758CC82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6D3F7D7-6802-F204-4D7C-5F3C39A0C1C8}"/>
              </a:ext>
            </a:extLst>
          </p:cNvPr>
          <p:cNvSpPr>
            <a:spLocks noGrp="1"/>
          </p:cNvSpPr>
          <p:nvPr>
            <p:ph type="ctrTitle"/>
          </p:nvPr>
        </p:nvSpPr>
        <p:spPr/>
        <p:txBody>
          <a:bodyPr/>
          <a:lstStyle/>
          <a:p>
            <a:r>
              <a:rPr lang="en-GB" dirty="0"/>
              <a:t>5. Emissions scoping and building pathways</a:t>
            </a:r>
          </a:p>
        </p:txBody>
      </p:sp>
      <p:sp>
        <p:nvSpPr>
          <p:cNvPr id="7" name="Subtitle 6">
            <a:extLst>
              <a:ext uri="{FF2B5EF4-FFF2-40B4-BE49-F238E27FC236}">
                <a16:creationId xmlns:a16="http://schemas.microsoft.com/office/drawing/2014/main" id="{44D682C5-DF4E-D57D-02D5-56700576EF91}"/>
              </a:ext>
            </a:extLst>
          </p:cNvPr>
          <p:cNvSpPr>
            <a:spLocks noGrp="1"/>
          </p:cNvSpPr>
          <p:nvPr>
            <p:ph type="subTitle" idx="1"/>
          </p:nvPr>
        </p:nvSpPr>
        <p:spPr/>
        <p:txBody>
          <a:bodyPr/>
          <a:lstStyle/>
          <a:p>
            <a:r>
              <a:rPr lang="en-GB" dirty="0"/>
              <a:t>Emissions scoping; life cycle assessment; a case study of decarbonisation pathways (UK)</a:t>
            </a:r>
          </a:p>
        </p:txBody>
      </p:sp>
    </p:spTree>
    <p:extLst>
      <p:ext uri="{BB962C8B-B14F-4D97-AF65-F5344CB8AC3E}">
        <p14:creationId xmlns:p14="http://schemas.microsoft.com/office/powerpoint/2010/main" val="104324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B4F9DB-60E1-421F-A679-4AA5F0CBB787}"/>
              </a:ext>
            </a:extLst>
          </p:cNvPr>
          <p:cNvSpPr/>
          <p:nvPr/>
        </p:nvSpPr>
        <p:spPr>
          <a:xfrm>
            <a:off x="0" y="1842657"/>
            <a:ext cx="12192000" cy="5010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6" name="Picture 4" descr="BYD announces its first European EV factory in Hungary - ArenaEV">
            <a:extLst>
              <a:ext uri="{FF2B5EF4-FFF2-40B4-BE49-F238E27FC236}">
                <a16:creationId xmlns:a16="http://schemas.microsoft.com/office/drawing/2014/main" id="{A9CDB395-41F4-9B7F-31BC-E90CB9742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261" y="4788891"/>
            <a:ext cx="1492353" cy="8245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ee how electric cars are reshaping this South American desert - The  Washington Post">
            <a:extLst>
              <a:ext uri="{FF2B5EF4-FFF2-40B4-BE49-F238E27FC236}">
                <a16:creationId xmlns:a16="http://schemas.microsoft.com/office/drawing/2014/main" id="{F9CF24D5-7EB7-AFE5-E73A-5CA2FE4801B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60428" y="3715579"/>
            <a:ext cx="1500186" cy="100012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ULEZ car scrappage scheme - How much could you get off your next vehicle? |  Express.co.uk">
            <a:extLst>
              <a:ext uri="{FF2B5EF4-FFF2-40B4-BE49-F238E27FC236}">
                <a16:creationId xmlns:a16="http://schemas.microsoft.com/office/drawing/2014/main" id="{9B065A88-38F1-F5F2-E7EE-1E657D0CF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0696" y="3604896"/>
            <a:ext cx="1631099" cy="967601"/>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s an exhaust burn a thermal burn? Everything to know about vehicle exhaust  burns and how to treat them - Burn and Reconstructive Centers of America">
            <a:extLst>
              <a:ext uri="{FF2B5EF4-FFF2-40B4-BE49-F238E27FC236}">
                <a16:creationId xmlns:a16="http://schemas.microsoft.com/office/drawing/2014/main" id="{281783D7-755A-8A97-FACB-D84EB72058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441" y="4241987"/>
            <a:ext cx="1752630" cy="985854"/>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South Asia's toxic battery recycling problem | The Third Pole">
            <a:extLst>
              <a:ext uri="{FF2B5EF4-FFF2-40B4-BE49-F238E27FC236}">
                <a16:creationId xmlns:a16="http://schemas.microsoft.com/office/drawing/2014/main" id="{BA2FE9C4-5143-245E-16DE-5C0D8B94EC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0696" y="4643153"/>
            <a:ext cx="1650802" cy="110070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39A1430-FF9A-52B5-78D7-BF2B5AB7692E}"/>
              </a:ext>
            </a:extLst>
          </p:cNvPr>
          <p:cNvGrpSpPr/>
          <p:nvPr/>
        </p:nvGrpSpPr>
        <p:grpSpPr>
          <a:xfrm>
            <a:off x="2927648" y="744754"/>
            <a:ext cx="4968552" cy="2272238"/>
            <a:chOff x="1667508" y="993599"/>
            <a:chExt cx="4968552" cy="2272238"/>
          </a:xfrm>
        </p:grpSpPr>
        <p:pic>
          <p:nvPicPr>
            <p:cNvPr id="8200" name="Picture 8" descr="Oil well - Wikipedia">
              <a:extLst>
                <a:ext uri="{FF2B5EF4-FFF2-40B4-BE49-F238E27FC236}">
                  <a16:creationId xmlns:a16="http://schemas.microsoft.com/office/drawing/2014/main" id="{00AB44FD-6278-7604-AA7B-0EEED5271F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3845" y="1079512"/>
              <a:ext cx="1349319" cy="101199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What Materials are Used to Make Wind Turbines?">
              <a:extLst>
                <a:ext uri="{FF2B5EF4-FFF2-40B4-BE49-F238E27FC236}">
                  <a16:creationId xmlns:a16="http://schemas.microsoft.com/office/drawing/2014/main" id="{9EFC1210-508E-2806-7547-0FDF8B5C5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0445" y="2104981"/>
              <a:ext cx="1623707" cy="1040796"/>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Drax scraps controversial plan to become Europe's biggest gas-fired plant |  UK News | Sky News">
              <a:extLst>
                <a:ext uri="{FF2B5EF4-FFF2-40B4-BE49-F238E27FC236}">
                  <a16:creationId xmlns:a16="http://schemas.microsoft.com/office/drawing/2014/main" id="{191CBB7B-064B-7940-A044-60A3E515F7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0445" y="1138993"/>
              <a:ext cx="1640184" cy="922603"/>
            </a:xfrm>
            <a:prstGeom prst="rect">
              <a:avLst/>
            </a:prstGeom>
            <a:noFill/>
            <a:extLst>
              <a:ext uri="{909E8E84-426E-40DD-AFC4-6F175D3DCCD1}">
                <a14:hiddenFill xmlns:a14="http://schemas.microsoft.com/office/drawing/2010/main">
                  <a:solidFill>
                    <a:srgbClr val="FFFFFF"/>
                  </a:solidFill>
                </a14:hiddenFill>
              </a:ext>
            </a:extLst>
          </p:spPr>
        </p:pic>
        <p:pic>
          <p:nvPicPr>
            <p:cNvPr id="8214" name="Picture 22" descr="Tank truck - Wikipedia">
              <a:extLst>
                <a:ext uri="{FF2B5EF4-FFF2-40B4-BE49-F238E27FC236}">
                  <a16:creationId xmlns:a16="http://schemas.microsoft.com/office/drawing/2014/main" id="{69FA7D2C-A073-73F7-0360-BE07B78D9A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3106" y="2148234"/>
              <a:ext cx="1330057" cy="9975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AE0B0EE-DFB6-0D76-F785-6988F59DF0B0}"/>
                </a:ext>
              </a:extLst>
            </p:cNvPr>
            <p:cNvSpPr txBox="1"/>
            <p:nvPr/>
          </p:nvSpPr>
          <p:spPr>
            <a:xfrm>
              <a:off x="1667508" y="1011301"/>
              <a:ext cx="3096344" cy="461665"/>
            </a:xfrm>
            <a:prstGeom prst="rect">
              <a:avLst/>
            </a:prstGeom>
            <a:noFill/>
          </p:spPr>
          <p:txBody>
            <a:bodyPr wrap="square" rtlCol="0">
              <a:spAutoFit/>
            </a:bodyPr>
            <a:lstStyle/>
            <a:p>
              <a:r>
                <a:rPr lang="en-GB" sz="2400" b="1" dirty="0">
                  <a:solidFill>
                    <a:srgbClr val="0070C0"/>
                  </a:solidFill>
                </a:rPr>
                <a:t>Well-to-tank</a:t>
              </a:r>
              <a:endParaRPr lang="en-GB" b="1" dirty="0">
                <a:solidFill>
                  <a:srgbClr val="0070C0"/>
                </a:solidFill>
              </a:endParaRPr>
            </a:p>
          </p:txBody>
        </p:sp>
        <p:sp>
          <p:nvSpPr>
            <p:cNvPr id="12" name="Rectangle 11">
              <a:extLst>
                <a:ext uri="{FF2B5EF4-FFF2-40B4-BE49-F238E27FC236}">
                  <a16:creationId xmlns:a16="http://schemas.microsoft.com/office/drawing/2014/main" id="{669B1777-4667-99D1-0235-6C6F133F915B}"/>
                </a:ext>
              </a:extLst>
            </p:cNvPr>
            <p:cNvSpPr/>
            <p:nvPr/>
          </p:nvSpPr>
          <p:spPr>
            <a:xfrm>
              <a:off x="1703512" y="993599"/>
              <a:ext cx="4932548" cy="227223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28525406-DA68-37D9-828C-43503F97C53A}"/>
              </a:ext>
            </a:extLst>
          </p:cNvPr>
          <p:cNvSpPr txBox="1"/>
          <p:nvPr/>
        </p:nvSpPr>
        <p:spPr>
          <a:xfrm>
            <a:off x="2042091" y="3608405"/>
            <a:ext cx="1794715" cy="1200329"/>
          </a:xfrm>
          <a:prstGeom prst="rect">
            <a:avLst/>
          </a:prstGeom>
          <a:noFill/>
        </p:spPr>
        <p:txBody>
          <a:bodyPr wrap="square" rtlCol="0">
            <a:spAutoFit/>
          </a:bodyPr>
          <a:lstStyle/>
          <a:p>
            <a:r>
              <a:rPr lang="en-GB" sz="2400" b="1" dirty="0">
                <a:solidFill>
                  <a:srgbClr val="C00000"/>
                </a:solidFill>
              </a:rPr>
              <a:t>Production</a:t>
            </a:r>
          </a:p>
          <a:p>
            <a:pPr marL="285750" indent="-285750">
              <a:buFont typeface="Arial" panose="020B0604020202020204" pitchFamily="34" charset="0"/>
              <a:buChar char="•"/>
            </a:pPr>
            <a:r>
              <a:rPr lang="en-GB" sz="1600" dirty="0"/>
              <a:t>Manufacturing</a:t>
            </a:r>
          </a:p>
          <a:p>
            <a:pPr marL="285750" indent="-285750">
              <a:buFont typeface="Arial" panose="020B0604020202020204" pitchFamily="34" charset="0"/>
              <a:buChar char="•"/>
            </a:pPr>
            <a:r>
              <a:rPr lang="en-GB" sz="1600" dirty="0"/>
              <a:t>Raw materials processing</a:t>
            </a:r>
          </a:p>
        </p:txBody>
      </p:sp>
      <p:sp>
        <p:nvSpPr>
          <p:cNvPr id="19" name="Rectangle 18">
            <a:extLst>
              <a:ext uri="{FF2B5EF4-FFF2-40B4-BE49-F238E27FC236}">
                <a16:creationId xmlns:a16="http://schemas.microsoft.com/office/drawing/2014/main" id="{FB6FAA27-8E64-5025-1829-431FAD1626EB}"/>
              </a:ext>
            </a:extLst>
          </p:cNvPr>
          <p:cNvSpPr/>
          <p:nvPr/>
        </p:nvSpPr>
        <p:spPr>
          <a:xfrm>
            <a:off x="479376" y="3618680"/>
            <a:ext cx="3278905" cy="204894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1A77523-D0A3-694A-3E53-10B324BFB249}"/>
              </a:ext>
            </a:extLst>
          </p:cNvPr>
          <p:cNvSpPr txBox="1"/>
          <p:nvPr/>
        </p:nvSpPr>
        <p:spPr>
          <a:xfrm>
            <a:off x="4937474" y="3858618"/>
            <a:ext cx="2238199" cy="461665"/>
          </a:xfrm>
          <a:prstGeom prst="rect">
            <a:avLst/>
          </a:prstGeom>
          <a:noFill/>
        </p:spPr>
        <p:txBody>
          <a:bodyPr wrap="square" rtlCol="0">
            <a:spAutoFit/>
          </a:bodyPr>
          <a:lstStyle/>
          <a:p>
            <a:r>
              <a:rPr lang="en-GB" sz="2400" b="1" dirty="0">
                <a:solidFill>
                  <a:srgbClr val="00B050"/>
                </a:solidFill>
              </a:rPr>
              <a:t>Tank-to-wheel</a:t>
            </a:r>
            <a:endParaRPr lang="en-GB" b="1" dirty="0">
              <a:solidFill>
                <a:srgbClr val="00B050"/>
              </a:solidFill>
            </a:endParaRPr>
          </a:p>
        </p:txBody>
      </p:sp>
      <p:sp>
        <p:nvSpPr>
          <p:cNvPr id="24" name="TextBox 23">
            <a:extLst>
              <a:ext uri="{FF2B5EF4-FFF2-40B4-BE49-F238E27FC236}">
                <a16:creationId xmlns:a16="http://schemas.microsoft.com/office/drawing/2014/main" id="{B1F35C20-F9F2-2ACA-8B09-806AE86043FF}"/>
              </a:ext>
            </a:extLst>
          </p:cNvPr>
          <p:cNvSpPr txBox="1"/>
          <p:nvPr/>
        </p:nvSpPr>
        <p:spPr>
          <a:xfrm>
            <a:off x="8571700" y="3563387"/>
            <a:ext cx="1794715" cy="400110"/>
          </a:xfrm>
          <a:prstGeom prst="rect">
            <a:avLst/>
          </a:prstGeom>
          <a:noFill/>
        </p:spPr>
        <p:txBody>
          <a:bodyPr wrap="square" rtlCol="0">
            <a:spAutoFit/>
          </a:bodyPr>
          <a:lstStyle/>
          <a:p>
            <a:r>
              <a:rPr lang="en-GB" sz="2000" b="1" dirty="0">
                <a:solidFill>
                  <a:srgbClr val="7030A0"/>
                </a:solidFill>
              </a:rPr>
              <a:t>End-of-life</a:t>
            </a:r>
            <a:endParaRPr lang="en-GB" sz="1200" b="1" dirty="0">
              <a:solidFill>
                <a:srgbClr val="7030A0"/>
              </a:solidFill>
            </a:endParaRPr>
          </a:p>
        </p:txBody>
      </p:sp>
      <p:sp>
        <p:nvSpPr>
          <p:cNvPr id="25" name="TextBox 24">
            <a:extLst>
              <a:ext uri="{FF2B5EF4-FFF2-40B4-BE49-F238E27FC236}">
                <a16:creationId xmlns:a16="http://schemas.microsoft.com/office/drawing/2014/main" id="{A522D685-1854-8B6A-D5B8-D79EF6B8703D}"/>
              </a:ext>
            </a:extLst>
          </p:cNvPr>
          <p:cNvSpPr txBox="1"/>
          <p:nvPr/>
        </p:nvSpPr>
        <p:spPr>
          <a:xfrm>
            <a:off x="7647432" y="6177705"/>
            <a:ext cx="1794715" cy="369332"/>
          </a:xfrm>
          <a:prstGeom prst="rect">
            <a:avLst/>
          </a:prstGeom>
          <a:noFill/>
        </p:spPr>
        <p:txBody>
          <a:bodyPr wrap="square" rtlCol="0">
            <a:spAutoFit/>
          </a:bodyPr>
          <a:lstStyle/>
          <a:p>
            <a:r>
              <a:rPr lang="en-GB" b="1" i="1" dirty="0">
                <a:solidFill>
                  <a:schemeClr val="accent6">
                    <a:lumMod val="75000"/>
                  </a:schemeClr>
                </a:solidFill>
              </a:rPr>
              <a:t>(+maintenance)</a:t>
            </a:r>
            <a:endParaRPr lang="en-GB" sz="1400" b="1" i="1" dirty="0">
              <a:solidFill>
                <a:schemeClr val="accent6">
                  <a:lumMod val="75000"/>
                </a:schemeClr>
              </a:solidFill>
            </a:endParaRPr>
          </a:p>
        </p:txBody>
      </p:sp>
      <p:sp>
        <p:nvSpPr>
          <p:cNvPr id="26" name="Rectangle 25">
            <a:extLst>
              <a:ext uri="{FF2B5EF4-FFF2-40B4-BE49-F238E27FC236}">
                <a16:creationId xmlns:a16="http://schemas.microsoft.com/office/drawing/2014/main" id="{195AE4D1-54B6-3BFA-5BBF-95D8D0DC2D9B}"/>
              </a:ext>
            </a:extLst>
          </p:cNvPr>
          <p:cNvSpPr/>
          <p:nvPr/>
        </p:nvSpPr>
        <p:spPr>
          <a:xfrm>
            <a:off x="4914142" y="3920458"/>
            <a:ext cx="2405547" cy="190907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449CC829-7DEE-C884-A191-7594EA44485C}"/>
              </a:ext>
            </a:extLst>
          </p:cNvPr>
          <p:cNvSpPr txBox="1"/>
          <p:nvPr/>
        </p:nvSpPr>
        <p:spPr>
          <a:xfrm>
            <a:off x="2498767" y="107139"/>
            <a:ext cx="3254111" cy="584775"/>
          </a:xfrm>
          <a:prstGeom prst="rect">
            <a:avLst/>
          </a:prstGeom>
          <a:noFill/>
        </p:spPr>
        <p:txBody>
          <a:bodyPr wrap="square" rtlCol="0">
            <a:spAutoFit/>
          </a:bodyPr>
          <a:lstStyle/>
          <a:p>
            <a:r>
              <a:rPr lang="en-GB" sz="3200" b="1" i="1" dirty="0">
                <a:solidFill>
                  <a:srgbClr val="E92BD7"/>
                </a:solidFill>
              </a:rPr>
              <a:t>Well-to-wheel</a:t>
            </a:r>
            <a:endParaRPr lang="en-GB" sz="2400" b="1" i="1" dirty="0">
              <a:solidFill>
                <a:srgbClr val="E92BD7"/>
              </a:solidFill>
            </a:endParaRPr>
          </a:p>
        </p:txBody>
      </p:sp>
      <p:sp>
        <p:nvSpPr>
          <p:cNvPr id="31" name="TextBox 30">
            <a:extLst>
              <a:ext uri="{FF2B5EF4-FFF2-40B4-BE49-F238E27FC236}">
                <a16:creationId xmlns:a16="http://schemas.microsoft.com/office/drawing/2014/main" id="{A44CA311-9AF9-2C2C-E6F9-EF20A7744573}"/>
              </a:ext>
            </a:extLst>
          </p:cNvPr>
          <p:cNvSpPr txBox="1"/>
          <p:nvPr/>
        </p:nvSpPr>
        <p:spPr>
          <a:xfrm>
            <a:off x="8651019" y="1398609"/>
            <a:ext cx="3254111" cy="1077218"/>
          </a:xfrm>
          <a:prstGeom prst="rect">
            <a:avLst/>
          </a:prstGeom>
          <a:noFill/>
        </p:spPr>
        <p:txBody>
          <a:bodyPr wrap="square" rtlCol="0">
            <a:spAutoFit/>
          </a:bodyPr>
          <a:lstStyle/>
          <a:p>
            <a:r>
              <a:rPr lang="en-GB" sz="3200" b="1" i="1" dirty="0">
                <a:solidFill>
                  <a:srgbClr val="002060"/>
                </a:solidFill>
              </a:rPr>
              <a:t>Life Cycle Assessment (LCA)</a:t>
            </a:r>
            <a:endParaRPr lang="en-GB" sz="2400" b="1" i="1" dirty="0">
              <a:solidFill>
                <a:srgbClr val="002060"/>
              </a:solidFill>
            </a:endParaRPr>
          </a:p>
        </p:txBody>
      </p:sp>
      <p:sp>
        <p:nvSpPr>
          <p:cNvPr id="3" name="TextBox 2">
            <a:extLst>
              <a:ext uri="{FF2B5EF4-FFF2-40B4-BE49-F238E27FC236}">
                <a16:creationId xmlns:a16="http://schemas.microsoft.com/office/drawing/2014/main" id="{7C3A9F88-963A-DC35-CAF0-86E5D71A44C4}"/>
              </a:ext>
            </a:extLst>
          </p:cNvPr>
          <p:cNvSpPr txBox="1"/>
          <p:nvPr/>
        </p:nvSpPr>
        <p:spPr>
          <a:xfrm>
            <a:off x="4925739" y="5195717"/>
            <a:ext cx="2824364" cy="584775"/>
          </a:xfrm>
          <a:prstGeom prst="rect">
            <a:avLst/>
          </a:prstGeom>
          <a:noFill/>
        </p:spPr>
        <p:txBody>
          <a:bodyPr wrap="square">
            <a:spAutoFit/>
          </a:bodyPr>
          <a:lstStyle/>
          <a:p>
            <a:pPr marL="285750" indent="-285750">
              <a:buFont typeface="Arial" panose="020B0604020202020204" pitchFamily="34" charset="0"/>
              <a:buChar char="•"/>
            </a:pPr>
            <a:r>
              <a:rPr lang="en-GB" sz="1600" dirty="0"/>
              <a:t>Conversion of stored energy to motion</a:t>
            </a:r>
          </a:p>
        </p:txBody>
      </p:sp>
      <p:sp>
        <p:nvSpPr>
          <p:cNvPr id="4" name="TextBox 3">
            <a:extLst>
              <a:ext uri="{FF2B5EF4-FFF2-40B4-BE49-F238E27FC236}">
                <a16:creationId xmlns:a16="http://schemas.microsoft.com/office/drawing/2014/main" id="{578A4AD8-9524-6AC3-B591-5EC566A9B2C2}"/>
              </a:ext>
            </a:extLst>
          </p:cNvPr>
          <p:cNvSpPr txBox="1"/>
          <p:nvPr/>
        </p:nvSpPr>
        <p:spPr>
          <a:xfrm>
            <a:off x="8592780" y="3958992"/>
            <a:ext cx="1367481" cy="584775"/>
          </a:xfrm>
          <a:prstGeom prst="rect">
            <a:avLst/>
          </a:prstGeom>
          <a:noFill/>
        </p:spPr>
        <p:txBody>
          <a:bodyPr wrap="square">
            <a:spAutoFit/>
          </a:bodyPr>
          <a:lstStyle/>
          <a:p>
            <a:pPr marL="285750" indent="-285750">
              <a:buFont typeface="Arial" panose="020B0604020202020204" pitchFamily="34" charset="0"/>
              <a:buChar char="•"/>
            </a:pPr>
            <a:r>
              <a:rPr lang="en-GB" sz="1600" dirty="0"/>
              <a:t>Recycling</a:t>
            </a:r>
          </a:p>
          <a:p>
            <a:pPr marL="285750" indent="-285750">
              <a:buFont typeface="Arial" panose="020B0604020202020204" pitchFamily="34" charset="0"/>
              <a:buChar char="•"/>
            </a:pPr>
            <a:r>
              <a:rPr lang="en-GB" sz="1600" dirty="0"/>
              <a:t>Disposal</a:t>
            </a:r>
          </a:p>
        </p:txBody>
      </p:sp>
      <p:sp>
        <p:nvSpPr>
          <p:cNvPr id="5" name="Rectangle 4">
            <a:extLst>
              <a:ext uri="{FF2B5EF4-FFF2-40B4-BE49-F238E27FC236}">
                <a16:creationId xmlns:a16="http://schemas.microsoft.com/office/drawing/2014/main" id="{1A1C7A9D-37DD-A1A1-D73B-45377A766893}"/>
              </a:ext>
            </a:extLst>
          </p:cNvPr>
          <p:cNvSpPr/>
          <p:nvPr/>
        </p:nvSpPr>
        <p:spPr>
          <a:xfrm>
            <a:off x="8559765" y="3508209"/>
            <a:ext cx="3180287" cy="233383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16F00D3-6FB2-4546-344F-E07B34B8077B}"/>
              </a:ext>
            </a:extLst>
          </p:cNvPr>
          <p:cNvSpPr txBox="1"/>
          <p:nvPr/>
        </p:nvSpPr>
        <p:spPr>
          <a:xfrm>
            <a:off x="2980572" y="1190375"/>
            <a:ext cx="1765755" cy="1569660"/>
          </a:xfrm>
          <a:prstGeom prst="rect">
            <a:avLst/>
          </a:prstGeom>
          <a:noFill/>
        </p:spPr>
        <p:txBody>
          <a:bodyPr wrap="square">
            <a:spAutoFit/>
          </a:bodyPr>
          <a:lstStyle/>
          <a:p>
            <a:pPr marL="285750" indent="-285750">
              <a:buFont typeface="Arial" panose="020B0604020202020204" pitchFamily="34" charset="0"/>
              <a:buChar char="•"/>
            </a:pPr>
            <a:r>
              <a:rPr lang="en-GB" sz="1600" dirty="0"/>
              <a:t>Fuel extraction</a:t>
            </a:r>
          </a:p>
          <a:p>
            <a:pPr marL="285750" indent="-285750">
              <a:buFont typeface="Arial" panose="020B0604020202020204" pitchFamily="34" charset="0"/>
              <a:buChar char="•"/>
            </a:pPr>
            <a:r>
              <a:rPr lang="en-GB" sz="1600" dirty="0"/>
              <a:t>Fuel processing</a:t>
            </a:r>
          </a:p>
          <a:p>
            <a:pPr marL="285750" indent="-285750">
              <a:buFont typeface="Arial" panose="020B0604020202020204" pitchFamily="34" charset="0"/>
              <a:buChar char="•"/>
            </a:pPr>
            <a:r>
              <a:rPr lang="en-GB" sz="1600" dirty="0"/>
              <a:t>Electricity generation</a:t>
            </a:r>
            <a:endParaRPr lang="en-GB" sz="2000" dirty="0"/>
          </a:p>
        </p:txBody>
      </p:sp>
      <p:sp>
        <p:nvSpPr>
          <p:cNvPr id="8" name="Freeform: Shape 7">
            <a:extLst>
              <a:ext uri="{FF2B5EF4-FFF2-40B4-BE49-F238E27FC236}">
                <a16:creationId xmlns:a16="http://schemas.microsoft.com/office/drawing/2014/main" id="{02E6E388-D0BD-E38B-87F5-A28D80DACA5B}"/>
              </a:ext>
            </a:extLst>
          </p:cNvPr>
          <p:cNvSpPr/>
          <p:nvPr/>
        </p:nvSpPr>
        <p:spPr>
          <a:xfrm>
            <a:off x="2632668" y="620688"/>
            <a:ext cx="5687367" cy="5561778"/>
          </a:xfrm>
          <a:custGeom>
            <a:avLst/>
            <a:gdLst>
              <a:gd name="connsiteX0" fmla="*/ 5024 w 5687367"/>
              <a:gd name="connsiteY0" fmla="*/ 5024 h 5777802"/>
              <a:gd name="connsiteX1" fmla="*/ 5024 w 5687367"/>
              <a:gd name="connsiteY1" fmla="*/ 2798466 h 5777802"/>
              <a:gd name="connsiteX2" fmla="*/ 1627833 w 5687367"/>
              <a:gd name="connsiteY2" fmla="*/ 2798466 h 5777802"/>
              <a:gd name="connsiteX3" fmla="*/ 1627833 w 5687367"/>
              <a:gd name="connsiteY3" fmla="*/ 5777802 h 5777802"/>
              <a:gd name="connsiteX4" fmla="*/ 5687367 w 5687367"/>
              <a:gd name="connsiteY4" fmla="*/ 5777802 h 5777802"/>
              <a:gd name="connsiteX5" fmla="*/ 5687367 w 5687367"/>
              <a:gd name="connsiteY5" fmla="*/ 0 h 5777802"/>
              <a:gd name="connsiteX6" fmla="*/ 0 w 5687367"/>
              <a:gd name="connsiteY6" fmla="*/ 0 h 577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7367" h="5777802">
                <a:moveTo>
                  <a:pt x="5024" y="5024"/>
                </a:moveTo>
                <a:lnTo>
                  <a:pt x="5024" y="2798466"/>
                </a:lnTo>
                <a:lnTo>
                  <a:pt x="1627833" y="2798466"/>
                </a:lnTo>
                <a:lnTo>
                  <a:pt x="1627833" y="5777802"/>
                </a:lnTo>
                <a:lnTo>
                  <a:pt x="5687367" y="5777802"/>
                </a:lnTo>
                <a:lnTo>
                  <a:pt x="5687367" y="0"/>
                </a:lnTo>
                <a:lnTo>
                  <a:pt x="0" y="0"/>
                </a:lnTo>
              </a:path>
            </a:pathLst>
          </a:custGeom>
          <a:noFill/>
          <a:ln w="38100">
            <a:solidFill>
              <a:srgbClr val="E92B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D44B84DE-2674-AC5D-5444-57203B8827BA}"/>
              </a:ext>
            </a:extLst>
          </p:cNvPr>
          <p:cNvSpPr/>
          <p:nvPr/>
        </p:nvSpPr>
        <p:spPr>
          <a:xfrm>
            <a:off x="180870" y="107138"/>
            <a:ext cx="11771644" cy="6418205"/>
          </a:xfrm>
          <a:custGeom>
            <a:avLst/>
            <a:gdLst>
              <a:gd name="connsiteX0" fmla="*/ 8435592 w 11771644"/>
              <a:gd name="connsiteY0" fmla="*/ 3160207 h 6802734"/>
              <a:gd name="connsiteX1" fmla="*/ 11771644 w 11771644"/>
              <a:gd name="connsiteY1" fmla="*/ 3160207 h 6802734"/>
              <a:gd name="connsiteX2" fmla="*/ 11771644 w 11771644"/>
              <a:gd name="connsiteY2" fmla="*/ 6802734 h 6802734"/>
              <a:gd name="connsiteX3" fmla="*/ 0 w 11771644"/>
              <a:gd name="connsiteY3" fmla="*/ 6802734 h 6802734"/>
              <a:gd name="connsiteX4" fmla="*/ 0 w 11771644"/>
              <a:gd name="connsiteY4" fmla="*/ 0 h 6802734"/>
              <a:gd name="connsiteX5" fmla="*/ 8415495 w 11771644"/>
              <a:gd name="connsiteY5" fmla="*/ 0 h 6802734"/>
              <a:gd name="connsiteX6" fmla="*/ 8415495 w 11771644"/>
              <a:gd name="connsiteY6" fmla="*/ 3160207 h 6802734"/>
              <a:gd name="connsiteX7" fmla="*/ 8897816 w 11771644"/>
              <a:gd name="connsiteY7" fmla="*/ 3160207 h 680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71644" h="6802734">
                <a:moveTo>
                  <a:pt x="8435592" y="3160207"/>
                </a:moveTo>
                <a:lnTo>
                  <a:pt x="11771644" y="3160207"/>
                </a:lnTo>
                <a:lnTo>
                  <a:pt x="11771644" y="6802734"/>
                </a:lnTo>
                <a:lnTo>
                  <a:pt x="0" y="6802734"/>
                </a:lnTo>
                <a:lnTo>
                  <a:pt x="0" y="0"/>
                </a:lnTo>
                <a:lnTo>
                  <a:pt x="8415495" y="0"/>
                </a:lnTo>
                <a:lnTo>
                  <a:pt x="8415495" y="3160207"/>
                </a:lnTo>
                <a:lnTo>
                  <a:pt x="8897816" y="3160207"/>
                </a:lnTo>
              </a:path>
            </a:pathLst>
          </a:cu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5C851487-05A2-0C98-333D-FACBD28D7CD8}"/>
              </a:ext>
            </a:extLst>
          </p:cNvPr>
          <p:cNvSpPr>
            <a:spLocks noGrp="1"/>
          </p:cNvSpPr>
          <p:nvPr>
            <p:ph type="title"/>
          </p:nvPr>
        </p:nvSpPr>
        <p:spPr>
          <a:xfrm>
            <a:off x="609600" y="404664"/>
            <a:ext cx="5198368" cy="936104"/>
          </a:xfrm>
        </p:spPr>
        <p:txBody>
          <a:bodyPr/>
          <a:lstStyle/>
          <a:p>
            <a:r>
              <a:rPr lang="en-GB" dirty="0"/>
              <a:t>Scope</a:t>
            </a:r>
          </a:p>
        </p:txBody>
      </p:sp>
    </p:spTree>
    <p:extLst>
      <p:ext uri="{BB962C8B-B14F-4D97-AF65-F5344CB8AC3E}">
        <p14:creationId xmlns:p14="http://schemas.microsoft.com/office/powerpoint/2010/main" val="147076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2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4" grpId="0"/>
      <p:bldP spid="25" grpId="0"/>
      <p:bldP spid="26" grpId="0" animBg="1"/>
      <p:bldP spid="27" grpId="0"/>
      <p:bldP spid="31" grpId="0"/>
      <p:bldP spid="3" grpId="0"/>
      <p:bldP spid="4" grpId="0"/>
      <p:bldP spid="5" grpId="0" animBg="1"/>
      <p:bldP spid="7" grpId="0"/>
      <p:bldP spid="8"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62EE8-9C52-EE42-6533-14E84A84D326}"/>
              </a:ext>
            </a:extLst>
          </p:cNvPr>
          <p:cNvSpPr>
            <a:spLocks noGrp="1"/>
          </p:cNvSpPr>
          <p:nvPr>
            <p:ph type="title"/>
          </p:nvPr>
        </p:nvSpPr>
        <p:spPr>
          <a:xfrm>
            <a:off x="609600" y="404664"/>
            <a:ext cx="9950896" cy="936104"/>
          </a:xfrm>
        </p:spPr>
        <p:txBody>
          <a:bodyPr/>
          <a:lstStyle/>
          <a:p>
            <a:r>
              <a:rPr lang="en-GB" sz="3600" dirty="0"/>
              <a:t>Why scope matters – low emission vehicles</a:t>
            </a:r>
          </a:p>
        </p:txBody>
      </p:sp>
      <p:sp>
        <p:nvSpPr>
          <p:cNvPr id="3" name="Content Placeholder 2">
            <a:extLst>
              <a:ext uri="{FF2B5EF4-FFF2-40B4-BE49-F238E27FC236}">
                <a16:creationId xmlns:a16="http://schemas.microsoft.com/office/drawing/2014/main" id="{0DC3741D-A59D-FD2B-5C2A-B0F8C233D6D4}"/>
              </a:ext>
            </a:extLst>
          </p:cNvPr>
          <p:cNvSpPr>
            <a:spLocks noGrp="1"/>
          </p:cNvSpPr>
          <p:nvPr>
            <p:ph sz="half" idx="1"/>
          </p:nvPr>
        </p:nvSpPr>
        <p:spPr>
          <a:xfrm>
            <a:off x="609600" y="1844825"/>
            <a:ext cx="4524827" cy="4281340"/>
          </a:xfrm>
        </p:spPr>
        <p:txBody>
          <a:bodyPr>
            <a:normAutofit fontScale="92500" lnSpcReduction="20000"/>
          </a:bodyPr>
          <a:lstStyle/>
          <a:p>
            <a:pPr marL="457200" indent="-457200">
              <a:buFont typeface="Arial" panose="020B0604020202020204" pitchFamily="34" charset="0"/>
              <a:buChar char="•"/>
            </a:pPr>
            <a:r>
              <a:rPr lang="en-GB" dirty="0"/>
              <a:t>Using direct emissions (TTW), EVs are zero-emission</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Fuel cycle, batteries &amp; manufacturing must be accounted for too</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On average EVs give ~</a:t>
            </a:r>
            <a:r>
              <a:rPr lang="en-GB" b="1" dirty="0"/>
              <a:t>50-70% reduction</a:t>
            </a:r>
            <a:r>
              <a:rPr lang="en-GB" dirty="0"/>
              <a:t> in lifecycle emissions</a:t>
            </a:r>
          </a:p>
          <a:p>
            <a:pPr marL="342900" lvl="1" indent="-342900">
              <a:buFont typeface="Arial" panose="020B0604020202020204" pitchFamily="34" charset="0"/>
              <a:buChar char="•"/>
            </a:pPr>
            <a:r>
              <a:rPr lang="en-GB" dirty="0"/>
              <a:t>But what about the </a:t>
            </a:r>
            <a:r>
              <a:rPr lang="en-GB" b="1" dirty="0"/>
              <a:t>remaining 30-50%??</a:t>
            </a:r>
          </a:p>
        </p:txBody>
      </p:sp>
      <p:sp>
        <p:nvSpPr>
          <p:cNvPr id="14" name="TextBox 13">
            <a:extLst>
              <a:ext uri="{FF2B5EF4-FFF2-40B4-BE49-F238E27FC236}">
                <a16:creationId xmlns:a16="http://schemas.microsoft.com/office/drawing/2014/main" id="{240CC3E7-5898-6EE4-B543-5AF5B25297C4}"/>
              </a:ext>
            </a:extLst>
          </p:cNvPr>
          <p:cNvSpPr txBox="1"/>
          <p:nvPr/>
        </p:nvSpPr>
        <p:spPr>
          <a:xfrm>
            <a:off x="285135" y="6214722"/>
            <a:ext cx="10103296" cy="415498"/>
          </a:xfrm>
          <a:prstGeom prst="rect">
            <a:avLst/>
          </a:prstGeom>
          <a:noFill/>
        </p:spPr>
        <p:txBody>
          <a:bodyPr wrap="square">
            <a:spAutoFit/>
          </a:bodyPr>
          <a:lstStyle/>
          <a:p>
            <a:r>
              <a:rPr lang="en-GB"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 Kay, N. Hill, D. Newman. Powering Ahead: The Future of Low-Carbon Cars and Fuels Ricardo-AEA for the RAC Foundation and UKPIA, London (2013)</a:t>
            </a:r>
          </a:p>
          <a:p>
            <a:r>
              <a:rPr lang="en-GB"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Carbon Brief, “Factcheck: How electric vehicles help to tackle climate change,” 2019. [Online]. Available: </a:t>
            </a:r>
            <a:r>
              <a:rPr lang="en-GB" sz="105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https://bit.ly/2UHWQ82</a:t>
            </a:r>
            <a:r>
              <a:rPr lang="en-GB"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050" dirty="0">
              <a:solidFill>
                <a:schemeClr val="tx1"/>
              </a:solidFill>
            </a:endParaRPr>
          </a:p>
        </p:txBody>
      </p:sp>
      <p:grpSp>
        <p:nvGrpSpPr>
          <p:cNvPr id="15" name="Group 14">
            <a:extLst>
              <a:ext uri="{FF2B5EF4-FFF2-40B4-BE49-F238E27FC236}">
                <a16:creationId xmlns:a16="http://schemas.microsoft.com/office/drawing/2014/main" id="{9A3BF2BE-7726-296A-F6B5-CB9AB8146FFF}"/>
              </a:ext>
            </a:extLst>
          </p:cNvPr>
          <p:cNvGrpSpPr/>
          <p:nvPr/>
        </p:nvGrpSpPr>
        <p:grpSpPr>
          <a:xfrm>
            <a:off x="5134427" y="2348880"/>
            <a:ext cx="6447973" cy="3670596"/>
            <a:chOff x="-353113" y="-207742"/>
            <a:chExt cx="4049395" cy="2107320"/>
          </a:xfrm>
        </p:grpSpPr>
        <p:grpSp>
          <p:nvGrpSpPr>
            <p:cNvPr id="16" name="Group 15">
              <a:extLst>
                <a:ext uri="{FF2B5EF4-FFF2-40B4-BE49-F238E27FC236}">
                  <a16:creationId xmlns:a16="http://schemas.microsoft.com/office/drawing/2014/main" id="{1C29D55C-F84E-B8C6-C9C0-0A2A8E90C885}"/>
                </a:ext>
              </a:extLst>
            </p:cNvPr>
            <p:cNvGrpSpPr/>
            <p:nvPr/>
          </p:nvGrpSpPr>
          <p:grpSpPr>
            <a:xfrm>
              <a:off x="-353113" y="-207742"/>
              <a:ext cx="4049395" cy="2107320"/>
              <a:chOff x="-353113" y="-207766"/>
              <a:chExt cx="4049395" cy="2107565"/>
            </a:xfrm>
          </p:grpSpPr>
          <p:graphicFrame>
            <p:nvGraphicFramePr>
              <p:cNvPr id="18" name="Chart 17">
                <a:extLst>
                  <a:ext uri="{FF2B5EF4-FFF2-40B4-BE49-F238E27FC236}">
                    <a16:creationId xmlns:a16="http://schemas.microsoft.com/office/drawing/2014/main" id="{77481F86-9121-4297-9B67-A70F59121B13}"/>
                  </a:ext>
                </a:extLst>
              </p:cNvPr>
              <p:cNvGraphicFramePr/>
              <p:nvPr/>
            </p:nvGraphicFramePr>
            <p:xfrm>
              <a:off x="-353113" y="-207766"/>
              <a:ext cx="4049395" cy="2107565"/>
            </p:xfrm>
            <a:graphic>
              <a:graphicData uri="http://schemas.openxmlformats.org/drawingml/2006/chart">
                <c:chart xmlns:c="http://schemas.openxmlformats.org/drawingml/2006/chart" xmlns:r="http://schemas.openxmlformats.org/officeDocument/2006/relationships" r:id="rId4"/>
              </a:graphicData>
            </a:graphic>
          </p:graphicFrame>
          <p:cxnSp>
            <p:nvCxnSpPr>
              <p:cNvPr id="19" name="Straight Arrow Connector 18">
                <a:extLst>
                  <a:ext uri="{FF2B5EF4-FFF2-40B4-BE49-F238E27FC236}">
                    <a16:creationId xmlns:a16="http://schemas.microsoft.com/office/drawing/2014/main" id="{3E2B3931-AE72-8185-4859-BC49BF56F3F6}"/>
                  </a:ext>
                </a:extLst>
              </p:cNvPr>
              <p:cNvCxnSpPr/>
              <p:nvPr/>
            </p:nvCxnSpPr>
            <p:spPr>
              <a:xfrm>
                <a:off x="2746208" y="238613"/>
                <a:ext cx="0" cy="276265"/>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2">
                <a:extLst>
                  <a:ext uri="{FF2B5EF4-FFF2-40B4-BE49-F238E27FC236}">
                    <a16:creationId xmlns:a16="http://schemas.microsoft.com/office/drawing/2014/main" id="{7ABBE151-327E-CCA7-7A13-88437913837B}"/>
                  </a:ext>
                </a:extLst>
              </p:cNvPr>
              <p:cNvSpPr txBox="1">
                <a:spLocks noChangeArrowheads="1"/>
              </p:cNvSpPr>
              <p:nvPr/>
            </p:nvSpPr>
            <p:spPr bwMode="auto">
              <a:xfrm>
                <a:off x="2240524" y="6107"/>
                <a:ext cx="1259205" cy="295275"/>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20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50-70% reduction</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Right Brace 16">
              <a:extLst>
                <a:ext uri="{FF2B5EF4-FFF2-40B4-BE49-F238E27FC236}">
                  <a16:creationId xmlns:a16="http://schemas.microsoft.com/office/drawing/2014/main" id="{8414F035-EDD6-5856-468C-A4FE3B94124B}"/>
                </a:ext>
              </a:extLst>
            </p:cNvPr>
            <p:cNvSpPr/>
            <p:nvPr/>
          </p:nvSpPr>
          <p:spPr>
            <a:xfrm rot="16200000">
              <a:off x="2687788" y="-67736"/>
              <a:ext cx="116840" cy="1282700"/>
            </a:xfrm>
            <a:prstGeom prst="rightBrace">
              <a:avLst/>
            </a:prstGeom>
          </p:spPr>
          <p:style>
            <a:lnRef idx="1">
              <a:schemeClr val="dk1"/>
            </a:lnRef>
            <a:fillRef idx="0">
              <a:schemeClr val="dk1"/>
            </a:fillRef>
            <a:effectRef idx="0">
              <a:schemeClr val="dk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400"/>
            </a:p>
          </p:txBody>
        </p:sp>
      </p:grpSp>
    </p:spTree>
    <p:extLst>
      <p:ext uri="{BB962C8B-B14F-4D97-AF65-F5344CB8AC3E}">
        <p14:creationId xmlns:p14="http://schemas.microsoft.com/office/powerpoint/2010/main" val="427391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FA0EED-6ADD-C292-DCD9-C3531284A974}"/>
              </a:ext>
            </a:extLst>
          </p:cNvPr>
          <p:cNvSpPr>
            <a:spLocks noGrp="1"/>
          </p:cNvSpPr>
          <p:nvPr>
            <p:ph idx="1"/>
          </p:nvPr>
        </p:nvSpPr>
        <p:spPr/>
        <p:txBody>
          <a:bodyPr/>
          <a:lstStyle/>
          <a:p>
            <a:pPr marL="342900" indent="-342900">
              <a:buFont typeface="Arial" panose="020B0604020202020204" pitchFamily="34" charset="0"/>
              <a:buChar char="•"/>
            </a:pPr>
            <a:r>
              <a:rPr lang="en-GB" dirty="0"/>
              <a:t>In this lecture, we have introduced transport-energy system modelling and laid out </a:t>
            </a:r>
            <a:r>
              <a:rPr lang="en-GB" b="1" dirty="0"/>
              <a:t>frameworks</a:t>
            </a:r>
            <a:r>
              <a:rPr lang="en-GB" dirty="0"/>
              <a:t> for the decarbonisation of transport.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In the next lecture, we will focus on the inequity of transport systems and how to pursue goals towards equitable access.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Questions – </a:t>
            </a:r>
            <a:r>
              <a:rPr lang="en-GB" dirty="0">
                <a:hlinkClick r:id="rId3"/>
              </a:rPr>
              <a:t>james.dixon@strath.ac.uk</a:t>
            </a:r>
            <a:r>
              <a:rPr lang="en-GB" dirty="0"/>
              <a:t> </a:t>
            </a:r>
          </a:p>
        </p:txBody>
      </p:sp>
      <p:sp>
        <p:nvSpPr>
          <p:cNvPr id="3" name="Title 2">
            <a:extLst>
              <a:ext uri="{FF2B5EF4-FFF2-40B4-BE49-F238E27FC236}">
                <a16:creationId xmlns:a16="http://schemas.microsoft.com/office/drawing/2014/main" id="{113FABE1-48DE-25D4-E0FC-6A1D5E4F3E9E}"/>
              </a:ext>
            </a:extLst>
          </p:cNvPr>
          <p:cNvSpPr>
            <a:spLocks noGrp="1"/>
          </p:cNvSpPr>
          <p:nvPr>
            <p:ph type="ctrTitle"/>
          </p:nvPr>
        </p:nvSpPr>
        <p:spPr/>
        <p:txBody>
          <a:bodyPr/>
          <a:lstStyle/>
          <a:p>
            <a:r>
              <a:rPr lang="en-GB" dirty="0"/>
              <a:t>Summary</a:t>
            </a:r>
          </a:p>
        </p:txBody>
      </p:sp>
    </p:spTree>
    <p:extLst>
      <p:ext uri="{BB962C8B-B14F-4D97-AF65-F5344CB8AC3E}">
        <p14:creationId xmlns:p14="http://schemas.microsoft.com/office/powerpoint/2010/main" val="3387098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A4FC-4086-71CF-F726-9699E7CC0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95B2D-3536-215B-C42F-8A0AEC0F8948}"/>
              </a:ext>
            </a:extLst>
          </p:cNvPr>
          <p:cNvSpPr>
            <a:spLocks noGrp="1"/>
          </p:cNvSpPr>
          <p:nvPr>
            <p:ph type="ctrTitle"/>
          </p:nvPr>
        </p:nvSpPr>
        <p:spPr>
          <a:xfrm flipH="1">
            <a:off x="2678852"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E3EC9E9A-2A89-656B-D975-0836A3378ABF}"/>
              </a:ext>
            </a:extLst>
          </p:cNvPr>
          <p:cNvSpPr>
            <a:spLocks noGrp="1"/>
          </p:cNvSpPr>
          <p:nvPr>
            <p:ph type="subTitle" idx="1"/>
          </p:nvPr>
        </p:nvSpPr>
        <p:spPr>
          <a:xfrm>
            <a:off x="1991780" y="3700417"/>
            <a:ext cx="5404776" cy="1062083"/>
          </a:xfrm>
        </p:spPr>
        <p:txBody>
          <a:bodyPr/>
          <a:lstStyle/>
          <a:p>
            <a:pPr algn="ctr"/>
            <a:r>
              <a:rPr lang="en-US" dirty="0" err="1"/>
              <a:t>www.climatecompatiblegrowth.com</a:t>
            </a:r>
            <a:endParaRPr lang="en-US" dirty="0"/>
          </a:p>
        </p:txBody>
      </p:sp>
      <p:sp>
        <p:nvSpPr>
          <p:cNvPr id="11" name="Rectangle 10">
            <a:extLst>
              <a:ext uri="{FF2B5EF4-FFF2-40B4-BE49-F238E27FC236}">
                <a16:creationId xmlns:a16="http://schemas.microsoft.com/office/drawing/2014/main" id="{65045030-E3FB-960F-0DB4-54933BCAE702}"/>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3631A4E-64F7-75E4-D007-380D334F8BB4}"/>
              </a:ext>
            </a:extLst>
          </p:cNvPr>
          <p:cNvPicPr>
            <a:picLocks noChangeAspect="1"/>
          </p:cNvPicPr>
          <p:nvPr/>
        </p:nvPicPr>
        <p:blipFill>
          <a:blip r:embed="rId2"/>
          <a:srcRect/>
          <a:stretch/>
        </p:blipFill>
        <p:spPr>
          <a:xfrm>
            <a:off x="8932002" y="4762500"/>
            <a:ext cx="2965505" cy="1304925"/>
          </a:xfrm>
          <a:prstGeom prst="rect">
            <a:avLst/>
          </a:prstGeom>
        </p:spPr>
      </p:pic>
      <p:sp>
        <p:nvSpPr>
          <p:cNvPr id="4" name="TextBox 3">
            <a:extLst>
              <a:ext uri="{FF2B5EF4-FFF2-40B4-BE49-F238E27FC236}">
                <a16:creationId xmlns:a16="http://schemas.microsoft.com/office/drawing/2014/main" id="{3FEC9508-3EFD-E560-5C48-DEC9F38F239C}"/>
              </a:ext>
            </a:extLst>
          </p:cNvPr>
          <p:cNvSpPr txBox="1"/>
          <p:nvPr/>
        </p:nvSpPr>
        <p:spPr>
          <a:xfrm>
            <a:off x="9162208" y="2893650"/>
            <a:ext cx="2839844" cy="1200329"/>
          </a:xfrm>
          <a:prstGeom prst="rect">
            <a:avLst/>
          </a:prstGeom>
          <a:noFill/>
        </p:spPr>
        <p:txBody>
          <a:bodyPr wrap="square" rtlCol="0" anchor="b">
            <a:spAutoFit/>
          </a:bodyPr>
          <a:lstStyle/>
          <a:p>
            <a:r>
              <a:rPr lang="en-US" sz="1200" dirty="0">
                <a:solidFill>
                  <a:schemeClr val="bg1"/>
                </a:solidFill>
              </a:rPr>
              <a:t>Consolidated by:</a:t>
            </a:r>
          </a:p>
          <a:p>
            <a:r>
              <a:rPr lang="en-GB" sz="1200" dirty="0">
                <a:solidFill>
                  <a:schemeClr val="bg1"/>
                </a:solidFill>
              </a:rPr>
              <a:t>Dr James Dixon </a:t>
            </a:r>
          </a:p>
          <a:p>
            <a:r>
              <a:rPr lang="nn-NO" sz="1200" dirty="0">
                <a:solidFill>
                  <a:schemeClr val="bg1"/>
                </a:solidFill>
              </a:rPr>
              <a:t>University of Strathclyde</a:t>
            </a:r>
          </a:p>
          <a:p>
            <a:r>
              <a:rPr lang="nn-NO" sz="1200" dirty="0">
                <a:solidFill>
                  <a:schemeClr val="bg1"/>
                </a:solidFill>
              </a:rPr>
              <a:t>Glasgow, UK</a:t>
            </a:r>
          </a:p>
          <a:p>
            <a:r>
              <a:rPr lang="nn-NO" sz="1200" dirty="0">
                <a:solidFill>
                  <a:schemeClr val="bg1"/>
                </a:solidFill>
              </a:rPr>
              <a:t>e: </a:t>
            </a:r>
            <a:r>
              <a:rPr lang="nn-NO" sz="1200" dirty="0">
                <a:solidFill>
                  <a:schemeClr val="bg1"/>
                </a:solidFill>
                <a:hlinkClick r:id="rId3"/>
              </a:rPr>
              <a:t>james.dixon@strath.ac.uk</a:t>
            </a:r>
            <a:r>
              <a:rPr lang="nn-NO" sz="1200" dirty="0">
                <a:solidFill>
                  <a:schemeClr val="bg1"/>
                </a:solidFill>
              </a:rPr>
              <a:t> </a:t>
            </a:r>
            <a:r>
              <a:rPr lang="nn-NO" sz="1050" dirty="0">
                <a:solidFill>
                  <a:schemeClr val="bg1"/>
                </a:solidFill>
              </a:rPr>
              <a:t> </a:t>
            </a:r>
            <a:endParaRPr lang="en-GB" sz="1200" dirty="0">
              <a:solidFill>
                <a:schemeClr val="bg1"/>
              </a:solidFill>
            </a:endParaRPr>
          </a:p>
          <a:p>
            <a:endParaRPr lang="nn-NO" sz="1200" dirty="0">
              <a:solidFill>
                <a:schemeClr val="bg1"/>
              </a:solidFill>
            </a:endParaRPr>
          </a:p>
        </p:txBody>
      </p:sp>
    </p:spTree>
    <p:extLst>
      <p:ext uri="{BB962C8B-B14F-4D97-AF65-F5344CB8AC3E}">
        <p14:creationId xmlns:p14="http://schemas.microsoft.com/office/powerpoint/2010/main" val="33836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6A23E-D690-4F33-9AAB-4210131A2951}"/>
              </a:ext>
            </a:extLst>
          </p:cNvPr>
          <p:cNvSpPr>
            <a:spLocks noGrp="1"/>
          </p:cNvSpPr>
          <p:nvPr>
            <p:ph type="title"/>
          </p:nvPr>
        </p:nvSpPr>
        <p:spPr/>
        <p:txBody>
          <a:bodyPr/>
          <a:lstStyle/>
          <a:p>
            <a:r>
              <a:rPr lang="en-GB" dirty="0"/>
              <a:t>Global transport emissions</a:t>
            </a:r>
          </a:p>
        </p:txBody>
      </p:sp>
      <p:sp>
        <p:nvSpPr>
          <p:cNvPr id="8" name="Rectangle 7">
            <a:extLst>
              <a:ext uri="{FF2B5EF4-FFF2-40B4-BE49-F238E27FC236}">
                <a16:creationId xmlns:a16="http://schemas.microsoft.com/office/drawing/2014/main" id="{AA18661C-915E-43CE-93A9-777F41AC7A19}"/>
              </a:ext>
            </a:extLst>
          </p:cNvPr>
          <p:cNvSpPr/>
          <p:nvPr/>
        </p:nvSpPr>
        <p:spPr>
          <a:xfrm>
            <a:off x="287641" y="6393114"/>
            <a:ext cx="7226300" cy="200055"/>
          </a:xfrm>
          <a:prstGeom prst="rect">
            <a:avLst/>
          </a:prstGeom>
        </p:spPr>
        <p:txBody>
          <a:bodyPr wrap="square">
            <a:spAutoFit/>
          </a:bodyPr>
          <a:lstStyle/>
          <a:p>
            <a:r>
              <a:rPr lang="en-GB" sz="700" dirty="0">
                <a:solidFill>
                  <a:schemeClr val="tx1"/>
                </a:solidFill>
              </a:rPr>
              <a:t>Ritchie, H. and </a:t>
            </a:r>
            <a:r>
              <a:rPr lang="en-GB" sz="700" dirty="0" err="1">
                <a:solidFill>
                  <a:schemeClr val="tx1"/>
                </a:solidFill>
              </a:rPr>
              <a:t>Roser</a:t>
            </a:r>
            <a:r>
              <a:rPr lang="en-GB" sz="700" dirty="0">
                <a:solidFill>
                  <a:schemeClr val="tx1"/>
                </a:solidFill>
              </a:rPr>
              <a:t>, M. (2024). CO2 and greenhouse gas emissions. [Online]. Available: </a:t>
            </a:r>
            <a:r>
              <a:rPr lang="en-GB" sz="700" dirty="0">
                <a:solidFill>
                  <a:schemeClr val="tx1"/>
                </a:solidFill>
                <a:hlinkClick r:id="rId3">
                  <a:extLst>
                    <a:ext uri="{A12FA001-AC4F-418D-AE19-62706E023703}">
                      <ahyp:hlinkClr xmlns:ahyp="http://schemas.microsoft.com/office/drawing/2018/hyperlinkcolor" val="tx"/>
                    </a:ext>
                  </a:extLst>
                </a:hlinkClick>
              </a:rPr>
              <a:t>https://ourworldindata.org/co2-emissions-from-transport</a:t>
            </a:r>
            <a:endParaRPr lang="en-GB" sz="700" dirty="0">
              <a:solidFill>
                <a:schemeClr val="tx1"/>
              </a:solidFill>
            </a:endParaRPr>
          </a:p>
        </p:txBody>
      </p:sp>
      <p:graphicFrame>
        <p:nvGraphicFramePr>
          <p:cNvPr id="11" name="Content Placeholder 8">
            <a:extLst>
              <a:ext uri="{FF2B5EF4-FFF2-40B4-BE49-F238E27FC236}">
                <a16:creationId xmlns:a16="http://schemas.microsoft.com/office/drawing/2014/main" id="{D9AF1C23-7D8F-47C2-802D-3BF3FA9BA4D7}"/>
              </a:ext>
            </a:extLst>
          </p:cNvPr>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ontent Placeholder 6">
            <a:extLst>
              <a:ext uri="{FF2B5EF4-FFF2-40B4-BE49-F238E27FC236}">
                <a16:creationId xmlns:a16="http://schemas.microsoft.com/office/drawing/2014/main" id="{D7448138-FD9D-4151-B50B-169498139237}"/>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610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129F6C5-0CF8-4EE0-8477-2946B8DB2B50}"/>
              </a:ext>
            </a:extLst>
          </p:cNvPr>
          <p:cNvGraphicFramePr>
            <a:graphicFrameLocks/>
          </p:cNvGraphicFramePr>
          <p:nvPr/>
        </p:nvGraphicFramePr>
        <p:xfrm>
          <a:off x="1127448" y="1626759"/>
          <a:ext cx="4725761" cy="48265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5F0525E5-44AA-49BF-8A34-265BA3689DD5}"/>
              </a:ext>
            </a:extLst>
          </p:cNvPr>
          <p:cNvGraphicFramePr>
            <a:graphicFrameLocks/>
          </p:cNvGraphicFramePr>
          <p:nvPr/>
        </p:nvGraphicFramePr>
        <p:xfrm>
          <a:off x="5907638" y="1628799"/>
          <a:ext cx="4755696" cy="4826579"/>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A9A4F8B8-CF64-B986-519D-FCC650A3C48C}"/>
              </a:ext>
            </a:extLst>
          </p:cNvPr>
          <p:cNvSpPr>
            <a:spLocks noGrp="1"/>
          </p:cNvSpPr>
          <p:nvPr>
            <p:ph type="title"/>
          </p:nvPr>
        </p:nvSpPr>
        <p:spPr>
          <a:xfrm>
            <a:off x="609600" y="404664"/>
            <a:ext cx="8942784" cy="936104"/>
          </a:xfrm>
        </p:spPr>
        <p:txBody>
          <a:bodyPr>
            <a:normAutofit fontScale="90000"/>
          </a:bodyPr>
          <a:lstStyle/>
          <a:p>
            <a:r>
              <a:rPr lang="en-GB" sz="2800" dirty="0"/>
              <a:t>There is significant disparity in per-capita emissions, mostly driven by wealth</a:t>
            </a:r>
          </a:p>
        </p:txBody>
      </p:sp>
    </p:spTree>
    <p:extLst>
      <p:ext uri="{BB962C8B-B14F-4D97-AF65-F5344CB8AC3E}">
        <p14:creationId xmlns:p14="http://schemas.microsoft.com/office/powerpoint/2010/main" val="12866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1CE39-E1C9-3FB6-98BE-A6DD78FF7137}"/>
              </a:ext>
            </a:extLst>
          </p:cNvPr>
          <p:cNvSpPr>
            <a:spLocks noGrp="1"/>
          </p:cNvSpPr>
          <p:nvPr>
            <p:ph type="title"/>
          </p:nvPr>
        </p:nvSpPr>
        <p:spPr/>
        <p:txBody>
          <a:bodyPr>
            <a:normAutofit fontScale="90000"/>
          </a:bodyPr>
          <a:lstStyle/>
          <a:p>
            <a:r>
              <a:rPr lang="en-GB" sz="3600" dirty="0"/>
              <a:t>Countries who contribute most emissions generally suffer least from climate change</a:t>
            </a:r>
            <a:r>
              <a:rPr lang="en-GB" dirty="0"/>
              <a:t> </a:t>
            </a:r>
          </a:p>
        </p:txBody>
      </p:sp>
      <p:pic>
        <p:nvPicPr>
          <p:cNvPr id="1026" name="Picture 2" descr="Country Index // Notre Dame Global Adaptation Initiative // University of  Notre Dame">
            <a:extLst>
              <a:ext uri="{FF2B5EF4-FFF2-40B4-BE49-F238E27FC236}">
                <a16:creationId xmlns:a16="http://schemas.microsoft.com/office/drawing/2014/main" id="{DD6EA049-525A-5D95-E5FC-210F631430C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2275745"/>
            <a:ext cx="5384800" cy="3419348"/>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descr="A map of the world&#10;&#10;Description automatically generated">
            <a:extLst>
              <a:ext uri="{FF2B5EF4-FFF2-40B4-BE49-F238E27FC236}">
                <a16:creationId xmlns:a16="http://schemas.microsoft.com/office/drawing/2014/main" id="{8AFF2190-9EA8-074D-D522-E8F2D2DCD31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609600" y="2084901"/>
            <a:ext cx="5384800" cy="3801035"/>
          </a:xfrm>
        </p:spPr>
      </p:pic>
      <p:sp>
        <p:nvSpPr>
          <p:cNvPr id="11" name="TextBox 10">
            <a:extLst>
              <a:ext uri="{FF2B5EF4-FFF2-40B4-BE49-F238E27FC236}">
                <a16:creationId xmlns:a16="http://schemas.microsoft.com/office/drawing/2014/main" id="{70F861E5-14B2-334B-5B6B-6394D4D7DFD8}"/>
              </a:ext>
            </a:extLst>
          </p:cNvPr>
          <p:cNvSpPr txBox="1"/>
          <p:nvPr/>
        </p:nvSpPr>
        <p:spPr>
          <a:xfrm>
            <a:off x="203144" y="6182018"/>
            <a:ext cx="9073008" cy="400110"/>
          </a:xfrm>
          <a:prstGeom prst="rect">
            <a:avLst/>
          </a:prstGeom>
          <a:noFill/>
        </p:spPr>
        <p:txBody>
          <a:bodyPr wrap="square" rtlCol="0">
            <a:spAutoFit/>
          </a:bodyPr>
          <a:lstStyle/>
          <a:p>
            <a:r>
              <a:rPr lang="en-GB" sz="1000" dirty="0">
                <a:solidFill>
                  <a:schemeClr val="tx1"/>
                </a:solidFill>
              </a:rPr>
              <a:t>Our World in Data - </a:t>
            </a:r>
            <a:r>
              <a:rPr lang="en-GB" sz="1000" dirty="0">
                <a:solidFill>
                  <a:schemeClr val="tx1"/>
                </a:solidFill>
                <a:hlinkClick r:id="rId5">
                  <a:extLst>
                    <a:ext uri="{A12FA001-AC4F-418D-AE19-62706E023703}">
                      <ahyp:hlinkClr xmlns:ahyp="http://schemas.microsoft.com/office/drawing/2018/hyperlinkcolor" val="tx"/>
                    </a:ext>
                  </a:extLst>
                </a:hlinkClick>
              </a:rPr>
              <a:t>https://ourworldindata.org/grapher/co2-emissions-transport?time=2019</a:t>
            </a:r>
            <a:r>
              <a:rPr lang="en-GB" sz="1000" dirty="0">
                <a:solidFill>
                  <a:schemeClr val="tx1"/>
                </a:solidFill>
              </a:rPr>
              <a:t> </a:t>
            </a:r>
          </a:p>
          <a:p>
            <a:r>
              <a:rPr lang="en-GB" sz="1000" dirty="0">
                <a:solidFill>
                  <a:schemeClr val="tx1"/>
                </a:solidFill>
              </a:rPr>
              <a:t>Notre Dame Global Adaptation Initiative - </a:t>
            </a:r>
            <a:r>
              <a:rPr lang="en-GB" sz="1000" dirty="0">
                <a:solidFill>
                  <a:schemeClr val="tx1"/>
                </a:solidFill>
                <a:hlinkClick r:id="rId6">
                  <a:extLst>
                    <a:ext uri="{A12FA001-AC4F-418D-AE19-62706E023703}">
                      <ahyp:hlinkClr xmlns:ahyp="http://schemas.microsoft.com/office/drawing/2018/hyperlinkcolor" val="tx"/>
                    </a:ext>
                  </a:extLst>
                </a:hlinkClick>
              </a:rPr>
              <a:t>https://gain.nd.edu/our-work/country-index/</a:t>
            </a:r>
            <a:r>
              <a:rPr lang="en-GB" sz="1000" dirty="0">
                <a:solidFill>
                  <a:schemeClr val="tx1"/>
                </a:solidFill>
              </a:rPr>
              <a:t> </a:t>
            </a:r>
          </a:p>
        </p:txBody>
      </p:sp>
    </p:spTree>
    <p:extLst>
      <p:ext uri="{BB962C8B-B14F-4D97-AF65-F5344CB8AC3E}">
        <p14:creationId xmlns:p14="http://schemas.microsoft.com/office/powerpoint/2010/main" val="1950531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0DF0-C945-438B-995D-1E108DD99648}"/>
              </a:ext>
            </a:extLst>
          </p:cNvPr>
          <p:cNvSpPr>
            <a:spLocks noGrp="1"/>
          </p:cNvSpPr>
          <p:nvPr>
            <p:ph type="title"/>
          </p:nvPr>
        </p:nvSpPr>
        <p:spPr/>
        <p:txBody>
          <a:bodyPr/>
          <a:lstStyle/>
          <a:p>
            <a:r>
              <a:rPr lang="en-GB" dirty="0"/>
              <a:t>Climate mitigation policy – how’s it going?</a:t>
            </a:r>
          </a:p>
        </p:txBody>
      </p:sp>
      <p:pic>
        <p:nvPicPr>
          <p:cNvPr id="5" name="Picture 4">
            <a:extLst>
              <a:ext uri="{FF2B5EF4-FFF2-40B4-BE49-F238E27FC236}">
                <a16:creationId xmlns:a16="http://schemas.microsoft.com/office/drawing/2014/main" id="{DD3D8237-0488-4258-A82E-88B8D2B289A1}"/>
              </a:ext>
            </a:extLst>
          </p:cNvPr>
          <p:cNvPicPr>
            <a:picLocks noChangeAspect="1"/>
          </p:cNvPicPr>
          <p:nvPr/>
        </p:nvPicPr>
        <p:blipFill>
          <a:blip r:embed="rId3"/>
          <a:stretch>
            <a:fillRect/>
          </a:stretch>
        </p:blipFill>
        <p:spPr>
          <a:xfrm>
            <a:off x="13911" y="1469766"/>
            <a:ext cx="11798255" cy="5388233"/>
          </a:xfrm>
          <a:prstGeom prst="rect">
            <a:avLst/>
          </a:prstGeom>
        </p:spPr>
      </p:pic>
    </p:spTree>
    <p:extLst>
      <p:ext uri="{BB962C8B-B14F-4D97-AF65-F5344CB8AC3E}">
        <p14:creationId xmlns:p14="http://schemas.microsoft.com/office/powerpoint/2010/main" val="3966455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2E3E-24D1-43ED-9E14-EF21E775D949}"/>
              </a:ext>
            </a:extLst>
          </p:cNvPr>
          <p:cNvSpPr>
            <a:spLocks noGrp="1"/>
          </p:cNvSpPr>
          <p:nvPr>
            <p:ph type="title"/>
          </p:nvPr>
        </p:nvSpPr>
        <p:spPr/>
        <p:txBody>
          <a:bodyPr/>
          <a:lstStyle/>
          <a:p>
            <a:r>
              <a:rPr lang="en-GB" dirty="0"/>
              <a:t>Revision: Avoid </a:t>
            </a:r>
            <a:r>
              <a:rPr lang="en-GB" dirty="0">
                <a:sym typeface="Wingdings" panose="05000000000000000000" pitchFamily="2" charset="2"/>
              </a:rPr>
              <a:t> Shift  Improve</a:t>
            </a:r>
            <a:endParaRPr lang="en-GB" dirty="0"/>
          </a:p>
        </p:txBody>
      </p:sp>
      <p:pic>
        <p:nvPicPr>
          <p:cNvPr id="4098" name="Picture 2" descr="Thomas Bibby's tweet - &quot;As the climate committee kicks off we'll be hearing  a lot about the “avoid shift improve” framework for reducing transport  emissions. Today's session is on the highest priority">
            <a:extLst>
              <a:ext uri="{FF2B5EF4-FFF2-40B4-BE49-F238E27FC236}">
                <a16:creationId xmlns:a16="http://schemas.microsoft.com/office/drawing/2014/main" id="{A40B2099-BFBB-4B2D-A2E4-124069AF9E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5921" y="1825625"/>
            <a:ext cx="7680158" cy="42560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EDDE95-438C-0984-FA42-435A5CFA18D5}"/>
              </a:ext>
            </a:extLst>
          </p:cNvPr>
          <p:cNvSpPr txBox="1"/>
          <p:nvPr/>
        </p:nvSpPr>
        <p:spPr>
          <a:xfrm>
            <a:off x="47328" y="6001405"/>
            <a:ext cx="10945216" cy="523220"/>
          </a:xfrm>
          <a:prstGeom prst="rect">
            <a:avLst/>
          </a:prstGeom>
          <a:noFill/>
        </p:spPr>
        <p:txBody>
          <a:bodyPr wrap="square">
            <a:spAutoFit/>
          </a:bodyPr>
          <a:lstStyle/>
          <a:p>
            <a:r>
              <a:rPr lang="en-GB" sz="1400" b="0" i="0" dirty="0" err="1">
                <a:solidFill>
                  <a:srgbClr val="222222"/>
                </a:solidFill>
                <a:effectLst/>
                <a:latin typeface="-apple-system"/>
              </a:rPr>
              <a:t>Creutzig</a:t>
            </a:r>
            <a:r>
              <a:rPr lang="en-GB" sz="1400" b="0" i="0" dirty="0">
                <a:solidFill>
                  <a:srgbClr val="222222"/>
                </a:solidFill>
                <a:effectLst/>
                <a:latin typeface="-apple-system"/>
              </a:rPr>
              <a:t>, F., Roy, J., Lamb, W.F. </a:t>
            </a:r>
            <a:r>
              <a:rPr lang="en-GB" sz="1400" b="0" i="1" dirty="0">
                <a:solidFill>
                  <a:srgbClr val="222222"/>
                </a:solidFill>
                <a:effectLst/>
                <a:latin typeface="-apple-system"/>
              </a:rPr>
              <a:t>et al.</a:t>
            </a:r>
            <a:r>
              <a:rPr lang="en-GB" sz="1400" b="0" i="0" dirty="0">
                <a:solidFill>
                  <a:srgbClr val="222222"/>
                </a:solidFill>
                <a:effectLst/>
                <a:latin typeface="-apple-system"/>
              </a:rPr>
              <a:t> Towards demand-side solutions for mitigating climate change. </a:t>
            </a:r>
            <a:r>
              <a:rPr lang="en-GB" sz="1400" b="0" i="1" dirty="0">
                <a:solidFill>
                  <a:srgbClr val="222222"/>
                </a:solidFill>
                <a:effectLst/>
                <a:latin typeface="-apple-system"/>
              </a:rPr>
              <a:t>Nature </a:t>
            </a:r>
            <a:r>
              <a:rPr lang="en-GB" sz="1400" b="0" i="1" dirty="0" err="1">
                <a:solidFill>
                  <a:srgbClr val="222222"/>
                </a:solidFill>
                <a:effectLst/>
                <a:latin typeface="-apple-system"/>
              </a:rPr>
              <a:t>Clim</a:t>
            </a:r>
            <a:r>
              <a:rPr lang="en-GB" sz="1400" b="0" i="1" dirty="0">
                <a:solidFill>
                  <a:srgbClr val="222222"/>
                </a:solidFill>
                <a:effectLst/>
                <a:latin typeface="-apple-system"/>
              </a:rPr>
              <a:t> Change</a:t>
            </a:r>
            <a:r>
              <a:rPr lang="en-GB" sz="1400" b="0" i="0" dirty="0">
                <a:solidFill>
                  <a:srgbClr val="222222"/>
                </a:solidFill>
                <a:effectLst/>
                <a:latin typeface="-apple-system"/>
              </a:rPr>
              <a:t> </a:t>
            </a:r>
            <a:r>
              <a:rPr lang="en-GB" sz="1400" b="1" i="0" dirty="0">
                <a:solidFill>
                  <a:srgbClr val="222222"/>
                </a:solidFill>
                <a:effectLst/>
                <a:latin typeface="-apple-system"/>
              </a:rPr>
              <a:t>8</a:t>
            </a:r>
            <a:r>
              <a:rPr lang="en-GB" sz="1400" b="0" i="0" dirty="0">
                <a:solidFill>
                  <a:srgbClr val="222222"/>
                </a:solidFill>
                <a:effectLst/>
                <a:latin typeface="-apple-system"/>
              </a:rPr>
              <a:t>, 260–263 (2018). </a:t>
            </a:r>
            <a:r>
              <a:rPr lang="en-GB" sz="1400" b="0" i="0" dirty="0">
                <a:solidFill>
                  <a:srgbClr val="222222"/>
                </a:solidFill>
                <a:effectLst/>
                <a:latin typeface="-apple-system"/>
                <a:hlinkClick r:id="rId4"/>
              </a:rPr>
              <a:t>https://doi.org/10.1038/s41558-018-0121-1</a:t>
            </a:r>
            <a:r>
              <a:rPr lang="en-GB" sz="1400" b="0" i="0" dirty="0">
                <a:solidFill>
                  <a:srgbClr val="222222"/>
                </a:solidFill>
                <a:effectLst/>
                <a:latin typeface="-apple-system"/>
              </a:rPr>
              <a:t> </a:t>
            </a:r>
            <a:endParaRPr lang="en-GB" sz="1400" dirty="0"/>
          </a:p>
        </p:txBody>
      </p:sp>
    </p:spTree>
    <p:extLst>
      <p:ext uri="{BB962C8B-B14F-4D97-AF65-F5344CB8AC3E}">
        <p14:creationId xmlns:p14="http://schemas.microsoft.com/office/powerpoint/2010/main" val="2440263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69AD5-1598-40B0-A086-F6691AB1A907}"/>
              </a:ext>
            </a:extLst>
          </p:cNvPr>
          <p:cNvSpPr>
            <a:spLocks noGrp="1"/>
          </p:cNvSpPr>
          <p:nvPr>
            <p:ph type="title"/>
          </p:nvPr>
        </p:nvSpPr>
        <p:spPr>
          <a:xfrm>
            <a:off x="838200" y="-38525"/>
            <a:ext cx="9578280" cy="1325563"/>
          </a:xfrm>
        </p:spPr>
        <p:txBody>
          <a:bodyPr>
            <a:normAutofit/>
          </a:bodyPr>
          <a:lstStyle/>
          <a:p>
            <a:r>
              <a:rPr lang="en-GB" sz="3600" dirty="0"/>
              <a:t>Transport and Nationally Determined Contributions (NDCs)</a:t>
            </a:r>
          </a:p>
        </p:txBody>
      </p:sp>
      <p:sp>
        <p:nvSpPr>
          <p:cNvPr id="7" name="Slide Number Placeholder 6">
            <a:extLst>
              <a:ext uri="{FF2B5EF4-FFF2-40B4-BE49-F238E27FC236}">
                <a16:creationId xmlns:a16="http://schemas.microsoft.com/office/drawing/2014/main" id="{77DBF941-A579-4C8F-8D3B-5A7BAF90D94B}"/>
              </a:ext>
            </a:extLst>
          </p:cNvPr>
          <p:cNvSpPr>
            <a:spLocks noGrp="1"/>
          </p:cNvSpPr>
          <p:nvPr>
            <p:ph type="sldNum" sz="quarter" idx="12"/>
          </p:nvPr>
        </p:nvSpPr>
        <p:spPr/>
        <p:txBody>
          <a:bodyPr/>
          <a:lstStyle/>
          <a:p>
            <a:fld id="{48F63A3B-78C7-47BE-AE5E-E10140E04643}" type="slidenum">
              <a:rPr lang="en-US">
                <a:solidFill>
                  <a:schemeClr val="tx1"/>
                </a:solidFill>
              </a:rPr>
              <a:t>9</a:t>
            </a:fld>
            <a:endParaRPr lang="en-US" dirty="0">
              <a:solidFill>
                <a:schemeClr val="tx1"/>
              </a:solidFill>
            </a:endParaRPr>
          </a:p>
        </p:txBody>
      </p:sp>
      <p:pic>
        <p:nvPicPr>
          <p:cNvPr id="2052" name="Picture 4" descr="https://www.carbonbrief.org/wp-content/uploads/2015/12/cop21-unfccc-paris-agreement-1550x804.jpg">
            <a:extLst>
              <a:ext uri="{FF2B5EF4-FFF2-40B4-BE49-F238E27FC236}">
                <a16:creationId xmlns:a16="http://schemas.microsoft.com/office/drawing/2014/main" id="{1A7CA5F7-77D7-46AE-9809-53A8163C9D4D}"/>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2203" y="1582192"/>
            <a:ext cx="5604309" cy="29072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4C83E48-E04A-4C53-9799-B5D957A55960}"/>
              </a:ext>
            </a:extLst>
          </p:cNvPr>
          <p:cNvSpPr/>
          <p:nvPr/>
        </p:nvSpPr>
        <p:spPr>
          <a:xfrm>
            <a:off x="227317" y="6139809"/>
            <a:ext cx="11339980" cy="461665"/>
          </a:xfrm>
          <a:prstGeom prst="rect">
            <a:avLst/>
          </a:prstGeom>
        </p:spPr>
        <p:txBody>
          <a:bodyPr wrap="square">
            <a:spAutoFit/>
          </a:bodyPr>
          <a:lstStyle/>
          <a:p>
            <a:r>
              <a:rPr lang="en-GB" sz="1200" dirty="0"/>
              <a:t>UNFCCC NDC Registry. https://unfccc.int/NDCREG</a:t>
            </a:r>
          </a:p>
          <a:p>
            <a:r>
              <a:rPr lang="en-GB" sz="1200" dirty="0"/>
              <a:t>SLOCAT,  2021. Transport in NDCs. </a:t>
            </a:r>
            <a:r>
              <a:rPr lang="en-GB" sz="1200" dirty="0">
                <a:hlinkClick r:id="rId4">
                  <a:extLst>
                    <a:ext uri="{A12FA001-AC4F-418D-AE19-62706E023703}">
                      <ahyp:hlinkClr xmlns:ahyp="http://schemas.microsoft.com/office/drawing/2018/hyperlinkcolor" val="tx"/>
                    </a:ext>
                  </a:extLst>
                </a:hlinkClick>
              </a:rPr>
              <a:t>https://slocat.net/ndcs</a:t>
            </a:r>
            <a:r>
              <a:rPr lang="en-GB" sz="1200" dirty="0"/>
              <a:t> </a:t>
            </a:r>
          </a:p>
        </p:txBody>
      </p:sp>
      <p:pic>
        <p:nvPicPr>
          <p:cNvPr id="10" name="Picture 9">
            <a:extLst>
              <a:ext uri="{FF2B5EF4-FFF2-40B4-BE49-F238E27FC236}">
                <a16:creationId xmlns:a16="http://schemas.microsoft.com/office/drawing/2014/main" id="{8AD31557-C32B-4771-80E2-BE3AF89167A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5491" y="4528677"/>
            <a:ext cx="5571021" cy="517614"/>
          </a:xfrm>
          <a:prstGeom prst="rect">
            <a:avLst/>
          </a:prstGeom>
        </p:spPr>
      </p:pic>
      <p:sp>
        <p:nvSpPr>
          <p:cNvPr id="14" name="Oval 13">
            <a:extLst>
              <a:ext uri="{FF2B5EF4-FFF2-40B4-BE49-F238E27FC236}">
                <a16:creationId xmlns:a16="http://schemas.microsoft.com/office/drawing/2014/main" id="{FC5B20F7-3E7F-4BD7-AE47-3AC8063368F7}"/>
              </a:ext>
            </a:extLst>
          </p:cNvPr>
          <p:cNvSpPr/>
          <p:nvPr/>
        </p:nvSpPr>
        <p:spPr>
          <a:xfrm>
            <a:off x="6187931" y="1479406"/>
            <a:ext cx="1872000" cy="1872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166 NDCs (up to COP26, Nov 2021)</a:t>
            </a:r>
          </a:p>
        </p:txBody>
      </p:sp>
      <p:sp>
        <p:nvSpPr>
          <p:cNvPr id="17" name="Oval 16">
            <a:extLst>
              <a:ext uri="{FF2B5EF4-FFF2-40B4-BE49-F238E27FC236}">
                <a16:creationId xmlns:a16="http://schemas.microsoft.com/office/drawing/2014/main" id="{0CD20528-FA55-406B-BE97-E0DF2D0A09C1}"/>
              </a:ext>
            </a:extLst>
          </p:cNvPr>
          <p:cNvSpPr/>
          <p:nvPr/>
        </p:nvSpPr>
        <p:spPr>
          <a:xfrm>
            <a:off x="8153400" y="1027906"/>
            <a:ext cx="1630800" cy="163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76% </a:t>
            </a:r>
            <a:r>
              <a:rPr lang="en-GB" sz="1600" dirty="0"/>
              <a:t>highlight transport as a source of mitigation</a:t>
            </a:r>
          </a:p>
        </p:txBody>
      </p:sp>
      <p:sp>
        <p:nvSpPr>
          <p:cNvPr id="18" name="Oval 17">
            <a:extLst>
              <a:ext uri="{FF2B5EF4-FFF2-40B4-BE49-F238E27FC236}">
                <a16:creationId xmlns:a16="http://schemas.microsoft.com/office/drawing/2014/main" id="{1AD83470-36BF-4465-B054-3E24BE85DF30}"/>
              </a:ext>
            </a:extLst>
          </p:cNvPr>
          <p:cNvSpPr/>
          <p:nvPr/>
        </p:nvSpPr>
        <p:spPr>
          <a:xfrm>
            <a:off x="8153400" y="2792287"/>
            <a:ext cx="529200" cy="529200"/>
          </a:xfrm>
          <a:prstGeom prst="ellipse">
            <a:avLst/>
          </a:prstGeom>
          <a:solidFill>
            <a:srgbClr val="C391CF"/>
          </a:solidFill>
          <a:ln>
            <a:solidFill>
              <a:srgbClr val="803C8F"/>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9F9685E-A230-455C-939C-A929BE8B9ED3}"/>
              </a:ext>
            </a:extLst>
          </p:cNvPr>
          <p:cNvSpPr/>
          <p:nvPr/>
        </p:nvSpPr>
        <p:spPr>
          <a:xfrm>
            <a:off x="9412108" y="2705075"/>
            <a:ext cx="2287786" cy="923330"/>
          </a:xfrm>
          <a:prstGeom prst="rect">
            <a:avLst/>
          </a:prstGeom>
        </p:spPr>
        <p:txBody>
          <a:bodyPr wrap="square">
            <a:spAutoFit/>
          </a:bodyPr>
          <a:lstStyle/>
          <a:p>
            <a:r>
              <a:rPr lang="en-GB" b="1" dirty="0"/>
              <a:t>8% </a:t>
            </a:r>
            <a:r>
              <a:rPr lang="en-GB" dirty="0"/>
              <a:t>have transport-specific mitigation targets</a:t>
            </a:r>
          </a:p>
        </p:txBody>
      </p:sp>
      <p:cxnSp>
        <p:nvCxnSpPr>
          <p:cNvPr id="22" name="Straight Arrow Connector 21">
            <a:extLst>
              <a:ext uri="{FF2B5EF4-FFF2-40B4-BE49-F238E27FC236}">
                <a16:creationId xmlns:a16="http://schemas.microsoft.com/office/drawing/2014/main" id="{FA08639C-8EE0-47D9-8543-5FD7309C63C3}"/>
              </a:ext>
            </a:extLst>
          </p:cNvPr>
          <p:cNvCxnSpPr>
            <a:cxnSpLocks/>
            <a:stCxn id="24" idx="1"/>
            <a:endCxn id="18" idx="6"/>
          </p:cNvCxnSpPr>
          <p:nvPr/>
        </p:nvCxnSpPr>
        <p:spPr>
          <a:xfrm flipH="1" flipV="1">
            <a:off x="8682600" y="3056887"/>
            <a:ext cx="729508" cy="1098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9" name="Picture 28">
            <a:extLst>
              <a:ext uri="{FF2B5EF4-FFF2-40B4-BE49-F238E27FC236}">
                <a16:creationId xmlns:a16="http://schemas.microsoft.com/office/drawing/2014/main" id="{A0387911-C954-4EEC-AAF3-74300F093F4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276042" y="3741267"/>
            <a:ext cx="2406369" cy="2056352"/>
          </a:xfrm>
          <a:prstGeom prst="rect">
            <a:avLst/>
          </a:prstGeom>
        </p:spPr>
      </p:pic>
      <p:sp>
        <p:nvSpPr>
          <p:cNvPr id="30" name="Rectangle 29">
            <a:extLst>
              <a:ext uri="{FF2B5EF4-FFF2-40B4-BE49-F238E27FC236}">
                <a16:creationId xmlns:a16="http://schemas.microsoft.com/office/drawing/2014/main" id="{B9506417-6623-4D49-A5FD-749582ACA9BD}"/>
              </a:ext>
            </a:extLst>
          </p:cNvPr>
          <p:cNvSpPr/>
          <p:nvPr/>
        </p:nvSpPr>
        <p:spPr>
          <a:xfrm>
            <a:off x="8847470" y="3798442"/>
            <a:ext cx="2780787" cy="2246769"/>
          </a:xfrm>
          <a:prstGeom prst="rect">
            <a:avLst/>
          </a:prstGeom>
        </p:spPr>
        <p:txBody>
          <a:bodyPr wrap="square">
            <a:spAutoFit/>
          </a:bodyPr>
          <a:lstStyle/>
          <a:p>
            <a:r>
              <a:rPr lang="en-GB" sz="2000" dirty="0"/>
              <a:t>Of transport-specific mitigation targets, the majority are based on </a:t>
            </a:r>
            <a:r>
              <a:rPr lang="en-GB" sz="2000" b="1" dirty="0"/>
              <a:t>improve </a:t>
            </a:r>
            <a:r>
              <a:rPr lang="en-GB" sz="2000" dirty="0"/>
              <a:t>measures. Only 7% based on </a:t>
            </a:r>
            <a:r>
              <a:rPr lang="en-GB" sz="2000" b="1" dirty="0"/>
              <a:t>avoid </a:t>
            </a:r>
            <a:r>
              <a:rPr lang="en-GB" sz="2000" dirty="0"/>
              <a:t>and 28% based on </a:t>
            </a:r>
            <a:r>
              <a:rPr lang="en-GB" sz="2000" b="1" dirty="0"/>
              <a:t>shift</a:t>
            </a:r>
            <a:endParaRPr lang="en-GB" sz="2000" dirty="0"/>
          </a:p>
        </p:txBody>
      </p:sp>
      <p:sp>
        <p:nvSpPr>
          <p:cNvPr id="31" name="Right Brace 30">
            <a:extLst>
              <a:ext uri="{FF2B5EF4-FFF2-40B4-BE49-F238E27FC236}">
                <a16:creationId xmlns:a16="http://schemas.microsoft.com/office/drawing/2014/main" id="{E53035FB-CB6A-49CF-899B-655CA671A7CA}"/>
              </a:ext>
            </a:extLst>
          </p:cNvPr>
          <p:cNvSpPr/>
          <p:nvPr/>
        </p:nvSpPr>
        <p:spPr>
          <a:xfrm>
            <a:off x="8682411" y="3858665"/>
            <a:ext cx="76389" cy="177690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2400"/>
          </a:p>
        </p:txBody>
      </p:sp>
    </p:spTree>
    <p:extLst>
      <p:ext uri="{BB962C8B-B14F-4D97-AF65-F5344CB8AC3E}">
        <p14:creationId xmlns:p14="http://schemas.microsoft.com/office/powerpoint/2010/main" val="2422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24" grpId="0"/>
      <p:bldP spid="30" grpId="0"/>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1202</TotalTime>
  <Words>5378</Words>
  <Application>Microsoft Office PowerPoint</Application>
  <PresentationFormat>Widescreen</PresentationFormat>
  <Paragraphs>402</Paragraphs>
  <Slides>34</Slides>
  <Notes>28</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5" baseType="lpstr">
      <vt:lpstr>-apple-system</vt:lpstr>
      <vt:lpstr>Aptos</vt:lpstr>
      <vt:lpstr>Aptos Display</vt:lpstr>
      <vt:lpstr>Arial</vt:lpstr>
      <vt:lpstr>Calibri</vt:lpstr>
      <vt:lpstr>Cambria Math</vt:lpstr>
      <vt:lpstr>Helvetica Neue</vt:lpstr>
      <vt:lpstr>Wingdings</vt:lpstr>
      <vt:lpstr>Office Theme</vt:lpstr>
      <vt:lpstr>Office Theme</vt:lpstr>
      <vt:lpstr>think-cell Slide</vt:lpstr>
      <vt:lpstr>Transport decarbonization and data-to-deal Lecture 3: Clean Transport Systems  Energy and emissions considerations</vt:lpstr>
      <vt:lpstr>Lecture 3: Learning Outcomes</vt:lpstr>
      <vt:lpstr>1. Transport: the emissions problem</vt:lpstr>
      <vt:lpstr>Global transport emissions</vt:lpstr>
      <vt:lpstr>There is significant disparity in per-capita emissions, mostly driven by wealth</vt:lpstr>
      <vt:lpstr>Countries who contribute most emissions generally suffer least from climate change </vt:lpstr>
      <vt:lpstr>Climate mitigation policy – how’s it going?</vt:lpstr>
      <vt:lpstr>Revision: Avoid  Shift  Improve</vt:lpstr>
      <vt:lpstr>Transport and Nationally Determined Contributions (NDCs)</vt:lpstr>
      <vt:lpstr>2. Transport-energy modelling</vt:lpstr>
      <vt:lpstr>Building low-carbon transport energy pathways</vt:lpstr>
      <vt:lpstr>Energy for transport</vt:lpstr>
      <vt:lpstr>A taxonomy of models</vt:lpstr>
      <vt:lpstr>OSeMOSYS</vt:lpstr>
      <vt:lpstr>Optimisation models</vt:lpstr>
      <vt:lpstr>Decarbonisation: what are our options?</vt:lpstr>
      <vt:lpstr>3. Supply-side options for transport decarbonisation</vt:lpstr>
      <vt:lpstr>Vehicle powertrain decarbonisation: electrification vs. low carbon liquid fuels</vt:lpstr>
      <vt:lpstr>PowerPoint Presentation</vt:lpstr>
      <vt:lpstr>Energy for EVs</vt:lpstr>
      <vt:lpstr>So why not electrify everything?</vt:lpstr>
      <vt:lpstr>Biofuels</vt:lpstr>
      <vt:lpstr>Hydrogen for aviation</vt:lpstr>
      <vt:lpstr>Hydrogen-derived fuels for ships, planes…</vt:lpstr>
      <vt:lpstr>4. Demand-side options for transport decarbonisation</vt:lpstr>
      <vt:lpstr>Planning and x-minute neighbourhoods</vt:lpstr>
      <vt:lpstr>Modal shift</vt:lpstr>
      <vt:lpstr>Mobility as a Service</vt:lpstr>
      <vt:lpstr>Revision: Avoid  Shift  Improve</vt:lpstr>
      <vt:lpstr>5. Emissions scoping and building pathways</vt:lpstr>
      <vt:lpstr>Scope</vt:lpstr>
      <vt:lpstr>Why scope matters – low emission vehicles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42</cp:revision>
  <dcterms:created xsi:type="dcterms:W3CDTF">2019-06-09T10:25:43Z</dcterms:created>
  <dcterms:modified xsi:type="dcterms:W3CDTF">2025-03-31T09:14:40Z</dcterms:modified>
</cp:coreProperties>
</file>