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339" r:id="rId7"/>
    <p:sldId id="340" r:id="rId8"/>
    <p:sldId id="341" r:id="rId9"/>
    <p:sldId id="342" r:id="rId10"/>
    <p:sldId id="297" r:id="rId11"/>
    <p:sldId id="264" r:id="rId12"/>
    <p:sldId id="369" r:id="rId13"/>
    <p:sldId id="298" r:id="rId14"/>
    <p:sldId id="343" r:id="rId15"/>
    <p:sldId id="288" r:id="rId16"/>
    <p:sldId id="305" r:id="rId17"/>
    <p:sldId id="346" r:id="rId18"/>
    <p:sldId id="303" r:id="rId19"/>
    <p:sldId id="347" r:id="rId20"/>
    <p:sldId id="292" r:id="rId21"/>
    <p:sldId id="348" r:id="rId22"/>
    <p:sldId id="349" r:id="rId23"/>
    <p:sldId id="308" r:id="rId24"/>
    <p:sldId id="368" r:id="rId25"/>
    <p:sldId id="336" r:id="rId26"/>
    <p:sldId id="344" r:id="rId27"/>
    <p:sldId id="345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zeEMy1pRSofqNWKoBb2TxA==" hashData="pNr8nStGQNWinwYD+QDFE6Fs5fbR2O9K/ZV2bbHXB2mQed0G+i3W9YUcWaeLIHK1kJMmI/jtUm6JOSuTMAmUR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erine Collett" initials="KC" lastIdx="24" clrIdx="0"/>
  <p:cmAuthor id="2" name="Flora Charbonnier" initials="FC" lastIdx="2" clrIdx="1"/>
  <p:cmAuthor id="3" name=" " initials="" lastIdx="2" clrIdx="2">
    <p:extLst>
      <p:ext uri="{19B8F6BF-5375-455C-9EA6-DF929625EA0E}">
        <p15:presenceInfo xmlns:p15="http://schemas.microsoft.com/office/powerpoint/2012/main" userId="S::stephanie.hirmer@eng.ox.ac.uk::13e44439-8913-4347-a3e1-e8bd29e343d7" providerId="AD"/>
      </p:ext>
    </p:extLst>
  </p:cmAuthor>
  <p:cmAuthor id="4" name="sareljgreyling@gmail.com" initials="sa" lastIdx="1" clrIdx="3">
    <p:extLst>
      <p:ext uri="{19B8F6BF-5375-455C-9EA6-DF929625EA0E}">
        <p15:presenceInfo xmlns:p15="http://schemas.microsoft.com/office/powerpoint/2012/main" userId="S::urn:spo:guest#sareljgreyling@gmail.com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D89B61-CD3B-4DD0-986C-295070251D0C}" v="612" dt="2023-03-19T14:35:44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84345" autoAdjust="0"/>
  </p:normalViewPr>
  <p:slideViewPr>
    <p:cSldViewPr snapToGrid="0">
      <p:cViewPr varScale="1">
        <p:scale>
          <a:sx n="93" d="100"/>
          <a:sy n="93" d="100"/>
        </p:scale>
        <p:origin x="10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utosh.Bhagurkar" userId="e54b5c48-fd92-480c-8e66-acef16c1a8d2" providerId="ADAL" clId="{81F42FBF-802A-4F70-905E-4F0AE66FD557}"/>
    <pc:docChg chg="addSld delSld modSld">
      <pc:chgData name="Ashutosh.Bhagurkar" userId="e54b5c48-fd92-480c-8e66-acef16c1a8d2" providerId="ADAL" clId="{81F42FBF-802A-4F70-905E-4F0AE66FD557}" dt="2025-09-04T12:02:17.600" v="2"/>
      <pc:docMkLst>
        <pc:docMk/>
      </pc:docMkLst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1635019296" sldId="288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96294859" sldId="292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1366967247" sldId="303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2055742107" sldId="305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1569799578" sldId="308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144697344" sldId="336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688759692" sldId="343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4073155107" sldId="344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2891153595" sldId="345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1137469938" sldId="346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3474893487" sldId="347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4076705750" sldId="348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89421517" sldId="349"/>
        </pc:sldMkLst>
      </pc:sldChg>
      <pc:sldChg chg="add del">
        <pc:chgData name="Ashutosh.Bhagurkar" userId="e54b5c48-fd92-480c-8e66-acef16c1a8d2" providerId="ADAL" clId="{81F42FBF-802A-4F70-905E-4F0AE66FD557}" dt="2025-09-04T12:02:17.600" v="2"/>
        <pc:sldMkLst>
          <pc:docMk/>
          <pc:sldMk cId="654961147" sldId="368"/>
        </pc:sldMkLst>
      </pc:sldChg>
    </pc:docChg>
  </pc:docChgLst>
  <pc:docChgLst>
    <pc:chgData name="Carla" userId="417464ba-0c67-467a-8d9f-e5f447a9fc8a" providerId="ADAL" clId="{D7D89B61-CD3B-4DD0-986C-295070251D0C}"/>
    <pc:docChg chg="undo custSel modSld">
      <pc:chgData name="Carla" userId="417464ba-0c67-467a-8d9f-e5f447a9fc8a" providerId="ADAL" clId="{D7D89B61-CD3B-4DD0-986C-295070251D0C}" dt="2023-02-22T08:25:16.603" v="1685" actId="1076"/>
      <pc:docMkLst>
        <pc:docMk/>
      </pc:docMkLst>
      <pc:sldChg chg="modNotesTx">
        <pc:chgData name="Carla" userId="417464ba-0c67-467a-8d9f-e5f447a9fc8a" providerId="ADAL" clId="{D7D89B61-CD3B-4DD0-986C-295070251D0C}" dt="2022-11-16T14:36:59.957" v="455" actId="20577"/>
        <pc:sldMkLst>
          <pc:docMk/>
          <pc:sldMk cId="927864516" sldId="264"/>
        </pc:sldMkLst>
      </pc:sldChg>
      <pc:sldChg chg="modSp mod">
        <pc:chgData name="Carla" userId="417464ba-0c67-467a-8d9f-e5f447a9fc8a" providerId="ADAL" clId="{D7D89B61-CD3B-4DD0-986C-295070251D0C}" dt="2023-02-22T08:21:38.682" v="1623" actId="207"/>
        <pc:sldMkLst>
          <pc:docMk/>
          <pc:sldMk cId="1635019296" sldId="288"/>
        </pc:sldMkLst>
      </pc:sldChg>
      <pc:sldChg chg="modSp mod">
        <pc:chgData name="Carla" userId="417464ba-0c67-467a-8d9f-e5f447a9fc8a" providerId="ADAL" clId="{D7D89B61-CD3B-4DD0-986C-295070251D0C}" dt="2023-02-22T08:25:16.603" v="1685" actId="1076"/>
        <pc:sldMkLst>
          <pc:docMk/>
          <pc:sldMk cId="96294859" sldId="292"/>
        </pc:sldMkLst>
      </pc:sldChg>
      <pc:sldChg chg="modSp mod">
        <pc:chgData name="Carla" userId="417464ba-0c67-467a-8d9f-e5f447a9fc8a" providerId="ADAL" clId="{D7D89B61-CD3B-4DD0-986C-295070251D0C}" dt="2023-02-22T08:24:52.202" v="1681" actId="207"/>
        <pc:sldMkLst>
          <pc:docMk/>
          <pc:sldMk cId="1366967247" sldId="303"/>
        </pc:sldMkLst>
      </pc:sldChg>
      <pc:sldChg chg="addSp modSp mod">
        <pc:chgData name="Carla" userId="417464ba-0c67-467a-8d9f-e5f447a9fc8a" providerId="ADAL" clId="{D7D89B61-CD3B-4DD0-986C-295070251D0C}" dt="2022-11-16T14:58:58.949" v="1579" actId="207"/>
        <pc:sldMkLst>
          <pc:docMk/>
          <pc:sldMk cId="1363255111" sldId="342"/>
        </pc:sldMkLst>
      </pc:sldChg>
      <pc:sldChg chg="addSp delSp modSp mod modNotesTx">
        <pc:chgData name="Carla" userId="417464ba-0c67-467a-8d9f-e5f447a9fc8a" providerId="ADAL" clId="{D7D89B61-CD3B-4DD0-986C-295070251D0C}" dt="2022-11-17T12:11:55.606" v="1619" actId="21"/>
        <pc:sldMkLst>
          <pc:docMk/>
          <pc:sldMk cId="688759692" sldId="343"/>
        </pc:sldMkLst>
      </pc:sldChg>
      <pc:sldChg chg="modSp mod">
        <pc:chgData name="Carla" userId="417464ba-0c67-467a-8d9f-e5f447a9fc8a" providerId="ADAL" clId="{D7D89B61-CD3B-4DD0-986C-295070251D0C}" dt="2022-11-16T15:14:53.163" v="1581" actId="20577"/>
        <pc:sldMkLst>
          <pc:docMk/>
          <pc:sldMk cId="2891153595" sldId="345"/>
        </pc:sldMkLst>
      </pc:sldChg>
      <pc:sldChg chg="modSp mod modNotesTx">
        <pc:chgData name="Carla" userId="417464ba-0c67-467a-8d9f-e5f447a9fc8a" providerId="ADAL" clId="{D7D89B61-CD3B-4DD0-986C-295070251D0C}" dt="2023-02-22T08:23:46.907" v="1652" actId="207"/>
        <pc:sldMkLst>
          <pc:docMk/>
          <pc:sldMk cId="1137469938" sldId="346"/>
        </pc:sldMkLst>
      </pc:sldChg>
      <pc:sldChg chg="modSp mod">
        <pc:chgData name="Carla" userId="417464ba-0c67-467a-8d9f-e5f447a9fc8a" providerId="ADAL" clId="{D7D89B61-CD3B-4DD0-986C-295070251D0C}" dt="2022-11-17T12:02:01.420" v="1616" actId="207"/>
        <pc:sldMkLst>
          <pc:docMk/>
          <pc:sldMk cId="3474893487" sldId="347"/>
        </pc:sldMkLst>
      </pc:sldChg>
      <pc:sldChg chg="modSp">
        <pc:chgData name="Carla" userId="417464ba-0c67-467a-8d9f-e5f447a9fc8a" providerId="ADAL" clId="{D7D89B61-CD3B-4DD0-986C-295070251D0C}" dt="2023-02-22T08:25:10.484" v="1683" actId="1076"/>
        <pc:sldMkLst>
          <pc:docMk/>
          <pc:sldMk cId="4076705750" sldId="348"/>
        </pc:sldMkLst>
      </pc:sldChg>
    </pc:docChg>
  </pc:docChgLst>
  <pc:docChgLst>
    <pc:chgData name="Carla Cannone" userId="417464ba-0c67-467a-8d9f-e5f447a9fc8a" providerId="ADAL" clId="{D7D89B61-CD3B-4DD0-986C-295070251D0C}"/>
    <pc:docChg chg="custSel modSld">
      <pc:chgData name="Carla Cannone" userId="417464ba-0c67-467a-8d9f-e5f447a9fc8a" providerId="ADAL" clId="{D7D89B61-CD3B-4DD0-986C-295070251D0C}" dt="2023-03-19T14:35:52.720" v="29"/>
      <pc:docMkLst>
        <pc:docMk/>
      </pc:docMkLst>
      <pc:sldChg chg="modSp">
        <pc:chgData name="Carla Cannone" userId="417464ba-0c67-467a-8d9f-e5f447a9fc8a" providerId="ADAL" clId="{D7D89B61-CD3B-4DD0-986C-295070251D0C}" dt="2023-03-19T14:35:44.949" v="28" actId="1076"/>
        <pc:sldMkLst>
          <pc:docMk/>
          <pc:sldMk cId="0" sldId="256"/>
        </pc:sldMkLst>
      </pc:sldChg>
      <pc:sldChg chg="modSp mod">
        <pc:chgData name="Carla Cannone" userId="417464ba-0c67-467a-8d9f-e5f447a9fc8a" providerId="ADAL" clId="{D7D89B61-CD3B-4DD0-986C-295070251D0C}" dt="2023-03-19T14:22:34.279" v="4"/>
        <pc:sldMkLst>
          <pc:docMk/>
          <pc:sldMk cId="1366967247" sldId="303"/>
        </pc:sldMkLst>
      </pc:sldChg>
      <pc:sldChg chg="addSp delSp modSp mod">
        <pc:chgData name="Carla Cannone" userId="417464ba-0c67-467a-8d9f-e5f447a9fc8a" providerId="ADAL" clId="{D7D89B61-CD3B-4DD0-986C-295070251D0C}" dt="2023-03-19T14:35:52.720" v="29"/>
        <pc:sldMkLst>
          <pc:docMk/>
          <pc:sldMk cId="144697344" sldId="336"/>
        </pc:sldMkLst>
      </pc:sldChg>
      <pc:sldChg chg="modSp mod">
        <pc:chgData name="Carla Cannone" userId="417464ba-0c67-467a-8d9f-e5f447a9fc8a" providerId="ADAL" clId="{D7D89B61-CD3B-4DD0-986C-295070251D0C}" dt="2023-03-19T14:22:26.213" v="3" actId="207"/>
        <pc:sldMkLst>
          <pc:docMk/>
          <pc:sldMk cId="1137469938" sldId="346"/>
        </pc:sldMkLst>
      </pc:sldChg>
      <pc:sldChg chg="modSp mod">
        <pc:chgData name="Carla Cannone" userId="417464ba-0c67-467a-8d9f-e5f447a9fc8a" providerId="ADAL" clId="{D7D89B61-CD3B-4DD0-986C-295070251D0C}" dt="2023-03-19T14:22:36.852" v="5"/>
        <pc:sldMkLst>
          <pc:docMk/>
          <pc:sldMk cId="3474893487" sldId="34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B55905-F541-4F94-8841-7C2C67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FFB805-3238-4E1C-9316-3097958C1B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fld id="{7F79426F-CB08-44B1-9C18-F07F3E038B1B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E9C8740-9C33-4360-B1B2-AD8E9C389B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57FCFA3-1512-407A-8713-A78BC5AEE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Clique para editar os estilos de texto mestre</a:t>
            </a:r>
          </a:p>
          <a:p>
            <a:pPr lvl="1"/>
            <a:r>
              <a:rPr lang="en-GB" noProof="0"/>
              <a:t>Segundo nível</a:t>
            </a:r>
          </a:p>
          <a:p>
            <a:pPr lvl="2"/>
            <a:r>
              <a:rPr lang="en-GB" noProof="0"/>
              <a:t>Terceiro nível</a:t>
            </a:r>
          </a:p>
          <a:p>
            <a:pPr lvl="3"/>
            <a:r>
              <a:rPr lang="en-GB" noProof="0"/>
              <a:t>Quarto nível</a:t>
            </a:r>
          </a:p>
          <a:p>
            <a:pPr lvl="4"/>
            <a:r>
              <a:rPr lang="en-GB" noProof="0"/>
              <a:t>Quinto nível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A9953-0E07-41FD-8EAF-2A2D6DA215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A1074-B448-4BA0-BAD3-16EC51E71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Open Sans" panose="020B0606030504020204" pitchFamily="34" charset="0"/>
              </a:defRPr>
            </a:lvl1pPr>
          </a:lstStyle>
          <a:p>
            <a:pPr>
              <a:defRPr/>
            </a:pPr>
            <a:fld id="{D9B1C64B-2C89-4D73-B67D-9057020DA1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a.gov/todayinenergy/detail.php?id=4443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ourworldindata.org/energy-definitions#:~:text=Final%20energy%20is%20what%20a,of%20light%20that%20is%20produced.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0875AB3-D05F-4F87-B8FF-D8561620A8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5FA269CB-2CF9-4022-A24B-CE2C41B00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A940634B-574F-4981-8414-FC594C9295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18B384-6E8E-4BBF-BBA2-219E1ED2C1C0}" type="slidenum">
              <a:rPr lang="en-US" altLang="en-US">
                <a:latin typeface="Open Sans" panose="020B0606030504020204" pitchFamily="34" charset="0"/>
              </a:rPr>
              <a:t>1</a:t>
            </a:fld>
            <a:endParaRPr lang="en-US" altLang="en-US">
              <a:latin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649170e4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b649170e4b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Os blocos de construção do sistema de energia são interligados pela cadeia de energia. 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A extração vincula os recursos à energia primária. Observe que nem todos os recursos energéticos precisam ser extraídos. A água corrente e a luz do sol, por exemplo, já são formas disponíveis de energia primária. Essa energia primária é convertida em energia secundária. Por exemplo, o petróleo é convertido em diesel e querosene e a água corrente em eletricidade. A energia secundária é transmitida até o ponto de uso da energia, o que acarreta custos e perdas. A energia final que chega aos consumidores é convertida em energia útil, por exemplo, gás ou eletricidade convertidos em calor utilizável em residências.</a:t>
            </a:r>
          </a:p>
        </p:txBody>
      </p:sp>
    </p:spTree>
    <p:extLst>
      <p:ext uri="{BB962C8B-B14F-4D97-AF65-F5344CB8AC3E}">
        <p14:creationId xmlns:p14="http://schemas.microsoft.com/office/powerpoint/2010/main" val="1880226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649170e4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Google Shape;337;gb649170e4b_0_149:notes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en-GB" u="none" strike="noStrike" cap="none" dirty="0">
                    <a:effectLst/>
                    <a:latin typeface="Open Sans"/>
                    <a:sym typeface="Arial"/>
                  </a:rPr>
                  <a:t>Para trabalhar desde o serviço necessário até a quantidade de energia que precisa ser fornecida, introduzimos o conceito de intensidade energética. A intensidade energética denota a quantidade de energia necessária para produzir um determinado serviço. Isso é diferente da energia útil: se fôssemos calcular a energia útil a partir do consumo final de energia (FEC), multiplicaríamos o FEC pela eficiência </a:t>
                </a:r>
                <a:r>
                  <a:rPr lang="en-GB" u="none" strike="noStrike" cap="none" dirty="0" err="1">
                    <a:effectLst/>
                    <a:latin typeface="Open Sans"/>
                    <a:sym typeface="Arial"/>
                  </a:rPr>
                  <a:t>termodinâmica </a:t>
                </a:r>
                <a:r>
                  <a:rPr lang="en-GB" u="none" strike="noStrike" cap="none" dirty="0">
                    <a:effectLst/>
                    <a:latin typeface="Open Sans"/>
                    <a:sym typeface="Arial"/>
                  </a:rPr>
                  <a:t>do equipamento usado. Aqui, em vez disso, medimos a quantidade de energia necessária para produzir uma unidade de um determinado serviço ou produto. Por exemplo, para produzir aço, o carvão pode ser usado como fonte de energia. Se 100 toneladas de carvão precisam ser queimadas para produzir 25 toneladas de aço, a intensidade energética é de 4 toneladas de carvão por tonelada de aço produzido.</a:t>
                </a:r>
                <a:endParaRPr lang="en-US" dirty="0">
                  <a:latin typeface="Open Sans"/>
                </a:endParaRPr>
              </a:p>
              <a:p>
                <a:r>
                  <a:rPr lang="en-GB" u="none" strike="noStrike" cap="none" dirty="0">
                    <a:effectLst/>
                    <a:latin typeface="Open Sans"/>
                    <a:sym typeface="Arial"/>
                  </a:rPr>
                  <a:t>No setor de transportes, a intensidade energética é calculada com relação ao serviço prestado. No caso de passageiros, a energia consumida por 100 quilômetros percorridos. No caso do frete, a energia consumida por tonelada-quilômetro. </a:t>
                </a:r>
                <a:r>
                  <a:rPr lang="en-GB" sz="1200" b="0" i="0" dirty="0">
                    <a:solidFill>
                      <a:srgbClr val="292929"/>
                    </a:solidFill>
                    <a:effectLst/>
                    <a:latin typeface="Karla" panose="020B0604020202020204" pitchFamily="2" charset="0"/>
                  </a:rPr>
                  <a:t>Teoricamente, se a eficiência energética termodinâmica ( ) melhorar, a intensidade energética (EI) </a:t>
                </a:r>
                <a:r>
                  <a:rPr lang="en-GB" sz="1200" dirty="0">
                    <a:solidFill>
                      <a:srgbClr val="292929"/>
                    </a:solidFill>
                    <a:latin typeface="Karla" panose="020B0604020202020204" pitchFamily="2" charset="0"/>
                  </a:rPr>
                  <a:t>para produzir um determinado serviço </a:t>
                </a:r>
                <a:r>
                  <a:rPr lang="en-GB" sz="1200" b="0" i="0" dirty="0">
                    <a:solidFill>
                      <a:srgbClr val="292929"/>
                    </a:solidFill>
                    <a:effectLst/>
                    <a:latin typeface="Karla" panose="020B0604020202020204" pitchFamily="2" charset="0"/>
                  </a:rPr>
                  <a:t>diminuirá. Na prática, há muitos outros fatores a serem considerados ao analisar essa relação</a:t>
                </a:r>
                <a:endParaRPr lang="en-GB" dirty="0">
                  <a:latin typeface="Open Sans"/>
                </a:endParaRPr>
              </a:p>
              <a:p>
                <a:endParaRPr lang="en-GB" u="none" strike="noStrike" cap="none" dirty="0">
                  <a:effectLst/>
                </a:endParaRPr>
              </a:p>
            </p:txBody>
          </p:sp>
        </mc:Choice>
        <mc:Fallback xmlns="" xmlns:p14="http://schemas.microsoft.com/office/powerpoint/2010/main">
          <p:sp>
            <p:nvSpPr>
              <p:cNvPr id="337" name="Google Shape;337;gb649170e4b_0_149:notes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 xmlns:mc="http://schemas.openxmlformats.org/markup-compatibility/2006" xmlns:a14="http://schemas.microsoft.com/office/drawing/2010/main">
                <a:r>
                  <a:rPr lang="en-GB" u="none" strike="noStrike" cap="none" dirty="0">
                    <a:effectLst/>
                    <a:latin typeface="Open Sans"/>
                    <a:sym typeface="Arial"/>
                  </a:rPr>
                  <a:t>Para trabalhar desde o serviço necessário até a quantidade de energia que precisa ser fornecida, introduzimos o conceito de intensidade energética. A intensidade energética denota a quantidade de energia necessária para produzir um determinado serviço. Isso é diferente da energia útil: se fôssemos calcular a energia útil a partir do consumo final de energia (FEC), multiplicaríamos o FEC pela </a:t>
                </a:r>
                <a:r>
                  <a:rPr lang="en-GB" u="none" strike="noStrike" cap="none" dirty="0">
                    <a:effectLst/>
                    <a:latin typeface="Open Sans"/>
                    <a:sym typeface="Arial"/>
                  </a:rPr>
                  <a:t>eficiência </a:t>
                </a:r>
                <a:r>
                  <a:rPr lang="en-GB" u="none" strike="noStrike" cap="none" dirty="0" err="1">
                    <a:effectLst/>
                    <a:latin typeface="Open Sans"/>
                    <a:sym typeface="Arial"/>
                  </a:rPr>
                  <a:t>termodinâmica </a:t>
                </a:r>
                <a:r>
                  <a:rPr lang="en-GB" u="none" strike="noStrike" cap="none" dirty="0">
                    <a:effectLst/>
                    <a:latin typeface="Open Sans"/>
                    <a:sym typeface="Arial"/>
                  </a:rPr>
                  <a:t>do equipamento usado. Aqui, em vez disso, medimos a quantidade de energia necessária para produzir uma unidade de um determinado serviço ou produto. Por exemplo, para produzir aço, o carvão pode ser usado como fonte de energia. Se 100 toneladas de carvão precisam ser queimadas para produzir 25 toneladas de aço, a intensidade energética é de 4 toneladas de carvão por tonelada de aço produzido.</a:t>
                </a:r>
                <a:endParaRPr lang="en-US" dirty="0">
                  <a:latin typeface="Open Sans"/>
                </a:endParaRPr>
              </a:p>
              <a:p xmlns:mc="http://schemas.openxmlformats.org/markup-compatibility/2006" xmlns:a14="http://schemas.microsoft.com/office/drawing/2010/main">
                <a:r>
                  <a:rPr lang="en-GB" u="none" strike="noStrike" cap="none" dirty="0">
                    <a:effectLst/>
                    <a:latin typeface="Open Sans"/>
                    <a:sym typeface="Arial"/>
                  </a:rPr>
                  <a:t>No setor de transportes, a intensidade energética é calculada com relação ao serviço prestado. No caso de passageiros, a energia consumida por 100 quilômetros percorridos. No caso do frete, a energia consumida por tonelada-quilômetro. </a:t>
                </a:r>
                <a:r>
                  <a:rPr lang="en-GB" sz="1200" b="0" i="0" dirty="0">
                    <a:solidFill>
                      <a:srgbClr val="292929"/>
                    </a:solidFill>
                    <a:effectLst/>
                    <a:latin typeface="Karla" panose="020B0604020202020204" pitchFamily="2" charset="0"/>
                  </a:rPr>
                  <a:t>Teoricamente, se a eficiência energética termodinâmica </a:t>
                </a:r>
                <a:r>
                  <a:rPr lang="en-GB" sz="1200" b="1" i="0">
                    <a:latin typeface="Cambria Math" panose="02040503050406030204" pitchFamily="18" charset="0"/>
                    <a:sym typeface="Calibri"/>
                  </a:rPr>
                  <a:t>(</a:t>
                </a:r>
                <a:r>
                  <a:rPr lang="en-GB" sz="1200" b="0" i="0" dirty="0">
                    <a:solidFill>
                      <a:srgbClr val="292929"/>
                    </a:solidFill>
                    <a:effectLst/>
                    <a:latin typeface="Karla" panose="020B0604020202020204" pitchFamily="2" charset="0"/>
                  </a:rPr>
                  <a:t>𝛈) melhorar, a intensidade energética (EI) </a:t>
                </a:r>
                <a:r>
                  <a:rPr lang="en-GB" sz="1200" dirty="0">
                    <a:solidFill>
                      <a:srgbClr val="292929"/>
                    </a:solidFill>
                    <a:latin typeface="Karla" panose="020B0604020202020204" pitchFamily="2" charset="0"/>
                  </a:rPr>
                  <a:t>para produzir um determinado serviço </a:t>
                </a:r>
                <a:r>
                  <a:rPr lang="en-GB" sz="1200" b="0" i="0" dirty="0">
                    <a:solidFill>
                      <a:srgbClr val="292929"/>
                    </a:solidFill>
                    <a:effectLst/>
                    <a:latin typeface="Karla" panose="020B0604020202020204" pitchFamily="2" charset="0"/>
                  </a:rPr>
                  <a:t>diminuirá. Na prática, há muitos outros fatores a serem considerados ao analisar essa relação</a:t>
                </a:r>
                <a:endParaRPr lang="en-GB" dirty="0">
                  <a:latin typeface="Open Sans"/>
                </a:endParaRPr>
              </a:p>
              <a:p>
                <a:endParaRPr lang="en-GB" u="none" strike="noStrike" cap="none" dirty="0">
                  <a:effectLst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3965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b649170e4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b649170e4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Open Sans"/>
              </a:rPr>
              <a:t>Na terceira mini-aula, examinaremos o conceito de intensidade energética.</a:t>
            </a:r>
          </a:p>
          <a:p>
            <a:r>
              <a:rPr lang="en-US" dirty="0">
                <a:latin typeface="Open Sans"/>
              </a:rPr>
              <a:t> </a:t>
            </a:r>
          </a:p>
          <a:p>
            <a:r>
              <a:rPr lang="en-US" dirty="0">
                <a:latin typeface="Open Sans"/>
              </a:rPr>
              <a:t>Os dados de energia podem ser representados de várias formas:</a:t>
            </a:r>
          </a:p>
          <a:p>
            <a:r>
              <a:rPr lang="en-US" dirty="0">
                <a:latin typeface="Open Sans"/>
              </a:rPr>
              <a:t>As unidades físicas representam a quantidade física do tipo de energia. Por exemplo, barris para produtos líquidos de petróleo, </a:t>
            </a:r>
            <a:r>
              <a:rPr lang="en-US" dirty="0" err="1">
                <a:latin typeface="Open Sans"/>
              </a:rPr>
              <a:t>metros </a:t>
            </a:r>
            <a:r>
              <a:rPr lang="en-US" dirty="0">
                <a:latin typeface="Open Sans"/>
              </a:rPr>
              <a:t>cúbicos para gás natural, toneladas para carvão, quilowatts-hora para eletricidade.</a:t>
            </a:r>
          </a:p>
          <a:p>
            <a:r>
              <a:rPr lang="en-US" dirty="0">
                <a:latin typeface="Open Sans"/>
              </a:rPr>
              <a:t>As unidades de energia representam uma conversão das unidades físicas em uma unidade de energia comum. Por exemplo, Gigajoules, tonelada equivalente de petróleo, Tera calorias e outros. </a:t>
            </a:r>
            <a:endParaRPr lang="en-GB" dirty="0">
              <a:latin typeface="Open Sans"/>
            </a:endParaRPr>
          </a:p>
          <a:p>
            <a:r>
              <a:rPr lang="en-US" dirty="0">
                <a:latin typeface="Open Sans"/>
              </a:rPr>
              <a:t>O relatório de dados de energia nessas unidades requer a conversão das quantidades físicas em quantidades de energia com base no conteúdo energético do combustível.</a:t>
            </a:r>
          </a:p>
          <a:p>
            <a:r>
              <a:rPr lang="en-US" dirty="0">
                <a:latin typeface="Open Sans"/>
              </a:rPr>
              <a:t>Por exemplo, vamos supor que um determinado tipo de carvão contenha 25 gigajoules por tonelada. Portanto, 100 toneladas de carvão representam 2500 giga joules de energia. Isso calcula o conteúdo energético (ou E.C.) conforme mostrado no slide.</a:t>
            </a:r>
          </a:p>
          <a:p>
            <a:r>
              <a:rPr lang="en-US" dirty="0">
                <a:latin typeface="Open Sans"/>
              </a:rPr>
              <a:t>A vantagem de usar essas unidades de energia é que elas permitem que diferentes tipos de formas de energia sejam comparados em uma base comum.</a:t>
            </a:r>
          </a:p>
          <a:p>
            <a:r>
              <a:rPr lang="en-US" dirty="0">
                <a:latin typeface="Open Sans"/>
              </a:rPr>
              <a:t>O conteúdo energético é uma característica física do material energético e está diretamente relacionado à qualidade do combustível. Como já foi mostrado, ele é usado para converter as unidades físicas em unidades de energia.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66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b649170e4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b649170e4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Open Sans"/>
              </a:rPr>
              <a:t>Os dados de energia podem ser representados de várias formas. Há várias unidades de energia, e elas podem ser convertidas de uma para outra. </a:t>
            </a:r>
          </a:p>
          <a:p>
            <a:r>
              <a:rPr lang="en-US" dirty="0">
                <a:latin typeface="Open Sans"/>
              </a:rPr>
              <a:t>Esta é uma tabela de unidades de conversão. Como exemplo, é mostrado como usá-la para converter de Mega Joules para quilo watts-hora.</a:t>
            </a:r>
          </a:p>
          <a:p>
            <a:r>
              <a:rPr lang="en-US" dirty="0">
                <a:latin typeface="Open Sans"/>
              </a:rPr>
              <a:t>O joule é uma unidade derivada de energia no Sistema Internacional de Unidades. Ele é igual à energia transferida a um objeto quando uma força de um newton atua sobre esse objeto na direção do movimento da força por uma distância de um </a:t>
            </a:r>
            <a:r>
              <a:rPr lang="en-US" dirty="0" err="1">
                <a:latin typeface="Open Sans"/>
              </a:rPr>
              <a:t>metro</a:t>
            </a:r>
            <a:r>
              <a:rPr lang="en-US" dirty="0">
                <a:latin typeface="Open Sans"/>
              </a:rPr>
              <a:t>.</a:t>
            </a:r>
          </a:p>
          <a:p>
            <a:r>
              <a:rPr lang="en-US" dirty="0">
                <a:latin typeface="Open Sans"/>
              </a:rPr>
              <a:t>Um mega Joule é um milhão de Joules ou 10 elevado à potência de 6 Joules. Um tera Joule é 10 elevado à potência de 12 Joules.</a:t>
            </a:r>
          </a:p>
          <a:p>
            <a:r>
              <a:rPr lang="en-US" dirty="0">
                <a:latin typeface="Open Sans"/>
              </a:rPr>
              <a:t>O watt é uma unidade de potência, ou seja, a taxa de uso de energia. Um watt é igual a um joule por segundo.</a:t>
            </a:r>
          </a:p>
          <a:p>
            <a:r>
              <a:rPr lang="en-US" dirty="0">
                <a:latin typeface="Open Sans"/>
              </a:rPr>
              <a:t>O quilowatt-hora é igual a uma potência de 1.000 watts mantida por uma hora. Em outras palavras, um quilowatt-hora é a energia que equivale a 1.000 Joules por segundo durante uma hora.</a:t>
            </a:r>
          </a:p>
        </p:txBody>
      </p:sp>
    </p:spTree>
    <p:extLst>
      <p:ext uri="{BB962C8B-B14F-4D97-AF65-F5344CB8AC3E}">
        <p14:creationId xmlns:p14="http://schemas.microsoft.com/office/powerpoint/2010/main" val="1394657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b649170e4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b649170e4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A intensidade energética é um indicador poderoso. Ele nos permite, por exemplo, comparar a eficiência de setores que produzem o mesmo produto ou serviço em diferentes países.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Vamos supor que, no país A, a indústria siderúrgica esteja usando 4 toneladas de carvão para produzir 1 tonelada de aço. Mas no país B, eles estão usando apenas 3,8 toneladas de carvão para produzir a mesma tonelada de aço. </a:t>
            </a:r>
          </a:p>
          <a:p>
            <a:r>
              <a:rPr lang="en-GB" dirty="0">
                <a:latin typeface="Open Sans"/>
              </a:rPr>
              <a:t>Podemos dizer que a indústria siderúrgica do país B é 5% mais eficiente do que a do país A.</a:t>
            </a:r>
          </a:p>
          <a:p>
            <a:r>
              <a:rPr lang="en-GB" dirty="0">
                <a:latin typeface="Open Sans"/>
              </a:rPr>
              <a:t>Mas isso depende da qualidade do carvão que eles estão usando. Especialmente da característica física do conteúdo energético.</a:t>
            </a:r>
          </a:p>
          <a:p>
            <a:r>
              <a:rPr lang="en-GB" dirty="0">
                <a:latin typeface="Open Sans"/>
              </a:rPr>
              <a:t>Se o conteúdo energético do carvão no país A é de 25 Gigajoules por tonelada de carvão, enquanto no país B é de 30 Gigajoules por tonelada, então a intensidade energética no país A é menor do que no país B. Portanto, a indústria siderúrgica no país A é cerca de 12% mais eficiente do que a indústria no país B. </a:t>
            </a:r>
          </a:p>
          <a:p>
            <a:r>
              <a:rPr lang="en-GB" dirty="0">
                <a:latin typeface="Open Sans"/>
              </a:rPr>
              <a:t>Esse exemplo mostra a importância de usar unidades físicas comuns para fazer comparações da maneira correta e mostra um dos outros fatores (o Conteúdo Energético do recurso energético) que influenciam a Intensidade Energética de uma atividade específica. </a:t>
            </a:r>
          </a:p>
        </p:txBody>
      </p:sp>
    </p:spTree>
    <p:extLst>
      <p:ext uri="{BB962C8B-B14F-4D97-AF65-F5344CB8AC3E}">
        <p14:creationId xmlns:p14="http://schemas.microsoft.com/office/powerpoint/2010/main" val="172077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b649170e4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b649170e4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Ao usar a intensidade de energia por unidade de produto produzido, é possível comparar diferentes tipos de indústrias. Isso é eficaz quando você compara dois setores pesados, como os setores de aço e vidro, que produzem toneladas de um produto. No entanto, pode ser menos útil ao comparar indústrias pesadas com indústrias leves, como a eletrônica. A produção do setor eletrônico deve ser medida em toneladas? Não é melhor considerar, por exemplo, os milhares de chips produzidos? A mesma pergunta pode ser feita para o setor têxtil, onde provavelmente é melhor medir a produção em metros de tecido.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A pergunta pode ser estendida para fazer comparações entre diferentes setores produtivos. Você pode falar sobre toneladas de arroz, mas é muito incomum falar sobre toneladas de cheeseburgers.</a:t>
            </a:r>
          </a:p>
          <a:p>
            <a:r>
              <a:rPr lang="en-GB" dirty="0">
                <a:latin typeface="Open Sans"/>
              </a:rPr>
              <a:t>O problema é facilmente resolvido mudando a unidade do serviço fornecido pela energia para uma unidade comum. </a:t>
            </a:r>
          </a:p>
          <a:p>
            <a:r>
              <a:rPr lang="en-GB" dirty="0">
                <a:latin typeface="Open Sans"/>
              </a:rPr>
              <a:t>O número de unidades monetárias produzidas, ou a quantidade de valor agregado, são as unidades mais naturais para fazer esse tipo de comparação. Portanto, geralmente discutimos a intensidade energética do PIB.</a:t>
            </a:r>
          </a:p>
        </p:txBody>
      </p:sp>
    </p:spTree>
    <p:extLst>
      <p:ext uri="{BB962C8B-B14F-4D97-AF65-F5344CB8AC3E}">
        <p14:creationId xmlns:p14="http://schemas.microsoft.com/office/powerpoint/2010/main" val="296496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b649170e4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b649170e4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A relação entre o uso de energia e o Produto Interno Bruto, ou PIB, também é chamada de intensidade energética agregada ou intensidade energética em toda a economia. A relação entre o uso de energia e o PIB indica o total de energia que está sendo usado para apoiar a atividade econômica e social. Ela representa um agregado de uso de energia, resultante de uma ampla gama de atividades de produção e consumo. A intensidade energética, quando calculada como unidades de energia por unidade de PIB, está sendo amplamente usada como uma medida da eficiência energética da economia de uma nação. Mas esse não é um indicador ideal de eficiência energética, sustentabilidade do uso de energia ou desenvolvimento tecnológico. 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Esse indicador depende das intensidades energéticas de setores ou atividades, mas também de fatores como o clima, a geografia e a estrutura da economia. Consequentemente, as mudanças na proporção ao longo do tempo são influenciadas por fatores que não estão relacionados a mudanças na eficiência energética (como mudanças na estrutura econômica). Portanto, é importante complementar o indicador de uso de energia por GDP com intensidades de energia desagregadas por setor, uma vez que esses indicadores desagregados representam melhor os desenvolvimentos da eficiência energética.</a:t>
            </a:r>
          </a:p>
        </p:txBody>
      </p:sp>
    </p:spTree>
    <p:extLst>
      <p:ext uri="{BB962C8B-B14F-4D97-AF65-F5344CB8AC3E}">
        <p14:creationId xmlns:p14="http://schemas.microsoft.com/office/powerpoint/2010/main" val="2167935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b649170e4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b649170e4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Open Sans"/>
              </a:rPr>
              <a:t>Na quarta mini-aula, vamos examinar o conceito de balanço energético. </a:t>
            </a:r>
          </a:p>
          <a:p>
            <a:r>
              <a:rPr lang="en-US" dirty="0">
                <a:latin typeface="Open Sans"/>
              </a:rPr>
              <a:t>O balanço energético é uma representação que estabelece o equilíbrio do sistema de energia. </a:t>
            </a:r>
          </a:p>
          <a:p>
            <a:r>
              <a:rPr lang="en-US" dirty="0">
                <a:latin typeface="Open Sans"/>
              </a:rPr>
              <a:t>O equilíbrio é estabelecido entre as entradas de energia por tipo de transportador de energia ou combustível e as saídas por setor de consumo.</a:t>
            </a:r>
          </a:p>
          <a:p>
            <a:r>
              <a:rPr lang="en-US" dirty="0">
                <a:latin typeface="Open Sans"/>
              </a:rPr>
              <a:t>O balanço de energia pode refletir os fluxos de energia de um transportador de energia específico ou o mix total de energia. Os estoques de cada portador de energia fluem para onde são consumidos. Neste exemplo, os combustíveis fósseis são os portadores de energia e os consumidores são as usinas de energia elétrica, o setor industrial e as residências.</a:t>
            </a:r>
          </a:p>
          <a:p>
            <a:r>
              <a:rPr lang="en-US" dirty="0">
                <a:latin typeface="Open Sans"/>
              </a:rPr>
              <a:t>No sistema de energia, à medida que a energia é produzida, ocorrem perdas. </a:t>
            </a:r>
          </a:p>
          <a:p>
            <a:r>
              <a:rPr lang="en-US" dirty="0">
                <a:latin typeface="Open Sans"/>
              </a:rPr>
              <a:t>O balanço energético o ajuda a acompanhar essas mudanças e perdas. </a:t>
            </a:r>
          </a:p>
          <a:p>
            <a:r>
              <a:rPr lang="en-US" dirty="0">
                <a:latin typeface="Open Sans"/>
              </a:rPr>
              <a:t>Os dados originais de energia devem ser convertidos em uma unidade de energia comum.</a:t>
            </a:r>
          </a:p>
        </p:txBody>
      </p:sp>
    </p:spTree>
    <p:extLst>
      <p:ext uri="{BB962C8B-B14F-4D97-AF65-F5344CB8AC3E}">
        <p14:creationId xmlns:p14="http://schemas.microsoft.com/office/powerpoint/2010/main" val="3377471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b649170e4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b649170e4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Este diagrama mostra um exemplo de balanço de energia como um diagrama de fluxo. Essa forma é mais aplicável quando é necessária uma apresentação qualitativa.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Para cada fonte primária, foram adicionadas importações e subtraídas perdas e exportações. Nesse caso, eles estão indo para usinas de energia elétrica, que produzem eletricidade final.</a:t>
            </a:r>
          </a:p>
          <a:p>
            <a:r>
              <a:rPr lang="en-GB" dirty="0">
                <a:latin typeface="Open Sans"/>
              </a:rPr>
              <a:t>O balanço energético também precisa levar em conta as importações de eletricidade de redes estrangeiras e a eletricidade não proveniente de combustível fóssil, além, é claro, das perdas de transmissão. </a:t>
            </a:r>
          </a:p>
        </p:txBody>
      </p:sp>
    </p:spTree>
    <p:extLst>
      <p:ext uri="{BB962C8B-B14F-4D97-AF65-F5344CB8AC3E}">
        <p14:creationId xmlns:p14="http://schemas.microsoft.com/office/powerpoint/2010/main" val="2788053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b649170e4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b649170e4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Para a apresentação quantitativa detalhada dos balanços de energia, o formato tabular é mais adequado. 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O balanço energético é uma matriz que inclui, nas colunas, as formas de energia e, nas linhas, as transações de energia: Primária, Transformações e consumo por setor. Se houver informações disponíveis, o balanço energético também pode mostrar o consumo por usos. </a:t>
            </a:r>
          </a:p>
          <a:p>
            <a:r>
              <a:rPr lang="en-US" dirty="0"/>
              <a:t>A tabela de balanço de energia tem três componentes principais: A seção de fornecimento, a seção de conversão e a seção de consumos e usos.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540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649170e4b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649170e4b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Open Sans"/>
              </a:rPr>
              <a:t>Os resultados pretendidos de aprendizagem desta palestra são os seguintes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Open Sans"/>
              </a:rPr>
              <a:t>1) estar familiarizado com a terminologia básica de energia,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Open Sans"/>
              </a:rPr>
              <a:t>2) aprender sobre o conceito de cadeia de energia,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Open Sans"/>
              </a:rPr>
              <a:t>3) ser capaz de comparar as intensidades de energia e,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Open Sans"/>
              </a:rPr>
              <a:t>4) compreender os balanços de energia. </a:t>
            </a:r>
            <a:endParaRPr lang="en-US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37539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b649170e4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b649170e4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A seção de suprimentos inclui a produção doméstica, o saldo de importações e exportações e os estoques.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A seção de conversão inclui as usinas de transformação de energia primária, como refinarias, usinas de energia elétrica, usinas de carvão e outros grandes centros de transformação. Essa seção deve mostrar as perdas que ocorreram no processo de conversão, transporte e distribuição.</a:t>
            </a:r>
          </a:p>
          <a:p>
            <a:r>
              <a:rPr lang="en-US" dirty="0">
                <a:latin typeface="Open Sans"/>
              </a:rPr>
              <a:t>A seção de usos e consumo mostra o consumo por setor e subsetores da economia. Se houver informações disponíveis, o consumo por usos pode ser mostrado.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859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b649170e4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b649170e4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Pode haver tabelas de balanço energético parcial. Por exemplo, para uma forma de energia específica, por setor, por consumidor e até mesmo por uso final. 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Este slide apresenta um exemplo de um balanço energético, construído para o consumo total de energia final por combustíveis e por usos finais nos setores domésticos. Ele mostra a quantidade de cada combustível em unidades de energia consumidas em cada categoria de uso final.</a:t>
            </a:r>
          </a:p>
          <a:p>
            <a:r>
              <a:rPr lang="en-GB" dirty="0">
                <a:latin typeface="Open Sans"/>
              </a:rPr>
              <a:t>Esse tipo de análise é útil para definir metas políticas adequadas, por exemplo, para priorizar investimentos em eficiência energética para o uso final específico.</a:t>
            </a:r>
          </a:p>
          <a:p>
            <a:endParaRPr lang="en-GB" dirty="0">
              <a:latin typeface="Open Sans"/>
            </a:endParaRPr>
          </a:p>
          <a:p>
            <a:r>
              <a:rPr lang="en-GB" dirty="0">
                <a:latin typeface="Open Sans"/>
              </a:rPr>
              <a:t>Isso conclui a aula 3 sobre a cadeia de energia.</a:t>
            </a:r>
          </a:p>
        </p:txBody>
      </p:sp>
    </p:spTree>
    <p:extLst>
      <p:ext uri="{BB962C8B-B14F-4D97-AF65-F5344CB8AC3E}">
        <p14:creationId xmlns:p14="http://schemas.microsoft.com/office/powerpoint/2010/main" val="202065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649170e4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b649170e4b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u="none" strike="noStrike" cap="none" dirty="0">
                <a:effectLst/>
                <a:latin typeface="Open Sans"/>
                <a:sym typeface="Arial"/>
              </a:rPr>
              <a:t>A análise da demanda de energia é a primeira etapa necessária para quantificar o objetivo para o qual a cadeia de energia deve trabalhar. A análise da demanda de energia concentra-se nos três últimos itens: Quais produtos ou serviços são necessários? Quanta energia útil é necessária para realizá-los? Qual é a quantidade de energia final necessária para produzir essa energia útil?</a:t>
            </a:r>
            <a:endParaRPr lang="en-US" dirty="0">
              <a:latin typeface="Open Sans"/>
            </a:endParaRPr>
          </a:p>
          <a:p>
            <a:r>
              <a:rPr lang="en-US" u="none" strike="noStrike" cap="none" dirty="0">
                <a:effectLst/>
                <a:latin typeface="Open Sans"/>
                <a:sym typeface="Arial"/>
              </a:rPr>
              <a:t>Isso tem consequências para o restante da cadeia</a:t>
            </a:r>
            <a:r>
              <a:rPr lang="en-US" dirty="0">
                <a:latin typeface="Open Sans"/>
                <a:sym typeface="Arial"/>
              </a:rPr>
              <a:t>: </a:t>
            </a:r>
            <a:r>
              <a:rPr lang="en-US" u="none" strike="noStrike" cap="none" dirty="0">
                <a:effectLst/>
                <a:latin typeface="Open Sans"/>
                <a:sym typeface="Arial"/>
              </a:rPr>
              <a:t>quanta energia secundária e primária é necessária para fornecer energia final ou útil? Como a demanda por recursos é afetada?</a:t>
            </a: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9936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649170e4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b649170e4b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Um balanço energético pode ser construído para representar cada etapa entre os fluxos de energia na cadeia energética. Em cada etapa da cadeia de energia, há fluxos de entrada e saída de energia em diferentes formas. 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 </a:t>
            </a:r>
          </a:p>
          <a:p>
            <a:r>
              <a:rPr lang="en-GB" dirty="0">
                <a:latin typeface="Open Sans"/>
              </a:rPr>
              <a:t>De acordo com a lei de conservação de energia, a energia não pode ser criada nem destruída; em vez disso, ela só pode ser transformada ou transferida de uma forma para outra. Portanto, o fluxo de entrada e saída de energia deve ser igual.</a:t>
            </a:r>
          </a:p>
          <a:p>
            <a:r>
              <a:rPr lang="en-GB" dirty="0">
                <a:latin typeface="Open Sans"/>
              </a:rPr>
              <a:t> </a:t>
            </a:r>
          </a:p>
          <a:p>
            <a:r>
              <a:rPr lang="en-GB">
                <a:latin typeface="Open Sans"/>
              </a:rPr>
              <a:t>No entanto, há perdas em termos práticos, pois nem toda a energia em um processo pode ser recuperada em uma forma utilizável no final do processo. Por exemplo, a energia é perdida na forma de calor quando se usa gás para alimentar uma turbina para formar eletricidade e quando se transmite eletricidade na rede, e novamente quando se transforma essa eletricidade em luz em uma lâmpada.</a:t>
            </a:r>
          </a:p>
          <a:p>
            <a:r>
              <a:rPr lang="en-GB" dirty="0">
                <a:latin typeface="Open Sans"/>
              </a:rPr>
              <a:t> </a:t>
            </a:r>
          </a:p>
          <a:p>
            <a:r>
              <a:rPr lang="en-GB" dirty="0">
                <a:latin typeface="Open Sans"/>
              </a:rPr>
              <a:t>Os balanços de energia podem quantificar os fluxos de diferentes formas de energia que entram e saem desses processos na cadeia de energia.</a:t>
            </a:r>
          </a:p>
          <a:p>
            <a:r>
              <a:rPr lang="en-GB" dirty="0">
                <a:latin typeface="Open Sans"/>
              </a:rPr>
              <a:t> </a:t>
            </a:r>
          </a:p>
          <a:p>
            <a:r>
              <a:rPr lang="en-GB">
                <a:latin typeface="Open Sans"/>
              </a:rPr>
              <a:t>O balanço energético pode ser representado na forma de diagramas de fluxo ou na forma de matriz. Veremos mais sobre isso na mini-aula 3.4.</a:t>
            </a:r>
          </a:p>
        </p:txBody>
      </p:sp>
    </p:spTree>
    <p:extLst>
      <p:ext uri="{BB962C8B-B14F-4D97-AF65-F5344CB8AC3E}">
        <p14:creationId xmlns:p14="http://schemas.microsoft.com/office/powerpoint/2010/main" val="425180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649170e4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649170e4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Começaremos definindo alguns termos-chave da terminologia de energia. 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As reservas e os recursos de energia são a primeira etapa da cadeia energética. Eles podem ser divididos entre reservas esgotáveis e recursos de energia renovável.</a:t>
            </a:r>
            <a:endParaRPr lang="en-GB" dirty="0">
              <a:latin typeface="Open Sans"/>
              <a:ea typeface="Open Sans"/>
              <a:cs typeface="Open Sans"/>
            </a:endParaRPr>
          </a:p>
          <a:p>
            <a:r>
              <a:rPr lang="en-GB" dirty="0">
                <a:latin typeface="Open Sans"/>
              </a:rPr>
              <a:t>Recursos energéticos esgotáveis são recursos em que todo o estoque diminui sempre que o recurso está sendo usado e não aumenta na escala de tempo relevante para a tomada de decisões econômicas. Os exemplos incluem depósitos de carvão, petróleo ou minerais. Por exemplo, o petróleo leva cerca de 50 milhões de anos para se formar. A reposição não é relevante para a escala de tempo da economia humana. Portanto, em termos práticos, diz-se que o petróleo é esgotável. Falamos de reservas ou recursos para nos referirmos ao material que ainda não foi extraído. Os recursos geralmente se referem à quantidade total de material energético e as reservas se referem à parte do recurso que é técnica e economicamente recuperável. Observe que essa parcela de material recuperável depende do progresso tecnológico e da dinâmica do mercado. Se os preços do petróleo diminuírem, a parcela da parte economicamente recuperável diminuirá.</a:t>
            </a:r>
            <a:endParaRPr lang="en-GB" dirty="0">
              <a:latin typeface="Open Sans"/>
              <a:ea typeface="Open Sans"/>
              <a:cs typeface="Open Sans"/>
            </a:endParaRPr>
          </a:p>
          <a:p>
            <a:r>
              <a:rPr lang="en-GB" dirty="0">
                <a:latin typeface="Open Sans"/>
              </a:rPr>
              <a:t> </a:t>
            </a:r>
          </a:p>
          <a:p>
            <a:r>
              <a:rPr lang="en-GB" dirty="0">
                <a:latin typeface="Open Sans"/>
              </a:rPr>
              <a:t>Os recursos de energia renovável, por outro lado, são reabastecidos na mesma escala de tempo em que são usados. Os exemplos incluem energia hidrelétrica, solar, eólica e uso de biomassa. Observe, entretanto, que os recursos de energia renovável podem deixar de ser renováveis se o ambiente for degradado. Por exemplo, a energia hidrelétrica é renovável desde que a infraestrutura não cause sedimentação excessiva que restrinja o fluxo de água. Os recursos de biomassa, como as árvores, são renováveis, desde que as árvores sejam cortadas a uma taxa menor do que a taxa de crescimento, de modo que o estoque total não diminua com o passar dos anos. </a:t>
            </a:r>
          </a:p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70119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649170e4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649170e4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Open Sans"/>
              </a:rPr>
              <a:t>A produção de energia primária refere-se à quantidade de material energético extraído das reservas em um determinado período de tempo. Os exemplos incluem a produção de petróleo bruto (pode ser medida em barris, também conhecidos como </a:t>
            </a:r>
            <a:r>
              <a:rPr lang="en-US" dirty="0" err="1">
                <a:latin typeface="Open Sans"/>
              </a:rPr>
              <a:t>b.b.l.</a:t>
            </a:r>
            <a:r>
              <a:rPr lang="en-US" dirty="0">
                <a:latin typeface="Open Sans"/>
              </a:rPr>
              <a:t>, por dia), a produção de gás natural (pode ser medida em metros cúbicos por dia) e a produção de carvão (pode ser medida em toneladas por ano).</a:t>
            </a:r>
          </a:p>
          <a:p>
            <a:r>
              <a:rPr lang="en-US" dirty="0">
                <a:latin typeface="Open Sans"/>
              </a:rPr>
              <a:t> </a:t>
            </a:r>
          </a:p>
          <a:p>
            <a:pPr>
              <a:spcBef>
                <a:spcPct val="0"/>
              </a:spcBef>
            </a:pPr>
            <a:r>
              <a:rPr lang="en-US" dirty="0">
                <a:latin typeface="Open Sans"/>
              </a:rPr>
              <a:t>A produção de energia secundária é a quantidade de energia que é convertida de uma forma para outra e que é adequada para ser entregue aos usuários finais. Os exemplos incluem produtos de petróleo (gasolina, diesel, óleo combustível) que são processados a partir do petróleo bruto, eletricidade que pode ser gerada a partir do carvão e etanol que pode ser convertido a partir do milho.  A produção de energia secundária é medida no portão do fornecedor de energia (por exemplo, no portão da refinaria ou no portão da usina de energia elétrica).</a:t>
            </a:r>
          </a:p>
        </p:txBody>
      </p:sp>
    </p:spTree>
    <p:extLst>
      <p:ext uri="{BB962C8B-B14F-4D97-AF65-F5344CB8AC3E}">
        <p14:creationId xmlns:p14="http://schemas.microsoft.com/office/powerpoint/2010/main" val="1468307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649170e4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649170e4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u="none" strike="noStrike" cap="none" dirty="0">
                <a:effectLst/>
                <a:latin typeface="Open Sans"/>
                <a:sym typeface="Arial"/>
              </a:rPr>
              <a:t>O consumo final de energia é a quantidade de energia comprada pelos usuários finais. É a energia que chega à porta do consumidor final e exclui a que é usada pelo próprio setor de energia. É diferente da produção secundária de energia</a:t>
            </a:r>
            <a:r>
              <a:rPr lang="en-US" dirty="0">
                <a:latin typeface="Open Sans"/>
                <a:sym typeface="Arial"/>
              </a:rPr>
              <a:t>, pois inclui </a:t>
            </a:r>
            <a:r>
              <a:rPr lang="en-US" u="none" strike="noStrike" cap="none" dirty="0">
                <a:effectLst/>
                <a:latin typeface="Open Sans"/>
                <a:sym typeface="Arial"/>
              </a:rPr>
              <a:t>as perdas no transporte de energia do fornecedor até o usuário final. Por exemplo, </a:t>
            </a:r>
            <a:r>
              <a:rPr lang="en-US" dirty="0">
                <a:latin typeface="Open Sans"/>
                <a:sym typeface="Arial"/>
              </a:rPr>
              <a:t>as perdas </a:t>
            </a:r>
            <a:r>
              <a:rPr lang="en-US" u="none" strike="noStrike" cap="none" dirty="0">
                <a:effectLst/>
                <a:latin typeface="Open Sans"/>
                <a:sym typeface="Arial"/>
              </a:rPr>
              <a:t>na transmissão e distribuição de eletricidade reduzem a quantidade de energia disponível para compra pelos consumidores</a:t>
            </a:r>
            <a:r>
              <a:rPr lang="en-US" dirty="0">
                <a:latin typeface="Open Sans"/>
                <a:sym typeface="Arial"/>
              </a:rPr>
              <a:t>.</a:t>
            </a:r>
            <a:endParaRPr lang="en-US" dirty="0">
              <a:latin typeface="Open Sans"/>
            </a:endParaRPr>
          </a:p>
          <a:p>
            <a:r>
              <a:rPr lang="en-US" u="none" strike="noStrike" cap="none" dirty="0">
                <a:effectLst/>
                <a:latin typeface="Open Sans"/>
                <a:sym typeface="Arial"/>
              </a:rPr>
              <a:t>O consumo final de energia abrange as quantidades consumidas por residências particulares, comércio, administração pública, serviços, indústria, agricultura, transporte rodoviário, transporte aéreo e pesca. </a:t>
            </a:r>
            <a:endParaRPr lang="en-US" dirty="0">
              <a:latin typeface="Open Sans"/>
            </a:endParaRPr>
          </a:p>
          <a:p>
            <a:br>
              <a:rPr lang="en-US" dirty="0"/>
            </a:br>
            <a:endParaRPr lang="en-US">
              <a:latin typeface="Open Sans"/>
            </a:endParaRPr>
          </a:p>
          <a:p>
            <a:endParaRPr lang="en-US" sz="1100" u="none" strike="noStrike" cap="none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7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649170e4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649170e4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>
                <a:latin typeface="Open Sans"/>
                <a:sym typeface="Arial"/>
              </a:rPr>
              <a:t>A demanda de energia útil é a forma de energia que está sendo usada após a conversão final para o consumidor para seu respectivo uso. </a:t>
            </a:r>
            <a:r>
              <a:rPr lang="en-US" u="none" strike="noStrike" cap="none">
                <a:effectLst/>
                <a:latin typeface="Open Sans"/>
                <a:sym typeface="Arial"/>
              </a:rPr>
              <a:t>Na conversão final, a eletricidade se torna</a:t>
            </a:r>
            <a:r>
              <a:rPr lang="en-US">
                <a:latin typeface="Open Sans"/>
                <a:sym typeface="Arial"/>
              </a:rPr>
              <a:t>, </a:t>
            </a:r>
            <a:r>
              <a:rPr lang="en-US" u="none" strike="noStrike" cap="none">
                <a:effectLst/>
                <a:latin typeface="Open Sans"/>
                <a:sym typeface="Arial"/>
              </a:rPr>
              <a:t>por exemplo</a:t>
            </a:r>
            <a:r>
              <a:rPr lang="en-US">
                <a:latin typeface="Open Sans"/>
                <a:sym typeface="Arial"/>
              </a:rPr>
              <a:t>, </a:t>
            </a:r>
            <a:r>
              <a:rPr lang="en-US" u="none" strike="noStrike" cap="none">
                <a:effectLst/>
                <a:latin typeface="Open Sans"/>
                <a:sym typeface="Arial"/>
              </a:rPr>
              <a:t>luz, energia mecânica ou calor.</a:t>
            </a:r>
            <a:endParaRPr lang="en-US">
              <a:latin typeface="Open Sans"/>
              <a:sym typeface="Arial"/>
            </a:endParaRPr>
          </a:p>
          <a:p>
            <a:r>
              <a:rPr lang="en-US" u="none" strike="noStrike" cap="none" dirty="0">
                <a:effectLst/>
                <a:latin typeface="Open Sans"/>
                <a:sym typeface="Arial"/>
              </a:rPr>
              <a:t>Os exemplos incluem usos como calor para cozinhar, a energia contida no vapor de caldeiras industriais</a:t>
            </a:r>
            <a:r>
              <a:rPr lang="en-US" dirty="0">
                <a:latin typeface="Open Sans"/>
                <a:sym typeface="Arial"/>
              </a:rPr>
              <a:t>, </a:t>
            </a:r>
            <a:r>
              <a:rPr lang="en-US" u="none" strike="noStrike" cap="none" dirty="0">
                <a:effectLst/>
                <a:latin typeface="Open Sans"/>
                <a:sym typeface="Arial"/>
              </a:rPr>
              <a:t>força motriz para veículos, etc. A demanda de energia útil difere do consumo final de energia pela eficiência do equipamento que está sendo usado</a:t>
            </a:r>
            <a:r>
              <a:rPr lang="en-US" dirty="0">
                <a:latin typeface="Open Sans"/>
                <a:sym typeface="Arial"/>
              </a:rPr>
              <a:t>.</a:t>
            </a:r>
            <a:endParaRPr lang="en-GB" dirty="0">
              <a:latin typeface="Open Sans"/>
            </a:endParaRPr>
          </a:p>
          <a:p>
            <a:r>
              <a:rPr lang="en-US" u="none" strike="noStrike" cap="none">
                <a:effectLst/>
                <a:latin typeface="Open Sans"/>
                <a:sym typeface="Arial"/>
              </a:rPr>
              <a:t>Esse é um exemplo da relação entre o consumo final de energia </a:t>
            </a:r>
            <a:r>
              <a:rPr lang="en-US">
                <a:latin typeface="Open Sans"/>
                <a:sym typeface="Arial"/>
              </a:rPr>
              <a:t>(ou F.E.C.) </a:t>
            </a:r>
            <a:r>
              <a:rPr lang="en-US" u="none" strike="noStrike" cap="none">
                <a:effectLst/>
                <a:latin typeface="Open Sans"/>
                <a:sym typeface="Arial"/>
              </a:rPr>
              <a:t>e a demanda de energia útil </a:t>
            </a:r>
            <a:r>
              <a:rPr lang="en-US">
                <a:latin typeface="Open Sans"/>
                <a:sym typeface="Arial"/>
              </a:rPr>
              <a:t>(ou U.E.D.). A </a:t>
            </a:r>
            <a:r>
              <a:rPr lang="en-US" u="none" strike="noStrike" cap="none">
                <a:effectLst/>
                <a:latin typeface="Open Sans"/>
                <a:sym typeface="Arial"/>
              </a:rPr>
              <a:t>energia final é usada </a:t>
            </a:r>
            <a:r>
              <a:rPr lang="en-US">
                <a:latin typeface="Open Sans"/>
                <a:sym typeface="Arial"/>
              </a:rPr>
              <a:t>como </a:t>
            </a:r>
            <a:r>
              <a:rPr lang="en-US" u="none" strike="noStrike" cap="none">
                <a:effectLst/>
                <a:latin typeface="Open Sans"/>
                <a:sym typeface="Arial"/>
              </a:rPr>
              <a:t>entrada para a máquina, cuja eficiência termodinâmica expressa em porcentagem determinará a energia útil.</a:t>
            </a:r>
            <a:r>
              <a:rPr lang="en-US">
                <a:latin typeface="Open Sans"/>
                <a:sym typeface="Arial"/>
              </a:rPr>
              <a:t> Essa relação pode ser calculada pela fórmula apresentada no slide: a demanda de energia útil é igual à eficiência multiplicada pelo consumo de energia final.</a:t>
            </a:r>
            <a:endParaRPr lang="en-GB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07628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649170e4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649170e4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Os produtos e serviços fornecidos são o uso final para o qual a energia está sendo consumida. Geralmente não é medido em unidades de energia, mas em algumas unidades físicas.  Os exemplos incluem quilômetros percorridos por automóveis, toneladas de produção de aço ou área útil de edifícios aquecidos ou resfriados. 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 </a:t>
            </a:r>
          </a:p>
          <a:p>
            <a:r>
              <a:rPr lang="en-GB" dirty="0">
                <a:latin typeface="Open Sans"/>
              </a:rPr>
              <a:t>A energia é uma demanda derivada. O consumidor não valoriza a quantidade de energia que chega à sua porta, mas o serviço que pode obter com ela. O uso de energia e o valor do serviço nem sempre são proporcionais.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Open Sans"/>
              </a:rPr>
              <a:t>O mesmo serviço de energia pode ser obtido usando quantidades diferentes de energia se</a:t>
            </a:r>
            <a:r>
              <a:rPr lang="en-GB">
                <a:latin typeface="Open Sans"/>
              </a:rPr>
              <a:t>, 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Open Sans"/>
              </a:rPr>
              <a:t>por exemplo, a pessoa usar mais energia dirigindo até o provedor de serviços em vez de obter o serviço remotamente</a:t>
            </a:r>
            <a:r>
              <a:rPr lang="en-GB" dirty="0">
                <a:effectLst/>
                <a:latin typeface="Open Sans"/>
              </a:rPr>
              <a:t>. </a:t>
            </a:r>
            <a:r>
              <a:rPr lang="en-GB" dirty="0">
                <a:latin typeface="Open Sans"/>
              </a:rPr>
              <a:t>O objetivo do fornecimento de energia é sempre os produtos e serviços finais fornecidos. </a:t>
            </a:r>
          </a:p>
        </p:txBody>
      </p:sp>
    </p:spTree>
    <p:extLst>
      <p:ext uri="{BB962C8B-B14F-4D97-AF65-F5344CB8AC3E}">
        <p14:creationId xmlns:p14="http://schemas.microsoft.com/office/powerpoint/2010/main" val="3505524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649170e4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b649170e4b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/>
              <a:t>Como a ilustração acima mostrou, em cada estágio da cadeia de energia, alguma energia é perdida ou desperdiçada. As quatro métricas capturam as perdas de energia das seguintes maneiras.</a:t>
            </a:r>
            <a:endParaRPr lang="en-US" dirty="0"/>
          </a:p>
          <a:p>
            <a:r>
              <a:rPr lang="en-GB" b="1" dirty="0">
                <a:latin typeface="Open Sans"/>
                <a:ea typeface="Open Sans"/>
                <a:cs typeface="Open Sans"/>
              </a:rPr>
              <a:t>Energia primária para secundária: </a:t>
            </a:r>
            <a:r>
              <a:rPr lang="en-GB" dirty="0">
                <a:latin typeface="Open Sans"/>
                <a:ea typeface="Open Sans"/>
                <a:cs typeface="Open Sans"/>
              </a:rPr>
              <a:t>a conversão de energia primária para secundária pode ser </a:t>
            </a:r>
            <a:r>
              <a:rPr lang="en-GB" i="1" dirty="0">
                <a:latin typeface="Open Sans"/>
                <a:ea typeface="Open Sans"/>
                <a:cs typeface="Open Sans"/>
              </a:rPr>
              <a:t>muito </a:t>
            </a:r>
            <a:r>
              <a:rPr lang="en-GB" dirty="0">
                <a:latin typeface="Open Sans"/>
                <a:ea typeface="Open Sans"/>
                <a:cs typeface="Open Sans"/>
              </a:rPr>
              <a:t>ineficiente. Nas usinas térmicas, que convertem combustíveis fósseis, biomassa ou energia nuclear em eletricidade, até </a:t>
            </a:r>
            <a:r>
              <a:rPr lang="en-GB" u="sng" dirty="0">
                <a:latin typeface="Open Sans"/>
                <a:ea typeface="Open Sans"/>
                <a:cs typeface="Open Sans"/>
                <a:hlinkClick r:id="rId3"/>
              </a:rPr>
              <a:t>dois terços da energia primária </a:t>
            </a:r>
            <a:r>
              <a:rPr lang="en-GB" dirty="0">
                <a:latin typeface="Open Sans"/>
                <a:ea typeface="Open Sans"/>
                <a:cs typeface="Open Sans"/>
              </a:rPr>
              <a:t>são desperdiçados como calor. Para cada três unidades de energia que injetamos, obtemos apenas uma unidade de eletricidade.</a:t>
            </a:r>
          </a:p>
          <a:p>
            <a:r>
              <a:rPr lang="en-GB" dirty="0"/>
              <a:t>Como as perdas de energia primária são particularmente grandes para os combustíveis fósseis, sua contribuição para a demanda de energia é muito maior em termos de energia primária em comparação com as outras três formas de medir a energia. É importante saber disso porque pode distorcer nossa percepção da contribuição das fontes de baixo carbono: em termos de energia primária, elas podem parecer menores porque são diluídas pela energia desperdiçada que vem junto com a queima de combustíveis fósseis.</a:t>
            </a:r>
          </a:p>
          <a:p>
            <a:r>
              <a:rPr lang="en-GB" b="1" dirty="0"/>
              <a:t>Secundária à energia final: </a:t>
            </a:r>
            <a:r>
              <a:rPr lang="en-GB" dirty="0"/>
              <a:t>também perdemos energia no processo de entrega ao consumidor. Isso é chamado de perda de "transmissão e distribuição". Quando transportamos a eletricidade de uma usina (energia secundária) para as residências (energia final), por exemplo, perdemos um pouco ao transmiti-la pelas linhas de transmissão.</a:t>
            </a:r>
          </a:p>
          <a:p>
            <a:r>
              <a:rPr lang="en-GB" b="1" dirty="0"/>
              <a:t>Final para energia útil: </a:t>
            </a:r>
            <a:r>
              <a:rPr lang="en-GB" dirty="0"/>
              <a:t>nenhum aparelho é totalmente eficiente para fornecer </a:t>
            </a:r>
            <a:r>
              <a:rPr lang="en-GB" i="1" dirty="0"/>
              <a:t>apenas </a:t>
            </a:r>
            <a:r>
              <a:rPr lang="en-GB" dirty="0"/>
              <a:t>a saída desejada.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Open Sans"/>
                <a:ea typeface="Open Sans"/>
                <a:cs typeface="Open Sans"/>
              </a:rPr>
              <a:t>Para uma lâmpada, a energia útil - o que queremos - é a </a:t>
            </a:r>
            <a:r>
              <a:rPr lang="en-GB" i="1" dirty="0">
                <a:latin typeface="Open Sans"/>
                <a:ea typeface="Open Sans"/>
                <a:cs typeface="Open Sans"/>
              </a:rPr>
              <a:t>luz (para satisfazer a necessidade socioeconômica de iluminar um espaço)</a:t>
            </a:r>
            <a:r>
              <a:rPr lang="en-GB" dirty="0">
                <a:latin typeface="Open Sans"/>
                <a:ea typeface="Open Sans"/>
                <a:cs typeface="Open Sans"/>
              </a:rPr>
              <a:t>. Mas as lâmpadas também produzem um pouco de calor. A energia útil dos carros é o movimento. Mas os motores também produzem calor e ruído. Para passar do consumo de energia final (FED) para a demanda de energia útil (UED), precisamos fazer a relação entre o FED e a 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eficiência termodinâmica do equipamento específico usado. </a:t>
            </a:r>
            <a:endParaRPr lang="en-GB" dirty="0">
              <a:latin typeface="Open Sans"/>
              <a:ea typeface="Open Sans"/>
              <a:cs typeface="Open Sans"/>
            </a:endParaRPr>
          </a:p>
          <a:p>
            <a:r>
              <a:rPr lang="en-GB" dirty="0"/>
              <a:t>Qualquer energia que não seja usada especificamente para o uso desejado de um aparelho é um desperdício.</a:t>
            </a:r>
          </a:p>
          <a:p>
            <a:r>
              <a:rPr lang="en-GB" dirty="0">
                <a:latin typeface="Open Sans"/>
                <a:ea typeface="Open Sans"/>
                <a:cs typeface="Open Sans"/>
              </a:rPr>
              <a:t>A energia de que precisamos como usuário final geralmente é uma pequena fração da que entra na parte superior do sistema (a energia primária). Vemos isso no esquema.</a:t>
            </a:r>
          </a:p>
          <a:p>
            <a:r>
              <a:rPr lang="en-GB" dirty="0">
                <a:latin typeface="Open Sans"/>
                <a:ea typeface="Open Sans"/>
                <a:cs typeface="Open Sans"/>
              </a:rPr>
              <a:t>O mundo produz muita energia, e a maior parte dela se perde pelo caminho. [</a:t>
            </a:r>
            <a:r>
              <a:rPr lang="en-GB" dirty="0">
                <a:latin typeface="Open Sans"/>
                <a:ea typeface="Open Sans"/>
                <a:cs typeface="Open Sans"/>
                <a:hlinkClick r:id="rId4"/>
              </a:rPr>
              <a:t>OurWorldInData]</a:t>
            </a:r>
          </a:p>
          <a:p>
            <a:endParaRPr lang="en-GB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22870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b649170e4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b649170e4b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latin typeface="Open Sans"/>
              </a:rPr>
              <a:t>A cadeia de energia também pode ser pensada de trás para frente, sob a perspectiva do fornecimento. Nós nos preocupamos menos com o fornecimento de uma quantidade de energia do que com o fornecimento de serviços. Portanto, podemos começar com as necessidades socioeconômicas que buscamos atender e trabalhar de trás para frente para determinar as implicações para a cadeia de energia. </a:t>
            </a:r>
            <a:endParaRPr lang="en-US" dirty="0">
              <a:latin typeface="Open Sans"/>
            </a:endParaRPr>
          </a:p>
          <a:p>
            <a:r>
              <a:rPr lang="en-GB" dirty="0">
                <a:latin typeface="Open Sans"/>
              </a:rPr>
              <a:t>A partir das necessidades socioeconômicas, é possível determinar a demanda de energia útil.</a:t>
            </a:r>
          </a:p>
          <a:p>
            <a:r>
              <a:rPr lang="en-GB" dirty="0">
                <a:latin typeface="Open Sans"/>
              </a:rPr>
              <a:t>A demanda de energia útil determina, por sua vez, as necessidades de energia final. A quantidade de energia final determina a quantidade de energia </a:t>
            </a:r>
            <a:r>
              <a:rPr lang="en-GB" dirty="0" err="1">
                <a:latin typeface="Open Sans"/>
              </a:rPr>
              <a:t>secundária </a:t>
            </a:r>
            <a:r>
              <a:rPr lang="en-GB" dirty="0">
                <a:latin typeface="Open Sans"/>
              </a:rPr>
              <a:t>e primária necessária.</a:t>
            </a:r>
            <a:endParaRPr lang="en-GB" dirty="0">
              <a:latin typeface="Open Sans"/>
              <a:ea typeface="Open Sans"/>
              <a:cs typeface="Open Sans"/>
            </a:endParaRPr>
          </a:p>
          <a:p>
            <a:r>
              <a:rPr lang="en-GB" dirty="0">
                <a:latin typeface="Open Sans"/>
              </a:rPr>
              <a:t>Por fim, as necessidades de energia primária podem ser atendidas com os recursos existentes ou com importações. </a:t>
            </a:r>
          </a:p>
        </p:txBody>
      </p:sp>
    </p:spTree>
    <p:extLst>
      <p:ext uri="{BB962C8B-B14F-4D97-AF65-F5344CB8AC3E}">
        <p14:creationId xmlns:p14="http://schemas.microsoft.com/office/powerpoint/2010/main" val="18004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F1E442-558B-4ECF-9AF6-12BA54AEEEE8}"/>
              </a:ext>
            </a:extLst>
          </p:cNvPr>
          <p:cNvSpPr txBox="1">
            <a:spLocks/>
          </p:cNvSpPr>
          <p:nvPr userDrawn="1"/>
        </p:nvSpPr>
        <p:spPr>
          <a:xfrm>
            <a:off x="11701463" y="6456363"/>
            <a:ext cx="45402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58293345-4715-4ABF-A600-A6F12C48A962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06DC46-F59A-4825-8AE6-1354C199500D}"/>
              </a:ext>
            </a:extLst>
          </p:cNvPr>
          <p:cNvSpPr txBox="1">
            <a:spLocks/>
          </p:cNvSpPr>
          <p:nvPr userDrawn="1"/>
        </p:nvSpPr>
        <p:spPr>
          <a:xfrm>
            <a:off x="11798300" y="6492875"/>
            <a:ext cx="3937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B8DFA00-C2CB-4DFB-81F3-43F83E025139}" type="slidenum">
              <a:rPr lang="en-US" b="0" i="0" smtClean="0">
                <a:latin typeface="Open Sans" panose="020B0606030504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b="0" i="0">
              <a:latin typeface="Open Sans" panose="020B0606030504020204" pitchFamily="34" charset="0"/>
            </a:endParaRPr>
          </a:p>
        </p:txBody>
      </p:sp>
      <p:pic>
        <p:nvPicPr>
          <p:cNvPr id="6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308BF7-2196-4445-BA77-9306E454B7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229BC06-06E7-474E-90DB-0B37DE79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BDFEE2A0-BA75-462B-B84F-D59CFC4AC0FD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B1252B7-1175-4F12-A002-067E21C1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9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444624-F7D9-40B6-ACDE-F693FFDB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4C6DC744-E759-4962-8640-6AB34CAFCB69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9FDB78-C9D9-4760-8265-1511443D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240372-0BCF-4B08-A321-AA162D3F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E867B7FD-D951-4D33-93CE-49DE56FE26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2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DE57D-C2F4-4FE0-B4EB-EE880A437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5D00AA64-8024-406E-8F7F-61C410ADA5CC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32D57-0F66-44F0-8840-9473ADEF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006B4-A38C-4A4F-8EA3-E5F7490E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2FC186E6-F826-4A18-97DA-F9A2F193E2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79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246D3-3967-414B-8883-FD1262CCB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8C59BBF9-74D1-4EA9-8847-0C90DD0D1EB4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0F4E5-2B68-4126-910C-EB6204E6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EFED-4161-4946-BFA1-F97970F9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2C0E4B7E-050E-4CEC-8A24-7412036FB6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79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>
              <a:latin typeface="Open Sans" panose="020B0606030504020204" pitchFamily="34" charset="0"/>
            </a:endParaRPr>
          </a:p>
        </p:txBody>
      </p:sp>
      <p:grpSp>
        <p:nvGrpSpPr>
          <p:cNvPr id="25" name="Google Shape;25;p4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0" i="0">
                <a:latin typeface="Open Sans" panose="020B0606030504020204" pitchFamily="34" charset="0"/>
              </a:endParaRPr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0" i="0">
                <a:latin typeface="Open Sans" panose="020B0606030504020204" pitchFamily="34" charset="0"/>
              </a:endParaRPr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21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085BA85-76D9-4F8F-AB3D-190542F9D4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7808"/>
            <a:ext cx="10515600" cy="1325563"/>
          </a:xfrm>
        </p:spPr>
        <p:txBody>
          <a:bodyPr anchor="b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Google Shape;29;p4"/>
          <p:cNvSpPr txBox="1">
            <a:spLocks noGrp="1"/>
          </p:cNvSpPr>
          <p:nvPr>
            <p:ph type="body" idx="13"/>
          </p:nvPr>
        </p:nvSpPr>
        <p:spPr>
          <a:xfrm>
            <a:off x="887215" y="1533371"/>
            <a:ext cx="10251600" cy="4262298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marL="194729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C8FE5922-5D43-4A6C-94CC-012AD668C0D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7F3D7FF6-97A2-432E-8101-99E11A739477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1DFEEBA-6989-4FE9-893E-E395EA960E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861D7FD-E048-464A-B972-C827ED68B0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B140C725-9315-4FAE-8470-E7079EE5F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5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0D64FD4-1D78-4109-83DC-BA149D9792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17BA69C4-8390-47FA-8ADB-B5627EC94F59}"/>
              </a:ext>
            </a:extLst>
          </p:cNvPr>
          <p:cNvSpPr txBox="1">
            <a:spLocks/>
          </p:cNvSpPr>
          <p:nvPr userDrawn="1"/>
        </p:nvSpPr>
        <p:spPr>
          <a:xfrm>
            <a:off x="887413" y="11113"/>
            <a:ext cx="7651750" cy="13700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GB" sz="4400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Bodoni SvtyTwo ITC TT-Book"/>
            </a:endParaRP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ECEB3564-BDCC-4D21-A3D5-AB121EF9EB4C}"/>
              </a:ext>
            </a:extLst>
          </p:cNvPr>
          <p:cNvSpPr txBox="1">
            <a:spLocks/>
          </p:cNvSpPr>
          <p:nvPr userDrawn="1"/>
        </p:nvSpPr>
        <p:spPr>
          <a:xfrm>
            <a:off x="835025" y="46038"/>
            <a:ext cx="7651750" cy="1362075"/>
          </a:xfrm>
          <a:prstGeom prst="rect">
            <a:avLst/>
          </a:prstGeom>
        </p:spPr>
        <p:txBody>
          <a:bodyPr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4400" b="0" i="0">
              <a:latin typeface="Open Sans" panose="020B0606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Google Shape;29;p4"/>
          <p:cNvSpPr txBox="1">
            <a:spLocks noGrp="1"/>
          </p:cNvSpPr>
          <p:nvPr>
            <p:ph type="body" idx="13"/>
          </p:nvPr>
        </p:nvSpPr>
        <p:spPr>
          <a:xfrm>
            <a:off x="887215" y="1533371"/>
            <a:ext cx="10251600" cy="4262298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marL="194729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78939F-52D2-4F78-B57F-3EF89ED63B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7B88A716-CD3D-4843-93F1-1F683A7905A2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CD0341-EFF5-4CA0-853D-F38B277A2F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89DD1-BA30-42DF-98B7-78BE56424F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85600" y="6497638"/>
            <a:ext cx="406400" cy="365125"/>
          </a:xfrm>
        </p:spPr>
        <p:txBody>
          <a:bodyPr/>
          <a:lstStyle>
            <a:lvl1pPr>
              <a:defRPr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47E19023-B420-4766-B188-5B81DB6824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9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436EDEC-FA4D-4039-8ECB-45C803227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424D2FF1-A204-4697-9DCC-2C1B1F916009}"/>
              </a:ext>
            </a:extLst>
          </p:cNvPr>
          <p:cNvSpPr txBox="1">
            <a:spLocks/>
          </p:cNvSpPr>
          <p:nvPr userDrawn="1"/>
        </p:nvSpPr>
        <p:spPr>
          <a:xfrm>
            <a:off x="865188" y="1425575"/>
            <a:ext cx="5992812" cy="348932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defRPr/>
            </a:pPr>
            <a:endParaRPr lang="en-US" sz="2000" b="0" i="0">
              <a:solidFill>
                <a:schemeClr val="accent5">
                  <a:lumMod val="60000"/>
                  <a:lumOff val="40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BA4316-C9D7-422B-A2C3-0FE01131358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87425" y="198438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GB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Master title style</a:t>
            </a:r>
            <a:endParaRPr lang="en-US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Google Shape;29;p4"/>
          <p:cNvSpPr txBox="1">
            <a:spLocks noGrp="1"/>
          </p:cNvSpPr>
          <p:nvPr>
            <p:ph type="body" idx="13"/>
          </p:nvPr>
        </p:nvSpPr>
        <p:spPr>
          <a:xfrm>
            <a:off x="887215" y="1533371"/>
            <a:ext cx="10251600" cy="4262298"/>
          </a:xfrm>
          <a:prstGeom prst="rect">
            <a:avLst/>
          </a:prstGeom>
        </p:spPr>
        <p:txBody>
          <a:bodyPr spcFirstLastPara="1" lIns="91425" tIns="91425" rIns="91425" bIns="91425">
            <a:normAutofit/>
          </a:bodyPr>
          <a:lstStyle>
            <a:lvl1pPr marL="194729" lvl="0" indent="0">
              <a:spcBef>
                <a:spcPts val="0"/>
              </a:spcBef>
              <a:spcAft>
                <a:spcPts val="0"/>
              </a:spcAft>
              <a:buSzPts val="1300"/>
              <a:buNone/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14ECF0-A38C-477B-BAE5-685BE418D59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A32E54A4-AC34-480D-8CF5-5A8173F9FFA0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7DC3E5F-6CCA-41DC-912F-94BF8BDF99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F83199D-ADA0-4E41-9788-3D43A074FA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61732825-D4E8-42F0-80DC-E3500B69BD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0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22640E-2865-4F92-9827-041D353F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29CC1C8A-829F-486A-9222-1930C2A4A234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C1EBCF-9A51-41F4-8796-CFAF8F425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2C38BB-12DE-4395-904C-F62AEC24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51A0B8CC-343E-42DA-8E2A-FCFD82EDF0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6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31492D6-25FF-457E-8378-15157A360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055D33A7-DC55-468F-BB04-51BAA9E80EEE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8140141-7523-43A7-AE3F-52151BB34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599E9C-3C5F-45CB-9E56-9A3543F0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0CD65B42-BBDD-4606-B48F-BADA23212F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8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92F1AF2-A908-46AD-9103-86F3C971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600B5346-6676-4D1F-8813-5334D50A5F8F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FED3185-F94B-44D5-8B29-FFCBD27D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2BD98D-0499-412B-B0A4-5D4B0C5A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E1F6B351-3C93-44C3-8C57-39E9F399D4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667050-48AC-4A70-B850-5222D557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DD1FCBAA-8979-4529-BD81-75B0E5C28C34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C75C89-FF9A-4B9D-AE08-4C201C5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4EEAFD-A5B7-401A-B45A-FEAA4305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378235DA-E438-4A8C-8420-EFC0B04DF2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6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0AC549-91F9-438A-B42B-59D29E28E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A07D6DFC-3332-4E84-87C0-5ACB4C3D343B}" type="datetimeFigureOut">
              <a:rPr lang="en-US" smtClean="0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B50DDA-537B-40DC-B841-67BBA9039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D44D9D-C746-42F3-A0DA-D0A6A8F9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15FAC9FB-9D01-4809-9F2F-D597455790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6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8C94567-59D4-4694-AB5F-3229F9457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Clique para editar o estilo do título mestre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09D7B7D-F0D7-41A8-A9F0-72EFA297E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Clique para editar os estilos de texto mestre</a:t>
            </a:r>
          </a:p>
          <a:p>
            <a:pPr lvl="1"/>
            <a:r>
              <a:rPr lang="en-GB" altLang="en-US"/>
              <a:t>Segundo nível</a:t>
            </a:r>
          </a:p>
          <a:p>
            <a:pPr lvl="2"/>
            <a:r>
              <a:rPr lang="en-GB" altLang="en-US"/>
              <a:t>Terceiro nível</a:t>
            </a:r>
          </a:p>
          <a:p>
            <a:pPr lvl="3"/>
            <a:r>
              <a:rPr lang="en-GB" altLang="en-US"/>
              <a:t>Quarto nível</a:t>
            </a:r>
          </a:p>
          <a:p>
            <a:pPr lvl="4"/>
            <a:r>
              <a:rPr lang="en-GB" altLang="en-US"/>
              <a:t>Quinto nível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641-A295-425F-9338-083BBF928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679D03E9-CE3B-4B74-9AEA-2F369F2C9F5D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50D35-38CE-476B-AA52-04E6142FA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9AEF8-C86C-48A9-BB98-BF93D8461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7FD11071-2EB5-4B59-8F65-42CD67EFA9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/>
          <a:ea typeface="Open Sans"/>
          <a:cs typeface="Open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/>
          <a:ea typeface="Open Sans"/>
          <a:cs typeface="Open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/>
          <a:ea typeface="Open Sans"/>
          <a:cs typeface="Open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Open Sans"/>
          <a:ea typeface="Open Sans"/>
          <a:cs typeface="Open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9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0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ker.com/clipart-factory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6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urworldindata.org/energy-definitions#:~:text=Final%20energy%20is%20what%20a,of%20light%20that%20is%20produced.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urworldindata.org/energy-definitions#:~:text=Final%20energy%20is%20what%20a,of%20light%20that%20is%20produced.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5E7509F-8B2B-451C-B414-A7673FF48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"/>
            <a:ext cx="12192000" cy="6858108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6E5A0476-46C4-44F3-88DE-83D35A4D8365}"/>
              </a:ext>
            </a:extLst>
          </p:cNvPr>
          <p:cNvSpPr txBox="1"/>
          <p:nvPr/>
        </p:nvSpPr>
        <p:spPr>
          <a:xfrm>
            <a:off x="8975475" y="6300251"/>
            <a:ext cx="296696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Versão 2.0</a:t>
            </a:r>
            <a:endParaRPr lang="en-US" sz="1050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sp>
        <p:nvSpPr>
          <p:cNvPr id="15362" name="TextBox 10">
            <a:extLst>
              <a:ext uri="{FF2B5EF4-FFF2-40B4-BE49-F238E27FC236}">
                <a16:creationId xmlns:a16="http://schemas.microsoft.com/office/drawing/2014/main" id="{387F75CF-EFF7-48EE-9B58-68F46609E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25" y="4915820"/>
            <a:ext cx="728828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altLang="en-US" sz="44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AULA </a:t>
            </a:r>
            <a:r>
              <a:rPr lang="en-ZA" altLang="en-US" sz="4400" b="1" dirty="0">
                <a:latin typeface="Open Sans ExtraBold"/>
                <a:ea typeface="Open Sans ExtraBold"/>
                <a:cs typeface="Open Sans ExtraBold"/>
              </a:rPr>
              <a:t>3 </a:t>
            </a:r>
            <a:br>
              <a:rPr lang="en-ZA" altLang="en-US" sz="4400" b="1" dirty="0">
                <a:latin typeface="Open Sans ExtraBold"/>
                <a:ea typeface="Open Sans ExtraBold"/>
                <a:cs typeface="Open Sans ExtraBold"/>
              </a:rPr>
            </a:br>
            <a:r>
              <a:rPr lang="en-GB" altLang="en-US" sz="4400" b="1" dirty="0">
                <a:latin typeface="Open Sans ExtraBold"/>
              </a:rPr>
              <a:t>A CADEIA DE ENERGIA</a:t>
            </a:r>
            <a:endParaRPr lang="en-US" altLang="en-US" sz="4400" b="1" dirty="0"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6201286-60E7-4B03-8668-6C2F67BA1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CA8B297-A9A4-4271-A3F9-BC52E76B9AE1}" type="slidenum">
              <a:rPr lang="en-US" altLang="en-US" sz="14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1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6554ADD-B7B7-2940-8D44-5A0B44FDAAE9}"/>
              </a:ext>
            </a:extLst>
          </p:cNvPr>
          <p:cNvSpPr txBox="1"/>
          <p:nvPr/>
        </p:nvSpPr>
        <p:spPr>
          <a:xfrm>
            <a:off x="610325" y="4339403"/>
            <a:ext cx="271684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ZA" b="1" dirty="0">
                <a:latin typeface="Open Sans ExtraBold"/>
                <a:ea typeface="Open Sans ExtraBold"/>
                <a:cs typeface="Open Sans ExtraBold"/>
              </a:rPr>
              <a:t>Modelo para análise da demanda de energia</a:t>
            </a:r>
            <a:endParaRPr lang="en-US" b="1" dirty="0">
              <a:latin typeface="Open Sans ExtraBold"/>
              <a:ea typeface="Open Sans ExtraBold"/>
              <a:cs typeface="Open Sans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113;p16">
            <a:extLst>
              <a:ext uri="{FF2B5EF4-FFF2-40B4-BE49-F238E27FC236}">
                <a16:creationId xmlns:a16="http://schemas.microsoft.com/office/drawing/2014/main" id="{45F217F7-FC8A-8246-B279-68122DCCF3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7808"/>
            <a:ext cx="10515600" cy="912813"/>
          </a:xfr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>
                <a:latin typeface="Open Sans"/>
              </a:rPr>
              <a:t>Aula 3.2 - A cadeia de energia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0B3BDB-731B-D749-96EF-9A02E56F0F8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75119" y="1215871"/>
            <a:ext cx="4248066" cy="1282253"/>
          </a:xfrm>
        </p:spPr>
        <p:txBody>
          <a:bodyPr>
            <a:normAutofit/>
          </a:bodyPr>
          <a:lstStyle/>
          <a:p>
            <a:pPr marL="194310"/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Os blocos de construção do sistema de energia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  <a:latin typeface="Open Sans"/>
            </a:endParaRPr>
          </a:p>
          <a:p>
            <a:pPr marL="194310"/>
            <a:r>
              <a:rPr lang="en-GB" dirty="0">
                <a:latin typeface="Open Sans"/>
              </a:rPr>
              <a:t>... estão ligados entre si pela cadeia de energia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3581B2DA-F69F-4C42-901C-06D79FF52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079" y="4214246"/>
            <a:ext cx="1532134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defRPr/>
            </a:pP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Mina, </a:t>
            </a:r>
            <a:r>
              <a:rPr lang="en-US" sz="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Poço</a:t>
            </a: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Importação</a:t>
            </a:r>
            <a:endParaRPr lang="en-US" sz="800" b="1" dirty="0">
              <a:solidFill>
                <a:schemeClr val="accent5">
                  <a:lumMod val="60000"/>
                  <a:lumOff val="4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E070133E-84DD-1749-AEA6-FC3F30566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840" y="4145780"/>
            <a:ext cx="1489801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defRPr/>
            </a:pPr>
            <a:r>
              <a:rPr lang="en-US" sz="8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Planta elétrica, refinaria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D1400C63-A727-4745-A46F-A86ED4451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412" y="4145129"/>
            <a:ext cx="1996017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defRPr/>
            </a:pPr>
            <a:r>
              <a:rPr lang="en-US" sz="8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Consumidor</a:t>
            </a:r>
          </a:p>
        </p:txBody>
      </p:sp>
      <p:sp>
        <p:nvSpPr>
          <p:cNvPr id="16" name="AutoShape 20">
            <a:extLst>
              <a:ext uri="{FF2B5EF4-FFF2-40B4-BE49-F238E27FC236}">
                <a16:creationId xmlns:a16="http://schemas.microsoft.com/office/drawing/2014/main" id="{75F62B75-3054-F547-992A-A6CC9B3D4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742" y="4627331"/>
            <a:ext cx="1211334" cy="262467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800" b="1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26A3C52F-53FB-A04A-8627-05CE7E0D0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784" y="5770515"/>
            <a:ext cx="14042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" b="1">
                <a:solidFill>
                  <a:srgbClr val="C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PRIMÁRIO</a:t>
            </a:r>
          </a:p>
        </p:txBody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id="{1979F8AE-509E-B044-9CB8-91D34973A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676" y="5770515"/>
            <a:ext cx="16188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" b="1">
                <a:solidFill>
                  <a:srgbClr val="C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SECUNDÁRIO</a:t>
            </a:r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466A2860-86AF-2244-997A-55E2B8259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4501" y="5770516"/>
            <a:ext cx="14287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" b="1">
                <a:solidFill>
                  <a:srgbClr val="C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FINAL</a:t>
            </a:r>
          </a:p>
        </p:txBody>
      </p:sp>
      <p:sp>
        <p:nvSpPr>
          <p:cNvPr id="20" name="Text Box 25">
            <a:extLst>
              <a:ext uri="{FF2B5EF4-FFF2-40B4-BE49-F238E27FC236}">
                <a16:creationId xmlns:a16="http://schemas.microsoft.com/office/drawing/2014/main" id="{A9A6E1CC-3E2B-6F45-8621-6BB0D53B2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451" y="5770516"/>
            <a:ext cx="11616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" b="1">
                <a:solidFill>
                  <a:srgbClr val="C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ÚTIL</a:t>
            </a:r>
          </a:p>
        </p:txBody>
      </p:sp>
      <p:sp>
        <p:nvSpPr>
          <p:cNvPr id="22" name="Line 27">
            <a:extLst>
              <a:ext uri="{FF2B5EF4-FFF2-40B4-BE49-F238E27FC236}">
                <a16:creationId xmlns:a16="http://schemas.microsoft.com/office/drawing/2014/main" id="{1D658375-22B1-DC44-8167-525C52B143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92516" y="5005207"/>
            <a:ext cx="10583" cy="73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 b="1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Line 28">
            <a:extLst>
              <a:ext uri="{FF2B5EF4-FFF2-40B4-BE49-F238E27FC236}">
                <a16:creationId xmlns:a16="http://schemas.microsoft.com/office/drawing/2014/main" id="{3BE7C20E-EF52-3840-9DAE-A52AE0B402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5045" y="5009758"/>
            <a:ext cx="10583" cy="73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 b="1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Line 29">
            <a:extLst>
              <a:ext uri="{FF2B5EF4-FFF2-40B4-BE49-F238E27FC236}">
                <a16:creationId xmlns:a16="http://schemas.microsoft.com/office/drawing/2014/main" id="{BB4615FD-13A8-F14F-B213-75D728240A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76626" y="4994711"/>
            <a:ext cx="10583" cy="73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 b="1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646CF6FF-29E2-CE44-883D-67A57542BF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33288" y="4991181"/>
            <a:ext cx="10583" cy="73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 b="1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DCE16583-640E-434C-A3DB-8EE90FAAE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225" y="5251828"/>
            <a:ext cx="14620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" b="1" dirty="0">
                <a:latin typeface="Open Sans"/>
                <a:ea typeface="Open Sans"/>
                <a:cs typeface="Open Sans"/>
              </a:rPr>
              <a:t>Conversão / Transformação</a:t>
            </a:r>
            <a:endParaRPr lang="en-US" sz="800" b="1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B5706CEE-6DDA-F842-B3B4-2BB46F36A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1483" y="5319781"/>
            <a:ext cx="148736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" b="1" dirty="0">
                <a:latin typeface="Open Sans" panose="020B0606030504020204" pitchFamily="34" charset="0"/>
                <a:cs typeface="Open Sans" panose="020B0606030504020204" pitchFamily="34" charset="0"/>
              </a:rPr>
              <a:t>Conversão final</a:t>
            </a:r>
          </a:p>
        </p:txBody>
      </p:sp>
      <p:sp>
        <p:nvSpPr>
          <p:cNvPr id="28" name="Text Box 33">
            <a:extLst>
              <a:ext uri="{FF2B5EF4-FFF2-40B4-BE49-F238E27FC236}">
                <a16:creationId xmlns:a16="http://schemas.microsoft.com/office/drawing/2014/main" id="{F97FF194-4945-8C43-9718-833BBE9D1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285" y="5228700"/>
            <a:ext cx="1664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" b="1" dirty="0">
                <a:latin typeface="Open Sans"/>
                <a:ea typeface="Open Sans"/>
                <a:cs typeface="Open Sans"/>
              </a:rPr>
              <a:t>Transmissão e</a:t>
            </a:r>
            <a:endParaRPr lang="en-US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800" b="1" dirty="0">
                <a:latin typeface="Open Sans"/>
                <a:ea typeface="Open Sans"/>
                <a:cs typeface="Open Sans"/>
              </a:rPr>
              <a:t> Distribuição</a:t>
            </a:r>
            <a:endParaRPr lang="en-US" sz="800" b="1" dirty="0">
              <a:latin typeface="Open Sans" panose="020B0606030504020204" pitchFamily="34" charset="0"/>
              <a:ea typeface="Open Sans"/>
              <a:cs typeface="Open Sans" panose="020B0606030504020204" pitchFamily="34" charset="0"/>
            </a:endParaRPr>
          </a:p>
        </p:txBody>
      </p:sp>
      <p:sp>
        <p:nvSpPr>
          <p:cNvPr id="29" name="Text Box 34">
            <a:extLst>
              <a:ext uri="{FF2B5EF4-FFF2-40B4-BE49-F238E27FC236}">
                <a16:creationId xmlns:a16="http://schemas.microsoft.com/office/drawing/2014/main" id="{AEE952FD-3FF5-FE42-9BC9-03CE251E3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6111" y="5939423"/>
            <a:ext cx="15602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" b="1" dirty="0">
                <a:latin typeface="Open Sans"/>
                <a:cs typeface="Open Sans" panose="020B0606030504020204" pitchFamily="34" charset="0"/>
              </a:rPr>
              <a:t>Petróleo, gás, carvão, água corrente, sol  </a:t>
            </a:r>
            <a:endParaRPr lang="en-US" sz="800" b="1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 Box 40">
            <a:extLst>
              <a:ext uri="{FF2B5EF4-FFF2-40B4-BE49-F238E27FC236}">
                <a16:creationId xmlns:a16="http://schemas.microsoft.com/office/drawing/2014/main" id="{EF235D29-F5B6-AE47-9963-F01EC0A52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492" y="5939422"/>
            <a:ext cx="14060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" b="1">
                <a:latin typeface="Open Sans" panose="020B0606030504020204" pitchFamily="34" charset="0"/>
                <a:cs typeface="Open Sans" panose="020B0606030504020204" pitchFamily="34" charset="0"/>
              </a:rPr>
              <a:t>Diesel, querosene, gás, eletricidade  </a:t>
            </a:r>
            <a:endParaRPr lang="en-US" sz="800" b="1"/>
          </a:p>
        </p:txBody>
      </p:sp>
      <p:sp>
        <p:nvSpPr>
          <p:cNvPr id="34" name="Text Box 41">
            <a:extLst>
              <a:ext uri="{FF2B5EF4-FFF2-40B4-BE49-F238E27FC236}">
                <a16:creationId xmlns:a16="http://schemas.microsoft.com/office/drawing/2014/main" id="{FFB5F389-F416-E746-86FE-84FC35D85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114" y="5939424"/>
            <a:ext cx="13026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" b="1">
                <a:latin typeface="Open Sans" panose="020B0606030504020204" pitchFamily="34" charset="0"/>
                <a:cs typeface="Open Sans" panose="020B0606030504020204" pitchFamily="34" charset="0"/>
              </a:rPr>
              <a:t>Diesel, querosene, gás, eletricidade</a:t>
            </a:r>
          </a:p>
        </p:txBody>
      </p:sp>
      <p:sp>
        <p:nvSpPr>
          <p:cNvPr id="35" name="Text Box 42">
            <a:extLst>
              <a:ext uri="{FF2B5EF4-FFF2-40B4-BE49-F238E27FC236}">
                <a16:creationId xmlns:a16="http://schemas.microsoft.com/office/drawing/2014/main" id="{89B517D7-669D-624F-B432-CCD1F22C6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450" y="5939423"/>
            <a:ext cx="11616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800" b="1" dirty="0">
                <a:latin typeface="Open Sans"/>
                <a:cs typeface="Open Sans" panose="020B0606030504020204" pitchFamily="34" charset="0"/>
              </a:rPr>
              <a:t>Calor, luz, energia mecânica</a:t>
            </a:r>
            <a:endParaRPr lang="en-US" sz="800" b="1" dirty="0"/>
          </a:p>
        </p:txBody>
      </p:sp>
      <p:sp>
        <p:nvSpPr>
          <p:cNvPr id="36" name="Text Box 22">
            <a:extLst>
              <a:ext uri="{FF2B5EF4-FFF2-40B4-BE49-F238E27FC236}">
                <a16:creationId xmlns:a16="http://schemas.microsoft.com/office/drawing/2014/main" id="{426C60B5-E1D4-3948-967C-828DCE22F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67" y="5770515"/>
            <a:ext cx="8958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 b="1">
                <a:solidFill>
                  <a:srgbClr val="C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RECURSOS</a:t>
            </a:r>
          </a:p>
        </p:txBody>
      </p:sp>
      <p:sp>
        <p:nvSpPr>
          <p:cNvPr id="37" name="Line 30">
            <a:extLst>
              <a:ext uri="{FF2B5EF4-FFF2-40B4-BE49-F238E27FC236}">
                <a16:creationId xmlns:a16="http://schemas.microsoft.com/office/drawing/2014/main" id="{67D4D1A6-0007-404D-B8B3-A0E7491D9B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8668" y="5006889"/>
            <a:ext cx="10583" cy="73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800" b="1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 Box 8">
            <a:extLst>
              <a:ext uri="{FF2B5EF4-FFF2-40B4-BE49-F238E27FC236}">
                <a16:creationId xmlns:a16="http://schemas.microsoft.com/office/drawing/2014/main" id="{AF765F60-CB32-1D4E-AD91-0ED95236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1396" y="4055497"/>
            <a:ext cx="1823902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defRPr/>
            </a:pP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Linhas de transmissão,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defRPr/>
            </a:pPr>
            <a:r>
              <a:rPr lang="en-US" sz="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/>
                <a:cs typeface="Open Sans"/>
              </a:rPr>
              <a:t> Dutos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 Box 31">
            <a:extLst>
              <a:ext uri="{FF2B5EF4-FFF2-40B4-BE49-F238E27FC236}">
                <a16:creationId xmlns:a16="http://schemas.microsoft.com/office/drawing/2014/main" id="{DC3C46A0-21E6-B943-91E3-430B3E14F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482" y="5292174"/>
            <a:ext cx="14042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" b="1">
                <a:latin typeface="Open Sans" panose="020B0606030504020204" pitchFamily="34" charset="0"/>
                <a:cs typeface="Open Sans" panose="020B0606030504020204" pitchFamily="34" charset="0"/>
              </a:rPr>
              <a:t>Extração</a:t>
            </a:r>
          </a:p>
        </p:txBody>
      </p:sp>
      <p:sp>
        <p:nvSpPr>
          <p:cNvPr id="42" name="AutoShape 20">
            <a:extLst>
              <a:ext uri="{FF2B5EF4-FFF2-40B4-BE49-F238E27FC236}">
                <a16:creationId xmlns:a16="http://schemas.microsoft.com/office/drawing/2014/main" id="{43ABA874-8EEF-814E-9C9E-894AF2015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776" y="4674113"/>
            <a:ext cx="1211334" cy="262467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800" b="1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AutoShape 20">
            <a:extLst>
              <a:ext uri="{FF2B5EF4-FFF2-40B4-BE49-F238E27FC236}">
                <a16:creationId xmlns:a16="http://schemas.microsoft.com/office/drawing/2014/main" id="{028349FB-990A-1240-8CD2-312EE4A2B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374" y="4699861"/>
            <a:ext cx="1211334" cy="262467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800" b="1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 descr="Oil Rig with solid fill">
            <a:extLst>
              <a:ext uri="{FF2B5EF4-FFF2-40B4-BE49-F238E27FC236}">
                <a16:creationId xmlns:a16="http://schemas.microsoft.com/office/drawing/2014/main" id="{17F71EEE-F7DB-2D46-BDAB-A117DDA34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0080" y="4417401"/>
            <a:ext cx="1145117" cy="859367"/>
          </a:xfrm>
          <a:prstGeom prst="rect">
            <a:avLst/>
          </a:prstGeom>
        </p:spPr>
      </p:pic>
      <p:pic>
        <p:nvPicPr>
          <p:cNvPr id="5" name="Graphic 4" descr="Electric Tower with solid fill">
            <a:extLst>
              <a:ext uri="{FF2B5EF4-FFF2-40B4-BE49-F238E27FC236}">
                <a16:creationId xmlns:a16="http://schemas.microsoft.com/office/drawing/2014/main" id="{00BB9588-0D4C-894A-9AE2-E60E6EA5F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3366" y="4402307"/>
            <a:ext cx="1123951" cy="848785"/>
          </a:xfrm>
          <a:prstGeom prst="rect">
            <a:avLst/>
          </a:prstGeom>
        </p:spPr>
      </p:pic>
      <p:pic>
        <p:nvPicPr>
          <p:cNvPr id="7" name="Graphic 6" descr="House with solid fill">
            <a:extLst>
              <a:ext uri="{FF2B5EF4-FFF2-40B4-BE49-F238E27FC236}">
                <a16:creationId xmlns:a16="http://schemas.microsoft.com/office/drawing/2014/main" id="{48DA346B-0C26-654D-9226-4BC11786B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14861" y="4349893"/>
            <a:ext cx="1145117" cy="996951"/>
          </a:xfrm>
          <a:prstGeom prst="rect">
            <a:avLst/>
          </a:prstGeom>
        </p:spPr>
      </p:pic>
      <p:pic>
        <p:nvPicPr>
          <p:cNvPr id="9" name="Graphic 8" descr="Oil Barrel with solid fill">
            <a:extLst>
              <a:ext uri="{FF2B5EF4-FFF2-40B4-BE49-F238E27FC236}">
                <a16:creationId xmlns:a16="http://schemas.microsoft.com/office/drawing/2014/main" id="{1BFB2C70-754A-384B-9AE8-D09F4C84B4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04307" y="4345502"/>
            <a:ext cx="1145117" cy="944034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6584AD0D-A986-594E-8DEE-72547C36B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10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pic>
        <p:nvPicPr>
          <p:cNvPr id="4" name="Picture 23" descr="Diagram&#10;&#10;Description automatically generated">
            <a:extLst>
              <a:ext uri="{FF2B5EF4-FFF2-40B4-BE49-F238E27FC236}">
                <a16:creationId xmlns:a16="http://schemas.microsoft.com/office/drawing/2014/main" id="{6A620EB6-C463-17A0-0CE6-C52A807C4A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9628" y="1116388"/>
            <a:ext cx="6160546" cy="262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6C5D60C-E59A-C94C-88FA-C69B05F2A667}"/>
                  </a:ext>
                </a:extLst>
              </p:cNvPr>
              <p:cNvSpPr>
                <a:spLocks noGrp="1"/>
              </p:cNvSpPr>
              <p:nvPr>
                <p:ph type="body" idx="13"/>
              </p:nvPr>
            </p:nvSpPr>
            <p:spPr>
              <a:xfrm>
                <a:off x="298383" y="1139865"/>
                <a:ext cx="10893462" cy="2352458"/>
              </a:xfrm>
            </p:spPr>
            <p:txBody>
              <a:bodyPr>
                <a:normAutofit fontScale="25000" lnSpcReduction="20000"/>
              </a:bodyPr>
              <a:lstStyle/>
              <a:p>
                <a:pPr marL="101598" lvl="1" indent="0" eaLnBrk="1" fontAlgn="auto" hangingPunct="1">
                  <a:lnSpc>
                    <a:spcPct val="120000"/>
                  </a:lnSpc>
                  <a:spcBef>
                    <a:spcPts val="1000"/>
                  </a:spcBef>
                  <a:buClr>
                    <a:srgbClr val="333333"/>
                  </a:buClr>
                  <a:buSzPts val="1300"/>
                  <a:buNone/>
                  <a:defRPr/>
                </a:pPr>
                <a:r>
                  <a:rPr lang="en-GB" sz="5600" b="1" dirty="0">
                    <a:solidFill>
                      <a:srgbClr val="7030A0"/>
                    </a:solidFill>
                    <a:latin typeface="Karla" pitchFamily="2" charset="0"/>
                  </a:rPr>
                  <a:t>Intensidade energética </a:t>
                </a:r>
                <a:r>
                  <a:rPr lang="en-GB" sz="5600" b="1" dirty="0">
                    <a:solidFill>
                      <a:schemeClr val="accent5"/>
                    </a:solidFill>
                    <a:latin typeface="Karla" pitchFamily="2" charset="0"/>
                  </a:rPr>
                  <a:t>vs. </a:t>
                </a:r>
                <a:r>
                  <a:rPr lang="en-GB" sz="5600" b="1" dirty="0">
                    <a:solidFill>
                      <a:schemeClr val="accent2"/>
                    </a:solidFill>
                    <a:latin typeface="Karla" pitchFamily="2" charset="0"/>
                  </a:rPr>
                  <a:t>eficiência energética </a:t>
                </a:r>
              </a:p>
              <a:p>
                <a:pPr marL="766229" indent="-57150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6400" b="1" i="0" dirty="0">
                    <a:solidFill>
                      <a:srgbClr val="7030A0"/>
                    </a:solidFill>
                    <a:effectLst/>
                    <a:latin typeface="Karla" pitchFamily="2" charset="0"/>
                  </a:rPr>
                  <a:t>A intensidade energética (EI) </a:t>
                </a:r>
                <a:r>
                  <a:rPr lang="en-GB" sz="5600" b="0" i="0" dirty="0">
                    <a:solidFill>
                      <a:srgbClr val="292929"/>
                    </a:solidFill>
                    <a:effectLst/>
                    <a:latin typeface="Karla" pitchFamily="2" charset="0"/>
                  </a:rPr>
                  <a:t>é medida pela quantidade de energia necessária por unidade de produção ou atividade, de modo que o uso de menos energia para produzir um produto reduz a intensidade (para </a:t>
                </a:r>
                <a:r>
                  <a:rPr lang="en-GB" sz="5600" b="1" i="0" dirty="0">
                    <a:solidFill>
                      <a:srgbClr val="292929"/>
                    </a:solidFill>
                    <a:effectLst/>
                    <a:latin typeface="Karla" pitchFamily="2" charset="0"/>
                  </a:rPr>
                  <a:t>uso agregado de energia</a:t>
                </a:r>
                <a:r>
                  <a:rPr lang="en-GB" sz="5600" b="0" i="0" dirty="0">
                    <a:solidFill>
                      <a:srgbClr val="292929"/>
                    </a:solidFill>
                    <a:effectLst/>
                    <a:latin typeface="Karla" pitchFamily="2" charset="0"/>
                  </a:rPr>
                  <a:t>)</a:t>
                </a:r>
              </a:p>
              <a:p>
                <a:pPr marL="766229" indent="-571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5600" b="1" i="0" dirty="0">
                    <a:solidFill>
                      <a:schemeClr val="accent2"/>
                    </a:solidFill>
                    <a:effectLst/>
                    <a:latin typeface="Karla" pitchFamily="2" charset="0"/>
                  </a:rPr>
                  <a:t>Eficiência energética </a:t>
                </a:r>
                <a:r>
                  <a:rPr lang="en-GB" sz="5600" b="1" dirty="0">
                    <a:solidFill>
                      <a:schemeClr val="accent2"/>
                    </a:solidFill>
                    <a:latin typeface="Karla" pitchFamily="2" charset="0"/>
                    <a:sym typeface="Calibri"/>
                  </a:rPr>
                  <a:t>termodinâmica </a:t>
                </a:r>
                <a:r>
                  <a:rPr lang="en-GB" sz="5600" b="0" i="0" dirty="0">
                    <a:solidFill>
                      <a:schemeClr val="accent2"/>
                    </a:solidFill>
                    <a:effectLst/>
                    <a:latin typeface="Karla" pitchFamily="2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sz="56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Calibri"/>
                      </a:rPr>
                      <m:t>𝛈</m:t>
                    </m:r>
                    <m:r>
                      <a:rPr lang="en-GB" sz="56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Calibri"/>
                      </a:rPr>
                      <m:t>)</m:t>
                    </m:r>
                  </m:oMath>
                </a14:m>
                <a:r>
                  <a:rPr lang="en-GB" sz="5600" b="0" i="0" dirty="0">
                    <a:solidFill>
                      <a:srgbClr val="292929"/>
                    </a:solidFill>
                    <a:effectLst/>
                    <a:latin typeface="Karla" pitchFamily="2" charset="0"/>
                  </a:rPr>
                  <a:t> melhora quando um determinado nível de serviço é fornecido com quantidades reduzidas de insumos energéticos ou quando os serviços são aprimorados para uma determinada quantidade de </a:t>
                </a:r>
                <a:r>
                  <a:rPr lang="en-GB" sz="5600" dirty="0">
                    <a:solidFill>
                      <a:srgbClr val="292929"/>
                    </a:solidFill>
                    <a:latin typeface="Karla" pitchFamily="2" charset="0"/>
                  </a:rPr>
                  <a:t>insumos energéticos (para </a:t>
                </a:r>
                <a:r>
                  <a:rPr lang="en-GB" sz="5600" b="1" dirty="0">
                    <a:solidFill>
                      <a:srgbClr val="292929"/>
                    </a:solidFill>
                    <a:latin typeface="Karla" pitchFamily="2" charset="0"/>
                  </a:rPr>
                  <a:t>tecnologias e atividades individuais</a:t>
                </a:r>
                <a:r>
                  <a:rPr lang="en-GB" sz="5600" dirty="0">
                    <a:solidFill>
                      <a:srgbClr val="292929"/>
                    </a:solidFill>
                    <a:latin typeface="Karla" pitchFamily="2" charset="0"/>
                  </a:rPr>
                  <a:t>).</a:t>
                </a:r>
              </a:p>
              <a:p>
                <a:pPr marL="766229" indent="-571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5600" b="0" i="0" dirty="0">
                    <a:solidFill>
                      <a:srgbClr val="292929"/>
                    </a:solidFill>
                    <a:effectLst/>
                    <a:latin typeface="Karla" pitchFamily="2" charset="0"/>
                  </a:rPr>
                  <a:t>Teoricamente, se a </a:t>
                </a:r>
                <a:r>
                  <a:rPr lang="en-GB" sz="5600" b="0" i="0" dirty="0">
                    <a:solidFill>
                      <a:schemeClr val="accent2"/>
                    </a:solidFill>
                    <a:effectLst/>
                    <a:latin typeface="Karla" pitchFamily="2" charset="0"/>
                  </a:rPr>
                  <a:t>eficiência energética </a:t>
                </a:r>
                <a:r>
                  <a:rPr lang="en-GB" sz="5600" b="0" i="0" dirty="0">
                    <a:solidFill>
                      <a:srgbClr val="292929"/>
                    </a:solidFill>
                    <a:effectLst/>
                    <a:latin typeface="Karla" pitchFamily="2" charset="0"/>
                  </a:rPr>
                  <a:t>termodinâmica (</a:t>
                </a:r>
                <a14:m>
                  <m:oMath xmlns:m="http://schemas.openxmlformats.org/officeDocument/2006/math">
                    <m:r>
                      <a:rPr lang="en-GB" sz="5600" b="1" i="1" smtClean="0">
                        <a:latin typeface="Cambria Math" panose="02040503050406030204" pitchFamily="18" charset="0"/>
                        <a:sym typeface="Calibri"/>
                      </a:rPr>
                      <m:t>𝛈</m:t>
                    </m:r>
                  </m:oMath>
                </a14:m>
                <a:r>
                  <a:rPr lang="en-GB" sz="5600" b="0" i="0" dirty="0">
                    <a:solidFill>
                      <a:srgbClr val="292929"/>
                    </a:solidFill>
                    <a:effectLst/>
                    <a:latin typeface="Karla" pitchFamily="2" charset="0"/>
                  </a:rPr>
                  <a:t>) melhorar, a </a:t>
                </a:r>
                <a:r>
                  <a:rPr lang="en-GB" sz="5600" b="0" i="0" dirty="0">
                    <a:solidFill>
                      <a:srgbClr val="7030A0"/>
                    </a:solidFill>
                    <a:effectLst/>
                    <a:latin typeface="Karla" pitchFamily="2" charset="0"/>
                  </a:rPr>
                  <a:t>intensidade energética </a:t>
                </a:r>
                <a:r>
                  <a:rPr lang="en-GB" sz="5600" b="0" i="0" dirty="0">
                    <a:solidFill>
                      <a:srgbClr val="292929"/>
                    </a:solidFill>
                    <a:effectLst/>
                    <a:latin typeface="Karla" pitchFamily="2" charset="0"/>
                  </a:rPr>
                  <a:t>(EI) </a:t>
                </a:r>
                <a:r>
                  <a:rPr lang="en-GB" sz="5600" dirty="0">
                    <a:solidFill>
                      <a:srgbClr val="292929"/>
                    </a:solidFill>
                    <a:latin typeface="Karla" pitchFamily="2" charset="0"/>
                  </a:rPr>
                  <a:t>para produzir um determinado serviço </a:t>
                </a:r>
                <a:r>
                  <a:rPr lang="en-GB" sz="5600" b="0" i="0" dirty="0">
                    <a:solidFill>
                      <a:srgbClr val="292929"/>
                    </a:solidFill>
                    <a:effectLst/>
                    <a:latin typeface="Karla" pitchFamily="2" charset="0"/>
                  </a:rPr>
                  <a:t>diminuirá. Na prática, há muitos outros fatores a serem considerados ao analisar essa relação.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6C5D60C-E59A-C94C-88FA-C69B05F2A6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3"/>
              </p:nvPr>
            </p:nvSpPr>
            <p:spPr>
              <a:xfrm>
                <a:off x="298383" y="1139865"/>
                <a:ext cx="10893462" cy="2352458"/>
              </a:xfrm>
              <a:blipFill>
                <a:blip r:embed="rId3"/>
                <a:stretch>
                  <a:fillRect r="-56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2">
            <a:extLst>
              <a:ext uri="{FF2B5EF4-FFF2-40B4-BE49-F238E27FC236}">
                <a16:creationId xmlns:a16="http://schemas.microsoft.com/office/drawing/2014/main" id="{9C4D9CD5-64EC-0C46-9B42-2DE193674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810" y="3425726"/>
            <a:ext cx="1502669" cy="74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00B05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Consumo final de energia (FEC)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CF099D03-6C7D-0140-859B-9E4A2BC93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475" y="3462655"/>
            <a:ext cx="15855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C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Produto/serviço fornecido (PSP)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C87AC33-DB18-B541-85F5-FBCD5C5C0AD1}"/>
              </a:ext>
            </a:extLst>
          </p:cNvPr>
          <p:cNvCxnSpPr/>
          <p:nvPr/>
        </p:nvCxnSpPr>
        <p:spPr>
          <a:xfrm>
            <a:off x="2722098" y="3806603"/>
            <a:ext cx="376539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miter lim="800000"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ECC68DA-66AF-CC45-98AF-592A55237CBE}"/>
              </a:ext>
            </a:extLst>
          </p:cNvPr>
          <p:cNvCxnSpPr/>
          <p:nvPr/>
        </p:nvCxnSpPr>
        <p:spPr>
          <a:xfrm>
            <a:off x="4684180" y="3802801"/>
            <a:ext cx="416296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miter lim="800000"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1EDBBA-2E0F-5C4F-AA0C-EAC9D0F2A469}"/>
              </a:ext>
            </a:extLst>
          </p:cNvPr>
          <p:cNvCxnSpPr/>
          <p:nvPr/>
        </p:nvCxnSpPr>
        <p:spPr>
          <a:xfrm>
            <a:off x="2700479" y="4783036"/>
            <a:ext cx="376539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miter lim="800000"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AA6A967B-4DBF-EF44-B3F5-C711340A4D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0858" y="3287152"/>
                <a:ext cx="1899238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400" dirty="0">
                    <a:solidFill>
                      <a:schemeClr val="accent2"/>
                    </a:solidFill>
                    <a:latin typeface="Open Sans" panose="020B0606030504020204" pitchFamily="34" charset="0"/>
                    <a:cs typeface="Open Sans" panose="020B0606030504020204" pitchFamily="34" charset="0"/>
                  </a:rPr>
                  <a:t>Processo</a:t>
                </a:r>
              </a:p>
              <a:p>
                <a:pPr algn="ctr" eaLnBrk="1" hangingPunct="1"/>
                <a:r>
                  <a:rPr lang="en-US" sz="1400" dirty="0">
                    <a:solidFill>
                      <a:schemeClr val="accent2"/>
                    </a:solidFill>
                    <a:latin typeface="Open Sans" panose="020B0606030504020204" pitchFamily="34" charset="0"/>
                    <a:cs typeface="Open Sans" panose="020B0606030504020204" pitchFamily="34" charset="0"/>
                  </a:rPr>
                  <a:t>com uma eficiência energética específica (</a:t>
                </a:r>
                <a14:m>
                  <m:oMath xmlns:m="http://schemas.openxmlformats.org/officeDocument/2006/math">
                    <m:r>
                      <a:rPr lang="en-GB" sz="1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Calibri"/>
                      </a:rPr>
                      <m:t>𝛈</m:t>
                    </m:r>
                    <m:r>
                      <a:rPr lang="en-GB" sz="1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sym typeface="Calibri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latin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AA6A967B-4DBF-EF44-B3F5-C711340A4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0858" y="3287152"/>
                <a:ext cx="1899238" cy="954107"/>
              </a:xfrm>
              <a:prstGeom prst="rect">
                <a:avLst/>
              </a:prstGeom>
              <a:blipFill>
                <a:blip r:embed="rId4"/>
                <a:stretch>
                  <a:fillRect t="-1911" r="-321" b="-57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63B31A3-6D26-F341-B98F-54A9B35BF2C1}"/>
                  </a:ext>
                </a:extLst>
              </p:cNvPr>
              <p:cNvSpPr/>
              <p:nvPr/>
            </p:nvSpPr>
            <p:spPr>
              <a:xfrm>
                <a:off x="7359981" y="3518486"/>
                <a:ext cx="4147794" cy="501419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𝑬𝑰</m:t>
                      </m:r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𝐹𝐸𝐶</m:t>
                          </m:r>
                        </m:num>
                        <m:den>
                          <m:r>
                            <a:rPr lang="en-US" sz="14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𝑃𝑆𝑃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𝐹𝑖𝑛𝑎𝑙</m:t>
                          </m:r>
                          <m:r>
                            <a:rPr lang="en-GB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𝐸𝑛𝑒𝑟𝑔𝑦</m:t>
                          </m:r>
                          <m:r>
                            <a:rPr lang="en-GB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𝐶𝑜𝑛𝑠𝑢𝑚𝑝𝑡𝑖𝑜𝑛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𝑃𝑟𝑜𝑑𝑢𝑐𝑡</m:t>
                          </m:r>
                          <m: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𝑆𝑒𝑟𝑣𝑖𝑐𝑒</m:t>
                          </m:r>
                          <m: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𝑃𝑟𝑜𝑣𝑖𝑑𝑒𝑑</m:t>
                          </m:r>
                        </m:den>
                      </m:f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 xmlns:a16="http://schemas.microsoft.com/office/drawing/2014/main" xmlns:p14="http://schemas.microsoft.com/office/powerpoint/2010/main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63B31A3-6D26-F341-B98F-54A9B35BF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981" y="3518486"/>
                <a:ext cx="4147794" cy="5014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03625E-7247-9A47-A891-B8F02584D1FE}"/>
              </a:ext>
            </a:extLst>
          </p:cNvPr>
          <p:cNvCxnSpPr/>
          <p:nvPr/>
        </p:nvCxnSpPr>
        <p:spPr>
          <a:xfrm>
            <a:off x="4723937" y="4723705"/>
            <a:ext cx="376539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miter lim="800000"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3F1D214-561F-B74A-BBA0-5619DBB0D476}"/>
              </a:ext>
            </a:extLst>
          </p:cNvPr>
          <p:cNvSpPr/>
          <p:nvPr/>
        </p:nvSpPr>
        <p:spPr>
          <a:xfrm>
            <a:off x="5169457" y="4514766"/>
            <a:ext cx="1149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25 toneladas de aço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630A6DE-3BCC-DD4C-B61D-0ECB4A1F066A}"/>
                  </a:ext>
                </a:extLst>
              </p:cNvPr>
              <p:cNvSpPr/>
              <p:nvPr/>
            </p:nvSpPr>
            <p:spPr>
              <a:xfrm>
                <a:off x="7467959" y="4384455"/>
                <a:ext cx="3415807" cy="618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𝐸𝐼</m:t>
                      </m:r>
                      <m:r>
                        <a:rPr lang="en-GB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100 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𝑡𝑜𝑛𝑠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𝑐𝑜𝑎𝑙</m:t>
                          </m:r>
                        </m:num>
                        <m:den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25 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𝑡𝑜𝑛𝑠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𝑠𝑡𝑒𝑒𝑙</m:t>
                          </m:r>
                        </m:den>
                      </m:f>
                      <m:r>
                        <a:rPr lang="en-US" b="0" i="1">
                          <a:solidFill>
                            <a:schemeClr val="tx1"/>
                          </a:solidFill>
                          <a:latin typeface="Cambria Math"/>
                        </a:rPr>
                        <m:t>=4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𝑐𝑜𝑎𝑙</m:t>
                          </m:r>
                        </m:num>
                        <m:den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𝑠𝑡𝑒𝑒𝑙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tx1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 xmlns:a16="http://schemas.microsoft.com/office/drawing/2014/main" xmlns:p14="http://schemas.microsoft.com/office/powerpoint/2010/main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630A6DE-3BCC-DD4C-B61D-0ECB4A1F06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959" y="4384455"/>
                <a:ext cx="3415807" cy="6183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3C3EBCD5-08E1-2E41-ACBB-ACDCF95469C9}"/>
              </a:ext>
            </a:extLst>
          </p:cNvPr>
          <p:cNvSpPr/>
          <p:nvPr/>
        </p:nvSpPr>
        <p:spPr>
          <a:xfrm>
            <a:off x="1458882" y="4521426"/>
            <a:ext cx="1190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100 toneladas de carvão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A1AF6F-53E7-9247-98E2-80C51B484722}"/>
              </a:ext>
            </a:extLst>
          </p:cNvPr>
          <p:cNvSpPr/>
          <p:nvPr/>
        </p:nvSpPr>
        <p:spPr>
          <a:xfrm>
            <a:off x="1197810" y="5662561"/>
            <a:ext cx="1369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5 litros de gasolina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24DF0DF-6546-484C-BA11-0CE9E20801CA}"/>
              </a:ext>
            </a:extLst>
          </p:cNvPr>
          <p:cNvCxnSpPr/>
          <p:nvPr/>
        </p:nvCxnSpPr>
        <p:spPr>
          <a:xfrm>
            <a:off x="2722098" y="5924171"/>
            <a:ext cx="376539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miter lim="800000"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856857B0-B5A5-FD4F-8094-2D3AB565FF5D}"/>
              </a:ext>
            </a:extLst>
          </p:cNvPr>
          <p:cNvSpPr/>
          <p:nvPr/>
        </p:nvSpPr>
        <p:spPr>
          <a:xfrm>
            <a:off x="5005541" y="5709723"/>
            <a:ext cx="1356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100 veículos-km percorridos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E291414-C1FB-FF45-860C-A564339476A0}"/>
              </a:ext>
            </a:extLst>
          </p:cNvPr>
          <p:cNvCxnSpPr/>
          <p:nvPr/>
        </p:nvCxnSpPr>
        <p:spPr>
          <a:xfrm>
            <a:off x="4723937" y="5961545"/>
            <a:ext cx="376539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miter lim="800000"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AAC1108-4E4F-A641-A920-793E2E09F46A}"/>
                  </a:ext>
                </a:extLst>
              </p:cNvPr>
              <p:cNvSpPr/>
              <p:nvPr/>
            </p:nvSpPr>
            <p:spPr>
              <a:xfrm>
                <a:off x="7622850" y="5676411"/>
                <a:ext cx="4147794" cy="495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𝐸𝐼</m:t>
                    </m:r>
                    <m:r>
                      <a:rPr lang="en-GB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𝑙𝑖𝑡𝑒𝑟𝑠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𝑔𝑎𝑠𝑜𝑙𝑖𝑛𝑒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𝑣𝑒h𝑖𝑐𝑙𝑒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𝑘𝑚</m:t>
                        </m:r>
                      </m:den>
                    </m:f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0.05 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𝑙𝑖𝑡𝑒𝑟𝑠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𝑔𝑎𝑠𝑜𝑙𝑖𝑛𝑒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𝑣𝑒h𝑖𝑐𝑙𝑒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𝑘𝑚</m:t>
                        </m:r>
                      </m:den>
                    </m:f>
                  </m:oMath>
                </a14:m>
                <a:r>
                  <a:rPr lang="en-GB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Open Sans" panose="020B0606030504020204" pitchFamily="34" charset="0"/>
                  </a:rPr>
                  <a:t> </a:t>
                </a:r>
              </a:p>
            </p:txBody>
          </p:sp>
        </mc:Choice>
        <mc:Fallback xmlns="" xmlns:a16="http://schemas.microsoft.com/office/drawing/2014/main" xmlns:p14="http://schemas.microsoft.com/office/powerpoint/2010/main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AAC1108-4E4F-A641-A920-793E2E09F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850" y="5676411"/>
                <a:ext cx="4147794" cy="495520"/>
              </a:xfrm>
              <a:prstGeom prst="rect">
                <a:avLst/>
              </a:prstGeom>
              <a:blipFill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ADA445-9671-4447-975F-E5F038E94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274" y="4357036"/>
            <a:ext cx="1278002" cy="852001"/>
          </a:xfrm>
          <a:prstGeom prst="rect">
            <a:avLst/>
          </a:prstGeom>
        </p:spPr>
      </p:pic>
      <p:pic>
        <p:nvPicPr>
          <p:cNvPr id="8" name="Picture 7" descr="A picture containing red, outdoor, parked&#10;&#10;Description automatically generated">
            <a:extLst>
              <a:ext uri="{FF2B5EF4-FFF2-40B4-BE49-F238E27FC236}">
                <a16:creationId xmlns:a16="http://schemas.microsoft.com/office/drawing/2014/main" id="{63568DB7-3B16-E849-BA3E-B658F858B2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658" b="19725"/>
          <a:stretch/>
        </p:blipFill>
        <p:spPr>
          <a:xfrm>
            <a:off x="3279274" y="5480920"/>
            <a:ext cx="1283165" cy="935623"/>
          </a:xfrm>
          <a:prstGeom prst="rect">
            <a:avLst/>
          </a:prstGeom>
        </p:spPr>
      </p:pic>
      <p:sp>
        <p:nvSpPr>
          <p:cNvPr id="28" name="Google Shape;113;p16">
            <a:extLst>
              <a:ext uri="{FF2B5EF4-FFF2-40B4-BE49-F238E27FC236}">
                <a16:creationId xmlns:a16="http://schemas.microsoft.com/office/drawing/2014/main" id="{1194225D-4B26-2B4B-B61A-4506132257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5147" y="154335"/>
            <a:ext cx="10515600" cy="108665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defRPr/>
            </a:pPr>
            <a:r>
              <a:rPr lang="en-GB" dirty="0">
                <a:latin typeface="Open Sans"/>
                <a:ea typeface="Open Sans"/>
                <a:cs typeface="Open Sans"/>
              </a:rPr>
              <a:t>Aula 3.2 - A intensidade energética</a:t>
            </a:r>
            <a:endParaRPr dirty="0">
              <a:latin typeface="Open Sans"/>
            </a:endParaRP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CE8434AD-CB15-8840-BDEB-42C3E9296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11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D92265-36CF-3210-6265-698750B7E703}"/>
              </a:ext>
            </a:extLst>
          </p:cNvPr>
          <p:cNvCxnSpPr/>
          <p:nvPr/>
        </p:nvCxnSpPr>
        <p:spPr>
          <a:xfrm>
            <a:off x="6318708" y="4723705"/>
            <a:ext cx="1261187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miter lim="800000"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B73A961-F88C-9B44-56C4-53DF019C1819}"/>
              </a:ext>
            </a:extLst>
          </p:cNvPr>
          <p:cNvCxnSpPr/>
          <p:nvPr/>
        </p:nvCxnSpPr>
        <p:spPr>
          <a:xfrm>
            <a:off x="6361663" y="5985507"/>
            <a:ext cx="1261187" cy="0"/>
          </a:xfrm>
          <a:prstGeom prst="straightConnector1">
            <a:avLst/>
          </a:prstGeom>
          <a:noFill/>
          <a:ln w="25400">
            <a:solidFill>
              <a:srgbClr val="C00000"/>
            </a:solidFill>
            <a:miter lim="800000"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875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206EBB5-513A-0447-B940-C7FD6C4CCBFE}"/>
                  </a:ext>
                </a:extLst>
              </p:cNvPr>
              <p:cNvSpPr>
                <a:spLocks noGrp="1"/>
              </p:cNvSpPr>
              <p:nvPr>
                <p:ph type="body" idx="13"/>
              </p:nvPr>
            </p:nvSpPr>
            <p:spPr>
              <a:xfrm>
                <a:off x="841240" y="1047676"/>
                <a:ext cx="6256965" cy="4763734"/>
              </a:xfrm>
            </p:spPr>
            <p:txBody>
              <a:bodyPr>
                <a:normAutofit fontScale="70000" lnSpcReduction="20000"/>
              </a:bodyPr>
              <a:lstStyle/>
              <a:p>
                <a:pPr eaLnBrk="1" fontAlgn="auto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333333"/>
                  </a:buClr>
                  <a:defRPr/>
                </a:pPr>
                <a:r>
                  <a:rPr lang="en-GB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Os dados de energia podem ser representados de várias formas</a:t>
                </a:r>
              </a:p>
              <a:p>
                <a:pPr marL="380990" indent="-380990" eaLnBrk="1" fontAlgn="auto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333333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GB" sz="2600" dirty="0"/>
                  <a:t>Unidades físicas</a:t>
                </a:r>
              </a:p>
              <a:p>
                <a:pPr lvl="3" eaLnBrk="1" fontAlgn="auto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333333"/>
                  </a:buClr>
                  <a:buSzPts val="1300"/>
                  <a:defRPr/>
                </a:pPr>
                <a:r>
                  <a:rPr lang="en-GB" sz="2600" dirty="0"/>
                  <a:t>Carvão: Toneladas [t]</a:t>
                </a:r>
              </a:p>
              <a:p>
                <a:pPr lvl="3" eaLnBrk="1" fontAlgn="auto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333333"/>
                  </a:buClr>
                  <a:buSzPts val="1300"/>
                  <a:defRPr/>
                </a:pPr>
                <a:r>
                  <a:rPr lang="en-GB" sz="2600" dirty="0"/>
                  <a:t>Produtos de petróleo: Barril</a:t>
                </a:r>
              </a:p>
              <a:p>
                <a:pPr lvl="3" eaLnBrk="1" fontAlgn="auto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333333"/>
                  </a:buClr>
                  <a:buSzPts val="1300"/>
                  <a:defRPr/>
                </a:pPr>
                <a:r>
                  <a:rPr lang="en-GB" sz="2600" dirty="0"/>
                  <a:t>Eletricidade: Kilowatt-hora [kWh]</a:t>
                </a:r>
              </a:p>
              <a:p>
                <a:pPr lvl="3" eaLnBrk="1" fontAlgn="auto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333333"/>
                  </a:buClr>
                  <a:buSzPts val="1300"/>
                  <a:defRPr/>
                </a:pPr>
                <a:r>
                  <a:rPr lang="en-GB" sz="2600" dirty="0"/>
                  <a:t>Gás natural: Metros cúbicos [m³]</a:t>
                </a:r>
              </a:p>
              <a:p>
                <a:pPr marL="380990" lvl="3" indent="-380990" eaLnBrk="1" fontAlgn="auto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333333"/>
                  </a:buClr>
                  <a:buSzPts val="1300"/>
                  <a:buFont typeface="Arial" panose="020B0604020202020204" pitchFamily="34" charset="0"/>
                  <a:buChar char="•"/>
                  <a:defRPr/>
                </a:pPr>
                <a:r>
                  <a:rPr lang="en-GB" sz="2600" dirty="0"/>
                  <a:t>Unidades de energia</a:t>
                </a:r>
              </a:p>
              <a:p>
                <a:pPr lvl="3" eaLnBrk="1" fontAlgn="auto" hangingPunct="1">
                  <a:lnSpc>
                    <a:spcPct val="120000"/>
                  </a:lnSpc>
                  <a:spcBef>
                    <a:spcPts val="1000"/>
                  </a:spcBef>
                  <a:buClr>
                    <a:srgbClr val="333333"/>
                  </a:buClr>
                  <a:buSzPts val="1300"/>
                  <a:defRPr/>
                </a:pPr>
                <a:r>
                  <a:rPr lang="en-US" sz="2600" dirty="0"/>
                  <a:t>Gigajoules [GJ], </a:t>
                </a:r>
                <a:r>
                  <a:rPr lang="en-US" sz="2600" dirty="0" err="1"/>
                  <a:t>Toneladas </a:t>
                </a:r>
                <a:r>
                  <a:rPr lang="en-US" sz="2600" dirty="0"/>
                  <a:t>de óleo equivalente [toe], </a:t>
                </a:r>
                <a:r>
                  <a:rPr lang="en-US" sz="2600" dirty="0" err="1"/>
                  <a:t>Teracalorias </a:t>
                </a:r>
                <a:r>
                  <a:rPr lang="en-US" sz="2600" dirty="0"/>
                  <a:t>[</a:t>
                </a:r>
                <a:r>
                  <a:rPr lang="en-US" sz="2600" dirty="0" err="1"/>
                  <a:t>Tcal</a:t>
                </a:r>
                <a:r>
                  <a:rPr lang="en-US" sz="2600" dirty="0"/>
                  <a:t>]</a:t>
                </a:r>
              </a:p>
              <a:p>
                <a:pPr marL="380990" lvl="3" indent="-380990" eaLnBrk="1" fontAlgn="auto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333333"/>
                  </a:buClr>
                  <a:buSzPts val="1300"/>
                  <a:buFont typeface="Arial" panose="020B0604020202020204" pitchFamily="34" charset="0"/>
                  <a:buChar char="•"/>
                  <a:defRPr/>
                </a:pPr>
                <a:r>
                  <a:rPr lang="en-US" sz="2600" dirty="0"/>
                  <a:t>Conversão entre unidades físicas e de energia: </a:t>
                </a:r>
                <a:r>
                  <a:rPr lang="en-US" sz="2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Conteúdo energético (CE)</a:t>
                </a:r>
              </a:p>
              <a:p>
                <a:pPr lvl="3" eaLnBrk="1" fontAlgn="auto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333333"/>
                  </a:buClr>
                  <a:buSzPts val="1300"/>
                  <a:defRPr/>
                </a:pPr>
                <a:r>
                  <a:rPr lang="en-GB" sz="2600" dirty="0"/>
                  <a:t>Por exemplo, </a:t>
                </a:r>
                <a:endParaRPr lang="en-US" sz="2600" dirty="0"/>
              </a:p>
            </p:txBody>
          </p:sp>
        </mc:Choice>
        <mc:Fallback xmlns="" xmlns:a16="http://schemas.microsoft.com/office/drawing/2014/main" xmlns:p14="http://schemas.microsoft.com/office/powerpoint/2010/main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206EBB5-513A-0447-B940-C7FD6C4CC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3"/>
              </p:nvPr>
            </p:nvSpPr>
            <p:spPr>
              <a:xfrm>
                <a:off x="841240" y="1047676"/>
                <a:ext cx="6256965" cy="4763734"/>
              </a:xfrm>
              <a:blipFill>
                <a:blip r:embed="rId3"/>
                <a:stretch>
                  <a:fillRect l="-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8">
            <a:extLst>
              <a:ext uri="{FF2B5EF4-FFF2-40B4-BE49-F238E27FC236}">
                <a16:creationId xmlns:a16="http://schemas.microsoft.com/office/drawing/2014/main" id="{9B1D068B-055D-5E45-9732-DCB662EC1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7385" y="1800711"/>
            <a:ext cx="2371237" cy="34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85750" indent="-285750"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4pPr marL="285750" indent="-285750"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Barris de petróleo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0B72000E-D92F-7D41-89CD-1100FC66C6F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900555" y="4226721"/>
            <a:ext cx="1464897" cy="41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85750" indent="-285750"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4pPr marL="285750" indent="-285750"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m³ de gás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ACB5E966-C131-064F-B6BE-0C4BE4A3CB3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527627" y="1740419"/>
            <a:ext cx="1727201" cy="45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85750" indent="-285750"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4pPr marL="285750" indent="-285750"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algn="ctr"/>
            <a:r>
              <a:rPr lang="en-GB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Toneladas</a:t>
            </a:r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GB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carvão</a:t>
            </a:r>
            <a:endParaRPr lang="en-GB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E02ED-9DB3-1A49-9CCA-5036489E1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111" y="2277896"/>
            <a:ext cx="2070232" cy="137880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53D08D-CAD0-944A-A37A-A3350100D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369" y="4685534"/>
            <a:ext cx="1095716" cy="1608604"/>
          </a:xfrm>
          <a:prstGeom prst="rect">
            <a:avLst/>
          </a:prstGeom>
        </p:spPr>
      </p:pic>
      <p:pic>
        <p:nvPicPr>
          <p:cNvPr id="9" name="Picture 8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D29ABB64-3804-7D49-8EFB-93DBE979FA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2" r="9019"/>
          <a:stretch/>
        </p:blipFill>
        <p:spPr>
          <a:xfrm>
            <a:off x="9578572" y="4801014"/>
            <a:ext cx="2108863" cy="1254739"/>
          </a:xfrm>
          <a:prstGeom prst="rect">
            <a:avLst/>
          </a:prstGeom>
        </p:spPr>
      </p:pic>
      <p:pic>
        <p:nvPicPr>
          <p:cNvPr id="25" name="Picture 2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426928CE-2CB5-404D-89E8-929958262F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997" r="14075" b="16316"/>
          <a:stretch/>
        </p:blipFill>
        <p:spPr>
          <a:xfrm>
            <a:off x="9578571" y="2255790"/>
            <a:ext cx="2108864" cy="1514000"/>
          </a:xfrm>
          <a:prstGeom prst="rect">
            <a:avLst/>
          </a:prstGeom>
        </p:spPr>
      </p:pic>
      <p:sp>
        <p:nvSpPr>
          <p:cNvPr id="26" name="Text Box 17">
            <a:extLst>
              <a:ext uri="{FF2B5EF4-FFF2-40B4-BE49-F238E27FC236}">
                <a16:creationId xmlns:a16="http://schemas.microsoft.com/office/drawing/2014/main" id="{7363C73A-B821-DC46-B8FA-AB4D609C833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164075" y="4226721"/>
            <a:ext cx="2454305" cy="45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85750" indent="-285750"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4pPr marL="285750" indent="-285750"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algn="ctr"/>
            <a:r>
              <a:rPr lang="en-GB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kWh de eletricidade</a:t>
            </a:r>
          </a:p>
        </p:txBody>
      </p:sp>
      <p:sp>
        <p:nvSpPr>
          <p:cNvPr id="14" name="Google Shape;113;p16">
            <a:extLst>
              <a:ext uri="{FF2B5EF4-FFF2-40B4-BE49-F238E27FC236}">
                <a16:creationId xmlns:a16="http://schemas.microsoft.com/office/drawing/2014/main" id="{D109C750-0B76-9447-880B-A2513F0D9DDB}"/>
              </a:ext>
            </a:extLst>
          </p:cNvPr>
          <p:cNvSpPr txBox="1">
            <a:spLocks/>
          </p:cNvSpPr>
          <p:nvPr/>
        </p:nvSpPr>
        <p:spPr bwMode="auto">
          <a:xfrm>
            <a:off x="990600" y="360208"/>
            <a:ext cx="10515600" cy="84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3.3 - Intensidade energética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FA9701-D506-41E2-8CA7-63078DE73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12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635019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B41032-0F7F-C14B-8219-DCD44BAAA82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101598" eaLnBrk="1" fontAlgn="auto" hangingPunct="1">
              <a:spcBef>
                <a:spcPts val="1000"/>
              </a:spcBef>
              <a:buClr>
                <a:srgbClr val="333333"/>
              </a:buClr>
              <a:defRPr/>
            </a:pPr>
            <a:r>
              <a:rPr lang="en-US"/>
              <a:t>Os dados de energia podem ser representados de várias formas, em diferentes unidades físicas e de energia</a:t>
            </a:r>
            <a:endParaRPr lang="en-GB"/>
          </a:p>
          <a:p>
            <a:endParaRPr lang="en-GB"/>
          </a:p>
        </p:txBody>
      </p:sp>
      <p:sp>
        <p:nvSpPr>
          <p:cNvPr id="10" name="Google Shape;115;p16">
            <a:extLst>
              <a:ext uri="{FF2B5EF4-FFF2-40B4-BE49-F238E27FC236}">
                <a16:creationId xmlns:a16="http://schemas.microsoft.com/office/drawing/2014/main" id="{8C126A44-EEBC-AF45-B9B0-1572796CE6B2}"/>
              </a:ext>
            </a:extLst>
          </p:cNvPr>
          <p:cNvSpPr txBox="1"/>
          <p:nvPr/>
        </p:nvSpPr>
        <p:spPr>
          <a:xfrm>
            <a:off x="1091566" y="2085434"/>
            <a:ext cx="10657089" cy="42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80990" lvl="3" indent="-380990">
              <a:buFont typeface="Arial" panose="020B0604020202020204" pitchFamily="34" charset="0"/>
              <a:buChar char="•"/>
            </a:pPr>
            <a:endParaRPr lang="en-GB" sz="16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6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6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16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16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16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16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16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16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600">
                <a:latin typeface="Open Sans" panose="020B0606030504020204" pitchFamily="34" charset="0"/>
                <a:cs typeface="Open Sans" panose="020B0606030504020204" pitchFamily="34" charset="0"/>
              </a:rPr>
              <a:t>     </a:t>
            </a:r>
          </a:p>
          <a:p>
            <a:r>
              <a:rPr lang="en-GB" sz="1600">
                <a:latin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endParaRPr lang="en-GB" sz="160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609585" indent="-507987">
              <a:lnSpc>
                <a:spcPct val="90000"/>
              </a:lnSpc>
              <a:buSzPts val="1600"/>
              <a:buFont typeface="Arial"/>
              <a:buChar char="•"/>
            </a:pPr>
            <a:endParaRPr lang="en-GB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C1BC131-FF63-5946-9057-D296F9BB9A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4806" y="2898093"/>
          <a:ext cx="8190839" cy="3435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261600" imgH="4305300" progId="Excel.Sheet.12">
                  <p:embed/>
                </p:oleObj>
              </mc:Choice>
              <mc:Fallback>
                <p:oleObj name="Worksheet" r:id="rId3" imgW="10261600" imgH="4305300" progId="Excel.Sheet.12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C1BC131-FF63-5946-9057-D296F9BB9A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4806" y="2898093"/>
                        <a:ext cx="8190839" cy="3435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0E6A15C9-E435-D842-9983-CEC9CC9DEBC6}"/>
              </a:ext>
            </a:extLst>
          </p:cNvPr>
          <p:cNvSpPr txBox="1"/>
          <p:nvPr/>
        </p:nvSpPr>
        <p:spPr>
          <a:xfrm>
            <a:off x="6350381" y="2506845"/>
            <a:ext cx="366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Open Sans" panose="020B0606030504020204" pitchFamily="34" charset="0"/>
                <a:cs typeface="Open Sans" panose="020B0606030504020204" pitchFamily="34" charset="0"/>
              </a:rPr>
              <a:t>Exemplo: 1MJ = 0,2778 kWh</a:t>
            </a:r>
            <a:endParaRPr lang="en-GB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C3D9A2-745E-BF49-9771-4A4B31017A28}"/>
              </a:ext>
            </a:extLst>
          </p:cNvPr>
          <p:cNvSpPr/>
          <p:nvPr/>
        </p:nvSpPr>
        <p:spPr>
          <a:xfrm>
            <a:off x="6577131" y="3429000"/>
            <a:ext cx="617159" cy="206981"/>
          </a:xfrm>
          <a:prstGeom prst="rect">
            <a:avLst/>
          </a:prstGeom>
          <a:solidFill>
            <a:srgbClr val="C0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4AF614-7DEF-F243-88EC-6C8B49BDE7F2}"/>
              </a:ext>
            </a:extLst>
          </p:cNvPr>
          <p:cNvSpPr/>
          <p:nvPr/>
        </p:nvSpPr>
        <p:spPr>
          <a:xfrm>
            <a:off x="1884805" y="3429000"/>
            <a:ext cx="664431" cy="206981"/>
          </a:xfrm>
          <a:prstGeom prst="rect">
            <a:avLst/>
          </a:prstGeom>
          <a:solidFill>
            <a:srgbClr val="C0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740C35-B11D-3241-A8C5-102A3CB910E7}"/>
              </a:ext>
            </a:extLst>
          </p:cNvPr>
          <p:cNvSpPr/>
          <p:nvPr/>
        </p:nvSpPr>
        <p:spPr>
          <a:xfrm>
            <a:off x="6587208" y="2908166"/>
            <a:ext cx="617157" cy="245633"/>
          </a:xfrm>
          <a:prstGeom prst="rect">
            <a:avLst/>
          </a:prstGeom>
          <a:solidFill>
            <a:srgbClr val="C0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94F146-C37A-414D-82C6-E326F04F43EC}"/>
              </a:ext>
            </a:extLst>
          </p:cNvPr>
          <p:cNvGrpSpPr/>
          <p:nvPr/>
        </p:nvGrpSpPr>
        <p:grpSpPr>
          <a:xfrm>
            <a:off x="1073688" y="2775213"/>
            <a:ext cx="857927" cy="1034767"/>
            <a:chOff x="72908" y="1224690"/>
            <a:chExt cx="643445" cy="77607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A1E6136-743A-114B-9F67-EC04222A10AB}"/>
                </a:ext>
              </a:extLst>
            </p:cNvPr>
            <p:cNvCxnSpPr>
              <a:stCxn id="31" idx="2"/>
            </p:cNvCxnSpPr>
            <p:nvPr/>
          </p:nvCxnSpPr>
          <p:spPr>
            <a:xfrm flipH="1">
              <a:off x="384855" y="1540113"/>
              <a:ext cx="9775" cy="46065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3B55664-EC22-C441-85B2-6DA9DEAF2027}"/>
                </a:ext>
              </a:extLst>
            </p:cNvPr>
            <p:cNvSpPr txBox="1"/>
            <p:nvPr/>
          </p:nvSpPr>
          <p:spPr>
            <a:xfrm>
              <a:off x="72908" y="1224690"/>
              <a:ext cx="643445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>
                  <a:latin typeface="Open Sans" panose="020B0606030504020204" pitchFamily="34" charset="0"/>
                  <a:cs typeface="Open Sans" panose="020B0606030504020204" pitchFamily="34" charset="0"/>
                </a:rPr>
                <a:t>De</a:t>
              </a:r>
              <a:endParaRPr lang="en-GB" sz="2133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1577F7-92B4-0245-9C8E-2B10CB83C387}"/>
              </a:ext>
            </a:extLst>
          </p:cNvPr>
          <p:cNvGrpSpPr/>
          <p:nvPr/>
        </p:nvGrpSpPr>
        <p:grpSpPr>
          <a:xfrm>
            <a:off x="1856775" y="2519598"/>
            <a:ext cx="1394483" cy="420564"/>
            <a:chOff x="320782" y="1409355"/>
            <a:chExt cx="1045862" cy="31542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740FEA2-9355-754A-A1B9-9272F296723B}"/>
                </a:ext>
              </a:extLst>
            </p:cNvPr>
            <p:cNvCxnSpPr/>
            <p:nvPr/>
          </p:nvCxnSpPr>
          <p:spPr>
            <a:xfrm>
              <a:off x="890082" y="1594022"/>
              <a:ext cx="47656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262E86-5837-0440-A830-79484F5CC459}"/>
                </a:ext>
              </a:extLst>
            </p:cNvPr>
            <p:cNvSpPr txBox="1"/>
            <p:nvPr/>
          </p:nvSpPr>
          <p:spPr>
            <a:xfrm>
              <a:off x="320782" y="1409355"/>
              <a:ext cx="375343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>
                  <a:latin typeface="Open Sans" panose="020B0606030504020204" pitchFamily="34" charset="0"/>
                  <a:cs typeface="Open Sans" panose="020B0606030504020204" pitchFamily="34" charset="0"/>
                </a:rPr>
                <a:t>Para</a:t>
              </a:r>
              <a:endParaRPr lang="en-GB" sz="2133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9" name="Google Shape;113;p16">
            <a:extLst>
              <a:ext uri="{FF2B5EF4-FFF2-40B4-BE49-F238E27FC236}">
                <a16:creationId xmlns:a16="http://schemas.microsoft.com/office/drawing/2014/main" id="{FD9FF64A-387B-8D44-9021-586A031609F9}"/>
              </a:ext>
            </a:extLst>
          </p:cNvPr>
          <p:cNvSpPr txBox="1">
            <a:spLocks/>
          </p:cNvSpPr>
          <p:nvPr/>
        </p:nvSpPr>
        <p:spPr bwMode="auto">
          <a:xfrm>
            <a:off x="990600" y="360208"/>
            <a:ext cx="10515600" cy="105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3.3 - Intensidade energética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95FA994-ED91-C049-B84B-3CCDBD811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13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055742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3;p16">
            <a:extLst>
              <a:ext uri="{FF2B5EF4-FFF2-40B4-BE49-F238E27FC236}">
                <a16:creationId xmlns:a16="http://schemas.microsoft.com/office/drawing/2014/main" id="{B32BBC24-E756-5842-88A5-A20528EA2BCD}"/>
              </a:ext>
            </a:extLst>
          </p:cNvPr>
          <p:cNvSpPr txBox="1">
            <a:spLocks/>
          </p:cNvSpPr>
          <p:nvPr/>
        </p:nvSpPr>
        <p:spPr bwMode="auto">
          <a:xfrm>
            <a:off x="990600" y="36020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3.3 - </a:t>
            </a:r>
            <a:r>
              <a:rPr lang="en-GB" b="1" dirty="0">
                <a:solidFill>
                  <a:srgbClr val="7030A0"/>
                </a:solidFill>
                <a:latin typeface="Open Sans"/>
              </a:rPr>
              <a:t>Intensidade energética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141B53C-DE62-354B-84FE-3A39A209071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87413" y="1533525"/>
            <a:ext cx="10252075" cy="4262438"/>
          </a:xfrm>
        </p:spPr>
        <p:txBody>
          <a:bodyPr>
            <a:normAutofit/>
          </a:bodyPr>
          <a:lstStyle/>
          <a:p>
            <a:pPr marL="101598" eaLnBrk="1" fontAlgn="auto" hangingPunct="1">
              <a:spcBef>
                <a:spcPts val="1000"/>
              </a:spcBef>
              <a:buClr>
                <a:srgbClr val="333333"/>
              </a:buClr>
              <a:defRPr/>
            </a:pPr>
            <a:r>
              <a:rPr lang="en-GB" b="1" dirty="0">
                <a:solidFill>
                  <a:srgbClr val="7030A0"/>
                </a:solidFill>
              </a:rPr>
              <a:t>Intensidade energética (EI) </a:t>
            </a:r>
            <a:r>
              <a:rPr lang="en-GB" dirty="0"/>
              <a:t>como indicador: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6D64E-F248-364C-93F0-760D78821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14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71976AFD-677D-774E-BE09-2F7F952BF47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52512" y="2492917"/>
              <a:ext cx="10413115" cy="307977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40017">
                      <a:extLst>
                        <a:ext uri="{9D8B030D-6E8A-4147-A177-3AD203B41FA5}">
                          <a16:colId xmlns:a16="http://schemas.microsoft.com/office/drawing/2014/main" val="2220082881"/>
                        </a:ext>
                      </a:extLst>
                    </a:gridCol>
                    <a:gridCol w="4125331">
                      <a:extLst>
                        <a:ext uri="{9D8B030D-6E8A-4147-A177-3AD203B41FA5}">
                          <a16:colId xmlns:a16="http://schemas.microsoft.com/office/drawing/2014/main" val="2936470367"/>
                        </a:ext>
                      </a:extLst>
                    </a:gridCol>
                    <a:gridCol w="2947767">
                      <a:extLst>
                        <a:ext uri="{9D8B030D-6E8A-4147-A177-3AD203B41FA5}">
                          <a16:colId xmlns:a16="http://schemas.microsoft.com/office/drawing/2014/main" val="1881619488"/>
                        </a:ext>
                      </a:extLst>
                    </a:gridCol>
                  </a:tblGrid>
                  <a:tr h="494453"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</a:pPr>
                          <a:r>
                            <a:rPr lang="en-US" sz="1800" b="0" i="0" dirty="0" err="1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Setor</a:t>
                          </a: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 no </a:t>
                          </a:r>
                          <a:r>
                            <a:rPr lang="en-US" sz="1800" b="0" i="0" dirty="0" err="1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país</a:t>
                          </a: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 A 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Setor no país B 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0" i="0" dirty="0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Índice de </a:t>
                          </a:r>
                          <a:r>
                            <a:rPr lang="en-GB" sz="1800" b="1" i="0" dirty="0">
                              <a:solidFill>
                                <a:srgbClr val="7030A0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intensidade energética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34120383"/>
                      </a:ext>
                    </a:extLst>
                  </a:tr>
                  <a:tr h="707922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0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  <m:sSub>
                                  <m:sSubPr>
                                    <m:ctrlPr>
                                      <a:rPr lang="en-GB" sz="1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𝐈</m:t>
                                    </m:r>
                                  </m:e>
                                  <m:sub>
                                    <m:r>
                                      <a:rPr lang="en-GB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sub>
                                </m:sSub>
                                <m:r>
                                  <a:rPr lang="en-GB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4 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ton</m:t>
                                    </m:r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coal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ton</m:t>
                                    </m:r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steel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eaLnBrk="1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b="1" i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  <m:sSub>
                                  <m:sSubPr>
                                    <m:ctrlPr>
                                      <a:rPr lang="en-GB" sz="1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𝐈</m:t>
                                    </m:r>
                                  </m:e>
                                  <m:sub>
                                    <m:r>
                                      <a:rPr lang="en-GB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𝐁</m:t>
                                    </m:r>
                                  </m:sub>
                                </m:sSub>
                                <m:r>
                                  <a:rPr lang="en-GB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3.8 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ton</m:t>
                                    </m:r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coal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ton</m:t>
                                    </m:r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steel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𝐄</m:t>
                                    </m:r>
                                    <m:sSub>
                                      <m:sSubPr>
                                        <m:ctrlPr>
                                          <a:rPr lang="en-US" sz="1800" b="1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𝐈</m:t>
                                        </m:r>
                                      </m:e>
                                      <m:sub>
                                        <m:r>
                                          <a:rPr lang="en-US" sz="1800" b="1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𝐁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𝐄</m:t>
                                    </m:r>
                                    <m:sSub>
                                      <m:sSubPr>
                                        <m:ctrlPr>
                                          <a:rPr lang="en-US" sz="1800" b="1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𝐈</m:t>
                                        </m:r>
                                      </m:e>
                                      <m:sub>
                                        <m:r>
                                          <a:rPr lang="en-US" sz="1800" b="1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𝐀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3.8</m:t>
                                    </m:r>
                                  </m:num>
                                  <m:den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=0.95</m:t>
                                </m:r>
                              </m:oMath>
                            </m:oMathPara>
                          </a14:m>
                          <a:endParaRPr lang="en-GB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91296793"/>
                      </a:ext>
                    </a:extLst>
                  </a:tr>
                  <a:tr h="166894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1" i="0" baseline="0" dirty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Conteúdo </a:t>
                          </a:r>
                          <a:r>
                            <a:rPr lang="en-US" sz="1800" b="1" i="0" dirty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energético </a:t>
                          </a:r>
                          <a:r>
                            <a:rPr lang="en-US" sz="1800" b="1" i="0" baseline="0" dirty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(CE) </a:t>
                          </a:r>
                          <a:r>
                            <a:rPr lang="en-US" sz="1800" b="0" i="0" baseline="0" dirty="0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do carvão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𝐄𝐂</m:t>
                                    </m:r>
                                  </m:e>
                                  <m:sub>
                                    <m:r>
                                      <a:rPr lang="en-GB" sz="1800" b="1" i="0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𝐜𝐨𝐚𝐥</m:t>
                                    </m:r>
                                    <m:r>
                                      <a:rPr lang="en-GB" sz="1800" b="1" i="0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800" b="1" i="0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sub>
                                </m:sSub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=25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GJ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ton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𝐄</m:t>
                                    </m:r>
                                    <m:r>
                                      <a:rPr lang="en-GB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𝐈</m:t>
                                    </m:r>
                                  </m:e>
                                  <m:sub>
                                    <m:r>
                                      <a:rPr lang="en-US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sub>
                                </m:sSub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=100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GJ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ton</m:t>
                                    </m:r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steel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1" i="0" baseline="0" dirty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Conteúdo </a:t>
                          </a:r>
                          <a:r>
                            <a:rPr lang="en-US" sz="1800" b="1" i="0" dirty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energético </a:t>
                          </a:r>
                          <a:r>
                            <a:rPr lang="en-US" sz="1800" b="1" i="0" baseline="0" dirty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(CE) </a:t>
                          </a:r>
                          <a:r>
                            <a:rPr lang="en-US" sz="1800" b="0" i="0" baseline="0" dirty="0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do carvão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𝐄𝐂</m:t>
                                    </m:r>
                                  </m:e>
                                  <m:sub>
                                    <m:r>
                                      <a:rPr lang="en-GB" sz="1800" b="1" i="0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𝐜𝐨𝐚𝐥</m:t>
                                    </m:r>
                                    <m:r>
                                      <a:rPr lang="en-GB" sz="1800" b="1" i="0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800" b="1" i="0" smtClean="0">
                                        <a:solidFill>
                                          <a:schemeClr val="tx1">
                                            <a:lumMod val="65000"/>
                                            <a:lumOff val="3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𝐁</m:t>
                                    </m:r>
                                  </m:sub>
                                </m:sSub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GJ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ton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𝐄</m:t>
                                    </m:r>
                                    <m:r>
                                      <a:rPr lang="en-GB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𝐈</m:t>
                                    </m:r>
                                  </m:e>
                                  <m:sub>
                                    <m:r>
                                      <a:rPr lang="en-GB" sz="1800" b="1" i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𝐁</m:t>
                                    </m:r>
                                  </m:sub>
                                </m:sSub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  <m:r>
                                  <a:rPr lang="en-GB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GJ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ton</m:t>
                                    </m:r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steel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𝐄</m:t>
                                    </m:r>
                                    <m:sSub>
                                      <m:sSubPr>
                                        <m:ctrlPr>
                                          <a:rPr lang="en-US" sz="18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𝐈</m:t>
                                        </m:r>
                                      </m:e>
                                      <m:sub>
                                        <m:r>
                                          <a:rPr lang="en-US" sz="1800" b="1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𝐀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800" b="1" i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𝐄</m:t>
                                    </m:r>
                                    <m:sSub>
                                      <m:sSubPr>
                                        <m:ctrlPr>
                                          <a:rPr lang="en-US" sz="18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1" i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𝐈</m:t>
                                        </m:r>
                                      </m:e>
                                      <m:sub>
                                        <m:r>
                                          <a:rPr lang="en-US" sz="1800" b="1" i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𝐁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800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num>
                                  <m:den>
                                    <m:r>
                                      <a:rPr lang="en-US" sz="18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114</m:t>
                                    </m:r>
                                  </m:den>
                                </m:f>
                                <m: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=0.88</m:t>
                                </m:r>
                              </m:oMath>
                            </m:oMathPara>
                          </a14:m>
                          <a:endParaRPr lang="en-GB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263876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71976AFD-677D-774E-BE09-2F7F952BF4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0514858"/>
                  </p:ext>
                </p:extLst>
              </p:nvPr>
            </p:nvGraphicFramePr>
            <p:xfrm>
              <a:off x="1052512" y="2492917"/>
              <a:ext cx="10413115" cy="307977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340017">
                      <a:extLst>
                        <a:ext uri="{9D8B030D-6E8A-4147-A177-3AD203B41FA5}">
                          <a16:colId xmlns:a16="http://schemas.microsoft.com/office/drawing/2014/main" val="2220082881"/>
                        </a:ext>
                      </a:extLst>
                    </a:gridCol>
                    <a:gridCol w="4125331">
                      <a:extLst>
                        <a:ext uri="{9D8B030D-6E8A-4147-A177-3AD203B41FA5}">
                          <a16:colId xmlns:a16="http://schemas.microsoft.com/office/drawing/2014/main" val="2936470367"/>
                        </a:ext>
                      </a:extLst>
                    </a:gridCol>
                    <a:gridCol w="2947767">
                      <a:extLst>
                        <a:ext uri="{9D8B030D-6E8A-4147-A177-3AD203B41FA5}">
                          <a16:colId xmlns:a16="http://schemas.microsoft.com/office/drawing/2014/main" val="1881619488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</a:pPr>
                          <a:r>
                            <a:rPr lang="en-US" sz="1800" b="0" i="0" dirty="0" err="1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Setor</a:t>
                          </a: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 no </a:t>
                          </a:r>
                          <a:r>
                            <a:rPr lang="en-US" sz="1800" b="0" i="0" dirty="0" err="1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país</a:t>
                          </a: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 A 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Setor no país B 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Open Sans Light" panose="020B0306030504020204" pitchFamily="34" charset="0"/>
                            <a:ea typeface="Open Sans Light" panose="020B0306030504020204" pitchFamily="34" charset="0"/>
                            <a:cs typeface="Open Sans Light" panose="020B0306030504020204" pitchFamily="34" charset="0"/>
                          </a:endParaRP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0" i="0" dirty="0">
                              <a:solidFill>
                                <a:schemeClr val="tx1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Índice de </a:t>
                          </a:r>
                          <a:r>
                            <a:rPr lang="en-GB" sz="1800" b="1" i="0" dirty="0">
                              <a:solidFill>
                                <a:srgbClr val="7030A0"/>
                              </a:solidFill>
                              <a:latin typeface="Open Sans Light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intensidade energética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34120383"/>
                      </a:ext>
                    </a:extLst>
                  </a:tr>
                  <a:tr h="707922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95726" r="-212044" b="-239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0945" t="-95726" r="-71640" b="-239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3099" t="-95726" r="-207" b="-239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1296793"/>
                      </a:ext>
                    </a:extLst>
                  </a:tr>
                  <a:tr h="1701292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81786" r="-2120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0945" t="-81786" r="-716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53099" t="-81786" r="-2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638762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37469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A7A10C-9DFB-9F43-9A8E-EBA5E2C9C44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87215" y="1533371"/>
            <a:ext cx="10251600" cy="4262298"/>
          </a:xfrm>
        </p:spPr>
        <p:txBody>
          <a:bodyPr>
            <a:normAutofit/>
          </a:bodyPr>
          <a:lstStyle/>
          <a:p>
            <a:pPr marL="101598" eaLnBrk="1" fontAlgn="auto" hangingPunct="1">
              <a:spcBef>
                <a:spcPts val="1000"/>
              </a:spcBef>
              <a:buClr>
                <a:srgbClr val="333333"/>
              </a:buClr>
              <a:defRPr/>
            </a:pPr>
            <a:r>
              <a:rPr lang="en-GB" b="1" dirty="0">
                <a:solidFill>
                  <a:srgbClr val="7030A0"/>
                </a:solidFill>
              </a:rPr>
              <a:t>Intensidade energética (EI) </a:t>
            </a:r>
            <a:r>
              <a:rPr lang="en-GB" dirty="0"/>
              <a:t>como indicador: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2">
                <a:extLst>
                  <a:ext uri="{FF2B5EF4-FFF2-40B4-BE49-F238E27FC236}">
                    <a16:creationId xmlns:a16="http://schemas.microsoft.com/office/drawing/2014/main" id="{EE7B8A73-4A7A-EC45-9631-14B96C9A9EE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57982" y="2547078"/>
              <a:ext cx="10599988" cy="365776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06018">
                      <a:extLst>
                        <a:ext uri="{9D8B030D-6E8A-4147-A177-3AD203B41FA5}">
                          <a16:colId xmlns:a16="http://schemas.microsoft.com/office/drawing/2014/main" val="2220082881"/>
                        </a:ext>
                      </a:extLst>
                    </a:gridCol>
                    <a:gridCol w="4510338">
                      <a:extLst>
                        <a:ext uri="{9D8B030D-6E8A-4147-A177-3AD203B41FA5}">
                          <a16:colId xmlns:a16="http://schemas.microsoft.com/office/drawing/2014/main" val="520297596"/>
                        </a:ext>
                      </a:extLst>
                    </a:gridCol>
                    <a:gridCol w="3083632">
                      <a:extLst>
                        <a:ext uri="{9D8B030D-6E8A-4147-A177-3AD203B41FA5}">
                          <a16:colId xmlns:a16="http://schemas.microsoft.com/office/drawing/2014/main" val="2936470367"/>
                        </a:ext>
                      </a:extLst>
                    </a:gridCol>
                  </a:tblGrid>
                  <a:tr h="5969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Indústria siderúrgica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800" b="1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𝐬𝐭𝐞𝐞𝐥</m:t>
                                  </m:r>
                                </m:sub>
                              </m:sSub>
                              <m:r>
                                <a:rPr lang="en-GB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GB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  <m:f>
                                <m:fPr>
                                  <m:ctrlPr>
                                    <a:rPr lang="en-US" sz="1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GB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ton</m:t>
                                  </m:r>
                                  <m:r>
                                    <a:rPr lang="en-GB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steel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800" b="1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𝐬𝐭𝐞𝐞𝐥</m:t>
                                  </m:r>
                                </m:sub>
                              </m:sSub>
                              <m:r>
                                <a:rPr lang="en-GB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12.5</m:t>
                              </m:r>
                              <m:f>
                                <m:fPr>
                                  <m:ctrlPr>
                                    <a:rPr lang="en-US" sz="1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US</m:t>
                                  </m:r>
                                  <m:r>
                                    <a:rPr lang="en-US" sz="18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$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34120383"/>
                      </a:ext>
                    </a:extLst>
                  </a:tr>
                  <a:tr h="62246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Indústria de vidro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 eaLnBrk="1" hangingPunct="1"/>
                          <a14:m>
                            <m:oMath xmlns:m="http://schemas.openxmlformats.org/officeDocument/2006/math">
                              <m:r>
                                <a:rPr lang="en-GB" sz="1800" b="1" i="0" u="none" strike="noStrike" cap="none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𝐠𝐥𝐚𝐬𝐬</m:t>
                                  </m:r>
                                </m:sub>
                              </m:sSub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</m:t>
                              </m:r>
                              <m:r>
                                <a:rPr lang="en-GB" sz="18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112</m:t>
                              </m:r>
                              <m:f>
                                <m:fPr>
                                  <m:ctrlPr>
                                    <a:rPr lang="en-US" sz="1800" b="0" i="1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G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ton</m:t>
                                  </m:r>
                                  <m: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glass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800" b="0" i="0" u="none" strike="noStrike" cap="none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 eaLnBrk="1" hangingPunct="1"/>
                          <a14:m>
                            <m:oMath xmlns:m="http://schemas.openxmlformats.org/officeDocument/2006/math">
                              <m:r>
                                <a:rPr lang="en-GB" sz="1800" b="1" i="0" u="none" strike="noStrike" cap="none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𝐠𝐥𝐚𝐬𝐬</m:t>
                                  </m:r>
                                </m:sub>
                              </m:sSub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</m:t>
                              </m:r>
                              <m:r>
                                <a:rPr lang="en-US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1</m:t>
                              </m:r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3</m:t>
                              </m:r>
                              <m:r>
                                <a:rPr lang="en-US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.</m:t>
                              </m:r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9</m:t>
                              </m:r>
                              <m:f>
                                <m:fPr>
                                  <m:ctrlPr>
                                    <a:rPr lang="en-US" sz="1800" b="0" i="1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MJ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US</m:t>
                                  </m:r>
                                  <m:r>
                                    <a:rPr lang="en-US" sz="18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$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800" b="0" i="0" u="none" strike="noStrike" cap="none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91296793"/>
                      </a:ext>
                    </a:extLst>
                  </a:tr>
                  <a:tr h="62213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cap="none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Indústria eletrônica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800" b="1" i="0" u="none" strike="noStrike" cap="none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 u="none" strike="noStrike" cap="none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𝐞𝐥𝐞𝐜</m:t>
                                  </m:r>
                                </m:sub>
                              </m:sSub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</m:t>
                              </m:r>
                              <m:r>
                                <a:rPr lang="en-GB" sz="18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7</m:t>
                              </m:r>
                              <m:f>
                                <m:fPr>
                                  <m:ctrlPr>
                                    <a:rPr lang="en-US" sz="18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G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ton</m:t>
                                  </m:r>
                                  <m: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of</m:t>
                                  </m:r>
                                  <m: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chips</m:t>
                                  </m:r>
                                  <m: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 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b="0" i="0" u="none" strike="noStrike" cap="none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800" b="1" i="0" u="none" strike="noStrike" cap="none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 u="none" strike="noStrike" cap="none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𝐞𝐥𝐞𝐜</m:t>
                                  </m:r>
                                </m:sub>
                              </m:sSub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</m:t>
                              </m:r>
                              <m:r>
                                <a:rPr lang="en-US" sz="18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0.9</m:t>
                              </m:r>
                              <m:f>
                                <m:fPr>
                                  <m:ctrlPr>
                                    <a:rPr lang="en-US" sz="18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MJ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US</m:t>
                                  </m:r>
                                  <m: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$ 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b="0" i="0" u="none" strike="noStrike" cap="none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26387627"/>
                      </a:ext>
                    </a:extLst>
                  </a:tr>
                  <a:tr h="5969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cap="none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Indústria têxtil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800" b="1" i="0" u="none" strike="noStrike" cap="none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 u="none" strike="noStrike" cap="none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𝐭𝐞𝐱𝐭𝐢𝐥𝐞</m:t>
                                  </m:r>
                                </m:sub>
                              </m:sSub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</m:t>
                              </m:r>
                              <m:r>
                                <a:rPr lang="en-GB" sz="18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30</m:t>
                              </m:r>
                              <m:f>
                                <m:fPr>
                                  <m:ctrlPr>
                                    <a:rPr lang="en-US" sz="18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G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ton</m:t>
                                  </m:r>
                                  <m: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textile</m:t>
                                  </m:r>
                                  <m: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 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b="0" i="0" u="none" strike="noStrike" cap="none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800" b="1" i="0" u="none" strike="noStrike" cap="none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 u="none" strike="noStrike" cap="none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𝐭𝐞𝐱𝐭𝐢𝐥𝐞</m:t>
                                  </m:r>
                                </m:sub>
                              </m:sSub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</m:t>
                              </m:r>
                              <m:r>
                                <a:rPr lang="en-US" sz="18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3.9</m:t>
                              </m:r>
                              <m:f>
                                <m:fPr>
                                  <m:ctrlPr>
                                    <a:rPr lang="en-US" sz="18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MJ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US</m:t>
                                  </m:r>
                                  <m: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$ 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b="0" i="0" u="none" strike="noStrike" cap="none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14736204"/>
                      </a:ext>
                    </a:extLst>
                  </a:tr>
                  <a:tr h="5969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cap="none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Produção agrícola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800" b="1" i="0" u="none" strike="noStrike" cap="none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 u="none" strike="noStrike" cap="none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𝐚𝐠𝐫𝐢𝐜𝐮𝐥𝐭𝐮𝐫𝐞</m:t>
                                  </m:r>
                                </m:sub>
                              </m:sSub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</m:t>
                              </m:r>
                              <m:r>
                                <a:rPr lang="en-US" sz="18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0.</m:t>
                              </m:r>
                              <m:r>
                                <a:rPr lang="en-GB" sz="18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3</m:t>
                              </m:r>
                              <m:f>
                                <m:fPr>
                                  <m:ctrlPr>
                                    <a:rPr lang="en-US" sz="18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G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ton</m:t>
                                  </m:r>
                                  <m: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rice</m:t>
                                  </m:r>
                                  <m: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 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800" b="0" i="0" u="none" strike="noStrike" cap="none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800" b="1" i="0" u="none" strike="noStrike" cap="none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 u="none" strike="noStrike" cap="none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𝐚𝐠𝐫𝐢𝐜𝐮𝐥𝐭𝐮𝐫𝐞</m:t>
                                  </m:r>
                                </m:sub>
                              </m:sSub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</m:t>
                              </m:r>
                              <m:r>
                                <a:rPr lang="en-US" sz="18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0.88</m:t>
                              </m:r>
                              <m:f>
                                <m:fPr>
                                  <m:ctrlPr>
                                    <a:rPr lang="en-US" sz="18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MJ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US</m:t>
                                  </m:r>
                                  <m: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$ 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800" b="0" i="0" u="none" strike="noStrike" cap="none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8470769"/>
                      </a:ext>
                    </a:extLst>
                  </a:tr>
                  <a:tr h="62246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cap="none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Produção de restaurantes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800" b="1" i="0" u="none" strike="noStrike" cap="none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 u="none" strike="noStrike" cap="none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𝐫𝐞𝐬𝐭𝐚𝐮𝐫𝐚𝐧𝐭</m:t>
                                  </m:r>
                                </m:sub>
                              </m:sSub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</m:t>
                              </m:r>
                              <m:r>
                                <a:rPr lang="en-US" sz="18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0.</m:t>
                              </m:r>
                              <m:r>
                                <a:rPr lang="en-GB" sz="18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3</m:t>
                              </m:r>
                              <m:f>
                                <m:fPr>
                                  <m:ctrlPr>
                                    <a:rPr lang="en-US" sz="18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G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ton</m:t>
                                  </m:r>
                                  <m: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cheese</m:t>
                                  </m:r>
                                  <m: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burgers</m:t>
                                  </m:r>
                                  <m: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 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b="0" i="0" u="none" strike="noStrike" cap="none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800" b="1" i="0" u="none" strike="noStrike" cap="none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𝐄</m:t>
                              </m:r>
                              <m:sSub>
                                <m:sSubPr>
                                  <m:ctrlPr>
                                    <a:rPr lang="en-GB" sz="1800" b="1" i="1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0" u="none" strike="noStrike" cap="none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GB" sz="1800" b="1" i="0" u="none" strike="noStrike" cap="none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𝐫𝐞𝐬𝐭𝐚𝐮𝐫𝐚𝐧𝐭</m:t>
                                  </m:r>
                                </m:sub>
                              </m:sSub>
                              <m:r>
                                <a:rPr lang="en-GB" sz="1800" b="0" i="0" u="none" strike="noStrike" cap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</m:t>
                              </m:r>
                              <m:r>
                                <a:rPr lang="en-US" sz="18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0.74</m:t>
                              </m:r>
                              <m:f>
                                <m:fPr>
                                  <m:ctrlPr>
                                    <a:rPr lang="en-US" sz="18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MJ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US</m:t>
                                  </m:r>
                                  <m:r>
                                    <a:rPr lang="en-US" sz="1800" b="0" i="0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$ 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b="0" i="0" u="none" strike="noStrike" cap="none" dirty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1443605"/>
                      </a:ext>
                    </a:extLst>
                  </a:tr>
                </a:tbl>
              </a:graphicData>
            </a:graphic>
          </p:graphicFrame>
        </mc:Choice>
        <mc:Fallback xmlns="" xmlns:a16="http://schemas.microsoft.com/office/drawing/2014/main" xmlns:p14="http://schemas.microsoft.com/office/powerpoint/2010/main">
          <p:graphicFrame>
            <p:nvGraphicFramePr>
              <p:cNvPr id="6" name="Table 2">
                <a:extLst>
                  <a:ext uri="{FF2B5EF4-FFF2-40B4-BE49-F238E27FC236}">
                    <a16:creationId xmlns:a16="http://schemas.microsoft.com/office/drawing/2014/main" id="{EE7B8A73-4A7A-EC45-9631-14B96C9A9E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7217579"/>
                  </p:ext>
                </p:extLst>
              </p:nvPr>
            </p:nvGraphicFramePr>
            <p:xfrm>
              <a:off x="1057982" y="2547078"/>
              <a:ext cx="10599988" cy="365776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06018">
                      <a:extLst>
                        <a:ext uri="{9D8B030D-6E8A-4147-A177-3AD203B41FA5}">
                          <a16:colId xmlns:a16="http://schemas.microsoft.com/office/drawing/2014/main" val="2220082881"/>
                        </a:ext>
                      </a:extLst>
                    </a:gridCol>
                    <a:gridCol w="4510338">
                      <a:extLst>
                        <a:ext uri="{9D8B030D-6E8A-4147-A177-3AD203B41FA5}">
                          <a16:colId xmlns:a16="http://schemas.microsoft.com/office/drawing/2014/main" val="520297596"/>
                        </a:ext>
                      </a:extLst>
                    </a:gridCol>
                    <a:gridCol w="3083632">
                      <a:extLst>
                        <a:ext uri="{9D8B030D-6E8A-4147-A177-3AD203B41FA5}">
                          <a16:colId xmlns:a16="http://schemas.microsoft.com/office/drawing/2014/main" val="2936470367"/>
                        </a:ext>
                      </a:extLst>
                    </a:gridCol>
                  </a:tblGrid>
                  <a:tr h="596900">
                    <a:tc>
                      <a:txBody>
                        <a:bodyPr/>
                        <a:lstStyle/>
                        <a:p xmlns:mc="http://schemas.openxmlformats.org/markup-compatibility/2006" xmlns:a14="http://schemas.microsoft.com/office/drawing/2010/main"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Indústria siderúrgica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6532" t="-2041" r="-68421" b="-5132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3874" t="-2041" r="-198" b="-5132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4120383"/>
                      </a:ext>
                    </a:extLst>
                  </a:tr>
                  <a:tr h="622469">
                    <a:tc>
                      <a:txBody>
                        <a:bodyPr/>
                        <a:lstStyle/>
                        <a:p xmlns:mc="http://schemas.openxmlformats.org/markup-compatibility/2006" xmlns:a14="http://schemas.microsoft.com/office/drawing/2010/main"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a:t>Indústria de vidro 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6532" t="-98039" r="-68421" b="-3931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3874" t="-98039" r="-198" b="-3931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1296793"/>
                      </a:ext>
                    </a:extLst>
                  </a:tr>
                  <a:tr h="622131">
                    <a:tc>
                      <a:txBody>
                        <a:bodyPr/>
                        <a:lstStyle/>
                        <a:p xmlns:mc="http://schemas.openxmlformats.org/markup-compatibility/2006" xmlns:a14="http://schemas.microsoft.com/office/drawing/2010/main"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cap="none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Indústria eletrônica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6532" t="-196117" r="-68421" b="-2893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3874" t="-196117" r="-198" b="-2893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6387627"/>
                      </a:ext>
                    </a:extLst>
                  </a:tr>
                  <a:tr h="596900">
                    <a:tc>
                      <a:txBody>
                        <a:bodyPr/>
                        <a:lstStyle/>
                        <a:p xmlns:mc="http://schemas.openxmlformats.org/markup-compatibility/2006" xmlns:a14="http://schemas.microsoft.com/office/drawing/2010/main"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cap="none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Indústria têxtil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6532" t="-311224" r="-68421" b="-2040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3874" t="-311224" r="-198" b="-204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4736204"/>
                      </a:ext>
                    </a:extLst>
                  </a:tr>
                  <a:tr h="596900">
                    <a:tc>
                      <a:txBody>
                        <a:bodyPr/>
                        <a:lstStyle/>
                        <a:p xmlns:mc="http://schemas.openxmlformats.org/markup-compatibility/2006" xmlns:a14="http://schemas.microsoft.com/office/drawing/2010/main"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cap="none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Produção agrícola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6532" t="-411224" r="-68421" b="-1040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3874" t="-411224" r="-198" b="-104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470769"/>
                      </a:ext>
                    </a:extLst>
                  </a:tr>
                  <a:tr h="622469">
                    <a:tc>
                      <a:txBody>
                        <a:bodyPr/>
                        <a:lstStyle/>
                        <a:p xmlns:mc="http://schemas.openxmlformats.org/markup-compatibility/2006" xmlns:a14="http://schemas.microsoft.com/office/drawing/2010/main"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cap="none">
                              <a:solidFill>
                                <a:schemeClr val="tx1"/>
                              </a:solidFill>
                              <a:latin typeface="Open Sans Light" panose="020B0306030504020204" pitchFamily="34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  <a:sym typeface="Arial"/>
                            </a:rPr>
                            <a:t>Produção de restaurantes</a:t>
                          </a:r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6532" t="-491176" r="-68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bg1">
                              <a:lumMod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3874" t="-491176" r="-1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4436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Google Shape;113;p16">
            <a:extLst>
              <a:ext uri="{FF2B5EF4-FFF2-40B4-BE49-F238E27FC236}">
                <a16:creationId xmlns:a16="http://schemas.microsoft.com/office/drawing/2014/main" id="{913EA4AF-A936-5E4B-9F76-99AB1CAF4FEC}"/>
              </a:ext>
            </a:extLst>
          </p:cNvPr>
          <p:cNvSpPr txBox="1">
            <a:spLocks/>
          </p:cNvSpPr>
          <p:nvPr/>
        </p:nvSpPr>
        <p:spPr bwMode="auto">
          <a:xfrm>
            <a:off x="990600" y="36020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3.3 - </a:t>
            </a:r>
            <a:r>
              <a:rPr lang="en-GB" b="1" dirty="0">
                <a:solidFill>
                  <a:srgbClr val="7030A0"/>
                </a:solidFill>
                <a:latin typeface="Open Sans"/>
              </a:rPr>
              <a:t>Intensidade energética</a:t>
            </a:r>
            <a:endParaRPr lang="en-GB" dirty="0">
              <a:latin typeface="Open Sans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EF15FBD-F147-D849-8C43-B2D069436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15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66967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E53143-753B-8B4D-A75E-4DA729DBA77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73844" y="1235590"/>
            <a:ext cx="9953239" cy="4385669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1000"/>
              </a:spcBef>
              <a:buClr>
                <a:srgbClr val="333333"/>
              </a:buClr>
              <a:defRPr/>
            </a:pPr>
            <a:r>
              <a:rPr lang="en-GB" b="1" dirty="0">
                <a:solidFill>
                  <a:srgbClr val="7030A0"/>
                </a:solidFill>
              </a:rPr>
              <a:t>Intensidade energética agregada </a:t>
            </a:r>
            <a:endParaRPr lang="en-GB" b="1" dirty="0"/>
          </a:p>
          <a:p>
            <a:pPr marL="380990" indent="-380990" eaLnBrk="1" fontAlgn="auto" hangingPunct="1">
              <a:lnSpc>
                <a:spcPct val="100000"/>
              </a:lnSpc>
              <a:spcBef>
                <a:spcPts val="1000"/>
              </a:spcBef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en-GB" dirty="0"/>
              <a:t>A relação entre o uso de energia e o PIB é chamada de "intensidade energética agregada" ou "intensidade energética em toda a economia".</a:t>
            </a:r>
          </a:p>
          <a:p>
            <a:pPr marL="380990" indent="-380990" eaLnBrk="1" fontAlgn="auto" hangingPunct="1">
              <a:lnSpc>
                <a:spcPct val="100000"/>
              </a:lnSpc>
              <a:spcBef>
                <a:spcPts val="1000"/>
              </a:spcBef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en-GB" dirty="0"/>
              <a:t>Indica a energia total usada para apoiar a atividade econômica e social.</a:t>
            </a:r>
          </a:p>
          <a:p>
            <a:pPr marL="380990" indent="-380990" eaLnBrk="1" fontAlgn="auto" hangingPunct="1">
              <a:lnSpc>
                <a:spcPct val="100000"/>
              </a:lnSpc>
              <a:spcBef>
                <a:spcPts val="1000"/>
              </a:spcBef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en-GB" dirty="0"/>
              <a:t>Ele está sendo amplamente utilizado como uma medida da eficiência energética da economia de um país, mas não é um indicador ideal de eficiência</a:t>
            </a:r>
          </a:p>
          <a:p>
            <a:pPr marL="380990" indent="-380990" eaLnBrk="1" fontAlgn="auto" hangingPunct="1">
              <a:lnSpc>
                <a:spcPct val="100000"/>
              </a:lnSpc>
              <a:spcBef>
                <a:spcPts val="1000"/>
              </a:spcBef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en-GB" dirty="0"/>
              <a:t>Depende das intensidades energéticas dos setores ou atividades, mas também de fatores como o clima, a geografia e a estrutura da economia.</a:t>
            </a:r>
          </a:p>
          <a:p>
            <a:pPr marL="380990" indent="-380990" eaLnBrk="1" fontAlgn="auto" hangingPunct="1">
              <a:lnSpc>
                <a:spcPct val="100000"/>
              </a:lnSpc>
              <a:spcBef>
                <a:spcPts val="1000"/>
              </a:spcBef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en-GB" dirty="0"/>
              <a:t>As mudanças na proporção ao longo do tempo são influenciadas por fatores que não estão relacionados a mudanças na eficiência energética.</a:t>
            </a:r>
          </a:p>
          <a:p>
            <a:pPr marL="380990" indent="-380990" eaLnBrk="1" fontAlgn="auto" hangingPunct="1">
              <a:lnSpc>
                <a:spcPct val="100000"/>
              </a:lnSpc>
              <a:spcBef>
                <a:spcPts val="1000"/>
              </a:spcBef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en-GB" dirty="0"/>
              <a:t>Os indicadores desagregados de intensidade energética </a:t>
            </a:r>
            <a:r>
              <a:rPr lang="en-GB" b="1" dirty="0" err="1"/>
              <a:t>por</a:t>
            </a:r>
            <a:r>
              <a:rPr lang="en-GB" b="1" dirty="0"/>
              <a:t> </a:t>
            </a:r>
            <a:r>
              <a:rPr lang="en-GB" b="1" dirty="0" err="1"/>
              <a:t>setor</a:t>
            </a:r>
            <a:r>
              <a:rPr lang="en-GB" b="1" dirty="0"/>
              <a:t> </a:t>
            </a:r>
            <a:r>
              <a:rPr lang="en-GB" dirty="0" err="1"/>
              <a:t>representam</a:t>
            </a:r>
            <a:r>
              <a:rPr lang="en-GB" dirty="0"/>
              <a:t> melhor os desenvolvimentos da eficiência energética.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7" name="Google Shape;113;p16">
            <a:extLst>
              <a:ext uri="{FF2B5EF4-FFF2-40B4-BE49-F238E27FC236}">
                <a16:creationId xmlns:a16="http://schemas.microsoft.com/office/drawing/2014/main" id="{63DDD546-E1A8-404E-A53E-17AA156377EA}"/>
              </a:ext>
            </a:extLst>
          </p:cNvPr>
          <p:cNvSpPr txBox="1">
            <a:spLocks/>
          </p:cNvSpPr>
          <p:nvPr/>
        </p:nvSpPr>
        <p:spPr bwMode="auto">
          <a:xfrm>
            <a:off x="1073844" y="-89973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3.3 - </a:t>
            </a:r>
            <a:r>
              <a:rPr lang="en-GB" b="1" dirty="0">
                <a:solidFill>
                  <a:srgbClr val="7030A0"/>
                </a:solidFill>
                <a:latin typeface="Open Sans"/>
              </a:rPr>
              <a:t>Intensidade energética</a:t>
            </a:r>
            <a:endParaRPr lang="en-GB" dirty="0">
              <a:latin typeface="Open San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16221E5-21D8-8246-8465-586BE8EF0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16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474893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D3DE08-3E6A-104E-921A-CEFED62D1B5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91657" y="1325702"/>
            <a:ext cx="5884652" cy="4262298"/>
          </a:xfrm>
        </p:spPr>
        <p:txBody>
          <a:bodyPr>
            <a:normAutofit fontScale="85000" lnSpcReduction="10000"/>
          </a:bodyPr>
          <a:lstStyle/>
          <a:p>
            <a:pPr marL="380365" indent="-342900" eaLnBrk="1" fontAlgn="auto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Open Sans"/>
              </a:rPr>
              <a:t>O balanço energético é uma representação que estabelece o equilíbrio do sistema de energia. </a:t>
            </a:r>
            <a:endParaRPr lang="en-US" dirty="0"/>
          </a:p>
          <a:p>
            <a:pPr marL="380365" indent="-342900" eaLnBrk="1" fontAlgn="auto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Open Sans"/>
              </a:rPr>
              <a:t>O equilíbrio é estabelecido entre as entradas de energia por tipo de transportador de energia ou combustível e as saídas por setor de consumo.</a:t>
            </a:r>
          </a:p>
          <a:p>
            <a:pPr marL="380365" indent="-342900" eaLnBrk="1" fontAlgn="auto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Open Sans"/>
              </a:rPr>
              <a:t>No sistema de energia, à medida que a energia é produzida, ocorrem perdas. O balanço energético ajuda a manter o controle dessas mudanças e perdas. </a:t>
            </a:r>
            <a:endParaRPr lang="en-US" dirty="0"/>
          </a:p>
          <a:p>
            <a:pPr marL="380365" indent="-342900" eaLnBrk="1" fontAlgn="auto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Open Sans"/>
              </a:rPr>
              <a:t>Os dados originais de energia devem ser convertidos em uma unidade de energia comum (por exemplo, equivalente a toneladas de petróleo ou Joules), com base em valores caloríficos líquidos)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5ED7C4E-3E15-7547-8835-984F953E884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06400" y="2844800"/>
            <a:ext cx="11480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C13A9AE6-544B-E346-948F-4D99C0074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607" y="2661167"/>
            <a:ext cx="1680000" cy="720000"/>
          </a:xfrm>
          <a:prstGeom prst="notchedRightArrow">
            <a:avLst>
              <a:gd name="adj1" fmla="val 50000"/>
              <a:gd name="adj2" fmla="val 46154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Óleo</a:t>
            </a: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A087C1E3-B1B4-CE40-87F9-E19FAB4DF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720" y="3491833"/>
            <a:ext cx="1680000" cy="720000"/>
          </a:xfrm>
          <a:prstGeom prst="notchedRightArrow">
            <a:avLst>
              <a:gd name="adj1" fmla="val 50000"/>
              <a:gd name="adj2" fmla="val 46154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Carvão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4C91FD5D-D59A-E34A-B2E7-CD5E00741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3239" y="4337471"/>
            <a:ext cx="1680000" cy="720000"/>
          </a:xfrm>
          <a:prstGeom prst="notchedRightArrow">
            <a:avLst>
              <a:gd name="adj1" fmla="val 50000"/>
              <a:gd name="adj2" fmla="val 46154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Gás natural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83EB3FF7-70E5-5D4E-A4F0-B22189F66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725" y="2578586"/>
            <a:ext cx="1331183" cy="2711669"/>
          </a:xfrm>
          <a:prstGeom prst="rect">
            <a:avLst/>
          </a:prstGeom>
          <a:solidFill>
            <a:srgbClr val="595959">
              <a:alpha val="5137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/>
          <a:lstStyle/>
          <a:p>
            <a:pPr algn="ctr"/>
            <a:r>
              <a:rPr lang="en-US" sz="2133">
                <a:solidFill>
                  <a:srgbClr val="C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ESTOQUE</a:t>
            </a: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54A19B88-4148-FE47-926E-5ED525B0F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1907" y="2661167"/>
            <a:ext cx="1680000" cy="720000"/>
          </a:xfrm>
          <a:prstGeom prst="notchedRightArrow">
            <a:avLst>
              <a:gd name="adj1" fmla="val 50000"/>
              <a:gd name="adj2" fmla="val 51923"/>
            </a:avLst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Usinas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n-US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energia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E48D9729-ADB1-0B48-ADD4-397543C1C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1907" y="3499319"/>
            <a:ext cx="1680000" cy="720000"/>
          </a:xfrm>
          <a:prstGeom prst="notchedRightArrow">
            <a:avLst>
              <a:gd name="adj1" fmla="val 50000"/>
              <a:gd name="adj2" fmla="val 51923"/>
            </a:avLst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Setor</a:t>
            </a:r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52234266-A51C-E146-AF16-98B0B9067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1907" y="4337471"/>
            <a:ext cx="1680000" cy="720000"/>
          </a:xfrm>
          <a:prstGeom prst="notchedRightArrow">
            <a:avLst>
              <a:gd name="adj1" fmla="val 50000"/>
              <a:gd name="adj2" fmla="val 51923"/>
            </a:avLst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Famílias</a:t>
            </a:r>
          </a:p>
        </p:txBody>
      </p:sp>
      <p:sp>
        <p:nvSpPr>
          <p:cNvPr id="21" name="AutoShape 12">
            <a:extLst>
              <a:ext uri="{FF2B5EF4-FFF2-40B4-BE49-F238E27FC236}">
                <a16:creationId xmlns:a16="http://schemas.microsoft.com/office/drawing/2014/main" id="{8C1C1DAD-3D68-4041-A809-99EB1C239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725" y="2973010"/>
            <a:ext cx="1331183" cy="49303"/>
          </a:xfrm>
          <a:prstGeom prst="rightArrow">
            <a:avLst>
              <a:gd name="adj1" fmla="val 50000"/>
              <a:gd name="adj2" fmla="val 675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AutoShape 13">
            <a:extLst>
              <a:ext uri="{FF2B5EF4-FFF2-40B4-BE49-F238E27FC236}">
                <a16:creationId xmlns:a16="http://schemas.microsoft.com/office/drawing/2014/main" id="{C6524B83-9178-BA4C-BFFD-2CED26ABAE9B}"/>
              </a:ext>
            </a:extLst>
          </p:cNvPr>
          <p:cNvSpPr>
            <a:spLocks noChangeArrowheads="1"/>
          </p:cNvSpPr>
          <p:nvPr/>
        </p:nvSpPr>
        <p:spPr bwMode="auto">
          <a:xfrm rot="1587668">
            <a:off x="8483146" y="3451662"/>
            <a:ext cx="1577699" cy="51357"/>
          </a:xfrm>
          <a:prstGeom prst="rightArrow">
            <a:avLst>
              <a:gd name="adj1" fmla="val 50000"/>
              <a:gd name="adj2" fmla="val 768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AutoShape 14">
            <a:extLst>
              <a:ext uri="{FF2B5EF4-FFF2-40B4-BE49-F238E27FC236}">
                <a16:creationId xmlns:a16="http://schemas.microsoft.com/office/drawing/2014/main" id="{EA1931D6-34DB-C14E-95B9-4EBAB9CE0820}"/>
              </a:ext>
            </a:extLst>
          </p:cNvPr>
          <p:cNvSpPr>
            <a:spLocks noChangeArrowheads="1"/>
          </p:cNvSpPr>
          <p:nvPr/>
        </p:nvSpPr>
        <p:spPr bwMode="auto">
          <a:xfrm rot="2872655">
            <a:off x="8235600" y="3853053"/>
            <a:ext cx="2021427" cy="49303"/>
          </a:xfrm>
          <a:prstGeom prst="rightArrow">
            <a:avLst>
              <a:gd name="adj1" fmla="val 50000"/>
              <a:gd name="adj2" fmla="val 1025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AutoShape 12">
            <a:extLst>
              <a:ext uri="{FF2B5EF4-FFF2-40B4-BE49-F238E27FC236}">
                <a16:creationId xmlns:a16="http://schemas.microsoft.com/office/drawing/2014/main" id="{7369D930-F61C-0E46-8A4D-DF4C112A1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648" y="3917986"/>
            <a:ext cx="1331183" cy="49303"/>
          </a:xfrm>
          <a:prstGeom prst="rightArrow">
            <a:avLst>
              <a:gd name="adj1" fmla="val 50000"/>
              <a:gd name="adj2" fmla="val 675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AutoShape 13">
            <a:extLst>
              <a:ext uri="{FF2B5EF4-FFF2-40B4-BE49-F238E27FC236}">
                <a16:creationId xmlns:a16="http://schemas.microsoft.com/office/drawing/2014/main" id="{3A6AA075-27A6-EF49-AD59-BB029A7AE0CD}"/>
              </a:ext>
            </a:extLst>
          </p:cNvPr>
          <p:cNvSpPr>
            <a:spLocks noChangeArrowheads="1"/>
          </p:cNvSpPr>
          <p:nvPr/>
        </p:nvSpPr>
        <p:spPr bwMode="auto">
          <a:xfrm rot="2012607">
            <a:off x="8470198" y="4280352"/>
            <a:ext cx="1577699" cy="51357"/>
          </a:xfrm>
          <a:prstGeom prst="rightArrow">
            <a:avLst>
              <a:gd name="adj1" fmla="val 50000"/>
              <a:gd name="adj2" fmla="val 768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AutoShape 13">
            <a:extLst>
              <a:ext uri="{FF2B5EF4-FFF2-40B4-BE49-F238E27FC236}">
                <a16:creationId xmlns:a16="http://schemas.microsoft.com/office/drawing/2014/main" id="{D57EC711-C76D-1542-973E-81B0FA6AC7C7}"/>
              </a:ext>
            </a:extLst>
          </p:cNvPr>
          <p:cNvSpPr>
            <a:spLocks noChangeArrowheads="1"/>
          </p:cNvSpPr>
          <p:nvPr/>
        </p:nvSpPr>
        <p:spPr bwMode="auto">
          <a:xfrm rot="19654539">
            <a:off x="8497563" y="3416152"/>
            <a:ext cx="1577699" cy="51357"/>
          </a:xfrm>
          <a:prstGeom prst="rightArrow">
            <a:avLst>
              <a:gd name="adj1" fmla="val 50000"/>
              <a:gd name="adj2" fmla="val 768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AutoShape 12">
            <a:extLst>
              <a:ext uri="{FF2B5EF4-FFF2-40B4-BE49-F238E27FC236}">
                <a16:creationId xmlns:a16="http://schemas.microsoft.com/office/drawing/2014/main" id="{5A04D744-83B6-3E47-9242-4FF97ACD3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648" y="4718577"/>
            <a:ext cx="1331183" cy="49303"/>
          </a:xfrm>
          <a:prstGeom prst="rightArrow">
            <a:avLst>
              <a:gd name="adj1" fmla="val 50000"/>
              <a:gd name="adj2" fmla="val 675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AutoShape 13">
            <a:extLst>
              <a:ext uri="{FF2B5EF4-FFF2-40B4-BE49-F238E27FC236}">
                <a16:creationId xmlns:a16="http://schemas.microsoft.com/office/drawing/2014/main" id="{4C99D2A3-0A8D-B341-9DF0-3E366465CFC4}"/>
              </a:ext>
            </a:extLst>
          </p:cNvPr>
          <p:cNvSpPr>
            <a:spLocks noChangeArrowheads="1"/>
          </p:cNvSpPr>
          <p:nvPr/>
        </p:nvSpPr>
        <p:spPr bwMode="auto">
          <a:xfrm rot="19700340">
            <a:off x="8482118" y="4290954"/>
            <a:ext cx="1577699" cy="51357"/>
          </a:xfrm>
          <a:prstGeom prst="rightArrow">
            <a:avLst>
              <a:gd name="adj1" fmla="val 50000"/>
              <a:gd name="adj2" fmla="val 768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AutoShape 14">
            <a:extLst>
              <a:ext uri="{FF2B5EF4-FFF2-40B4-BE49-F238E27FC236}">
                <a16:creationId xmlns:a16="http://schemas.microsoft.com/office/drawing/2014/main" id="{69381846-D7C4-004F-B92B-A89DDC38A1E7}"/>
              </a:ext>
            </a:extLst>
          </p:cNvPr>
          <p:cNvSpPr>
            <a:spLocks noChangeArrowheads="1"/>
          </p:cNvSpPr>
          <p:nvPr/>
        </p:nvSpPr>
        <p:spPr bwMode="auto">
          <a:xfrm rot="18526542">
            <a:off x="8235933" y="3900601"/>
            <a:ext cx="2021425" cy="49303"/>
          </a:xfrm>
          <a:prstGeom prst="rightArrow">
            <a:avLst>
              <a:gd name="adj1" fmla="val 50000"/>
              <a:gd name="adj2" fmla="val 1025000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CB50F-331E-DF4B-9856-2D1DEBFE6D72}"/>
              </a:ext>
            </a:extLst>
          </p:cNvPr>
          <p:cNvSpPr txBox="1"/>
          <p:nvPr/>
        </p:nvSpPr>
        <p:spPr>
          <a:xfrm>
            <a:off x="7233321" y="225402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Open Sans" panose="020B0606030504020204" pitchFamily="34" charset="0"/>
                <a:cs typeface="Open Sans" panose="020B0606030504020204" pitchFamily="34" charset="0"/>
              </a:rPr>
              <a:t>Entradas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D21CE5-4B69-2C46-944A-2BAB30ABAC3B}"/>
              </a:ext>
            </a:extLst>
          </p:cNvPr>
          <p:cNvSpPr txBox="1"/>
          <p:nvPr/>
        </p:nvSpPr>
        <p:spPr>
          <a:xfrm>
            <a:off x="10165769" y="2250798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Open Sans" panose="020B0606030504020204" pitchFamily="34" charset="0"/>
                <a:cs typeface="Open Sans" panose="020B0606030504020204" pitchFamily="34" charset="0"/>
              </a:rPr>
              <a:t>Saídas</a:t>
            </a:r>
          </a:p>
        </p:txBody>
      </p:sp>
      <p:sp>
        <p:nvSpPr>
          <p:cNvPr id="31" name="Google Shape;113;p16">
            <a:extLst>
              <a:ext uri="{FF2B5EF4-FFF2-40B4-BE49-F238E27FC236}">
                <a16:creationId xmlns:a16="http://schemas.microsoft.com/office/drawing/2014/main" id="{8E86DA39-B8FB-4343-BF54-A34BE9F9C56A}"/>
              </a:ext>
            </a:extLst>
          </p:cNvPr>
          <p:cNvSpPr txBox="1">
            <a:spLocks/>
          </p:cNvSpPr>
          <p:nvPr/>
        </p:nvSpPr>
        <p:spPr bwMode="auto">
          <a:xfrm>
            <a:off x="990600" y="360208"/>
            <a:ext cx="10515600" cy="92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3.4 - Balanço de energia</a:t>
            </a:r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C0A2841-2021-6740-B82E-122CBA436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17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96294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1A72C-F0C0-5F4D-B910-10CDA2B5185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21000" y="1248415"/>
            <a:ext cx="10251600" cy="4262298"/>
          </a:xfrm>
        </p:spPr>
        <p:txBody>
          <a:bodyPr/>
          <a:lstStyle/>
          <a:p>
            <a:pPr marL="0">
              <a:buClr>
                <a:srgbClr val="333333"/>
              </a:buCl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sym typeface="Calibri"/>
              </a:rPr>
              <a:t>Formato do diagrama de fluxo</a:t>
            </a:r>
          </a:p>
          <a:p>
            <a:pPr marL="194310"/>
            <a:endParaRPr lang="en-GB" dirty="0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5ED7C4E-3E15-7547-8835-984F953E884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06400" y="2844800"/>
            <a:ext cx="11480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8D397B-C042-144F-B0EC-BD153E52A4D5}"/>
              </a:ext>
            </a:extLst>
          </p:cNvPr>
          <p:cNvGrpSpPr>
            <a:grpSpLocks noChangeAspect="1"/>
          </p:cNvGrpSpPr>
          <p:nvPr/>
        </p:nvGrpSpPr>
        <p:grpSpPr>
          <a:xfrm>
            <a:off x="3940735" y="1752171"/>
            <a:ext cx="7250528" cy="3456000"/>
            <a:chOff x="228600" y="1484313"/>
            <a:chExt cx="8952373" cy="4267200"/>
          </a:xfrm>
          <a:solidFill>
            <a:schemeClr val="bg1">
              <a:lumMod val="75000"/>
            </a:schemeClr>
          </a:solidFill>
        </p:grpSpPr>
        <p:sp>
          <p:nvSpPr>
            <p:cNvPr id="31" name="AutoShape 3">
              <a:extLst>
                <a:ext uri="{FF2B5EF4-FFF2-40B4-BE49-F238E27FC236}">
                  <a16:creationId xmlns:a16="http://schemas.microsoft.com/office/drawing/2014/main" id="{A7E3DEA9-74A3-B949-B9F5-576151E3F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8400" y="2518678"/>
              <a:ext cx="2514600" cy="1488139"/>
            </a:xfrm>
            <a:prstGeom prst="homePlate">
              <a:avLst>
                <a:gd name="adj" fmla="val 25000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Eletricidade</a:t>
              </a:r>
            </a:p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(Final)</a:t>
              </a:r>
            </a:p>
          </p:txBody>
        </p:sp>
        <p:sp>
          <p:nvSpPr>
            <p:cNvPr id="33" name="AutoShape 12">
              <a:extLst>
                <a:ext uri="{FF2B5EF4-FFF2-40B4-BE49-F238E27FC236}">
                  <a16:creationId xmlns:a16="http://schemas.microsoft.com/office/drawing/2014/main" id="{7ED8C998-F342-7E4D-B26E-E490DC5365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58330">
              <a:off x="2880891" y="2292691"/>
              <a:ext cx="3438360" cy="240300"/>
            </a:xfrm>
            <a:prstGeom prst="homePlate">
              <a:avLst>
                <a:gd name="adj" fmla="val 260000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40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AutoShape 13">
              <a:extLst>
                <a:ext uri="{FF2B5EF4-FFF2-40B4-BE49-F238E27FC236}">
                  <a16:creationId xmlns:a16="http://schemas.microsoft.com/office/drawing/2014/main" id="{F2EB24CF-C369-DA4A-A0EF-FA5D426D5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1905000"/>
              <a:ext cx="3124200" cy="1219200"/>
            </a:xfrm>
            <a:prstGeom prst="homePlate">
              <a:avLst>
                <a:gd name="adj" fmla="val 64063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40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5" name="AutoShape 15">
              <a:extLst>
                <a:ext uri="{FF2B5EF4-FFF2-40B4-BE49-F238E27FC236}">
                  <a16:creationId xmlns:a16="http://schemas.microsoft.com/office/drawing/2014/main" id="{228CC9CB-1F9A-6445-A322-8416186408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16020">
              <a:off x="611188" y="1484313"/>
              <a:ext cx="1443037" cy="304800"/>
            </a:xfrm>
            <a:prstGeom prst="homePlate">
              <a:avLst>
                <a:gd name="adj" fmla="val 118359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Importação</a:t>
              </a:r>
            </a:p>
          </p:txBody>
        </p:sp>
        <p:sp>
          <p:nvSpPr>
            <p:cNvPr id="36" name="AutoShape 16">
              <a:extLst>
                <a:ext uri="{FF2B5EF4-FFF2-40B4-BE49-F238E27FC236}">
                  <a16:creationId xmlns:a16="http://schemas.microsoft.com/office/drawing/2014/main" id="{9F9E1023-2501-DB4E-A850-E550BEB64C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8761">
              <a:off x="990600" y="3048000"/>
              <a:ext cx="1524000" cy="304800"/>
            </a:xfrm>
            <a:prstGeom prst="homePlate">
              <a:avLst>
                <a:gd name="adj" fmla="val 125000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Exportação</a:t>
              </a:r>
            </a:p>
          </p:txBody>
        </p:sp>
        <p:sp>
          <p:nvSpPr>
            <p:cNvPr id="37" name="AutoShape 17">
              <a:extLst>
                <a:ext uri="{FF2B5EF4-FFF2-40B4-BE49-F238E27FC236}">
                  <a16:creationId xmlns:a16="http://schemas.microsoft.com/office/drawing/2014/main" id="{39CAF850-FDA6-204F-A52E-D93F3CA928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10477">
              <a:off x="2133600" y="2971800"/>
              <a:ext cx="1570038" cy="320675"/>
            </a:xfrm>
            <a:prstGeom prst="homePlate">
              <a:avLst>
                <a:gd name="adj" fmla="val 122401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Perdas</a:t>
              </a:r>
            </a:p>
          </p:txBody>
        </p:sp>
        <p:sp>
          <p:nvSpPr>
            <p:cNvPr id="38" name="Text Box 19">
              <a:extLst>
                <a:ext uri="{FF2B5EF4-FFF2-40B4-BE49-F238E27FC236}">
                  <a16:creationId xmlns:a16="http://schemas.microsoft.com/office/drawing/2014/main" id="{DCE12417-6AC9-1A48-A60F-479B83827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6999" y="2133602"/>
              <a:ext cx="1371600" cy="610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60000"/>
                </a:lnSpc>
              </a:pPr>
              <a:r>
                <a:rPr lang="en-US" sz="1400" dirty="0">
                  <a:latin typeface="Open Sans" panose="020B0606030504020204" pitchFamily="34" charset="0"/>
                  <a:cs typeface="Open Sans" panose="020B0606030504020204" pitchFamily="34" charset="0"/>
                </a:rPr>
                <a:t>Óleo</a:t>
              </a:r>
            </a:p>
            <a:p>
              <a:pPr eaLnBrk="1" hangingPunct="1">
                <a:lnSpc>
                  <a:spcPct val="60000"/>
                </a:lnSpc>
              </a:pPr>
              <a:r>
                <a:rPr lang="en-US" sz="1400" dirty="0">
                  <a:latin typeface="Open Sans" panose="020B0606030504020204" pitchFamily="34" charset="0"/>
                  <a:cs typeface="Open Sans" panose="020B0606030504020204" pitchFamily="34" charset="0"/>
                </a:rPr>
                <a:t>Produtos</a:t>
              </a:r>
            </a:p>
            <a:p>
              <a:pPr eaLnBrk="1" hangingPunct="1">
                <a:lnSpc>
                  <a:spcPct val="60000"/>
                </a:lnSpc>
              </a:pPr>
              <a:r>
                <a:rPr lang="en-US" sz="1400" dirty="0">
                  <a:solidFill>
                    <a:schemeClr val="accent1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(Final)</a:t>
              </a:r>
            </a:p>
          </p:txBody>
        </p:sp>
        <p:sp>
          <p:nvSpPr>
            <p:cNvPr id="39" name="Text Box 20">
              <a:extLst>
                <a:ext uri="{FF2B5EF4-FFF2-40B4-BE49-F238E27FC236}">
                  <a16:creationId xmlns:a16="http://schemas.microsoft.com/office/drawing/2014/main" id="{8955ED38-4932-ED45-8264-08E395918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197" y="1981200"/>
              <a:ext cx="806771" cy="4180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Óleo</a:t>
              </a:r>
            </a:p>
          </p:txBody>
        </p:sp>
        <p:sp>
          <p:nvSpPr>
            <p:cNvPr id="40" name="AutoShape 21">
              <a:extLst>
                <a:ext uri="{FF2B5EF4-FFF2-40B4-BE49-F238E27FC236}">
                  <a16:creationId xmlns:a16="http://schemas.microsoft.com/office/drawing/2014/main" id="{31799AF8-7532-8C44-973A-FD38B7BB64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10477">
              <a:off x="7610935" y="4130661"/>
              <a:ext cx="1570038" cy="320675"/>
            </a:xfrm>
            <a:prstGeom prst="homePlate">
              <a:avLst>
                <a:gd name="adj" fmla="val 122401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Perdas</a:t>
              </a:r>
            </a:p>
          </p:txBody>
        </p:sp>
        <p:sp>
          <p:nvSpPr>
            <p:cNvPr id="41" name="AutoShape 23">
              <a:extLst>
                <a:ext uri="{FF2B5EF4-FFF2-40B4-BE49-F238E27FC236}">
                  <a16:creationId xmlns:a16="http://schemas.microsoft.com/office/drawing/2014/main" id="{61ACBC0B-7BCC-B741-9781-3E0327C48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962400"/>
              <a:ext cx="3124200" cy="533400"/>
            </a:xfrm>
            <a:prstGeom prst="homePlate">
              <a:avLst>
                <a:gd name="adj" fmla="val 146429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40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AutoShape 24">
              <a:extLst>
                <a:ext uri="{FF2B5EF4-FFF2-40B4-BE49-F238E27FC236}">
                  <a16:creationId xmlns:a16="http://schemas.microsoft.com/office/drawing/2014/main" id="{F4C88B27-1B6B-0447-BF61-373D607DD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5029200"/>
              <a:ext cx="3124200" cy="533400"/>
            </a:xfrm>
            <a:prstGeom prst="homePlate">
              <a:avLst>
                <a:gd name="adj" fmla="val 146429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40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AutoShape 25">
              <a:extLst>
                <a:ext uri="{FF2B5EF4-FFF2-40B4-BE49-F238E27FC236}">
                  <a16:creationId xmlns:a16="http://schemas.microsoft.com/office/drawing/2014/main" id="{81D67F43-F051-DC4E-8480-627F3603D9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73566">
              <a:off x="2203503" y="3461669"/>
              <a:ext cx="4448068" cy="304800"/>
            </a:xfrm>
            <a:prstGeom prst="homePlate">
              <a:avLst>
                <a:gd name="adj" fmla="val 437500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40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4" name="AutoShape 26">
              <a:extLst>
                <a:ext uri="{FF2B5EF4-FFF2-40B4-BE49-F238E27FC236}">
                  <a16:creationId xmlns:a16="http://schemas.microsoft.com/office/drawing/2014/main" id="{60D98962-545C-E240-ADF6-72AA824C4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361620">
              <a:off x="2699039" y="4314967"/>
              <a:ext cx="4211547" cy="485033"/>
            </a:xfrm>
            <a:prstGeom prst="homePlate">
              <a:avLst>
                <a:gd name="adj" fmla="val 633803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40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5" name="AutoShape 27">
              <a:extLst>
                <a:ext uri="{FF2B5EF4-FFF2-40B4-BE49-F238E27FC236}">
                  <a16:creationId xmlns:a16="http://schemas.microsoft.com/office/drawing/2014/main" id="{37AB20E1-F49F-4245-9FB5-CECFBBB9FD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28422">
              <a:off x="914400" y="3733800"/>
              <a:ext cx="965200" cy="171450"/>
            </a:xfrm>
            <a:prstGeom prst="homePlate">
              <a:avLst>
                <a:gd name="adj" fmla="val 140741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Importação</a:t>
              </a:r>
            </a:p>
          </p:txBody>
        </p:sp>
        <p:sp>
          <p:nvSpPr>
            <p:cNvPr id="46" name="AutoShape 28">
              <a:extLst>
                <a:ext uri="{FF2B5EF4-FFF2-40B4-BE49-F238E27FC236}">
                  <a16:creationId xmlns:a16="http://schemas.microsoft.com/office/drawing/2014/main" id="{9517C19D-22BB-844A-ADC9-23CA0C49E8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28422">
              <a:off x="914400" y="4800600"/>
              <a:ext cx="965200" cy="171450"/>
            </a:xfrm>
            <a:prstGeom prst="homePlate">
              <a:avLst>
                <a:gd name="adj" fmla="val 140741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Importação</a:t>
              </a:r>
            </a:p>
          </p:txBody>
        </p:sp>
        <p:sp>
          <p:nvSpPr>
            <p:cNvPr id="47" name="Text Box 29">
              <a:extLst>
                <a:ext uri="{FF2B5EF4-FFF2-40B4-BE49-F238E27FC236}">
                  <a16:creationId xmlns:a16="http://schemas.microsoft.com/office/drawing/2014/main" id="{AA2FF3E2-DD00-3447-B686-D481EE86D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1" y="3962400"/>
              <a:ext cx="762000" cy="418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Gás</a:t>
              </a:r>
            </a:p>
          </p:txBody>
        </p:sp>
        <p:sp>
          <p:nvSpPr>
            <p:cNvPr id="48" name="Text Box 30">
              <a:extLst>
                <a:ext uri="{FF2B5EF4-FFF2-40B4-BE49-F238E27FC236}">
                  <a16:creationId xmlns:a16="http://schemas.microsoft.com/office/drawing/2014/main" id="{32FDCE2A-C50A-A646-BDDC-F569B13D0A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1" y="5029200"/>
              <a:ext cx="990600" cy="4180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Carvão</a:t>
              </a:r>
            </a:p>
          </p:txBody>
        </p:sp>
        <p:sp>
          <p:nvSpPr>
            <p:cNvPr id="49" name="AutoShape 31">
              <a:extLst>
                <a:ext uri="{FF2B5EF4-FFF2-40B4-BE49-F238E27FC236}">
                  <a16:creationId xmlns:a16="http://schemas.microsoft.com/office/drawing/2014/main" id="{A4100AE9-969F-3E47-AF63-17A8FA0FB2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8761">
              <a:off x="1143000" y="4495800"/>
              <a:ext cx="1000125" cy="188913"/>
            </a:xfrm>
            <a:prstGeom prst="homePlate">
              <a:avLst>
                <a:gd name="adj" fmla="val 132353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Exportação</a:t>
              </a:r>
            </a:p>
          </p:txBody>
        </p:sp>
        <p:sp>
          <p:nvSpPr>
            <p:cNvPr id="50" name="AutoShape 32">
              <a:extLst>
                <a:ext uri="{FF2B5EF4-FFF2-40B4-BE49-F238E27FC236}">
                  <a16:creationId xmlns:a16="http://schemas.microsoft.com/office/drawing/2014/main" id="{499E01C7-9C4A-C844-83CA-81E56E5918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8761">
              <a:off x="914400" y="5562600"/>
              <a:ext cx="1000125" cy="188913"/>
            </a:xfrm>
            <a:prstGeom prst="homePlate">
              <a:avLst>
                <a:gd name="adj" fmla="val 132353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Exportação</a:t>
              </a:r>
            </a:p>
          </p:txBody>
        </p:sp>
        <p:sp>
          <p:nvSpPr>
            <p:cNvPr id="51" name="AutoShape 33">
              <a:extLst>
                <a:ext uri="{FF2B5EF4-FFF2-40B4-BE49-F238E27FC236}">
                  <a16:creationId xmlns:a16="http://schemas.microsoft.com/office/drawing/2014/main" id="{AB5CB852-1D7D-454B-86D8-FAA7979A58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10477">
              <a:off x="1905000" y="4419600"/>
              <a:ext cx="1006475" cy="179388"/>
            </a:xfrm>
            <a:prstGeom prst="homePlate">
              <a:avLst>
                <a:gd name="adj" fmla="val 140265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Perdas</a:t>
              </a:r>
            </a:p>
          </p:txBody>
        </p:sp>
        <p:sp>
          <p:nvSpPr>
            <p:cNvPr id="52" name="AutoShape 34">
              <a:extLst>
                <a:ext uri="{FF2B5EF4-FFF2-40B4-BE49-F238E27FC236}">
                  <a16:creationId xmlns:a16="http://schemas.microsoft.com/office/drawing/2014/main" id="{8E788444-FBFA-4146-BD91-6ABD57D395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10477">
              <a:off x="1828800" y="5486400"/>
              <a:ext cx="1006475" cy="179388"/>
            </a:xfrm>
            <a:prstGeom prst="homePlate">
              <a:avLst>
                <a:gd name="adj" fmla="val 140265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Perdas</a:t>
              </a:r>
            </a:p>
          </p:txBody>
        </p:sp>
        <p:sp>
          <p:nvSpPr>
            <p:cNvPr id="53" name="Text Box 35">
              <a:extLst>
                <a:ext uri="{FF2B5EF4-FFF2-40B4-BE49-F238E27FC236}">
                  <a16:creationId xmlns:a16="http://schemas.microsoft.com/office/drawing/2014/main" id="{A2ADF2E4-3A23-2E4F-A617-3B1986E27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1828800"/>
              <a:ext cx="381000" cy="3173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P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R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I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M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R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I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  <p:sp>
          <p:nvSpPr>
            <p:cNvPr id="54" name="Text Box 36">
              <a:extLst>
                <a:ext uri="{FF2B5EF4-FFF2-40B4-BE49-F238E27FC236}">
                  <a16:creationId xmlns:a16="http://schemas.microsoft.com/office/drawing/2014/main" id="{8E1DD33A-E74F-364A-95DB-F5FC4C1DB7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975" y="3844415"/>
              <a:ext cx="1241941" cy="610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60000"/>
                </a:lnSpc>
              </a:pPr>
              <a:r>
                <a:rPr lang="en-US" sz="1400" dirty="0">
                  <a:latin typeface="Open Sans" panose="020B0606030504020204" pitchFamily="34" charset="0"/>
                  <a:cs typeface="Open Sans" panose="020B0606030504020204" pitchFamily="34" charset="0"/>
                </a:rPr>
                <a:t>Gás</a:t>
              </a:r>
            </a:p>
            <a:p>
              <a:pPr eaLnBrk="1" hangingPunct="1">
                <a:lnSpc>
                  <a:spcPct val="60000"/>
                </a:lnSpc>
              </a:pPr>
              <a:r>
                <a:rPr lang="en-US" sz="1400" dirty="0">
                  <a:latin typeface="Open Sans" panose="020B0606030504020204" pitchFamily="34" charset="0"/>
                  <a:cs typeface="Open Sans" panose="020B0606030504020204" pitchFamily="34" charset="0"/>
                </a:rPr>
                <a:t>Produtos</a:t>
              </a:r>
            </a:p>
            <a:p>
              <a:pPr eaLnBrk="1" hangingPunct="1">
                <a:lnSpc>
                  <a:spcPct val="60000"/>
                </a:lnSpc>
              </a:pPr>
              <a:r>
                <a:rPr lang="en-US" sz="1400" dirty="0">
                  <a:solidFill>
                    <a:schemeClr val="accent1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(Final)</a:t>
              </a:r>
            </a:p>
          </p:txBody>
        </p:sp>
        <p:sp>
          <p:nvSpPr>
            <p:cNvPr id="55" name="Text Box 37">
              <a:extLst>
                <a:ext uri="{FF2B5EF4-FFF2-40B4-BE49-F238E27FC236}">
                  <a16:creationId xmlns:a16="http://schemas.microsoft.com/office/drawing/2014/main" id="{E37E3041-10F6-AE49-998E-44D411531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2056" y="4949551"/>
              <a:ext cx="1413555" cy="610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60000"/>
                </a:lnSpc>
              </a:pPr>
              <a:r>
                <a:rPr lang="en-US" sz="1400" dirty="0">
                  <a:latin typeface="Open Sans" panose="020B0606030504020204" pitchFamily="34" charset="0"/>
                  <a:cs typeface="Open Sans" panose="020B0606030504020204" pitchFamily="34" charset="0"/>
                </a:rPr>
                <a:t>Carvão</a:t>
              </a:r>
            </a:p>
            <a:p>
              <a:pPr eaLnBrk="1" hangingPunct="1">
                <a:lnSpc>
                  <a:spcPct val="60000"/>
                </a:lnSpc>
              </a:pPr>
              <a:r>
                <a:rPr lang="en-US" sz="1400" dirty="0">
                  <a:latin typeface="Open Sans" panose="020B0606030504020204" pitchFamily="34" charset="0"/>
                  <a:cs typeface="Open Sans" panose="020B0606030504020204" pitchFamily="34" charset="0"/>
                </a:rPr>
                <a:t>Produtos</a:t>
              </a:r>
            </a:p>
            <a:p>
              <a:pPr eaLnBrk="1" hangingPunct="1">
                <a:lnSpc>
                  <a:spcPct val="60000"/>
                </a:lnSpc>
              </a:pPr>
              <a:r>
                <a:rPr lang="en-US" sz="1400" dirty="0">
                  <a:solidFill>
                    <a:schemeClr val="accent1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(Final)</a:t>
              </a:r>
            </a:p>
          </p:txBody>
        </p:sp>
        <p:sp>
          <p:nvSpPr>
            <p:cNvPr id="56" name="AutoShape 15">
              <a:extLst>
                <a:ext uri="{FF2B5EF4-FFF2-40B4-BE49-F238E27FC236}">
                  <a16:creationId xmlns:a16="http://schemas.microsoft.com/office/drawing/2014/main" id="{79CA6691-42CF-4D4C-A107-1C1A0C9113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16020">
              <a:off x="6465418" y="2075656"/>
              <a:ext cx="1443038" cy="304800"/>
            </a:xfrm>
            <a:prstGeom prst="homePlate">
              <a:avLst>
                <a:gd name="adj" fmla="val 118359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Open Sans" panose="020B0606030504020204" pitchFamily="34" charset="0"/>
                  <a:cs typeface="Open Sans" panose="020B0606030504020204" pitchFamily="34" charset="0"/>
                </a:rPr>
                <a:t>Importação</a:t>
              </a:r>
            </a:p>
          </p:txBody>
        </p:sp>
        <p:pic>
          <p:nvPicPr>
            <p:cNvPr id="57" name="Picture 33" descr="Factory Clip Art">
              <a:hlinkClick r:id="rId3"/>
              <a:extLst>
                <a:ext uri="{FF2B5EF4-FFF2-40B4-BE49-F238E27FC236}">
                  <a16:creationId xmlns:a16="http://schemas.microsoft.com/office/drawing/2014/main" id="{2014B48D-FDD8-CB4E-9BAF-9C7D8C105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638" y="1773238"/>
              <a:ext cx="873125" cy="9096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58" name="Picture 34" descr="Factory Clip Art">
              <a:hlinkClick r:id="rId3"/>
              <a:extLst>
                <a:ext uri="{FF2B5EF4-FFF2-40B4-BE49-F238E27FC236}">
                  <a16:creationId xmlns:a16="http://schemas.microsoft.com/office/drawing/2014/main" id="{D7DC70CB-B1EB-C94B-82BC-6068DF25A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2852738"/>
              <a:ext cx="873125" cy="9096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pic>
          <p:nvPicPr>
            <p:cNvPr id="59" name="Picture 35" descr="Factory Clip Art">
              <a:hlinkClick r:id="rId3"/>
              <a:extLst>
                <a:ext uri="{FF2B5EF4-FFF2-40B4-BE49-F238E27FC236}">
                  <a16:creationId xmlns:a16="http://schemas.microsoft.com/office/drawing/2014/main" id="{59BA7BC3-7B33-9F41-9ADF-3E7CBE82A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4006817"/>
              <a:ext cx="873125" cy="9096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60" name="AutoShape 22">
              <a:extLst>
                <a:ext uri="{FF2B5EF4-FFF2-40B4-BE49-F238E27FC236}">
                  <a16:creationId xmlns:a16="http://schemas.microsoft.com/office/drawing/2014/main" id="{980ED585-FFE4-FD4A-A4CA-8FF07E7D8B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94337">
              <a:off x="3530082" y="4790540"/>
              <a:ext cx="4297029" cy="892090"/>
            </a:xfrm>
            <a:prstGeom prst="homePlate">
              <a:avLst>
                <a:gd name="adj" fmla="val 357983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Open Sans" panose="020B0606030504020204" pitchFamily="34" charset="0"/>
                  <a:cs typeface="Open Sans" panose="020B0606030504020204" pitchFamily="34" charset="0"/>
                </a:rPr>
                <a:t>Eletri</a:t>
              </a:r>
              <a:r>
                <a:rPr lang="en-US" sz="1400" dirty="0">
                  <a:latin typeface="Open Sans" panose="020B0606030504020204" pitchFamily="34" charset="0"/>
                  <a:cs typeface="Open Sans" panose="020B0606030504020204" pitchFamily="34" charset="0"/>
                </a:rPr>
                <a:t>. não </a:t>
              </a:r>
              <a:r>
                <a:rPr lang="en-US" sz="1400" dirty="0" err="1">
                  <a:latin typeface="Open Sans" panose="020B0606030504020204" pitchFamily="34" charset="0"/>
                  <a:cs typeface="Open Sans" panose="020B0606030504020204" pitchFamily="34" charset="0"/>
                </a:rPr>
                <a:t>proveniente</a:t>
              </a:r>
              <a:r>
                <a:rPr lang="en-US" sz="1400" dirty="0">
                  <a:latin typeface="Open Sans" panose="020B0606030504020204" pitchFamily="34" charset="0"/>
                  <a:cs typeface="Open Sans" panose="020B0606030504020204" pitchFamily="34" charset="0"/>
                </a:rPr>
                <a:t> de</a:t>
              </a:r>
              <a:br>
                <a:rPr lang="en-US" sz="1400" dirty="0"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400" dirty="0">
                  <a:latin typeface="Open Sans" panose="020B0606030504020204" pitchFamily="34" charset="0"/>
                  <a:cs typeface="Open Sans" panose="020B0606030504020204" pitchFamily="34" charset="0"/>
                </a:rPr>
                <a:t> combustível fóssil</a:t>
              </a:r>
            </a:p>
          </p:txBody>
        </p:sp>
      </p:grpSp>
      <p:sp>
        <p:nvSpPr>
          <p:cNvPr id="61" name="AutoShape 23">
            <a:extLst>
              <a:ext uri="{FF2B5EF4-FFF2-40B4-BE49-F238E27FC236}">
                <a16:creationId xmlns:a16="http://schemas.microsoft.com/office/drawing/2014/main" id="{481E9366-D727-1C41-A52E-70327C144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30" y="5610337"/>
            <a:ext cx="2530289" cy="432000"/>
          </a:xfrm>
          <a:prstGeom prst="homePlate">
            <a:avLst>
              <a:gd name="adj" fmla="val 146429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AutoShape 27">
            <a:extLst>
              <a:ext uri="{FF2B5EF4-FFF2-40B4-BE49-F238E27FC236}">
                <a16:creationId xmlns:a16="http://schemas.microsoft.com/office/drawing/2014/main" id="{F1A6E8E3-4C9E-0542-A58E-B5D643242BBC}"/>
              </a:ext>
            </a:extLst>
          </p:cNvPr>
          <p:cNvSpPr>
            <a:spLocks noChangeArrowheads="1"/>
          </p:cNvSpPr>
          <p:nvPr/>
        </p:nvSpPr>
        <p:spPr bwMode="auto">
          <a:xfrm rot="1328422">
            <a:off x="4505330" y="5425195"/>
            <a:ext cx="781716" cy="138857"/>
          </a:xfrm>
          <a:prstGeom prst="homePlate">
            <a:avLst>
              <a:gd name="adj" fmla="val 140741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latin typeface="Open Sans" panose="020B0606030504020204" pitchFamily="34" charset="0"/>
                <a:cs typeface="Open Sans" panose="020B0606030504020204" pitchFamily="34" charset="0"/>
              </a:rPr>
              <a:t>Importação</a:t>
            </a:r>
          </a:p>
        </p:txBody>
      </p:sp>
      <p:sp>
        <p:nvSpPr>
          <p:cNvPr id="65" name="Text Box 30">
            <a:extLst>
              <a:ext uri="{FF2B5EF4-FFF2-40B4-BE49-F238E27FC236}">
                <a16:creationId xmlns:a16="http://schemas.microsoft.com/office/drawing/2014/main" id="{5CAF56ED-72A4-9E41-B207-EB8A63134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548" y="5646453"/>
            <a:ext cx="2176061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Sol, </a:t>
            </a: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vento</a:t>
            </a:r>
            <a:r>
              <a:rPr lang="en-US" sz="1400" dirty="0">
                <a:latin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n-US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hidrelétrica</a:t>
            </a:r>
            <a:endParaRPr lang="en-US" sz="14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AutoShape 31">
            <a:extLst>
              <a:ext uri="{FF2B5EF4-FFF2-40B4-BE49-F238E27FC236}">
                <a16:creationId xmlns:a16="http://schemas.microsoft.com/office/drawing/2014/main" id="{EA49BA46-CACF-0D41-8013-5B5E29E5FB6B}"/>
              </a:ext>
            </a:extLst>
          </p:cNvPr>
          <p:cNvSpPr>
            <a:spLocks noChangeArrowheads="1"/>
          </p:cNvSpPr>
          <p:nvPr/>
        </p:nvSpPr>
        <p:spPr bwMode="auto">
          <a:xfrm rot="1118761">
            <a:off x="4690474" y="6042337"/>
            <a:ext cx="810001" cy="153000"/>
          </a:xfrm>
          <a:prstGeom prst="homePlate">
            <a:avLst>
              <a:gd name="adj" fmla="val 132353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latin typeface="Open Sans" panose="020B0606030504020204" pitchFamily="34" charset="0"/>
                <a:cs typeface="Open Sans" panose="020B0606030504020204" pitchFamily="34" charset="0"/>
              </a:rPr>
              <a:t>Exportação</a:t>
            </a:r>
          </a:p>
        </p:txBody>
      </p:sp>
      <p:sp>
        <p:nvSpPr>
          <p:cNvPr id="64" name="AutoShape 33">
            <a:extLst>
              <a:ext uri="{FF2B5EF4-FFF2-40B4-BE49-F238E27FC236}">
                <a16:creationId xmlns:a16="http://schemas.microsoft.com/office/drawing/2014/main" id="{8356D8C7-92F2-1E48-823A-C1BCFE1E150E}"/>
              </a:ext>
            </a:extLst>
          </p:cNvPr>
          <p:cNvSpPr>
            <a:spLocks noChangeArrowheads="1"/>
          </p:cNvSpPr>
          <p:nvPr/>
        </p:nvSpPr>
        <p:spPr bwMode="auto">
          <a:xfrm rot="910477">
            <a:off x="5307616" y="5980623"/>
            <a:ext cx="815144" cy="145287"/>
          </a:xfrm>
          <a:prstGeom prst="homePlate">
            <a:avLst>
              <a:gd name="adj" fmla="val 140265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latin typeface="Open Sans" panose="020B0606030504020204" pitchFamily="34" charset="0"/>
                <a:cs typeface="Open Sans" panose="020B0606030504020204" pitchFamily="34" charset="0"/>
              </a:rPr>
              <a:t>Perdas</a:t>
            </a:r>
          </a:p>
        </p:txBody>
      </p:sp>
      <p:sp>
        <p:nvSpPr>
          <p:cNvPr id="66" name="Google Shape;113;p16">
            <a:extLst>
              <a:ext uri="{FF2B5EF4-FFF2-40B4-BE49-F238E27FC236}">
                <a16:creationId xmlns:a16="http://schemas.microsoft.com/office/drawing/2014/main" id="{0BD69228-4A2A-2C49-B188-74E1904CEED8}"/>
              </a:ext>
            </a:extLst>
          </p:cNvPr>
          <p:cNvSpPr txBox="1">
            <a:spLocks/>
          </p:cNvSpPr>
          <p:nvPr/>
        </p:nvSpPr>
        <p:spPr bwMode="auto">
          <a:xfrm>
            <a:off x="990600" y="360208"/>
            <a:ext cx="10515600" cy="10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3.4 - Balanço de energia</a:t>
            </a:r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40A713C4-92B5-C844-9E3E-F5473EB07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18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7670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A49F97-2EBD-5849-9F7A-FFD44D9C4E7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49972" y="1570361"/>
            <a:ext cx="4089805" cy="4262298"/>
          </a:xfrm>
        </p:spPr>
        <p:txBody>
          <a:bodyPr/>
          <a:lstStyle/>
          <a:p>
            <a:pPr marL="0">
              <a:buClr>
                <a:srgbClr val="333333"/>
              </a:buCl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sym typeface="Calibri"/>
              </a:rPr>
              <a:t>Formato tabular</a:t>
            </a:r>
          </a:p>
          <a:p>
            <a:pPr marL="380365" indent="-342900" eaLnBrk="1" fontAlgn="auto" hangingPunct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Open Sans"/>
                <a:sym typeface="Calibri"/>
              </a:rPr>
              <a:t>Uma tabela de balanço energético tem três componentes principais:</a:t>
            </a:r>
            <a:endParaRPr lang="en-US" dirty="0">
              <a:latin typeface="Open Sans"/>
            </a:endParaRPr>
          </a:p>
          <a:p>
            <a:pPr marL="380365" indent="-342900" eaLnBrk="1" fontAlgn="auto" hangingPunct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Open Sans"/>
                <a:sym typeface="Calibri"/>
              </a:rPr>
              <a:t>A seção de fornecimento (fornecimento total de energia primária)</a:t>
            </a:r>
            <a:endParaRPr lang="en-US" dirty="0">
              <a:latin typeface="Open Sans"/>
            </a:endParaRPr>
          </a:p>
          <a:p>
            <a:pPr marL="380365" indent="-342900" eaLnBrk="1" fontAlgn="auto" hangingPunct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Open Sans"/>
                <a:sym typeface="Calibri"/>
              </a:rPr>
              <a:t>A seção de conversão (consumo final total)</a:t>
            </a:r>
            <a:endParaRPr lang="en-US" dirty="0">
              <a:latin typeface="Open Sans"/>
            </a:endParaRPr>
          </a:p>
          <a:p>
            <a:pPr marL="380365" indent="-342900" eaLnBrk="1" fontAlgn="auto" hangingPunct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Open Sans"/>
                <a:sym typeface="Calibri"/>
              </a:rPr>
              <a:t>A seção de consumos e usos (consumo final total desagregado)</a:t>
            </a:r>
            <a:endParaRPr lang="en-US" dirty="0">
              <a:latin typeface="Open Sans"/>
            </a:endParaRPr>
          </a:p>
          <a:p>
            <a:pPr marL="380365" indent="-342900" eaLnBrk="1" fontAlgn="auto" hangingPunct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380365" indent="-342900" eaLnBrk="1" fontAlgn="auto" hangingPunct="1">
              <a:spcBef>
                <a:spcPts val="1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380365" indent="-342900" eaLnBrk="1" fontAlgn="auto" hangingPunct="1">
              <a:spcBef>
                <a:spcPts val="1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94310"/>
            <a:endParaRPr lang="en-GB" dirty="0"/>
          </a:p>
        </p:txBody>
      </p:sp>
      <p:pic>
        <p:nvPicPr>
          <p:cNvPr id="61" name="Picture 60" descr="Screen Clipping">
            <a:extLst>
              <a:ext uri="{FF2B5EF4-FFF2-40B4-BE49-F238E27FC236}">
                <a16:creationId xmlns:a16="http://schemas.microsoft.com/office/drawing/2014/main" id="{67476F61-D440-F248-BB43-1C7F58ADE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19" y="1785919"/>
            <a:ext cx="6419281" cy="3472128"/>
          </a:xfrm>
          <a:prstGeom prst="rect">
            <a:avLst/>
          </a:prstGeom>
        </p:spPr>
      </p:pic>
      <p:sp>
        <p:nvSpPr>
          <p:cNvPr id="8" name="Google Shape;113;p16">
            <a:extLst>
              <a:ext uri="{FF2B5EF4-FFF2-40B4-BE49-F238E27FC236}">
                <a16:creationId xmlns:a16="http://schemas.microsoft.com/office/drawing/2014/main" id="{73A5716D-8F3E-9149-A732-89124E9F8D49}"/>
              </a:ext>
            </a:extLst>
          </p:cNvPr>
          <p:cNvSpPr txBox="1">
            <a:spLocks/>
          </p:cNvSpPr>
          <p:nvPr/>
        </p:nvSpPr>
        <p:spPr bwMode="auto">
          <a:xfrm>
            <a:off x="990600" y="36020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3.4 - Balanço de energia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22708-F936-654B-B5FD-81203E417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19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89421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body" idx="13"/>
          </p:nvPr>
        </p:nvSpPr>
        <p:spPr>
          <a:xfrm>
            <a:off x="887215" y="1533371"/>
            <a:ext cx="5881230" cy="4262298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sym typeface="Arial"/>
              </a:rPr>
              <a:t>Esta aula tem quatro Resultados Pretendidos de </a:t>
            </a:r>
            <a:r>
              <a:rPr lang="en-GB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sym typeface="Arial"/>
              </a:rPr>
              <a:t>Aprendizagem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sym typeface="Arial"/>
              </a:rPr>
              <a:t> (RPA):</a:t>
            </a: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eaLnBrk="1" fontAlgn="auto" hangingPunct="1">
              <a:spcBef>
                <a:spcPts val="1000"/>
              </a:spcBef>
              <a:buClr>
                <a:srgbClr val="333333"/>
              </a:buClr>
              <a:defRPr/>
            </a:pPr>
            <a:r>
              <a:rPr lang="en-GB" dirty="0">
                <a:latin typeface="Open Sans"/>
                <a:sym typeface="Arial"/>
              </a:rPr>
              <a:t>RPA1: </a:t>
            </a:r>
            <a:r>
              <a:rPr lang="en-GB" dirty="0" err="1">
                <a:latin typeface="Open Sans"/>
                <a:sym typeface="Arial"/>
              </a:rPr>
              <a:t>familiarizar</a:t>
            </a:r>
            <a:r>
              <a:rPr lang="en-GB" dirty="0">
                <a:latin typeface="Open Sans"/>
                <a:sym typeface="Arial"/>
              </a:rPr>
              <a:t> com a terminologia básica de energia</a:t>
            </a:r>
            <a:endParaRPr lang="en-GB" dirty="0">
              <a:latin typeface="Open Sans"/>
            </a:endParaRPr>
          </a:p>
          <a:p>
            <a:pPr marL="0" eaLnBrk="1" fontAlgn="auto" hangingPunct="1">
              <a:spcBef>
                <a:spcPts val="1000"/>
              </a:spcBef>
              <a:buClr>
                <a:srgbClr val="333333"/>
              </a:buClr>
              <a:defRPr/>
            </a:pPr>
            <a:r>
              <a:rPr lang="en-GB" dirty="0">
                <a:latin typeface="Open Sans"/>
                <a:sym typeface="Arial"/>
              </a:rPr>
              <a:t>RPA2: aprender sobre o conceito de cadeia energética</a:t>
            </a:r>
            <a:endParaRPr lang="en-GB" dirty="0">
              <a:latin typeface="Open Sans"/>
            </a:endParaRPr>
          </a:p>
          <a:p>
            <a:pPr marL="0" eaLnBrk="1" fontAlgn="auto" hangingPunct="1">
              <a:spcBef>
                <a:spcPts val="1000"/>
              </a:spcBef>
              <a:buClr>
                <a:srgbClr val="333333"/>
              </a:buClr>
              <a:defRPr/>
            </a:pPr>
            <a:r>
              <a:rPr lang="en-GB" dirty="0">
                <a:latin typeface="Open Sans"/>
                <a:sym typeface="Arial"/>
              </a:rPr>
              <a:t>RPA3: ser capaz de comparar intensidades de energia</a:t>
            </a:r>
            <a:endParaRPr lang="en-GB" dirty="0">
              <a:latin typeface="Open Sans"/>
            </a:endParaRPr>
          </a:p>
          <a:p>
            <a:pPr marL="0" eaLnBrk="1" fontAlgn="auto" hangingPunct="1">
              <a:spcBef>
                <a:spcPts val="1000"/>
              </a:spcBef>
              <a:buClr>
                <a:srgbClr val="333333"/>
              </a:buClr>
              <a:defRPr/>
            </a:pPr>
            <a:r>
              <a:rPr lang="en-GB" dirty="0">
                <a:latin typeface="Open Sans"/>
                <a:sym typeface="Arial"/>
              </a:rPr>
              <a:t>RPA4: compreender os balanços de energia</a:t>
            </a:r>
            <a:endParaRPr lang="en-GB" dirty="0">
              <a:latin typeface="Open Sans"/>
            </a:endParaRPr>
          </a:p>
          <a:p>
            <a:pPr marL="0" indent="0">
              <a:spcBef>
                <a:spcPts val="1600"/>
              </a:spcBef>
              <a:buNone/>
            </a:pPr>
            <a:endParaRPr sz="2133" dirty="0">
              <a:solidFill>
                <a:srgbClr val="333333"/>
              </a:solidFill>
              <a:highlight>
                <a:srgbClr val="FFFFFF"/>
              </a:highlight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2133" dirty="0">
              <a:solidFill>
                <a:srgbClr val="333333"/>
              </a:solidFill>
              <a:highlight>
                <a:srgbClr val="FFFFFF"/>
              </a:highlight>
              <a:sym typeface="Arial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>
            <a:off x="7096370" y="2038200"/>
            <a:ext cx="4285367" cy="3263733"/>
            <a:chOff x="5322277" y="1528650"/>
            <a:chExt cx="3214025" cy="2447800"/>
          </a:xfrm>
        </p:grpSpPr>
        <p:sp>
          <p:nvSpPr>
            <p:cNvPr id="102" name="Google Shape;102;p15"/>
            <p:cNvSpPr/>
            <p:nvPr/>
          </p:nvSpPr>
          <p:spPr>
            <a:xfrm>
              <a:off x="5322277" y="1528650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GB" sz="2133" dirty="0">
                  <a:latin typeface="Open Sans" panose="020B0606030504020204" pitchFamily="34" charset="0"/>
                  <a:cs typeface="Open Sans" panose="020B0606030504020204" pitchFamily="34" charset="0"/>
                </a:rPr>
                <a:t>3.1. Terminologia de energia</a:t>
              </a:r>
              <a:endParaRPr sz="2133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5322277" y="2212350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GB" sz="2100" dirty="0">
                  <a:latin typeface="Open Sans"/>
                  <a:ea typeface="Open Sans"/>
                  <a:cs typeface="Open Sans"/>
                </a:rPr>
                <a:t>3.2. Cadeia de energia</a:t>
              </a:r>
              <a:endParaRPr sz="2100" dirty="0"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5322277" y="2861138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GB" sz="2133">
                  <a:latin typeface="Open Sans" panose="020B0606030504020204" pitchFamily="34" charset="0"/>
                  <a:cs typeface="Open Sans" panose="020B0606030504020204" pitchFamily="34" charset="0"/>
                </a:rPr>
                <a:t>3.3. Intensidade de energia</a:t>
              </a:r>
              <a:endParaRPr sz="2133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5322277" y="3509950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GB" sz="2133">
                  <a:latin typeface="Open Sans" panose="020B0606030504020204" pitchFamily="34" charset="0"/>
                  <a:cs typeface="Open Sans" panose="020B0606030504020204" pitchFamily="34" charset="0"/>
                </a:rPr>
                <a:t>3.4. Balanço de energia</a:t>
              </a:r>
              <a:endParaRPr sz="2133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06" name="Google Shape;106;p15"/>
            <p:cNvCxnSpPr>
              <a:cxnSpLocks/>
              <a:stCxn id="102" idx="2"/>
              <a:endCxn id="103" idx="0"/>
            </p:cNvCxnSpPr>
            <p:nvPr/>
          </p:nvCxnSpPr>
          <p:spPr>
            <a:xfrm>
              <a:off x="6929290" y="1995150"/>
              <a:ext cx="0" cy="217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7" name="Google Shape;107;p15"/>
            <p:cNvCxnSpPr>
              <a:cxnSpLocks/>
              <a:stCxn id="103" idx="2"/>
              <a:endCxn id="104" idx="0"/>
            </p:cNvCxnSpPr>
            <p:nvPr/>
          </p:nvCxnSpPr>
          <p:spPr>
            <a:xfrm>
              <a:off x="6929290" y="2678850"/>
              <a:ext cx="0" cy="182288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8" name="Google Shape;108;p15"/>
            <p:cNvCxnSpPr>
              <a:cxnSpLocks/>
              <a:stCxn id="104" idx="2"/>
              <a:endCxn id="105" idx="0"/>
            </p:cNvCxnSpPr>
            <p:nvPr/>
          </p:nvCxnSpPr>
          <p:spPr>
            <a:xfrm>
              <a:off x="6929290" y="3327638"/>
              <a:ext cx="0" cy="182312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5" name="Google Shape;98;p15">
            <a:extLst>
              <a:ext uri="{FF2B5EF4-FFF2-40B4-BE49-F238E27FC236}">
                <a16:creationId xmlns:a16="http://schemas.microsoft.com/office/drawing/2014/main" id="{889391A5-B646-0C4B-ABA5-3E95E3604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7963"/>
            <a:ext cx="10515600" cy="1325562"/>
          </a:xfrm>
        </p:spPr>
        <p:txBody>
          <a:bodyPr lIns="121900" tIns="121900" rIns="121900" bIns="121900" rtlCol="0"/>
          <a:lstStyle/>
          <a:p>
            <a:pPr eaLnBrk="1" fontAlgn="auto" hangingPunct="1">
              <a:defRPr/>
            </a:pPr>
            <a:r>
              <a:rPr lang="en-GB" dirty="0" err="1"/>
              <a:t>Resultados</a:t>
            </a:r>
            <a:r>
              <a:rPr lang="en-GB" dirty="0"/>
              <a:t> </a:t>
            </a:r>
            <a:r>
              <a:rPr lang="en-GB" dirty="0" err="1"/>
              <a:t>pretendidos</a:t>
            </a:r>
            <a:r>
              <a:rPr lang="en-GB" dirty="0"/>
              <a:t> de </a:t>
            </a:r>
            <a:r>
              <a:rPr lang="en-GB" dirty="0" err="1"/>
              <a:t>aprendizagem</a:t>
            </a:r>
            <a:r>
              <a:rPr lang="en-GB" dirty="0"/>
              <a:t> (RPA)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C1BBB59-A6AA-C44B-B4AE-D8F2B570A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CA8B297-A9A4-4271-A3F9-BC52E76B9AE1}" type="slidenum">
              <a:rPr lang="en-US" altLang="en-US" sz="14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2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673139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>
            <a:extLst>
              <a:ext uri="{FF2B5EF4-FFF2-40B4-BE49-F238E27FC236}">
                <a16:creationId xmlns:a16="http://schemas.microsoft.com/office/drawing/2014/main" id="{15ED7C4E-3E15-7547-8835-984F953E884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06400" y="2844800"/>
            <a:ext cx="11480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Open Sans" panose="020B0606030504020204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F57D527E-1512-5944-AB66-F4FB57453B9F}"/>
              </a:ext>
            </a:extLst>
          </p:cNvPr>
          <p:cNvGraphicFramePr>
            <a:graphicFrameLocks noGrp="1"/>
          </p:cNvGraphicFramePr>
          <p:nvPr/>
        </p:nvGraphicFramePr>
        <p:xfrm>
          <a:off x="972601" y="2177800"/>
          <a:ext cx="10409133" cy="375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9711">
                  <a:extLst>
                    <a:ext uri="{9D8B030D-6E8A-4147-A177-3AD203B41FA5}">
                      <a16:colId xmlns:a16="http://schemas.microsoft.com/office/drawing/2014/main" val="3877321437"/>
                    </a:ext>
                  </a:extLst>
                </a:gridCol>
                <a:gridCol w="3469711">
                  <a:extLst>
                    <a:ext uri="{9D8B030D-6E8A-4147-A177-3AD203B41FA5}">
                      <a16:colId xmlns:a16="http://schemas.microsoft.com/office/drawing/2014/main" val="178807242"/>
                    </a:ext>
                  </a:extLst>
                </a:gridCol>
                <a:gridCol w="3469711">
                  <a:extLst>
                    <a:ext uri="{9D8B030D-6E8A-4147-A177-3AD203B41FA5}">
                      <a16:colId xmlns:a16="http://schemas.microsoft.com/office/drawing/2014/main" val="1986346469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latin typeface="Open Sans"/>
                          <a:ea typeface="Open Sans Light" panose="020B0306030504020204" pitchFamily="34" charset="0"/>
                          <a:cs typeface="Open Sans Light" panose="020B0306030504020204" pitchFamily="34" charset="0"/>
                          <a:sym typeface="Calibri"/>
                        </a:rPr>
                        <a:t>Seção de suprimentos</a:t>
                      </a:r>
                      <a:endParaRPr lang="en-GB" sz="2000" b="1" i="0" kern="1200" dirty="0">
                        <a:solidFill>
                          <a:schemeClr val="tx1"/>
                        </a:solidFill>
                        <a:latin typeface="Open Sans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Open Sans"/>
                          <a:ea typeface="Open Sans Light" panose="020B0306030504020204" pitchFamily="34" charset="0"/>
                          <a:cs typeface="Open Sans Light" panose="020B0306030504020204" pitchFamily="34" charset="0"/>
                          <a:sym typeface="Calibri"/>
                        </a:rPr>
                        <a:t>Seção de conversão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Open Sans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GB" sz="2000" b="1" i="0" kern="1200" dirty="0">
                          <a:solidFill>
                            <a:schemeClr val="tx1"/>
                          </a:solidFill>
                          <a:latin typeface="Open Sans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Seção de usos e consumo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764985"/>
                  </a:ext>
                </a:extLst>
              </a:tr>
              <a:tr h="2917952">
                <a:tc>
                  <a:txBody>
                    <a:bodyPr/>
                    <a:lstStyle/>
                    <a:p>
                      <a:pPr marL="285750" indent="-285750">
                        <a:spcBef>
                          <a:spcPct val="20000"/>
                        </a:spcBef>
                        <a:spcAft>
                          <a:spcPct val="0"/>
                        </a:spcAft>
                        <a:buSzPts val="1900"/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Open Sans Light"/>
                          <a:ea typeface="Open Sans Light" panose="020B0306030504020204" pitchFamily="34" charset="0"/>
                          <a:cs typeface="Open Sans Light" panose="020B0306030504020204" pitchFamily="34" charset="0"/>
                          <a:sym typeface="Calibri"/>
                        </a:rPr>
                        <a:t>Produção</a:t>
                      </a:r>
                    </a:p>
                    <a:p>
                      <a:pPr marL="285750" indent="-285750">
                        <a:spcBef>
                          <a:spcPct val="20000"/>
                        </a:spcBef>
                        <a:spcAft>
                          <a:spcPct val="0"/>
                        </a:spcAft>
                        <a:buSzPts val="1900"/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Open Sans Light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Exportação de fontes primárias e secundárias</a:t>
                      </a:r>
                    </a:p>
                    <a:p>
                      <a:pPr marL="285750" indent="-285750">
                        <a:spcBef>
                          <a:spcPct val="20000"/>
                        </a:spcBef>
                        <a:spcAft>
                          <a:spcPct val="0"/>
                        </a:spcAft>
                        <a:buSzPts val="1900"/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Open Sans Light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Importações de fontes primárias e secundárias</a:t>
                      </a:r>
                    </a:p>
                    <a:p>
                      <a:pPr marL="285750" indent="-285750">
                        <a:spcBef>
                          <a:spcPct val="20000"/>
                        </a:spcBef>
                        <a:spcAft>
                          <a:spcPct val="0"/>
                        </a:spcAft>
                        <a:buSzPts val="1900"/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Open Sans Light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Depósitos/estoques e bunkers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Open Sans Light"/>
                        <a:ea typeface="Open Sans Light" panose="020B0306030504020204" pitchFamily="34" charset="0"/>
                        <a:cs typeface="Open Sans Light" panose="020B0306030504020204" pitchFamily="34" charset="0"/>
                        <a:sym typeface="Calibri"/>
                      </a:endParaRPr>
                    </a:p>
                    <a:p>
                      <a:endParaRPr lang="en-GB" sz="2000" b="0" i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ct val="20000"/>
                        </a:spcBef>
                        <a:spcAft>
                          <a:spcPct val="0"/>
                        </a:spcAft>
                        <a:buSzPts val="1900"/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Open Sans Light"/>
                          <a:ea typeface="Open Sans Light" panose="020B0306030504020204" pitchFamily="34" charset="0"/>
                          <a:cs typeface="Open Sans Light" panose="020B0306030504020204" pitchFamily="34" charset="0"/>
                          <a:sym typeface="Calibri"/>
                        </a:rPr>
                        <a:t>Usinas de transformação de energia primária</a:t>
                      </a:r>
                    </a:p>
                    <a:p>
                      <a:pPr marL="342900" indent="-342900">
                        <a:spcBef>
                          <a:spcPct val="20000"/>
                        </a:spcBef>
                        <a:spcAft>
                          <a:spcPct val="0"/>
                        </a:spcAft>
                        <a:buSzPts val="1900"/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Open Sans Light"/>
                          <a:ea typeface="Open Sans Light" panose="020B0306030504020204" pitchFamily="34" charset="0"/>
                          <a:cs typeface="Open Sans Light" panose="020B0306030504020204" pitchFamily="34" charset="0"/>
                          <a:sym typeface="Calibri"/>
                        </a:rPr>
                        <a:t>Refinarias, usinas elétricas, usinas de carvão, outras transformações</a:t>
                      </a:r>
                    </a:p>
                    <a:p>
                      <a:pPr marL="285750" indent="-285750">
                        <a:spcBef>
                          <a:spcPct val="20000"/>
                        </a:spcBef>
                        <a:spcAft>
                          <a:spcPct val="0"/>
                        </a:spcAft>
                        <a:buSzPts val="1900"/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Open Sans Light"/>
                          <a:ea typeface="Open Sans Light" panose="020B0306030504020204" pitchFamily="34" charset="0"/>
                          <a:cs typeface="Open Sans Light" panose="020B0306030504020204" pitchFamily="34" charset="0"/>
                          <a:sym typeface="Calibri"/>
                        </a:rPr>
                        <a:t>Perdas no processo de conversão, transporte e distribuição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Open Sans Light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Consumo de combustíveis por setor e subsetores da economia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Open Sans Light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Se houver informações disponíveis, o consumo por usos pode ser mostrado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86378169"/>
                  </a:ext>
                </a:extLst>
              </a:tr>
            </a:tbl>
          </a:graphicData>
        </a:graphic>
      </p:graphicFrame>
      <p:sp>
        <p:nvSpPr>
          <p:cNvPr id="7" name="Google Shape;113;p16">
            <a:extLst>
              <a:ext uri="{FF2B5EF4-FFF2-40B4-BE49-F238E27FC236}">
                <a16:creationId xmlns:a16="http://schemas.microsoft.com/office/drawing/2014/main" id="{723DE597-DE0C-E242-B773-44B865E48983}"/>
              </a:ext>
            </a:extLst>
          </p:cNvPr>
          <p:cNvSpPr txBox="1">
            <a:spLocks/>
          </p:cNvSpPr>
          <p:nvPr/>
        </p:nvSpPr>
        <p:spPr bwMode="auto">
          <a:xfrm>
            <a:off x="990600" y="36020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3.4 - Balanço de energia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7219C-460C-FE4D-885D-88452CFF1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20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569799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90E120-32BA-B645-951B-63ED77B7A8C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0" y="1664467"/>
            <a:ext cx="3394798" cy="2847156"/>
          </a:xfrm>
        </p:spPr>
        <p:txBody>
          <a:bodyPr>
            <a:normAutofit fontScale="92500" lnSpcReduction="20000"/>
          </a:bodyPr>
          <a:lstStyle/>
          <a:p>
            <a:pPr marL="38090" eaLnBrk="1" fontAlgn="auto" hangingPunct="1">
              <a:spcBef>
                <a:spcPts val="1000"/>
              </a:spcBef>
              <a:defRPr/>
            </a:pPr>
            <a:r>
              <a:rPr lang="en-US" dirty="0" err="1">
                <a:sym typeface="Calibri"/>
              </a:rPr>
              <a:t>Balanço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energético</a:t>
            </a:r>
            <a:r>
              <a:rPr lang="en-US" dirty="0">
                <a:sym typeface="Calibri"/>
              </a:rPr>
              <a:t> final </a:t>
            </a:r>
            <a:r>
              <a:rPr lang="en-US" dirty="0" err="1">
                <a:sym typeface="Calibri"/>
              </a:rPr>
              <a:t>em</a:t>
            </a:r>
            <a:r>
              <a:rPr lang="en-US" dirty="0">
                <a:sym typeface="Calibri"/>
              </a:rPr>
              <a:t> um </a:t>
            </a:r>
            <a:r>
              <a:rPr lang="en-US" dirty="0" err="1">
                <a:sym typeface="Calibri"/>
              </a:rPr>
              <a:t>setor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doméstico</a:t>
            </a:r>
            <a:endParaRPr lang="en-US" dirty="0">
              <a:sym typeface="Calibri"/>
            </a:endParaRPr>
          </a:p>
          <a:p>
            <a:pPr marL="380990" indent="-342900" eaLnBrk="1" fontAlgn="auto" hangingPunct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err="1">
                <a:sym typeface="Calibri"/>
              </a:rPr>
              <a:t>Pode</a:t>
            </a:r>
            <a:r>
              <a:rPr lang="en-US" dirty="0">
                <a:sym typeface="Calibri"/>
              </a:rPr>
              <a:t> haver </a:t>
            </a:r>
            <a:r>
              <a:rPr lang="en-US" dirty="0" err="1">
                <a:sym typeface="Calibri"/>
              </a:rPr>
              <a:t>tabelas</a:t>
            </a:r>
            <a:r>
              <a:rPr lang="en-US" dirty="0">
                <a:sym typeface="Calibri"/>
              </a:rPr>
              <a:t> de </a:t>
            </a:r>
            <a:r>
              <a:rPr lang="en-US" dirty="0" err="1">
                <a:sym typeface="Calibri"/>
              </a:rPr>
              <a:t>balanço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energético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parcial</a:t>
            </a:r>
            <a:r>
              <a:rPr lang="en-US" dirty="0">
                <a:sym typeface="Calibri"/>
              </a:rPr>
              <a:t>. </a:t>
            </a:r>
          </a:p>
          <a:p>
            <a:pPr marL="380990" indent="-342900" eaLnBrk="1" fontAlgn="auto" hangingPunct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ym typeface="Calibri"/>
              </a:rPr>
              <a:t>Por </a:t>
            </a:r>
            <a:r>
              <a:rPr lang="en-US" dirty="0" err="1">
                <a:sym typeface="Calibri"/>
              </a:rPr>
              <a:t>exemplo</a:t>
            </a:r>
            <a:r>
              <a:rPr lang="en-US" dirty="0">
                <a:sym typeface="Calibri"/>
              </a:rPr>
              <a:t>, para </a:t>
            </a:r>
            <a:r>
              <a:rPr lang="en-US" dirty="0" err="1">
                <a:sym typeface="Calibri"/>
              </a:rPr>
              <a:t>formas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específicas</a:t>
            </a:r>
            <a:r>
              <a:rPr lang="en-US" dirty="0">
                <a:sym typeface="Calibri"/>
              </a:rPr>
              <a:t> de </a:t>
            </a:r>
            <a:r>
              <a:rPr lang="en-US" dirty="0" err="1">
                <a:sym typeface="Calibri"/>
              </a:rPr>
              <a:t>energia</a:t>
            </a:r>
            <a:r>
              <a:rPr lang="en-US" dirty="0">
                <a:sym typeface="Calibri"/>
              </a:rPr>
              <a:t>, </a:t>
            </a:r>
            <a:r>
              <a:rPr lang="en-US" dirty="0" err="1">
                <a:sym typeface="Calibri"/>
              </a:rPr>
              <a:t>por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setor</a:t>
            </a:r>
            <a:r>
              <a:rPr lang="en-US" dirty="0">
                <a:sym typeface="Calibri"/>
              </a:rPr>
              <a:t>, </a:t>
            </a:r>
            <a:r>
              <a:rPr lang="en-US" dirty="0" err="1">
                <a:sym typeface="Calibri"/>
              </a:rPr>
              <a:t>por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consumidores</a:t>
            </a:r>
            <a:r>
              <a:rPr lang="en-US" dirty="0">
                <a:sym typeface="Calibri"/>
              </a:rPr>
              <a:t> e </a:t>
            </a:r>
            <a:r>
              <a:rPr lang="en-US" dirty="0" err="1">
                <a:sym typeface="Calibri"/>
              </a:rPr>
              <a:t>por</a:t>
            </a:r>
            <a:r>
              <a:rPr lang="en-US" dirty="0">
                <a:sym typeface="Calibri"/>
              </a:rPr>
              <a:t> </a:t>
            </a:r>
            <a:r>
              <a:rPr lang="en-US" dirty="0" err="1">
                <a:sym typeface="Calibri"/>
              </a:rPr>
              <a:t>uso</a:t>
            </a:r>
            <a:r>
              <a:rPr lang="en-US" dirty="0">
                <a:sym typeface="Calibri"/>
              </a:rPr>
              <a:t> final. </a:t>
            </a:r>
          </a:p>
          <a:p>
            <a:endParaRPr lang="en-GB" dirty="0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5ED7C4E-3E15-7547-8835-984F953E884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06400" y="2844800"/>
            <a:ext cx="11480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Open Sans" panose="020B0606030504020204" pitchFamily="34" charset="0"/>
            </a:endParaRPr>
          </a:p>
        </p:txBody>
      </p:sp>
      <p:graphicFrame>
        <p:nvGraphicFramePr>
          <p:cNvPr id="8" name="Group 148">
            <a:extLst>
              <a:ext uri="{FF2B5EF4-FFF2-40B4-BE49-F238E27FC236}">
                <a16:creationId xmlns:a16="http://schemas.microsoft.com/office/drawing/2014/main" id="{E2D48A5D-90BD-254E-AD74-A73C2575D21C}"/>
              </a:ext>
            </a:extLst>
          </p:cNvPr>
          <p:cNvGraphicFramePr>
            <a:graphicFrameLocks/>
          </p:cNvGraphicFramePr>
          <p:nvPr/>
        </p:nvGraphicFramePr>
        <p:xfrm>
          <a:off x="3537071" y="1664467"/>
          <a:ext cx="8128746" cy="4724400"/>
        </p:xfrm>
        <a:graphic>
          <a:graphicData uri="http://schemas.openxmlformats.org/drawingml/2006/table">
            <a:tbl>
              <a:tblPr/>
              <a:tblGrid>
                <a:gridCol w="1669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6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67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5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60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35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Setor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Combustíveis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fósseis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Aquecimento centralizado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Eletricidade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Combustíveis tradicionais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Biomassa moderna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Total geral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47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Urbano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2529.0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117.1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507.9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3154.0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Aquecimento de ambientes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1770.2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97.1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125.0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1992.3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47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Culinária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379.3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25.0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404.3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47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Água quente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379.3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20.0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50.0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449.3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Iluminação com combustível fóssil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_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_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6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Eletrodomésticos e iluminação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_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_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257.9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257.9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6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Condicionadores de ar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50.0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50.0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47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Rural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459.0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587.1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5.7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1051.8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6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Aquecimento de ambientes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181.6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264.2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448.8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47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Culinária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181.6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88.1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271.7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747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Água quente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90.8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88.1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179.6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6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Iluminação com combustível fóssil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5.0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_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_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5.0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6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Eletrodomésticos e iluminação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_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_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142.7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142.7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6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Condicionadores de ar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_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4.1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4.1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747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Total por áreas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2988.0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117.1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1094.9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5.7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1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4205.8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9" name="Google Shape;113;p16">
            <a:extLst>
              <a:ext uri="{FF2B5EF4-FFF2-40B4-BE49-F238E27FC236}">
                <a16:creationId xmlns:a16="http://schemas.microsoft.com/office/drawing/2014/main" id="{5CDF5387-8935-5C48-BA29-3CE0AD8B3339}"/>
              </a:ext>
            </a:extLst>
          </p:cNvPr>
          <p:cNvSpPr txBox="1">
            <a:spLocks/>
          </p:cNvSpPr>
          <p:nvPr/>
        </p:nvSpPr>
        <p:spPr bwMode="auto">
          <a:xfrm>
            <a:off x="990600" y="360208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defRPr/>
            </a:pPr>
            <a:r>
              <a:rPr lang="en-GB">
                <a:latin typeface="Open Sans"/>
              </a:rPr>
              <a:t>Aula 3.4 Balanço energético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58D406-A752-D041-9B64-BE4E54280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21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654961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05EF441-A50C-43BE-9FB7-AD5BE74F1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99"/>
            <a:ext cx="12190521" cy="689273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185C540-0D85-4016-AF0E-D63DD338C866}"/>
              </a:ext>
            </a:extLst>
          </p:cNvPr>
          <p:cNvSpPr txBox="1"/>
          <p:nvPr/>
        </p:nvSpPr>
        <p:spPr>
          <a:xfrm>
            <a:off x="9899301" y="5905083"/>
            <a:ext cx="193095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Cursos do CCG (isso o levará </a:t>
            </a:r>
            <a:br>
              <a:rPr lang="en-US" sz="800" dirty="0">
                <a:latin typeface="Open Sans"/>
                <a:ea typeface="+mn-lt"/>
                <a:cs typeface="+mn-lt"/>
              </a:rPr>
            </a:b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para o link do site http://www.ClimateCompatibleGrowth.com/teachingmaterials)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125DE89-9A81-4782-B640-F668C4A8E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22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FEC328-E784-492C-391D-5101E2CB56DA}"/>
              </a:ext>
            </a:extLst>
          </p:cNvPr>
          <p:cNvSpPr txBox="1"/>
          <p:nvPr/>
        </p:nvSpPr>
        <p:spPr>
          <a:xfrm>
            <a:off x="8811492" y="4675914"/>
            <a:ext cx="323120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Cannone, C., Collett, K.A., Charbonnier F., Ahsan A., Halloran C., Vijay,A.,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Berdellans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I.,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Hasanovic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S., Gritsevskyi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A,Stankeviciute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L., Tot M.; Welsch M.,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Hirmer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S., 2023. Palestra 3</a:t>
            </a:r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: "THE ENERGY CHAIN"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, Projeções de demanda de energia com o MAED (Model for Analysis of Energy Demand). Versão de lançamento 2.0.  [apresentação on-line].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Programa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e Crescimento Compatível com o Clima e Agência Internacional de Energia Atômica.</a:t>
            </a:r>
            <a:endParaRPr lang="en-US" sz="8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97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E2F84-A9DD-6041-A43A-73EDBB12F74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A análise da demanda de energia </a:t>
            </a:r>
            <a:r>
              <a:rPr lang="en-GB">
                <a:solidFill>
                  <a:srgbClr val="C00000"/>
                </a:solidFill>
              </a:rPr>
              <a:t>concentra-se nos três últimos itens da cadeia energética.</a:t>
            </a:r>
          </a:p>
          <a:p>
            <a:endParaRPr lang="en-GB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8A21F81-37AC-AC4F-A777-813CDE81574D}"/>
              </a:ext>
            </a:extLst>
          </p:cNvPr>
          <p:cNvSpPr/>
          <p:nvPr/>
        </p:nvSpPr>
        <p:spPr>
          <a:xfrm>
            <a:off x="1091567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Reservas e recursos de energia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E20B364-6121-0448-ABDD-7A1BFC94AD45}"/>
              </a:ext>
            </a:extLst>
          </p:cNvPr>
          <p:cNvSpPr/>
          <p:nvPr/>
        </p:nvSpPr>
        <p:spPr>
          <a:xfrm>
            <a:off x="2724013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primária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7ABDF491-D055-8248-9A17-FAF3B4D7864F}"/>
              </a:ext>
            </a:extLst>
          </p:cNvPr>
          <p:cNvSpPr/>
          <p:nvPr/>
        </p:nvSpPr>
        <p:spPr>
          <a:xfrm>
            <a:off x="4356460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secundária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B80C486F-76DE-5C46-BDC7-C6990941FD4C}"/>
              </a:ext>
            </a:extLst>
          </p:cNvPr>
          <p:cNvSpPr/>
          <p:nvPr/>
        </p:nvSpPr>
        <p:spPr>
          <a:xfrm>
            <a:off x="5988907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final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2D7D2423-FA27-E74A-94EE-764C5A5594B0}"/>
              </a:ext>
            </a:extLst>
          </p:cNvPr>
          <p:cNvSpPr/>
          <p:nvPr/>
        </p:nvSpPr>
        <p:spPr>
          <a:xfrm>
            <a:off x="7621353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útil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639A433-C430-8E4D-B97B-B201429EEE00}"/>
              </a:ext>
            </a:extLst>
          </p:cNvPr>
          <p:cNvSpPr/>
          <p:nvPr/>
        </p:nvSpPr>
        <p:spPr>
          <a:xfrm>
            <a:off x="9253800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Produto / Serviço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E58FBA3C-FAB7-7B43-AD77-862945716804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50000" b="52500"/>
          <a:stretch/>
        </p:blipFill>
        <p:spPr>
          <a:xfrm>
            <a:off x="1091567" y="4209284"/>
            <a:ext cx="1680000" cy="1200000"/>
          </a:xfrm>
          <a:prstGeom prst="rect">
            <a:avLst/>
          </a:prstGeom>
        </p:spPr>
      </p:pic>
      <p:pic>
        <p:nvPicPr>
          <p:cNvPr id="5" name="Picture 4" descr="A machine on the field&#10;&#10;Description automatically generated with low confidence">
            <a:extLst>
              <a:ext uri="{FF2B5EF4-FFF2-40B4-BE49-F238E27FC236}">
                <a16:creationId xmlns:a16="http://schemas.microsoft.com/office/drawing/2014/main" id="{D5DCB830-C0C8-0343-8311-CEFA1BF627C5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8219"/>
          <a:stretch/>
        </p:blipFill>
        <p:spPr>
          <a:xfrm>
            <a:off x="2771103" y="4209284"/>
            <a:ext cx="1711530" cy="1200000"/>
          </a:xfrm>
          <a:prstGeom prst="rect">
            <a:avLst/>
          </a:prstGeom>
        </p:spPr>
      </p:pic>
      <p:pic>
        <p:nvPicPr>
          <p:cNvPr id="7" name="Picture 6" descr="A picture containing factory, sky, building, outdoor&#10;&#10;Description automatically generated">
            <a:extLst>
              <a:ext uri="{FF2B5EF4-FFF2-40B4-BE49-F238E27FC236}">
                <a16:creationId xmlns:a16="http://schemas.microsoft.com/office/drawing/2014/main" id="{38AA265F-6D05-9247-8C82-42D99FCB77D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497936" y="4205906"/>
            <a:ext cx="1680000" cy="1200000"/>
          </a:xfrm>
          <a:prstGeom prst="rect">
            <a:avLst/>
          </a:prstGeom>
        </p:spPr>
      </p:pic>
      <p:pic>
        <p:nvPicPr>
          <p:cNvPr id="27" name="Picture 26" descr="A picture containing red, outdoor, parked&#10;&#10;Description automatically generated">
            <a:extLst>
              <a:ext uri="{FF2B5EF4-FFF2-40B4-BE49-F238E27FC236}">
                <a16:creationId xmlns:a16="http://schemas.microsoft.com/office/drawing/2014/main" id="{AADC8ACD-0956-3F41-AB3B-025BC8199C1F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t="31658" b="19725"/>
          <a:stretch/>
        </p:blipFill>
        <p:spPr>
          <a:xfrm>
            <a:off x="6177473" y="4203314"/>
            <a:ext cx="1680000" cy="1200000"/>
          </a:xfrm>
          <a:prstGeom prst="rect">
            <a:avLst/>
          </a:prstGeom>
        </p:spPr>
      </p:pic>
      <p:pic>
        <p:nvPicPr>
          <p:cNvPr id="9" name="Picture 8" descr="A picture containing engine, white&#10;&#10;Description automatically generated">
            <a:extLst>
              <a:ext uri="{FF2B5EF4-FFF2-40B4-BE49-F238E27FC236}">
                <a16:creationId xmlns:a16="http://schemas.microsoft.com/office/drawing/2014/main" id="{74260764-4709-BE48-845D-2F9E6A351152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851753" y="4203350"/>
            <a:ext cx="1680000" cy="1200000"/>
          </a:xfrm>
          <a:prstGeom prst="rect">
            <a:avLst/>
          </a:prstGeom>
        </p:spPr>
      </p:pic>
      <p:pic>
        <p:nvPicPr>
          <p:cNvPr id="11" name="Picture 10" descr="A picture containing outdoor, sky, way, road&#10;&#10;Description automatically generated">
            <a:extLst>
              <a:ext uri="{FF2B5EF4-FFF2-40B4-BE49-F238E27FC236}">
                <a16:creationId xmlns:a16="http://schemas.microsoft.com/office/drawing/2014/main" id="{BF50CC9C-0943-534C-823F-F7834291A0A4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541800" y="4204029"/>
            <a:ext cx="1680000" cy="1200000"/>
          </a:xfrm>
          <a:prstGeom prst="rect">
            <a:avLst/>
          </a:prstGeom>
        </p:spPr>
      </p:pic>
      <p:sp>
        <p:nvSpPr>
          <p:cNvPr id="24" name="Google Shape;113;p16">
            <a:extLst>
              <a:ext uri="{FF2B5EF4-FFF2-40B4-BE49-F238E27FC236}">
                <a16:creationId xmlns:a16="http://schemas.microsoft.com/office/drawing/2014/main" id="{FD2D2CBF-7B86-9B43-BFB8-7505CAE087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7808"/>
            <a:ext cx="10515600" cy="1325563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3.2 - A cadeia de energia</a:t>
            </a:r>
            <a:endParaRPr dirty="0">
              <a:latin typeface="Open Sans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9F0874C-3DAB-483F-8DE0-55D7F9F61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23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73155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F8FCAF-17B5-9F4E-B11C-D33BFA171C9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87215" y="1533371"/>
            <a:ext cx="7429688" cy="4262298"/>
          </a:xfrm>
        </p:spPr>
        <p:txBody>
          <a:bodyPr>
            <a:normAutofit lnSpcReduction="10000"/>
          </a:bodyPr>
          <a:lstStyle/>
          <a:p>
            <a:pPr marL="100965" eaLnBrk="1" fontAlgn="auto" hangingPunct="1">
              <a:lnSpc>
                <a:spcPct val="110000"/>
              </a:lnSpc>
              <a:spcBef>
                <a:spcPts val="1000"/>
              </a:spcBef>
              <a:buClr>
                <a:srgbClr val="333333"/>
              </a:buClr>
              <a:defRPr/>
            </a:pPr>
            <a:r>
              <a:rPr lang="en-GB"/>
              <a:t>Um balanço energético pode ser criado para representar cada etapa entre os fluxos de energia na cadeia energética:</a:t>
            </a:r>
          </a:p>
          <a:p>
            <a:pPr marL="608965" indent="-507365" eaLnBrk="1" fontAlgn="auto" hangingPunct="1">
              <a:spcBef>
                <a:spcPts val="1000"/>
              </a:spcBef>
              <a:buClr>
                <a:srgbClr val="333333"/>
              </a:buClr>
              <a:buFont typeface="Arial"/>
              <a:buChar char="•"/>
              <a:defRPr/>
            </a:pPr>
            <a:endParaRPr lang="en-GB"/>
          </a:p>
          <a:p>
            <a:pPr marL="608965" indent="-507365" eaLnBrk="1" fontAlgn="auto" hangingPunct="1">
              <a:spcBef>
                <a:spcPts val="1000"/>
              </a:spcBef>
              <a:buClr>
                <a:srgbClr val="333333"/>
              </a:buClr>
              <a:buFont typeface="Arial"/>
              <a:buChar char="•"/>
              <a:defRPr/>
            </a:pPr>
            <a:endParaRPr lang="en-GB"/>
          </a:p>
          <a:p>
            <a:pPr marL="608965" indent="-507365" eaLnBrk="1" fontAlgn="auto" hangingPunct="1">
              <a:spcBef>
                <a:spcPts val="1000"/>
              </a:spcBef>
              <a:buClr>
                <a:srgbClr val="333333"/>
              </a:buClr>
              <a:buFont typeface="Arial"/>
              <a:buChar char="•"/>
              <a:defRPr/>
            </a:pPr>
            <a:endParaRPr lang="en-GB"/>
          </a:p>
          <a:p>
            <a:pPr marL="608965" indent="-507365" eaLnBrk="1" fontAlgn="auto" hangingPunct="1">
              <a:spcBef>
                <a:spcPts val="1000"/>
              </a:spcBef>
              <a:buClr>
                <a:srgbClr val="333333"/>
              </a:buClr>
              <a:buFont typeface="Arial"/>
              <a:buChar char="•"/>
              <a:defRPr/>
            </a:pPr>
            <a:endParaRPr lang="en-GB"/>
          </a:p>
          <a:p>
            <a:pPr marL="100965" eaLnBrk="1" fontAlgn="auto" hangingPunct="1">
              <a:spcBef>
                <a:spcPts val="1000"/>
              </a:spcBef>
              <a:buClr>
                <a:srgbClr val="333333"/>
              </a:buClr>
              <a:defRPr/>
            </a:pPr>
            <a:r>
              <a:rPr lang="en-GB"/>
              <a:t>Pode ser representado em:</a:t>
            </a:r>
          </a:p>
          <a:p>
            <a:pPr marL="608965" indent="-507365" eaLnBrk="1" fontAlgn="auto" hangingPunct="1">
              <a:spcBef>
                <a:spcPts val="1000"/>
              </a:spcBef>
              <a:buClr>
                <a:srgbClr val="333333"/>
              </a:buClr>
              <a:buFont typeface="Arial"/>
              <a:buChar char="•"/>
              <a:defRPr/>
            </a:pPr>
            <a:r>
              <a:rPr lang="en-GB"/>
              <a:t>Diagrama de fluxo </a:t>
            </a:r>
          </a:p>
          <a:p>
            <a:pPr marL="608965" indent="-507365" eaLnBrk="1" fontAlgn="auto" hangingPunct="1">
              <a:spcBef>
                <a:spcPts val="1000"/>
              </a:spcBef>
              <a:buClr>
                <a:srgbClr val="333333"/>
              </a:buClr>
              <a:buFont typeface="Arial"/>
              <a:buChar char="•"/>
              <a:defRPr/>
            </a:pPr>
            <a:r>
              <a:rPr lang="en-GB"/>
              <a:t>Formulário de matriz (tabelas)</a:t>
            </a:r>
          </a:p>
          <a:p>
            <a:pPr marL="608965" indent="-507365" eaLnBrk="1" fontAlgn="auto" hangingPunct="1">
              <a:spcBef>
                <a:spcPts val="1000"/>
              </a:spcBef>
              <a:buClr>
                <a:srgbClr val="333333"/>
              </a:buClr>
              <a:buFont typeface="Arial"/>
              <a:buChar char="•"/>
              <a:defRPr/>
            </a:pPr>
            <a:endParaRPr lang="en-GB"/>
          </a:p>
          <a:p>
            <a:pPr marL="100965" eaLnBrk="1" fontAlgn="auto" hangingPunct="1">
              <a:spcBef>
                <a:spcPts val="1000"/>
              </a:spcBef>
              <a:buClr>
                <a:srgbClr val="333333"/>
              </a:buClr>
              <a:defRPr/>
            </a:pPr>
            <a:r>
              <a:rPr lang="en-GB" i="1">
                <a:latin typeface="Open Sans"/>
              </a:rPr>
              <a:t>Mais sobre isso na mini-aula 3.4</a:t>
            </a:r>
          </a:p>
          <a:p>
            <a:pPr marL="608965" indent="-507365" eaLnBrk="1" fontAlgn="auto" hangingPunct="1">
              <a:spcBef>
                <a:spcPts val="1000"/>
              </a:spcBef>
              <a:buClr>
                <a:srgbClr val="333333"/>
              </a:buClr>
              <a:buFont typeface="Arial"/>
              <a:buChar char="•"/>
              <a:defRPr/>
            </a:pPr>
            <a:endParaRPr lang="en-GB"/>
          </a:p>
          <a:p>
            <a:pPr marL="608965" indent="-507365" eaLnBrk="1" fontAlgn="auto" hangingPunct="1">
              <a:spcBef>
                <a:spcPts val="1000"/>
              </a:spcBef>
              <a:buClr>
                <a:srgbClr val="333333"/>
              </a:buClr>
              <a:buFont typeface="Arial"/>
              <a:buChar char="•"/>
              <a:defRPr/>
            </a:pPr>
            <a:endParaRPr lang="en-GB"/>
          </a:p>
          <a:p>
            <a:pPr marL="194310"/>
            <a:endParaRPr lang="en-GB"/>
          </a:p>
        </p:txBody>
      </p:sp>
      <p:sp>
        <p:nvSpPr>
          <p:cNvPr id="14" name="Google Shape;113;p16">
            <a:extLst>
              <a:ext uri="{FF2B5EF4-FFF2-40B4-BE49-F238E27FC236}">
                <a16:creationId xmlns:a16="http://schemas.microsoft.com/office/drawing/2014/main" id="{F0DA64B6-2BDB-844C-BBB5-42EEFE2866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7808"/>
            <a:ext cx="10515600" cy="1325563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3.2 - A cadeia de energia</a:t>
            </a:r>
            <a:endParaRPr dirty="0">
              <a:latin typeface="Open San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EAF3FF3-0AE0-264D-A6A6-B3FF10EF1BEA}"/>
              </a:ext>
            </a:extLst>
          </p:cNvPr>
          <p:cNvSpPr/>
          <p:nvPr/>
        </p:nvSpPr>
        <p:spPr>
          <a:xfrm>
            <a:off x="1091567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Reservas e recursos de energia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5C7458B1-1443-2143-B275-69F126B6C7D2}"/>
              </a:ext>
            </a:extLst>
          </p:cNvPr>
          <p:cNvSpPr/>
          <p:nvPr/>
        </p:nvSpPr>
        <p:spPr>
          <a:xfrm>
            <a:off x="2724013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primária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288011F-E539-0846-8977-EC4BF7EF0F99}"/>
              </a:ext>
            </a:extLst>
          </p:cNvPr>
          <p:cNvSpPr/>
          <p:nvPr/>
        </p:nvSpPr>
        <p:spPr>
          <a:xfrm>
            <a:off x="4356460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secundária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2594855-EC6F-3843-8D8E-466C39BDB928}"/>
              </a:ext>
            </a:extLst>
          </p:cNvPr>
          <p:cNvSpPr/>
          <p:nvPr/>
        </p:nvSpPr>
        <p:spPr>
          <a:xfrm>
            <a:off x="5988907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latin typeface="Open Sans" panose="020B0606030504020204" pitchFamily="34" charset="0"/>
                <a:cs typeface="Open Sans" panose="020B0606030504020204" pitchFamily="34" charset="0"/>
              </a:rPr>
              <a:t>Energia final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BCE8D77-D4BA-684A-85EB-7875EA056315}"/>
              </a:ext>
            </a:extLst>
          </p:cNvPr>
          <p:cNvSpPr/>
          <p:nvPr/>
        </p:nvSpPr>
        <p:spPr>
          <a:xfrm>
            <a:off x="7621353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útil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D315397-0B50-D244-B8CF-A48E08D1E174}"/>
              </a:ext>
            </a:extLst>
          </p:cNvPr>
          <p:cNvSpPr/>
          <p:nvPr/>
        </p:nvSpPr>
        <p:spPr>
          <a:xfrm>
            <a:off x="9253800" y="261359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Produto / Serviço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189DA8-C6D7-445B-86E4-8C27543ED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62DB41-D6DC-4260-9302-3FCDCD5CE25D}" type="slidenum">
              <a:rPr lang="en-US" altLang="en-US" sz="1400" b="1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24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89115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3.1 - Terminologia de energia</a:t>
            </a:r>
            <a:endParaRPr lang="en-US" dirty="0">
              <a:latin typeface="Open San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CB72E1-41B5-DB44-88B0-A3E6E6A1816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87215" y="1351943"/>
            <a:ext cx="6984166" cy="4748526"/>
          </a:xfrm>
        </p:spPr>
        <p:txBody>
          <a:bodyPr>
            <a:normAutofit fontScale="92500" lnSpcReduction="10000"/>
          </a:bodyPr>
          <a:lstStyle/>
          <a:p>
            <a:pPr marL="194310">
              <a:lnSpc>
                <a:spcPct val="110000"/>
              </a:lnSpc>
              <a:spcBef>
                <a:spcPts val="500"/>
              </a:spcBef>
            </a:pPr>
            <a:endParaRPr lang="en-GB" dirty="0"/>
          </a:p>
          <a:p>
            <a:pPr marL="342900" indent="-342900" eaLnBrk="1" fontAlgn="auto" hangingPunct="1">
              <a:lnSpc>
                <a:spcPct val="110000"/>
              </a:lnSpc>
              <a:spcBef>
                <a:spcPts val="500"/>
              </a:spcBef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342900" indent="-342900" eaLnBrk="1" fontAlgn="auto" hangingPunct="1">
              <a:lnSpc>
                <a:spcPct val="110000"/>
              </a:lnSpc>
              <a:spcBef>
                <a:spcPts val="500"/>
              </a:spcBef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0">
              <a:lnSpc>
                <a:spcPct val="110000"/>
              </a:lnSpc>
              <a:spcBef>
                <a:spcPts val="500"/>
              </a:spcBef>
              <a:buClr>
                <a:srgbClr val="333333"/>
              </a:buClr>
              <a:defRPr/>
            </a:pP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Reservas e recursos de energia</a:t>
            </a:r>
            <a:endParaRPr lang="en-GB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eaLnBrk="1" fontAlgn="auto" hangingPunct="1">
              <a:lnSpc>
                <a:spcPct val="110000"/>
              </a:lnSpc>
              <a:spcBef>
                <a:spcPts val="500"/>
              </a:spcBef>
              <a:buClr>
                <a:srgbClr val="333333"/>
              </a:buClr>
              <a:defRPr/>
            </a:pPr>
            <a:r>
              <a:rPr lang="en-GB" dirty="0">
                <a:latin typeface="Open Sans"/>
                <a:sym typeface="Calibri"/>
              </a:rPr>
              <a:t>Reservas/recursos de energia esgotáveis</a:t>
            </a:r>
            <a:endParaRPr lang="en-GB" dirty="0"/>
          </a:p>
          <a:p>
            <a:pPr marL="342900" lvl="6" indent="-342900">
              <a:lnSpc>
                <a:spcPct val="110000"/>
              </a:lnSpc>
              <a:spcBef>
                <a:spcPts val="5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Exemplo: Reservas de petróleo bruto (bilhões de barris ou bbls.)</a:t>
            </a:r>
            <a:endParaRPr lang="en-GB" sz="2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6" indent="-342900">
              <a:lnSpc>
                <a:spcPct val="110000"/>
              </a:lnSpc>
              <a:spcBef>
                <a:spcPts val="5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Esse material energético ainda não foi extraído</a:t>
            </a:r>
          </a:p>
          <a:p>
            <a:pPr marL="342900" lvl="6" indent="-342900">
              <a:lnSpc>
                <a:spcPct val="110000"/>
              </a:lnSpc>
              <a:spcBef>
                <a:spcPts val="5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Recursos: quantidade total de material energético</a:t>
            </a:r>
          </a:p>
          <a:p>
            <a:pPr marL="342900" lvl="6" indent="-342900">
              <a:lnSpc>
                <a:spcPct val="110000"/>
              </a:lnSpc>
              <a:spcBef>
                <a:spcPts val="5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Reservas: a parte economicamente recuperável dos Recursos</a:t>
            </a:r>
          </a:p>
          <a:p>
            <a:pPr marL="0" eaLnBrk="1" fontAlgn="auto" hangingPunct="1">
              <a:lnSpc>
                <a:spcPct val="110000"/>
              </a:lnSpc>
              <a:spcBef>
                <a:spcPts val="500"/>
              </a:spcBef>
              <a:buClr>
                <a:srgbClr val="333333"/>
              </a:buClr>
              <a:defRPr/>
            </a:pPr>
            <a:r>
              <a:rPr lang="en-GB" dirty="0">
                <a:latin typeface="Open Sans"/>
                <a:sym typeface="Calibri"/>
              </a:rPr>
              <a:t>Recursos de energia renovável</a:t>
            </a:r>
            <a:endParaRPr lang="en-GB" dirty="0"/>
          </a:p>
          <a:p>
            <a:pPr marL="342900" lvl="6" indent="-342900">
              <a:lnSpc>
                <a:spcPct val="110000"/>
              </a:lnSpc>
              <a:spcBef>
                <a:spcPts val="500"/>
              </a:spcBef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Exemplos: Energia hidrelétrica, biomassa, energia eólica</a:t>
            </a:r>
            <a:endParaRPr lang="en-GB" sz="2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81965" lvl="6" indent="-380365">
              <a:lnSpc>
                <a:spcPct val="110000"/>
              </a:lnSpc>
              <a:spcBef>
                <a:spcPts val="500"/>
              </a:spcBef>
              <a:buSzPts val="1600"/>
              <a:buFont typeface="Arial" panose="020B0604020202020204" pitchFamily="34" charset="0"/>
              <a:buChar char="•"/>
            </a:pPr>
            <a:endParaRPr lang="en-GB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608965" indent="-507365">
              <a:lnSpc>
                <a:spcPct val="110000"/>
              </a:lnSpc>
              <a:spcBef>
                <a:spcPts val="500"/>
              </a:spcBef>
              <a:buSzPts val="1600"/>
              <a:buFont typeface="Arial"/>
              <a:buChar char="•"/>
            </a:pPr>
            <a:endParaRPr lang="en-GB" dirty="0"/>
          </a:p>
          <a:p>
            <a:pPr marL="608965" indent="-507365">
              <a:lnSpc>
                <a:spcPct val="110000"/>
              </a:lnSpc>
              <a:spcBef>
                <a:spcPts val="500"/>
              </a:spcBef>
              <a:buSzPts val="1600"/>
              <a:buFont typeface="Arial"/>
              <a:buChar char="•"/>
            </a:pPr>
            <a:endParaRPr lang="en-GB" dirty="0"/>
          </a:p>
          <a:p>
            <a:pPr marL="194310">
              <a:lnSpc>
                <a:spcPct val="110000"/>
              </a:lnSpc>
              <a:spcBef>
                <a:spcPts val="500"/>
              </a:spcBef>
            </a:pPr>
            <a:endParaRPr lang="en-GB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01567F-13AA-A849-8D6F-74E8D12EF450}"/>
              </a:ext>
            </a:extLst>
          </p:cNvPr>
          <p:cNvSpPr/>
          <p:nvPr/>
        </p:nvSpPr>
        <p:spPr>
          <a:xfrm>
            <a:off x="501904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Reservas</a:t>
            </a:r>
            <a:r>
              <a:rPr lang="en-GB" sz="1400" dirty="0">
                <a:latin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n-GB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recursos</a:t>
            </a:r>
            <a:r>
              <a:rPr lang="en-GB" sz="1400" dirty="0">
                <a:latin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energia</a:t>
            </a:r>
            <a:endParaRPr lang="en-GB" sz="14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DA2B0C6-546C-5A4D-9139-97C614DBB44A}"/>
              </a:ext>
            </a:extLst>
          </p:cNvPr>
          <p:cNvSpPr/>
          <p:nvPr/>
        </p:nvSpPr>
        <p:spPr>
          <a:xfrm>
            <a:off x="2134350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primária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B4AF31-D3AA-A848-9CA2-8764E42CE382}"/>
              </a:ext>
            </a:extLst>
          </p:cNvPr>
          <p:cNvSpPr/>
          <p:nvPr/>
        </p:nvSpPr>
        <p:spPr>
          <a:xfrm>
            <a:off x="3766797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Energia</a:t>
            </a:r>
            <a:r>
              <a:rPr lang="en-GB" sz="14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cs typeface="Open Sans" panose="020B0606030504020204" pitchFamily="34" charset="0"/>
              </a:rPr>
              <a:t>secundária</a:t>
            </a:r>
            <a:endParaRPr lang="en-GB" sz="14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C213C7B-24F6-8F48-BBC0-233C02107D6B}"/>
              </a:ext>
            </a:extLst>
          </p:cNvPr>
          <p:cNvSpPr/>
          <p:nvPr/>
        </p:nvSpPr>
        <p:spPr>
          <a:xfrm>
            <a:off x="5399244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final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72F39A3-A515-8444-9148-B147C03F9E7D}"/>
              </a:ext>
            </a:extLst>
          </p:cNvPr>
          <p:cNvSpPr/>
          <p:nvPr/>
        </p:nvSpPr>
        <p:spPr>
          <a:xfrm>
            <a:off x="7031690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útil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36BB9E0-0BC6-F348-A8F9-A9054F9A2B8E}"/>
              </a:ext>
            </a:extLst>
          </p:cNvPr>
          <p:cNvSpPr/>
          <p:nvPr/>
        </p:nvSpPr>
        <p:spPr>
          <a:xfrm>
            <a:off x="8664137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Produto / Serviço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2681D97-7238-8540-83CA-27E3AEA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52500"/>
          <a:stretch/>
        </p:blipFill>
        <p:spPr>
          <a:xfrm>
            <a:off x="8137601" y="2416667"/>
            <a:ext cx="2588884" cy="1899917"/>
          </a:xfrm>
          <a:prstGeom prst="rect">
            <a:avLst/>
          </a:prstGeom>
        </p:spPr>
      </p:pic>
      <p:pic>
        <p:nvPicPr>
          <p:cNvPr id="10" name="Picture 9" descr="A row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D28F0884-BAFC-644C-80A6-6BF141F51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685" y="4461883"/>
            <a:ext cx="2584800" cy="172549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16F8306-717C-1F4F-9F99-C1D16385D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CA8B297-A9A4-4271-A3F9-BC52E76B9AE1}" type="slidenum">
              <a:rPr lang="en-US" altLang="en-US" sz="14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3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52561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501904" y="2410922"/>
            <a:ext cx="5358569" cy="243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defRPr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Produção de energia primária</a:t>
            </a: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Material energético que é extraído, </a:t>
            </a:r>
            <a:b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</a:b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das reservas em um período de tempo</a:t>
            </a:r>
            <a:endParaRPr lang="en-GB" sz="2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Por exemplo: produção de petróleo bruto (barris ou bbl por dia)</a:t>
            </a:r>
            <a:endParaRPr lang="en-GB" sz="2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08965" indent="-507365">
              <a:buSzPts val="1600"/>
              <a:buFont typeface="Arial"/>
              <a:buChar char="•"/>
            </a:pPr>
            <a:endParaRPr lang="en-GB" sz="2133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Google Shape;115;p16">
            <a:extLst>
              <a:ext uri="{FF2B5EF4-FFF2-40B4-BE49-F238E27FC236}">
                <a16:creationId xmlns:a16="http://schemas.microsoft.com/office/drawing/2014/main" id="{AFBFC98A-E468-874B-BBF6-1E50107E0286}"/>
              </a:ext>
            </a:extLst>
          </p:cNvPr>
          <p:cNvSpPr txBox="1"/>
          <p:nvPr/>
        </p:nvSpPr>
        <p:spPr>
          <a:xfrm>
            <a:off x="6096001" y="2329023"/>
            <a:ext cx="5257799" cy="38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defRPr/>
            </a:pP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Produção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energia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secundária</a:t>
            </a:r>
            <a:endParaRPr lang="en-GB" sz="2000" b="1" dirty="0">
              <a:solidFill>
                <a:schemeClr val="accent5">
                  <a:lumMod val="60000"/>
                  <a:lumOff val="40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Medido</a:t>
            </a: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no </a:t>
            </a:r>
            <a:r>
              <a:rPr lang="en-GB" sz="20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portão</a:t>
            </a: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do </a:t>
            </a:r>
            <a:b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</a:br>
            <a:r>
              <a:rPr lang="en-GB" sz="20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fornecedor</a:t>
            </a: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</a:t>
            </a:r>
            <a:r>
              <a:rPr lang="en-GB" sz="20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energia</a:t>
            </a:r>
            <a:endParaRPr lang="en-GB" sz="2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Por </a:t>
            </a:r>
            <a:r>
              <a:rPr lang="en-GB" sz="20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exemplo</a:t>
            </a: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: </a:t>
            </a:r>
            <a:r>
              <a:rPr lang="en-GB" sz="20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refinaria</a:t>
            </a: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para </a:t>
            </a:r>
            <a:r>
              <a:rPr lang="en-GB" sz="20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produção</a:t>
            </a: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</a:t>
            </a:r>
            <a:r>
              <a:rPr lang="en-GB" sz="20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gasolina</a:t>
            </a: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(</a:t>
            </a:r>
            <a:r>
              <a:rPr lang="en-GB" sz="20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milhões</a:t>
            </a: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de </a:t>
            </a:r>
            <a:r>
              <a:rPr lang="en-GB" sz="20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litros</a:t>
            </a: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/</a:t>
            </a:r>
            <a:r>
              <a:rPr lang="en-GB" sz="2000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dia</a:t>
            </a: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</a:t>
            </a:r>
            <a:endParaRPr lang="en-GB" sz="2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08965" indent="-507365">
              <a:buSzPts val="1600"/>
              <a:buFont typeface="Arial"/>
              <a:buChar char="•"/>
            </a:pPr>
            <a:endParaRPr lang="en-GB" sz="2133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608965" indent="-507365">
              <a:buSzPts val="1600"/>
              <a:buFont typeface="Arial"/>
              <a:buChar char="•"/>
            </a:pPr>
            <a:endParaRPr lang="en-GB" sz="2133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picture containing factory, sky, building, outdoor&#10;&#10;Description automatically generated">
            <a:extLst>
              <a:ext uri="{FF2B5EF4-FFF2-40B4-BE49-F238E27FC236}">
                <a16:creationId xmlns:a16="http://schemas.microsoft.com/office/drawing/2014/main" id="{F77FF9C3-9A26-344A-B00B-81F7ED1BC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137" y="4345925"/>
            <a:ext cx="2880000" cy="1920000"/>
          </a:xfrm>
          <a:prstGeom prst="rect">
            <a:avLst/>
          </a:prstGeom>
        </p:spPr>
      </p:pic>
      <p:pic>
        <p:nvPicPr>
          <p:cNvPr id="5" name="Picture 4" descr="A picture containing sky, outdoor, ground, sandy&#10;&#10;Description automatically generated">
            <a:extLst>
              <a:ext uri="{FF2B5EF4-FFF2-40B4-BE49-F238E27FC236}">
                <a16:creationId xmlns:a16="http://schemas.microsoft.com/office/drawing/2014/main" id="{8EA1C539-20DA-8C41-AB91-199F1520E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372" y="4345925"/>
            <a:ext cx="2718024" cy="1920000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71F0DA0-0F15-DF40-BE30-0CF2EB978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CA8B297-A9A4-4271-A3F9-BC52E76B9AE1}" type="slidenum">
              <a:rPr lang="en-US" altLang="en-US" sz="14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4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3D459641-32C1-4944-A5F4-38322F13EF2E}"/>
              </a:ext>
            </a:extLst>
          </p:cNvPr>
          <p:cNvSpPr/>
          <p:nvPr/>
        </p:nvSpPr>
        <p:spPr>
          <a:xfrm>
            <a:off x="501904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Reservas e recursos de energia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8AD3143-546E-FD48-AF64-5388EBC8C903}"/>
              </a:ext>
            </a:extLst>
          </p:cNvPr>
          <p:cNvSpPr/>
          <p:nvPr/>
        </p:nvSpPr>
        <p:spPr>
          <a:xfrm>
            <a:off x="2134350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primária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259F0DB-5F9E-694A-AF6F-1A0A1CA9625B}"/>
              </a:ext>
            </a:extLst>
          </p:cNvPr>
          <p:cNvSpPr/>
          <p:nvPr/>
        </p:nvSpPr>
        <p:spPr>
          <a:xfrm>
            <a:off x="3766797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secundária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674B5D16-9FA9-5045-807D-C646FD3FD682}"/>
              </a:ext>
            </a:extLst>
          </p:cNvPr>
          <p:cNvSpPr/>
          <p:nvPr/>
        </p:nvSpPr>
        <p:spPr>
          <a:xfrm>
            <a:off x="5399244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final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41AF5FB0-FCBF-0643-AE65-E7A05CDE59C5}"/>
              </a:ext>
            </a:extLst>
          </p:cNvPr>
          <p:cNvSpPr/>
          <p:nvPr/>
        </p:nvSpPr>
        <p:spPr>
          <a:xfrm>
            <a:off x="7031690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útil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2E6992F-32AC-F146-9D3E-ED566DC04C9E}"/>
              </a:ext>
            </a:extLst>
          </p:cNvPr>
          <p:cNvSpPr/>
          <p:nvPr/>
        </p:nvSpPr>
        <p:spPr>
          <a:xfrm>
            <a:off x="8664137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Produto / Serviço</a:t>
            </a:r>
          </a:p>
        </p:txBody>
      </p:sp>
      <p:sp>
        <p:nvSpPr>
          <p:cNvPr id="41" name="Google Shape;113;p16">
            <a:extLst>
              <a:ext uri="{FF2B5EF4-FFF2-40B4-BE49-F238E27FC236}">
                <a16:creationId xmlns:a16="http://schemas.microsoft.com/office/drawing/2014/main" id="{E238FD70-B194-ED44-92DF-9542DCA95D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7808"/>
            <a:ext cx="10515600" cy="1325563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3.1 - Terminologia de energia</a:t>
            </a:r>
            <a:endParaRPr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01391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083476" y="2253371"/>
            <a:ext cx="8185675" cy="38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defRPr/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Consumo final de energia</a:t>
            </a:r>
            <a:endParaRPr lang="en-GB" sz="2000" dirty="0">
              <a:solidFill>
                <a:schemeClr val="accent5">
                  <a:lumMod val="60000"/>
                  <a:lumOff val="40000"/>
                </a:schemeClr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608965" indent="-50736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/>
              <a:buChar char="•"/>
              <a:defRPr/>
            </a:pPr>
            <a:r>
              <a:rPr lang="en-GB" sz="2000" dirty="0">
                <a:latin typeface="Open Sans"/>
                <a:ea typeface="Open Sans"/>
                <a:cs typeface="Open Sans"/>
                <a:sym typeface="Calibri"/>
              </a:rPr>
              <a:t>A quantidade de energia comprada pelos usuários finais - o que um consumidor compra e recebe, como eletricidade em sua casa; aquecimento; ou gasolina na bomba de combustível.</a:t>
            </a:r>
            <a:endParaRPr lang="en-GB" sz="2000" dirty="0">
              <a:latin typeface="Open Sans"/>
              <a:ea typeface="Open Sans"/>
              <a:cs typeface="Open Sans"/>
            </a:endParaRPr>
          </a:p>
          <a:p>
            <a:pPr marL="608965" indent="-50736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/>
              <a:buChar char="•"/>
              <a:defRPr/>
            </a:pPr>
            <a:r>
              <a:rPr lang="en-GB" sz="2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É diferente da produção de energia secundária, pois inclui as perdas no transporte de energia do fornecedor para o usuário final</a:t>
            </a:r>
            <a:endParaRPr lang="en-GB" sz="2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08965" indent="-507365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/>
              <a:buChar char="•"/>
              <a:defRPr/>
            </a:pP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08965" indent="-507365">
              <a:lnSpc>
                <a:spcPct val="90000"/>
              </a:lnSpc>
              <a:buSzPts val="1600"/>
              <a:buFont typeface="Arial"/>
              <a:buChar char="•"/>
            </a:pPr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picture containing electronics, circuit, cable, connector&#10;&#10;Description automatically generated">
            <a:extLst>
              <a:ext uri="{FF2B5EF4-FFF2-40B4-BE49-F238E27FC236}">
                <a16:creationId xmlns:a16="http://schemas.microsoft.com/office/drawing/2014/main" id="{8508A7A5-5939-B545-AEC2-E507AFD6D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151" y="2424386"/>
            <a:ext cx="1968000" cy="3376824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B378A41-DF31-4549-8690-6E4A043C9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CA8B297-A9A4-4271-A3F9-BC52E76B9AE1}" type="slidenum">
              <a:rPr lang="en-US" altLang="en-US" sz="14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5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8BB5B7BE-B0E4-F149-A7C8-2D6E01503CA9}"/>
              </a:ext>
            </a:extLst>
          </p:cNvPr>
          <p:cNvSpPr/>
          <p:nvPr/>
        </p:nvSpPr>
        <p:spPr>
          <a:xfrm>
            <a:off x="501904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Reservas e recursos de energia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1E8C44F8-506B-E14E-8A86-A5A37FAA755F}"/>
              </a:ext>
            </a:extLst>
          </p:cNvPr>
          <p:cNvSpPr/>
          <p:nvPr/>
        </p:nvSpPr>
        <p:spPr>
          <a:xfrm>
            <a:off x="2134350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primária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F973B904-03A7-5349-9D52-1CFB1F5769D2}"/>
              </a:ext>
            </a:extLst>
          </p:cNvPr>
          <p:cNvSpPr/>
          <p:nvPr/>
        </p:nvSpPr>
        <p:spPr>
          <a:xfrm>
            <a:off x="3766797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secundária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F1B2FFE-1FBC-A043-9C81-9A6B1EEE65A6}"/>
              </a:ext>
            </a:extLst>
          </p:cNvPr>
          <p:cNvSpPr/>
          <p:nvPr/>
        </p:nvSpPr>
        <p:spPr>
          <a:xfrm>
            <a:off x="5399244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final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47065A22-2C0F-3449-861C-AEA34DEC7207}"/>
              </a:ext>
            </a:extLst>
          </p:cNvPr>
          <p:cNvSpPr/>
          <p:nvPr/>
        </p:nvSpPr>
        <p:spPr>
          <a:xfrm>
            <a:off x="7031690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útil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3CE86CDC-2BCD-4F4F-87E0-250924AB5135}"/>
              </a:ext>
            </a:extLst>
          </p:cNvPr>
          <p:cNvSpPr/>
          <p:nvPr/>
        </p:nvSpPr>
        <p:spPr>
          <a:xfrm>
            <a:off x="8664137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Produto / Serviço</a:t>
            </a:r>
          </a:p>
        </p:txBody>
      </p:sp>
      <p:sp>
        <p:nvSpPr>
          <p:cNvPr id="36" name="Google Shape;113;p16">
            <a:extLst>
              <a:ext uri="{FF2B5EF4-FFF2-40B4-BE49-F238E27FC236}">
                <a16:creationId xmlns:a16="http://schemas.microsoft.com/office/drawing/2014/main" id="{0EEF1CF3-64BC-7447-B703-F62B25E0AA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7808"/>
            <a:ext cx="10515600" cy="1325563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3.1 - Terminologia de energia</a:t>
            </a:r>
            <a:endParaRPr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85415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Google Shape;115;p16"/>
              <p:cNvSpPr txBox="1"/>
              <p:nvPr/>
            </p:nvSpPr>
            <p:spPr>
              <a:xfrm>
                <a:off x="716437" y="2516623"/>
                <a:ext cx="5622018" cy="34444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33333"/>
                  </a:buClr>
                  <a:buSzPts val="1300"/>
                  <a:defRPr/>
                </a:pPr>
                <a:r>
                  <a:rPr lang="en-GB" sz="20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Energia útil</a:t>
                </a:r>
                <a:endParaRPr lang="en-GB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endParaRPr>
              </a:p>
              <a:p>
                <a:pPr marL="342900" indent="-342900" eaLnBrk="1" fontAlgn="auto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333333"/>
                  </a:buClr>
                  <a:buSzPts val="1300"/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Calibri"/>
                  </a:rPr>
                  <a:t>A forma de energia que está sendo usada</a:t>
                </a:r>
              </a:p>
              <a:p>
                <a:pPr marL="342900" indent="-342900" eaLnBrk="1" fontAlgn="auto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333333"/>
                  </a:buClr>
                  <a:buSzPts val="1300"/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Calibri"/>
                  </a:rPr>
                  <a:t>Potência motriz (cavalos de potência), calor para cozimento, vapor de caldeiras industriais, potência motriz para veículos, etc.</a:t>
                </a:r>
              </a:p>
              <a:p>
                <a:pPr marL="342900" lvl="1" indent="-342900" eaLnBrk="1" fontAlgn="auto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333333"/>
                  </a:buClr>
                  <a:buSzPts val="1300"/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Calibri"/>
                  </a:rPr>
                  <a:t>A demanda de energia útil (UED) é diferente do consumo final de energia (FEC)</a:t>
                </a:r>
              </a:p>
              <a:p>
                <a:pPr marL="800100" lvl="2" indent="-342900" eaLnBrk="1" fontAlgn="auto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bg1"/>
                  </a:buClr>
                  <a:buSzPts val="1300"/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Calibri"/>
                      </a:rPr>
                      <m:t>𝐔𝐄𝐃</m:t>
                    </m:r>
                    <m:r>
                      <a:rPr lang="en-GB" sz="2000" b="1">
                        <a:latin typeface="Cambria Math" panose="02040503050406030204" pitchFamily="18" charset="0"/>
                        <a:sym typeface="Calibri"/>
                      </a:rPr>
                      <m:t>=</m:t>
                    </m:r>
                    <m:r>
                      <a:rPr lang="en-GB" sz="2000" b="1" i="1">
                        <a:latin typeface="Cambria Math" panose="02040503050406030204" pitchFamily="18" charset="0"/>
                        <a:sym typeface="Calibri"/>
                      </a:rPr>
                      <m:t>𝛈</m:t>
                    </m:r>
                    <m:r>
                      <a:rPr lang="en-GB" sz="2000" b="1">
                        <a:latin typeface="Cambria Math" panose="02040503050406030204" pitchFamily="18" charset="0"/>
                        <a:sym typeface="Calibri"/>
                      </a:rPr>
                      <m:t>×</m:t>
                    </m:r>
                    <m:r>
                      <a:rPr lang="en-GB" sz="20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sym typeface="Calibri"/>
                      </a:rPr>
                      <m:t>𝐅𝐄𝐂</m:t>
                    </m:r>
                  </m:oMath>
                </a14:m>
                <a:endParaRPr lang="en-GB" sz="2000" b="1" dirty="0">
                  <a:solidFill>
                    <a:schemeClr val="accent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endParaRPr>
              </a:p>
              <a:p>
                <a:pPr marL="342900" lvl="1" indent="-342900" eaLnBrk="1" fontAlgn="auto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333333"/>
                  </a:buClr>
                  <a:buSzPts val="1300"/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Calibri"/>
                  </a:rPr>
                  <a:t>Onde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sym typeface="Calibri"/>
                      </a:rPr>
                      <m:t>𝛈</m:t>
                    </m:r>
                  </m:oMath>
                </a14:m>
                <a:r>
                  <a:rPr lang="en-GB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Calibri"/>
                  </a:rPr>
                  <a:t> é a eficiência termodinâmica</a:t>
                </a:r>
              </a:p>
              <a:p>
                <a:pPr marL="609585" indent="-507987">
                  <a:lnSpc>
                    <a:spcPct val="90000"/>
                  </a:lnSpc>
                  <a:buSzPts val="1600"/>
                  <a:buFont typeface="Arial"/>
                  <a:buChar char="•"/>
                </a:pPr>
                <a:endParaRPr lang="en-GB" sz="2133" dirty="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609585" indent="-507987">
                  <a:lnSpc>
                    <a:spcPct val="90000"/>
                  </a:lnSpc>
                  <a:buSzPts val="1600"/>
                  <a:buFont typeface="Arial"/>
                  <a:buChar char="•"/>
                </a:pPr>
                <a:endParaRPr lang="en-GB" sz="2133" dirty="0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15" name="Google Shape;115;p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37" y="2516623"/>
                <a:ext cx="5622018" cy="3444410"/>
              </a:xfrm>
              <a:prstGeom prst="rect">
                <a:avLst/>
              </a:prstGeom>
              <a:blipFill>
                <a:blip r:embed="rId3"/>
                <a:stretch>
                  <a:fillRect l="-651" t="-1416" b="-12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5">
            <a:extLst>
              <a:ext uri="{FF2B5EF4-FFF2-40B4-BE49-F238E27FC236}">
                <a16:creationId xmlns:a16="http://schemas.microsoft.com/office/drawing/2014/main" id="{063F9F0B-36FC-F84D-A9E4-DB7BE2F32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3" y="2963742"/>
            <a:ext cx="1854954" cy="111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/>
            </a:lvl1pPr>
            <a:lvl2pPr marL="457200" indent="-381000">
              <a:lnSpc>
                <a:spcPct val="90000"/>
              </a:lnSpc>
              <a:buSzPts val="1600"/>
              <a:buChar char="•"/>
              <a:defRPr sz="1600">
                <a:latin typeface="Calibri"/>
                <a:cs typeface="Calibri"/>
              </a:defRPr>
            </a:lvl2pPr>
          </a:lstStyle>
          <a:p>
            <a:pPr algn="r"/>
            <a:r>
              <a:rPr lang="en-US" sz="1400" b="0">
                <a:latin typeface="Open Sans" panose="020B0606030504020204" pitchFamily="34" charset="0"/>
                <a:cs typeface="Open Sans" panose="020B0606030504020204" pitchFamily="34" charset="0"/>
              </a:rPr>
              <a:t>Consumo final de energia (FEC)</a:t>
            </a:r>
          </a:p>
          <a:p>
            <a:pPr algn="r"/>
            <a:r>
              <a:rPr lang="en-GB" sz="1400" b="0">
                <a:latin typeface="Open Sans" panose="020B0606030504020204" pitchFamily="34" charset="0"/>
                <a:cs typeface="Open Sans" panose="020B0606030504020204" pitchFamily="34" charset="0"/>
              </a:rPr>
              <a:t>4 toneladas de carvão</a:t>
            </a:r>
          </a:p>
          <a:p>
            <a:pPr algn="r"/>
            <a:r>
              <a:rPr lang="en-GB" sz="1400" b="0">
                <a:latin typeface="Open Sans" panose="020B0606030504020204" pitchFamily="34" charset="0"/>
                <a:cs typeface="Open Sans" panose="020B0606030504020204" pitchFamily="34" charset="0"/>
              </a:rPr>
              <a:t>100 Giga joules</a:t>
            </a:r>
            <a:endParaRPr lang="en-US" sz="1400" b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86401A86-7CD8-494F-AEB1-BC934B0B5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551182"/>
            <a:ext cx="1854957" cy="11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/>
            </a:lvl1pPr>
            <a:lvl2pPr marL="457200" indent="-381000">
              <a:lnSpc>
                <a:spcPct val="90000"/>
              </a:lnSpc>
              <a:buSzPts val="1600"/>
              <a:buChar char="•"/>
              <a:defRPr sz="1600">
                <a:latin typeface="Calibri"/>
                <a:cs typeface="Calibri"/>
              </a:defRPr>
            </a:lvl2pPr>
          </a:lstStyle>
          <a:p>
            <a:pPr algn="r"/>
            <a:r>
              <a:rPr lang="en-US" sz="1400" b="0">
                <a:latin typeface="Open Sans" panose="020B0606030504020204" pitchFamily="34" charset="0"/>
                <a:cs typeface="Open Sans" panose="020B0606030504020204" pitchFamily="34" charset="0"/>
              </a:rPr>
              <a:t>Energia útil (UED)</a:t>
            </a:r>
          </a:p>
          <a:p>
            <a:pPr algn="r"/>
            <a:r>
              <a:rPr lang="en-US" sz="1400" b="0">
                <a:latin typeface="Open Sans" panose="020B0606030504020204" pitchFamily="34" charset="0"/>
                <a:cs typeface="Open Sans" panose="020B0606030504020204" pitchFamily="34" charset="0"/>
              </a:rPr>
              <a:t>50 m</a:t>
            </a:r>
            <a:r>
              <a:rPr lang="en-US" sz="1400" b="0" baseline="30000">
                <a:latin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400" b="0">
                <a:latin typeface="Open Sans" panose="020B0606030504020204" pitchFamily="34" charset="0"/>
                <a:cs typeface="Open Sans" panose="020B0606030504020204" pitchFamily="34" charset="0"/>
              </a:rPr>
              <a:t> vapor</a:t>
            </a:r>
          </a:p>
          <a:p>
            <a:pPr algn="r"/>
            <a:r>
              <a:rPr lang="en-US" sz="1400" b="0">
                <a:latin typeface="Open Sans" panose="020B0606030504020204" pitchFamily="34" charset="0"/>
                <a:cs typeface="Open Sans" panose="020B0606030504020204" pitchFamily="34" charset="0"/>
              </a:rPr>
              <a:t>70 Giga joules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C758A0-04BA-EF44-A875-C102A7194B3E}"/>
              </a:ext>
            </a:extLst>
          </p:cNvPr>
          <p:cNvCxnSpPr>
            <a:cxnSpLocks/>
          </p:cNvCxnSpPr>
          <p:nvPr/>
        </p:nvCxnSpPr>
        <p:spPr>
          <a:xfrm>
            <a:off x="7950957" y="3520237"/>
            <a:ext cx="408715" cy="0"/>
          </a:xfrm>
          <a:prstGeom prst="straightConnector1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B3A0C2D-204D-3446-BCA0-7D82BCD6AD6F}"/>
              </a:ext>
            </a:extLst>
          </p:cNvPr>
          <p:cNvCxnSpPr>
            <a:cxnSpLocks/>
          </p:cNvCxnSpPr>
          <p:nvPr/>
        </p:nvCxnSpPr>
        <p:spPr>
          <a:xfrm flipH="1" flipV="1">
            <a:off x="7950957" y="5107677"/>
            <a:ext cx="408716" cy="0"/>
          </a:xfrm>
          <a:prstGeom prst="straightConnector1">
            <a:avLst/>
          </a:prstGeom>
          <a:noFill/>
          <a:ln w="25400">
            <a:solidFill>
              <a:schemeClr val="bg1">
                <a:lumMod val="65000"/>
              </a:schemeClr>
            </a:solidFill>
            <a:miter lim="800000"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8BE27F7-4C28-8049-ADC2-F03FFFA9825A}"/>
              </a:ext>
            </a:extLst>
          </p:cNvPr>
          <p:cNvSpPr/>
          <p:nvPr/>
        </p:nvSpPr>
        <p:spPr>
          <a:xfrm>
            <a:off x="8359673" y="5367351"/>
            <a:ext cx="3064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Eficiência termodinâmica (η</a:t>
            </a:r>
            <a:r>
              <a:rPr lang="el-GR" sz="1400">
                <a:latin typeface="Open Sans" panose="020B0606030504020204" pitchFamily="34" charset="0"/>
                <a:cs typeface="Open Sans" panose="020B0606030504020204" pitchFamily="34" charset="0"/>
              </a:rPr>
              <a:t>) 70%</a:t>
            </a:r>
          </a:p>
        </p:txBody>
      </p:sp>
      <p:pic>
        <p:nvPicPr>
          <p:cNvPr id="4" name="Picture 3" descr="A picture containing projector, control panel&#10;&#10;Description automatically generated">
            <a:extLst>
              <a:ext uri="{FF2B5EF4-FFF2-40B4-BE49-F238E27FC236}">
                <a16:creationId xmlns:a16="http://schemas.microsoft.com/office/drawing/2014/main" id="{8D46F873-6CD4-C744-9B10-CCCACC65D2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1"/>
          <a:stretch/>
        </p:blipFill>
        <p:spPr>
          <a:xfrm>
            <a:off x="8359673" y="3138247"/>
            <a:ext cx="3064500" cy="2246791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4BE3386-E851-5045-9C97-ED82C9FE5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CA8B297-A9A4-4271-A3F9-BC52E76B9AE1}" type="slidenum">
              <a:rPr lang="en-US" altLang="en-US" sz="14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6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EFA7A53-12F9-DE41-A93C-D99F3F70C67C}"/>
              </a:ext>
            </a:extLst>
          </p:cNvPr>
          <p:cNvSpPr/>
          <p:nvPr/>
        </p:nvSpPr>
        <p:spPr>
          <a:xfrm>
            <a:off x="501904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Reservas e recursos de energia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1CB36235-1CAA-5F43-8088-6D6887C7628F}"/>
              </a:ext>
            </a:extLst>
          </p:cNvPr>
          <p:cNvSpPr/>
          <p:nvPr/>
        </p:nvSpPr>
        <p:spPr>
          <a:xfrm>
            <a:off x="2134350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primária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97E951AB-29FF-8141-83C0-DA64F4499CD9}"/>
              </a:ext>
            </a:extLst>
          </p:cNvPr>
          <p:cNvSpPr/>
          <p:nvPr/>
        </p:nvSpPr>
        <p:spPr>
          <a:xfrm>
            <a:off x="3766797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secundária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46A5799-9179-CE44-BE8D-BEF6AB023647}"/>
              </a:ext>
            </a:extLst>
          </p:cNvPr>
          <p:cNvSpPr/>
          <p:nvPr/>
        </p:nvSpPr>
        <p:spPr>
          <a:xfrm>
            <a:off x="5399244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final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8EAEFB63-91C8-1E43-9580-EC334B02B082}"/>
              </a:ext>
            </a:extLst>
          </p:cNvPr>
          <p:cNvSpPr/>
          <p:nvPr/>
        </p:nvSpPr>
        <p:spPr>
          <a:xfrm>
            <a:off x="7031690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Energia útil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08E8D29-A538-B64B-9FF6-5318526BDB90}"/>
              </a:ext>
            </a:extLst>
          </p:cNvPr>
          <p:cNvSpPr/>
          <p:nvPr/>
        </p:nvSpPr>
        <p:spPr>
          <a:xfrm>
            <a:off x="8664137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Produto / Serviço</a:t>
            </a:r>
          </a:p>
        </p:txBody>
      </p:sp>
      <p:sp>
        <p:nvSpPr>
          <p:cNvPr id="39" name="Google Shape;113;p16">
            <a:extLst>
              <a:ext uri="{FF2B5EF4-FFF2-40B4-BE49-F238E27FC236}">
                <a16:creationId xmlns:a16="http://schemas.microsoft.com/office/drawing/2014/main" id="{C5B5E67C-342B-F846-ACB1-740A165FE2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7808"/>
            <a:ext cx="10515600" cy="1325563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defRPr/>
            </a:pPr>
            <a:r>
              <a:rPr lang="en-GB">
                <a:latin typeface="Open Sans"/>
              </a:rPr>
              <a:t>Aula 3.1 - Terminologia de energia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E78B6B-028A-7FD4-8910-E0C45A31E246}"/>
                  </a:ext>
                </a:extLst>
              </p:cNvPr>
              <p:cNvSpPr txBox="1"/>
              <p:nvPr/>
            </p:nvSpPr>
            <p:spPr>
              <a:xfrm>
                <a:off x="5617140" y="2247431"/>
                <a:ext cx="6093994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2" indent="-342900" eaLnBrk="1" fontAlgn="auto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bg1"/>
                  </a:buClr>
                  <a:buSzPts val="1300"/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lang="en-GB" sz="1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sym typeface="Calibri"/>
                      </a:rPr>
                      <m:t>𝐅𝐄𝐂</m:t>
                    </m:r>
                    <m:r>
                      <a:rPr lang="en-GB" b="1">
                        <a:latin typeface="Cambria Math" panose="02040503050406030204" pitchFamily="18" charset="0"/>
                        <a:sym typeface="Calibri"/>
                      </a:rPr>
                      <m:t>×</m:t>
                    </m:r>
                    <m:r>
                      <a:rPr lang="en-GB" b="1" i="1">
                        <a:latin typeface="Cambria Math" panose="02040503050406030204" pitchFamily="18" charset="0"/>
                        <a:sym typeface="Calibri"/>
                      </a:rPr>
                      <m:t>𝛈</m:t>
                    </m:r>
                    <m:r>
                      <a:rPr lang="en-GB" b="1" i="1">
                        <a:latin typeface="Cambria Math" panose="02040503050406030204" pitchFamily="18" charset="0"/>
                        <a:sym typeface="Calibri"/>
                      </a:rPr>
                      <m:t>=</m:t>
                    </m:r>
                    <m:r>
                      <a:rPr lang="en-GB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Calibri"/>
                      </a:rPr>
                      <m:t>𝐔𝐄𝐃</m:t>
                    </m:r>
                  </m:oMath>
                </a14:m>
                <a:endParaRPr lang="en-GB" sz="18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/>
                </a:endParaRPr>
              </a:p>
            </p:txBody>
          </p:sp>
        </mc:Choice>
        <mc:Fallback xmlns:p14="http://schemas.microsoft.com/office/powerpoint/2010/main" xmlns:a16="http://schemas.microsoft.com/office/drawing/2014/main"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E78B6B-028A-7FD4-8910-E0C45A31E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140" y="2247431"/>
                <a:ext cx="6093994" cy="341632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325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091568" y="2253371"/>
            <a:ext cx="10130232" cy="370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marL="10159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defRPr/>
            </a:pPr>
            <a:r>
              <a:rPr lang="en-GB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Produto/serviço fornecido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609585" indent="-50798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/>
              <a:buChar char="•"/>
              <a:defRPr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 uso final para o qual a energia está sendo consumida</a:t>
            </a:r>
          </a:p>
          <a:p>
            <a:pPr marL="609585" indent="-50798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/>
              <a:buChar char="•"/>
              <a:defRPr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Viagens (veículos-km percorridos)</a:t>
            </a:r>
          </a:p>
          <a:p>
            <a:pPr marL="609585" lvl="1" indent="-50798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/>
              <a:buChar char="•"/>
              <a:defRPr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Quilômetro percorrido por veículos automotores </a:t>
            </a:r>
          </a:p>
          <a:p>
            <a:pPr marL="609585" lvl="1" indent="-50798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/>
              <a:buChar char="•"/>
              <a:defRPr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Toneladas de produção de aço </a:t>
            </a:r>
          </a:p>
          <a:p>
            <a:pPr marL="609585" lvl="1" indent="-50798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/>
              <a:buChar char="•"/>
              <a:defRPr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Área útil dos edifícios que estão sendo aquecidos ou resfriados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09585" indent="-507987">
              <a:lnSpc>
                <a:spcPct val="90000"/>
              </a:lnSpc>
              <a:buSzPts val="1600"/>
              <a:buFont typeface="Arial"/>
              <a:buChar char="•"/>
            </a:pPr>
            <a:endParaRPr lang="en-GB" sz="2133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 descr="Crane outline">
            <a:extLst>
              <a:ext uri="{FF2B5EF4-FFF2-40B4-BE49-F238E27FC236}">
                <a16:creationId xmlns:a16="http://schemas.microsoft.com/office/drawing/2014/main" id="{BC4BADD2-37F1-0340-B645-29B46171D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9725" y="4255334"/>
            <a:ext cx="1219200" cy="1219200"/>
          </a:xfrm>
          <a:prstGeom prst="rect">
            <a:avLst/>
          </a:prstGeom>
        </p:spPr>
      </p:pic>
      <p:pic>
        <p:nvPicPr>
          <p:cNvPr id="5" name="Graphic 4" descr="Building with solid fill">
            <a:extLst>
              <a:ext uri="{FF2B5EF4-FFF2-40B4-BE49-F238E27FC236}">
                <a16:creationId xmlns:a16="http://schemas.microsoft.com/office/drawing/2014/main" id="{AB8CEB3F-A437-5F45-8229-14BC53EF7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8349" y="3470525"/>
            <a:ext cx="1219200" cy="1219200"/>
          </a:xfrm>
          <a:prstGeom prst="rect">
            <a:avLst/>
          </a:prstGeom>
        </p:spPr>
      </p:pic>
      <p:pic>
        <p:nvPicPr>
          <p:cNvPr id="7" name="Graphic 6" descr="Car with solid fill">
            <a:extLst>
              <a:ext uri="{FF2B5EF4-FFF2-40B4-BE49-F238E27FC236}">
                <a16:creationId xmlns:a16="http://schemas.microsoft.com/office/drawing/2014/main" id="{106A3CCA-0F2B-2746-BE03-3DDF6A534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9725" y="2632901"/>
            <a:ext cx="1219200" cy="12192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58AE8B2-848C-1E4A-AC3F-BE083B1B4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CA8B297-A9A4-4271-A3F9-BC52E76B9AE1}" type="slidenum">
              <a:rPr lang="en-US" altLang="en-US" sz="14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7</a:t>
            </a:fld>
            <a:endParaRPr lang="en-US" altLang="en-US" sz="1400" b="1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29B67A4D-7465-794F-B791-DF536DE74951}"/>
              </a:ext>
            </a:extLst>
          </p:cNvPr>
          <p:cNvSpPr/>
          <p:nvPr/>
        </p:nvSpPr>
        <p:spPr>
          <a:xfrm>
            <a:off x="501904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solidFill>
                  <a:schemeClr val="bg1">
                    <a:lumMod val="95000"/>
                  </a:schemeClr>
                </a:solidFill>
                <a:latin typeface="Open Sans"/>
                <a:cs typeface="Open Sans" panose="020B0606030504020204" pitchFamily="34" charset="0"/>
              </a:rPr>
              <a:t>Reservas e recursos de energia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E6E608A-F886-0A46-B174-433324C1A298}"/>
              </a:ext>
            </a:extLst>
          </p:cNvPr>
          <p:cNvSpPr/>
          <p:nvPr/>
        </p:nvSpPr>
        <p:spPr>
          <a:xfrm>
            <a:off x="2134350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solidFill>
                  <a:schemeClr val="bg1">
                    <a:lumMod val="95000"/>
                  </a:schemeClr>
                </a:solidFill>
                <a:latin typeface="Open Sans"/>
                <a:cs typeface="Open Sans" panose="020B0606030504020204" pitchFamily="34" charset="0"/>
              </a:rPr>
              <a:t>Energia primária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52902948-B66E-A84B-B0CD-DA25C45972C3}"/>
              </a:ext>
            </a:extLst>
          </p:cNvPr>
          <p:cNvSpPr/>
          <p:nvPr/>
        </p:nvSpPr>
        <p:spPr>
          <a:xfrm>
            <a:off x="3766797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solidFill>
                  <a:schemeClr val="bg1">
                    <a:lumMod val="95000"/>
                  </a:schemeClr>
                </a:solidFill>
                <a:latin typeface="Open Sans"/>
                <a:cs typeface="Open Sans" panose="020B0606030504020204" pitchFamily="34" charset="0"/>
              </a:rPr>
              <a:t>Energia secundária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A48B808-770B-0943-BF3A-4A820F784437}"/>
              </a:ext>
            </a:extLst>
          </p:cNvPr>
          <p:cNvSpPr/>
          <p:nvPr/>
        </p:nvSpPr>
        <p:spPr>
          <a:xfrm>
            <a:off x="5399244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solidFill>
                  <a:schemeClr val="bg1">
                    <a:lumMod val="95000"/>
                  </a:schemeClr>
                </a:solidFill>
                <a:latin typeface="Open Sans"/>
                <a:cs typeface="Open Sans" panose="020B0606030504020204" pitchFamily="34" charset="0"/>
              </a:rPr>
              <a:t>Energia final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6495C9D-7176-A644-92EC-F5B9271A325A}"/>
              </a:ext>
            </a:extLst>
          </p:cNvPr>
          <p:cNvSpPr/>
          <p:nvPr/>
        </p:nvSpPr>
        <p:spPr>
          <a:xfrm>
            <a:off x="7031690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solidFill>
                  <a:schemeClr val="bg1">
                    <a:lumMod val="95000"/>
                  </a:schemeClr>
                </a:solidFill>
                <a:latin typeface="Open Sans"/>
                <a:cs typeface="Open Sans" panose="020B0606030504020204" pitchFamily="34" charset="0"/>
              </a:rPr>
              <a:t>Energia útil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6C75A832-5183-F842-8B40-B416FB9614C0}"/>
              </a:ext>
            </a:extLst>
          </p:cNvPr>
          <p:cNvSpPr/>
          <p:nvPr/>
        </p:nvSpPr>
        <p:spPr>
          <a:xfrm>
            <a:off x="8664137" y="1533371"/>
            <a:ext cx="1968000" cy="720000"/>
          </a:xfrm>
          <a:custGeom>
            <a:avLst/>
            <a:gdLst>
              <a:gd name="connsiteX0" fmla="*/ 0 w 2641786"/>
              <a:gd name="connsiteY0" fmla="*/ 0 h 1056714"/>
              <a:gd name="connsiteX1" fmla="*/ 2113429 w 2641786"/>
              <a:gd name="connsiteY1" fmla="*/ 0 h 1056714"/>
              <a:gd name="connsiteX2" fmla="*/ 2641786 w 2641786"/>
              <a:gd name="connsiteY2" fmla="*/ 528357 h 1056714"/>
              <a:gd name="connsiteX3" fmla="*/ 2113429 w 2641786"/>
              <a:gd name="connsiteY3" fmla="*/ 1056714 h 1056714"/>
              <a:gd name="connsiteX4" fmla="*/ 0 w 2641786"/>
              <a:gd name="connsiteY4" fmla="*/ 1056714 h 1056714"/>
              <a:gd name="connsiteX5" fmla="*/ 528357 w 2641786"/>
              <a:gd name="connsiteY5" fmla="*/ 528357 h 1056714"/>
              <a:gd name="connsiteX6" fmla="*/ 0 w 2641786"/>
              <a:gd name="connsiteY6" fmla="*/ 0 h 105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1786" h="1056714">
                <a:moveTo>
                  <a:pt x="0" y="0"/>
                </a:moveTo>
                <a:lnTo>
                  <a:pt x="2113429" y="0"/>
                </a:lnTo>
                <a:lnTo>
                  <a:pt x="2641786" y="528357"/>
                </a:lnTo>
                <a:lnTo>
                  <a:pt x="2113429" y="1056714"/>
                </a:lnTo>
                <a:lnTo>
                  <a:pt x="0" y="1056714"/>
                </a:lnTo>
                <a:lnTo>
                  <a:pt x="528357" y="52835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0000" tIns="40895" rIns="480000" bIns="40895" numCol="1" spcCol="1270" anchor="ctr" anchorCtr="0">
            <a:noAutofit/>
          </a:bodyPr>
          <a:lstStyle/>
          <a:p>
            <a:pPr algn="ctr" defTabSz="1363099">
              <a:lnSpc>
                <a:spcPct val="90000"/>
              </a:lnSpc>
              <a:spcAft>
                <a:spcPct val="35000"/>
              </a:spcAft>
            </a:pPr>
            <a:r>
              <a:rPr lang="en-GB" sz="1400">
                <a:latin typeface="Open Sans" panose="020B0606030504020204" pitchFamily="34" charset="0"/>
                <a:cs typeface="Open Sans" panose="020B0606030504020204" pitchFamily="34" charset="0"/>
              </a:rPr>
              <a:t>Produto / Serviço</a:t>
            </a:r>
          </a:p>
        </p:txBody>
      </p:sp>
      <p:sp>
        <p:nvSpPr>
          <p:cNvPr id="34" name="Google Shape;113;p16">
            <a:extLst>
              <a:ext uri="{FF2B5EF4-FFF2-40B4-BE49-F238E27FC236}">
                <a16:creationId xmlns:a16="http://schemas.microsoft.com/office/drawing/2014/main" id="{CF770CB4-6B6F-F547-B25E-5706F62802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7808"/>
            <a:ext cx="10515600" cy="1325563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3.1 - Terminologia de energia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96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5527A-30CA-944E-A482-ED896F156CD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10855" y="969875"/>
            <a:ext cx="10251600" cy="697227"/>
          </a:xfrm>
        </p:spPr>
        <p:txBody>
          <a:bodyPr>
            <a:normAutofit/>
          </a:bodyPr>
          <a:lstStyle/>
          <a:p>
            <a:pPr marL="194310"/>
            <a:r>
              <a:rPr lang="en-GB" dirty="0">
                <a:latin typeface="Open Sans"/>
                <a:ea typeface="Open Sans"/>
                <a:cs typeface="Open Sans"/>
              </a:rPr>
              <a:t>Cada etapa da cadeia de energia resulta em perdas devido a ineficiências</a:t>
            </a:r>
            <a:endParaRPr lang="en-GB" dirty="0">
              <a:latin typeface="Open Sans"/>
            </a:endParaRPr>
          </a:p>
        </p:txBody>
      </p:sp>
      <p:sp>
        <p:nvSpPr>
          <p:cNvPr id="20" name="Google Shape;113;p16">
            <a:extLst>
              <a:ext uri="{FF2B5EF4-FFF2-40B4-BE49-F238E27FC236}">
                <a16:creationId xmlns:a16="http://schemas.microsoft.com/office/drawing/2014/main" id="{36F277D6-322B-A848-92DC-A83C2D172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7808"/>
            <a:ext cx="10515600" cy="843711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3.2 - A cadeia de energia</a:t>
            </a:r>
            <a:endParaRPr dirty="0">
              <a:latin typeface="Open Sans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A10AD75-26C3-4941-B4C1-385901041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8</a:t>
            </a:r>
          </a:p>
        </p:txBody>
      </p:sp>
      <p:pic>
        <p:nvPicPr>
          <p:cNvPr id="23" name="Picture 23" descr="Diagram&#10;&#10;Description automatically generated">
            <a:extLst>
              <a:ext uri="{FF2B5EF4-FFF2-40B4-BE49-F238E27FC236}">
                <a16:creationId xmlns:a16="http://schemas.microsoft.com/office/drawing/2014/main" id="{76C480D8-8CE6-77A5-5475-98B1EE96D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045" y="2217055"/>
            <a:ext cx="9504879" cy="4003919"/>
          </a:xfrm>
          <a:prstGeom prst="rect">
            <a:avLst/>
          </a:prstGeom>
        </p:spPr>
      </p:pic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A55297EF-5DF9-414B-97D2-BD620FD31CA7}"/>
              </a:ext>
            </a:extLst>
          </p:cNvPr>
          <p:cNvSpPr/>
          <p:nvPr/>
        </p:nvSpPr>
        <p:spPr>
          <a:xfrm>
            <a:off x="1738281" y="1971985"/>
            <a:ext cx="885264" cy="403412"/>
          </a:xfrm>
          <a:prstGeom prst="curved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2078AC3F-395D-D719-0BCC-94AA1306EDB1}"/>
              </a:ext>
            </a:extLst>
          </p:cNvPr>
          <p:cNvSpPr/>
          <p:nvPr/>
        </p:nvSpPr>
        <p:spPr>
          <a:xfrm>
            <a:off x="3351928" y="1971985"/>
            <a:ext cx="885264" cy="403412"/>
          </a:xfrm>
          <a:prstGeom prst="curved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Arrow: Curved Down 26">
            <a:extLst>
              <a:ext uri="{FF2B5EF4-FFF2-40B4-BE49-F238E27FC236}">
                <a16:creationId xmlns:a16="http://schemas.microsoft.com/office/drawing/2014/main" id="{0BEA938D-29D1-472F-AE50-94C10E2AFBE7}"/>
              </a:ext>
            </a:extLst>
          </p:cNvPr>
          <p:cNvSpPr/>
          <p:nvPr/>
        </p:nvSpPr>
        <p:spPr>
          <a:xfrm>
            <a:off x="4976780" y="1971985"/>
            <a:ext cx="885264" cy="403412"/>
          </a:xfrm>
          <a:prstGeom prst="curved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Arrow: Curved Down 27">
            <a:extLst>
              <a:ext uri="{FF2B5EF4-FFF2-40B4-BE49-F238E27FC236}">
                <a16:creationId xmlns:a16="http://schemas.microsoft.com/office/drawing/2014/main" id="{71E90035-4A27-AC1B-D369-AEB237D51388}"/>
              </a:ext>
            </a:extLst>
          </p:cNvPr>
          <p:cNvSpPr/>
          <p:nvPr/>
        </p:nvSpPr>
        <p:spPr>
          <a:xfrm>
            <a:off x="6478368" y="1983190"/>
            <a:ext cx="885264" cy="403412"/>
          </a:xfrm>
          <a:prstGeom prst="curved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D08C5C67-71F9-AD41-34D4-176DDF8824C9}"/>
              </a:ext>
            </a:extLst>
          </p:cNvPr>
          <p:cNvSpPr/>
          <p:nvPr/>
        </p:nvSpPr>
        <p:spPr>
          <a:xfrm>
            <a:off x="7968752" y="1983190"/>
            <a:ext cx="885264" cy="403412"/>
          </a:xfrm>
          <a:prstGeom prst="curved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96761-1785-E741-A289-62BE46E24C43}"/>
              </a:ext>
            </a:extLst>
          </p:cNvPr>
          <p:cNvSpPr txBox="1"/>
          <p:nvPr/>
        </p:nvSpPr>
        <p:spPr>
          <a:xfrm>
            <a:off x="8678777" y="6013115"/>
            <a:ext cx="309478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dirty="0">
                <a:latin typeface="Calibri"/>
                <a:cs typeface="Calibri"/>
              </a:rPr>
              <a:t>Adaptado de </a:t>
            </a:r>
            <a:r>
              <a:rPr lang="en-GB" sz="1000" dirty="0">
                <a:latin typeface="Calibri"/>
                <a:cs typeface="Calibri"/>
                <a:hlinkClick r:id="rId4"/>
              </a:rPr>
              <a:t>Our World in Data</a:t>
            </a:r>
            <a:r>
              <a:rPr lang="en-GB" sz="1000" dirty="0">
                <a:latin typeface="Calibri"/>
                <a:cs typeface="Calibri"/>
              </a:rPr>
              <a:t>. Licenciado sob CC-BY pela autora Hannah Ritchie </a:t>
            </a:r>
            <a:endParaRPr lang="en-GB" sz="1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864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55527A-30CA-944E-A482-ED896F156CD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10855" y="969875"/>
            <a:ext cx="10251600" cy="697227"/>
          </a:xfrm>
        </p:spPr>
        <p:txBody>
          <a:bodyPr>
            <a:normAutofit/>
          </a:bodyPr>
          <a:lstStyle/>
          <a:p>
            <a:pPr marL="194310"/>
            <a:r>
              <a:rPr lang="en-GB" dirty="0">
                <a:latin typeface="Open Sans"/>
                <a:ea typeface="Open Sans"/>
                <a:cs typeface="Open Sans"/>
              </a:rPr>
              <a:t>A cadeia de energia pode ser pensada de trás para frente nesse contexto</a:t>
            </a:r>
            <a:endParaRPr lang="en-GB" dirty="0">
              <a:latin typeface="Open Sans"/>
            </a:endParaRPr>
          </a:p>
        </p:txBody>
      </p:sp>
      <p:sp>
        <p:nvSpPr>
          <p:cNvPr id="20" name="Google Shape;113;p16">
            <a:extLst>
              <a:ext uri="{FF2B5EF4-FFF2-40B4-BE49-F238E27FC236}">
                <a16:creationId xmlns:a16="http://schemas.microsoft.com/office/drawing/2014/main" id="{36F277D6-322B-A848-92DC-A83C2D172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7808"/>
            <a:ext cx="10515600" cy="843711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 eaLnBrk="1" fontAlgn="auto" hangingPunct="1">
              <a:defRPr/>
            </a:pPr>
            <a:r>
              <a:rPr lang="en-GB" dirty="0">
                <a:latin typeface="Open Sans"/>
              </a:rPr>
              <a:t>Aula 3.2 - A cadeia de energia</a:t>
            </a:r>
            <a:endParaRPr dirty="0">
              <a:latin typeface="Open Sans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A10AD75-26C3-4941-B4C1-385901041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75" y="6454775"/>
            <a:ext cx="393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/>
                <a:ea typeface="Open Sans"/>
                <a:cs typeface="Open San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8</a:t>
            </a:r>
          </a:p>
        </p:txBody>
      </p:sp>
      <p:pic>
        <p:nvPicPr>
          <p:cNvPr id="23" name="Picture 23" descr="Diagram&#10;&#10;Description automatically generated">
            <a:extLst>
              <a:ext uri="{FF2B5EF4-FFF2-40B4-BE49-F238E27FC236}">
                <a16:creationId xmlns:a16="http://schemas.microsoft.com/office/drawing/2014/main" id="{76C480D8-8CE6-77A5-5475-98B1EE96D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254" y="1844895"/>
            <a:ext cx="9475617" cy="4293713"/>
          </a:xfrm>
          <a:prstGeom prst="rect">
            <a:avLst/>
          </a:prstGeom>
        </p:spPr>
      </p:pic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A55297EF-5DF9-414B-97D2-BD620FD31CA7}"/>
              </a:ext>
            </a:extLst>
          </p:cNvPr>
          <p:cNvSpPr/>
          <p:nvPr/>
        </p:nvSpPr>
        <p:spPr>
          <a:xfrm>
            <a:off x="2677969" y="1607139"/>
            <a:ext cx="885264" cy="403412"/>
          </a:xfrm>
          <a:prstGeom prst="curved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2078AC3F-395D-D719-0BCC-94AA1306EDB1}"/>
              </a:ext>
            </a:extLst>
          </p:cNvPr>
          <p:cNvSpPr/>
          <p:nvPr/>
        </p:nvSpPr>
        <p:spPr>
          <a:xfrm>
            <a:off x="4238143" y="1607139"/>
            <a:ext cx="885264" cy="403412"/>
          </a:xfrm>
          <a:prstGeom prst="curved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Arrow: Curved Down 26">
            <a:extLst>
              <a:ext uri="{FF2B5EF4-FFF2-40B4-BE49-F238E27FC236}">
                <a16:creationId xmlns:a16="http://schemas.microsoft.com/office/drawing/2014/main" id="{0BEA938D-29D1-472F-AE50-94C10E2AFBE7}"/>
              </a:ext>
            </a:extLst>
          </p:cNvPr>
          <p:cNvSpPr/>
          <p:nvPr/>
        </p:nvSpPr>
        <p:spPr>
          <a:xfrm>
            <a:off x="5862995" y="1607139"/>
            <a:ext cx="885264" cy="403412"/>
          </a:xfrm>
          <a:prstGeom prst="curved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Arrow: Curved Down 27">
            <a:extLst>
              <a:ext uri="{FF2B5EF4-FFF2-40B4-BE49-F238E27FC236}">
                <a16:creationId xmlns:a16="http://schemas.microsoft.com/office/drawing/2014/main" id="{71E90035-4A27-AC1B-D369-AEB237D51388}"/>
              </a:ext>
            </a:extLst>
          </p:cNvPr>
          <p:cNvSpPr/>
          <p:nvPr/>
        </p:nvSpPr>
        <p:spPr>
          <a:xfrm>
            <a:off x="7364583" y="1618344"/>
            <a:ext cx="885264" cy="403412"/>
          </a:xfrm>
          <a:prstGeom prst="curved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D08C5C67-71F9-AD41-34D4-176DDF8824C9}"/>
              </a:ext>
            </a:extLst>
          </p:cNvPr>
          <p:cNvSpPr/>
          <p:nvPr/>
        </p:nvSpPr>
        <p:spPr>
          <a:xfrm>
            <a:off x="8854967" y="1618344"/>
            <a:ext cx="885264" cy="403412"/>
          </a:xfrm>
          <a:prstGeom prst="curved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9F33B-F501-B935-7618-62869A2AE79E}"/>
              </a:ext>
            </a:extLst>
          </p:cNvPr>
          <p:cNvSpPr txBox="1"/>
          <p:nvPr/>
        </p:nvSpPr>
        <p:spPr>
          <a:xfrm>
            <a:off x="8678777" y="6013115"/>
            <a:ext cx="309478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1000" dirty="0">
                <a:latin typeface="Calibri"/>
                <a:cs typeface="Calibri"/>
              </a:rPr>
              <a:t>Adaptado de </a:t>
            </a:r>
            <a:r>
              <a:rPr lang="en-GB" sz="1000" dirty="0">
                <a:latin typeface="Calibri"/>
                <a:cs typeface="Calibri"/>
                <a:hlinkClick r:id="rId4"/>
              </a:rPr>
              <a:t>Our World in Data</a:t>
            </a:r>
            <a:r>
              <a:rPr lang="en-GB" sz="1000" dirty="0">
                <a:latin typeface="Calibri"/>
                <a:cs typeface="Calibri"/>
              </a:rPr>
              <a:t>. Licenciado sob CC-BY pela autora Hannah Ritchie </a:t>
            </a:r>
            <a:endParaRPr lang="en-GB" sz="1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027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G Lecture template #1" id="{B1076AA6-E498-414D-959F-C8C31CA10DD2}" vid="{4133C198-BDD4-A94D-B11D-63DC68BCA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3F727AA7180443A862CD9A25741398" ma:contentTypeVersion="16" ma:contentTypeDescription="Create a new document." ma:contentTypeScope="" ma:versionID="5c5271b6eea6cf06d8bd49b1980e8fd8">
  <xsd:schema xmlns:xsd="http://www.w3.org/2001/XMLSchema" xmlns:xs="http://www.w3.org/2001/XMLSchema" xmlns:p="http://schemas.microsoft.com/office/2006/metadata/properties" xmlns:ns2="35b8b66e-5759-43c1-a138-f967a8bf5a20" xmlns:ns3="0b696a8a-ab1a-459b-a09e-44df7cbe9330" targetNamespace="http://schemas.microsoft.com/office/2006/metadata/properties" ma:root="true" ma:fieldsID="a164612495bc351ca287521813184f0e" ns2:_="" ns3:_="">
    <xsd:import namespace="35b8b66e-5759-43c1-a138-f967a8bf5a20"/>
    <xsd:import namespace="0b696a8a-ab1a-459b-a09e-44df7cbe93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8b66e-5759-43c1-a138-f967a8bf5a2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81a30b-7206-4dc0-86e4-cd83cec9bd9f}" ma:internalName="TaxCatchAll" ma:showField="CatchAllData" ma:web="35b8b66e-5759-43c1-a138-f967a8bf5a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96a8a-ab1a-459b-a09e-44df7cbe93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3b1f9f8-f5cc-49a8-8ca6-8016371bfc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696a8a-ab1a-459b-a09e-44df7cbe9330">
      <Terms xmlns="http://schemas.microsoft.com/office/infopath/2007/PartnerControls"/>
    </lcf76f155ced4ddcb4097134ff3c332f>
    <TaxCatchAll xmlns="35b8b66e-5759-43c1-a138-f967a8bf5a20" xsi:nil="true"/>
  </documentManagement>
</p:properties>
</file>

<file path=customXml/itemProps1.xml><?xml version="1.0" encoding="utf-8"?>
<ds:datastoreItem xmlns:ds="http://schemas.openxmlformats.org/officeDocument/2006/customXml" ds:itemID="{2EB3F4BA-3ED4-445A-AA25-511F9A78EF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B8BA21-0536-4BA8-B542-FEA58CFB77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b8b66e-5759-43c1-a138-f967a8bf5a20"/>
    <ds:schemaRef ds:uri="0b696a8a-ab1a-459b-a09e-44df7cbe93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F587A4-2E70-45EC-BE7D-17F9D27F3F2F}">
  <ds:schemaRefs>
    <ds:schemaRef ds:uri="0b696a8a-ab1a-459b-a09e-44df7cbe9330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35b8b66e-5759-43c1-a138-f967a8bf5a20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</TotalTime>
  <Words>5846</Words>
  <Application>Microsoft Office PowerPoint</Application>
  <PresentationFormat>Widescreen</PresentationFormat>
  <Paragraphs>554</Paragraphs>
  <Slides>24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Karla</vt:lpstr>
      <vt:lpstr>Open Sans</vt:lpstr>
      <vt:lpstr>Open Sans ExtraBold</vt:lpstr>
      <vt:lpstr>Open Sans Light</vt:lpstr>
      <vt:lpstr>Office Theme</vt:lpstr>
      <vt:lpstr>Worksheet</vt:lpstr>
      <vt:lpstr>PowerPoint Presentation</vt:lpstr>
      <vt:lpstr>Resultados pretendidos de aprendizagem (RPA)</vt:lpstr>
      <vt:lpstr>Aula 3.1 - Terminologia de energia</vt:lpstr>
      <vt:lpstr>Aula 3.1 - Terminologia de energia</vt:lpstr>
      <vt:lpstr>Aula 3.1 - Terminologia de energia</vt:lpstr>
      <vt:lpstr>Aula 3.1 - Terminologia de energia</vt:lpstr>
      <vt:lpstr>Aula 3.1 - Terminologia de energia</vt:lpstr>
      <vt:lpstr>Aula 3.2 - A cadeia de energia</vt:lpstr>
      <vt:lpstr>Aula 3.2 - A cadeia de energia</vt:lpstr>
      <vt:lpstr>Aula 3.2 - A cadeia de energia</vt:lpstr>
      <vt:lpstr>Aula 3.2 - A intensidade energética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Aula 3.2 - A cadeia de energia</vt:lpstr>
      <vt:lpstr>Aula 3.2 - A cadeia de energia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Sarel Greyling</dc:creator>
  <cp:keywords>, docId:5B9C567802196D74027ADECF5FB55698</cp:keywords>
  <cp:lastModifiedBy>Ashutosh.Bhagurkar</cp:lastModifiedBy>
  <cp:revision>666</cp:revision>
  <dcterms:created xsi:type="dcterms:W3CDTF">2021-02-10T16:48:02Z</dcterms:created>
  <dcterms:modified xsi:type="dcterms:W3CDTF">2025-09-04T12:02:54Z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0x010100633F727AA7180443A862CD9A25741398</vt:lpwstr>
  </property>
  <property fmtid="{D5CDD505-2E9C-101B-9397-08002B2CF9AE}" pid="3" name="MediaServiceImageTags">
    <vt:lpwstr/>
  </property>
</Properties>
</file>