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 id="2147483696" r:id="rId2"/>
  </p:sldMasterIdLst>
  <p:notesMasterIdLst>
    <p:notesMasterId r:id="rId46"/>
  </p:notesMasterIdLst>
  <p:sldIdLst>
    <p:sldId id="304" r:id="rId3"/>
    <p:sldId id="257" r:id="rId4"/>
    <p:sldId id="258" r:id="rId5"/>
    <p:sldId id="326" r:id="rId6"/>
    <p:sldId id="280" r:id="rId7"/>
    <p:sldId id="312" r:id="rId8"/>
    <p:sldId id="313" r:id="rId9"/>
    <p:sldId id="314" r:id="rId10"/>
    <p:sldId id="279" r:id="rId11"/>
    <p:sldId id="318" r:id="rId12"/>
    <p:sldId id="315" r:id="rId13"/>
    <p:sldId id="316" r:id="rId14"/>
    <p:sldId id="317" r:id="rId15"/>
    <p:sldId id="332" r:id="rId16"/>
    <p:sldId id="333" r:id="rId17"/>
    <p:sldId id="334" r:id="rId18"/>
    <p:sldId id="308" r:id="rId19"/>
    <p:sldId id="327" r:id="rId20"/>
    <p:sldId id="328" r:id="rId21"/>
    <p:sldId id="329" r:id="rId22"/>
    <p:sldId id="310" r:id="rId23"/>
    <p:sldId id="335" r:id="rId24"/>
    <p:sldId id="319" r:id="rId25"/>
    <p:sldId id="320" r:id="rId26"/>
    <p:sldId id="321" r:id="rId27"/>
    <p:sldId id="322" r:id="rId28"/>
    <p:sldId id="323" r:id="rId29"/>
    <p:sldId id="324" r:id="rId30"/>
    <p:sldId id="325" r:id="rId31"/>
    <p:sldId id="330" r:id="rId32"/>
    <p:sldId id="331" r:id="rId33"/>
    <p:sldId id="283" r:id="rId34"/>
    <p:sldId id="284" r:id="rId35"/>
    <p:sldId id="301" r:id="rId36"/>
    <p:sldId id="336" r:id="rId37"/>
    <p:sldId id="302" r:id="rId38"/>
    <p:sldId id="276" r:id="rId39"/>
    <p:sldId id="337" r:id="rId40"/>
    <p:sldId id="338" r:id="rId41"/>
    <p:sldId id="339" r:id="rId42"/>
    <p:sldId id="275" r:id="rId43"/>
    <p:sldId id="300" r:id="rId44"/>
    <p:sldId id="266" r:id="rId4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umar.Johnson" initials="J" lastIdx="15" clrIdx="0">
    <p:extLst>
      <p:ext uri="{19B8F6BF-5375-455C-9EA6-DF929625EA0E}">
        <p15:presenceInfo xmlns:p15="http://schemas.microsoft.com/office/powerpoint/2012/main" userId="S::jj5679@open.ac.uk::3082ba39-6742-433e-8aca-7665f92a762f" providerId="AD"/>
      </p:ext>
    </p:extLst>
  </p:cmAuthor>
  <p:cmAuthor id="2" name="Gillian.Hosier" initials="G" lastIdx="2" clrIdx="1">
    <p:extLst>
      <p:ext uri="{19B8F6BF-5375-455C-9EA6-DF929625EA0E}">
        <p15:presenceInfo xmlns:p15="http://schemas.microsoft.com/office/powerpoint/2012/main" userId="S::gr399@open.ac.uk::b99e2318-e78f-4eb0-ab42-ee243f8cef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B35"/>
    <a:srgbClr val="EA530D"/>
    <a:srgbClr val="D8117D"/>
    <a:srgbClr val="E261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84" autoAdjust="0"/>
    <p:restoredTop sz="88906"/>
  </p:normalViewPr>
  <p:slideViewPr>
    <p:cSldViewPr snapToGrid="0" snapToObjects="1">
      <p:cViewPr varScale="1">
        <p:scale>
          <a:sx n="130" d="100"/>
          <a:sy n="130" d="100"/>
        </p:scale>
        <p:origin x="1552" y="3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25" d="100"/>
          <a:sy n="125" d="100"/>
        </p:scale>
        <p:origin x="492" y="-234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DE5F2-41C7-6244-B6BE-0DE86CAF42DC}" type="datetimeFigureOut">
              <a:rPr lang="en-US" smtClean="0"/>
              <a:t>5/21/21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19EDF-32DA-2B40-A28B-2067B9A173AA}" type="slidenum">
              <a:rPr lang="en-US" smtClean="0"/>
              <a:t>‹#›</a:t>
            </a:fld>
            <a:endParaRPr lang="en-US"/>
          </a:p>
        </p:txBody>
      </p:sp>
    </p:spTree>
    <p:extLst>
      <p:ext uri="{BB962C8B-B14F-4D97-AF65-F5344CB8AC3E}">
        <p14:creationId xmlns:p14="http://schemas.microsoft.com/office/powerpoint/2010/main" val="111322494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of CC license Chooser and other tools to help you do this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323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0196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remember from when we talked about how to attribute openly licensed work that it’s really important to include details on the Title, Author, Source and License of a resource. To make things easier for someone to use TASL when they use your OER, you need to also provide this information, either within the resource itself (e.g. on a presentation deck which would include likely include the author and title plus license details anyway) or on the platform on which you are sharing your OER (which works better for images, for example, as you probably don’t want to mark the picture itself). If someone then follows good practice in attributing, they will provide TASL details to help others find your resource etc.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1892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Format: do I want people change it? PDFs are not very good for remix. </a:t>
            </a:r>
          </a:p>
          <a:p>
            <a:r>
              <a:rPr lang="en-US" dirty="0"/>
              <a:t>Platform: how will I share it? Certain platforms have certain licenses they want you to use (see CC Cert on Wikipedia – there are others. Also some platforms you can only choose earlier versions of licenses, e.g. Flickr are 2.0 versions of CC licenses) Think about where you have been looking for OER… could you add your material to these platforms? What about platforms providing resources for specific disciplines? </a:t>
            </a:r>
          </a:p>
          <a:p>
            <a:r>
              <a:rPr lang="en-US" dirty="0"/>
              <a:t>Metadata “data about data” search terms to help people find your resource. If it’s long, perhaps you could provide a short overview of the content so people can easily decide on whether they want to look at it. </a:t>
            </a:r>
          </a:p>
          <a:p>
            <a:r>
              <a:rPr lang="en-US" dirty="0"/>
              <a:t>One issue with OER is that it’s often difficult to know what happens with it/the impact of a resource. If you share with others how you used their resource it can be really useful.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1370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4742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 audience: what are your </a:t>
            </a:r>
            <a:r>
              <a:rPr lang="en-US" b="1" dirty="0" err="1"/>
              <a:t>favourite</a:t>
            </a:r>
            <a:r>
              <a:rPr lang="en-US" b="1" dirty="0"/>
              <a:t> places to look for OER?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8686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taken verbatim from Andy’s joint session deck.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8764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Asset log mentioned previously. </a:t>
            </a:r>
          </a:p>
        </p:txBody>
      </p:sp>
      <p:sp>
        <p:nvSpPr>
          <p:cNvPr id="4" name="Slide Number Placeholder 3"/>
          <p:cNvSpPr>
            <a:spLocks noGrp="1"/>
          </p:cNvSpPr>
          <p:nvPr>
            <p:ph type="sldNum" sz="quarter" idx="10"/>
          </p:nvPr>
        </p:nvSpPr>
        <p:spPr/>
        <p:txBody>
          <a:bodyPr/>
          <a:lstStyle/>
          <a:p>
            <a:fld id="{6BF16EDD-7312-F845-A605-33C423039B07}" type="slidenum">
              <a:rPr lang="en-US" smtClean="0"/>
              <a:t>17</a:t>
            </a:fld>
            <a:endParaRPr lang="en-US"/>
          </a:p>
        </p:txBody>
      </p:sp>
    </p:spTree>
    <p:extLst>
      <p:ext uri="{BB962C8B-B14F-4D97-AF65-F5344CB8AC3E}">
        <p14:creationId xmlns:p14="http://schemas.microsoft.com/office/powerpoint/2010/main" val="808643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you do not have to attribute Public Domain resources. However, it’s good practice so that other people know where you found the original etc.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11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one of these websites and walk through an example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Different styles of referencing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9149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4" name="Shape 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8286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applies to OER that you have not changed.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0628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Shape 22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Calibri"/>
                <a:ea typeface="Calibri"/>
                <a:cs typeface="Calibri"/>
                <a:sym typeface="Calibri"/>
              </a:rPr>
              <a:t>Where we talked about correct attribution for</a:t>
            </a:r>
            <a:r>
              <a:rPr lang="en-GB" sz="1200" b="0" i="0" u="none" strike="noStrike" cap="none" baseline="0" dirty="0">
                <a:solidFill>
                  <a:schemeClr val="dk1"/>
                </a:solidFill>
                <a:latin typeface="Calibri"/>
                <a:ea typeface="Calibri"/>
                <a:cs typeface="Calibri"/>
                <a:sym typeface="Calibri"/>
              </a:rPr>
              <a:t> the image. </a:t>
            </a:r>
            <a:endParaRPr lang="en-GB"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lang="en-GB"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Calibri"/>
                <a:ea typeface="Calibri"/>
                <a:cs typeface="Calibri"/>
                <a:sym typeface="Calibri"/>
              </a:rPr>
              <a:t>See also: https://</a:t>
            </a:r>
            <a:r>
              <a:rPr lang="en-GB" sz="1200" b="0" i="0" u="none" strike="noStrike" cap="none" dirty="0" err="1">
                <a:solidFill>
                  <a:schemeClr val="dk1"/>
                </a:solidFill>
                <a:latin typeface="Calibri"/>
                <a:ea typeface="Calibri"/>
                <a:cs typeface="Calibri"/>
                <a:sym typeface="Calibri"/>
              </a:rPr>
              <a:t>www.flickr.com</a:t>
            </a:r>
            <a:r>
              <a:rPr lang="en-GB" sz="1200" b="0" i="0" u="none" strike="noStrike" cap="none" dirty="0">
                <a:solidFill>
                  <a:schemeClr val="dk1"/>
                </a:solidFill>
                <a:latin typeface="Calibri"/>
                <a:ea typeface="Calibri"/>
                <a:cs typeface="Calibri"/>
                <a:sym typeface="Calibri"/>
              </a:rPr>
              <a:t>/photos/</a:t>
            </a:r>
            <a:r>
              <a:rPr lang="en-GB" sz="1200" b="0" i="0" u="none" strike="noStrike" cap="none" dirty="0" err="1">
                <a:solidFill>
                  <a:schemeClr val="dk1"/>
                </a:solidFill>
                <a:latin typeface="Calibri"/>
                <a:ea typeface="Calibri"/>
                <a:cs typeface="Calibri"/>
                <a:sym typeface="Calibri"/>
              </a:rPr>
              <a:t>sixteenmilesofstring</a:t>
            </a:r>
            <a:r>
              <a:rPr lang="en-GB" sz="1200" b="0" i="0" u="none" strike="noStrike" cap="none" dirty="0">
                <a:solidFill>
                  <a:schemeClr val="dk1"/>
                </a:solidFill>
                <a:latin typeface="Calibri"/>
                <a:ea typeface="Calibri"/>
                <a:cs typeface="Calibri"/>
                <a:sym typeface="Calibri"/>
              </a:rPr>
              <a:t>/8256206923/ </a:t>
            </a:r>
            <a:endParaRPr sz="1200" b="0" i="0" u="none" strike="noStrike" cap="none" dirty="0">
              <a:solidFill>
                <a:schemeClr val="dk1"/>
              </a:solidFill>
              <a:latin typeface="Calibri"/>
              <a:ea typeface="Calibri"/>
              <a:cs typeface="Calibri"/>
              <a:sym typeface="Calibri"/>
            </a:endParaRPr>
          </a:p>
        </p:txBody>
      </p:sp>
      <p:sp>
        <p:nvSpPr>
          <p:cNvPr id="224" name="Shape 22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2295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23</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0239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”Unless</a:t>
            </a:r>
            <a:r>
              <a:rPr lang="en-US" baseline="0" dirty="0"/>
              <a:t> otherwise noted” makes it clear that there are other materials licensed differently in contained in the document.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24</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5084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Course as a whole was licensed CC BY SA 4.0 (like all Peer 2 Peer University courses on the platform). However, we had an image and asset credits section in the course</a:t>
            </a:r>
            <a:r>
              <a:rPr lang="en-US" baseline="0" dirty="0"/>
              <a:t> which provided detailed information on how the other assets we used were licensed.</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s-IS" baseline="0" dirty="0"/>
              <a:t>Remember TASL – Title, Author, Source, License </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26</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937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Statement in course introduction</a:t>
            </a:r>
            <a:r>
              <a:rPr lang="is-IS" baseline="0" dirty="0"/>
              <a:t>… clearly shows the licensing (it was also on bottom of website) but explains that in the instance of this course other assets were used and they are ”governned by different licenses”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27</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903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even as we’ve done in this presentation! [see</a:t>
            </a:r>
            <a:r>
              <a:rPr lang="en-US" baseline="0" dirty="0"/>
              <a:t> any image that’s used</a:t>
            </a:r>
            <a:r>
              <a:rPr lang="is-IS" baseline="0" dirty="0"/>
              <a:t>…] </a:t>
            </a:r>
          </a:p>
          <a:p>
            <a:r>
              <a:rPr lang="is-IS" baseline="0" dirty="0"/>
              <a:t>Remember TASL – Title, Author, Source, License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29</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3885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applies to OER that you have changed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1435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Shape 16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Calibri"/>
                <a:ea typeface="Calibri"/>
                <a:cs typeface="Calibri"/>
                <a:sym typeface="Calibri"/>
              </a:rPr>
              <a:t>Which licenses</a:t>
            </a:r>
            <a:r>
              <a:rPr lang="en-GB" sz="1200" b="0" i="0" u="none" strike="noStrike" cap="none" baseline="0" dirty="0">
                <a:solidFill>
                  <a:schemeClr val="dk1"/>
                </a:solidFill>
                <a:latin typeface="Calibri"/>
                <a:ea typeface="Calibri"/>
                <a:cs typeface="Calibri"/>
                <a:sym typeface="Calibri"/>
              </a:rPr>
              <a:t> enable adaptation? [note that there are animations on this slide!] These will indicate the licenses that do not enable remix or revision. </a:t>
            </a:r>
          </a:p>
          <a:p>
            <a:pPr marL="457200" marR="0" lvl="0" indent="-228600" algn="l" rtl="0">
              <a:lnSpc>
                <a:spcPct val="100000"/>
              </a:lnSpc>
              <a:spcBef>
                <a:spcPts val="0"/>
              </a:spcBef>
              <a:spcAft>
                <a:spcPts val="0"/>
              </a:spcAft>
              <a:buClr>
                <a:srgbClr val="000000"/>
              </a:buClr>
              <a:buSzPts val="1400"/>
              <a:buFont typeface="Arial"/>
              <a:buNone/>
            </a:pPr>
            <a:endParaRPr lang="en-GB"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64" name="Shape 16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n-GB"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57978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a:t>
            </a:r>
            <a:r>
              <a:rPr lang="en-US" baseline="0" dirty="0"/>
              <a:t> different references to adaptation in 5Rs – one revise the other remix </a:t>
            </a:r>
          </a:p>
          <a:p>
            <a:r>
              <a:rPr lang="en-US" baseline="0" dirty="0"/>
              <a:t>Emphasis here is on “the content itself” </a:t>
            </a:r>
          </a:p>
          <a:p>
            <a:endParaRPr lang="en-US" baseline="0"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32</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5260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1" name="Shape 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2106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33</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9008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Well here is that image when</a:t>
            </a:r>
            <a:r>
              <a:rPr lang="en-US" baseline="0" dirty="0"/>
              <a:t> it’s been revised.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So in this instance the only change to the image has been that it is desaturated (original picture was in </a:t>
            </a:r>
            <a:r>
              <a:rPr lang="en-US" baseline="0" dirty="0" err="1"/>
              <a:t>colour</a:t>
            </a:r>
            <a:r>
              <a:rPr lang="en-US" baseline="0" dirty="0"/>
              <a:t>). This is a very minor change to the image.</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Note TASL here and also the inclusion/acknowledgement of a change.</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34</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4360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66314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“based on one or more existing works” Wikipedia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However in this instance the image has been modified substantially.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Need to reference original work and also license it in same spirit. Make it clear to users.</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TASL: https://</a:t>
            </a:r>
            <a:r>
              <a:rPr lang="en-US" baseline="0" dirty="0" err="1"/>
              <a:t>wiki.creativecommons.org</a:t>
            </a:r>
            <a:r>
              <a:rPr lang="en-US" baseline="0" dirty="0"/>
              <a:t>/wiki/4.0/Treatment_of_adaptations#Draft_4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36</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90039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what about the license we can apply to the revised image? The</a:t>
            </a:r>
            <a:r>
              <a:rPr lang="en-US" baseline="0" dirty="0"/>
              <a:t> original image is a CC BY image and you need to keep it in the spirit of the original license. Also good to indicate original source of image too. </a:t>
            </a:r>
            <a:endParaRPr lang="en-US" dirty="0"/>
          </a:p>
          <a:p>
            <a:endParaRPr lang="en-US" dirty="0"/>
          </a:p>
          <a:p>
            <a:r>
              <a:rPr lang="en-US" dirty="0"/>
              <a:t>https://</a:t>
            </a:r>
            <a:r>
              <a:rPr lang="en-US" dirty="0" err="1"/>
              <a:t>creativecommons.org</a:t>
            </a:r>
            <a:r>
              <a:rPr lang="en-US" dirty="0"/>
              <a:t>/</a:t>
            </a:r>
            <a:r>
              <a:rPr lang="en-US" dirty="0" err="1"/>
              <a:t>faq</a:t>
            </a:r>
            <a:r>
              <a:rPr lang="en-US" dirty="0"/>
              <a:t>/#what-is-creative-commons-and-what-do-you-do </a:t>
            </a:r>
          </a:p>
          <a:p>
            <a:r>
              <a:rPr lang="en-US" dirty="0"/>
              <a:t>This appeared in the Open License webinar so you might remember it from there.</a:t>
            </a:r>
            <a:r>
              <a:rPr lang="en-US" baseline="0" dirty="0"/>
              <a:t> </a:t>
            </a:r>
            <a:endParaRPr lang="en-US" dirty="0"/>
          </a:p>
          <a:p>
            <a:r>
              <a:rPr lang="en-US" dirty="0"/>
              <a:t>Good practice.</a:t>
            </a:r>
            <a:r>
              <a:rPr lang="en-US" baseline="0" dirty="0"/>
              <a:t> </a:t>
            </a:r>
            <a:r>
              <a:rPr lang="en-US" dirty="0"/>
              <a:t>Yellow: Need to keep in the spirit of the original license. How will someone</a:t>
            </a:r>
            <a:r>
              <a:rPr lang="en-US" baseline="0" dirty="0"/>
              <a:t> using your remix know? </a:t>
            </a:r>
          </a:p>
          <a:p>
            <a:r>
              <a:rPr lang="en-US" baseline="0" dirty="0"/>
              <a:t>Better instructions of </a:t>
            </a:r>
            <a:r>
              <a:rPr lang="en-US" baseline="0" dirty="0" err="1"/>
              <a:t>colour</a:t>
            </a:r>
            <a:r>
              <a:rPr lang="en-US" baseline="0" dirty="0"/>
              <a:t> coding in original resource (key by Beck so a bit basic!!)</a:t>
            </a:r>
          </a:p>
        </p:txBody>
      </p:sp>
      <p:sp>
        <p:nvSpPr>
          <p:cNvPr id="4" name="Slide Number Placeholder 3"/>
          <p:cNvSpPr>
            <a:spLocks noGrp="1"/>
          </p:cNvSpPr>
          <p:nvPr>
            <p:ph type="sldNum" sz="quarter" idx="10"/>
          </p:nvPr>
        </p:nvSpPr>
        <p:spPr/>
        <p:txBody>
          <a:bodyPr/>
          <a:lstStyle/>
          <a:p>
            <a:fld id="{6BF16EDD-7312-F845-A605-33C423039B07}" type="slidenum">
              <a:rPr lang="en-US" smtClean="0"/>
              <a:t>37</a:t>
            </a:fld>
            <a:endParaRPr lang="en-US"/>
          </a:p>
        </p:txBody>
      </p:sp>
    </p:spTree>
    <p:extLst>
      <p:ext uri="{BB962C8B-B14F-4D97-AF65-F5344CB8AC3E}">
        <p14:creationId xmlns:p14="http://schemas.microsoft.com/office/powerpoint/2010/main" val="2897424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saw earlier some of the different things that could constitute an adaptation (e.g. inserting references, translating something, correcting errors</a:t>
            </a:r>
            <a:r>
              <a:rPr lang="en-US" baseline="0" dirty="0"/>
              <a:t> in a text – SEE SLIDE 14)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38</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67580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on adaptation and derivatives</a:t>
            </a:r>
            <a:r>
              <a:rPr lang="is-IS" dirty="0"/>
              <a:t>…</a:t>
            </a:r>
            <a:r>
              <a:rPr lang="is-IS" baseline="0" dirty="0"/>
              <a: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39</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00988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showcasing these options, particularly in the instance where there are uses of multiple OER, go to the references/attribution section to show this or </a:t>
            </a:r>
          </a:p>
          <a:p>
            <a:r>
              <a:rPr lang="en-US" dirty="0"/>
              <a:t>https://</a:t>
            </a:r>
            <a:r>
              <a:rPr lang="en-US" dirty="0" err="1"/>
              <a:t>openoregon.org</a:t>
            </a:r>
            <a:r>
              <a:rPr lang="en-US" dirty="0"/>
              <a:t>/attribution-statements-for-remixed-</a:t>
            </a:r>
            <a:r>
              <a:rPr lang="en-US" dirty="0" err="1"/>
              <a:t>oer</a:t>
            </a:r>
            <a:r>
              <a:rPr lang="en-US" dirty="0"/>
              <a:t>-content/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66999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creativecommons.org</a:t>
            </a:r>
            <a:r>
              <a:rPr lang="en-US" dirty="0"/>
              <a:t>/</a:t>
            </a:r>
            <a:r>
              <a:rPr lang="en-US" dirty="0" err="1"/>
              <a:t>faq</a:t>
            </a:r>
            <a:r>
              <a:rPr lang="en-US" dirty="0"/>
              <a:t>/#what-is-creative-commons-and-what-do-you-do </a:t>
            </a:r>
          </a:p>
          <a:p>
            <a:endParaRPr lang="en-US" dirty="0"/>
          </a:p>
          <a:p>
            <a:r>
              <a:rPr lang="en-US" dirty="0"/>
              <a:t>You may remember that the</a:t>
            </a:r>
            <a:r>
              <a:rPr lang="en-US" baseline="0" dirty="0"/>
              <a:t> following tables and tools were flagged up during the Open License webinar. This table shows you what different types of licensed resource you can remix.</a:t>
            </a:r>
          </a:p>
          <a:p>
            <a:endParaRPr lang="en-US" baseline="0" dirty="0"/>
          </a:p>
        </p:txBody>
      </p:sp>
      <p:sp>
        <p:nvSpPr>
          <p:cNvPr id="4" name="Slide Number Placeholder 3"/>
          <p:cNvSpPr>
            <a:spLocks noGrp="1"/>
          </p:cNvSpPr>
          <p:nvPr>
            <p:ph type="sldNum" sz="quarter" idx="10"/>
          </p:nvPr>
        </p:nvSpPr>
        <p:spPr/>
        <p:txBody>
          <a:bodyPr/>
          <a:lstStyle/>
          <a:p>
            <a:fld id="{6BF16EDD-7312-F845-A605-33C423039B07}" type="slidenum">
              <a:rPr lang="en-US" smtClean="0"/>
              <a:t>41</a:t>
            </a:fld>
            <a:endParaRPr lang="en-US"/>
          </a:p>
        </p:txBody>
      </p:sp>
    </p:spTree>
    <p:extLst>
      <p:ext uri="{BB962C8B-B14F-4D97-AF65-F5344CB8AC3E}">
        <p14:creationId xmlns:p14="http://schemas.microsoft.com/office/powerpoint/2010/main" val="22845840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Licenses that don’t work together? Best to look for alternatives</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42</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08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also: https://</a:t>
            </a:r>
            <a:r>
              <a:rPr lang="en-US" dirty="0" err="1"/>
              <a:t>www.businesstimes.com.sg</a:t>
            </a:r>
            <a:r>
              <a:rPr lang="en-US" dirty="0"/>
              <a:t>/</a:t>
            </a:r>
            <a:r>
              <a:rPr lang="en-US" dirty="0" err="1"/>
              <a:t>asean</a:t>
            </a:r>
            <a:r>
              <a:rPr lang="en-US" dirty="0"/>
              <a:t>-business/myanmar-enacts-new-copyright-law-to-replace-myanmar-copyright-act-1914 </a:t>
            </a:r>
          </a:p>
          <a:p>
            <a:r>
              <a:rPr lang="en-US" dirty="0"/>
              <a:t>Berne Convention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42415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16EDD-7312-F845-A605-33C423039B07}" type="slidenum">
              <a:rPr lang="en-US" smtClean="0"/>
              <a:t>43</a:t>
            </a:fld>
            <a:endParaRPr lang="en-US"/>
          </a:p>
        </p:txBody>
      </p:sp>
    </p:spTree>
    <p:extLst>
      <p:ext uri="{BB962C8B-B14F-4D97-AF65-F5344CB8AC3E}">
        <p14:creationId xmlns:p14="http://schemas.microsoft.com/office/powerpoint/2010/main" val="1444450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Shape 16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64" name="Shape 16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n-GB"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46943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8832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 more complicated for publication of works outside of Myanmar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7152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platform where you might want to upload material to may also have a license preference (e.g. Wikipedia) (Ref: CC Cert)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641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83" name="Shape 1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6206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87F64C6-160A-BA4F-AAC3-386D6A1DFFEE}"/>
              </a:ext>
            </a:extLst>
          </p:cNvPr>
          <p:cNvSpPr/>
          <p:nvPr userDrawn="1"/>
        </p:nvSpPr>
        <p:spPr>
          <a:xfrm>
            <a:off x="7200378" y="3456109"/>
            <a:ext cx="1961150" cy="1693529"/>
          </a:xfrm>
          <a:custGeom>
            <a:avLst/>
            <a:gdLst>
              <a:gd name="connsiteX0" fmla="*/ 1961150 w 1961150"/>
              <a:gd name="connsiteY0" fmla="*/ 5 h 1693529"/>
              <a:gd name="connsiteX1" fmla="*/ 1957019 w 1961150"/>
              <a:gd name="connsiteY1" fmla="*/ 1693529 h 1693529"/>
              <a:gd name="connsiteX2" fmla="*/ 0 w 1961150"/>
              <a:gd name="connsiteY2" fmla="*/ 1693529 h 1693529"/>
              <a:gd name="connsiteX3" fmla="*/ 15337 w 1961150"/>
              <a:gd name="connsiteY3" fmla="*/ 1590908 h 1693529"/>
              <a:gd name="connsiteX4" fmla="*/ 558318 w 1961150"/>
              <a:gd name="connsiteY4" fmla="*/ 578073 h 1693529"/>
              <a:gd name="connsiteX5" fmla="*/ 1961150 w 1961150"/>
              <a:gd name="connsiteY5" fmla="*/ 5 h 169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1150" h="1693529">
                <a:moveTo>
                  <a:pt x="1961150" y="5"/>
                </a:moveTo>
                <a:lnTo>
                  <a:pt x="1957019" y="1693529"/>
                </a:lnTo>
                <a:lnTo>
                  <a:pt x="0" y="1693529"/>
                </a:lnTo>
                <a:lnTo>
                  <a:pt x="15337" y="1590908"/>
                </a:lnTo>
                <a:cubicBezTo>
                  <a:pt x="91629" y="1209853"/>
                  <a:pt x="279114" y="856597"/>
                  <a:pt x="558318" y="578073"/>
                </a:cubicBezTo>
                <a:cubicBezTo>
                  <a:pt x="930589" y="206708"/>
                  <a:pt x="1435321" y="-1278"/>
                  <a:pt x="1961150" y="5"/>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3C5F552B-12D7-954D-A3A3-0C3CE451ADD6}"/>
              </a:ext>
            </a:extLst>
          </p:cNvPr>
          <p:cNvSpPr/>
          <p:nvPr userDrawn="1"/>
        </p:nvSpPr>
        <p:spPr>
          <a:xfrm>
            <a:off x="7641620" y="3893031"/>
            <a:ext cx="1518841" cy="1256606"/>
          </a:xfrm>
          <a:custGeom>
            <a:avLst/>
            <a:gdLst>
              <a:gd name="connsiteX0" fmla="*/ 1518841 w 1518841"/>
              <a:gd name="connsiteY0" fmla="*/ 4 h 1256606"/>
              <a:gd name="connsiteX1" fmla="*/ 1515776 w 1518841"/>
              <a:gd name="connsiteY1" fmla="*/ 1256606 h 1256606"/>
              <a:gd name="connsiteX2" fmla="*/ 0 w 1518841"/>
              <a:gd name="connsiteY2" fmla="*/ 1256606 h 1256606"/>
              <a:gd name="connsiteX3" fmla="*/ 2518 w 1518841"/>
              <a:gd name="connsiteY3" fmla="*/ 1239755 h 1256606"/>
              <a:gd name="connsiteX4" fmla="*/ 425650 w 1518841"/>
              <a:gd name="connsiteY4" fmla="*/ 450478 h 1256606"/>
              <a:gd name="connsiteX5" fmla="*/ 1518841 w 1518841"/>
              <a:gd name="connsiteY5" fmla="*/ 4 h 125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841" h="1256606">
                <a:moveTo>
                  <a:pt x="1518841" y="4"/>
                </a:moveTo>
                <a:lnTo>
                  <a:pt x="1515776" y="1256606"/>
                </a:lnTo>
                <a:lnTo>
                  <a:pt x="0" y="1256606"/>
                </a:lnTo>
                <a:lnTo>
                  <a:pt x="2518" y="1239755"/>
                </a:lnTo>
                <a:cubicBezTo>
                  <a:pt x="61971" y="942808"/>
                  <a:pt x="208074" y="667524"/>
                  <a:pt x="425650" y="450478"/>
                </a:cubicBezTo>
                <a:cubicBezTo>
                  <a:pt x="715752" y="161083"/>
                  <a:pt x="1109076" y="-995"/>
                  <a:pt x="1518841" y="4"/>
                </a:cubicBezTo>
                <a:close/>
              </a:path>
            </a:pathLst>
          </a:cu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A46777A7-B73D-4347-BC53-6C5DF2CDCD37}"/>
              </a:ext>
            </a:extLst>
          </p:cNvPr>
          <p:cNvSpPr/>
          <p:nvPr userDrawn="1"/>
        </p:nvSpPr>
        <p:spPr>
          <a:xfrm>
            <a:off x="8098317" y="4338115"/>
            <a:ext cx="1061060" cy="811522"/>
          </a:xfrm>
          <a:custGeom>
            <a:avLst/>
            <a:gdLst>
              <a:gd name="connsiteX0" fmla="*/ 1061060 w 1061060"/>
              <a:gd name="connsiteY0" fmla="*/ 3 h 811522"/>
              <a:gd name="connsiteX1" fmla="*/ 1059080 w 1061060"/>
              <a:gd name="connsiteY1" fmla="*/ 811522 h 811522"/>
              <a:gd name="connsiteX2" fmla="*/ 0 w 1061060"/>
              <a:gd name="connsiteY2" fmla="*/ 811522 h 811522"/>
              <a:gd name="connsiteX3" fmla="*/ 8485 w 1061060"/>
              <a:gd name="connsiteY3" fmla="*/ 777814 h 811522"/>
              <a:gd name="connsiteX4" fmla="*/ 283292 w 1061060"/>
              <a:gd name="connsiteY4" fmla="*/ 320500 h 811522"/>
              <a:gd name="connsiteX5" fmla="*/ 1061060 w 1061060"/>
              <a:gd name="connsiteY5" fmla="*/ 3 h 81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060" h="811522">
                <a:moveTo>
                  <a:pt x="1061060" y="3"/>
                </a:moveTo>
                <a:lnTo>
                  <a:pt x="1059080" y="811522"/>
                </a:lnTo>
                <a:lnTo>
                  <a:pt x="0" y="811522"/>
                </a:lnTo>
                <a:lnTo>
                  <a:pt x="8485" y="777814"/>
                </a:lnTo>
                <a:cubicBezTo>
                  <a:pt x="60608" y="606641"/>
                  <a:pt x="154293" y="449184"/>
                  <a:pt x="283292" y="320500"/>
                </a:cubicBezTo>
                <a:cubicBezTo>
                  <a:pt x="489689" y="114605"/>
                  <a:pt x="769526" y="-708"/>
                  <a:pt x="1061060" y="3"/>
                </a:cubicBezTo>
                <a:close/>
              </a:path>
            </a:pathLst>
          </a:cu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7" descr="Logo&#10;&#10;Description automatically generated">
            <a:extLst>
              <a:ext uri="{FF2B5EF4-FFF2-40B4-BE49-F238E27FC236}">
                <a16:creationId xmlns:a16="http://schemas.microsoft.com/office/drawing/2014/main" id="{8BBFC323-0B33-D84C-BA46-2BFA265141E2}"/>
              </a:ext>
            </a:extLst>
          </p:cNvPr>
          <p:cNvPicPr>
            <a:picLocks noChangeAspect="1"/>
          </p:cNvPicPr>
          <p:nvPr userDrawn="1"/>
        </p:nvPicPr>
        <p:blipFill>
          <a:blip r:embed="rId2"/>
          <a:stretch>
            <a:fillRect/>
          </a:stretch>
        </p:blipFill>
        <p:spPr>
          <a:xfrm>
            <a:off x="8365365" y="4737314"/>
            <a:ext cx="692185" cy="292215"/>
          </a:xfrm>
          <a:prstGeom prst="rect">
            <a:avLst/>
          </a:prstGeom>
        </p:spPr>
      </p:pic>
    </p:spTree>
    <p:extLst>
      <p:ext uri="{BB962C8B-B14F-4D97-AF65-F5344CB8AC3E}">
        <p14:creationId xmlns:p14="http://schemas.microsoft.com/office/powerpoint/2010/main" val="37265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6" name="Shape 16"/>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457200" y="4767264"/>
            <a:ext cx="2133600" cy="27384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Calibri"/>
                <a:ea typeface="Calibri"/>
                <a:cs typeface="Calibri"/>
                <a:sym typeface="Calibri"/>
              </a:defRPr>
            </a:lvl1pPr>
            <a:lvl2pPr marL="0" marR="0" lvl="1" indent="0" algn="l" rtl="0">
              <a:spcBef>
                <a:spcPts val="0"/>
              </a:spcBef>
              <a:buNone/>
              <a:defRPr sz="1350">
                <a:solidFill>
                  <a:schemeClr val="dk1"/>
                </a:solidFill>
                <a:latin typeface="Calibri"/>
                <a:ea typeface="Calibri"/>
                <a:cs typeface="Calibri"/>
                <a:sym typeface="Calibri"/>
              </a:defRPr>
            </a:lvl2pPr>
            <a:lvl3pPr marL="0" marR="0" lvl="2" indent="0" algn="l" rtl="0">
              <a:spcBef>
                <a:spcPts val="0"/>
              </a:spcBef>
              <a:buNone/>
              <a:defRPr sz="1350">
                <a:solidFill>
                  <a:schemeClr val="dk1"/>
                </a:solidFill>
                <a:latin typeface="Calibri"/>
                <a:ea typeface="Calibri"/>
                <a:cs typeface="Calibri"/>
                <a:sym typeface="Calibri"/>
              </a:defRPr>
            </a:lvl3pPr>
            <a:lvl4pPr marL="0" marR="0" lvl="3" indent="0" algn="l" rtl="0">
              <a:spcBef>
                <a:spcPts val="0"/>
              </a:spcBef>
              <a:buNone/>
              <a:defRPr sz="1350">
                <a:solidFill>
                  <a:schemeClr val="dk1"/>
                </a:solidFill>
                <a:latin typeface="Calibri"/>
                <a:ea typeface="Calibri"/>
                <a:cs typeface="Calibri"/>
                <a:sym typeface="Calibri"/>
              </a:defRPr>
            </a:lvl4pPr>
            <a:lvl5pPr marL="0" marR="0" lvl="4" indent="0" algn="l" rtl="0">
              <a:spcBef>
                <a:spcPts val="0"/>
              </a:spcBef>
              <a:buNone/>
              <a:defRPr sz="1350">
                <a:solidFill>
                  <a:schemeClr val="dk1"/>
                </a:solidFill>
                <a:latin typeface="Calibri"/>
                <a:ea typeface="Calibri"/>
                <a:cs typeface="Calibri"/>
                <a:sym typeface="Calibri"/>
              </a:defRPr>
            </a:lvl5pPr>
            <a:lvl6pPr marL="0" marR="0" lvl="5" indent="0" algn="l" rtl="0">
              <a:spcBef>
                <a:spcPts val="0"/>
              </a:spcBef>
              <a:buNone/>
              <a:defRPr sz="1350">
                <a:solidFill>
                  <a:schemeClr val="dk1"/>
                </a:solidFill>
                <a:latin typeface="Calibri"/>
                <a:ea typeface="Calibri"/>
                <a:cs typeface="Calibri"/>
                <a:sym typeface="Calibri"/>
              </a:defRPr>
            </a:lvl6pPr>
            <a:lvl7pPr marL="0" marR="0" lvl="6" indent="0" algn="l" rtl="0">
              <a:spcBef>
                <a:spcPts val="0"/>
              </a:spcBef>
              <a:buNone/>
              <a:defRPr sz="1350">
                <a:solidFill>
                  <a:schemeClr val="dk1"/>
                </a:solidFill>
                <a:latin typeface="Calibri"/>
                <a:ea typeface="Calibri"/>
                <a:cs typeface="Calibri"/>
                <a:sym typeface="Calibri"/>
              </a:defRPr>
            </a:lvl7pPr>
            <a:lvl8pPr marL="0" marR="0" lvl="7" indent="0" algn="l" rtl="0">
              <a:spcBef>
                <a:spcPts val="0"/>
              </a:spcBef>
              <a:buNone/>
              <a:defRPr sz="1350">
                <a:solidFill>
                  <a:schemeClr val="dk1"/>
                </a:solidFill>
                <a:latin typeface="Calibri"/>
                <a:ea typeface="Calibri"/>
                <a:cs typeface="Calibri"/>
                <a:sym typeface="Calibri"/>
              </a:defRPr>
            </a:lvl8pPr>
            <a:lvl9pPr marL="0" marR="0" lvl="8" indent="0" algn="l" rtl="0">
              <a:spcBef>
                <a:spcPts val="0"/>
              </a:spcBef>
              <a:buNone/>
              <a:defRPr sz="1350">
                <a:solidFill>
                  <a:schemeClr val="dk1"/>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854975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97159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0737" y="194158"/>
            <a:ext cx="909812" cy="467889"/>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4862019"/>
            <a:ext cx="9144000" cy="281482"/>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628515" y="273662"/>
            <a:ext cx="7886972" cy="467889"/>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4940" y="157773"/>
            <a:ext cx="965609" cy="408274"/>
          </a:xfrm>
          <a:prstGeom prst="rect">
            <a:avLst/>
          </a:prstGeom>
        </p:spPr>
      </p:pic>
    </p:spTree>
    <p:extLst>
      <p:ext uri="{BB962C8B-B14F-4D97-AF65-F5344CB8AC3E}">
        <p14:creationId xmlns:p14="http://schemas.microsoft.com/office/powerpoint/2010/main" val="2181323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194"/>
            <a:ext cx="9144000" cy="5145694"/>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372753" y="1560912"/>
            <a:ext cx="8394719" cy="2453558"/>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2820158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28803" y="4707985"/>
            <a:ext cx="483731" cy="425951"/>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3568890" y="3891665"/>
            <a:ext cx="4842638" cy="548051"/>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260824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e 4">
            <a:extLst>
              <a:ext uri="{FF2B5EF4-FFF2-40B4-BE49-F238E27FC236}">
                <a16:creationId xmlns:a16="http://schemas.microsoft.com/office/drawing/2014/main" id="{87347E43-111D-8348-9FD5-27F3A328DAA1}"/>
              </a:ext>
            </a:extLst>
          </p:cNvPr>
          <p:cNvSpPr/>
          <p:nvPr userDrawn="1"/>
        </p:nvSpPr>
        <p:spPr>
          <a:xfrm rot="5400000">
            <a:off x="7177208" y="-1979492"/>
            <a:ext cx="3958983" cy="3958983"/>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Pie 5">
            <a:extLst>
              <a:ext uri="{FF2B5EF4-FFF2-40B4-BE49-F238E27FC236}">
                <a16:creationId xmlns:a16="http://schemas.microsoft.com/office/drawing/2014/main" id="{F53C11B4-3069-9C41-B7A4-74F85E6B3D52}"/>
              </a:ext>
            </a:extLst>
          </p:cNvPr>
          <p:cNvSpPr/>
          <p:nvPr userDrawn="1"/>
        </p:nvSpPr>
        <p:spPr>
          <a:xfrm rot="5400000">
            <a:off x="7614131" y="-1542568"/>
            <a:ext cx="3085135" cy="3085135"/>
          </a:xfrm>
          <a:prstGeom prst="pie">
            <a:avLst>
              <a:gd name="adj1" fmla="val 0"/>
              <a:gd name="adj2" fmla="val 5408384"/>
            </a:avLst>
          </a:prstGeom>
          <a:solidFill>
            <a:srgbClr val="EA530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e 6">
            <a:extLst>
              <a:ext uri="{FF2B5EF4-FFF2-40B4-BE49-F238E27FC236}">
                <a16:creationId xmlns:a16="http://schemas.microsoft.com/office/drawing/2014/main" id="{9746D09F-8E33-3A49-864E-2B89F04F18DD}"/>
              </a:ext>
            </a:extLst>
          </p:cNvPr>
          <p:cNvSpPr/>
          <p:nvPr userDrawn="1"/>
        </p:nvSpPr>
        <p:spPr>
          <a:xfrm rot="5400000">
            <a:off x="8059216" y="-1097484"/>
            <a:ext cx="2194967" cy="2194967"/>
          </a:xfrm>
          <a:prstGeom prst="pie">
            <a:avLst>
              <a:gd name="adj1" fmla="val 0"/>
              <a:gd name="adj2" fmla="val 5408384"/>
            </a:avLst>
          </a:prstGeom>
          <a:solidFill>
            <a:srgbClr val="EA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Content Placeholder 7" descr="Logo&#10;&#10;Description automatically generated">
            <a:extLst>
              <a:ext uri="{FF2B5EF4-FFF2-40B4-BE49-F238E27FC236}">
                <a16:creationId xmlns:a16="http://schemas.microsoft.com/office/drawing/2014/main" id="{83AD1E3D-FF2D-3845-B3E5-A89EF3964B96}"/>
              </a:ext>
            </a:extLst>
          </p:cNvPr>
          <p:cNvPicPr>
            <a:picLocks noChangeAspect="1"/>
          </p:cNvPicPr>
          <p:nvPr userDrawn="1"/>
        </p:nvPicPr>
        <p:blipFill>
          <a:blip r:embed="rId2"/>
          <a:stretch>
            <a:fillRect/>
          </a:stretch>
        </p:blipFill>
        <p:spPr>
          <a:xfrm>
            <a:off x="8365365" y="399198"/>
            <a:ext cx="692185" cy="292215"/>
          </a:xfrm>
          <a:prstGeom prst="rect">
            <a:avLst/>
          </a:prstGeom>
        </p:spPr>
      </p:pic>
    </p:spTree>
    <p:extLst>
      <p:ext uri="{BB962C8B-B14F-4D97-AF65-F5344CB8AC3E}">
        <p14:creationId xmlns:p14="http://schemas.microsoft.com/office/powerpoint/2010/main" val="173455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cxnSp>
        <p:nvCxnSpPr>
          <p:cNvPr id="9" name="Straight Connector 8">
            <a:extLst>
              <a:ext uri="{FF2B5EF4-FFF2-40B4-BE49-F238E27FC236}">
                <a16:creationId xmlns:a16="http://schemas.microsoft.com/office/drawing/2014/main" id="{A3478135-C01B-8C41-BDF2-9A0FA14CFB41}"/>
              </a:ext>
            </a:extLst>
          </p:cNvPr>
          <p:cNvCxnSpPr>
            <a:cxnSpLocks/>
          </p:cNvCxnSpPr>
          <p:nvPr userDrawn="1"/>
        </p:nvCxnSpPr>
        <p:spPr>
          <a:xfrm flipH="1">
            <a:off x="0" y="685800"/>
            <a:ext cx="6515100" cy="0"/>
          </a:xfrm>
          <a:prstGeom prst="line">
            <a:avLst/>
          </a:prstGeom>
          <a:ln w="317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2953"/>
            <a:ext cx="8164058" cy="505497"/>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115456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284A36-5C53-5548-B8DF-6AEFE5D9CE0F}"/>
              </a:ext>
            </a:extLst>
          </p:cNvPr>
          <p:cNvSpPr/>
          <p:nvPr userDrawn="1"/>
        </p:nvSpPr>
        <p:spPr>
          <a:xfrm>
            <a:off x="0" y="0"/>
            <a:ext cx="9144000" cy="5143500"/>
          </a:xfrm>
          <a:prstGeom prst="rect">
            <a:avLst/>
          </a:prstGeom>
          <a:solidFill>
            <a:srgbClr val="F66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8610CB09-B75A-514C-B58F-9784C9FCAA1B}"/>
              </a:ext>
            </a:extLst>
          </p:cNvPr>
          <p:cNvPicPr>
            <a:picLocks noChangeAspect="1"/>
          </p:cNvPicPr>
          <p:nvPr userDrawn="1"/>
        </p:nvPicPr>
        <p:blipFill>
          <a:blip r:embed="rId2"/>
          <a:stretch>
            <a:fillRect/>
          </a:stretch>
        </p:blipFill>
        <p:spPr>
          <a:xfrm>
            <a:off x="4796263" y="464024"/>
            <a:ext cx="4347737" cy="4679476"/>
          </a:xfrm>
          <a:prstGeom prst="rect">
            <a:avLst/>
          </a:prstGeom>
        </p:spPr>
      </p:pic>
      <p:pic>
        <p:nvPicPr>
          <p:cNvPr id="8" name="Content Placeholder 7" descr="Logo&#10;&#10;Description automatically generated">
            <a:extLst>
              <a:ext uri="{FF2B5EF4-FFF2-40B4-BE49-F238E27FC236}">
                <a16:creationId xmlns:a16="http://schemas.microsoft.com/office/drawing/2014/main" id="{D296D13C-68AC-E142-9163-B76292C89801}"/>
              </a:ext>
            </a:extLst>
          </p:cNvPr>
          <p:cNvPicPr>
            <a:picLocks noChangeAspect="1"/>
          </p:cNvPicPr>
          <p:nvPr userDrawn="1"/>
        </p:nvPicPr>
        <p:blipFill>
          <a:blip r:embed="rId3"/>
          <a:stretch>
            <a:fillRect/>
          </a:stretch>
        </p:blipFill>
        <p:spPr>
          <a:xfrm>
            <a:off x="8365365" y="171809"/>
            <a:ext cx="692185" cy="292215"/>
          </a:xfrm>
          <a:prstGeom prst="rect">
            <a:avLst/>
          </a:prstGeom>
        </p:spPr>
      </p:pic>
      <p:sp>
        <p:nvSpPr>
          <p:cNvPr id="10" name="Text Placeholder 3">
            <a:extLst>
              <a:ext uri="{FF2B5EF4-FFF2-40B4-BE49-F238E27FC236}">
                <a16:creationId xmlns:a16="http://schemas.microsoft.com/office/drawing/2014/main" id="{97C18EB3-8F2F-0A4A-B7B0-9DE65CC55D8E}"/>
              </a:ext>
            </a:extLst>
          </p:cNvPr>
          <p:cNvSpPr>
            <a:spLocks noGrp="1"/>
          </p:cNvSpPr>
          <p:nvPr>
            <p:ph type="body" sz="quarter" idx="10" hasCustomPrompt="1"/>
          </p:nvPr>
        </p:nvSpPr>
        <p:spPr>
          <a:xfrm>
            <a:off x="343128" y="2187376"/>
            <a:ext cx="5299389" cy="1879100"/>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Slide Title</a:t>
            </a:r>
            <a:endParaRPr lang="en-US" dirty="0"/>
          </a:p>
        </p:txBody>
      </p:sp>
    </p:spTree>
    <p:extLst>
      <p:ext uri="{BB962C8B-B14F-4D97-AF65-F5344CB8AC3E}">
        <p14:creationId xmlns:p14="http://schemas.microsoft.com/office/powerpoint/2010/main" val="246425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66B35"/>
        </a:solidFill>
        <a:effectLst/>
      </p:bgPr>
    </p:bg>
    <p:spTree>
      <p:nvGrpSpPr>
        <p:cNvPr id="1" name=""/>
        <p:cNvGrpSpPr/>
        <p:nvPr/>
      </p:nvGrpSpPr>
      <p:grpSpPr>
        <a:xfrm>
          <a:off x="0" y="0"/>
          <a:ext cx="0" cy="0"/>
          <a:chOff x="0" y="0"/>
          <a:chExt cx="0" cy="0"/>
        </a:xfrm>
      </p:grpSpPr>
      <p:pic>
        <p:nvPicPr>
          <p:cNvPr id="5" name="Content Placeholder 7" descr="Logo&#10;&#10;Description automatically generated">
            <a:extLst>
              <a:ext uri="{FF2B5EF4-FFF2-40B4-BE49-F238E27FC236}">
                <a16:creationId xmlns:a16="http://schemas.microsoft.com/office/drawing/2014/main" id="{B69FE878-E508-EC49-A754-7F49E50F35A5}"/>
              </a:ext>
            </a:extLst>
          </p:cNvPr>
          <p:cNvPicPr>
            <a:picLocks noChangeAspect="1"/>
          </p:cNvPicPr>
          <p:nvPr userDrawn="1"/>
        </p:nvPicPr>
        <p:blipFill>
          <a:blip r:embed="rId2"/>
          <a:stretch>
            <a:fillRect/>
          </a:stretch>
        </p:blipFill>
        <p:spPr>
          <a:xfrm>
            <a:off x="8365365" y="171809"/>
            <a:ext cx="692185" cy="292215"/>
          </a:xfrm>
          <a:prstGeom prst="rect">
            <a:avLst/>
          </a:prstGeom>
        </p:spPr>
      </p:pic>
    </p:spTree>
    <p:extLst>
      <p:ext uri="{BB962C8B-B14F-4D97-AF65-F5344CB8AC3E}">
        <p14:creationId xmlns:p14="http://schemas.microsoft.com/office/powerpoint/2010/main" val="297359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16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
        <p:cNvGrpSpPr/>
        <p:nvPr/>
      </p:nvGrpSpPr>
      <p:grpSpPr>
        <a:xfrm>
          <a:off x="0" y="0"/>
          <a:ext cx="0" cy="0"/>
          <a:chOff x="0" y="0"/>
          <a:chExt cx="0" cy="0"/>
        </a:xfrm>
      </p:grpSpPr>
      <p:sp>
        <p:nvSpPr>
          <p:cNvPr id="13" name="Shape 13"/>
          <p:cNvSpPr txBox="1">
            <a:spLocks noGrp="1"/>
          </p:cNvSpPr>
          <p:nvPr>
            <p:ph type="body" idx="1"/>
          </p:nvPr>
        </p:nvSpPr>
        <p:spPr>
          <a:xfrm>
            <a:off x="628650" y="1369219"/>
            <a:ext cx="7886700" cy="3263504"/>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86172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628650" y="273844"/>
            <a:ext cx="7886700" cy="994172"/>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8" name="Shape 28"/>
          <p:cNvSpPr txBox="1">
            <a:spLocks noGrp="1"/>
          </p:cNvSpPr>
          <p:nvPr>
            <p:ph type="body" idx="1"/>
          </p:nvPr>
        </p:nvSpPr>
        <p:spPr>
          <a:xfrm>
            <a:off x="628650" y="1369219"/>
            <a:ext cx="3886200" cy="3263504"/>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2"/>
          </p:nvPr>
        </p:nvSpPr>
        <p:spPr>
          <a:xfrm>
            <a:off x="4629150" y="1369219"/>
            <a:ext cx="3886200" cy="3263504"/>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28650" y="4767263"/>
            <a:ext cx="2057400" cy="27384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028950" y="4767263"/>
            <a:ext cx="3086100" cy="27384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Calibri"/>
                <a:ea typeface="Calibri"/>
                <a:cs typeface="Calibri"/>
                <a:sym typeface="Calibri"/>
              </a:defRPr>
            </a:lvl1pPr>
            <a:lvl2pPr marL="0" marR="0" lvl="1" indent="0" algn="l" rtl="0">
              <a:spcBef>
                <a:spcPts val="0"/>
              </a:spcBef>
              <a:buNone/>
              <a:defRPr sz="1350">
                <a:solidFill>
                  <a:schemeClr val="dk1"/>
                </a:solidFill>
                <a:latin typeface="Calibri"/>
                <a:ea typeface="Calibri"/>
                <a:cs typeface="Calibri"/>
                <a:sym typeface="Calibri"/>
              </a:defRPr>
            </a:lvl2pPr>
            <a:lvl3pPr marL="0" marR="0" lvl="2" indent="0" algn="l" rtl="0">
              <a:spcBef>
                <a:spcPts val="0"/>
              </a:spcBef>
              <a:buNone/>
              <a:defRPr sz="1350">
                <a:solidFill>
                  <a:schemeClr val="dk1"/>
                </a:solidFill>
                <a:latin typeface="Calibri"/>
                <a:ea typeface="Calibri"/>
                <a:cs typeface="Calibri"/>
                <a:sym typeface="Calibri"/>
              </a:defRPr>
            </a:lvl3pPr>
            <a:lvl4pPr marL="0" marR="0" lvl="3" indent="0" algn="l" rtl="0">
              <a:spcBef>
                <a:spcPts val="0"/>
              </a:spcBef>
              <a:buNone/>
              <a:defRPr sz="1350">
                <a:solidFill>
                  <a:schemeClr val="dk1"/>
                </a:solidFill>
                <a:latin typeface="Calibri"/>
                <a:ea typeface="Calibri"/>
                <a:cs typeface="Calibri"/>
                <a:sym typeface="Calibri"/>
              </a:defRPr>
            </a:lvl4pPr>
            <a:lvl5pPr marL="0" marR="0" lvl="4" indent="0" algn="l" rtl="0">
              <a:spcBef>
                <a:spcPts val="0"/>
              </a:spcBef>
              <a:buNone/>
              <a:defRPr sz="1350">
                <a:solidFill>
                  <a:schemeClr val="dk1"/>
                </a:solidFill>
                <a:latin typeface="Calibri"/>
                <a:ea typeface="Calibri"/>
                <a:cs typeface="Calibri"/>
                <a:sym typeface="Calibri"/>
              </a:defRPr>
            </a:lvl5pPr>
            <a:lvl6pPr marL="0" marR="0" lvl="5" indent="0" algn="l" rtl="0">
              <a:spcBef>
                <a:spcPts val="0"/>
              </a:spcBef>
              <a:buNone/>
              <a:defRPr sz="1350">
                <a:solidFill>
                  <a:schemeClr val="dk1"/>
                </a:solidFill>
                <a:latin typeface="Calibri"/>
                <a:ea typeface="Calibri"/>
                <a:cs typeface="Calibri"/>
                <a:sym typeface="Calibri"/>
              </a:defRPr>
            </a:lvl6pPr>
            <a:lvl7pPr marL="0" marR="0" lvl="6" indent="0" algn="l" rtl="0">
              <a:spcBef>
                <a:spcPts val="0"/>
              </a:spcBef>
              <a:buNone/>
              <a:defRPr sz="1350">
                <a:solidFill>
                  <a:schemeClr val="dk1"/>
                </a:solidFill>
                <a:latin typeface="Calibri"/>
                <a:ea typeface="Calibri"/>
                <a:cs typeface="Calibri"/>
                <a:sym typeface="Calibri"/>
              </a:defRPr>
            </a:lvl7pPr>
            <a:lvl8pPr marL="0" marR="0" lvl="7" indent="0" algn="l" rtl="0">
              <a:spcBef>
                <a:spcPts val="0"/>
              </a:spcBef>
              <a:buNone/>
              <a:defRPr sz="1350">
                <a:solidFill>
                  <a:schemeClr val="dk1"/>
                </a:solidFill>
                <a:latin typeface="Calibri"/>
                <a:ea typeface="Calibri"/>
                <a:cs typeface="Calibri"/>
                <a:sym typeface="Calibri"/>
              </a:defRPr>
            </a:lvl8pPr>
            <a:lvl9pPr marL="0" marR="0" lvl="8" indent="0" algn="l" rtl="0">
              <a:spcBef>
                <a:spcPts val="0"/>
              </a:spcBef>
              <a:buNone/>
              <a:defRPr sz="1350">
                <a:solidFill>
                  <a:schemeClr val="dk1"/>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551487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Shape 48"/>
          <p:cNvSpPr txBox="1">
            <a:spLocks noGrp="1"/>
          </p:cNvSpPr>
          <p:nvPr>
            <p:ph type="dt" idx="10"/>
          </p:nvPr>
        </p:nvSpPr>
        <p:spPr>
          <a:xfrm>
            <a:off x="628650" y="4767263"/>
            <a:ext cx="2057400" cy="27384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ftr" idx="11"/>
          </p:nvPr>
        </p:nvSpPr>
        <p:spPr>
          <a:xfrm>
            <a:off x="3028950" y="4767263"/>
            <a:ext cx="3086100" cy="27384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Calibri"/>
                <a:ea typeface="Calibri"/>
                <a:cs typeface="Calibri"/>
                <a:sym typeface="Calibri"/>
              </a:defRPr>
            </a:lvl1pPr>
            <a:lvl2pPr marL="0" marR="0" lvl="1" indent="0" algn="l" rtl="0">
              <a:spcBef>
                <a:spcPts val="0"/>
              </a:spcBef>
              <a:buNone/>
              <a:defRPr sz="1350">
                <a:solidFill>
                  <a:schemeClr val="dk1"/>
                </a:solidFill>
                <a:latin typeface="Calibri"/>
                <a:ea typeface="Calibri"/>
                <a:cs typeface="Calibri"/>
                <a:sym typeface="Calibri"/>
              </a:defRPr>
            </a:lvl2pPr>
            <a:lvl3pPr marL="0" marR="0" lvl="2" indent="0" algn="l" rtl="0">
              <a:spcBef>
                <a:spcPts val="0"/>
              </a:spcBef>
              <a:buNone/>
              <a:defRPr sz="1350">
                <a:solidFill>
                  <a:schemeClr val="dk1"/>
                </a:solidFill>
                <a:latin typeface="Calibri"/>
                <a:ea typeface="Calibri"/>
                <a:cs typeface="Calibri"/>
                <a:sym typeface="Calibri"/>
              </a:defRPr>
            </a:lvl3pPr>
            <a:lvl4pPr marL="0" marR="0" lvl="3" indent="0" algn="l" rtl="0">
              <a:spcBef>
                <a:spcPts val="0"/>
              </a:spcBef>
              <a:buNone/>
              <a:defRPr sz="1350">
                <a:solidFill>
                  <a:schemeClr val="dk1"/>
                </a:solidFill>
                <a:latin typeface="Calibri"/>
                <a:ea typeface="Calibri"/>
                <a:cs typeface="Calibri"/>
                <a:sym typeface="Calibri"/>
              </a:defRPr>
            </a:lvl4pPr>
            <a:lvl5pPr marL="0" marR="0" lvl="4" indent="0" algn="l" rtl="0">
              <a:spcBef>
                <a:spcPts val="0"/>
              </a:spcBef>
              <a:buNone/>
              <a:defRPr sz="1350">
                <a:solidFill>
                  <a:schemeClr val="dk1"/>
                </a:solidFill>
                <a:latin typeface="Calibri"/>
                <a:ea typeface="Calibri"/>
                <a:cs typeface="Calibri"/>
                <a:sym typeface="Calibri"/>
              </a:defRPr>
            </a:lvl5pPr>
            <a:lvl6pPr marL="0" marR="0" lvl="5" indent="0" algn="l" rtl="0">
              <a:spcBef>
                <a:spcPts val="0"/>
              </a:spcBef>
              <a:buNone/>
              <a:defRPr sz="1350">
                <a:solidFill>
                  <a:schemeClr val="dk1"/>
                </a:solidFill>
                <a:latin typeface="Calibri"/>
                <a:ea typeface="Calibri"/>
                <a:cs typeface="Calibri"/>
                <a:sym typeface="Calibri"/>
              </a:defRPr>
            </a:lvl6pPr>
            <a:lvl7pPr marL="0" marR="0" lvl="6" indent="0" algn="l" rtl="0">
              <a:spcBef>
                <a:spcPts val="0"/>
              </a:spcBef>
              <a:buNone/>
              <a:defRPr sz="1350">
                <a:solidFill>
                  <a:schemeClr val="dk1"/>
                </a:solidFill>
                <a:latin typeface="Calibri"/>
                <a:ea typeface="Calibri"/>
                <a:cs typeface="Calibri"/>
                <a:sym typeface="Calibri"/>
              </a:defRPr>
            </a:lvl7pPr>
            <a:lvl8pPr marL="0" marR="0" lvl="7" indent="0" algn="l" rtl="0">
              <a:spcBef>
                <a:spcPts val="0"/>
              </a:spcBef>
              <a:buNone/>
              <a:defRPr sz="1350">
                <a:solidFill>
                  <a:schemeClr val="dk1"/>
                </a:solidFill>
                <a:latin typeface="Calibri"/>
                <a:ea typeface="Calibri"/>
                <a:cs typeface="Calibri"/>
                <a:sym typeface="Calibri"/>
              </a:defRPr>
            </a:lvl8pPr>
            <a:lvl9pPr marL="0" marR="0" lvl="8" indent="0" algn="l" rtl="0">
              <a:spcBef>
                <a:spcPts val="0"/>
              </a:spcBef>
              <a:buNone/>
              <a:defRPr sz="1350">
                <a:solidFill>
                  <a:schemeClr val="dk1"/>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556037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3734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48" r:id="rId3"/>
    <p:sldLayoutId id="2147483693" r:id="rId4"/>
    <p:sldLayoutId id="2147483694" r:id="rId5"/>
    <p:sldLayoutId id="2147483653"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9144000" cy="4337103"/>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1922246" y="-297074"/>
            <a:ext cx="5269241" cy="5393421"/>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5547394" y="500445"/>
            <a:ext cx="3548481"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35082" y="-174654"/>
            <a:ext cx="2955352" cy="5398839"/>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3701210" y="3219089"/>
            <a:ext cx="4657151" cy="424854"/>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3674633" y="443585"/>
            <a:ext cx="1718054" cy="725299"/>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2259239" y="4395922"/>
            <a:ext cx="6836636" cy="691916"/>
          </a:xfrm>
          <a:prstGeom prst="rect">
            <a:avLst/>
          </a:prstGeom>
        </p:spPr>
      </p:pic>
    </p:spTree>
    <p:extLst>
      <p:ext uri="{BB962C8B-B14F-4D97-AF65-F5344CB8AC3E}">
        <p14:creationId xmlns:p14="http://schemas.microsoft.com/office/powerpoint/2010/main" val="33359562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s://wiki.creativecommons.org/wiki/Marking_your_work_with_a_CC_license"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s://creativecommons.org/choos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ertificates.creativecommons.org/about/certificate-resources-cc-by/"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www.open.edu/openlearncreate/course/view.php?id=363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open.edu/openlearncreate/mod/page/view.php?id=129419"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hyperlink" Target="https://www.open.edu/openlearncreate/mod/oucontent/view.php?id=82520&amp;printable=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hyperlink" Target="https://creativecommons.org/licenses/by/2.0/" TargetMode="External"/><Relationship Id="rId5" Type="http://schemas.openxmlformats.org/officeDocument/2006/relationships/hyperlink" Target="https://www.flickr.com/photos/kalexanderson/" TargetMode="External"/><Relationship Id="rId4" Type="http://schemas.openxmlformats.org/officeDocument/2006/relationships/hyperlink" Target="https://www.flickr.com/photos/kalexanderson/7176605114/in/faves-40959105@N0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csearch.creativecommons.org/" TargetMode="External"/><Relationship Id="rId7" Type="http://schemas.openxmlformats.org/officeDocument/2006/relationships/hyperlink" Target="https://doaj.org/"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hyperlink" Target="https://ocw.mit.edu/index.htm" TargetMode="External"/><Relationship Id="rId5" Type="http://schemas.openxmlformats.org/officeDocument/2006/relationships/hyperlink" Target="https://open.umn.edu/opentextbooks/" TargetMode="External"/><Relationship Id="rId4" Type="http://schemas.openxmlformats.org/officeDocument/2006/relationships/hyperlink" Target="https://oasis.geneseo.edu/"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hyperlink" Target="https://www.open.edu/openlearn/education/educational-technology-and-practice/educational-practice/developing-good-academic-practice/content-section-5" TargetMode="External"/><Relationship Id="rId3" Type="http://schemas.openxmlformats.org/officeDocument/2006/relationships/hyperlink" Target="https://www.wikihow.com/Put-a-Quote-in-an-Essay" TargetMode="External"/><Relationship Id="rId7" Type="http://schemas.openxmlformats.org/officeDocument/2006/relationships/hyperlink" Target="https://libguides.reading.ac.uk/citing-references/quotesandparaphrases"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hyperlink" Target="https://www.rlf.org.uk/resources/direct-quotation-paraphrasing-referencing/" TargetMode="External"/><Relationship Id="rId5" Type="http://schemas.openxmlformats.org/officeDocument/2006/relationships/hyperlink" Target="https://owlcation.com/academia/Examples-of-Summary-Quotation-and-Paraphrase" TargetMode="External"/><Relationship Id="rId4" Type="http://schemas.openxmlformats.org/officeDocument/2006/relationships/hyperlink" Target="https://www.gcu.ac.uk/library/subjecthelp/referenci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hyperlink" Target="https://creativecommons.org/licenses/by/2.0/" TargetMode="External"/><Relationship Id="rId5" Type="http://schemas.openxmlformats.org/officeDocument/2006/relationships/hyperlink" Target="https://www.flickr.com/photos/kalexanderson/" TargetMode="External"/><Relationship Id="rId4" Type="http://schemas.openxmlformats.org/officeDocument/2006/relationships/hyperlink" Target="https://www.flickr.com/photos/kalexanderson/7176605114/in/faves-40959105@N0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hyperlink" Target="https://creativecommons.org/licenses/by/4.0/"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creativecommons.org/" TargetMode="External"/><Relationship Id="rId5" Type="http://schemas.openxmlformats.org/officeDocument/2006/relationships/hyperlink" Target="https://wiki.creativecommons.org/wiki/Best_practices_for_attribution#This_is_an_ideal_attribution" TargetMode="Externa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hyperlink" Target="https://www.slideshare.net/janeatcc/taaccct-on-adding-the-cc-by-license-to-your-materials?qid=212813a1-8798-4d57-98da-f5792b147b2a&amp;v=&amp;b=&amp;from_search=6"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hyperlink" Target="https://www.slideshare.net/janeatcc/taaccct-on-adding-the-cc-by-license-to-your-materials?qid=212813a1-8798-4d57-98da-f5792b147b2a&amp;v=&amp;b=&amp;from_search=6"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slideshare.net/janeatcc/taaccct-on-adding-the-cc-by-license-to-your-materials?qid=212813a1-8798-4d57-98da-f5792b147b2a&amp;v=&amp;b=&amp;from_search=6" TargetMode="Externa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hyperlink" Target="https://courses.p2pu.org/en/courses/2377/content/4798/" TargetMode="External"/><Relationship Id="rId4" Type="http://schemas.openxmlformats.org/officeDocument/2006/relationships/hyperlink" Target="https://creativecommons.org/licenses/by-sa/4.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0.xml"/><Relationship Id="rId5" Type="http://schemas.openxmlformats.org/officeDocument/2006/relationships/hyperlink" Target="https://courses.p2pu.org/en/courses/2377/open-research-2014/" TargetMode="External"/><Relationship Id="rId4" Type="http://schemas.openxmlformats.org/officeDocument/2006/relationships/hyperlink" Target="https://creativecommons.org/licenses/by-sa/4.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slideshare.net/janeatcc/taaccct-on-adding-the-cc-by-license-to-your-materials?qid=212813a1-8798-4d57-98da-f5792b147b2a&amp;v=&amp;b=&amp;from_search=6" TargetMode="Externa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hyperlink" Target="http://www.open.edu/openlearncreate/mod/oucontent/view.php?id=82522&amp;section=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creativecommons.org/licenses/by/2.0/" TargetMode="External"/><Relationship Id="rId4" Type="http://schemas.openxmlformats.org/officeDocument/2006/relationships/hyperlink" Target="https://www.flickr.com/photos/40959105@N00/51174173756/"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hyperlink" Target="https://creativecommons.org/licenses/by/2.0/" TargetMode="External"/><Relationship Id="rId5" Type="http://schemas.openxmlformats.org/officeDocument/2006/relationships/hyperlink" Target="https://www.flickr.com/photos/kalexanderson/" TargetMode="External"/><Relationship Id="rId4" Type="http://schemas.openxmlformats.org/officeDocument/2006/relationships/hyperlink" Target="https://www.flickr.com/photos/kalexanderson/7176605114/in/faves-40959105@N0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opencontent.org/definition/"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hyperlink" Target="https://www.flickr.com/photos/cogdog/18362774588/" TargetMode="External"/><Relationship Id="rId4" Type="http://schemas.openxmlformats.org/officeDocument/2006/relationships/image" Target="../media/image22.jpg"/></Relationships>
</file>

<file path=ppt/slides/_rels/slide33.xml.rels><?xml version="1.0" encoding="UTF-8" standalone="yes"?>
<Relationships xmlns="http://schemas.openxmlformats.org/package/2006/relationships"><Relationship Id="rId3" Type="http://schemas.openxmlformats.org/officeDocument/2006/relationships/hyperlink" Target="http://opencontent.org/definition/"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hyperlink" Target="https://www.flickr.com/photos/mikecogh/5135821856/in/faves-40959105@N00/" TargetMode="External"/><Relationship Id="rId4" Type="http://schemas.openxmlformats.org/officeDocument/2006/relationships/image" Target="../media/image23.jp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wiki.creativecommons.org/wiki/Best_practices_for_attribution#This_is_a_good_attribution_for_material_you_modified_slightly"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wiki.creativecommons.org/wiki/Marking_your_work_with_a_CC_license"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iki.creativecommons.org/wiki/Best_practices_for_attribution#This_is_a_good_attribution_for_material_you_modified_slightly"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hyperlink" Target="https://creativecommons.org/faq/#what-is-creative-commons-and-what-do-you-do"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hyperlink" Target="https://creativecommons.org/faq/#When_is_my_use_considered_an_adaptation"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hyperlink" Target="https://schools.leicester.gov.uk/media/2308/g3-finding-and-remixing-openly-licensed-resources-january-2015.pdf" TargetMode="Externa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tilleke.com/resources/myanmar-enacts-copyright-law"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www.lawplusltd.com/2019/06/myanmar-passed-copyright-law-2019/"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oercommons.org/authoring/3930-an-oer-mashup-astronomy-redesign/view"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hyperlink" Target="https://open.lib.umn.edu/affordablecontent/chapter/valuing-open-textbooks-derivatives-adaptation-and-remix/" TargetMode="External"/><Relationship Id="rId5" Type="http://schemas.openxmlformats.org/officeDocument/2006/relationships/hyperlink" Target="https://opencontent.org/blog/archives/2629" TargetMode="External"/><Relationship Id="rId4" Type="http://schemas.openxmlformats.org/officeDocument/2006/relationships/hyperlink" Target="https://www.oeconsortium.org/2013/10/examples-of-oer-in-health-remixes-from-the-african-health-oer-network/"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hyperlink" Target="https://creativecommons.org/faq/#what-is-creative-commons-and-what-do-you-do"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creativecommons.org/faq/#what-is-creative-commons-and-what-do-you-do"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hyperlink" Target="https://www.flickr.com/photos/henrybloomfield/1268081514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hyperlink" Target="https://creativecommons.org/licenses/by/2.0/" TargetMode="External"/><Relationship Id="rId5" Type="http://schemas.openxmlformats.org/officeDocument/2006/relationships/hyperlink" Target="https://www.flickr.com/photos/kalexanderson/" TargetMode="External"/><Relationship Id="rId4" Type="http://schemas.openxmlformats.org/officeDocument/2006/relationships/hyperlink" Target="https://www.flickr.com/photos/kalexanderson/7176605114/in/faves-40959105@N0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ertificates.creativecommons.org/about/certificate-resources-cc-by/"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hyperlink" Target="http://creativecommons.org.au/learn/fact-sheets/licensing-flowchart/" TargetMode="External"/><Relationship Id="rId4" Type="http://schemas.openxmlformats.org/officeDocument/2006/relationships/hyperlink" Target="https://certificates.creativecommons.org/about/certificate-resources-cc-b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www.open.edu/openlearncreate/mod/oucontent/view.php?id=82522&amp;printable=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3750513" y="2978761"/>
            <a:ext cx="4592861" cy="298173"/>
          </a:xfrm>
          <a:prstGeom prst="rect">
            <a:avLst/>
          </a:prstGeom>
        </p:spPr>
        <p:txBody>
          <a:bodyPr vert="horz" wrap="none" lIns="0" tIns="0" rIns="0" bIns="0" rtlCol="0">
            <a:noAutofit/>
          </a:bodyPr>
          <a:lstStyle/>
          <a:p>
            <a:r>
              <a:rPr lang="en-US" sz="1600" dirty="0">
                <a:solidFill>
                  <a:schemeClr val="bg1"/>
                </a:solidFill>
              </a:rPr>
              <a:t>TIDE Residential School</a:t>
            </a:r>
          </a:p>
          <a:p>
            <a:r>
              <a:rPr lang="en-US" sz="1600" dirty="0">
                <a:solidFill>
                  <a:schemeClr val="bg1"/>
                </a:solidFill>
              </a:rPr>
              <a:t>November 2019 </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3650952" y="1468439"/>
            <a:ext cx="6579943" cy="548051"/>
          </a:xfrm>
          <a:prstGeom prst="rect">
            <a:avLst/>
          </a:prstGeom>
        </p:spPr>
        <p:txBody>
          <a:bodyPr/>
          <a:lstStyle/>
          <a:p>
            <a:pPr>
              <a:lnSpc>
                <a:spcPct val="100000"/>
              </a:lnSpc>
            </a:pPr>
            <a:r>
              <a:rPr lang="en-US" sz="4000" dirty="0">
                <a:solidFill>
                  <a:schemeClr val="bg1"/>
                </a:solidFill>
              </a:rPr>
              <a:t>OER Walkthrough</a:t>
            </a:r>
            <a:br>
              <a:rPr lang="en-US" sz="4000" dirty="0">
                <a:solidFill>
                  <a:schemeClr val="bg1"/>
                </a:solidFill>
              </a:rPr>
            </a:br>
            <a:r>
              <a:rPr lang="en-US" sz="4000" dirty="0">
                <a:solidFill>
                  <a:schemeClr val="bg1"/>
                </a:solidFill>
              </a:rPr>
              <a:t>(Review session)</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3650952" y="3572247"/>
            <a:ext cx="5220486" cy="630942"/>
          </a:xfrm>
          <a:prstGeom prst="rect">
            <a:avLst/>
          </a:prstGeom>
        </p:spPr>
        <p:txBody>
          <a:bodyPr wrap="square">
            <a:spAutoFit/>
          </a:bodyPr>
          <a:lstStyle/>
          <a:p>
            <a:r>
              <a:rPr lang="en-GB" sz="700" dirty="0">
                <a:solidFill>
                  <a:schemeClr val="bg1"/>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schemeClr val="bg1"/>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schemeClr val="bg1"/>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EECC52FB-EB78-7541-88BB-4F7BB61F28C5}"/>
              </a:ext>
            </a:extLst>
          </p:cNvPr>
          <p:cNvSpPr txBox="1">
            <a:spLocks/>
          </p:cNvSpPr>
          <p:nvPr/>
        </p:nvSpPr>
        <p:spPr>
          <a:xfrm>
            <a:off x="665082" y="1514431"/>
            <a:ext cx="7519064" cy="544880"/>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8100" indent="0">
              <a:buNone/>
            </a:pPr>
            <a:r>
              <a:rPr lang="en-US" sz="2700" b="1" dirty="0"/>
              <a:t>Marking your work with a CC License: </a:t>
            </a:r>
            <a:r>
              <a:rPr lang="en-US" sz="2700" dirty="0">
                <a:hlinkClick r:id="rId3"/>
              </a:rPr>
              <a:t>https://wiki.creativecommons.org/wiki/Marking_your_work_with_a_CC_license</a:t>
            </a:r>
            <a:r>
              <a:rPr lang="en-US" sz="2700" dirty="0"/>
              <a:t> </a:t>
            </a:r>
          </a:p>
          <a:p>
            <a:pPr marL="38100" indent="0">
              <a:buNone/>
            </a:pPr>
            <a:r>
              <a:rPr lang="en-US" sz="2700" b="1" dirty="0"/>
              <a:t>CC License Chooser:</a:t>
            </a:r>
            <a:r>
              <a:rPr lang="en-US" sz="2700" dirty="0"/>
              <a:t> </a:t>
            </a:r>
            <a:r>
              <a:rPr lang="en-US" sz="2700" dirty="0">
                <a:hlinkClick r:id="rId4"/>
              </a:rPr>
              <a:t>https://creativecommons.org/choose/</a:t>
            </a:r>
            <a:r>
              <a:rPr lang="en-US" sz="2700" dirty="0"/>
              <a:t> </a:t>
            </a:r>
          </a:p>
        </p:txBody>
      </p:sp>
    </p:spTree>
    <p:extLst>
      <p:ext uri="{BB962C8B-B14F-4D97-AF65-F5344CB8AC3E}">
        <p14:creationId xmlns:p14="http://schemas.microsoft.com/office/powerpoint/2010/main" val="2552878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82E7-B8E4-8045-B9EE-4C466553B53C}"/>
              </a:ext>
            </a:extLst>
          </p:cNvPr>
          <p:cNvSpPr>
            <a:spLocks noGrp="1"/>
          </p:cNvSpPr>
          <p:nvPr>
            <p:ph type="title"/>
          </p:nvPr>
        </p:nvSpPr>
        <p:spPr>
          <a:xfrm>
            <a:off x="133609" y="1022755"/>
            <a:ext cx="1889362" cy="994172"/>
          </a:xfrm>
        </p:spPr>
        <p:txBody>
          <a:bodyPr/>
          <a:lstStyle/>
          <a:p>
            <a:r>
              <a:rPr lang="en-US" b="1" dirty="0"/>
              <a:t>Example: How to openly license your work </a:t>
            </a:r>
          </a:p>
        </p:txBody>
      </p:sp>
      <p:sp>
        <p:nvSpPr>
          <p:cNvPr id="5" name="TextBox 4">
            <a:extLst>
              <a:ext uri="{FF2B5EF4-FFF2-40B4-BE49-F238E27FC236}">
                <a16:creationId xmlns:a16="http://schemas.microsoft.com/office/drawing/2014/main" id="{DECCC484-97A8-134E-B2BA-985074900657}"/>
              </a:ext>
            </a:extLst>
          </p:cNvPr>
          <p:cNvSpPr txBox="1"/>
          <p:nvPr/>
        </p:nvSpPr>
        <p:spPr>
          <a:xfrm>
            <a:off x="806207" y="4646785"/>
            <a:ext cx="7886700" cy="276999"/>
          </a:xfrm>
          <a:prstGeom prst="rect">
            <a:avLst/>
          </a:prstGeom>
          <a:noFill/>
        </p:spPr>
        <p:txBody>
          <a:bodyPr wrap="square" rtlCol="0">
            <a:spAutoFit/>
          </a:bodyPr>
          <a:lstStyle/>
          <a:p>
            <a:pPr algn="r"/>
            <a:r>
              <a:rPr lang="en-US" sz="600" dirty="0"/>
              <a:t>This slide draws on material from the Creative Commons Certificate Course, in particular section 4.1 see: </a:t>
            </a:r>
          </a:p>
          <a:p>
            <a:pPr algn="r"/>
            <a:r>
              <a:rPr lang="en-US" sz="600" dirty="0">
                <a:hlinkClick r:id="rId3"/>
              </a:rPr>
              <a:t>https://certificates.creativecommons.org/about/certificate-resources-cc-by/</a:t>
            </a:r>
            <a:r>
              <a:rPr lang="en-US" sz="600" dirty="0"/>
              <a:t> </a:t>
            </a:r>
          </a:p>
        </p:txBody>
      </p:sp>
      <p:pic>
        <p:nvPicPr>
          <p:cNvPr id="7" name="Picture 6">
            <a:extLst>
              <a:ext uri="{FF2B5EF4-FFF2-40B4-BE49-F238E27FC236}">
                <a16:creationId xmlns:a16="http://schemas.microsoft.com/office/drawing/2014/main" id="{F0F02639-E011-2A40-9C6E-383E47177472}"/>
              </a:ext>
            </a:extLst>
          </p:cNvPr>
          <p:cNvPicPr>
            <a:picLocks noChangeAspect="1"/>
          </p:cNvPicPr>
          <p:nvPr/>
        </p:nvPicPr>
        <p:blipFill>
          <a:blip r:embed="rId4"/>
          <a:stretch>
            <a:fillRect/>
          </a:stretch>
        </p:blipFill>
        <p:spPr>
          <a:xfrm>
            <a:off x="1870363" y="80403"/>
            <a:ext cx="7273637" cy="4083591"/>
          </a:xfrm>
          <a:prstGeom prst="rect">
            <a:avLst/>
          </a:prstGeom>
          <a:ln>
            <a:solidFill>
              <a:schemeClr val="accent1"/>
            </a:solidFill>
          </a:ln>
        </p:spPr>
      </p:pic>
      <p:cxnSp>
        <p:nvCxnSpPr>
          <p:cNvPr id="9" name="Straight Arrow Connector 8">
            <a:extLst>
              <a:ext uri="{FF2B5EF4-FFF2-40B4-BE49-F238E27FC236}">
                <a16:creationId xmlns:a16="http://schemas.microsoft.com/office/drawing/2014/main" id="{332ACF64-62DD-FC40-99EE-CBF62E9EF1B9}"/>
              </a:ext>
            </a:extLst>
          </p:cNvPr>
          <p:cNvCxnSpPr>
            <a:cxnSpLocks/>
          </p:cNvCxnSpPr>
          <p:nvPr/>
        </p:nvCxnSpPr>
        <p:spPr>
          <a:xfrm>
            <a:off x="7585545" y="3041743"/>
            <a:ext cx="307075" cy="67556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91E9BBC-671E-0D46-90A3-A52217117C23}"/>
              </a:ext>
            </a:extLst>
          </p:cNvPr>
          <p:cNvSpPr txBox="1"/>
          <p:nvPr/>
        </p:nvSpPr>
        <p:spPr>
          <a:xfrm>
            <a:off x="6424683" y="2203964"/>
            <a:ext cx="1637732" cy="1183466"/>
          </a:xfrm>
          <a:prstGeom prst="rect">
            <a:avLst/>
          </a:prstGeom>
          <a:noFill/>
        </p:spPr>
        <p:txBody>
          <a:bodyPr wrap="square" rtlCol="0">
            <a:spAutoFit/>
          </a:bodyPr>
          <a:lstStyle/>
          <a:p>
            <a:r>
              <a:rPr lang="en-US" sz="1013" dirty="0"/>
              <a:t>Disclaimer to cover reuse of other OER within presentation (remember to attribute any resources you did not create but have included!) </a:t>
            </a:r>
          </a:p>
        </p:txBody>
      </p:sp>
      <p:sp>
        <p:nvSpPr>
          <p:cNvPr id="12" name="TextBox 11">
            <a:extLst>
              <a:ext uri="{FF2B5EF4-FFF2-40B4-BE49-F238E27FC236}">
                <a16:creationId xmlns:a16="http://schemas.microsoft.com/office/drawing/2014/main" id="{3F06D013-4A82-3D40-880C-B67188B48377}"/>
              </a:ext>
            </a:extLst>
          </p:cNvPr>
          <p:cNvSpPr txBox="1"/>
          <p:nvPr/>
        </p:nvSpPr>
        <p:spPr>
          <a:xfrm>
            <a:off x="3523465" y="2261021"/>
            <a:ext cx="1770797" cy="559961"/>
          </a:xfrm>
          <a:prstGeom prst="rect">
            <a:avLst/>
          </a:prstGeom>
          <a:noFill/>
        </p:spPr>
        <p:txBody>
          <a:bodyPr wrap="square" rtlCol="0">
            <a:spAutoFit/>
          </a:bodyPr>
          <a:lstStyle/>
          <a:p>
            <a:r>
              <a:rPr lang="en-US" sz="1013" dirty="0"/>
              <a:t>CC license and link to more information on the license deed </a:t>
            </a:r>
          </a:p>
        </p:txBody>
      </p:sp>
      <p:cxnSp>
        <p:nvCxnSpPr>
          <p:cNvPr id="14" name="Straight Arrow Connector 13">
            <a:extLst>
              <a:ext uri="{FF2B5EF4-FFF2-40B4-BE49-F238E27FC236}">
                <a16:creationId xmlns:a16="http://schemas.microsoft.com/office/drawing/2014/main" id="{AA5BE573-ED61-CF48-84F9-FC1FEC129AB5}"/>
              </a:ext>
            </a:extLst>
          </p:cNvPr>
          <p:cNvCxnSpPr>
            <a:cxnSpLocks/>
          </p:cNvCxnSpPr>
          <p:nvPr/>
        </p:nvCxnSpPr>
        <p:spPr>
          <a:xfrm>
            <a:off x="4769427" y="2639291"/>
            <a:ext cx="854895" cy="94551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9EC9DF4-17ED-1949-B265-0140E571C713}"/>
              </a:ext>
            </a:extLst>
          </p:cNvPr>
          <p:cNvCxnSpPr>
            <a:cxnSpLocks/>
          </p:cNvCxnSpPr>
          <p:nvPr/>
        </p:nvCxnSpPr>
        <p:spPr>
          <a:xfrm flipH="1">
            <a:off x="2580772" y="2767038"/>
            <a:ext cx="901475" cy="81777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64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BA7A9B-815A-DB4A-91A9-DFC30E158459}"/>
              </a:ext>
            </a:extLst>
          </p:cNvPr>
          <p:cNvPicPr>
            <a:picLocks noChangeAspect="1"/>
          </p:cNvPicPr>
          <p:nvPr/>
        </p:nvPicPr>
        <p:blipFill>
          <a:blip r:embed="rId3"/>
          <a:stretch>
            <a:fillRect/>
          </a:stretch>
        </p:blipFill>
        <p:spPr>
          <a:xfrm>
            <a:off x="2214352" y="150908"/>
            <a:ext cx="6578858" cy="3667054"/>
          </a:xfrm>
          <a:prstGeom prst="rect">
            <a:avLst/>
          </a:prstGeom>
          <a:ln>
            <a:solidFill>
              <a:schemeClr val="accent1"/>
            </a:solidFill>
          </a:ln>
        </p:spPr>
      </p:pic>
      <p:sp>
        <p:nvSpPr>
          <p:cNvPr id="7" name="Title 1">
            <a:extLst>
              <a:ext uri="{FF2B5EF4-FFF2-40B4-BE49-F238E27FC236}">
                <a16:creationId xmlns:a16="http://schemas.microsoft.com/office/drawing/2014/main" id="{629E5762-B4EB-1247-8A26-8C7116309C51}"/>
              </a:ext>
            </a:extLst>
          </p:cNvPr>
          <p:cNvSpPr>
            <a:spLocks noGrp="1"/>
          </p:cNvSpPr>
          <p:nvPr>
            <p:ph type="title"/>
          </p:nvPr>
        </p:nvSpPr>
        <p:spPr>
          <a:xfrm>
            <a:off x="233361" y="796149"/>
            <a:ext cx="1889362" cy="994172"/>
          </a:xfrm>
        </p:spPr>
        <p:txBody>
          <a:bodyPr/>
          <a:lstStyle/>
          <a:p>
            <a:r>
              <a:rPr lang="en-US" b="1" dirty="0"/>
              <a:t>Example:</a:t>
            </a:r>
            <a:br>
              <a:rPr lang="en-US" b="1" dirty="0"/>
            </a:br>
            <a:r>
              <a:rPr lang="en-US" b="1" dirty="0"/>
              <a:t>How to openly license your work </a:t>
            </a:r>
          </a:p>
        </p:txBody>
      </p:sp>
      <p:sp>
        <p:nvSpPr>
          <p:cNvPr id="4" name="TextBox 3">
            <a:extLst>
              <a:ext uri="{FF2B5EF4-FFF2-40B4-BE49-F238E27FC236}">
                <a16:creationId xmlns:a16="http://schemas.microsoft.com/office/drawing/2014/main" id="{DF2101EA-3994-0E4F-BD6C-428BE0C2D4C5}"/>
              </a:ext>
            </a:extLst>
          </p:cNvPr>
          <p:cNvSpPr txBox="1"/>
          <p:nvPr/>
        </p:nvSpPr>
        <p:spPr>
          <a:xfrm>
            <a:off x="1298864" y="4686299"/>
            <a:ext cx="7494346" cy="276999"/>
          </a:xfrm>
          <a:prstGeom prst="rect">
            <a:avLst/>
          </a:prstGeom>
          <a:noFill/>
        </p:spPr>
        <p:txBody>
          <a:bodyPr wrap="square" rtlCol="0">
            <a:spAutoFit/>
          </a:bodyPr>
          <a:lstStyle/>
          <a:p>
            <a:r>
              <a:rPr lang="en-US" sz="600" dirty="0"/>
              <a:t>Source: TIDE OER </a:t>
            </a:r>
            <a:r>
              <a:rPr lang="en-US" sz="600" dirty="0" err="1"/>
              <a:t>slidedeck</a:t>
            </a:r>
            <a:r>
              <a:rPr lang="en-US" sz="600" dirty="0"/>
              <a:t> screenshot (e.g. from Reusing OER on 8 November 2018) </a:t>
            </a:r>
            <a:r>
              <a:rPr lang="en-US" sz="600" dirty="0">
                <a:hlinkClick r:id="rId4"/>
              </a:rPr>
              <a:t>https://www.open.edu/openlearncreate/course/view.php?id=3634</a:t>
            </a:r>
            <a:r>
              <a:rPr lang="en-US" sz="600" dirty="0"/>
              <a:t> and TASL information from, e.g. </a:t>
            </a:r>
            <a:r>
              <a:rPr lang="en-US" sz="600" i="1" dirty="0"/>
              <a:t>Best Practices for Attribution </a:t>
            </a:r>
            <a:r>
              <a:rPr lang="en-US" sz="600" dirty="0"/>
              <a:t>https://</a:t>
            </a:r>
            <a:r>
              <a:rPr lang="en-US" sz="600" dirty="0" err="1"/>
              <a:t>wiki.creativecommons.org</a:t>
            </a:r>
            <a:r>
              <a:rPr lang="en-US" sz="600" dirty="0"/>
              <a:t>/wiki/</a:t>
            </a:r>
            <a:r>
              <a:rPr lang="en-US" sz="600" dirty="0" err="1"/>
              <a:t>best_practices_for_attribution</a:t>
            </a:r>
            <a:r>
              <a:rPr lang="en-US" sz="600" dirty="0"/>
              <a:t>  </a:t>
            </a:r>
          </a:p>
        </p:txBody>
      </p:sp>
    </p:spTree>
    <p:extLst>
      <p:ext uri="{BB962C8B-B14F-4D97-AF65-F5344CB8AC3E}">
        <p14:creationId xmlns:p14="http://schemas.microsoft.com/office/powerpoint/2010/main" val="521878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2317-B62F-1A48-8AAF-484861B7C9BA}"/>
              </a:ext>
            </a:extLst>
          </p:cNvPr>
          <p:cNvSpPr>
            <a:spLocks noGrp="1"/>
          </p:cNvSpPr>
          <p:nvPr>
            <p:ph type="title"/>
          </p:nvPr>
        </p:nvSpPr>
        <p:spPr>
          <a:xfrm>
            <a:off x="628650" y="375047"/>
            <a:ext cx="7886700" cy="994172"/>
          </a:xfrm>
        </p:spPr>
        <p:txBody>
          <a:bodyPr/>
          <a:lstStyle/>
          <a:p>
            <a:r>
              <a:rPr lang="en-US" b="1" dirty="0"/>
              <a:t>Making your OER visible </a:t>
            </a:r>
          </a:p>
        </p:txBody>
      </p:sp>
      <p:sp>
        <p:nvSpPr>
          <p:cNvPr id="3" name="Text Placeholder 2">
            <a:extLst>
              <a:ext uri="{FF2B5EF4-FFF2-40B4-BE49-F238E27FC236}">
                <a16:creationId xmlns:a16="http://schemas.microsoft.com/office/drawing/2014/main" id="{05F507B9-983E-5C48-A1A3-FF3A71CA8760}"/>
              </a:ext>
            </a:extLst>
          </p:cNvPr>
          <p:cNvSpPr>
            <a:spLocks noGrp="1"/>
          </p:cNvSpPr>
          <p:nvPr>
            <p:ph type="body" idx="1"/>
          </p:nvPr>
        </p:nvSpPr>
        <p:spPr>
          <a:xfrm>
            <a:off x="528898" y="1269466"/>
            <a:ext cx="8087244" cy="3263504"/>
          </a:xfrm>
        </p:spPr>
        <p:txBody>
          <a:bodyPr/>
          <a:lstStyle/>
          <a:p>
            <a:pPr marL="38100" indent="0">
              <a:buNone/>
            </a:pPr>
            <a:r>
              <a:rPr lang="en-US" sz="1950" dirty="0"/>
              <a:t>Some things to think about… </a:t>
            </a:r>
          </a:p>
          <a:p>
            <a:pPr marL="38100" indent="0">
              <a:buNone/>
            </a:pPr>
            <a:endParaRPr lang="en-US" sz="1950" dirty="0"/>
          </a:p>
          <a:p>
            <a:r>
              <a:rPr lang="en-US" sz="1950" dirty="0"/>
              <a:t>Format of your OER (for accessibility and to enable reuse/remix)</a:t>
            </a:r>
          </a:p>
          <a:p>
            <a:r>
              <a:rPr lang="en-US" sz="1950" dirty="0"/>
              <a:t>Where to share your OER: Which platform(s) and/or repositories   </a:t>
            </a:r>
          </a:p>
          <a:p>
            <a:r>
              <a:rPr lang="en-US" sz="1950" dirty="0"/>
              <a:t>Think about Metadata. See </a:t>
            </a:r>
            <a:r>
              <a:rPr lang="en-US" sz="1950" i="1" dirty="0"/>
              <a:t>Metadata: </a:t>
            </a:r>
            <a:r>
              <a:rPr lang="en-US" sz="1950" i="1" dirty="0" err="1"/>
              <a:t>Optimising</a:t>
            </a:r>
            <a:r>
              <a:rPr lang="en-US" sz="1950" i="1" dirty="0"/>
              <a:t> your OER for Search Engines </a:t>
            </a:r>
            <a:r>
              <a:rPr lang="en-US" sz="1950" dirty="0"/>
              <a:t>for more: </a:t>
            </a:r>
            <a:r>
              <a:rPr lang="en-US" sz="1950" i="1" dirty="0"/>
              <a:t> </a:t>
            </a:r>
            <a:r>
              <a:rPr lang="en-US" sz="1950" dirty="0"/>
              <a:t>  </a:t>
            </a:r>
            <a:r>
              <a:rPr lang="en-US" sz="1950" dirty="0">
                <a:hlinkClick r:id="rId3"/>
              </a:rPr>
              <a:t>https://www.open.edu/openlearncreate/mod/page/view.php?id=129419</a:t>
            </a:r>
            <a:r>
              <a:rPr lang="en-US" sz="1950" dirty="0"/>
              <a:t> </a:t>
            </a:r>
          </a:p>
          <a:p>
            <a:r>
              <a:rPr lang="en-US" sz="1950" dirty="0"/>
              <a:t>If you remix or reuse OER, perhaps you could tell the creator about your reuse? (e.g. in a comments section) </a:t>
            </a:r>
          </a:p>
        </p:txBody>
      </p:sp>
      <p:sp>
        <p:nvSpPr>
          <p:cNvPr id="5" name="TextBox 4">
            <a:extLst>
              <a:ext uri="{FF2B5EF4-FFF2-40B4-BE49-F238E27FC236}">
                <a16:creationId xmlns:a16="http://schemas.microsoft.com/office/drawing/2014/main" id="{5B03BAB4-2C79-624B-80D0-C9387D2A6A95}"/>
              </a:ext>
            </a:extLst>
          </p:cNvPr>
          <p:cNvSpPr txBox="1"/>
          <p:nvPr/>
        </p:nvSpPr>
        <p:spPr>
          <a:xfrm rot="16200000">
            <a:off x="4731501" y="423064"/>
            <a:ext cx="7942811" cy="276999"/>
          </a:xfrm>
          <a:prstGeom prst="rect">
            <a:avLst/>
          </a:prstGeom>
          <a:noFill/>
        </p:spPr>
        <p:txBody>
          <a:bodyPr wrap="square" rtlCol="0">
            <a:spAutoFit/>
          </a:bodyPr>
          <a:lstStyle/>
          <a:p>
            <a:r>
              <a:rPr lang="en-US" sz="600" dirty="0"/>
              <a:t>Reference for select bullet points Becoming an Open Educator CC BY 4.0 </a:t>
            </a:r>
          </a:p>
          <a:p>
            <a:r>
              <a:rPr lang="en-US" sz="600" dirty="0">
                <a:hlinkClick r:id="rId4"/>
              </a:rPr>
              <a:t>https://www.open.edu/openlearncreate/mod/oucontent/view.php?id=82520&amp;printable=1</a:t>
            </a:r>
            <a:r>
              <a:rPr lang="en-US" sz="600" dirty="0"/>
              <a:t> </a:t>
            </a:r>
          </a:p>
        </p:txBody>
      </p:sp>
    </p:spTree>
    <p:extLst>
      <p:ext uri="{BB962C8B-B14F-4D97-AF65-F5344CB8AC3E}">
        <p14:creationId xmlns:p14="http://schemas.microsoft.com/office/powerpoint/2010/main" val="2478524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94">
            <a:extLst>
              <a:ext uri="{FF2B5EF4-FFF2-40B4-BE49-F238E27FC236}">
                <a16:creationId xmlns:a16="http://schemas.microsoft.com/office/drawing/2014/main" id="{CEED552B-1B7A-9248-9FDA-27926F9157C3}"/>
              </a:ext>
            </a:extLst>
          </p:cNvPr>
          <p:cNvSpPr txBox="1"/>
          <p:nvPr/>
        </p:nvSpPr>
        <p:spPr>
          <a:xfrm>
            <a:off x="700789" y="1839192"/>
            <a:ext cx="6502079" cy="577081"/>
          </a:xfrm>
          <a:prstGeom prst="rect">
            <a:avLst/>
          </a:prstGeom>
          <a:noFill/>
          <a:ln>
            <a:noFill/>
          </a:ln>
        </p:spPr>
        <p:txBody>
          <a:bodyPr spcFirstLastPara="1" wrap="square" lIns="68569" tIns="34275" rIns="68569" bIns="34275" anchor="t" anchorCtr="0">
            <a:noAutofit/>
          </a:bodyPr>
          <a:lstStyle/>
          <a:p>
            <a:r>
              <a:rPr lang="en-GB" sz="4950" b="1" dirty="0">
                <a:solidFill>
                  <a:schemeClr val="dk1"/>
                </a:solidFill>
                <a:latin typeface="Calibri"/>
                <a:ea typeface="Calibri"/>
                <a:cs typeface="Calibri"/>
                <a:sym typeface="Calibri"/>
              </a:rPr>
              <a:t>Finding and </a:t>
            </a:r>
          </a:p>
          <a:p>
            <a:r>
              <a:rPr lang="en-GB" sz="4950" b="1" dirty="0">
                <a:solidFill>
                  <a:schemeClr val="dk1"/>
                </a:solidFill>
                <a:latin typeface="Calibri"/>
                <a:ea typeface="Calibri"/>
                <a:cs typeface="Calibri"/>
                <a:sym typeface="Calibri"/>
              </a:rPr>
              <a:t>Evaluating OER</a:t>
            </a:r>
            <a:endParaRPr sz="4950" b="1" dirty="0">
              <a:solidFill>
                <a:schemeClr val="dk1"/>
              </a:solidFill>
              <a:latin typeface="Calibri"/>
              <a:ea typeface="Calibri"/>
              <a:cs typeface="Calibri"/>
              <a:sym typeface="Calibri"/>
            </a:endParaRPr>
          </a:p>
        </p:txBody>
      </p:sp>
      <p:pic>
        <p:nvPicPr>
          <p:cNvPr id="3" name="Shape 196">
            <a:extLst>
              <a:ext uri="{FF2B5EF4-FFF2-40B4-BE49-F238E27FC236}">
                <a16:creationId xmlns:a16="http://schemas.microsoft.com/office/drawing/2014/main" id="{18B3B427-5B03-A34D-AFCD-AB1B9F058FDA}"/>
              </a:ext>
            </a:extLst>
          </p:cNvPr>
          <p:cNvPicPr preferRelativeResize="0"/>
          <p:nvPr/>
        </p:nvPicPr>
        <p:blipFill rotWithShape="1">
          <a:blip r:embed="rId3">
            <a:alphaModFix/>
          </a:blip>
          <a:srcRect/>
          <a:stretch/>
        </p:blipFill>
        <p:spPr>
          <a:xfrm rot="16200000">
            <a:off x="5914784" y="745789"/>
            <a:ext cx="3678382" cy="2186804"/>
          </a:xfrm>
          <a:prstGeom prst="rect">
            <a:avLst/>
          </a:prstGeom>
          <a:noFill/>
          <a:ln>
            <a:noFill/>
          </a:ln>
        </p:spPr>
      </p:pic>
      <p:sp>
        <p:nvSpPr>
          <p:cNvPr id="4" name="Shape 198">
            <a:extLst>
              <a:ext uri="{FF2B5EF4-FFF2-40B4-BE49-F238E27FC236}">
                <a16:creationId xmlns:a16="http://schemas.microsoft.com/office/drawing/2014/main" id="{EE9C107E-D79A-9C42-93BA-68F8DDA4438A}"/>
              </a:ext>
            </a:extLst>
          </p:cNvPr>
          <p:cNvSpPr txBox="1"/>
          <p:nvPr/>
        </p:nvSpPr>
        <p:spPr>
          <a:xfrm rot="-5400000">
            <a:off x="7302447" y="3193685"/>
            <a:ext cx="3251444" cy="161583"/>
          </a:xfrm>
          <a:prstGeom prst="rect">
            <a:avLst/>
          </a:prstGeom>
          <a:noFill/>
          <a:ln>
            <a:noFill/>
          </a:ln>
        </p:spPr>
        <p:txBody>
          <a:bodyPr spcFirstLastPara="1" wrap="square" lIns="68569" tIns="34275" rIns="68569" bIns="34275" anchor="t" anchorCtr="0">
            <a:noAutofit/>
          </a:bodyPr>
          <a:lstStyle/>
          <a:p>
            <a:r>
              <a:rPr lang="en-GB" sz="600" dirty="0">
                <a:solidFill>
                  <a:srgbClr val="000000"/>
                </a:solidFill>
                <a:latin typeface="Calibri"/>
                <a:ea typeface="Calibri"/>
                <a:cs typeface="Calibri"/>
                <a:sym typeface="Calibri"/>
              </a:rPr>
              <a:t>Picture Credit: </a:t>
            </a:r>
            <a:r>
              <a:rPr lang="en-GB" sz="600" u="sng" dirty="0">
                <a:solidFill>
                  <a:schemeClr val="hlink"/>
                </a:solidFill>
                <a:latin typeface="Calibri"/>
                <a:ea typeface="Calibri"/>
                <a:cs typeface="Calibri"/>
                <a:sym typeface="Calibri"/>
                <a:hlinkClick r:id="rId4"/>
              </a:rPr>
              <a:t>Creative Commons – cc stickers</a:t>
            </a:r>
            <a:r>
              <a:rPr lang="en-GB" sz="600" dirty="0">
                <a:solidFill>
                  <a:srgbClr val="000000"/>
                </a:solidFill>
                <a:latin typeface="Calibri"/>
                <a:ea typeface="Calibri"/>
                <a:cs typeface="Calibri"/>
                <a:sym typeface="Calibri"/>
              </a:rPr>
              <a:t> by </a:t>
            </a:r>
            <a:r>
              <a:rPr lang="en-GB" sz="600" u="sng" dirty="0">
                <a:solidFill>
                  <a:schemeClr val="hlink"/>
                </a:solidFill>
                <a:latin typeface="Calibri"/>
                <a:ea typeface="Calibri"/>
                <a:cs typeface="Calibri"/>
                <a:sym typeface="Calibri"/>
                <a:hlinkClick r:id="rId5"/>
              </a:rPr>
              <a:t>Kristina Alexanderson</a:t>
            </a:r>
            <a:r>
              <a:rPr lang="en-GB" sz="600" dirty="0">
                <a:solidFill>
                  <a:srgbClr val="000000"/>
                </a:solidFill>
                <a:latin typeface="Calibri"/>
                <a:ea typeface="Calibri"/>
                <a:cs typeface="Calibri"/>
                <a:sym typeface="Calibri"/>
              </a:rPr>
              <a:t> is licensed  </a:t>
            </a:r>
            <a:r>
              <a:rPr lang="en-GB" sz="600" u="sng" dirty="0">
                <a:solidFill>
                  <a:schemeClr val="hlink"/>
                </a:solidFill>
                <a:latin typeface="Calibri"/>
                <a:ea typeface="Calibri"/>
                <a:cs typeface="Calibri"/>
                <a:sym typeface="Calibri"/>
                <a:hlinkClick r:id="rId6"/>
              </a:rPr>
              <a:t>CC BY 2.0</a:t>
            </a:r>
            <a:r>
              <a:rPr lang="en-GB" sz="600" dirty="0">
                <a:solidFill>
                  <a:srgbClr val="000000"/>
                </a:solidFill>
                <a:latin typeface="Calibri"/>
                <a:ea typeface="Calibri"/>
                <a:cs typeface="Calibri"/>
                <a:sym typeface="Calibri"/>
              </a:rPr>
              <a:t>  </a:t>
            </a:r>
            <a:endParaRPr sz="6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22921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46DA4-3452-0C49-AB05-5D3BCEF3C806}"/>
              </a:ext>
            </a:extLst>
          </p:cNvPr>
          <p:cNvSpPr>
            <a:spLocks noGrp="1"/>
          </p:cNvSpPr>
          <p:nvPr>
            <p:ph type="title"/>
          </p:nvPr>
        </p:nvSpPr>
        <p:spPr/>
        <p:txBody>
          <a:bodyPr/>
          <a:lstStyle/>
          <a:p>
            <a:r>
              <a:rPr lang="en-US" b="1" dirty="0"/>
              <a:t>OER is Everywhere! </a:t>
            </a:r>
          </a:p>
        </p:txBody>
      </p:sp>
      <p:sp>
        <p:nvSpPr>
          <p:cNvPr id="3" name="Text Placeholder 2">
            <a:extLst>
              <a:ext uri="{FF2B5EF4-FFF2-40B4-BE49-F238E27FC236}">
                <a16:creationId xmlns:a16="http://schemas.microsoft.com/office/drawing/2014/main" id="{A8C3047A-8B59-5545-86EF-5EE0584B8F49}"/>
              </a:ext>
            </a:extLst>
          </p:cNvPr>
          <p:cNvSpPr>
            <a:spLocks noGrp="1"/>
          </p:cNvSpPr>
          <p:nvPr>
            <p:ph type="body" idx="1"/>
          </p:nvPr>
        </p:nvSpPr>
        <p:spPr>
          <a:xfrm>
            <a:off x="628650" y="1078273"/>
            <a:ext cx="7886700" cy="3263504"/>
          </a:xfrm>
        </p:spPr>
        <p:txBody>
          <a:bodyPr/>
          <a:lstStyle/>
          <a:p>
            <a:pPr marL="38100" indent="0">
              <a:buNone/>
            </a:pPr>
            <a:r>
              <a:rPr lang="en-US" dirty="0"/>
              <a:t>For example: </a:t>
            </a:r>
          </a:p>
          <a:p>
            <a:pPr marL="38100" indent="0">
              <a:buNone/>
            </a:pPr>
            <a:endParaRPr lang="en-US" dirty="0"/>
          </a:p>
          <a:p>
            <a:pPr marL="38100" indent="0">
              <a:buNone/>
            </a:pPr>
            <a:r>
              <a:rPr lang="en-US" dirty="0"/>
              <a:t>CC Search: </a:t>
            </a:r>
            <a:r>
              <a:rPr lang="en-US" dirty="0">
                <a:hlinkClick r:id="rId3"/>
              </a:rPr>
              <a:t>https://ccsearch.creativecommons.org</a:t>
            </a:r>
            <a:r>
              <a:rPr lang="en-US" dirty="0"/>
              <a:t> </a:t>
            </a:r>
          </a:p>
          <a:p>
            <a:pPr marL="38100" indent="0">
              <a:buNone/>
            </a:pPr>
            <a:r>
              <a:rPr lang="en-US" dirty="0"/>
              <a:t>OASIS: </a:t>
            </a:r>
            <a:r>
              <a:rPr lang="en-US" dirty="0">
                <a:hlinkClick r:id="rId4"/>
              </a:rPr>
              <a:t>https://oasis.geneseo.edu</a:t>
            </a:r>
            <a:r>
              <a:rPr lang="en-US" dirty="0"/>
              <a:t> </a:t>
            </a:r>
          </a:p>
          <a:p>
            <a:pPr marL="38100" indent="0">
              <a:buNone/>
            </a:pPr>
            <a:r>
              <a:rPr lang="en-US" dirty="0"/>
              <a:t>Open Textbook Library: </a:t>
            </a:r>
            <a:r>
              <a:rPr lang="en-US" dirty="0">
                <a:hlinkClick r:id="rId5"/>
              </a:rPr>
              <a:t>https://open.umn.edu/opentextbooks/</a:t>
            </a:r>
            <a:r>
              <a:rPr lang="en-US" dirty="0"/>
              <a:t> </a:t>
            </a:r>
          </a:p>
          <a:p>
            <a:pPr marL="38100" indent="0">
              <a:buNone/>
            </a:pPr>
            <a:r>
              <a:rPr lang="en-US" dirty="0"/>
              <a:t>MIT </a:t>
            </a:r>
            <a:r>
              <a:rPr lang="en-US" dirty="0" err="1"/>
              <a:t>OpenCourse</a:t>
            </a:r>
            <a:r>
              <a:rPr lang="en-US" dirty="0"/>
              <a:t> Ware: </a:t>
            </a:r>
            <a:r>
              <a:rPr lang="en-US" dirty="0">
                <a:hlinkClick r:id="rId6"/>
              </a:rPr>
              <a:t>https://ocw.mit.edu/index.htm</a:t>
            </a:r>
            <a:r>
              <a:rPr lang="en-US" dirty="0"/>
              <a:t> </a:t>
            </a:r>
          </a:p>
          <a:p>
            <a:pPr marL="38100" indent="0">
              <a:buNone/>
            </a:pPr>
            <a:r>
              <a:rPr lang="en-US" dirty="0"/>
              <a:t>Directory of Open Access Journals (DOAJ): </a:t>
            </a:r>
            <a:r>
              <a:rPr lang="en-US" dirty="0">
                <a:hlinkClick r:id="rId7"/>
              </a:rPr>
              <a:t>https://doaj.org/</a:t>
            </a:r>
            <a:r>
              <a:rPr lang="en-US" dirty="0"/>
              <a:t>  </a:t>
            </a:r>
          </a:p>
          <a:p>
            <a:pPr marL="38100" indent="0">
              <a:buNone/>
            </a:pPr>
            <a:endParaRPr lang="en-US" dirty="0"/>
          </a:p>
          <a:p>
            <a:pPr marL="38100" indent="0">
              <a:buNone/>
            </a:pPr>
            <a:r>
              <a:rPr lang="en-US" sz="1200" dirty="0"/>
              <a:t>Don’t forget to look back at the </a:t>
            </a:r>
            <a:r>
              <a:rPr lang="en-US" sz="1200" i="1" dirty="0"/>
              <a:t>Finding and Evaluating OER </a:t>
            </a:r>
            <a:r>
              <a:rPr lang="en-US" sz="1200" dirty="0"/>
              <a:t>session for more ideas (8 November 2018 Residential School session) and the webinar on 5 September 2018</a:t>
            </a:r>
          </a:p>
        </p:txBody>
      </p:sp>
    </p:spTree>
    <p:extLst>
      <p:ext uri="{BB962C8B-B14F-4D97-AF65-F5344CB8AC3E}">
        <p14:creationId xmlns:p14="http://schemas.microsoft.com/office/powerpoint/2010/main" val="1283241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19F93A-7B6D-2D4B-92F0-1A0D9C91C4EA}"/>
              </a:ext>
            </a:extLst>
          </p:cNvPr>
          <p:cNvSpPr txBox="1"/>
          <p:nvPr/>
        </p:nvSpPr>
        <p:spPr>
          <a:xfrm>
            <a:off x="366829" y="1495417"/>
            <a:ext cx="7912100" cy="3393237"/>
          </a:xfrm>
          <a:prstGeom prst="rect">
            <a:avLst/>
          </a:prstGeom>
          <a:noFill/>
        </p:spPr>
        <p:txBody>
          <a:bodyPr wrap="square" rtlCol="0">
            <a:spAutoFit/>
          </a:bodyPr>
          <a:lstStyle/>
          <a:p>
            <a:pPr marL="214313" indent="-214313">
              <a:buClr>
                <a:srgbClr val="FF0000"/>
              </a:buClr>
              <a:buFont typeface="Arial" panose="020B0604020202020204" pitchFamily="34" charset="0"/>
              <a:buChar char="•"/>
            </a:pPr>
            <a:r>
              <a:rPr lang="en-GB" sz="1650" dirty="0"/>
              <a:t>“Does the material being taught align with the learning outcomes? </a:t>
            </a:r>
            <a:br>
              <a:rPr lang="en-GB" sz="1650" dirty="0"/>
            </a:br>
            <a:r>
              <a:rPr lang="en-GB" sz="1650" dirty="0"/>
              <a:t>If not, can you suggest ways to make improvements?</a:t>
            </a:r>
          </a:p>
          <a:p>
            <a:pPr marL="214313" indent="-214313">
              <a:buClr>
                <a:srgbClr val="FF0000"/>
              </a:buClr>
              <a:buFont typeface="Arial" panose="020B0604020202020204" pitchFamily="34" charset="0"/>
              <a:buChar char="•"/>
            </a:pPr>
            <a:r>
              <a:rPr lang="en-GB" sz="1650" dirty="0"/>
              <a:t>What sources does the author use and acknowledge? </a:t>
            </a:r>
            <a:br>
              <a:rPr lang="en-GB" sz="1650" dirty="0"/>
            </a:br>
            <a:r>
              <a:rPr lang="en-GB" sz="1650" dirty="0"/>
              <a:t>Are sources appropriate/sufficient/up-to-date? Can you suggest other literature on this topic that could be drawn upon?</a:t>
            </a:r>
          </a:p>
          <a:p>
            <a:pPr marL="214313" indent="-214313">
              <a:buClr>
                <a:srgbClr val="FF0000"/>
              </a:buClr>
              <a:buFont typeface="Arial" panose="020B0604020202020204" pitchFamily="34" charset="0"/>
              <a:buChar char="•"/>
            </a:pPr>
            <a:r>
              <a:rPr lang="en-GB" sz="1650" dirty="0"/>
              <a:t>Does the material have a logical sequence of topics, without repetition? </a:t>
            </a:r>
            <a:br>
              <a:rPr lang="en-GB" sz="1650" dirty="0"/>
            </a:br>
            <a:r>
              <a:rPr lang="en-GB" sz="1650" dirty="0"/>
              <a:t>Are key terms introduced and explained before they are used and applied?</a:t>
            </a:r>
          </a:p>
          <a:p>
            <a:pPr marL="214313" indent="-214313">
              <a:buClr>
                <a:srgbClr val="FF0000"/>
              </a:buClr>
              <a:buFont typeface="Arial" panose="020B0604020202020204" pitchFamily="34" charset="0"/>
              <a:buChar char="•"/>
            </a:pPr>
            <a:r>
              <a:rPr lang="en-GB" sz="1650" dirty="0"/>
              <a:t>Does the material include teaching of both knowledge and skills? </a:t>
            </a:r>
            <a:br>
              <a:rPr lang="en-GB" sz="1650" dirty="0"/>
            </a:br>
            <a:r>
              <a:rPr lang="en-GB" sz="1650" dirty="0"/>
              <a:t>If not, can you suggest ways to make improvements?</a:t>
            </a:r>
          </a:p>
          <a:p>
            <a:pPr marL="214313" indent="-214313">
              <a:buClr>
                <a:srgbClr val="FF0000"/>
              </a:buClr>
              <a:buFont typeface="Arial" panose="020B0604020202020204" pitchFamily="34" charset="0"/>
              <a:buChar char="•"/>
            </a:pPr>
            <a:r>
              <a:rPr lang="en-GB" sz="1650" dirty="0"/>
              <a:t>Can you suggest additional use of photos, diagrams or other figures to make the material more engaging? Are there opportunities to include audio or video?</a:t>
            </a:r>
          </a:p>
          <a:p>
            <a:pPr marL="214313" indent="-214313">
              <a:buClr>
                <a:srgbClr val="FF0000"/>
              </a:buClr>
              <a:buFont typeface="Arial" panose="020B0604020202020204" pitchFamily="34" charset="0"/>
              <a:buChar char="•"/>
            </a:pPr>
            <a:r>
              <a:rPr lang="en-GB" sz="1650" dirty="0"/>
              <a:t>Are there appropriate self-assessment questions or activities that align with the learning outcomes?”</a:t>
            </a:r>
            <a:endParaRPr lang="en-US" sz="1650" dirty="0"/>
          </a:p>
        </p:txBody>
      </p:sp>
      <p:sp>
        <p:nvSpPr>
          <p:cNvPr id="3" name="Rectangle 2">
            <a:extLst>
              <a:ext uri="{FF2B5EF4-FFF2-40B4-BE49-F238E27FC236}">
                <a16:creationId xmlns:a16="http://schemas.microsoft.com/office/drawing/2014/main" id="{FDC03544-3C4F-034E-80CB-2DBB9337064F}"/>
              </a:ext>
            </a:extLst>
          </p:cNvPr>
          <p:cNvSpPr/>
          <p:nvPr/>
        </p:nvSpPr>
        <p:spPr>
          <a:xfrm>
            <a:off x="366829" y="203872"/>
            <a:ext cx="7367471" cy="1200329"/>
          </a:xfrm>
          <a:prstGeom prst="rect">
            <a:avLst/>
          </a:prstGeom>
        </p:spPr>
        <p:txBody>
          <a:bodyPr wrap="square">
            <a:spAutoFit/>
          </a:bodyPr>
          <a:lstStyle/>
          <a:p>
            <a:r>
              <a:rPr lang="en-US" sz="3600" b="1" dirty="0"/>
              <a:t>Critically Reviewing </a:t>
            </a:r>
          </a:p>
          <a:p>
            <a:r>
              <a:rPr lang="en-US" sz="3600" b="1" dirty="0"/>
              <a:t>Educational Resources: Recap</a:t>
            </a:r>
          </a:p>
        </p:txBody>
      </p:sp>
      <p:sp>
        <p:nvSpPr>
          <p:cNvPr id="4" name="TextBox 3">
            <a:extLst>
              <a:ext uri="{FF2B5EF4-FFF2-40B4-BE49-F238E27FC236}">
                <a16:creationId xmlns:a16="http://schemas.microsoft.com/office/drawing/2014/main" id="{C2E19794-8180-874E-86C9-E9528FF8CC02}"/>
              </a:ext>
            </a:extLst>
          </p:cNvPr>
          <p:cNvSpPr txBox="1"/>
          <p:nvPr/>
        </p:nvSpPr>
        <p:spPr>
          <a:xfrm rot="16200000">
            <a:off x="5956300" y="1972512"/>
            <a:ext cx="5892800" cy="248209"/>
          </a:xfrm>
          <a:prstGeom prst="rect">
            <a:avLst/>
          </a:prstGeom>
          <a:noFill/>
        </p:spPr>
        <p:txBody>
          <a:bodyPr wrap="square" rtlCol="0">
            <a:spAutoFit/>
          </a:bodyPr>
          <a:lstStyle/>
          <a:p>
            <a:r>
              <a:rPr lang="en-US" sz="1013" dirty="0"/>
              <a:t>Source: TIDE Joint Session Session </a:t>
            </a:r>
            <a:r>
              <a:rPr lang="en-US" sz="1013" i="1" dirty="0"/>
              <a:t>Critically Reviewing Educational Resources </a:t>
            </a:r>
            <a:endParaRPr lang="en-US" sz="1013" dirty="0"/>
          </a:p>
        </p:txBody>
      </p:sp>
    </p:spTree>
    <p:extLst>
      <p:ext uri="{BB962C8B-B14F-4D97-AF65-F5344CB8AC3E}">
        <p14:creationId xmlns:p14="http://schemas.microsoft.com/office/powerpoint/2010/main" val="3196022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1319317" y="2173530"/>
            <a:ext cx="4487126" cy="854080"/>
          </a:xfrm>
          <a:prstGeom prst="rect">
            <a:avLst/>
          </a:prstGeom>
        </p:spPr>
        <p:txBody>
          <a:bodyPr wrap="none">
            <a:spAutoFit/>
          </a:bodyPr>
          <a:lstStyle/>
          <a:p>
            <a:r>
              <a:rPr lang="en-US" sz="4950" b="1" dirty="0"/>
              <a:t>Good Practice</a:t>
            </a:r>
          </a:p>
        </p:txBody>
      </p:sp>
      <p:sp>
        <p:nvSpPr>
          <p:cNvPr id="7" name="Rectangle 6"/>
          <p:cNvSpPr/>
          <p:nvPr/>
        </p:nvSpPr>
        <p:spPr>
          <a:xfrm>
            <a:off x="1797628" y="873101"/>
            <a:ext cx="6898187" cy="4293483"/>
          </a:xfrm>
          <a:prstGeom prst="rect">
            <a:avLst/>
          </a:prstGeom>
        </p:spPr>
        <p:txBody>
          <a:bodyPr wrap="square">
            <a:spAutoFit/>
          </a:bodyPr>
          <a:lstStyle/>
          <a:p>
            <a:pPr marL="428625" indent="-428625">
              <a:buFont typeface="Arial"/>
              <a:buChar char="•"/>
            </a:pPr>
            <a:r>
              <a:rPr lang="en-US" sz="3000" dirty="0"/>
              <a:t>Save OER resources in a central location</a:t>
            </a:r>
          </a:p>
          <a:p>
            <a:pPr marL="428625" indent="-428625">
              <a:buFont typeface="Arial"/>
              <a:buChar char="•"/>
            </a:pPr>
            <a:r>
              <a:rPr lang="en-US" sz="3000" dirty="0"/>
              <a:t>Take note of how you use them in future </a:t>
            </a:r>
          </a:p>
          <a:p>
            <a:pPr marL="428625" indent="-428625">
              <a:buFont typeface="Arial"/>
              <a:buChar char="•"/>
            </a:pPr>
            <a:r>
              <a:rPr lang="en-US" sz="3000" dirty="0"/>
              <a:t>Consider using an Asset Log (TASL) </a:t>
            </a:r>
          </a:p>
          <a:p>
            <a:pPr marL="428625" indent="-428625">
              <a:buFont typeface="Arial"/>
              <a:buChar char="•"/>
            </a:pPr>
            <a:r>
              <a:rPr lang="en-US" sz="3000" dirty="0"/>
              <a:t>Take note of the search activity (i.e. which database/website, search term, search date &amp; no. results)</a:t>
            </a:r>
          </a:p>
          <a:p>
            <a:pPr marL="428625" indent="-428625">
              <a:buFont typeface="Arial"/>
              <a:buChar char="•"/>
            </a:pPr>
            <a:endParaRPr lang="en-US" sz="3300" dirty="0"/>
          </a:p>
        </p:txBody>
      </p:sp>
      <p:sp>
        <p:nvSpPr>
          <p:cNvPr id="3" name="TextBox 2">
            <a:extLst>
              <a:ext uri="{FF2B5EF4-FFF2-40B4-BE49-F238E27FC236}">
                <a16:creationId xmlns:a16="http://schemas.microsoft.com/office/drawing/2014/main" id="{0EB65837-B368-0840-A30B-2D466CB9E53E}"/>
              </a:ext>
            </a:extLst>
          </p:cNvPr>
          <p:cNvSpPr txBox="1"/>
          <p:nvPr/>
        </p:nvSpPr>
        <p:spPr>
          <a:xfrm rot="16200000">
            <a:off x="5864293" y="1637795"/>
            <a:ext cx="6182591" cy="184666"/>
          </a:xfrm>
          <a:prstGeom prst="rect">
            <a:avLst/>
          </a:prstGeom>
          <a:noFill/>
        </p:spPr>
        <p:txBody>
          <a:bodyPr wrap="square" rtlCol="0">
            <a:spAutoFit/>
          </a:bodyPr>
          <a:lstStyle/>
          <a:p>
            <a:r>
              <a:rPr lang="en-US" sz="600" dirty="0"/>
              <a:t>Source: TIDE </a:t>
            </a:r>
            <a:r>
              <a:rPr lang="en-US" sz="600" i="1" dirty="0"/>
              <a:t>Finding and Evaluating OER </a:t>
            </a:r>
            <a:r>
              <a:rPr lang="en-US" sz="600" dirty="0"/>
              <a:t>session </a:t>
            </a:r>
          </a:p>
        </p:txBody>
      </p:sp>
    </p:spTree>
    <p:extLst>
      <p:ext uri="{BB962C8B-B14F-4D97-AF65-F5344CB8AC3E}">
        <p14:creationId xmlns:p14="http://schemas.microsoft.com/office/powerpoint/2010/main" val="3297709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94">
            <a:extLst>
              <a:ext uri="{FF2B5EF4-FFF2-40B4-BE49-F238E27FC236}">
                <a16:creationId xmlns:a16="http://schemas.microsoft.com/office/drawing/2014/main" id="{FCBEC0E6-B1D1-EB45-B8D8-DE7A3C3799B6}"/>
              </a:ext>
            </a:extLst>
          </p:cNvPr>
          <p:cNvSpPr txBox="1"/>
          <p:nvPr/>
        </p:nvSpPr>
        <p:spPr>
          <a:xfrm>
            <a:off x="513754" y="1648755"/>
            <a:ext cx="6502079" cy="577081"/>
          </a:xfrm>
          <a:prstGeom prst="rect">
            <a:avLst/>
          </a:prstGeom>
          <a:noFill/>
          <a:ln>
            <a:noFill/>
          </a:ln>
        </p:spPr>
        <p:txBody>
          <a:bodyPr spcFirstLastPara="1" wrap="square" lIns="68569" tIns="34275" rIns="68569" bIns="34275" anchor="t" anchorCtr="0">
            <a:noAutofit/>
          </a:bodyPr>
          <a:lstStyle/>
          <a:p>
            <a:r>
              <a:rPr lang="en-GB" sz="4950" b="1" dirty="0">
                <a:solidFill>
                  <a:schemeClr val="dk1"/>
                </a:solidFill>
                <a:latin typeface="Calibri"/>
                <a:ea typeface="Calibri"/>
                <a:cs typeface="Calibri"/>
                <a:sym typeface="Calibri"/>
              </a:rPr>
              <a:t>Referencing Other Resources</a:t>
            </a:r>
            <a:endParaRPr sz="495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8659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A9F2A4-1A5A-B74A-8AD6-012BA9BB35E7}"/>
              </a:ext>
            </a:extLst>
          </p:cNvPr>
          <p:cNvSpPr txBox="1"/>
          <p:nvPr/>
        </p:nvSpPr>
        <p:spPr>
          <a:xfrm>
            <a:off x="322119" y="1147592"/>
            <a:ext cx="7606145" cy="3393237"/>
          </a:xfrm>
          <a:prstGeom prst="rect">
            <a:avLst/>
          </a:prstGeom>
          <a:noFill/>
        </p:spPr>
        <p:txBody>
          <a:bodyPr wrap="square" rtlCol="0">
            <a:spAutoFit/>
          </a:bodyPr>
          <a:lstStyle/>
          <a:p>
            <a:pPr marL="428625" indent="-428625">
              <a:buFont typeface="Arial" panose="020B0604020202020204" pitchFamily="34" charset="0"/>
              <a:buChar char="•"/>
            </a:pPr>
            <a:r>
              <a:rPr lang="en-US" sz="1950" dirty="0"/>
              <a:t>Remember to reference </a:t>
            </a:r>
            <a:r>
              <a:rPr lang="en-US" sz="1950" i="1" dirty="0"/>
              <a:t>any </a:t>
            </a:r>
            <a:r>
              <a:rPr lang="en-US" sz="1950" dirty="0"/>
              <a:t>resources you incorporate into your own work, e.g. quote your source, paraphrase</a:t>
            </a:r>
          </a:p>
          <a:p>
            <a:pPr marL="428625" indent="-428625">
              <a:buFont typeface="Arial" panose="020B0604020202020204" pitchFamily="34" charset="0"/>
              <a:buChar char="•"/>
            </a:pPr>
            <a:r>
              <a:rPr lang="en-US" sz="1950" dirty="0"/>
              <a:t>You should not use resources without first seeking permission from the copyright owner (unless they are OER or Public Domain) </a:t>
            </a:r>
          </a:p>
          <a:p>
            <a:pPr marL="428625" indent="-428625">
              <a:buFont typeface="Arial" panose="020B0604020202020204" pitchFamily="34" charset="0"/>
              <a:buChar char="•"/>
            </a:pPr>
            <a:r>
              <a:rPr lang="en-US" sz="1950" dirty="0"/>
              <a:t>If there’s no licensing information on the resource do not assume that it is OK to use it! </a:t>
            </a:r>
          </a:p>
          <a:p>
            <a:pPr marL="428625" indent="-428625">
              <a:buFont typeface="Arial" panose="020B0604020202020204" pitchFamily="34" charset="0"/>
              <a:buChar char="•"/>
            </a:pPr>
            <a:r>
              <a:rPr lang="en-US" sz="1950" dirty="0"/>
              <a:t>You can provide a URL to a copyrighted resource in situ rather than embedding it in your work (e.g. video)</a:t>
            </a:r>
          </a:p>
          <a:p>
            <a:pPr marL="428625" indent="-428625">
              <a:buFont typeface="Arial" panose="020B0604020202020204" pitchFamily="34" charset="0"/>
              <a:buChar char="•"/>
            </a:pPr>
            <a:r>
              <a:rPr lang="en-US" sz="1950" dirty="0"/>
              <a:t>You could also look for an OER or Public Domain equivalent to use instead (and reference using TASL) </a:t>
            </a:r>
          </a:p>
        </p:txBody>
      </p:sp>
    </p:spTree>
    <p:extLst>
      <p:ext uri="{BB962C8B-B14F-4D97-AF65-F5344CB8AC3E}">
        <p14:creationId xmlns:p14="http://schemas.microsoft.com/office/powerpoint/2010/main" val="2299363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28649" y="614300"/>
            <a:ext cx="7886700" cy="3263504"/>
          </a:xfrm>
          <a:prstGeom prst="rect">
            <a:avLst/>
          </a:prstGeom>
          <a:noFill/>
          <a:ln>
            <a:noFill/>
          </a:ln>
        </p:spPr>
        <p:txBody>
          <a:bodyPr spcFirstLastPara="1" wrap="square" lIns="68569" tIns="34275" rIns="68569" bIns="34275" anchor="t" anchorCtr="0">
            <a:noAutofit/>
          </a:bodyPr>
          <a:lstStyle/>
          <a:p>
            <a:pPr marL="0" indent="0">
              <a:buSzPts val="7200"/>
              <a:buNone/>
            </a:pPr>
            <a:endParaRPr lang="en-GB" sz="5400" b="1" dirty="0"/>
          </a:p>
          <a:p>
            <a:pPr marL="0" indent="0">
              <a:buSzPts val="7200"/>
              <a:buNone/>
            </a:pPr>
            <a:r>
              <a:rPr lang="en-GB" sz="5400" b="1" dirty="0"/>
              <a:t>OER Walkthrough</a:t>
            </a:r>
            <a:endParaRPr dirty="0"/>
          </a:p>
          <a:p>
            <a:pPr marL="0" indent="0">
              <a:buNone/>
            </a:pPr>
            <a:endParaRPr lang="en-GB" dirty="0"/>
          </a:p>
        </p:txBody>
      </p:sp>
      <p:pic>
        <p:nvPicPr>
          <p:cNvPr id="87" name="Shape 87">
            <a:hlinkClick r:id="rId3"/>
          </p:cNvPr>
          <p:cNvPicPr preferRelativeResize="0"/>
          <p:nvPr/>
        </p:nvPicPr>
        <p:blipFill rotWithShape="1">
          <a:blip r:embed="rId4">
            <a:alphaModFix/>
          </a:blip>
          <a:srcRect/>
          <a:stretch/>
        </p:blipFill>
        <p:spPr>
          <a:xfrm>
            <a:off x="160660" y="4632723"/>
            <a:ext cx="935981" cy="327478"/>
          </a:xfrm>
          <a:prstGeom prst="rect">
            <a:avLst/>
          </a:prstGeom>
          <a:noFill/>
          <a:ln>
            <a:noFill/>
          </a:ln>
        </p:spPr>
      </p:pic>
      <p:sp>
        <p:nvSpPr>
          <p:cNvPr id="88" name="Shape 88"/>
          <p:cNvSpPr/>
          <p:nvPr/>
        </p:nvSpPr>
        <p:spPr>
          <a:xfrm>
            <a:off x="1159456" y="4632723"/>
            <a:ext cx="7355894" cy="164468"/>
          </a:xfrm>
          <a:prstGeom prst="rect">
            <a:avLst/>
          </a:prstGeom>
          <a:noFill/>
          <a:ln>
            <a:noFill/>
          </a:ln>
        </p:spPr>
        <p:txBody>
          <a:bodyPr spcFirstLastPara="1" wrap="square" lIns="25706" tIns="12844" rIns="25706" bIns="12844" anchor="t" anchorCtr="0">
            <a:noAutofit/>
          </a:bodyPr>
          <a:lstStyle/>
          <a:p>
            <a:pPr lvl="0"/>
            <a:r>
              <a:rPr lang="en-GB" sz="900" dirty="0">
                <a:solidFill>
                  <a:srgbClr val="000000"/>
                </a:solidFill>
                <a:latin typeface="Calibri"/>
                <a:ea typeface="Calibri"/>
                <a:cs typeface="Calibri"/>
                <a:sym typeface="Calibri"/>
              </a:rPr>
              <a:t>This work was created </a:t>
            </a:r>
            <a:r>
              <a:rPr lang="en-GB" sz="900" dirty="0">
                <a:latin typeface="Calibri"/>
                <a:ea typeface="Calibri"/>
                <a:cs typeface="Calibri"/>
                <a:sym typeface="Calibri"/>
              </a:rPr>
              <a:t>by Beck Pitt</a:t>
            </a:r>
            <a:r>
              <a:rPr lang="en-GB" sz="900" dirty="0">
                <a:solidFill>
                  <a:srgbClr val="000000"/>
                </a:solidFill>
                <a:latin typeface="Calibri"/>
                <a:ea typeface="Calibri"/>
                <a:cs typeface="Calibri"/>
                <a:sym typeface="Calibri"/>
              </a:rPr>
              <a:t> part of the TIDE project and is licensed under the </a:t>
            </a:r>
            <a:r>
              <a:rPr lang="en-GB" sz="900" u="sng" dirty="0">
                <a:solidFill>
                  <a:schemeClr val="hlink"/>
                </a:solidFill>
                <a:latin typeface="Calibri"/>
                <a:ea typeface="Calibri"/>
                <a:cs typeface="Calibri"/>
                <a:sym typeface="Calibri"/>
                <a:hlinkClick r:id="rId3"/>
              </a:rPr>
              <a:t>Creative Commons Attribution 4.0 International License</a:t>
            </a:r>
            <a:r>
              <a:rPr lang="en-GB" sz="900" dirty="0">
                <a:solidFill>
                  <a:srgbClr val="000000"/>
                </a:solidFill>
                <a:latin typeface="Calibri"/>
                <a:ea typeface="Calibri"/>
                <a:cs typeface="Calibri"/>
                <a:sym typeface="Calibri"/>
              </a:rPr>
              <a:t> unless otherwise stated. </a:t>
            </a:r>
            <a:r>
              <a:rPr lang="en-GB" sz="900" dirty="0">
                <a:latin typeface="Calibri"/>
                <a:ea typeface="Calibri"/>
                <a:cs typeface="Calibri"/>
                <a:sym typeface="Calibri"/>
              </a:rPr>
              <a:t>Minor amends were carried out to the slides in May 2021.</a:t>
            </a:r>
            <a:endParaRPr sz="9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01132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04B764-8F99-864D-93FB-635BEA6F6FEE}"/>
              </a:ext>
            </a:extLst>
          </p:cNvPr>
          <p:cNvSpPr txBox="1"/>
          <p:nvPr/>
        </p:nvSpPr>
        <p:spPr>
          <a:xfrm>
            <a:off x="550718" y="1007918"/>
            <a:ext cx="8354291" cy="4247317"/>
          </a:xfrm>
          <a:prstGeom prst="rect">
            <a:avLst/>
          </a:prstGeom>
          <a:noFill/>
        </p:spPr>
        <p:txBody>
          <a:bodyPr wrap="square" rtlCol="0">
            <a:spAutoFit/>
          </a:bodyPr>
          <a:lstStyle/>
          <a:p>
            <a:r>
              <a:rPr lang="en-US" sz="1500" i="1" dirty="0"/>
              <a:t>How to put a quote in an essay </a:t>
            </a:r>
            <a:r>
              <a:rPr lang="en-US" sz="1500" dirty="0">
                <a:hlinkClick r:id="rId3"/>
              </a:rPr>
              <a:t>https://www.wikihow.com/Put-a-Quote-in-an-Essay</a:t>
            </a:r>
            <a:r>
              <a:rPr lang="en-US" sz="1500" dirty="0"/>
              <a:t>  </a:t>
            </a:r>
          </a:p>
          <a:p>
            <a:endParaRPr lang="en-US" sz="1500" dirty="0"/>
          </a:p>
          <a:p>
            <a:r>
              <a:rPr lang="en-US" sz="1500" i="1" dirty="0"/>
              <a:t>Referencing </a:t>
            </a:r>
            <a:r>
              <a:rPr lang="en-US" sz="1500" dirty="0"/>
              <a:t>(Glasgow Caledonian Library, n.d.) </a:t>
            </a:r>
            <a:r>
              <a:rPr lang="en-US" sz="1500" dirty="0">
                <a:hlinkClick r:id="rId4"/>
              </a:rPr>
              <a:t>https://www.gcu.ac.uk/library/subjecthelp/referencing/</a:t>
            </a:r>
            <a:r>
              <a:rPr lang="en-US" sz="1500" dirty="0"/>
              <a:t>  </a:t>
            </a:r>
          </a:p>
          <a:p>
            <a:endParaRPr lang="en-US" sz="1500" i="1" dirty="0"/>
          </a:p>
          <a:p>
            <a:r>
              <a:rPr lang="en-US" sz="1500" i="1" dirty="0"/>
              <a:t>Examples of Summary, Quotation and Paraphrase </a:t>
            </a:r>
            <a:r>
              <a:rPr lang="en-US" sz="1500" dirty="0"/>
              <a:t>(Virginia Kearney, 2019, </a:t>
            </a:r>
            <a:r>
              <a:rPr lang="en-US" sz="1500" dirty="0" err="1"/>
              <a:t>Owlcation</a:t>
            </a:r>
            <a:r>
              <a:rPr lang="en-US" sz="1500" dirty="0"/>
              <a:t>) </a:t>
            </a:r>
            <a:r>
              <a:rPr lang="en-US" sz="1500" dirty="0">
                <a:hlinkClick r:id="rId5"/>
              </a:rPr>
              <a:t>https://owlcation.com/academia/Examples-of-Summary-Quotation-and-Paraphrase</a:t>
            </a:r>
            <a:r>
              <a:rPr lang="en-US" sz="1500" dirty="0"/>
              <a:t> </a:t>
            </a:r>
          </a:p>
          <a:p>
            <a:endParaRPr lang="en-US" sz="1500" i="1" dirty="0"/>
          </a:p>
          <a:p>
            <a:r>
              <a:rPr lang="en-US" sz="1500" i="1" dirty="0"/>
              <a:t>Direct Quotation, Paraphrasing and Referencing </a:t>
            </a:r>
            <a:r>
              <a:rPr lang="en-US" sz="1500" dirty="0"/>
              <a:t>(Royal Literary Fund, 2019) </a:t>
            </a:r>
            <a:r>
              <a:rPr lang="en-US" sz="1500" dirty="0">
                <a:hlinkClick r:id="rId6"/>
              </a:rPr>
              <a:t>https://www.rlf.org.uk/resources/direct-quotation-paraphrasing-referencing/</a:t>
            </a:r>
            <a:r>
              <a:rPr lang="en-US" sz="1500" dirty="0"/>
              <a:t> </a:t>
            </a:r>
          </a:p>
          <a:p>
            <a:endParaRPr lang="en-US" sz="1500" i="1" dirty="0"/>
          </a:p>
          <a:p>
            <a:r>
              <a:rPr lang="en-US" sz="1500" i="1" dirty="0"/>
              <a:t>Citing References </a:t>
            </a:r>
            <a:r>
              <a:rPr lang="en-US" sz="1500" dirty="0"/>
              <a:t>(The University of Reading, 2019) </a:t>
            </a:r>
            <a:r>
              <a:rPr lang="en-US" sz="1500" dirty="0">
                <a:hlinkClick r:id="rId7"/>
              </a:rPr>
              <a:t>https://libguides.reading.ac.uk/citing-references/quotesandparaphrases</a:t>
            </a:r>
            <a:r>
              <a:rPr lang="en-US" sz="1500" dirty="0"/>
              <a:t> </a:t>
            </a:r>
          </a:p>
          <a:p>
            <a:endParaRPr lang="en-US" sz="1500" i="1" dirty="0"/>
          </a:p>
          <a:p>
            <a:r>
              <a:rPr lang="en-US" sz="1500" i="1" dirty="0"/>
              <a:t>Chapter 5: Referencing  </a:t>
            </a:r>
            <a:r>
              <a:rPr lang="en-US" sz="1500" dirty="0"/>
              <a:t>(</a:t>
            </a:r>
            <a:r>
              <a:rPr lang="en-US" sz="1500" dirty="0" err="1"/>
              <a:t>OpenLearn</a:t>
            </a:r>
            <a:r>
              <a:rPr lang="en-US" sz="1500" dirty="0"/>
              <a:t>: </a:t>
            </a:r>
            <a:r>
              <a:rPr lang="en-US" sz="1500" i="1" dirty="0"/>
              <a:t>Developing Good Academic Practice </a:t>
            </a:r>
            <a:r>
              <a:rPr lang="en-US" sz="1500" dirty="0"/>
              <a:t>course, n.d.)</a:t>
            </a:r>
          </a:p>
          <a:p>
            <a:r>
              <a:rPr lang="en-US" sz="1500" dirty="0">
                <a:hlinkClick r:id="rId8"/>
              </a:rPr>
              <a:t>https://www.open.edu/openlearn/education/educational-technology-and-practice/educational-practice/developing-good-academic-practice/content-section-5</a:t>
            </a:r>
            <a:r>
              <a:rPr lang="en-US" sz="1500" dirty="0"/>
              <a:t> </a:t>
            </a:r>
          </a:p>
          <a:p>
            <a:endParaRPr lang="en-US" sz="1500" dirty="0"/>
          </a:p>
        </p:txBody>
      </p:sp>
    </p:spTree>
    <p:extLst>
      <p:ext uri="{BB962C8B-B14F-4D97-AF65-F5344CB8AC3E}">
        <p14:creationId xmlns:p14="http://schemas.microsoft.com/office/powerpoint/2010/main" val="1388629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94">
            <a:extLst>
              <a:ext uri="{FF2B5EF4-FFF2-40B4-BE49-F238E27FC236}">
                <a16:creationId xmlns:a16="http://schemas.microsoft.com/office/drawing/2014/main" id="{CEED552B-1B7A-9248-9FDA-27926F9157C3}"/>
              </a:ext>
            </a:extLst>
          </p:cNvPr>
          <p:cNvSpPr txBox="1"/>
          <p:nvPr/>
        </p:nvSpPr>
        <p:spPr>
          <a:xfrm>
            <a:off x="555316" y="1442346"/>
            <a:ext cx="6502079" cy="577081"/>
          </a:xfrm>
          <a:prstGeom prst="rect">
            <a:avLst/>
          </a:prstGeom>
          <a:noFill/>
          <a:ln>
            <a:noFill/>
          </a:ln>
        </p:spPr>
        <p:txBody>
          <a:bodyPr spcFirstLastPara="1" wrap="square" lIns="68569" tIns="34275" rIns="68569" bIns="34275" anchor="t" anchorCtr="0">
            <a:noAutofit/>
          </a:bodyPr>
          <a:lstStyle/>
          <a:p>
            <a:r>
              <a:rPr lang="en-GB" sz="4950" b="1" dirty="0">
                <a:solidFill>
                  <a:schemeClr val="dk1"/>
                </a:solidFill>
                <a:latin typeface="Calibri"/>
                <a:ea typeface="Calibri"/>
                <a:cs typeface="Calibri"/>
                <a:sym typeface="Calibri"/>
              </a:rPr>
              <a:t>Referencing Open Educational Resources (OER) </a:t>
            </a:r>
            <a:endParaRPr sz="4950" b="1" dirty="0">
              <a:solidFill>
                <a:schemeClr val="dk1"/>
              </a:solidFill>
              <a:latin typeface="Calibri"/>
              <a:ea typeface="Calibri"/>
              <a:cs typeface="Calibri"/>
              <a:sym typeface="Calibri"/>
            </a:endParaRPr>
          </a:p>
        </p:txBody>
      </p:sp>
      <p:pic>
        <p:nvPicPr>
          <p:cNvPr id="3" name="Shape 196">
            <a:extLst>
              <a:ext uri="{FF2B5EF4-FFF2-40B4-BE49-F238E27FC236}">
                <a16:creationId xmlns:a16="http://schemas.microsoft.com/office/drawing/2014/main" id="{18B3B427-5B03-A34D-AFCD-AB1B9F058FDA}"/>
              </a:ext>
            </a:extLst>
          </p:cNvPr>
          <p:cNvPicPr preferRelativeResize="0"/>
          <p:nvPr/>
        </p:nvPicPr>
        <p:blipFill rotWithShape="1">
          <a:blip r:embed="rId3">
            <a:alphaModFix/>
          </a:blip>
          <a:srcRect/>
          <a:stretch/>
        </p:blipFill>
        <p:spPr>
          <a:xfrm rot="16200000">
            <a:off x="5914784" y="745789"/>
            <a:ext cx="3678382" cy="2186804"/>
          </a:xfrm>
          <a:prstGeom prst="rect">
            <a:avLst/>
          </a:prstGeom>
          <a:noFill/>
          <a:ln>
            <a:noFill/>
          </a:ln>
        </p:spPr>
      </p:pic>
      <p:sp>
        <p:nvSpPr>
          <p:cNvPr id="4" name="Shape 198">
            <a:extLst>
              <a:ext uri="{FF2B5EF4-FFF2-40B4-BE49-F238E27FC236}">
                <a16:creationId xmlns:a16="http://schemas.microsoft.com/office/drawing/2014/main" id="{EE9C107E-D79A-9C42-93BA-68F8DDA4438A}"/>
              </a:ext>
            </a:extLst>
          </p:cNvPr>
          <p:cNvSpPr txBox="1"/>
          <p:nvPr/>
        </p:nvSpPr>
        <p:spPr>
          <a:xfrm rot="-5400000">
            <a:off x="7302447" y="3193685"/>
            <a:ext cx="3251444" cy="161583"/>
          </a:xfrm>
          <a:prstGeom prst="rect">
            <a:avLst/>
          </a:prstGeom>
          <a:noFill/>
          <a:ln>
            <a:noFill/>
          </a:ln>
        </p:spPr>
        <p:txBody>
          <a:bodyPr spcFirstLastPara="1" wrap="square" lIns="68569" tIns="34275" rIns="68569" bIns="34275" anchor="t" anchorCtr="0">
            <a:noAutofit/>
          </a:bodyPr>
          <a:lstStyle/>
          <a:p>
            <a:r>
              <a:rPr lang="en-GB" sz="600" dirty="0">
                <a:solidFill>
                  <a:srgbClr val="000000"/>
                </a:solidFill>
                <a:latin typeface="Calibri"/>
                <a:ea typeface="Calibri"/>
                <a:cs typeface="Calibri"/>
                <a:sym typeface="Calibri"/>
              </a:rPr>
              <a:t>Picture Credit: </a:t>
            </a:r>
            <a:r>
              <a:rPr lang="en-GB" sz="600" u="sng" dirty="0">
                <a:solidFill>
                  <a:schemeClr val="hlink"/>
                </a:solidFill>
                <a:latin typeface="Calibri"/>
                <a:ea typeface="Calibri"/>
                <a:cs typeface="Calibri"/>
                <a:sym typeface="Calibri"/>
                <a:hlinkClick r:id="rId4"/>
              </a:rPr>
              <a:t>Creative Commons – cc stickers</a:t>
            </a:r>
            <a:r>
              <a:rPr lang="en-GB" sz="600" dirty="0">
                <a:solidFill>
                  <a:srgbClr val="000000"/>
                </a:solidFill>
                <a:latin typeface="Calibri"/>
                <a:ea typeface="Calibri"/>
                <a:cs typeface="Calibri"/>
                <a:sym typeface="Calibri"/>
              </a:rPr>
              <a:t> by </a:t>
            </a:r>
            <a:r>
              <a:rPr lang="en-GB" sz="600" u="sng" dirty="0">
                <a:solidFill>
                  <a:schemeClr val="hlink"/>
                </a:solidFill>
                <a:latin typeface="Calibri"/>
                <a:ea typeface="Calibri"/>
                <a:cs typeface="Calibri"/>
                <a:sym typeface="Calibri"/>
                <a:hlinkClick r:id="rId5"/>
              </a:rPr>
              <a:t>Kristina Alexanderson</a:t>
            </a:r>
            <a:r>
              <a:rPr lang="en-GB" sz="600" dirty="0">
                <a:solidFill>
                  <a:srgbClr val="000000"/>
                </a:solidFill>
                <a:latin typeface="Calibri"/>
                <a:ea typeface="Calibri"/>
                <a:cs typeface="Calibri"/>
                <a:sym typeface="Calibri"/>
              </a:rPr>
              <a:t> is licensed  </a:t>
            </a:r>
            <a:r>
              <a:rPr lang="en-GB" sz="600" u="sng" dirty="0">
                <a:solidFill>
                  <a:schemeClr val="hlink"/>
                </a:solidFill>
                <a:latin typeface="Calibri"/>
                <a:ea typeface="Calibri"/>
                <a:cs typeface="Calibri"/>
                <a:sym typeface="Calibri"/>
                <a:hlinkClick r:id="rId6"/>
              </a:rPr>
              <a:t>CC BY 2.0</a:t>
            </a:r>
            <a:r>
              <a:rPr lang="en-GB" sz="600" dirty="0">
                <a:solidFill>
                  <a:srgbClr val="000000"/>
                </a:solidFill>
                <a:latin typeface="Calibri"/>
                <a:ea typeface="Calibri"/>
                <a:cs typeface="Calibri"/>
                <a:sym typeface="Calibri"/>
              </a:rPr>
              <a:t>  </a:t>
            </a:r>
            <a:endParaRPr sz="6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79513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Shape 226"/>
          <p:cNvPicPr preferRelativeResize="0"/>
          <p:nvPr/>
        </p:nvPicPr>
        <p:blipFill rotWithShape="1">
          <a:blip r:embed="rId3">
            <a:alphaModFix/>
          </a:blip>
          <a:srcRect/>
          <a:stretch/>
        </p:blipFill>
        <p:spPr>
          <a:xfrm>
            <a:off x="2678789" y="251460"/>
            <a:ext cx="2953555" cy="1965960"/>
          </a:xfrm>
          <a:prstGeom prst="rect">
            <a:avLst/>
          </a:prstGeom>
          <a:noFill/>
          <a:ln>
            <a:noFill/>
          </a:ln>
        </p:spPr>
      </p:pic>
      <p:pic>
        <p:nvPicPr>
          <p:cNvPr id="227" name="Shape 227"/>
          <p:cNvPicPr preferRelativeResize="0"/>
          <p:nvPr/>
        </p:nvPicPr>
        <p:blipFill rotWithShape="1">
          <a:blip r:embed="rId4">
            <a:alphaModFix/>
          </a:blip>
          <a:srcRect/>
          <a:stretch/>
        </p:blipFill>
        <p:spPr>
          <a:xfrm>
            <a:off x="240791" y="2217420"/>
            <a:ext cx="8792898" cy="2674239"/>
          </a:xfrm>
          <a:prstGeom prst="rect">
            <a:avLst/>
          </a:prstGeom>
          <a:noFill/>
          <a:ln>
            <a:noFill/>
          </a:ln>
        </p:spPr>
      </p:pic>
      <p:sp>
        <p:nvSpPr>
          <p:cNvPr id="228" name="Shape 228"/>
          <p:cNvSpPr txBox="1"/>
          <p:nvPr/>
        </p:nvSpPr>
        <p:spPr>
          <a:xfrm rot="-5400000">
            <a:off x="6611113" y="2602592"/>
            <a:ext cx="4416552" cy="161583"/>
          </a:xfrm>
          <a:prstGeom prst="rect">
            <a:avLst/>
          </a:prstGeom>
          <a:noFill/>
          <a:ln>
            <a:noFill/>
          </a:ln>
        </p:spPr>
        <p:txBody>
          <a:bodyPr spcFirstLastPara="1" wrap="square" lIns="68569" tIns="34275" rIns="68569" bIns="34275" anchor="t" anchorCtr="0">
            <a:noAutofit/>
          </a:bodyPr>
          <a:lstStyle/>
          <a:p>
            <a:r>
              <a:rPr lang="en-GB" sz="600">
                <a:solidFill>
                  <a:srgbClr val="000000"/>
                </a:solidFill>
                <a:latin typeface="Arial"/>
                <a:ea typeface="Arial"/>
                <a:cs typeface="Arial"/>
                <a:sym typeface="Arial"/>
              </a:rPr>
              <a:t>This screenshot and image is from </a:t>
            </a:r>
            <a:r>
              <a:rPr lang="en-GB" sz="600" u="sng">
                <a:solidFill>
                  <a:schemeClr val="hlink"/>
                </a:solidFill>
                <a:latin typeface="Arial"/>
                <a:ea typeface="Arial"/>
                <a:cs typeface="Arial"/>
                <a:sym typeface="Arial"/>
                <a:hlinkClick r:id="rId5"/>
              </a:rPr>
              <a:t>Best Practices for Attribution</a:t>
            </a:r>
            <a:r>
              <a:rPr lang="en-GB" sz="600">
                <a:solidFill>
                  <a:srgbClr val="000000"/>
                </a:solidFill>
                <a:latin typeface="Arial"/>
                <a:ea typeface="Arial"/>
                <a:cs typeface="Arial"/>
                <a:sym typeface="Arial"/>
              </a:rPr>
              <a:t> by </a:t>
            </a:r>
            <a:r>
              <a:rPr lang="en-GB" sz="600" u="sng">
                <a:solidFill>
                  <a:schemeClr val="hlink"/>
                </a:solidFill>
                <a:latin typeface="Arial"/>
                <a:ea typeface="Arial"/>
                <a:cs typeface="Arial"/>
                <a:sym typeface="Arial"/>
                <a:hlinkClick r:id="rId6"/>
              </a:rPr>
              <a:t>Creative Commons</a:t>
            </a:r>
            <a:r>
              <a:rPr lang="en-GB" sz="600">
                <a:solidFill>
                  <a:srgbClr val="000000"/>
                </a:solidFill>
                <a:latin typeface="Arial"/>
                <a:ea typeface="Arial"/>
                <a:cs typeface="Arial"/>
                <a:sym typeface="Arial"/>
              </a:rPr>
              <a:t> and is licensed </a:t>
            </a:r>
            <a:r>
              <a:rPr lang="en-GB" sz="600" u="sng">
                <a:solidFill>
                  <a:schemeClr val="hlink"/>
                </a:solidFill>
                <a:latin typeface="Arial"/>
                <a:ea typeface="Arial"/>
                <a:cs typeface="Arial"/>
                <a:sym typeface="Arial"/>
                <a:hlinkClick r:id="rId7"/>
              </a:rPr>
              <a:t>CC BY 4.0 </a:t>
            </a:r>
            <a:endParaRPr sz="600">
              <a:solidFill>
                <a:srgbClr val="000000"/>
              </a:solidFill>
              <a:latin typeface="Arial"/>
              <a:ea typeface="Arial"/>
              <a:cs typeface="Arial"/>
              <a:sym typeface="Arial"/>
            </a:endParaRPr>
          </a:p>
        </p:txBody>
      </p:sp>
    </p:spTree>
    <p:extLst>
      <p:ext uri="{BB962C8B-B14F-4D97-AF65-F5344CB8AC3E}">
        <p14:creationId xmlns:p14="http://schemas.microsoft.com/office/powerpoint/2010/main" val="3268287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0917" y="148516"/>
            <a:ext cx="6677246" cy="1338828"/>
          </a:xfrm>
          <a:prstGeom prst="rect">
            <a:avLst/>
          </a:prstGeom>
          <a:noFill/>
        </p:spPr>
        <p:txBody>
          <a:bodyPr wrap="square" rtlCol="0">
            <a:spAutoFit/>
          </a:bodyPr>
          <a:lstStyle/>
          <a:p>
            <a:r>
              <a:rPr lang="en-US" sz="4050" b="1" dirty="0"/>
              <a:t>What about attributing OER created by others?</a:t>
            </a:r>
          </a:p>
        </p:txBody>
      </p:sp>
      <p:sp>
        <p:nvSpPr>
          <p:cNvPr id="2" name="TextBox 1"/>
          <p:cNvSpPr txBox="1"/>
          <p:nvPr/>
        </p:nvSpPr>
        <p:spPr>
          <a:xfrm>
            <a:off x="450917" y="4345133"/>
            <a:ext cx="8163147" cy="559961"/>
          </a:xfrm>
          <a:prstGeom prst="rect">
            <a:avLst/>
          </a:prstGeom>
          <a:noFill/>
        </p:spPr>
        <p:txBody>
          <a:bodyPr wrap="square" rtlCol="0">
            <a:spAutoFit/>
          </a:bodyPr>
          <a:lstStyle/>
          <a:p>
            <a:r>
              <a:rPr lang="en-US" sz="1013" dirty="0"/>
              <a:t>Source: Presentation </a:t>
            </a:r>
            <a:r>
              <a:rPr lang="en-US" sz="1013" i="1" dirty="0"/>
              <a:t>Adding the CC BY license to your materials (TAACCCT) </a:t>
            </a:r>
            <a:r>
              <a:rPr lang="en-US" sz="1013" dirty="0"/>
              <a:t>by Jane Park is licensed CC BY 4.0 </a:t>
            </a:r>
          </a:p>
          <a:p>
            <a:r>
              <a:rPr lang="en-US" sz="1013" dirty="0">
                <a:hlinkClick r:id="rId3"/>
              </a:rPr>
              <a:t>https://www.slideshare.net/janeatcc/taaccct-on-adding-the-cc-by-license-to-your-materials?qid=212813a1-8798-4d57-98da-f5792b147b2a&amp;v=&amp;b=&amp;from_search=6</a:t>
            </a:r>
            <a:r>
              <a:rPr lang="en-US" sz="1013" dirty="0"/>
              <a:t> See slides 53-63 </a:t>
            </a:r>
          </a:p>
        </p:txBody>
      </p:sp>
      <p:sp>
        <p:nvSpPr>
          <p:cNvPr id="3" name="TextBox 2"/>
          <p:cNvSpPr txBox="1"/>
          <p:nvPr/>
        </p:nvSpPr>
        <p:spPr>
          <a:xfrm>
            <a:off x="450917" y="1727451"/>
            <a:ext cx="8048847" cy="2516073"/>
          </a:xfrm>
          <a:prstGeom prst="rect">
            <a:avLst/>
          </a:prstGeom>
          <a:noFill/>
        </p:spPr>
        <p:txBody>
          <a:bodyPr wrap="square" rtlCol="0">
            <a:spAutoFit/>
          </a:bodyPr>
          <a:lstStyle/>
          <a:p>
            <a:r>
              <a:rPr lang="en-US" sz="2250" dirty="0"/>
              <a:t>“Q: How do we incorporate other OER into our materials? How do we give credit? </a:t>
            </a:r>
          </a:p>
          <a:p>
            <a:endParaRPr lang="en-US" sz="2250" dirty="0"/>
          </a:p>
          <a:p>
            <a:r>
              <a:rPr lang="en-US" sz="2250" dirty="0"/>
              <a:t>A: Tweak CC BY license notice to read that there are exceptions.</a:t>
            </a:r>
          </a:p>
          <a:p>
            <a:r>
              <a:rPr lang="en-US" sz="2250" dirty="0"/>
              <a:t>Attribute authors of OER you are using according to CC best practices.” </a:t>
            </a:r>
          </a:p>
        </p:txBody>
      </p:sp>
    </p:spTree>
    <p:extLst>
      <p:ext uri="{BB962C8B-B14F-4D97-AF65-F5344CB8AC3E}">
        <p14:creationId xmlns:p14="http://schemas.microsoft.com/office/powerpoint/2010/main" val="1850961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36" y="244972"/>
            <a:ext cx="5559137" cy="4050490"/>
          </a:xfrm>
          <a:prstGeom prst="rect">
            <a:avLst/>
          </a:prstGeom>
        </p:spPr>
      </p:pic>
      <p:sp>
        <p:nvSpPr>
          <p:cNvPr id="8" name="Rectangle 7"/>
          <p:cNvSpPr/>
          <p:nvPr/>
        </p:nvSpPr>
        <p:spPr>
          <a:xfrm>
            <a:off x="218209" y="4414929"/>
            <a:ext cx="8728364" cy="559961"/>
          </a:xfrm>
          <a:prstGeom prst="rect">
            <a:avLst/>
          </a:prstGeom>
        </p:spPr>
        <p:txBody>
          <a:bodyPr wrap="square">
            <a:spAutoFit/>
          </a:bodyPr>
          <a:lstStyle/>
          <a:p>
            <a:r>
              <a:rPr lang="en-US" sz="1013" dirty="0"/>
              <a:t>Screenshot source: Presentation </a:t>
            </a:r>
            <a:r>
              <a:rPr lang="en-US" sz="1013" i="1" dirty="0"/>
              <a:t>Adding the CC BY license to your materials (TAACCCT) </a:t>
            </a:r>
            <a:r>
              <a:rPr lang="en-US" sz="1013" dirty="0"/>
              <a:t>by Jane Park is licensed CC BY 4.0 </a:t>
            </a:r>
          </a:p>
          <a:p>
            <a:r>
              <a:rPr lang="en-US" sz="1013" dirty="0">
                <a:hlinkClick r:id="rId4"/>
              </a:rPr>
              <a:t>https://www.slideshare.net/janeatcc/taaccct-on-adding-the-cc-by-license-to-your-materials?qid=212813a1-8798-4d57-98da-f5792b147b2a&amp;v=&amp;b=&amp;from_search=6</a:t>
            </a:r>
            <a:r>
              <a:rPr lang="en-US" sz="1013" dirty="0"/>
              <a:t> See slides 53-63 </a:t>
            </a:r>
          </a:p>
        </p:txBody>
      </p:sp>
    </p:spTree>
    <p:extLst>
      <p:ext uri="{BB962C8B-B14F-4D97-AF65-F5344CB8AC3E}">
        <p14:creationId xmlns:p14="http://schemas.microsoft.com/office/powerpoint/2010/main" val="1878826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4" y="4405905"/>
            <a:ext cx="8832273" cy="559961"/>
          </a:xfrm>
          <a:prstGeom prst="rect">
            <a:avLst/>
          </a:prstGeom>
        </p:spPr>
        <p:txBody>
          <a:bodyPr wrap="square">
            <a:spAutoFit/>
          </a:bodyPr>
          <a:lstStyle/>
          <a:p>
            <a:r>
              <a:rPr lang="en-US" sz="1013" dirty="0"/>
              <a:t>Screenshot source: Presentation </a:t>
            </a:r>
            <a:r>
              <a:rPr lang="en-US" sz="1013" i="1" dirty="0"/>
              <a:t>Adding the CC BY license to your materials (TAACCCT) </a:t>
            </a:r>
            <a:r>
              <a:rPr lang="en-US" sz="1013" dirty="0"/>
              <a:t>by Jane Park is licensed CC BY 4.0 </a:t>
            </a:r>
          </a:p>
          <a:p>
            <a:r>
              <a:rPr lang="en-US" sz="1013" dirty="0">
                <a:hlinkClick r:id="rId2"/>
              </a:rPr>
              <a:t>https://www.slideshare.net/janeatcc/taaccct-on-adding-the-cc-by-license-to-your-materials?qid=212813a1-8798-4d57-98da-f5792b147b2a&amp;v=&amp;b=&amp;from_search=6</a:t>
            </a:r>
            <a:r>
              <a:rPr lang="en-US" sz="1013" dirty="0"/>
              <a:t> See slides 53-63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991" y="313185"/>
            <a:ext cx="5455228" cy="4006039"/>
          </a:xfrm>
          <a:prstGeom prst="rect">
            <a:avLst/>
          </a:prstGeom>
        </p:spPr>
      </p:pic>
    </p:spTree>
    <p:extLst>
      <p:ext uri="{BB962C8B-B14F-4D97-AF65-F5344CB8AC3E}">
        <p14:creationId xmlns:p14="http://schemas.microsoft.com/office/powerpoint/2010/main" val="2154428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25" y="256114"/>
            <a:ext cx="8042565" cy="4284713"/>
          </a:xfrm>
          <a:prstGeom prst="rect">
            <a:avLst/>
          </a:prstGeom>
        </p:spPr>
      </p:pic>
      <p:sp>
        <p:nvSpPr>
          <p:cNvPr id="6" name="TextBox 5"/>
          <p:cNvSpPr txBox="1"/>
          <p:nvPr/>
        </p:nvSpPr>
        <p:spPr>
          <a:xfrm>
            <a:off x="452869" y="4644737"/>
            <a:ext cx="8691131" cy="404085"/>
          </a:xfrm>
          <a:prstGeom prst="rect">
            <a:avLst/>
          </a:prstGeom>
          <a:noFill/>
        </p:spPr>
        <p:txBody>
          <a:bodyPr wrap="square" rtlCol="0">
            <a:spAutoFit/>
          </a:bodyPr>
          <a:lstStyle/>
          <a:p>
            <a:r>
              <a:rPr lang="en-US" sz="1013" dirty="0"/>
              <a:t>Screenshot source: </a:t>
            </a:r>
            <a:r>
              <a:rPr lang="en-US" sz="1013" i="1" dirty="0"/>
              <a:t>Open Research 2014 </a:t>
            </a:r>
            <a:r>
              <a:rPr lang="en-US" sz="1013" dirty="0"/>
              <a:t>“Image and Asset Credits” section by OER Hub is licensed </a:t>
            </a:r>
            <a:r>
              <a:rPr lang="en-US" sz="1013" dirty="0">
                <a:hlinkClick r:id="rId4"/>
              </a:rPr>
              <a:t>CC BY-SA 4.0  </a:t>
            </a:r>
            <a:r>
              <a:rPr lang="en-US" sz="1013" dirty="0">
                <a:hlinkClick r:id="rId5"/>
              </a:rPr>
              <a:t>https://courses.p2pu.org/en/courses/2377/content/4798/</a:t>
            </a:r>
            <a:r>
              <a:rPr lang="en-US" sz="1013" dirty="0"/>
              <a:t> </a:t>
            </a:r>
          </a:p>
        </p:txBody>
      </p:sp>
    </p:spTree>
    <p:extLst>
      <p:ext uri="{BB962C8B-B14F-4D97-AF65-F5344CB8AC3E}">
        <p14:creationId xmlns:p14="http://schemas.microsoft.com/office/powerpoint/2010/main" val="518905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43" y="1548246"/>
            <a:ext cx="8887313" cy="1588077"/>
          </a:xfrm>
          <a:prstGeom prst="rect">
            <a:avLst/>
          </a:prstGeom>
        </p:spPr>
      </p:pic>
      <p:sp>
        <p:nvSpPr>
          <p:cNvPr id="6" name="TextBox 5"/>
          <p:cNvSpPr txBox="1"/>
          <p:nvPr/>
        </p:nvSpPr>
        <p:spPr>
          <a:xfrm>
            <a:off x="141142" y="4540827"/>
            <a:ext cx="8691131" cy="404085"/>
          </a:xfrm>
          <a:prstGeom prst="rect">
            <a:avLst/>
          </a:prstGeom>
          <a:noFill/>
        </p:spPr>
        <p:txBody>
          <a:bodyPr wrap="square" rtlCol="0">
            <a:spAutoFit/>
          </a:bodyPr>
          <a:lstStyle/>
          <a:p>
            <a:r>
              <a:rPr lang="en-US" sz="1013" dirty="0"/>
              <a:t>Screenshot source: </a:t>
            </a:r>
            <a:r>
              <a:rPr lang="en-US" sz="1013" i="1" dirty="0"/>
              <a:t>Open Research 2014 </a:t>
            </a:r>
            <a:r>
              <a:rPr lang="en-US" sz="1013" dirty="0"/>
              <a:t>“About” section by OER Hub is licensed </a:t>
            </a:r>
            <a:r>
              <a:rPr lang="en-US" sz="1013" dirty="0">
                <a:hlinkClick r:id="rId4"/>
              </a:rPr>
              <a:t>CC BY-SA 4.0 </a:t>
            </a:r>
            <a:r>
              <a:rPr lang="en-US" sz="1013" dirty="0">
                <a:hlinkClick r:id="rId5"/>
              </a:rPr>
              <a:t>https://courses.p2pu.org/en/courses/2377/open-research-2014/</a:t>
            </a:r>
            <a:r>
              <a:rPr lang="en-US" sz="1013" dirty="0"/>
              <a:t> </a:t>
            </a:r>
          </a:p>
        </p:txBody>
      </p:sp>
      <p:cxnSp>
        <p:nvCxnSpPr>
          <p:cNvPr id="3" name="Straight Arrow Connector 2">
            <a:extLst>
              <a:ext uri="{FF2B5EF4-FFF2-40B4-BE49-F238E27FC236}">
                <a16:creationId xmlns:a16="http://schemas.microsoft.com/office/drawing/2014/main" id="{048EC9B0-22DA-284C-9AC0-4C805A7B2386}"/>
              </a:ext>
            </a:extLst>
          </p:cNvPr>
          <p:cNvCxnSpPr/>
          <p:nvPr/>
        </p:nvCxnSpPr>
        <p:spPr>
          <a:xfrm flipH="1" flipV="1">
            <a:off x="2286000" y="3013364"/>
            <a:ext cx="872837" cy="88322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520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209" y="4300629"/>
            <a:ext cx="7163666" cy="715837"/>
          </a:xfrm>
          <a:prstGeom prst="rect">
            <a:avLst/>
          </a:prstGeom>
        </p:spPr>
        <p:txBody>
          <a:bodyPr wrap="square">
            <a:spAutoFit/>
          </a:bodyPr>
          <a:lstStyle/>
          <a:p>
            <a:r>
              <a:rPr lang="en-US" sz="1013"/>
              <a:t>Screenshot source</a:t>
            </a:r>
            <a:r>
              <a:rPr lang="en-US" sz="1013" dirty="0"/>
              <a:t>: Presentation </a:t>
            </a:r>
            <a:r>
              <a:rPr lang="en-US" sz="1013" i="1" dirty="0"/>
              <a:t>Adding the CC BY license to your materials (TAACCCT) </a:t>
            </a:r>
            <a:r>
              <a:rPr lang="en-US" sz="1013" dirty="0"/>
              <a:t>by Jane Park is licensed CC BY </a:t>
            </a:r>
          </a:p>
          <a:p>
            <a:r>
              <a:rPr lang="en-US" sz="1013" dirty="0">
                <a:hlinkClick r:id="rId2"/>
              </a:rPr>
              <a:t>https://www.slideshare.net/janeatcc/taaccct-on-adding-the-cc-by-license-to-your-materials?qid=212813a1-8798-4d57-98da-f5792b147b2a&amp;v=&amp;b=&amp;from_search=6</a:t>
            </a:r>
            <a:r>
              <a:rPr lang="en-US" sz="1013" dirty="0"/>
              <a:t> See slides 53-63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09" y="306532"/>
            <a:ext cx="5077155" cy="3839441"/>
          </a:xfrm>
          <a:prstGeom prst="rect">
            <a:avLst/>
          </a:prstGeom>
        </p:spPr>
      </p:pic>
    </p:spTree>
    <p:extLst>
      <p:ext uri="{BB962C8B-B14F-4D97-AF65-F5344CB8AC3E}">
        <p14:creationId xmlns:p14="http://schemas.microsoft.com/office/powerpoint/2010/main" val="1008689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72" y="142010"/>
            <a:ext cx="8563794" cy="4523509"/>
          </a:xfrm>
          <a:prstGeom prst="rect">
            <a:avLst/>
          </a:prstGeom>
        </p:spPr>
      </p:pic>
      <p:sp>
        <p:nvSpPr>
          <p:cNvPr id="5" name="TextBox 4"/>
          <p:cNvSpPr txBox="1"/>
          <p:nvPr/>
        </p:nvSpPr>
        <p:spPr>
          <a:xfrm>
            <a:off x="259773" y="4688740"/>
            <a:ext cx="8884228" cy="404085"/>
          </a:xfrm>
          <a:prstGeom prst="rect">
            <a:avLst/>
          </a:prstGeom>
          <a:noFill/>
        </p:spPr>
        <p:txBody>
          <a:bodyPr wrap="square" rtlCol="0">
            <a:spAutoFit/>
          </a:bodyPr>
          <a:lstStyle/>
          <a:p>
            <a:r>
              <a:rPr lang="en-US" sz="1013" dirty="0"/>
              <a:t>Screenshot source: </a:t>
            </a:r>
            <a:r>
              <a:rPr lang="en-US" sz="1013" i="1" dirty="0"/>
              <a:t>Becoming an Open Educator </a:t>
            </a:r>
            <a:r>
              <a:rPr lang="en-US" sz="1013" dirty="0"/>
              <a:t>course section 2.2 is licensed CC BY 4.0 except where otherwise stated </a:t>
            </a:r>
            <a:r>
              <a:rPr lang="en-US" sz="1013" dirty="0">
                <a:hlinkClick r:id="rId4"/>
              </a:rPr>
              <a:t>http://www.open.edu/openlearncreate/mod/oucontent/view.php?id=82522&amp;section=2</a:t>
            </a:r>
            <a:r>
              <a:rPr lang="en-US" sz="1013" dirty="0"/>
              <a:t> </a:t>
            </a:r>
          </a:p>
        </p:txBody>
      </p:sp>
    </p:spTree>
    <p:extLst>
      <p:ext uri="{BB962C8B-B14F-4D97-AF65-F5344CB8AC3E}">
        <p14:creationId xmlns:p14="http://schemas.microsoft.com/office/powerpoint/2010/main" val="3997527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425371" y="1369219"/>
            <a:ext cx="3998348" cy="3263504"/>
          </a:xfrm>
          <a:prstGeom prst="rect">
            <a:avLst/>
          </a:prstGeom>
          <a:noFill/>
          <a:ln>
            <a:noFill/>
          </a:ln>
        </p:spPr>
        <p:txBody>
          <a:bodyPr spcFirstLastPara="1" wrap="square" lIns="68569" tIns="34275" rIns="68569" bIns="34275" anchor="t" anchorCtr="0">
            <a:noAutofit/>
          </a:bodyPr>
          <a:lstStyle/>
          <a:p>
            <a:pPr marL="0" indent="0">
              <a:spcBef>
                <a:spcPts val="0"/>
              </a:spcBef>
              <a:buSzPts val="3500"/>
              <a:buNone/>
            </a:pPr>
            <a:r>
              <a:rPr lang="en-GB" sz="1800" dirty="0"/>
              <a:t>By the end of this session you will have consolidated your knowledge and experience of:</a:t>
            </a:r>
          </a:p>
          <a:p>
            <a:pPr marL="38100" indent="0">
              <a:buNone/>
            </a:pPr>
            <a:r>
              <a:rPr lang="en-GB" sz="1800" dirty="0"/>
              <a:t> </a:t>
            </a:r>
          </a:p>
          <a:p>
            <a:pPr lvl="0"/>
            <a:r>
              <a:rPr lang="en-GB" sz="1800" dirty="0"/>
              <a:t>Finding and Evaluating open educational resources (OER)</a:t>
            </a:r>
          </a:p>
          <a:p>
            <a:pPr lvl="0"/>
            <a:r>
              <a:rPr lang="en-GB" sz="1800" dirty="0"/>
              <a:t>Creating and Reusing OER </a:t>
            </a:r>
          </a:p>
          <a:p>
            <a:pPr lvl="0"/>
            <a:r>
              <a:rPr lang="en-GB" sz="1800" dirty="0"/>
              <a:t>Referencing OER and other resources appropriately</a:t>
            </a:r>
          </a:p>
          <a:p>
            <a:pPr lvl="0"/>
            <a:r>
              <a:rPr lang="en-GB" sz="1800" dirty="0"/>
              <a:t>Revising an OER and acknowledge any revisions appropriately</a:t>
            </a:r>
          </a:p>
        </p:txBody>
      </p:sp>
      <p:sp>
        <p:nvSpPr>
          <p:cNvPr id="94" name="Shape 94"/>
          <p:cNvSpPr txBox="1"/>
          <p:nvPr/>
        </p:nvSpPr>
        <p:spPr>
          <a:xfrm>
            <a:off x="425370" y="338560"/>
            <a:ext cx="6502079" cy="577081"/>
          </a:xfrm>
          <a:prstGeom prst="rect">
            <a:avLst/>
          </a:prstGeom>
          <a:noFill/>
          <a:ln>
            <a:noFill/>
          </a:ln>
        </p:spPr>
        <p:txBody>
          <a:bodyPr spcFirstLastPara="1" wrap="square" lIns="68569" tIns="34275" rIns="68569" bIns="34275" anchor="t" anchorCtr="0">
            <a:noAutofit/>
          </a:bodyPr>
          <a:lstStyle/>
          <a:p>
            <a:r>
              <a:rPr lang="en-GB" sz="4950" b="1" dirty="0">
                <a:solidFill>
                  <a:schemeClr val="dk1"/>
                </a:solidFill>
                <a:latin typeface="Calibri"/>
                <a:ea typeface="Calibri"/>
                <a:cs typeface="Calibri"/>
                <a:sym typeface="Calibri"/>
              </a:rPr>
              <a:t>Learning Outcomes </a:t>
            </a:r>
            <a:endParaRPr sz="4950" b="1" dirty="0">
              <a:solidFill>
                <a:schemeClr val="dk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88127AA0-4F4A-2C48-8F7A-089543AEE34F}"/>
              </a:ext>
            </a:extLst>
          </p:cNvPr>
          <p:cNvPicPr>
            <a:picLocks noChangeAspect="1"/>
          </p:cNvPicPr>
          <p:nvPr/>
        </p:nvPicPr>
        <p:blipFill>
          <a:blip r:embed="rId3"/>
          <a:stretch>
            <a:fillRect/>
          </a:stretch>
        </p:blipFill>
        <p:spPr>
          <a:xfrm>
            <a:off x="5141346" y="1949761"/>
            <a:ext cx="3577283" cy="2682962"/>
          </a:xfrm>
          <a:prstGeom prst="rect">
            <a:avLst/>
          </a:prstGeom>
        </p:spPr>
      </p:pic>
      <p:sp>
        <p:nvSpPr>
          <p:cNvPr id="8" name="TextBox 7">
            <a:extLst>
              <a:ext uri="{FF2B5EF4-FFF2-40B4-BE49-F238E27FC236}">
                <a16:creationId xmlns:a16="http://schemas.microsoft.com/office/drawing/2014/main" id="{5D527B0D-929C-5F44-836A-2303DAA50992}"/>
              </a:ext>
            </a:extLst>
          </p:cNvPr>
          <p:cNvSpPr txBox="1"/>
          <p:nvPr/>
        </p:nvSpPr>
        <p:spPr>
          <a:xfrm rot="16200000">
            <a:off x="7452615" y="3121964"/>
            <a:ext cx="2870583" cy="338554"/>
          </a:xfrm>
          <a:prstGeom prst="rect">
            <a:avLst/>
          </a:prstGeom>
          <a:noFill/>
        </p:spPr>
        <p:txBody>
          <a:bodyPr wrap="square" rtlCol="0">
            <a:spAutoFit/>
          </a:bodyPr>
          <a:lstStyle/>
          <a:p>
            <a:r>
              <a:rPr lang="en-US" sz="800" dirty="0"/>
              <a:t>Photo credit: </a:t>
            </a:r>
            <a:r>
              <a:rPr lang="en-US" sz="800" dirty="0">
                <a:hlinkClick r:id="rId4"/>
              </a:rPr>
              <a:t>Mobile on the circular train, Yangon, Myanmar II </a:t>
            </a:r>
            <a:r>
              <a:rPr lang="en-US" sz="800" dirty="0"/>
              <a:t>by Beck Pitt is licensed </a:t>
            </a:r>
            <a:r>
              <a:rPr lang="en-US" sz="800" dirty="0">
                <a:hlinkClick r:id="rId5"/>
              </a:rPr>
              <a:t>CC BY 2.0</a:t>
            </a:r>
            <a:r>
              <a:rPr lang="en-US" sz="800" dirty="0"/>
              <a:t> </a:t>
            </a:r>
          </a:p>
        </p:txBody>
      </p:sp>
    </p:spTree>
    <p:extLst>
      <p:ext uri="{BB962C8B-B14F-4D97-AF65-F5344CB8AC3E}">
        <p14:creationId xmlns:p14="http://schemas.microsoft.com/office/powerpoint/2010/main" val="3532080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94">
            <a:extLst>
              <a:ext uri="{FF2B5EF4-FFF2-40B4-BE49-F238E27FC236}">
                <a16:creationId xmlns:a16="http://schemas.microsoft.com/office/drawing/2014/main" id="{CEED552B-1B7A-9248-9FDA-27926F9157C3}"/>
              </a:ext>
            </a:extLst>
          </p:cNvPr>
          <p:cNvSpPr txBox="1"/>
          <p:nvPr/>
        </p:nvSpPr>
        <p:spPr>
          <a:xfrm>
            <a:off x="513753" y="870846"/>
            <a:ext cx="6502079" cy="577081"/>
          </a:xfrm>
          <a:prstGeom prst="rect">
            <a:avLst/>
          </a:prstGeom>
          <a:noFill/>
          <a:ln>
            <a:noFill/>
          </a:ln>
        </p:spPr>
        <p:txBody>
          <a:bodyPr spcFirstLastPara="1" wrap="square" lIns="68569" tIns="34275" rIns="68569" bIns="34275" anchor="t" anchorCtr="0">
            <a:noAutofit/>
          </a:bodyPr>
          <a:lstStyle/>
          <a:p>
            <a:r>
              <a:rPr lang="en-GB" sz="4950" b="1" dirty="0">
                <a:solidFill>
                  <a:schemeClr val="dk1"/>
                </a:solidFill>
                <a:latin typeface="Calibri"/>
                <a:ea typeface="Calibri"/>
                <a:cs typeface="Calibri"/>
                <a:sym typeface="Calibri"/>
              </a:rPr>
              <a:t>Licensing an Open Educational Resource (OER) which you </a:t>
            </a:r>
            <a:r>
              <a:rPr lang="en-GB" sz="4950" b="1" dirty="0">
                <a:solidFill>
                  <a:srgbClr val="FF0000"/>
                </a:solidFill>
                <a:latin typeface="Calibri"/>
                <a:ea typeface="Calibri"/>
                <a:cs typeface="Calibri"/>
                <a:sym typeface="Calibri"/>
              </a:rPr>
              <a:t>have</a:t>
            </a:r>
            <a:r>
              <a:rPr lang="en-GB" sz="4950" b="1" dirty="0">
                <a:solidFill>
                  <a:schemeClr val="dk1"/>
                </a:solidFill>
                <a:latin typeface="Calibri"/>
                <a:ea typeface="Calibri"/>
                <a:cs typeface="Calibri"/>
                <a:sym typeface="Calibri"/>
              </a:rPr>
              <a:t> changed / revised</a:t>
            </a:r>
          </a:p>
          <a:p>
            <a:endParaRPr lang="en-GB" sz="1800" b="1" dirty="0">
              <a:solidFill>
                <a:schemeClr val="dk1"/>
              </a:solidFill>
              <a:latin typeface="Calibri"/>
              <a:ea typeface="Calibri"/>
              <a:cs typeface="Calibri"/>
              <a:sym typeface="Calibri"/>
            </a:endParaRPr>
          </a:p>
          <a:p>
            <a:endParaRPr sz="2700" b="1" dirty="0">
              <a:solidFill>
                <a:schemeClr val="dk1"/>
              </a:solidFill>
              <a:latin typeface="Calibri"/>
              <a:ea typeface="Calibri"/>
              <a:cs typeface="Calibri"/>
              <a:sym typeface="Calibri"/>
            </a:endParaRPr>
          </a:p>
        </p:txBody>
      </p:sp>
      <p:pic>
        <p:nvPicPr>
          <p:cNvPr id="3" name="Shape 196">
            <a:extLst>
              <a:ext uri="{FF2B5EF4-FFF2-40B4-BE49-F238E27FC236}">
                <a16:creationId xmlns:a16="http://schemas.microsoft.com/office/drawing/2014/main" id="{18B3B427-5B03-A34D-AFCD-AB1B9F058FDA}"/>
              </a:ext>
            </a:extLst>
          </p:cNvPr>
          <p:cNvPicPr preferRelativeResize="0"/>
          <p:nvPr/>
        </p:nvPicPr>
        <p:blipFill rotWithShape="1">
          <a:blip r:embed="rId3">
            <a:alphaModFix/>
          </a:blip>
          <a:srcRect/>
          <a:stretch/>
        </p:blipFill>
        <p:spPr>
          <a:xfrm rot="16200000">
            <a:off x="5914784" y="745789"/>
            <a:ext cx="3678382" cy="2186804"/>
          </a:xfrm>
          <a:prstGeom prst="rect">
            <a:avLst/>
          </a:prstGeom>
          <a:noFill/>
          <a:ln>
            <a:noFill/>
          </a:ln>
        </p:spPr>
      </p:pic>
      <p:sp>
        <p:nvSpPr>
          <p:cNvPr id="4" name="Shape 198">
            <a:extLst>
              <a:ext uri="{FF2B5EF4-FFF2-40B4-BE49-F238E27FC236}">
                <a16:creationId xmlns:a16="http://schemas.microsoft.com/office/drawing/2014/main" id="{EE9C107E-D79A-9C42-93BA-68F8DDA4438A}"/>
              </a:ext>
            </a:extLst>
          </p:cNvPr>
          <p:cNvSpPr txBox="1"/>
          <p:nvPr/>
        </p:nvSpPr>
        <p:spPr>
          <a:xfrm rot="-5400000">
            <a:off x="7302447" y="3193685"/>
            <a:ext cx="3251444" cy="161583"/>
          </a:xfrm>
          <a:prstGeom prst="rect">
            <a:avLst/>
          </a:prstGeom>
          <a:noFill/>
          <a:ln>
            <a:noFill/>
          </a:ln>
        </p:spPr>
        <p:txBody>
          <a:bodyPr spcFirstLastPara="1" wrap="square" lIns="68569" tIns="34275" rIns="68569" bIns="34275" anchor="t" anchorCtr="0">
            <a:noAutofit/>
          </a:bodyPr>
          <a:lstStyle/>
          <a:p>
            <a:r>
              <a:rPr lang="en-GB" sz="600" dirty="0">
                <a:solidFill>
                  <a:srgbClr val="000000"/>
                </a:solidFill>
                <a:latin typeface="Calibri"/>
                <a:ea typeface="Calibri"/>
                <a:cs typeface="Calibri"/>
                <a:sym typeface="Calibri"/>
              </a:rPr>
              <a:t>Picture Credit: </a:t>
            </a:r>
            <a:r>
              <a:rPr lang="en-GB" sz="600" u="sng" dirty="0">
                <a:solidFill>
                  <a:schemeClr val="hlink"/>
                </a:solidFill>
                <a:latin typeface="Calibri"/>
                <a:ea typeface="Calibri"/>
                <a:cs typeface="Calibri"/>
                <a:sym typeface="Calibri"/>
                <a:hlinkClick r:id="rId4"/>
              </a:rPr>
              <a:t>Creative Commons – cc stickers</a:t>
            </a:r>
            <a:r>
              <a:rPr lang="en-GB" sz="600" dirty="0">
                <a:solidFill>
                  <a:srgbClr val="000000"/>
                </a:solidFill>
                <a:latin typeface="Calibri"/>
                <a:ea typeface="Calibri"/>
                <a:cs typeface="Calibri"/>
                <a:sym typeface="Calibri"/>
              </a:rPr>
              <a:t> by </a:t>
            </a:r>
            <a:r>
              <a:rPr lang="en-GB" sz="600" u="sng" dirty="0">
                <a:solidFill>
                  <a:schemeClr val="hlink"/>
                </a:solidFill>
                <a:latin typeface="Calibri"/>
                <a:ea typeface="Calibri"/>
                <a:cs typeface="Calibri"/>
                <a:sym typeface="Calibri"/>
                <a:hlinkClick r:id="rId5"/>
              </a:rPr>
              <a:t>Kristina Alexanderson</a:t>
            </a:r>
            <a:r>
              <a:rPr lang="en-GB" sz="600" dirty="0">
                <a:solidFill>
                  <a:srgbClr val="000000"/>
                </a:solidFill>
                <a:latin typeface="Calibri"/>
                <a:ea typeface="Calibri"/>
                <a:cs typeface="Calibri"/>
                <a:sym typeface="Calibri"/>
              </a:rPr>
              <a:t> is licensed  </a:t>
            </a:r>
            <a:r>
              <a:rPr lang="en-GB" sz="600" u="sng" dirty="0">
                <a:solidFill>
                  <a:schemeClr val="hlink"/>
                </a:solidFill>
                <a:latin typeface="Calibri"/>
                <a:ea typeface="Calibri"/>
                <a:cs typeface="Calibri"/>
                <a:sym typeface="Calibri"/>
                <a:hlinkClick r:id="rId6"/>
              </a:rPr>
              <a:t>CC BY 2.0</a:t>
            </a:r>
            <a:r>
              <a:rPr lang="en-GB" sz="600" dirty="0">
                <a:solidFill>
                  <a:srgbClr val="000000"/>
                </a:solidFill>
                <a:latin typeface="Calibri"/>
                <a:ea typeface="Calibri"/>
                <a:cs typeface="Calibri"/>
                <a:sym typeface="Calibri"/>
              </a:rPr>
              <a:t>  </a:t>
            </a:r>
            <a:endParaRPr sz="6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26485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4" name="Shape 166"/>
          <p:cNvPicPr preferRelativeResize="0"/>
          <p:nvPr/>
        </p:nvPicPr>
        <p:blipFill rotWithShape="1">
          <a:blip r:embed="rId3">
            <a:alphaModFix/>
          </a:blip>
          <a:srcRect/>
          <a:stretch/>
        </p:blipFill>
        <p:spPr>
          <a:xfrm>
            <a:off x="515389" y="309975"/>
            <a:ext cx="8223365" cy="4532189"/>
          </a:xfrm>
          <a:prstGeom prst="rect">
            <a:avLst/>
          </a:prstGeom>
          <a:noFill/>
          <a:ln>
            <a:noFill/>
          </a:ln>
        </p:spPr>
      </p:pic>
      <p:sp>
        <p:nvSpPr>
          <p:cNvPr id="3" name="&quot;No&quot; Symbol 2"/>
          <p:cNvSpPr/>
          <p:nvPr/>
        </p:nvSpPr>
        <p:spPr>
          <a:xfrm>
            <a:off x="5953992" y="3457575"/>
            <a:ext cx="2036618" cy="1413164"/>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5" name="&quot;No&quot; Symbol 4"/>
          <p:cNvSpPr/>
          <p:nvPr/>
        </p:nvSpPr>
        <p:spPr>
          <a:xfrm>
            <a:off x="1392382" y="3486150"/>
            <a:ext cx="2036618" cy="1413164"/>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Tree>
    <p:extLst>
      <p:ext uri="{BB962C8B-B14F-4D97-AF65-F5344CB8AC3E}">
        <p14:creationId xmlns:p14="http://schemas.microsoft.com/office/powerpoint/2010/main" val="354182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433" y="2888674"/>
            <a:ext cx="7606145" cy="1800493"/>
          </a:xfrm>
          <a:prstGeom prst="rect">
            <a:avLst/>
          </a:prstGeom>
          <a:noFill/>
        </p:spPr>
        <p:txBody>
          <a:bodyPr wrap="square" rtlCol="0">
            <a:spAutoFit/>
          </a:bodyPr>
          <a:lstStyle/>
          <a:p>
            <a:r>
              <a:rPr lang="en-US" sz="2700" dirty="0"/>
              <a:t>“</a:t>
            </a:r>
            <a:r>
              <a:rPr lang="is-IS" sz="2700" dirty="0"/>
              <a:t>…</a:t>
            </a:r>
            <a:r>
              <a:rPr lang="en-US" sz="2700" dirty="0"/>
              <a:t>to adapt, adjust, modify, or alter </a:t>
            </a:r>
            <a:r>
              <a:rPr lang="en-US" sz="2700" dirty="0">
                <a:solidFill>
                  <a:srgbClr val="FF0000"/>
                </a:solidFill>
              </a:rPr>
              <a:t>the content itself </a:t>
            </a:r>
            <a:r>
              <a:rPr lang="en-US" sz="2700" dirty="0"/>
              <a:t>(e.g., translate the content into another language)” </a:t>
            </a:r>
          </a:p>
          <a:p>
            <a:endParaRPr lang="en-US" sz="2100" dirty="0"/>
          </a:p>
          <a:p>
            <a:r>
              <a:rPr lang="en-US" sz="900" dirty="0"/>
              <a:t>David Wiley “Defining the “Open” in the Open Content and Open Educational Resources” </a:t>
            </a:r>
            <a:r>
              <a:rPr lang="en-US" sz="900" dirty="0">
                <a:hlinkClick r:id="rId3"/>
              </a:rPr>
              <a:t>http://opencontent.org/definition/</a:t>
            </a:r>
            <a:r>
              <a:rPr lang="en-US" sz="900" dirty="0"/>
              <a:t> (my highlighted words)</a:t>
            </a:r>
          </a:p>
        </p:txBody>
      </p:sp>
      <p:sp>
        <p:nvSpPr>
          <p:cNvPr id="3" name="Shape 111"/>
          <p:cNvSpPr txBox="1"/>
          <p:nvPr/>
        </p:nvSpPr>
        <p:spPr>
          <a:xfrm>
            <a:off x="328433" y="286605"/>
            <a:ext cx="6484716" cy="1592744"/>
          </a:xfrm>
          <a:prstGeom prst="rect">
            <a:avLst/>
          </a:prstGeom>
          <a:noFill/>
          <a:ln>
            <a:noFill/>
          </a:ln>
        </p:spPr>
        <p:txBody>
          <a:bodyPr spcFirstLastPara="1" wrap="square" lIns="68569" tIns="34275" rIns="68569" bIns="34275" anchor="t" anchorCtr="0">
            <a:noAutofit/>
          </a:bodyPr>
          <a:lstStyle/>
          <a:p>
            <a:r>
              <a:rPr lang="en-GB" sz="4950" b="1" dirty="0">
                <a:solidFill>
                  <a:schemeClr val="dk1"/>
                </a:solidFill>
                <a:latin typeface="Calibri"/>
                <a:ea typeface="Calibri"/>
                <a:cs typeface="Calibri"/>
                <a:sym typeface="Calibri"/>
              </a:rPr>
              <a:t>What do we mean</a:t>
            </a:r>
          </a:p>
          <a:p>
            <a:r>
              <a:rPr lang="en-GB" sz="4950" b="1" dirty="0">
                <a:solidFill>
                  <a:schemeClr val="dk1"/>
                </a:solidFill>
                <a:latin typeface="Calibri"/>
                <a:ea typeface="Calibri"/>
                <a:cs typeface="Calibri"/>
                <a:sym typeface="Calibri"/>
              </a:rPr>
              <a:t>by revise? </a:t>
            </a:r>
            <a:endParaRPr sz="4950" dirty="0"/>
          </a:p>
          <a:p>
            <a:endParaRPr sz="4950" b="1" dirty="0">
              <a:solidFill>
                <a:schemeClr val="dk1"/>
              </a:solidFill>
              <a:latin typeface="Calibri"/>
              <a:ea typeface="Calibri"/>
              <a:cs typeface="Calibri"/>
              <a:sym typeface="Calibri"/>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3648" y="286605"/>
            <a:ext cx="3343261" cy="2230582"/>
          </a:xfrm>
          <a:prstGeom prst="rect">
            <a:avLst/>
          </a:prstGeom>
        </p:spPr>
      </p:pic>
      <p:sp>
        <p:nvSpPr>
          <p:cNvPr id="6" name="TextBox 5"/>
          <p:cNvSpPr txBox="1"/>
          <p:nvPr/>
        </p:nvSpPr>
        <p:spPr>
          <a:xfrm rot="16200000">
            <a:off x="5969110" y="1997533"/>
            <a:ext cx="6014935" cy="276999"/>
          </a:xfrm>
          <a:prstGeom prst="rect">
            <a:avLst/>
          </a:prstGeom>
          <a:noFill/>
        </p:spPr>
        <p:txBody>
          <a:bodyPr wrap="square" rtlCol="0">
            <a:spAutoFit/>
          </a:bodyPr>
          <a:lstStyle/>
          <a:p>
            <a:r>
              <a:rPr lang="en-US" sz="600" dirty="0"/>
              <a:t>Photo credit: Revised: If you Can’t Trademark it, You don’t own it by Alan Levine is licensed CC BY 2.0 </a:t>
            </a:r>
          </a:p>
          <a:p>
            <a:r>
              <a:rPr lang="en-US" sz="600" dirty="0">
                <a:hlinkClick r:id="rId5"/>
              </a:rPr>
              <a:t>https://www.flickr.com/photos/cogdog/18362774588/</a:t>
            </a:r>
            <a:r>
              <a:rPr lang="en-US" sz="600" dirty="0"/>
              <a:t> </a:t>
            </a:r>
          </a:p>
        </p:txBody>
      </p:sp>
    </p:spTree>
    <p:extLst>
      <p:ext uri="{BB962C8B-B14F-4D97-AF65-F5344CB8AC3E}">
        <p14:creationId xmlns:p14="http://schemas.microsoft.com/office/powerpoint/2010/main" val="3509528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433" y="2827181"/>
            <a:ext cx="7606145" cy="2077492"/>
          </a:xfrm>
          <a:prstGeom prst="rect">
            <a:avLst/>
          </a:prstGeom>
          <a:noFill/>
        </p:spPr>
        <p:txBody>
          <a:bodyPr wrap="square" rtlCol="0">
            <a:spAutoFit/>
          </a:bodyPr>
          <a:lstStyle/>
          <a:p>
            <a:r>
              <a:rPr lang="en-US" sz="2700" dirty="0"/>
              <a:t>“</a:t>
            </a:r>
            <a:r>
              <a:rPr lang="is-IS" sz="2700" dirty="0"/>
              <a:t>…</a:t>
            </a:r>
            <a:r>
              <a:rPr lang="en-US" sz="2700" dirty="0"/>
              <a:t>to combine </a:t>
            </a:r>
            <a:r>
              <a:rPr lang="en-US" sz="2700" dirty="0">
                <a:solidFill>
                  <a:srgbClr val="FF0000"/>
                </a:solidFill>
              </a:rPr>
              <a:t>the original or revised content </a:t>
            </a:r>
            <a:r>
              <a:rPr lang="en-US" sz="2700" i="1" dirty="0">
                <a:solidFill>
                  <a:srgbClr val="FF0000"/>
                </a:solidFill>
              </a:rPr>
              <a:t>with</a:t>
            </a:r>
            <a:r>
              <a:rPr lang="en-US" sz="2700" dirty="0">
                <a:solidFill>
                  <a:srgbClr val="FF0000"/>
                </a:solidFill>
              </a:rPr>
              <a:t> other material</a:t>
            </a:r>
            <a:r>
              <a:rPr lang="en-US" sz="2700" dirty="0"/>
              <a:t> to create something new (e.g., incorporate the content into a mashup)”</a:t>
            </a:r>
          </a:p>
          <a:p>
            <a:endParaRPr lang="en-US" sz="2100" dirty="0"/>
          </a:p>
          <a:p>
            <a:r>
              <a:rPr lang="en-US" sz="900" dirty="0"/>
              <a:t>David Wiley “Defining the “Open” in the Open Content and Open Educational Resources” </a:t>
            </a:r>
            <a:r>
              <a:rPr lang="en-US" sz="900" dirty="0">
                <a:hlinkClick r:id="rId3"/>
              </a:rPr>
              <a:t>http://opencontent.org/definition/</a:t>
            </a:r>
            <a:r>
              <a:rPr lang="en-US" sz="900" dirty="0"/>
              <a:t> (my italics and highlighted words) </a:t>
            </a:r>
          </a:p>
          <a:p>
            <a:endParaRPr lang="en-US" sz="900" dirty="0"/>
          </a:p>
        </p:txBody>
      </p:sp>
      <p:sp>
        <p:nvSpPr>
          <p:cNvPr id="3" name="Shape 111"/>
          <p:cNvSpPr txBox="1"/>
          <p:nvPr/>
        </p:nvSpPr>
        <p:spPr>
          <a:xfrm>
            <a:off x="328433" y="286605"/>
            <a:ext cx="6484716" cy="1592744"/>
          </a:xfrm>
          <a:prstGeom prst="rect">
            <a:avLst/>
          </a:prstGeom>
          <a:noFill/>
          <a:ln>
            <a:noFill/>
          </a:ln>
        </p:spPr>
        <p:txBody>
          <a:bodyPr spcFirstLastPara="1" wrap="square" lIns="68569" tIns="34275" rIns="68569" bIns="34275" anchor="t" anchorCtr="0">
            <a:noAutofit/>
          </a:bodyPr>
          <a:lstStyle/>
          <a:p>
            <a:r>
              <a:rPr lang="en-GB" sz="4950" b="1" dirty="0">
                <a:solidFill>
                  <a:schemeClr val="dk1"/>
                </a:solidFill>
                <a:latin typeface="Calibri"/>
                <a:ea typeface="Calibri"/>
                <a:cs typeface="Calibri"/>
                <a:sym typeface="Calibri"/>
              </a:rPr>
              <a:t>What do we mean</a:t>
            </a:r>
          </a:p>
          <a:p>
            <a:r>
              <a:rPr lang="en-GB" sz="4950" b="1" dirty="0">
                <a:solidFill>
                  <a:schemeClr val="dk1"/>
                </a:solidFill>
                <a:latin typeface="Calibri"/>
                <a:ea typeface="Calibri"/>
                <a:cs typeface="Calibri"/>
                <a:sym typeface="Calibri"/>
              </a:rPr>
              <a:t>by remix? </a:t>
            </a:r>
            <a:endParaRPr sz="4950" dirty="0"/>
          </a:p>
          <a:p>
            <a:endParaRPr sz="4950" b="1" dirty="0">
              <a:solidFill>
                <a:schemeClr val="dk1"/>
              </a:solidFill>
              <a:latin typeface="Calibri"/>
              <a:ea typeface="Calibri"/>
              <a:cs typeface="Calibri"/>
              <a:sym typeface="Calibri"/>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8073" y="202624"/>
            <a:ext cx="3138054" cy="2353541"/>
          </a:xfrm>
          <a:prstGeom prst="rect">
            <a:avLst/>
          </a:prstGeom>
        </p:spPr>
      </p:pic>
      <p:sp>
        <p:nvSpPr>
          <p:cNvPr id="5" name="TextBox 4"/>
          <p:cNvSpPr txBox="1"/>
          <p:nvPr/>
        </p:nvSpPr>
        <p:spPr>
          <a:xfrm rot="16200000">
            <a:off x="6372083" y="2441011"/>
            <a:ext cx="5157968" cy="184666"/>
          </a:xfrm>
          <a:prstGeom prst="rect">
            <a:avLst/>
          </a:prstGeom>
          <a:noFill/>
        </p:spPr>
        <p:txBody>
          <a:bodyPr wrap="square" rtlCol="0">
            <a:spAutoFit/>
          </a:bodyPr>
          <a:lstStyle/>
          <a:p>
            <a:r>
              <a:rPr lang="en-US" sz="600" dirty="0"/>
              <a:t>Photo credit: Remix by Michael </a:t>
            </a:r>
            <a:r>
              <a:rPr lang="en-US" sz="600" dirty="0" err="1"/>
              <a:t>Coghlan</a:t>
            </a:r>
            <a:r>
              <a:rPr lang="en-US" sz="600" dirty="0"/>
              <a:t> is licensed CC BY-SA 2.0 </a:t>
            </a:r>
            <a:r>
              <a:rPr lang="en-US" sz="600" dirty="0">
                <a:hlinkClick r:id="rId5"/>
              </a:rPr>
              <a:t>https://www.flickr.com/photos/mikecogh/5135821856/in/faves-40959105@N00/</a:t>
            </a:r>
            <a:r>
              <a:rPr lang="en-US" sz="600" dirty="0"/>
              <a:t> </a:t>
            </a:r>
          </a:p>
        </p:txBody>
      </p:sp>
    </p:spTree>
    <p:extLst>
      <p:ext uri="{BB962C8B-B14F-4D97-AF65-F5344CB8AC3E}">
        <p14:creationId xmlns:p14="http://schemas.microsoft.com/office/powerpoint/2010/main" val="1678465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3499" y="429804"/>
            <a:ext cx="6454588" cy="727122"/>
          </a:xfrm>
          <a:prstGeom prst="rect">
            <a:avLst/>
          </a:prstGeom>
          <a:noFill/>
        </p:spPr>
        <p:txBody>
          <a:bodyPr wrap="square" rtlCol="0">
            <a:spAutoFit/>
          </a:bodyPr>
          <a:lstStyle/>
          <a:p>
            <a:r>
              <a:rPr lang="en-US" sz="4125" b="1" dirty="0"/>
              <a:t>Revise: Modification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815" y="1314193"/>
            <a:ext cx="9144000" cy="3626849"/>
          </a:xfrm>
          <a:prstGeom prst="rect">
            <a:avLst/>
          </a:prstGeom>
        </p:spPr>
      </p:pic>
      <p:sp>
        <p:nvSpPr>
          <p:cNvPr id="5" name="TextBox 4"/>
          <p:cNvSpPr txBox="1"/>
          <p:nvPr/>
        </p:nvSpPr>
        <p:spPr>
          <a:xfrm rot="16200000">
            <a:off x="4961965" y="995344"/>
            <a:ext cx="7614397" cy="276999"/>
          </a:xfrm>
          <a:prstGeom prst="rect">
            <a:avLst/>
          </a:prstGeom>
          <a:noFill/>
        </p:spPr>
        <p:txBody>
          <a:bodyPr wrap="square" rtlCol="0">
            <a:spAutoFit/>
          </a:bodyPr>
          <a:lstStyle/>
          <a:p>
            <a:r>
              <a:rPr lang="en-US" sz="600" dirty="0"/>
              <a:t>This screenshot is taken from the Creative Commons Wiki page on “Best Practices for Attribution” and is licensed CC BY </a:t>
            </a:r>
            <a:r>
              <a:rPr lang="en-US" sz="600" dirty="0">
                <a:hlinkClick r:id="rId4"/>
              </a:rPr>
              <a:t>https://wiki.creativecommons.org/wiki/Best_practices_for_attribution#This_is_a_good_attribution_for_material_you_modified_slightly</a:t>
            </a:r>
            <a:r>
              <a:rPr lang="en-US" sz="600" dirty="0"/>
              <a:t> </a:t>
            </a:r>
          </a:p>
        </p:txBody>
      </p:sp>
    </p:spTree>
    <p:extLst>
      <p:ext uri="{BB962C8B-B14F-4D97-AF65-F5344CB8AC3E}">
        <p14:creationId xmlns:p14="http://schemas.microsoft.com/office/powerpoint/2010/main" val="1805746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A64730-5714-5943-89E2-83AEDBFBABA2}"/>
              </a:ext>
            </a:extLst>
          </p:cNvPr>
          <p:cNvPicPr>
            <a:picLocks noChangeAspect="1"/>
          </p:cNvPicPr>
          <p:nvPr/>
        </p:nvPicPr>
        <p:blipFill>
          <a:blip r:embed="rId3"/>
          <a:stretch>
            <a:fillRect/>
          </a:stretch>
        </p:blipFill>
        <p:spPr>
          <a:xfrm>
            <a:off x="0" y="1584005"/>
            <a:ext cx="9144000" cy="2204091"/>
          </a:xfrm>
          <a:prstGeom prst="rect">
            <a:avLst/>
          </a:prstGeom>
        </p:spPr>
      </p:pic>
      <p:sp>
        <p:nvSpPr>
          <p:cNvPr id="5" name="TextBox 4">
            <a:extLst>
              <a:ext uri="{FF2B5EF4-FFF2-40B4-BE49-F238E27FC236}">
                <a16:creationId xmlns:a16="http://schemas.microsoft.com/office/drawing/2014/main" id="{6FEC4C94-196E-7745-BAA2-C2A8FCBF9691}"/>
              </a:ext>
            </a:extLst>
          </p:cNvPr>
          <p:cNvSpPr txBox="1"/>
          <p:nvPr/>
        </p:nvSpPr>
        <p:spPr>
          <a:xfrm>
            <a:off x="301336" y="4353792"/>
            <a:ext cx="7159337" cy="404085"/>
          </a:xfrm>
          <a:prstGeom prst="rect">
            <a:avLst/>
          </a:prstGeom>
          <a:noFill/>
        </p:spPr>
        <p:txBody>
          <a:bodyPr wrap="square" rtlCol="0">
            <a:spAutoFit/>
          </a:bodyPr>
          <a:lstStyle/>
          <a:p>
            <a:r>
              <a:rPr lang="en-US" sz="1013" dirty="0"/>
              <a:t>Screenshot source: </a:t>
            </a:r>
            <a:r>
              <a:rPr lang="en-US" sz="1013" dirty="0">
                <a:hlinkClick r:id="rId4"/>
              </a:rPr>
              <a:t>https://wiki.creativecommons.org/wiki/Marking_your_work_with_a_CC_license</a:t>
            </a:r>
            <a:r>
              <a:rPr lang="en-US" sz="1013" dirty="0"/>
              <a:t> Creative Commons Wiki</a:t>
            </a:r>
          </a:p>
        </p:txBody>
      </p:sp>
    </p:spTree>
    <p:extLst>
      <p:ext uri="{BB962C8B-B14F-4D97-AF65-F5344CB8AC3E}">
        <p14:creationId xmlns:p14="http://schemas.microsoft.com/office/powerpoint/2010/main" val="2979969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3499" y="429804"/>
            <a:ext cx="6454588" cy="727122"/>
          </a:xfrm>
          <a:prstGeom prst="rect">
            <a:avLst/>
          </a:prstGeom>
          <a:noFill/>
        </p:spPr>
        <p:txBody>
          <a:bodyPr wrap="square" rtlCol="0">
            <a:spAutoFit/>
          </a:bodyPr>
          <a:lstStyle/>
          <a:p>
            <a:r>
              <a:rPr lang="en-US" sz="4125" b="1" dirty="0"/>
              <a:t>Revise: Derivatives</a:t>
            </a:r>
          </a:p>
        </p:txBody>
      </p:sp>
      <p:sp>
        <p:nvSpPr>
          <p:cNvPr id="5" name="TextBox 4"/>
          <p:cNvSpPr txBox="1"/>
          <p:nvPr/>
        </p:nvSpPr>
        <p:spPr>
          <a:xfrm rot="16200000">
            <a:off x="4961965" y="995344"/>
            <a:ext cx="7614397" cy="276999"/>
          </a:xfrm>
          <a:prstGeom prst="rect">
            <a:avLst/>
          </a:prstGeom>
          <a:noFill/>
        </p:spPr>
        <p:txBody>
          <a:bodyPr wrap="square" rtlCol="0">
            <a:spAutoFit/>
          </a:bodyPr>
          <a:lstStyle/>
          <a:p>
            <a:r>
              <a:rPr lang="en-US" sz="600" dirty="0"/>
              <a:t>This screenshot is taken from the Creative Commons Wiki page on “Best Practices for Attribution” and is licensed CC BY </a:t>
            </a:r>
            <a:r>
              <a:rPr lang="en-US" sz="600" dirty="0">
                <a:hlinkClick r:id="rId3"/>
              </a:rPr>
              <a:t>https://wiki.creativecommons.org/wiki/Best_practices_for_attribution#This_is_a_good_attribution_for_material_you_modified_slightly</a:t>
            </a:r>
            <a:r>
              <a:rPr lang="en-US" sz="600" dirty="0"/>
              <a:t>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99" y="1133843"/>
            <a:ext cx="7346576" cy="3696635"/>
          </a:xfrm>
          <a:prstGeom prst="rect">
            <a:avLst/>
          </a:prstGeom>
        </p:spPr>
      </p:pic>
    </p:spTree>
    <p:extLst>
      <p:ext uri="{BB962C8B-B14F-4D97-AF65-F5344CB8AC3E}">
        <p14:creationId xmlns:p14="http://schemas.microsoft.com/office/powerpoint/2010/main" val="590827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6200000">
            <a:off x="5930155" y="1955308"/>
            <a:ext cx="5597338" cy="184666"/>
          </a:xfrm>
          <a:prstGeom prst="rect">
            <a:avLst/>
          </a:prstGeom>
          <a:noFill/>
        </p:spPr>
        <p:txBody>
          <a:bodyPr wrap="square" rtlCol="0">
            <a:spAutoFit/>
          </a:bodyPr>
          <a:lstStyle/>
          <a:p>
            <a:r>
              <a:rPr lang="en-US" sz="600" dirty="0"/>
              <a:t>Image Credit: Adaptors License Chart: </a:t>
            </a:r>
            <a:r>
              <a:rPr lang="en-US" sz="600" dirty="0">
                <a:hlinkClick r:id="rId3"/>
              </a:rPr>
              <a:t>https://creativecommons.org/faq/#what-is-creative-commons-and-what-do-you-do</a:t>
            </a:r>
            <a:r>
              <a:rPr lang="en-US" sz="600" dirty="0"/>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80" y="1238001"/>
            <a:ext cx="8496752" cy="3152134"/>
          </a:xfrm>
          <a:prstGeom prst="rect">
            <a:avLst/>
          </a:prstGeom>
        </p:spPr>
      </p:pic>
      <p:sp>
        <p:nvSpPr>
          <p:cNvPr id="5" name="TextBox 4"/>
          <p:cNvSpPr txBox="1"/>
          <p:nvPr/>
        </p:nvSpPr>
        <p:spPr>
          <a:xfrm>
            <a:off x="413499" y="429804"/>
            <a:ext cx="6454588" cy="727122"/>
          </a:xfrm>
          <a:prstGeom prst="rect">
            <a:avLst/>
          </a:prstGeom>
          <a:noFill/>
        </p:spPr>
        <p:txBody>
          <a:bodyPr wrap="square" rtlCol="0">
            <a:spAutoFit/>
          </a:bodyPr>
          <a:lstStyle/>
          <a:p>
            <a:r>
              <a:rPr lang="en-US" sz="4125" b="1" dirty="0"/>
              <a:t>Adapter’s License Chart</a:t>
            </a:r>
          </a:p>
        </p:txBody>
      </p:sp>
      <p:sp>
        <p:nvSpPr>
          <p:cNvPr id="6" name="TextBox 5"/>
          <p:cNvSpPr txBox="1"/>
          <p:nvPr/>
        </p:nvSpPr>
        <p:spPr>
          <a:xfrm>
            <a:off x="413499" y="4390134"/>
            <a:ext cx="4306420" cy="559961"/>
          </a:xfrm>
          <a:prstGeom prst="rect">
            <a:avLst/>
          </a:prstGeom>
          <a:noFill/>
        </p:spPr>
        <p:txBody>
          <a:bodyPr wrap="square" rtlCol="0">
            <a:spAutoFit/>
          </a:bodyPr>
          <a:lstStyle/>
          <a:p>
            <a:r>
              <a:rPr lang="en-US" sz="1013" dirty="0"/>
              <a:t>Green: Yes</a:t>
            </a:r>
          </a:p>
          <a:p>
            <a:r>
              <a:rPr lang="en-US" sz="1013" dirty="0"/>
              <a:t>Grey: No</a:t>
            </a:r>
          </a:p>
          <a:p>
            <a:r>
              <a:rPr lang="en-US" sz="1013" dirty="0"/>
              <a:t>Yellow: Take care! </a:t>
            </a:r>
          </a:p>
        </p:txBody>
      </p:sp>
    </p:spTree>
    <p:extLst>
      <p:ext uri="{BB962C8B-B14F-4D97-AF65-F5344CB8AC3E}">
        <p14:creationId xmlns:p14="http://schemas.microsoft.com/office/powerpoint/2010/main" val="3469177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726" y="951931"/>
            <a:ext cx="8157949" cy="4478149"/>
          </a:xfrm>
          <a:prstGeom prst="rect">
            <a:avLst/>
          </a:prstGeom>
          <a:noFill/>
        </p:spPr>
        <p:txBody>
          <a:bodyPr wrap="square" rtlCol="0">
            <a:spAutoFit/>
          </a:bodyPr>
          <a:lstStyle/>
          <a:p>
            <a:r>
              <a:rPr lang="en-US" sz="1950" dirty="0"/>
              <a:t>“</a:t>
            </a:r>
            <a:r>
              <a:rPr lang="en-US" sz="1950" b="1" dirty="0"/>
              <a:t>Can I combine material under different Creative Commons licenses in my work?</a:t>
            </a:r>
          </a:p>
          <a:p>
            <a:endParaRPr lang="en-US" sz="1950" b="1" dirty="0"/>
          </a:p>
          <a:p>
            <a:r>
              <a:rPr lang="en-US" sz="1950" dirty="0"/>
              <a:t>It depends. The first question to ask is whether doing so constitutes an </a:t>
            </a:r>
            <a:r>
              <a:rPr lang="en-US" sz="1950" dirty="0">
                <a:hlinkClick r:id="rId3" tooltip="wikilink"/>
              </a:rPr>
              <a:t>adaptation</a:t>
            </a:r>
            <a:r>
              <a:rPr lang="en-US" sz="1950" dirty="0"/>
              <a:t>. If the combination does </a:t>
            </a:r>
            <a:r>
              <a:rPr lang="en-US" sz="1950" b="1" i="1" dirty="0"/>
              <a:t>not</a:t>
            </a:r>
            <a:r>
              <a:rPr lang="en-US" sz="1950" dirty="0"/>
              <a:t> create an adaptation, then you may combine any CC-licensed content so long as you provide attribution and comply with the </a:t>
            </a:r>
            <a:r>
              <a:rPr lang="en-US" sz="1950" dirty="0" err="1"/>
              <a:t>NonCommercial</a:t>
            </a:r>
            <a:r>
              <a:rPr lang="en-US" sz="1950" dirty="0"/>
              <a:t> restriction if it applies.</a:t>
            </a:r>
          </a:p>
          <a:p>
            <a:endParaRPr lang="en-US" sz="1950" dirty="0"/>
          </a:p>
          <a:p>
            <a:r>
              <a:rPr lang="en-US" sz="1950" dirty="0"/>
              <a:t> If you want to combine material in a way that results in the creation of an adaptation (i.e. a “remix”), then you must pay attention to the particular license that applies to the content you want to combine.” </a:t>
            </a:r>
          </a:p>
          <a:p>
            <a:endParaRPr lang="en-US" sz="1950" dirty="0"/>
          </a:p>
          <a:p>
            <a:r>
              <a:rPr lang="en-US" sz="1200" dirty="0"/>
              <a:t>See: </a:t>
            </a:r>
            <a:r>
              <a:rPr lang="en-US" sz="1200" dirty="0">
                <a:hlinkClick r:id="rId3"/>
              </a:rPr>
              <a:t>https://creativecommons.org/faq/#When_is_my_use_considered_an_adaptation</a:t>
            </a:r>
            <a:r>
              <a:rPr lang="en-US" sz="1200" dirty="0"/>
              <a:t> </a:t>
            </a:r>
          </a:p>
          <a:p>
            <a:endParaRPr lang="en-US" sz="1950" dirty="0"/>
          </a:p>
          <a:p>
            <a:endParaRPr lang="en-US" sz="1950" dirty="0"/>
          </a:p>
        </p:txBody>
      </p:sp>
    </p:spTree>
    <p:extLst>
      <p:ext uri="{BB962C8B-B14F-4D97-AF65-F5344CB8AC3E}">
        <p14:creationId xmlns:p14="http://schemas.microsoft.com/office/powerpoint/2010/main" val="595171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292" y="620750"/>
            <a:ext cx="8437418" cy="4247317"/>
          </a:xfrm>
          <a:prstGeom prst="rect">
            <a:avLst/>
          </a:prstGeom>
          <a:noFill/>
        </p:spPr>
        <p:txBody>
          <a:bodyPr wrap="square" rtlCol="0">
            <a:spAutoFit/>
          </a:bodyPr>
          <a:lstStyle/>
          <a:p>
            <a:r>
              <a:rPr lang="en-US" sz="1500" b="1" dirty="0"/>
              <a:t>“What is an Adaptation?</a:t>
            </a:r>
          </a:p>
          <a:p>
            <a:endParaRPr lang="en-US" sz="1500" b="1" dirty="0"/>
          </a:p>
          <a:p>
            <a:r>
              <a:rPr lang="en-US" sz="1500" dirty="0"/>
              <a:t>The following are examples of adaptations as defined by the Share-Alike/No Derivatives license: </a:t>
            </a:r>
          </a:p>
          <a:p>
            <a:endParaRPr lang="en-US" sz="1500" dirty="0"/>
          </a:p>
          <a:p>
            <a:r>
              <a:rPr lang="en-US" sz="1500" dirty="0"/>
              <a:t>Modifying an image to create another image (for example, by cropping) is an adaptation; </a:t>
            </a:r>
          </a:p>
          <a:p>
            <a:r>
              <a:rPr lang="en-US" sz="1500" dirty="0"/>
              <a:t>Translating a short story from one language to another; </a:t>
            </a:r>
          </a:p>
          <a:p>
            <a:r>
              <a:rPr lang="en-US" sz="1500" dirty="0" err="1"/>
              <a:t>Photoshopping</a:t>
            </a:r>
            <a:r>
              <a:rPr lang="en-US" sz="1500" dirty="0"/>
              <a:t> a picture to add to, or alter, its original elements;</a:t>
            </a:r>
          </a:p>
          <a:p>
            <a:r>
              <a:rPr lang="en-US" sz="1500" dirty="0"/>
              <a:t>Using a sample from one song to make a new song;</a:t>
            </a:r>
          </a:p>
          <a:p>
            <a:r>
              <a:rPr lang="en-US" sz="1500" dirty="0"/>
              <a:t>Adding a song as a soundtrack to a video.</a:t>
            </a:r>
          </a:p>
          <a:p>
            <a:endParaRPr lang="en-US" sz="1500" dirty="0"/>
          </a:p>
          <a:p>
            <a:r>
              <a:rPr lang="en-US" sz="1500" dirty="0"/>
              <a:t>The following uses are </a:t>
            </a:r>
            <a:r>
              <a:rPr lang="en-US" sz="1500" b="1" dirty="0"/>
              <a:t>not </a:t>
            </a:r>
            <a:r>
              <a:rPr lang="en-US" sz="1500" dirty="0"/>
              <a:t>adaptations: </a:t>
            </a:r>
          </a:p>
          <a:p>
            <a:endParaRPr lang="en-US" sz="1500" dirty="0"/>
          </a:p>
          <a:p>
            <a:r>
              <a:rPr lang="en-US" sz="1500" dirty="0"/>
              <a:t>Including a short story in a collection of short stories; </a:t>
            </a:r>
          </a:p>
          <a:p>
            <a:r>
              <a:rPr lang="en-US" sz="1500" dirty="0"/>
              <a:t>Using an unedited video in the background of a live concert; </a:t>
            </a:r>
          </a:p>
          <a:p>
            <a:r>
              <a:rPr lang="en-US" sz="1500" dirty="0"/>
              <a:t>Reproducing an unedited image on a website or in a document (such as Word or </a:t>
            </a:r>
            <a:r>
              <a:rPr lang="en-US" sz="1500" dirty="0" err="1"/>
              <a:t>Powerpoint</a:t>
            </a:r>
            <a:r>
              <a:rPr lang="en-US" sz="1500" dirty="0"/>
              <a:t>).” </a:t>
            </a:r>
          </a:p>
          <a:p>
            <a:endParaRPr lang="en-US" dirty="0"/>
          </a:p>
          <a:p>
            <a:r>
              <a:rPr lang="en-US" sz="900" dirty="0"/>
              <a:t>(Source: p8, </a:t>
            </a:r>
            <a:r>
              <a:rPr lang="en-US" sz="900" i="1" dirty="0"/>
              <a:t>Finding and Remixing Openly Licensed Resources: </a:t>
            </a:r>
            <a:endParaRPr lang="en-US" sz="900" dirty="0"/>
          </a:p>
          <a:p>
            <a:r>
              <a:rPr lang="en-US" sz="900" dirty="0">
                <a:hlinkClick r:id="rId3"/>
              </a:rPr>
              <a:t>https://schools.leicester.gov.uk/media/2308/g3-finding-and-remixing-openly-licensed-resources-january-2015.pdf</a:t>
            </a:r>
            <a:r>
              <a:rPr lang="en-US" sz="900" dirty="0"/>
              <a:t> </a:t>
            </a:r>
          </a:p>
          <a:p>
            <a:endParaRPr lang="en-US" dirty="0"/>
          </a:p>
        </p:txBody>
      </p:sp>
    </p:spTree>
    <p:extLst>
      <p:ext uri="{BB962C8B-B14F-4D97-AF65-F5344CB8AC3E}">
        <p14:creationId xmlns:p14="http://schemas.microsoft.com/office/powerpoint/2010/main" val="2502259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479FC-92D4-C641-9B11-AED2BFA48BC8}"/>
              </a:ext>
            </a:extLst>
          </p:cNvPr>
          <p:cNvSpPr>
            <a:spLocks noGrp="1"/>
          </p:cNvSpPr>
          <p:nvPr>
            <p:ph type="title"/>
          </p:nvPr>
        </p:nvSpPr>
        <p:spPr/>
        <p:txBody>
          <a:bodyPr/>
          <a:lstStyle/>
          <a:p>
            <a:r>
              <a:rPr lang="en-US" b="1" dirty="0"/>
              <a:t>Myanmar Copyright Law </a:t>
            </a:r>
            <a:br>
              <a:rPr lang="en-US" b="1" dirty="0"/>
            </a:br>
            <a:r>
              <a:rPr lang="en-US" b="1" dirty="0"/>
              <a:t>(24 May 2019)</a:t>
            </a:r>
          </a:p>
        </p:txBody>
      </p:sp>
      <p:sp>
        <p:nvSpPr>
          <p:cNvPr id="3" name="Text Placeholder 2">
            <a:extLst>
              <a:ext uri="{FF2B5EF4-FFF2-40B4-BE49-F238E27FC236}">
                <a16:creationId xmlns:a16="http://schemas.microsoft.com/office/drawing/2014/main" id="{CEC18C34-F8DF-3B48-8B63-463B5A5EEC31}"/>
              </a:ext>
            </a:extLst>
          </p:cNvPr>
          <p:cNvSpPr>
            <a:spLocks noGrp="1"/>
          </p:cNvSpPr>
          <p:nvPr>
            <p:ph type="body" idx="1"/>
          </p:nvPr>
        </p:nvSpPr>
        <p:spPr>
          <a:xfrm>
            <a:off x="628650" y="1369219"/>
            <a:ext cx="7886700" cy="3263504"/>
          </a:xfrm>
        </p:spPr>
        <p:txBody>
          <a:bodyPr/>
          <a:lstStyle/>
          <a:p>
            <a:r>
              <a:rPr lang="en-US" dirty="0"/>
              <a:t>Replaces the 1914 Copyright Act </a:t>
            </a:r>
          </a:p>
          <a:p>
            <a:r>
              <a:rPr lang="en-US" dirty="0"/>
              <a:t>Covers works by residents and citizens of Myanmar</a:t>
            </a:r>
          </a:p>
          <a:p>
            <a:r>
              <a:rPr lang="en-US" dirty="0"/>
              <a:t>A resource </a:t>
            </a:r>
            <a:r>
              <a:rPr lang="en-US" b="1" dirty="0"/>
              <a:t>not </a:t>
            </a:r>
            <a:r>
              <a:rPr lang="en-US" dirty="0"/>
              <a:t>created by a resident or citizen of Myanmar work is “protected if …[resource is]… first published in Myanmar, or published in Myanmar within 30 days of first publication elsewhere” (</a:t>
            </a:r>
            <a:r>
              <a:rPr lang="en-US" dirty="0">
                <a:hlinkClick r:id="rId3"/>
              </a:rPr>
              <a:t>Myanmar Enacts Copyright Law</a:t>
            </a:r>
            <a:r>
              <a:rPr lang="en-US" dirty="0"/>
              <a:t> by Sher Hann Chua &amp; </a:t>
            </a:r>
            <a:r>
              <a:rPr lang="en-US" dirty="0" err="1"/>
              <a:t>Khin</a:t>
            </a:r>
            <a:r>
              <a:rPr lang="en-US" dirty="0"/>
              <a:t> </a:t>
            </a:r>
            <a:r>
              <a:rPr lang="en-US" dirty="0" err="1"/>
              <a:t>Myo</a:t>
            </a:r>
            <a:r>
              <a:rPr lang="en-US" dirty="0"/>
              <a:t> </a:t>
            </a:r>
            <a:r>
              <a:rPr lang="en-US" dirty="0" err="1"/>
              <a:t>Myo</a:t>
            </a:r>
            <a:r>
              <a:rPr lang="en-US" dirty="0"/>
              <a:t> Aye, 2019)</a:t>
            </a:r>
          </a:p>
          <a:p>
            <a:r>
              <a:rPr lang="en-US" dirty="0"/>
              <a:t>Terms of copyright vary (e.g. literature is copyrighted for 50 years following author’s death) (</a:t>
            </a:r>
            <a:r>
              <a:rPr lang="en-US" dirty="0">
                <a:hlinkClick r:id="rId4"/>
              </a:rPr>
              <a:t>Myanmar Passed Copyright Law</a:t>
            </a:r>
            <a:r>
              <a:rPr lang="en-US" dirty="0"/>
              <a:t> by </a:t>
            </a:r>
            <a:r>
              <a:rPr lang="en-US" dirty="0" err="1"/>
              <a:t>Khin</a:t>
            </a:r>
            <a:r>
              <a:rPr lang="en-US" dirty="0"/>
              <a:t> </a:t>
            </a:r>
            <a:r>
              <a:rPr lang="en-US" dirty="0" err="1"/>
              <a:t>Khin</a:t>
            </a:r>
            <a:r>
              <a:rPr lang="en-US" dirty="0"/>
              <a:t> </a:t>
            </a:r>
            <a:r>
              <a:rPr lang="en-US" dirty="0" err="1"/>
              <a:t>Zaw</a:t>
            </a:r>
            <a:r>
              <a:rPr lang="en-US" dirty="0"/>
              <a:t>, 2019) </a:t>
            </a:r>
          </a:p>
        </p:txBody>
      </p:sp>
    </p:spTree>
    <p:extLst>
      <p:ext uri="{BB962C8B-B14F-4D97-AF65-F5344CB8AC3E}">
        <p14:creationId xmlns:p14="http://schemas.microsoft.com/office/powerpoint/2010/main" val="3661014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536454-C4C9-4E46-8639-F83EB4449ED0}"/>
              </a:ext>
            </a:extLst>
          </p:cNvPr>
          <p:cNvSpPr>
            <a:spLocks noGrp="1"/>
          </p:cNvSpPr>
          <p:nvPr>
            <p:ph idx="1"/>
          </p:nvPr>
        </p:nvSpPr>
        <p:spPr>
          <a:xfrm>
            <a:off x="411560" y="1131851"/>
            <a:ext cx="7886700" cy="3263504"/>
          </a:xfrm>
        </p:spPr>
        <p:txBody>
          <a:bodyPr/>
          <a:lstStyle/>
          <a:p>
            <a:r>
              <a:rPr lang="en-US" sz="1650" dirty="0"/>
              <a:t>An OER Mashup: Astronomy Redesign: </a:t>
            </a:r>
            <a:r>
              <a:rPr lang="en-US" sz="1650" dirty="0">
                <a:hlinkClick r:id="rId3"/>
              </a:rPr>
              <a:t>https://www.oercommons.org/authoring/3930-an-oer-mashup-astronomy-redesign/view</a:t>
            </a:r>
            <a:r>
              <a:rPr lang="en-US" sz="1650" dirty="0"/>
              <a:t>  </a:t>
            </a:r>
          </a:p>
          <a:p>
            <a:endParaRPr lang="en-US" sz="1650" dirty="0"/>
          </a:p>
          <a:p>
            <a:r>
              <a:rPr lang="en-US" sz="1650" dirty="0"/>
              <a:t>Examples of OER in Health Remixes from the African Health OER Network: </a:t>
            </a:r>
            <a:r>
              <a:rPr lang="en-US" sz="1650" dirty="0">
                <a:hlinkClick r:id="rId4"/>
              </a:rPr>
              <a:t>https://www.oeconsortium.org/2013/10/examples-of-oer-in-health-remixes-from-the-african-health-oer-network/</a:t>
            </a:r>
            <a:r>
              <a:rPr lang="en-US" sz="1650" dirty="0"/>
              <a:t> </a:t>
            </a:r>
          </a:p>
          <a:p>
            <a:endParaRPr lang="en-US" sz="1650" dirty="0"/>
          </a:p>
          <a:p>
            <a:r>
              <a:rPr lang="en-US" sz="1650" dirty="0"/>
              <a:t>The best OER Revise / Remix ever? </a:t>
            </a:r>
            <a:r>
              <a:rPr lang="en-US" sz="1650" dirty="0">
                <a:hlinkClick r:id="rId5"/>
              </a:rPr>
              <a:t>https://opencontent.org/blog/archives/2629</a:t>
            </a:r>
            <a:r>
              <a:rPr lang="en-US" sz="1650" dirty="0"/>
              <a:t> </a:t>
            </a:r>
          </a:p>
          <a:p>
            <a:endParaRPr lang="en-US" sz="1650" dirty="0"/>
          </a:p>
          <a:p>
            <a:r>
              <a:rPr lang="en-US" sz="1650" dirty="0"/>
              <a:t>Chapter 23: Valuing Open Textbooks: Derivatives, Adaptation and Remix by Anita </a:t>
            </a:r>
            <a:r>
              <a:rPr lang="en-US" sz="1650" dirty="0" err="1"/>
              <a:t>Walz</a:t>
            </a:r>
            <a:r>
              <a:rPr lang="en-US" sz="1650" dirty="0"/>
              <a:t> </a:t>
            </a:r>
            <a:r>
              <a:rPr lang="en-US" sz="1650" dirty="0">
                <a:hlinkClick r:id="rId6"/>
              </a:rPr>
              <a:t>https://open.lib.umn.edu/affordablecontent/chapter/valuing-open-textbooks-derivatives-adaptation-and-remix/</a:t>
            </a:r>
            <a:r>
              <a:rPr lang="en-US" sz="1650" dirty="0"/>
              <a:t> </a:t>
            </a:r>
          </a:p>
          <a:p>
            <a:endParaRPr lang="en-US" sz="1650" dirty="0"/>
          </a:p>
        </p:txBody>
      </p:sp>
      <p:sp>
        <p:nvSpPr>
          <p:cNvPr id="3" name="Shape 111">
            <a:extLst>
              <a:ext uri="{FF2B5EF4-FFF2-40B4-BE49-F238E27FC236}">
                <a16:creationId xmlns:a16="http://schemas.microsoft.com/office/drawing/2014/main" id="{570A1B02-674D-5645-BFBE-AF87CFEDCC17}"/>
              </a:ext>
            </a:extLst>
          </p:cNvPr>
          <p:cNvSpPr txBox="1"/>
          <p:nvPr/>
        </p:nvSpPr>
        <p:spPr>
          <a:xfrm>
            <a:off x="328433" y="286605"/>
            <a:ext cx="7173804" cy="762877"/>
          </a:xfrm>
          <a:prstGeom prst="rect">
            <a:avLst/>
          </a:prstGeom>
          <a:noFill/>
          <a:ln>
            <a:noFill/>
          </a:ln>
        </p:spPr>
        <p:txBody>
          <a:bodyPr spcFirstLastPara="1" wrap="square" lIns="68569" tIns="34275" rIns="68569" bIns="34275" anchor="t" anchorCtr="0">
            <a:noAutofit/>
          </a:bodyPr>
          <a:lstStyle/>
          <a:p>
            <a:r>
              <a:rPr lang="en-GB" sz="4350" b="1" dirty="0">
                <a:solidFill>
                  <a:schemeClr val="dk1"/>
                </a:solidFill>
                <a:latin typeface="Calibri"/>
                <a:ea typeface="Calibri"/>
                <a:cs typeface="Calibri"/>
                <a:sym typeface="Calibri"/>
              </a:rPr>
              <a:t>Remix/Mash up examples </a:t>
            </a:r>
            <a:endParaRPr sz="4350" dirty="0"/>
          </a:p>
        </p:txBody>
      </p:sp>
    </p:spTree>
    <p:extLst>
      <p:ext uri="{BB962C8B-B14F-4D97-AF65-F5344CB8AC3E}">
        <p14:creationId xmlns:p14="http://schemas.microsoft.com/office/powerpoint/2010/main" val="15431482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19" y="1"/>
            <a:ext cx="8343764" cy="4876592"/>
          </a:xfrm>
          <a:prstGeom prst="rect">
            <a:avLst/>
          </a:prstGeom>
        </p:spPr>
      </p:pic>
      <p:sp>
        <p:nvSpPr>
          <p:cNvPr id="5" name="TextBox 4"/>
          <p:cNvSpPr txBox="1"/>
          <p:nvPr/>
        </p:nvSpPr>
        <p:spPr>
          <a:xfrm>
            <a:off x="2631319" y="4796495"/>
            <a:ext cx="6247730" cy="276999"/>
          </a:xfrm>
          <a:prstGeom prst="rect">
            <a:avLst/>
          </a:prstGeom>
          <a:noFill/>
        </p:spPr>
        <p:txBody>
          <a:bodyPr wrap="square" rtlCol="0">
            <a:spAutoFit/>
          </a:bodyPr>
          <a:lstStyle/>
          <a:p>
            <a:pPr algn="r"/>
            <a:r>
              <a:rPr lang="en-US" sz="600" dirty="0"/>
              <a:t>Source: Can I combine material under different Creative Commons licenses in my work?</a:t>
            </a:r>
          </a:p>
          <a:p>
            <a:pPr algn="r"/>
            <a:r>
              <a:rPr lang="en-US" sz="600" dirty="0"/>
              <a:t> </a:t>
            </a:r>
            <a:r>
              <a:rPr lang="en-US" sz="600" dirty="0">
                <a:hlinkClick r:id="rId4"/>
              </a:rPr>
              <a:t>https://creativecommons.org/faq/#what-is-creative-commons-and-what-do-you-do</a:t>
            </a:r>
            <a:r>
              <a:rPr lang="en-US" sz="600" dirty="0"/>
              <a:t> </a:t>
            </a:r>
          </a:p>
        </p:txBody>
      </p:sp>
      <p:sp>
        <p:nvSpPr>
          <p:cNvPr id="6" name="TextBox 5"/>
          <p:cNvSpPr txBox="1"/>
          <p:nvPr/>
        </p:nvSpPr>
        <p:spPr>
          <a:xfrm rot="16200000">
            <a:off x="-1918210" y="2051305"/>
            <a:ext cx="4923452" cy="727122"/>
          </a:xfrm>
          <a:prstGeom prst="rect">
            <a:avLst/>
          </a:prstGeom>
          <a:noFill/>
        </p:spPr>
        <p:txBody>
          <a:bodyPr wrap="square" rtlCol="0">
            <a:spAutoFit/>
          </a:bodyPr>
          <a:lstStyle/>
          <a:p>
            <a:r>
              <a:rPr lang="en-US" sz="4125" b="1" dirty="0"/>
              <a:t>What can I remix?</a:t>
            </a:r>
          </a:p>
        </p:txBody>
      </p:sp>
    </p:spTree>
    <p:extLst>
      <p:ext uri="{BB962C8B-B14F-4D97-AF65-F5344CB8AC3E}">
        <p14:creationId xmlns:p14="http://schemas.microsoft.com/office/powerpoint/2010/main" val="3410687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11891" y="1480157"/>
            <a:ext cx="7886700" cy="3263504"/>
          </a:xfrm>
        </p:spPr>
        <p:txBody>
          <a:bodyPr/>
          <a:lstStyle/>
          <a:p>
            <a:r>
              <a:rPr lang="en-US" sz="2475" dirty="0"/>
              <a:t>“If you wish to use the work in a manner that is </a:t>
            </a:r>
            <a:r>
              <a:rPr lang="en-US" sz="2475" dirty="0">
                <a:solidFill>
                  <a:srgbClr val="FF0000"/>
                </a:solidFill>
              </a:rPr>
              <a:t>not permitted by the license</a:t>
            </a:r>
            <a:r>
              <a:rPr lang="en-US" sz="2475" dirty="0"/>
              <a:t>, you should contact the rights holder (often the creator) to get permission first, or look for an alternative work that is licensed in a way that permits your anticipated use.” </a:t>
            </a:r>
          </a:p>
          <a:p>
            <a:endParaRPr lang="en-US" sz="2475" dirty="0"/>
          </a:p>
          <a:p>
            <a:endParaRPr lang="en-US" sz="900" dirty="0"/>
          </a:p>
          <a:p>
            <a:r>
              <a:rPr lang="en-US" sz="900" dirty="0"/>
              <a:t>(What should I think about before using material offered under a Creative Commons license? Creative Commons: </a:t>
            </a:r>
            <a:r>
              <a:rPr lang="en-US" sz="900" dirty="0">
                <a:hlinkClick r:id="rId3"/>
              </a:rPr>
              <a:t>https://creativecommons.org/faq/#what-is-creative-commons-and-what-do-you-do</a:t>
            </a:r>
            <a:r>
              <a:rPr lang="en-US" sz="900" dirty="0"/>
              <a:t> (my highlights in red)</a:t>
            </a:r>
          </a:p>
        </p:txBody>
      </p:sp>
      <p:sp>
        <p:nvSpPr>
          <p:cNvPr id="3" name="TextBox 2"/>
          <p:cNvSpPr txBox="1"/>
          <p:nvPr/>
        </p:nvSpPr>
        <p:spPr>
          <a:xfrm rot="16200000">
            <a:off x="-1918210" y="2051305"/>
            <a:ext cx="4923452" cy="727122"/>
          </a:xfrm>
          <a:prstGeom prst="rect">
            <a:avLst/>
          </a:prstGeom>
          <a:noFill/>
        </p:spPr>
        <p:txBody>
          <a:bodyPr wrap="square" rtlCol="0">
            <a:spAutoFit/>
          </a:bodyPr>
          <a:lstStyle/>
          <a:p>
            <a:r>
              <a:rPr lang="en-US" sz="4125" b="1" dirty="0"/>
              <a:t>What can I remix?</a:t>
            </a:r>
          </a:p>
        </p:txBody>
      </p:sp>
    </p:spTree>
    <p:extLst>
      <p:ext uri="{BB962C8B-B14F-4D97-AF65-F5344CB8AC3E}">
        <p14:creationId xmlns:p14="http://schemas.microsoft.com/office/powerpoint/2010/main" val="14691402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6200000">
            <a:off x="-1458971" y="1718156"/>
            <a:ext cx="4385290" cy="1615827"/>
          </a:xfrm>
          <a:prstGeom prst="rect">
            <a:avLst/>
          </a:prstGeom>
          <a:noFill/>
        </p:spPr>
        <p:txBody>
          <a:bodyPr wrap="square" rtlCol="0">
            <a:spAutoFit/>
          </a:bodyPr>
          <a:lstStyle/>
          <a:p>
            <a:r>
              <a:rPr lang="en-US" sz="4950" b="1" dirty="0"/>
              <a:t>Any Questions?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205" y="0"/>
            <a:ext cx="5143500" cy="5143500"/>
          </a:xfrm>
          <a:prstGeom prst="rect">
            <a:avLst/>
          </a:prstGeom>
        </p:spPr>
      </p:pic>
      <p:sp>
        <p:nvSpPr>
          <p:cNvPr id="5" name="TextBox 4"/>
          <p:cNvSpPr txBox="1"/>
          <p:nvPr/>
        </p:nvSpPr>
        <p:spPr>
          <a:xfrm rot="16200000">
            <a:off x="6689558" y="2721587"/>
            <a:ext cx="4355432" cy="276999"/>
          </a:xfrm>
          <a:prstGeom prst="rect">
            <a:avLst/>
          </a:prstGeom>
          <a:noFill/>
        </p:spPr>
        <p:txBody>
          <a:bodyPr wrap="square" rtlCol="0">
            <a:spAutoFit/>
          </a:bodyPr>
          <a:lstStyle/>
          <a:p>
            <a:r>
              <a:rPr lang="en-US" sz="600" dirty="0"/>
              <a:t>Photo credit: Question everything! by Henry</a:t>
            </a:r>
            <a:r>
              <a:rPr lang="is-IS" sz="600" dirty="0"/>
              <a:t>… is licensed CC BY-NC-ND </a:t>
            </a:r>
            <a:r>
              <a:rPr lang="en-US" sz="600" dirty="0">
                <a:hlinkClick r:id="rId4"/>
              </a:rPr>
              <a:t>https://www.flickr.com/photos/henrybloomfield/12680815144/</a:t>
            </a:r>
            <a:r>
              <a:rPr lang="en-US" sz="600" dirty="0"/>
              <a:t> </a:t>
            </a:r>
          </a:p>
        </p:txBody>
      </p:sp>
    </p:spTree>
    <p:extLst>
      <p:ext uri="{BB962C8B-B14F-4D97-AF65-F5344CB8AC3E}">
        <p14:creationId xmlns:p14="http://schemas.microsoft.com/office/powerpoint/2010/main" val="233289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4" name="Shape 166"/>
          <p:cNvPicPr preferRelativeResize="0"/>
          <p:nvPr/>
        </p:nvPicPr>
        <p:blipFill rotWithShape="1">
          <a:blip r:embed="rId3">
            <a:alphaModFix/>
          </a:blip>
          <a:srcRect/>
          <a:stretch/>
        </p:blipFill>
        <p:spPr>
          <a:xfrm>
            <a:off x="515389" y="309975"/>
            <a:ext cx="8223365" cy="4532189"/>
          </a:xfrm>
          <a:prstGeom prst="rect">
            <a:avLst/>
          </a:prstGeom>
          <a:noFill/>
          <a:ln>
            <a:noFill/>
          </a:ln>
        </p:spPr>
      </p:pic>
    </p:spTree>
    <p:extLst>
      <p:ext uri="{BB962C8B-B14F-4D97-AF65-F5344CB8AC3E}">
        <p14:creationId xmlns:p14="http://schemas.microsoft.com/office/powerpoint/2010/main" val="366910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94">
            <a:extLst>
              <a:ext uri="{FF2B5EF4-FFF2-40B4-BE49-F238E27FC236}">
                <a16:creationId xmlns:a16="http://schemas.microsoft.com/office/drawing/2014/main" id="{CEED552B-1B7A-9248-9FDA-27926F9157C3}"/>
              </a:ext>
            </a:extLst>
          </p:cNvPr>
          <p:cNvSpPr txBox="1"/>
          <p:nvPr/>
        </p:nvSpPr>
        <p:spPr>
          <a:xfrm>
            <a:off x="526222" y="984019"/>
            <a:ext cx="6502079" cy="577081"/>
          </a:xfrm>
          <a:prstGeom prst="rect">
            <a:avLst/>
          </a:prstGeom>
          <a:noFill/>
          <a:ln>
            <a:noFill/>
          </a:ln>
        </p:spPr>
        <p:txBody>
          <a:bodyPr spcFirstLastPara="1" wrap="square" lIns="68569" tIns="34275" rIns="68569" bIns="34275" anchor="t" anchorCtr="0">
            <a:noAutofit/>
          </a:bodyPr>
          <a:lstStyle/>
          <a:p>
            <a:r>
              <a:rPr lang="en-GB" sz="4950" b="1" dirty="0">
                <a:solidFill>
                  <a:schemeClr val="dk1"/>
                </a:solidFill>
                <a:latin typeface="Calibri"/>
                <a:ea typeface="Calibri"/>
                <a:cs typeface="Calibri"/>
                <a:sym typeface="Calibri"/>
              </a:rPr>
              <a:t>Create an Open Educational Resource </a:t>
            </a:r>
          </a:p>
          <a:p>
            <a:r>
              <a:rPr lang="en-GB" sz="4950" b="1" dirty="0">
                <a:solidFill>
                  <a:schemeClr val="dk1"/>
                </a:solidFill>
                <a:latin typeface="Calibri"/>
                <a:ea typeface="Calibri"/>
                <a:cs typeface="Calibri"/>
                <a:sym typeface="Calibri"/>
              </a:rPr>
              <a:t>(OER) </a:t>
            </a:r>
            <a:endParaRPr sz="4950" b="1" dirty="0">
              <a:solidFill>
                <a:schemeClr val="dk1"/>
              </a:solidFill>
              <a:latin typeface="Calibri"/>
              <a:ea typeface="Calibri"/>
              <a:cs typeface="Calibri"/>
              <a:sym typeface="Calibri"/>
            </a:endParaRPr>
          </a:p>
        </p:txBody>
      </p:sp>
      <p:pic>
        <p:nvPicPr>
          <p:cNvPr id="3" name="Shape 196">
            <a:extLst>
              <a:ext uri="{FF2B5EF4-FFF2-40B4-BE49-F238E27FC236}">
                <a16:creationId xmlns:a16="http://schemas.microsoft.com/office/drawing/2014/main" id="{18B3B427-5B03-A34D-AFCD-AB1B9F058FDA}"/>
              </a:ext>
            </a:extLst>
          </p:cNvPr>
          <p:cNvPicPr preferRelativeResize="0"/>
          <p:nvPr/>
        </p:nvPicPr>
        <p:blipFill rotWithShape="1">
          <a:blip r:embed="rId3">
            <a:alphaModFix/>
          </a:blip>
          <a:srcRect/>
          <a:stretch/>
        </p:blipFill>
        <p:spPr>
          <a:xfrm rot="16200000">
            <a:off x="5840054" y="769547"/>
            <a:ext cx="3776870" cy="2237775"/>
          </a:xfrm>
          <a:prstGeom prst="rect">
            <a:avLst/>
          </a:prstGeom>
          <a:noFill/>
          <a:ln>
            <a:noFill/>
          </a:ln>
        </p:spPr>
      </p:pic>
      <p:sp>
        <p:nvSpPr>
          <p:cNvPr id="4" name="Shape 198">
            <a:extLst>
              <a:ext uri="{FF2B5EF4-FFF2-40B4-BE49-F238E27FC236}">
                <a16:creationId xmlns:a16="http://schemas.microsoft.com/office/drawing/2014/main" id="{EE9C107E-D79A-9C42-93BA-68F8DDA4438A}"/>
              </a:ext>
            </a:extLst>
          </p:cNvPr>
          <p:cNvSpPr txBox="1"/>
          <p:nvPr/>
        </p:nvSpPr>
        <p:spPr>
          <a:xfrm rot="-5400000">
            <a:off x="7302447" y="3193685"/>
            <a:ext cx="3251444" cy="161583"/>
          </a:xfrm>
          <a:prstGeom prst="rect">
            <a:avLst/>
          </a:prstGeom>
          <a:noFill/>
          <a:ln>
            <a:noFill/>
          </a:ln>
        </p:spPr>
        <p:txBody>
          <a:bodyPr spcFirstLastPara="1" wrap="square" lIns="68569" tIns="34275" rIns="68569" bIns="34275" anchor="t" anchorCtr="0">
            <a:noAutofit/>
          </a:bodyPr>
          <a:lstStyle/>
          <a:p>
            <a:r>
              <a:rPr lang="en-GB" sz="600" dirty="0">
                <a:solidFill>
                  <a:srgbClr val="000000"/>
                </a:solidFill>
                <a:latin typeface="Calibri"/>
                <a:ea typeface="Calibri"/>
                <a:cs typeface="Calibri"/>
                <a:sym typeface="Calibri"/>
              </a:rPr>
              <a:t>Picture Credit: </a:t>
            </a:r>
            <a:r>
              <a:rPr lang="en-GB" sz="600" u="sng" dirty="0">
                <a:solidFill>
                  <a:schemeClr val="hlink"/>
                </a:solidFill>
                <a:latin typeface="Calibri"/>
                <a:ea typeface="Calibri"/>
                <a:cs typeface="Calibri"/>
                <a:sym typeface="Calibri"/>
                <a:hlinkClick r:id="rId4"/>
              </a:rPr>
              <a:t>Creative Commons – cc stickers</a:t>
            </a:r>
            <a:r>
              <a:rPr lang="en-GB" sz="600" dirty="0">
                <a:solidFill>
                  <a:srgbClr val="000000"/>
                </a:solidFill>
                <a:latin typeface="Calibri"/>
                <a:ea typeface="Calibri"/>
                <a:cs typeface="Calibri"/>
                <a:sym typeface="Calibri"/>
              </a:rPr>
              <a:t> by </a:t>
            </a:r>
            <a:r>
              <a:rPr lang="en-GB" sz="600" u="sng" dirty="0">
                <a:solidFill>
                  <a:schemeClr val="hlink"/>
                </a:solidFill>
                <a:latin typeface="Calibri"/>
                <a:ea typeface="Calibri"/>
                <a:cs typeface="Calibri"/>
                <a:sym typeface="Calibri"/>
                <a:hlinkClick r:id="rId5"/>
              </a:rPr>
              <a:t>Kristina Alexanderson</a:t>
            </a:r>
            <a:r>
              <a:rPr lang="en-GB" sz="600" dirty="0">
                <a:solidFill>
                  <a:srgbClr val="000000"/>
                </a:solidFill>
                <a:latin typeface="Calibri"/>
                <a:ea typeface="Calibri"/>
                <a:cs typeface="Calibri"/>
                <a:sym typeface="Calibri"/>
              </a:rPr>
              <a:t> is licensed  </a:t>
            </a:r>
            <a:r>
              <a:rPr lang="en-GB" sz="600" u="sng" dirty="0">
                <a:solidFill>
                  <a:schemeClr val="hlink"/>
                </a:solidFill>
                <a:latin typeface="Calibri"/>
                <a:ea typeface="Calibri"/>
                <a:cs typeface="Calibri"/>
                <a:sym typeface="Calibri"/>
                <a:hlinkClick r:id="rId6"/>
              </a:rPr>
              <a:t>CC BY 2.0</a:t>
            </a:r>
            <a:r>
              <a:rPr lang="en-GB" sz="600" dirty="0">
                <a:solidFill>
                  <a:srgbClr val="000000"/>
                </a:solidFill>
                <a:latin typeface="Calibri"/>
                <a:ea typeface="Calibri"/>
                <a:cs typeface="Calibri"/>
                <a:sym typeface="Calibri"/>
              </a:rPr>
              <a:t>  </a:t>
            </a:r>
            <a:endParaRPr sz="6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23652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B5A28-2973-A74A-A605-BD28DADE20DD}"/>
              </a:ext>
            </a:extLst>
          </p:cNvPr>
          <p:cNvSpPr>
            <a:spLocks noGrp="1"/>
          </p:cNvSpPr>
          <p:nvPr>
            <p:ph type="title"/>
          </p:nvPr>
        </p:nvSpPr>
        <p:spPr>
          <a:xfrm>
            <a:off x="628650" y="202592"/>
            <a:ext cx="7886700" cy="994172"/>
          </a:xfrm>
        </p:spPr>
        <p:txBody>
          <a:bodyPr/>
          <a:lstStyle/>
          <a:p>
            <a:r>
              <a:rPr lang="en-US" b="1" dirty="0"/>
              <a:t>Applying a Creative Commons </a:t>
            </a:r>
            <a:br>
              <a:rPr lang="en-US" b="1" dirty="0"/>
            </a:br>
            <a:r>
              <a:rPr lang="en-US" b="1" dirty="0"/>
              <a:t>License to your work </a:t>
            </a:r>
          </a:p>
        </p:txBody>
      </p:sp>
      <p:sp>
        <p:nvSpPr>
          <p:cNvPr id="3" name="Text Placeholder 2">
            <a:extLst>
              <a:ext uri="{FF2B5EF4-FFF2-40B4-BE49-F238E27FC236}">
                <a16:creationId xmlns:a16="http://schemas.microsoft.com/office/drawing/2014/main" id="{0E83DC44-3553-EC48-9DF4-D65E3B957271}"/>
              </a:ext>
            </a:extLst>
          </p:cNvPr>
          <p:cNvSpPr>
            <a:spLocks noGrp="1"/>
          </p:cNvSpPr>
          <p:nvPr>
            <p:ph type="body" idx="1"/>
          </p:nvPr>
        </p:nvSpPr>
        <p:spPr>
          <a:xfrm>
            <a:off x="628650" y="1196764"/>
            <a:ext cx="7886700" cy="3263504"/>
          </a:xfrm>
        </p:spPr>
        <p:txBody>
          <a:bodyPr/>
          <a:lstStyle/>
          <a:p>
            <a:r>
              <a:rPr lang="en-US" sz="1650" dirty="0"/>
              <a:t>You must be the creator of the resource (you </a:t>
            </a:r>
            <a:r>
              <a:rPr lang="en-US" sz="1650" b="1" dirty="0"/>
              <a:t>cannot</a:t>
            </a:r>
            <a:r>
              <a:rPr lang="en-US" sz="1650" dirty="0"/>
              <a:t> license resources you found on the internet, </a:t>
            </a:r>
            <a:r>
              <a:rPr lang="en-US" sz="1650" dirty="0" err="1"/>
              <a:t>organisation’s</a:t>
            </a:r>
            <a:r>
              <a:rPr lang="en-US" sz="1650" dirty="0"/>
              <a:t> logos, resources you’ve found which have no licensing information on or resources which are public domain/CC0, etc.)</a:t>
            </a:r>
          </a:p>
          <a:p>
            <a:r>
              <a:rPr lang="en-US" sz="1650" dirty="0"/>
              <a:t>As a resident or citizen of Myanmar when you create something it is automatically copyrighted (Myanmar Copyright Law, May 2019)</a:t>
            </a:r>
          </a:p>
          <a:p>
            <a:r>
              <a:rPr lang="en-US" sz="1650" dirty="0"/>
              <a:t>Once you have applied a CC license, you cannot change your mind. “</a:t>
            </a:r>
            <a:r>
              <a:rPr lang="en-GB" sz="1650" u="sng" dirty="0"/>
              <a:t>The licenses and CC0 are irrevocable.</a:t>
            </a:r>
            <a:r>
              <a:rPr lang="en-GB" sz="1650" dirty="0"/>
              <a:t> Irrevocable means a legal agreement that cannot be </a:t>
            </a:r>
            <a:r>
              <a:rPr lang="en-GB" sz="1650" dirty="0" err="1"/>
              <a:t>canceled</a:t>
            </a:r>
            <a:r>
              <a:rPr lang="en-GB" sz="1650" dirty="0"/>
              <a:t>.” (Creative Commons, CC Cert, Section 4.1) </a:t>
            </a:r>
            <a:r>
              <a:rPr lang="en-US" sz="1650" dirty="0"/>
              <a:t> </a:t>
            </a:r>
          </a:p>
          <a:p>
            <a:r>
              <a:rPr lang="en-US" sz="1650" dirty="0"/>
              <a:t>If you created a resource as part of your work, you may not be the copyright holder of that resource. Check your contract and your institution’s policy. </a:t>
            </a:r>
          </a:p>
          <a:p>
            <a:r>
              <a:rPr lang="en-US" sz="1650" dirty="0"/>
              <a:t>For TIDE created OER it is each university’s decision what open license type to apply (subject to any licensing conditions, e.g. if you adapted a SA licensed resource)</a:t>
            </a:r>
          </a:p>
        </p:txBody>
      </p:sp>
      <p:sp>
        <p:nvSpPr>
          <p:cNvPr id="5" name="TextBox 4">
            <a:extLst>
              <a:ext uri="{FF2B5EF4-FFF2-40B4-BE49-F238E27FC236}">
                <a16:creationId xmlns:a16="http://schemas.microsoft.com/office/drawing/2014/main" id="{354D3266-0D4A-0C41-ABF1-39E1B187929A}"/>
              </a:ext>
            </a:extLst>
          </p:cNvPr>
          <p:cNvSpPr txBox="1"/>
          <p:nvPr/>
        </p:nvSpPr>
        <p:spPr>
          <a:xfrm>
            <a:off x="628650" y="4828330"/>
            <a:ext cx="7886700" cy="184666"/>
          </a:xfrm>
          <a:prstGeom prst="rect">
            <a:avLst/>
          </a:prstGeom>
          <a:noFill/>
        </p:spPr>
        <p:txBody>
          <a:bodyPr wrap="square" rtlCol="0">
            <a:spAutoFit/>
          </a:bodyPr>
          <a:lstStyle/>
          <a:p>
            <a:r>
              <a:rPr lang="en-US" sz="600" dirty="0"/>
              <a:t>This slide draws on material from the Creative Commons Certificate Course, in particular section 4.1  see: </a:t>
            </a:r>
            <a:r>
              <a:rPr lang="en-US" sz="600" dirty="0">
                <a:hlinkClick r:id="rId3"/>
              </a:rPr>
              <a:t>https://certificates.creativecommons.org/about/certificate-resources-cc-by/</a:t>
            </a:r>
            <a:r>
              <a:rPr lang="en-US" sz="600" dirty="0"/>
              <a:t> </a:t>
            </a:r>
          </a:p>
        </p:txBody>
      </p:sp>
    </p:spTree>
    <p:extLst>
      <p:ext uri="{BB962C8B-B14F-4D97-AF65-F5344CB8AC3E}">
        <p14:creationId xmlns:p14="http://schemas.microsoft.com/office/powerpoint/2010/main" val="3047246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10.jpg" descr="ccchooseposter.jpg">
            <a:extLst>
              <a:ext uri="{FF2B5EF4-FFF2-40B4-BE49-F238E27FC236}">
                <a16:creationId xmlns:a16="http://schemas.microsoft.com/office/drawing/2014/main" id="{1401865C-0E67-C341-8921-DED9AD67B228}"/>
              </a:ext>
            </a:extLst>
          </p:cNvPr>
          <p:cNvPicPr/>
          <p:nvPr/>
        </p:nvPicPr>
        <p:blipFill>
          <a:blip r:embed="rId3"/>
          <a:srcRect/>
          <a:stretch>
            <a:fillRect/>
          </a:stretch>
        </p:blipFill>
        <p:spPr>
          <a:xfrm>
            <a:off x="1068779" y="71252"/>
            <a:ext cx="7944593" cy="4586844"/>
          </a:xfrm>
          <a:prstGeom prst="rect">
            <a:avLst/>
          </a:prstGeom>
          <a:ln>
            <a:solidFill>
              <a:schemeClr val="accent1"/>
            </a:solidFill>
          </a:ln>
        </p:spPr>
      </p:pic>
      <p:sp>
        <p:nvSpPr>
          <p:cNvPr id="6" name="TextBox 5">
            <a:extLst>
              <a:ext uri="{FF2B5EF4-FFF2-40B4-BE49-F238E27FC236}">
                <a16:creationId xmlns:a16="http://schemas.microsoft.com/office/drawing/2014/main" id="{55F4F6E7-6B6E-904D-9BDD-1FB769E60209}"/>
              </a:ext>
            </a:extLst>
          </p:cNvPr>
          <p:cNvSpPr txBox="1"/>
          <p:nvPr/>
        </p:nvSpPr>
        <p:spPr>
          <a:xfrm>
            <a:off x="254578" y="4794485"/>
            <a:ext cx="8669729" cy="276999"/>
          </a:xfrm>
          <a:prstGeom prst="rect">
            <a:avLst/>
          </a:prstGeom>
          <a:noFill/>
        </p:spPr>
        <p:txBody>
          <a:bodyPr wrap="square" rtlCol="0">
            <a:spAutoFit/>
          </a:bodyPr>
          <a:lstStyle/>
          <a:p>
            <a:r>
              <a:rPr lang="en-US" sz="600" dirty="0"/>
              <a:t>This slide draws on material from the Creative Commons Certificate Course, see: </a:t>
            </a:r>
            <a:r>
              <a:rPr lang="en-US" sz="600" dirty="0">
                <a:hlinkClick r:id="rId4"/>
              </a:rPr>
              <a:t>https://certificates.creativecommons.org/about/certificate-resources-cc-by/</a:t>
            </a:r>
            <a:r>
              <a:rPr lang="en-US" sz="600" dirty="0"/>
              <a:t> and this factsheet is from </a:t>
            </a:r>
            <a:r>
              <a:rPr lang="en-GB" sz="600" dirty="0">
                <a:solidFill>
                  <a:schemeClr val="dk1"/>
                </a:solidFill>
                <a:latin typeface="Calibri"/>
                <a:ea typeface="Calibri"/>
                <a:cs typeface="Calibri"/>
                <a:sym typeface="Calibri"/>
                <a:hlinkClick r:id="rId5"/>
              </a:rPr>
              <a:t>http://creativecommons.org.au/learn/fact-sheets/licensing-flowchart/</a:t>
            </a:r>
            <a:r>
              <a:rPr lang="en-GB" sz="600" dirty="0"/>
              <a:t> </a:t>
            </a:r>
            <a:endParaRPr lang="en-US" sz="600" dirty="0"/>
          </a:p>
          <a:p>
            <a:r>
              <a:rPr lang="en-US" sz="600" dirty="0"/>
              <a:t>   </a:t>
            </a:r>
          </a:p>
        </p:txBody>
      </p:sp>
      <p:sp>
        <p:nvSpPr>
          <p:cNvPr id="2" name="TextBox 1">
            <a:extLst>
              <a:ext uri="{FF2B5EF4-FFF2-40B4-BE49-F238E27FC236}">
                <a16:creationId xmlns:a16="http://schemas.microsoft.com/office/drawing/2014/main" id="{DC3B6EE7-F0F2-124A-BB2E-DB5CD18A8CB9}"/>
              </a:ext>
            </a:extLst>
          </p:cNvPr>
          <p:cNvSpPr txBox="1"/>
          <p:nvPr/>
        </p:nvSpPr>
        <p:spPr>
          <a:xfrm rot="16200000">
            <a:off x="-2164529" y="1581917"/>
            <a:ext cx="5411586" cy="877163"/>
          </a:xfrm>
          <a:prstGeom prst="rect">
            <a:avLst/>
          </a:prstGeom>
          <a:noFill/>
        </p:spPr>
        <p:txBody>
          <a:bodyPr wrap="square" rtlCol="0">
            <a:spAutoFit/>
          </a:bodyPr>
          <a:lstStyle/>
          <a:p>
            <a:r>
              <a:rPr lang="en-US" sz="2550" b="1" dirty="0"/>
              <a:t>What do I need to consider </a:t>
            </a:r>
          </a:p>
          <a:p>
            <a:r>
              <a:rPr lang="en-US" sz="2550" b="1" dirty="0"/>
              <a:t>when choosing a CC license?</a:t>
            </a:r>
          </a:p>
        </p:txBody>
      </p:sp>
    </p:spTree>
    <p:extLst>
      <p:ext uri="{BB962C8B-B14F-4D97-AF65-F5344CB8AC3E}">
        <p14:creationId xmlns:p14="http://schemas.microsoft.com/office/powerpoint/2010/main" val="3497688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Shape 185"/>
          <p:cNvPicPr preferRelativeResize="0"/>
          <p:nvPr/>
        </p:nvPicPr>
        <p:blipFill rotWithShape="1">
          <a:blip r:embed="rId3">
            <a:alphaModFix/>
          </a:blip>
          <a:srcRect/>
          <a:stretch/>
        </p:blipFill>
        <p:spPr>
          <a:xfrm>
            <a:off x="2725055" y="192121"/>
            <a:ext cx="5943600" cy="4585394"/>
          </a:xfrm>
          <a:prstGeom prst="rect">
            <a:avLst/>
          </a:prstGeom>
          <a:noFill/>
          <a:ln>
            <a:noFill/>
          </a:ln>
        </p:spPr>
      </p:pic>
      <p:sp>
        <p:nvSpPr>
          <p:cNvPr id="186" name="Shape 186"/>
          <p:cNvSpPr txBox="1"/>
          <p:nvPr/>
        </p:nvSpPr>
        <p:spPr>
          <a:xfrm>
            <a:off x="1545479" y="4777514"/>
            <a:ext cx="7123176" cy="161583"/>
          </a:xfrm>
          <a:prstGeom prst="rect">
            <a:avLst/>
          </a:prstGeom>
          <a:noFill/>
          <a:ln>
            <a:noFill/>
          </a:ln>
        </p:spPr>
        <p:txBody>
          <a:bodyPr spcFirstLastPara="1" wrap="square" lIns="68569" tIns="34275" rIns="68569" bIns="34275" anchor="t" anchorCtr="0">
            <a:noAutofit/>
          </a:bodyPr>
          <a:lstStyle/>
          <a:p>
            <a:pPr algn="r"/>
            <a:r>
              <a:rPr lang="en-GB" sz="600">
                <a:solidFill>
                  <a:srgbClr val="000000"/>
                </a:solidFill>
                <a:latin typeface="Arial"/>
                <a:ea typeface="Arial"/>
                <a:cs typeface="Arial"/>
                <a:sym typeface="Arial"/>
              </a:rPr>
              <a:t>Image credit: ‘</a:t>
            </a:r>
            <a:r>
              <a:rPr lang="en-GB" sz="600" u="sng">
                <a:solidFill>
                  <a:schemeClr val="hlink"/>
                </a:solidFill>
                <a:latin typeface="Arial"/>
                <a:ea typeface="Arial"/>
                <a:cs typeface="Arial"/>
                <a:sym typeface="Arial"/>
                <a:hlinkClick r:id="rId4"/>
              </a:rPr>
              <a:t>Finding and using open educational resources (OER): implementing the Creative Commons CC BY license (slide 4)’ </a:t>
            </a:r>
            <a:r>
              <a:rPr lang="en-GB" sz="600">
                <a:solidFill>
                  <a:srgbClr val="000000"/>
                </a:solidFill>
                <a:latin typeface="Arial"/>
                <a:ea typeface="Arial"/>
                <a:cs typeface="Arial"/>
                <a:sym typeface="Arial"/>
              </a:rPr>
              <a:t>(Paul Stacey and Hal </a:t>
            </a:r>
            <a:r>
              <a:rPr lang="en-GB" sz="600" dirty="0" err="1">
                <a:solidFill>
                  <a:srgbClr val="000000"/>
                </a:solidFill>
                <a:latin typeface="Arial"/>
                <a:ea typeface="Arial"/>
                <a:cs typeface="Arial"/>
                <a:sym typeface="Arial"/>
              </a:rPr>
              <a:t>Plotkin</a:t>
            </a:r>
            <a:r>
              <a:rPr lang="en-GB" sz="600" dirty="0">
                <a:solidFill>
                  <a:srgbClr val="000000"/>
                </a:solidFill>
                <a:latin typeface="Arial"/>
                <a:ea typeface="Arial"/>
                <a:cs typeface="Arial"/>
                <a:sym typeface="Arial"/>
              </a:rPr>
              <a:t>, CC BY 4.0)</a:t>
            </a:r>
            <a:endParaRPr sz="600" dirty="0">
              <a:solidFill>
                <a:srgbClr val="000000"/>
              </a:solidFill>
              <a:latin typeface="Arial"/>
              <a:ea typeface="Arial"/>
              <a:cs typeface="Arial"/>
              <a:sym typeface="Arial"/>
            </a:endParaRPr>
          </a:p>
        </p:txBody>
      </p:sp>
      <p:sp>
        <p:nvSpPr>
          <p:cNvPr id="4" name="TextBox 3"/>
          <p:cNvSpPr txBox="1"/>
          <p:nvPr/>
        </p:nvSpPr>
        <p:spPr>
          <a:xfrm rot="16200000">
            <a:off x="-1126786" y="1396082"/>
            <a:ext cx="4385290" cy="2377574"/>
          </a:xfrm>
          <a:prstGeom prst="rect">
            <a:avLst/>
          </a:prstGeom>
          <a:noFill/>
        </p:spPr>
        <p:txBody>
          <a:bodyPr wrap="square" rtlCol="0">
            <a:spAutoFit/>
          </a:bodyPr>
          <a:lstStyle/>
          <a:p>
            <a:r>
              <a:rPr lang="en-US" sz="4950" b="1" dirty="0"/>
              <a:t>Open Licenses and OER </a:t>
            </a:r>
          </a:p>
        </p:txBody>
      </p:sp>
    </p:spTree>
    <p:extLst>
      <p:ext uri="{BB962C8B-B14F-4D97-AF65-F5344CB8AC3E}">
        <p14:creationId xmlns:p14="http://schemas.microsoft.com/office/powerpoint/2010/main" val="82401797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5527</TotalTime>
  <Words>4068</Words>
  <Application>Microsoft Macintosh PowerPoint</Application>
  <PresentationFormat>On-screen Show (16:9)</PresentationFormat>
  <Paragraphs>277</Paragraphs>
  <Slides>43</Slides>
  <Notes>40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Arial</vt:lpstr>
      <vt:lpstr>Calibri</vt:lpstr>
      <vt:lpstr>Helvetica</vt:lpstr>
      <vt:lpstr>Lucida Grande</vt:lpstr>
      <vt:lpstr>Custom Design</vt:lpstr>
      <vt:lpstr>1_Office Theme</vt:lpstr>
      <vt:lpstr>OER Walkthrough (Review session)</vt:lpstr>
      <vt:lpstr>PowerPoint Presentation</vt:lpstr>
      <vt:lpstr>PowerPoint Presentation</vt:lpstr>
      <vt:lpstr>Myanmar Copyright Law  (24 May 2019)</vt:lpstr>
      <vt:lpstr>PowerPoint Presentation</vt:lpstr>
      <vt:lpstr>PowerPoint Presentation</vt:lpstr>
      <vt:lpstr>Applying a Creative Commons  License to your work </vt:lpstr>
      <vt:lpstr>PowerPoint Presentation</vt:lpstr>
      <vt:lpstr>PowerPoint Presentation</vt:lpstr>
      <vt:lpstr>PowerPoint Presentation</vt:lpstr>
      <vt:lpstr>Example: How to openly license your work </vt:lpstr>
      <vt:lpstr>Example: How to openly license your work </vt:lpstr>
      <vt:lpstr>Making your OER visible </vt:lpstr>
      <vt:lpstr>PowerPoint Presentation</vt:lpstr>
      <vt:lpstr>OER is Everywhere!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James</dc:creator>
  <cp:lastModifiedBy>Beck.Pitt</cp:lastModifiedBy>
  <cp:revision>207</cp:revision>
  <dcterms:created xsi:type="dcterms:W3CDTF">2017-12-05T12:15:45Z</dcterms:created>
  <dcterms:modified xsi:type="dcterms:W3CDTF">2021-05-21T17:01:31Z</dcterms:modified>
</cp:coreProperties>
</file>