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57" r:id="rId3"/>
    <p:sldId id="259" r:id="rId4"/>
    <p:sldId id="260" r:id="rId5"/>
    <p:sldId id="261" r:id="rId6"/>
    <p:sldId id="262" r:id="rId7"/>
    <p:sldId id="265" r:id="rId8"/>
    <p:sldId id="267" r:id="rId9"/>
    <p:sldId id="268" r:id="rId10"/>
    <p:sldId id="266" r:id="rId11"/>
    <p:sldId id="269" r:id="rId12"/>
    <p:sldId id="270" r:id="rId13"/>
    <p:sldId id="271" r:id="rId14"/>
    <p:sldId id="272" r:id="rId15"/>
    <p:sldId id="273"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523"/>
    <p:restoredTop sz="94678"/>
  </p:normalViewPr>
  <p:slideViewPr>
    <p:cSldViewPr snapToGrid="0">
      <p:cViewPr varScale="1">
        <p:scale>
          <a:sx n="48" d="100"/>
          <a:sy n="48" d="100"/>
        </p:scale>
        <p:origin x="208" y="24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F8C425-6E21-A74C-921D-97CB37248015}" type="datetimeFigureOut">
              <a:rPr lang="en-US" smtClean="0"/>
              <a:t>4/12/23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9FDF34-5135-4B45-83FD-CD10C86D7C67}" type="slidenum">
              <a:rPr lang="en-US" smtClean="0"/>
              <a:t>‹#›</a:t>
            </a:fld>
            <a:endParaRPr lang="en-US"/>
          </a:p>
        </p:txBody>
      </p:sp>
    </p:spTree>
    <p:extLst>
      <p:ext uri="{BB962C8B-B14F-4D97-AF65-F5344CB8AC3E}">
        <p14:creationId xmlns:p14="http://schemas.microsoft.com/office/powerpoint/2010/main" val="26541805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3A280C-2087-21E9-F1E8-8D725359C4CF}"/>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87F1B79C-A58F-CB26-FF7C-CD856655C8C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AFB779FE-1A04-4B11-5C4B-789A48CF4FC4}"/>
              </a:ext>
            </a:extLst>
          </p:cNvPr>
          <p:cNvSpPr>
            <a:spLocks noGrp="1"/>
          </p:cNvSpPr>
          <p:nvPr>
            <p:ph type="dt" sz="half" idx="10"/>
          </p:nvPr>
        </p:nvSpPr>
        <p:spPr/>
        <p:txBody>
          <a:bodyPr/>
          <a:lstStyle/>
          <a:p>
            <a:fld id="{B39B0492-6271-7D4C-A832-28799B600BE1}" type="datetimeFigureOut">
              <a:rPr lang="en-US" smtClean="0"/>
              <a:t>4/12/23</a:t>
            </a:fld>
            <a:endParaRPr lang="en-US"/>
          </a:p>
        </p:txBody>
      </p:sp>
      <p:sp>
        <p:nvSpPr>
          <p:cNvPr id="5" name="Footer Placeholder 4">
            <a:extLst>
              <a:ext uri="{FF2B5EF4-FFF2-40B4-BE49-F238E27FC236}">
                <a16:creationId xmlns:a16="http://schemas.microsoft.com/office/drawing/2014/main" id="{AF529D15-F3A0-B49B-9360-381B2FC64F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B882B4-5F30-AC47-766C-93037F63AF28}"/>
              </a:ext>
            </a:extLst>
          </p:cNvPr>
          <p:cNvSpPr>
            <a:spLocks noGrp="1"/>
          </p:cNvSpPr>
          <p:nvPr>
            <p:ph type="sldNum" sz="quarter" idx="12"/>
          </p:nvPr>
        </p:nvSpPr>
        <p:spPr/>
        <p:txBody>
          <a:bodyPr/>
          <a:lstStyle/>
          <a:p>
            <a:fld id="{2ED59392-A180-0141-A0B3-554E8958FE97}" type="slidenum">
              <a:rPr lang="en-US" smtClean="0"/>
              <a:t>‹#›</a:t>
            </a:fld>
            <a:endParaRPr lang="en-US"/>
          </a:p>
        </p:txBody>
      </p:sp>
    </p:spTree>
    <p:extLst>
      <p:ext uri="{BB962C8B-B14F-4D97-AF65-F5344CB8AC3E}">
        <p14:creationId xmlns:p14="http://schemas.microsoft.com/office/powerpoint/2010/main" val="33972835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D63A6-B878-57D3-0F46-044F5FB94D0B}"/>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0DCD4B29-847B-6471-07B1-1B7D594B8D8E}"/>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BB432F7-F35D-FF2C-25C3-334EB90D0F90}"/>
              </a:ext>
            </a:extLst>
          </p:cNvPr>
          <p:cNvSpPr>
            <a:spLocks noGrp="1"/>
          </p:cNvSpPr>
          <p:nvPr>
            <p:ph type="dt" sz="half" idx="10"/>
          </p:nvPr>
        </p:nvSpPr>
        <p:spPr/>
        <p:txBody>
          <a:bodyPr/>
          <a:lstStyle/>
          <a:p>
            <a:fld id="{B39B0492-6271-7D4C-A832-28799B600BE1}" type="datetimeFigureOut">
              <a:rPr lang="en-US" smtClean="0"/>
              <a:t>4/12/23</a:t>
            </a:fld>
            <a:endParaRPr lang="en-US"/>
          </a:p>
        </p:txBody>
      </p:sp>
      <p:sp>
        <p:nvSpPr>
          <p:cNvPr id="5" name="Footer Placeholder 4">
            <a:extLst>
              <a:ext uri="{FF2B5EF4-FFF2-40B4-BE49-F238E27FC236}">
                <a16:creationId xmlns:a16="http://schemas.microsoft.com/office/drawing/2014/main" id="{0A47A6C1-A76E-689A-99D9-CA4D23B24B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C4ADC3-6950-23AF-414D-97E3DB60DD46}"/>
              </a:ext>
            </a:extLst>
          </p:cNvPr>
          <p:cNvSpPr>
            <a:spLocks noGrp="1"/>
          </p:cNvSpPr>
          <p:nvPr>
            <p:ph type="sldNum" sz="quarter" idx="12"/>
          </p:nvPr>
        </p:nvSpPr>
        <p:spPr/>
        <p:txBody>
          <a:bodyPr/>
          <a:lstStyle/>
          <a:p>
            <a:fld id="{2ED59392-A180-0141-A0B3-554E8958FE97}" type="slidenum">
              <a:rPr lang="en-US" smtClean="0"/>
              <a:t>‹#›</a:t>
            </a:fld>
            <a:endParaRPr lang="en-US"/>
          </a:p>
        </p:txBody>
      </p:sp>
    </p:spTree>
    <p:extLst>
      <p:ext uri="{BB962C8B-B14F-4D97-AF65-F5344CB8AC3E}">
        <p14:creationId xmlns:p14="http://schemas.microsoft.com/office/powerpoint/2010/main" val="4136489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AC89FB9-11DA-4838-D6ED-63EC22779727}"/>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88D0B431-6A39-05C8-813B-89E09BA35726}"/>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EBCC673-4A86-37C1-D647-36B14F04E64C}"/>
              </a:ext>
            </a:extLst>
          </p:cNvPr>
          <p:cNvSpPr>
            <a:spLocks noGrp="1"/>
          </p:cNvSpPr>
          <p:nvPr>
            <p:ph type="dt" sz="half" idx="10"/>
          </p:nvPr>
        </p:nvSpPr>
        <p:spPr/>
        <p:txBody>
          <a:bodyPr/>
          <a:lstStyle/>
          <a:p>
            <a:fld id="{B39B0492-6271-7D4C-A832-28799B600BE1}" type="datetimeFigureOut">
              <a:rPr lang="en-US" smtClean="0"/>
              <a:t>4/12/23</a:t>
            </a:fld>
            <a:endParaRPr lang="en-US"/>
          </a:p>
        </p:txBody>
      </p:sp>
      <p:sp>
        <p:nvSpPr>
          <p:cNvPr id="5" name="Footer Placeholder 4">
            <a:extLst>
              <a:ext uri="{FF2B5EF4-FFF2-40B4-BE49-F238E27FC236}">
                <a16:creationId xmlns:a16="http://schemas.microsoft.com/office/drawing/2014/main" id="{BC838CC4-DFE5-1A1D-6680-72C87DEDC8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CA9375-864B-DFE9-A51F-01EB237F1371}"/>
              </a:ext>
            </a:extLst>
          </p:cNvPr>
          <p:cNvSpPr>
            <a:spLocks noGrp="1"/>
          </p:cNvSpPr>
          <p:nvPr>
            <p:ph type="sldNum" sz="quarter" idx="12"/>
          </p:nvPr>
        </p:nvSpPr>
        <p:spPr/>
        <p:txBody>
          <a:bodyPr/>
          <a:lstStyle/>
          <a:p>
            <a:fld id="{2ED59392-A180-0141-A0B3-554E8958FE97}" type="slidenum">
              <a:rPr lang="en-US" smtClean="0"/>
              <a:t>‹#›</a:t>
            </a:fld>
            <a:endParaRPr lang="en-US"/>
          </a:p>
        </p:txBody>
      </p:sp>
    </p:spTree>
    <p:extLst>
      <p:ext uri="{BB962C8B-B14F-4D97-AF65-F5344CB8AC3E}">
        <p14:creationId xmlns:p14="http://schemas.microsoft.com/office/powerpoint/2010/main" val="1642613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6E0D84-877D-5CA0-19A3-B97A6DB689E9}"/>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21C31768-3DA5-533B-7D0B-6B1A04E8E475}"/>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69C4172C-0C45-18E5-3957-D1464C1E4831}"/>
              </a:ext>
            </a:extLst>
          </p:cNvPr>
          <p:cNvSpPr>
            <a:spLocks noGrp="1"/>
          </p:cNvSpPr>
          <p:nvPr>
            <p:ph type="dt" sz="half" idx="10"/>
          </p:nvPr>
        </p:nvSpPr>
        <p:spPr/>
        <p:txBody>
          <a:bodyPr/>
          <a:lstStyle/>
          <a:p>
            <a:fld id="{B39B0492-6271-7D4C-A832-28799B600BE1}" type="datetimeFigureOut">
              <a:rPr lang="en-US" smtClean="0"/>
              <a:t>4/12/23</a:t>
            </a:fld>
            <a:endParaRPr lang="en-US"/>
          </a:p>
        </p:txBody>
      </p:sp>
      <p:sp>
        <p:nvSpPr>
          <p:cNvPr id="5" name="Footer Placeholder 4">
            <a:extLst>
              <a:ext uri="{FF2B5EF4-FFF2-40B4-BE49-F238E27FC236}">
                <a16:creationId xmlns:a16="http://schemas.microsoft.com/office/drawing/2014/main" id="{93AE977C-F5D5-C424-BB71-4CC31E307E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4A8A45-408C-F6CA-F9AB-F63F47F9FF94}"/>
              </a:ext>
            </a:extLst>
          </p:cNvPr>
          <p:cNvSpPr>
            <a:spLocks noGrp="1"/>
          </p:cNvSpPr>
          <p:nvPr>
            <p:ph type="sldNum" sz="quarter" idx="12"/>
          </p:nvPr>
        </p:nvSpPr>
        <p:spPr/>
        <p:txBody>
          <a:bodyPr/>
          <a:lstStyle/>
          <a:p>
            <a:fld id="{2ED59392-A180-0141-A0B3-554E8958FE97}" type="slidenum">
              <a:rPr lang="en-US" smtClean="0"/>
              <a:t>‹#›</a:t>
            </a:fld>
            <a:endParaRPr lang="en-US"/>
          </a:p>
        </p:txBody>
      </p:sp>
    </p:spTree>
    <p:extLst>
      <p:ext uri="{BB962C8B-B14F-4D97-AF65-F5344CB8AC3E}">
        <p14:creationId xmlns:p14="http://schemas.microsoft.com/office/powerpoint/2010/main" val="11707028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D2B6F-C18B-1450-3590-9AFCF9A9EC8C}"/>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5525D06F-AC93-FE3F-C843-F84A7677FA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9724ED8F-F1A4-1AAD-18CF-78CDD8E7DC6C}"/>
              </a:ext>
            </a:extLst>
          </p:cNvPr>
          <p:cNvSpPr>
            <a:spLocks noGrp="1"/>
          </p:cNvSpPr>
          <p:nvPr>
            <p:ph type="dt" sz="half" idx="10"/>
          </p:nvPr>
        </p:nvSpPr>
        <p:spPr/>
        <p:txBody>
          <a:bodyPr/>
          <a:lstStyle/>
          <a:p>
            <a:fld id="{B39B0492-6271-7D4C-A832-28799B600BE1}" type="datetimeFigureOut">
              <a:rPr lang="en-US" smtClean="0"/>
              <a:t>4/12/23</a:t>
            </a:fld>
            <a:endParaRPr lang="en-US"/>
          </a:p>
        </p:txBody>
      </p:sp>
      <p:sp>
        <p:nvSpPr>
          <p:cNvPr id="5" name="Footer Placeholder 4">
            <a:extLst>
              <a:ext uri="{FF2B5EF4-FFF2-40B4-BE49-F238E27FC236}">
                <a16:creationId xmlns:a16="http://schemas.microsoft.com/office/drawing/2014/main" id="{9231961C-2473-3C51-8809-1E3BC69FA38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1D3258-9D0D-F440-4F25-E0618EFCCEEC}"/>
              </a:ext>
            </a:extLst>
          </p:cNvPr>
          <p:cNvSpPr>
            <a:spLocks noGrp="1"/>
          </p:cNvSpPr>
          <p:nvPr>
            <p:ph type="sldNum" sz="quarter" idx="12"/>
          </p:nvPr>
        </p:nvSpPr>
        <p:spPr/>
        <p:txBody>
          <a:bodyPr/>
          <a:lstStyle/>
          <a:p>
            <a:fld id="{2ED59392-A180-0141-A0B3-554E8958FE97}" type="slidenum">
              <a:rPr lang="en-US" smtClean="0"/>
              <a:t>‹#›</a:t>
            </a:fld>
            <a:endParaRPr lang="en-US"/>
          </a:p>
        </p:txBody>
      </p:sp>
    </p:spTree>
    <p:extLst>
      <p:ext uri="{BB962C8B-B14F-4D97-AF65-F5344CB8AC3E}">
        <p14:creationId xmlns:p14="http://schemas.microsoft.com/office/powerpoint/2010/main" val="3522763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030273-9F09-B76D-EB49-B0ADFAA39CB5}"/>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1A9BB922-B36F-4215-2938-850578565CC4}"/>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5E9B2ACF-94CC-B46E-21F1-946DA7B1D33D}"/>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B4250E5D-6002-1759-222C-EEB76843598F}"/>
              </a:ext>
            </a:extLst>
          </p:cNvPr>
          <p:cNvSpPr>
            <a:spLocks noGrp="1"/>
          </p:cNvSpPr>
          <p:nvPr>
            <p:ph type="dt" sz="half" idx="10"/>
          </p:nvPr>
        </p:nvSpPr>
        <p:spPr/>
        <p:txBody>
          <a:bodyPr/>
          <a:lstStyle/>
          <a:p>
            <a:fld id="{B39B0492-6271-7D4C-A832-28799B600BE1}" type="datetimeFigureOut">
              <a:rPr lang="en-US" smtClean="0"/>
              <a:t>4/12/23</a:t>
            </a:fld>
            <a:endParaRPr lang="en-US"/>
          </a:p>
        </p:txBody>
      </p:sp>
      <p:sp>
        <p:nvSpPr>
          <p:cNvPr id="6" name="Footer Placeholder 5">
            <a:extLst>
              <a:ext uri="{FF2B5EF4-FFF2-40B4-BE49-F238E27FC236}">
                <a16:creationId xmlns:a16="http://schemas.microsoft.com/office/drawing/2014/main" id="{66E58898-46E4-C8D1-9E92-407188DAFC9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352C0D-889A-822A-AA3E-15379477F099}"/>
              </a:ext>
            </a:extLst>
          </p:cNvPr>
          <p:cNvSpPr>
            <a:spLocks noGrp="1"/>
          </p:cNvSpPr>
          <p:nvPr>
            <p:ph type="sldNum" sz="quarter" idx="12"/>
          </p:nvPr>
        </p:nvSpPr>
        <p:spPr/>
        <p:txBody>
          <a:bodyPr/>
          <a:lstStyle/>
          <a:p>
            <a:fld id="{2ED59392-A180-0141-A0B3-554E8958FE97}" type="slidenum">
              <a:rPr lang="en-US" smtClean="0"/>
              <a:t>‹#›</a:t>
            </a:fld>
            <a:endParaRPr lang="en-US"/>
          </a:p>
        </p:txBody>
      </p:sp>
    </p:spTree>
    <p:extLst>
      <p:ext uri="{BB962C8B-B14F-4D97-AF65-F5344CB8AC3E}">
        <p14:creationId xmlns:p14="http://schemas.microsoft.com/office/powerpoint/2010/main" val="16280357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C835C5-6787-61DF-3C28-0333279F4738}"/>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44BD3704-BECC-AA85-392D-32121C9DD9F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DBF858B2-83E8-D666-19AD-7EA2ED202DE6}"/>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9E06C1B2-FA4B-B00C-B1AC-1512525B56C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8AC02303-4C63-49F3-109C-BD2154D9238A}"/>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86BEAF0C-8023-7B5F-D61E-B7335F4FFA6E}"/>
              </a:ext>
            </a:extLst>
          </p:cNvPr>
          <p:cNvSpPr>
            <a:spLocks noGrp="1"/>
          </p:cNvSpPr>
          <p:nvPr>
            <p:ph type="dt" sz="half" idx="10"/>
          </p:nvPr>
        </p:nvSpPr>
        <p:spPr/>
        <p:txBody>
          <a:bodyPr/>
          <a:lstStyle/>
          <a:p>
            <a:fld id="{B39B0492-6271-7D4C-A832-28799B600BE1}" type="datetimeFigureOut">
              <a:rPr lang="en-US" smtClean="0"/>
              <a:t>4/12/23</a:t>
            </a:fld>
            <a:endParaRPr lang="en-US"/>
          </a:p>
        </p:txBody>
      </p:sp>
      <p:sp>
        <p:nvSpPr>
          <p:cNvPr id="8" name="Footer Placeholder 7">
            <a:extLst>
              <a:ext uri="{FF2B5EF4-FFF2-40B4-BE49-F238E27FC236}">
                <a16:creationId xmlns:a16="http://schemas.microsoft.com/office/drawing/2014/main" id="{75A2243C-0F1D-6F4D-E653-C1620476ABE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DE17CC2-4AEB-493C-08E4-CF606EEFDDC5}"/>
              </a:ext>
            </a:extLst>
          </p:cNvPr>
          <p:cNvSpPr>
            <a:spLocks noGrp="1"/>
          </p:cNvSpPr>
          <p:nvPr>
            <p:ph type="sldNum" sz="quarter" idx="12"/>
          </p:nvPr>
        </p:nvSpPr>
        <p:spPr/>
        <p:txBody>
          <a:bodyPr/>
          <a:lstStyle/>
          <a:p>
            <a:fld id="{2ED59392-A180-0141-A0B3-554E8958FE97}" type="slidenum">
              <a:rPr lang="en-US" smtClean="0"/>
              <a:t>‹#›</a:t>
            </a:fld>
            <a:endParaRPr lang="en-US"/>
          </a:p>
        </p:txBody>
      </p:sp>
    </p:spTree>
    <p:extLst>
      <p:ext uri="{BB962C8B-B14F-4D97-AF65-F5344CB8AC3E}">
        <p14:creationId xmlns:p14="http://schemas.microsoft.com/office/powerpoint/2010/main" val="19370997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A3F514-CF22-7804-B3C9-288CC4E5131C}"/>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5924E9D9-1167-52D8-ACEF-92405C77B7C9}"/>
              </a:ext>
            </a:extLst>
          </p:cNvPr>
          <p:cNvSpPr>
            <a:spLocks noGrp="1"/>
          </p:cNvSpPr>
          <p:nvPr>
            <p:ph type="dt" sz="half" idx="10"/>
          </p:nvPr>
        </p:nvSpPr>
        <p:spPr/>
        <p:txBody>
          <a:bodyPr/>
          <a:lstStyle/>
          <a:p>
            <a:fld id="{B39B0492-6271-7D4C-A832-28799B600BE1}" type="datetimeFigureOut">
              <a:rPr lang="en-US" smtClean="0"/>
              <a:t>4/12/23</a:t>
            </a:fld>
            <a:endParaRPr lang="en-US"/>
          </a:p>
        </p:txBody>
      </p:sp>
      <p:sp>
        <p:nvSpPr>
          <p:cNvPr id="4" name="Footer Placeholder 3">
            <a:extLst>
              <a:ext uri="{FF2B5EF4-FFF2-40B4-BE49-F238E27FC236}">
                <a16:creationId xmlns:a16="http://schemas.microsoft.com/office/drawing/2014/main" id="{65113127-E717-A17E-9D05-B73D79B9AD0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371A332-15E4-CD78-CECC-694D7E45DCCA}"/>
              </a:ext>
            </a:extLst>
          </p:cNvPr>
          <p:cNvSpPr>
            <a:spLocks noGrp="1"/>
          </p:cNvSpPr>
          <p:nvPr>
            <p:ph type="sldNum" sz="quarter" idx="12"/>
          </p:nvPr>
        </p:nvSpPr>
        <p:spPr/>
        <p:txBody>
          <a:bodyPr/>
          <a:lstStyle/>
          <a:p>
            <a:fld id="{2ED59392-A180-0141-A0B3-554E8958FE97}" type="slidenum">
              <a:rPr lang="en-US" smtClean="0"/>
              <a:t>‹#›</a:t>
            </a:fld>
            <a:endParaRPr lang="en-US"/>
          </a:p>
        </p:txBody>
      </p:sp>
    </p:spTree>
    <p:extLst>
      <p:ext uri="{BB962C8B-B14F-4D97-AF65-F5344CB8AC3E}">
        <p14:creationId xmlns:p14="http://schemas.microsoft.com/office/powerpoint/2010/main" val="2130087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50BCDB7-701E-8EA7-DDAF-1CD9451FDB87}"/>
              </a:ext>
            </a:extLst>
          </p:cNvPr>
          <p:cNvSpPr>
            <a:spLocks noGrp="1"/>
          </p:cNvSpPr>
          <p:nvPr>
            <p:ph type="dt" sz="half" idx="10"/>
          </p:nvPr>
        </p:nvSpPr>
        <p:spPr/>
        <p:txBody>
          <a:bodyPr/>
          <a:lstStyle/>
          <a:p>
            <a:fld id="{B39B0492-6271-7D4C-A832-28799B600BE1}" type="datetimeFigureOut">
              <a:rPr lang="en-US" smtClean="0"/>
              <a:t>4/12/23</a:t>
            </a:fld>
            <a:endParaRPr lang="en-US"/>
          </a:p>
        </p:txBody>
      </p:sp>
      <p:sp>
        <p:nvSpPr>
          <p:cNvPr id="3" name="Footer Placeholder 2">
            <a:extLst>
              <a:ext uri="{FF2B5EF4-FFF2-40B4-BE49-F238E27FC236}">
                <a16:creationId xmlns:a16="http://schemas.microsoft.com/office/drawing/2014/main" id="{D9636FDC-17F5-6FA8-1332-2E13A75A7DA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5CA69AE-A07C-22CC-46DD-0E3050B3574B}"/>
              </a:ext>
            </a:extLst>
          </p:cNvPr>
          <p:cNvSpPr>
            <a:spLocks noGrp="1"/>
          </p:cNvSpPr>
          <p:nvPr>
            <p:ph type="sldNum" sz="quarter" idx="12"/>
          </p:nvPr>
        </p:nvSpPr>
        <p:spPr/>
        <p:txBody>
          <a:bodyPr/>
          <a:lstStyle/>
          <a:p>
            <a:fld id="{2ED59392-A180-0141-A0B3-554E8958FE97}" type="slidenum">
              <a:rPr lang="en-US" smtClean="0"/>
              <a:t>‹#›</a:t>
            </a:fld>
            <a:endParaRPr lang="en-US"/>
          </a:p>
        </p:txBody>
      </p:sp>
    </p:spTree>
    <p:extLst>
      <p:ext uri="{BB962C8B-B14F-4D97-AF65-F5344CB8AC3E}">
        <p14:creationId xmlns:p14="http://schemas.microsoft.com/office/powerpoint/2010/main" val="28731180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B8A74-21C9-DC06-642B-899C5EA7966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67884CFF-4E0C-6094-931A-86B5662C84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FF0104D6-1CF1-B713-FDC0-B82A8120DA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2E28363-3771-4555-2E8B-533D494EF0CA}"/>
              </a:ext>
            </a:extLst>
          </p:cNvPr>
          <p:cNvSpPr>
            <a:spLocks noGrp="1"/>
          </p:cNvSpPr>
          <p:nvPr>
            <p:ph type="dt" sz="half" idx="10"/>
          </p:nvPr>
        </p:nvSpPr>
        <p:spPr/>
        <p:txBody>
          <a:bodyPr/>
          <a:lstStyle/>
          <a:p>
            <a:fld id="{B39B0492-6271-7D4C-A832-28799B600BE1}" type="datetimeFigureOut">
              <a:rPr lang="en-US" smtClean="0"/>
              <a:t>4/12/23</a:t>
            </a:fld>
            <a:endParaRPr lang="en-US"/>
          </a:p>
        </p:txBody>
      </p:sp>
      <p:sp>
        <p:nvSpPr>
          <p:cNvPr id="6" name="Footer Placeholder 5">
            <a:extLst>
              <a:ext uri="{FF2B5EF4-FFF2-40B4-BE49-F238E27FC236}">
                <a16:creationId xmlns:a16="http://schemas.microsoft.com/office/drawing/2014/main" id="{3B55266B-8408-879C-0412-3EEDD276E4B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27F734-7104-F330-0544-64B5CD172AB8}"/>
              </a:ext>
            </a:extLst>
          </p:cNvPr>
          <p:cNvSpPr>
            <a:spLocks noGrp="1"/>
          </p:cNvSpPr>
          <p:nvPr>
            <p:ph type="sldNum" sz="quarter" idx="12"/>
          </p:nvPr>
        </p:nvSpPr>
        <p:spPr/>
        <p:txBody>
          <a:bodyPr/>
          <a:lstStyle/>
          <a:p>
            <a:fld id="{2ED59392-A180-0141-A0B3-554E8958FE97}" type="slidenum">
              <a:rPr lang="en-US" smtClean="0"/>
              <a:t>‹#›</a:t>
            </a:fld>
            <a:endParaRPr lang="en-US"/>
          </a:p>
        </p:txBody>
      </p:sp>
    </p:spTree>
    <p:extLst>
      <p:ext uri="{BB962C8B-B14F-4D97-AF65-F5344CB8AC3E}">
        <p14:creationId xmlns:p14="http://schemas.microsoft.com/office/powerpoint/2010/main" val="4051625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05F75-8B83-1349-332F-1CD296A81115}"/>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F82071D9-436E-93D4-FAA6-F4A211909A6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D5F4E9A-72D7-88E7-172A-993415A9B3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870EB5A-4964-09EA-6D26-A0075CFCF8F4}"/>
              </a:ext>
            </a:extLst>
          </p:cNvPr>
          <p:cNvSpPr>
            <a:spLocks noGrp="1"/>
          </p:cNvSpPr>
          <p:nvPr>
            <p:ph type="dt" sz="half" idx="10"/>
          </p:nvPr>
        </p:nvSpPr>
        <p:spPr/>
        <p:txBody>
          <a:bodyPr/>
          <a:lstStyle/>
          <a:p>
            <a:fld id="{B39B0492-6271-7D4C-A832-28799B600BE1}" type="datetimeFigureOut">
              <a:rPr lang="en-US" smtClean="0"/>
              <a:t>4/12/23</a:t>
            </a:fld>
            <a:endParaRPr lang="en-US"/>
          </a:p>
        </p:txBody>
      </p:sp>
      <p:sp>
        <p:nvSpPr>
          <p:cNvPr id="6" name="Footer Placeholder 5">
            <a:extLst>
              <a:ext uri="{FF2B5EF4-FFF2-40B4-BE49-F238E27FC236}">
                <a16:creationId xmlns:a16="http://schemas.microsoft.com/office/drawing/2014/main" id="{F4C9CB1B-086B-E10A-2214-0E2516FB5C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0DB68F-0D02-FE5A-C5B3-2FBC04EB11F3}"/>
              </a:ext>
            </a:extLst>
          </p:cNvPr>
          <p:cNvSpPr>
            <a:spLocks noGrp="1"/>
          </p:cNvSpPr>
          <p:nvPr>
            <p:ph type="sldNum" sz="quarter" idx="12"/>
          </p:nvPr>
        </p:nvSpPr>
        <p:spPr/>
        <p:txBody>
          <a:bodyPr/>
          <a:lstStyle/>
          <a:p>
            <a:fld id="{2ED59392-A180-0141-A0B3-554E8958FE97}" type="slidenum">
              <a:rPr lang="en-US" smtClean="0"/>
              <a:t>‹#›</a:t>
            </a:fld>
            <a:endParaRPr lang="en-US"/>
          </a:p>
        </p:txBody>
      </p:sp>
    </p:spTree>
    <p:extLst>
      <p:ext uri="{BB962C8B-B14F-4D97-AF65-F5344CB8AC3E}">
        <p14:creationId xmlns:p14="http://schemas.microsoft.com/office/powerpoint/2010/main" val="28110511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121EE9-A254-B572-9933-B7BAE59FFF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A67EE21A-FD93-A001-6B6D-A9604FC099C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A312AC63-0A63-20A1-BBC3-E421B535E47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9B0492-6271-7D4C-A832-28799B600BE1}" type="datetimeFigureOut">
              <a:rPr lang="en-US" smtClean="0"/>
              <a:t>4/12/23</a:t>
            </a:fld>
            <a:endParaRPr lang="en-US"/>
          </a:p>
        </p:txBody>
      </p:sp>
      <p:sp>
        <p:nvSpPr>
          <p:cNvPr id="5" name="Footer Placeholder 4">
            <a:extLst>
              <a:ext uri="{FF2B5EF4-FFF2-40B4-BE49-F238E27FC236}">
                <a16:creationId xmlns:a16="http://schemas.microsoft.com/office/drawing/2014/main" id="{6399777A-1BB6-9A14-5AA4-8F5BA5B00B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1768F7A-2208-AF15-44A6-BB8E8567AF1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D59392-A180-0141-A0B3-554E8958FE97}" type="slidenum">
              <a:rPr lang="en-US" smtClean="0"/>
              <a:t>‹#›</a:t>
            </a:fld>
            <a:endParaRPr lang="en-US"/>
          </a:p>
        </p:txBody>
      </p:sp>
    </p:spTree>
    <p:extLst>
      <p:ext uri="{BB962C8B-B14F-4D97-AF65-F5344CB8AC3E}">
        <p14:creationId xmlns:p14="http://schemas.microsoft.com/office/powerpoint/2010/main" val="29034673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ccomstudy.co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B37DE-5AD4-0D42-D395-3D463B40FE84}"/>
              </a:ext>
            </a:extLst>
          </p:cNvPr>
          <p:cNvSpPr>
            <a:spLocks noGrp="1"/>
          </p:cNvSpPr>
          <p:nvPr>
            <p:ph type="ctrTitle"/>
          </p:nvPr>
        </p:nvSpPr>
        <p:spPr>
          <a:xfrm>
            <a:off x="650255" y="400300"/>
            <a:ext cx="5583936" cy="3503026"/>
          </a:xfrm>
        </p:spPr>
        <p:txBody>
          <a:bodyPr>
            <a:normAutofit/>
          </a:bodyPr>
          <a:lstStyle/>
          <a:p>
            <a:r>
              <a:rPr lang="en-GB" sz="3600" b="1" kern="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Practising with care in mind: Learning from professionals and Unaccompanied Asylum-Seeking Children</a:t>
            </a:r>
            <a:br>
              <a:rPr lang="en-GB" sz="3600" b="1" kern="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sz="3600" dirty="0"/>
          </a:p>
        </p:txBody>
      </p:sp>
      <p:sp>
        <p:nvSpPr>
          <p:cNvPr id="3" name="Subtitle 2">
            <a:extLst>
              <a:ext uri="{FF2B5EF4-FFF2-40B4-BE49-F238E27FC236}">
                <a16:creationId xmlns:a16="http://schemas.microsoft.com/office/drawing/2014/main" id="{4D95D452-E58C-81AD-B404-323EAF8AA162}"/>
              </a:ext>
            </a:extLst>
          </p:cNvPr>
          <p:cNvSpPr>
            <a:spLocks noGrp="1"/>
          </p:cNvSpPr>
          <p:nvPr>
            <p:ph type="subTitle" idx="1"/>
          </p:nvPr>
        </p:nvSpPr>
        <p:spPr>
          <a:xfrm>
            <a:off x="834610" y="4054206"/>
            <a:ext cx="5583936" cy="1655762"/>
          </a:xfrm>
        </p:spPr>
        <p:txBody>
          <a:bodyPr/>
          <a:lstStyle/>
          <a:p>
            <a:r>
              <a:rPr lang="en-GB" sz="2800" b="1" dirty="0">
                <a:effectLst/>
                <a:latin typeface="Calibri" panose="020F0502020204030204" pitchFamily="34" charset="0"/>
                <a:ea typeface="Calibri" panose="020F0502020204030204" pitchFamily="34" charset="0"/>
                <a:cs typeface="Calibri" panose="020F0502020204030204" pitchFamily="34" charset="0"/>
              </a:rPr>
              <a:t>Training 3: Professionals’ and practitioners’ perspectives of UASC’s care of each other</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pic>
        <p:nvPicPr>
          <p:cNvPr id="4" name="Picture 3" descr="Icon&#10;&#10;Description automatically generated">
            <a:extLst>
              <a:ext uri="{FF2B5EF4-FFF2-40B4-BE49-F238E27FC236}">
                <a16:creationId xmlns:a16="http://schemas.microsoft.com/office/drawing/2014/main" id="{3BC2DD7A-F1B0-4530-0FE4-FC4FC1096B4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28538" y="2460858"/>
            <a:ext cx="758556" cy="1274101"/>
          </a:xfrm>
          <a:prstGeom prst="rect">
            <a:avLst/>
          </a:prstGeom>
        </p:spPr>
      </p:pic>
      <p:pic>
        <p:nvPicPr>
          <p:cNvPr id="5" name="Picture 4" descr="A screenshot of a video game&#10;&#10;Description automatically generated with medium confidence">
            <a:extLst>
              <a:ext uri="{FF2B5EF4-FFF2-40B4-BE49-F238E27FC236}">
                <a16:creationId xmlns:a16="http://schemas.microsoft.com/office/drawing/2014/main" id="{F4DBF774-3D88-985B-B4B0-70218AF460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08602" y="518746"/>
            <a:ext cx="3336198" cy="1377781"/>
          </a:xfrm>
          <a:prstGeom prst="rect">
            <a:avLst/>
          </a:prstGeom>
        </p:spPr>
      </p:pic>
      <p:pic>
        <p:nvPicPr>
          <p:cNvPr id="6" name="Picture 5" descr="Text&#10;&#10;Description automatically generated with medium confidence">
            <a:extLst>
              <a:ext uri="{FF2B5EF4-FFF2-40B4-BE49-F238E27FC236}">
                <a16:creationId xmlns:a16="http://schemas.microsoft.com/office/drawing/2014/main" id="{98C12BE6-5182-3BAC-EA7E-22F41A72BED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776701" y="2151813"/>
            <a:ext cx="2114271" cy="1495223"/>
          </a:xfrm>
          <a:prstGeom prst="rect">
            <a:avLst/>
          </a:prstGeom>
        </p:spPr>
      </p:pic>
      <p:pic>
        <p:nvPicPr>
          <p:cNvPr id="7" name="Picture 6" descr="A picture containing text&#10;&#10;Description automatically generated">
            <a:extLst>
              <a:ext uri="{FF2B5EF4-FFF2-40B4-BE49-F238E27FC236}">
                <a16:creationId xmlns:a16="http://schemas.microsoft.com/office/drawing/2014/main" id="{4A56CBB3-7C4F-F9CE-3CF1-C7ABE6A5FB2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206873" y="4310905"/>
            <a:ext cx="1374441" cy="1142365"/>
          </a:xfrm>
          <a:prstGeom prst="rect">
            <a:avLst/>
          </a:prstGeom>
        </p:spPr>
      </p:pic>
    </p:spTree>
    <p:extLst>
      <p:ext uri="{BB962C8B-B14F-4D97-AF65-F5344CB8AC3E}">
        <p14:creationId xmlns:p14="http://schemas.microsoft.com/office/powerpoint/2010/main" val="10095734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5BE22-9AE9-E35B-A096-17EE8D5C3CC6}"/>
              </a:ext>
            </a:extLst>
          </p:cNvPr>
          <p:cNvSpPr>
            <a:spLocks noGrp="1"/>
          </p:cNvSpPr>
          <p:nvPr>
            <p:ph type="title"/>
          </p:nvPr>
        </p:nvSpPr>
        <p:spPr/>
        <p:txBody>
          <a:bodyPr/>
          <a:lstStyle/>
          <a:p>
            <a:r>
              <a:rPr lang="en-US" dirty="0"/>
              <a:t>Activity 2 – the relationship between adults and young people</a:t>
            </a:r>
          </a:p>
        </p:txBody>
      </p:sp>
      <p:sp>
        <p:nvSpPr>
          <p:cNvPr id="3" name="Content Placeholder 2">
            <a:extLst>
              <a:ext uri="{FF2B5EF4-FFF2-40B4-BE49-F238E27FC236}">
                <a16:creationId xmlns:a16="http://schemas.microsoft.com/office/drawing/2014/main" id="{D063AC06-7D3D-44F8-72C0-0BE48CFB23BF}"/>
              </a:ext>
            </a:extLst>
          </p:cNvPr>
          <p:cNvSpPr>
            <a:spLocks noGrp="1"/>
          </p:cNvSpPr>
          <p:nvPr>
            <p:ph idx="1"/>
          </p:nvPr>
        </p:nvSpPr>
        <p:spPr/>
        <p:txBody>
          <a:bodyPr>
            <a:normAutofit lnSpcReduction="10000"/>
          </a:bodyPr>
          <a:lstStyle/>
          <a:p>
            <a:pPr marL="0" lvl="0" indent="0">
              <a:buNone/>
            </a:pPr>
            <a:r>
              <a:rPr lang="en-GB" sz="2400" b="1" dirty="0">
                <a:effectLst/>
                <a:latin typeface="Calibri" panose="020F0502020204030204" pitchFamily="34" charset="0"/>
                <a:ea typeface="Calibri" panose="020F0502020204030204" pitchFamily="34" charset="0"/>
                <a:cs typeface="Times New Roman" panose="02020603050405020304" pitchFamily="18" charset="0"/>
              </a:rPr>
              <a:t>Co-navigation</a:t>
            </a:r>
          </a:p>
          <a:p>
            <a:pPr marL="342900" lvl="0" indent="-342900">
              <a:buFont typeface="Symbol" pitchFamily="2" charset="2"/>
              <a:buChar char=""/>
            </a:pPr>
            <a:r>
              <a:rPr lang="en-GB" sz="1800" dirty="0">
                <a:latin typeface="Calibri" panose="020F0502020204030204" pitchFamily="34" charset="0"/>
                <a:ea typeface="Calibri" panose="020F0502020204030204" pitchFamily="34" charset="0"/>
                <a:cs typeface="Times New Roman" panose="02020603050405020304" pitchFamily="18" charset="0"/>
              </a:rPr>
              <a:t>P</a:t>
            </a:r>
            <a:r>
              <a:rPr lang="en-GB" sz="1800" dirty="0">
                <a:effectLst/>
                <a:latin typeface="Calibri" panose="020F0502020204030204" pitchFamily="34" charset="0"/>
                <a:ea typeface="Calibri" panose="020F0502020204030204" pitchFamily="34" charset="0"/>
                <a:cs typeface="Times New Roman" panose="02020603050405020304" pitchFamily="18" charset="0"/>
              </a:rPr>
              <a:t>rofessionals as a valuable resource to help young people steer a course through ‘complex, unpredictable and adverse terrain of institutional bureaucracies and systems’ (p. 940). </a:t>
            </a:r>
          </a:p>
          <a:p>
            <a:pPr marL="342900" lvl="0" indent="-342900">
              <a:buFont typeface="Symbol" pitchFamily="2"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Through co-navigation professionals are not considered either as controlling or enabling; rather, power dynamics are considered fluid. Professionals can either reproduce existing relations of power created through oppressive immigration systems, or transform them by understanding their own relative positions of (albeit limited) power as enabling agency for the young person</a:t>
            </a:r>
          </a:p>
          <a:p>
            <a:pPr marL="342900" lvl="0" indent="-342900">
              <a:buFont typeface="Symbol" pitchFamily="2"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Emotional attachments to young people could be imbued with intricate power relations that shift over time. The volatile terrain of immigration controls and local policies sometimes caused changes in the relationships of professionals and young people; putting their hopes and aspirations at odds with each other</a:t>
            </a:r>
          </a:p>
          <a:p>
            <a:pPr marL="342900" lvl="0" indent="-342900">
              <a:buFont typeface="Symbol" pitchFamily="2"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Professionals are also plotting their way through difficult and uncertain social landscapes – seeking their own agency whilst working under constraining forces. As co-navigators, professionals and young people are operating in the social </a:t>
            </a:r>
          </a:p>
          <a:p>
            <a:pPr marL="342900" lvl="0" indent="-342900">
              <a:buFont typeface="Symbol" pitchFamily="2" charset="2"/>
              <a:buChar char=""/>
            </a:pPr>
            <a:r>
              <a:rPr lang="en-GB" sz="1800" dirty="0">
                <a:latin typeface="Calibri" panose="020F0502020204030204" pitchFamily="34" charset="0"/>
                <a:cs typeface="Times New Roman" panose="02020603050405020304" pitchFamily="18" charset="0"/>
              </a:rPr>
              <a:t>(see </a:t>
            </a:r>
            <a:r>
              <a:rPr lang="en-GB" sz="1800" dirty="0" err="1">
                <a:latin typeface="Calibri" panose="020F0502020204030204" pitchFamily="34" charset="0"/>
                <a:cs typeface="Times New Roman" panose="02020603050405020304" pitchFamily="18" charset="0"/>
              </a:rPr>
              <a:t>Devenney</a:t>
            </a:r>
            <a:r>
              <a:rPr lang="en-GB" sz="1800" dirty="0">
                <a:latin typeface="Calibri" panose="020F0502020204030204" pitchFamily="34" charset="0"/>
                <a:cs typeface="Times New Roman" panose="02020603050405020304" pitchFamily="18" charset="0"/>
              </a:rPr>
              <a:t>, 2019)</a:t>
            </a:r>
            <a:endParaRPr lang="en-US" dirty="0"/>
          </a:p>
        </p:txBody>
      </p:sp>
    </p:spTree>
    <p:extLst>
      <p:ext uri="{BB962C8B-B14F-4D97-AF65-F5344CB8AC3E}">
        <p14:creationId xmlns:p14="http://schemas.microsoft.com/office/powerpoint/2010/main" val="14759749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5BE22-9AE9-E35B-A096-17EE8D5C3CC6}"/>
              </a:ext>
            </a:extLst>
          </p:cNvPr>
          <p:cNvSpPr>
            <a:spLocks noGrp="1"/>
          </p:cNvSpPr>
          <p:nvPr>
            <p:ph type="title"/>
          </p:nvPr>
        </p:nvSpPr>
        <p:spPr/>
        <p:txBody>
          <a:bodyPr/>
          <a:lstStyle/>
          <a:p>
            <a:r>
              <a:rPr lang="en-US" dirty="0"/>
              <a:t>Activity 2 – Reflecting on co-navigation</a:t>
            </a:r>
          </a:p>
        </p:txBody>
      </p:sp>
      <p:sp>
        <p:nvSpPr>
          <p:cNvPr id="3" name="Content Placeholder 2">
            <a:extLst>
              <a:ext uri="{FF2B5EF4-FFF2-40B4-BE49-F238E27FC236}">
                <a16:creationId xmlns:a16="http://schemas.microsoft.com/office/drawing/2014/main" id="{D063AC06-7D3D-44F8-72C0-0BE48CFB23BF}"/>
              </a:ext>
            </a:extLst>
          </p:cNvPr>
          <p:cNvSpPr>
            <a:spLocks noGrp="1"/>
          </p:cNvSpPr>
          <p:nvPr>
            <p:ph idx="1"/>
          </p:nvPr>
        </p:nvSpPr>
        <p:spPr>
          <a:xfrm>
            <a:off x="838200" y="2124635"/>
            <a:ext cx="10515600" cy="4203234"/>
          </a:xfrm>
          <a:solidFill>
            <a:schemeClr val="accent4">
              <a:lumMod val="40000"/>
              <a:lumOff val="60000"/>
            </a:schemeClr>
          </a:solidFill>
        </p:spPr>
        <p:txBody>
          <a:bodyPr>
            <a:normAutofit/>
          </a:bodyPr>
          <a:lstStyle/>
          <a:p>
            <a:pPr marL="0" lvl="0" indent="0" algn="ctr">
              <a:buNone/>
            </a:pP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ctr">
              <a:buNone/>
            </a:pPr>
            <a:endParaRPr lang="en-GB" sz="3200" dirty="0">
              <a:latin typeface="Calibri" panose="020F0502020204030204" pitchFamily="34" charset="0"/>
              <a:ea typeface="Calibri" panose="020F0502020204030204" pitchFamily="34" charset="0"/>
              <a:cs typeface="Times New Roman" panose="02020603050405020304" pitchFamily="18" charset="0"/>
            </a:endParaRPr>
          </a:p>
          <a:p>
            <a:pPr marL="0" lvl="0" indent="0" algn="ctr">
              <a:buNone/>
            </a:pPr>
            <a:r>
              <a:rPr lang="en-GB" dirty="0">
                <a:effectLst/>
                <a:latin typeface="Calibri" panose="020F0502020204030204" pitchFamily="34" charset="0"/>
                <a:ea typeface="Calibri" panose="020F0502020204030204" pitchFamily="34" charset="0"/>
                <a:cs typeface="Times New Roman" panose="02020603050405020304" pitchFamily="18" charset="0"/>
              </a:rPr>
              <a:t>What are your thoughts on the idea of ‘co-navigation’?   Does this approach contradict or reflect your own relationships with young people? Are there any elements of the model you agree or disagree with? </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br>
              <a:rPr lang="en-GB" sz="1800" dirty="0">
                <a:effectLst/>
                <a:latin typeface="Calibri" panose="020F0502020204030204" pitchFamily="34" charset="0"/>
                <a:ea typeface="Calibri" panose="020F0502020204030204" pitchFamily="34" charset="0"/>
                <a:cs typeface="Times New Roman" panose="02020603050405020304" pitchFamily="18" charset="0"/>
              </a:rPr>
            </a:br>
            <a:br>
              <a:rPr lang="en-GB"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Tree>
    <p:extLst>
      <p:ext uri="{BB962C8B-B14F-4D97-AF65-F5344CB8AC3E}">
        <p14:creationId xmlns:p14="http://schemas.microsoft.com/office/powerpoint/2010/main" val="9254416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7288D-F95B-0D02-627C-5CF5AE9259DC}"/>
              </a:ext>
            </a:extLst>
          </p:cNvPr>
          <p:cNvSpPr>
            <a:spLocks noGrp="1"/>
          </p:cNvSpPr>
          <p:nvPr>
            <p:ph type="title"/>
          </p:nvPr>
        </p:nvSpPr>
        <p:spPr/>
        <p:txBody>
          <a:bodyPr/>
          <a:lstStyle/>
          <a:p>
            <a:r>
              <a:rPr lang="en-US" dirty="0"/>
              <a:t>Activity 3 - Adult’s views on young people’s care of each other (quote from Brandon)</a:t>
            </a:r>
          </a:p>
        </p:txBody>
      </p:sp>
      <p:sp>
        <p:nvSpPr>
          <p:cNvPr id="3" name="Content Placeholder 2">
            <a:extLst>
              <a:ext uri="{FF2B5EF4-FFF2-40B4-BE49-F238E27FC236}">
                <a16:creationId xmlns:a16="http://schemas.microsoft.com/office/drawing/2014/main" id="{F22D6ED3-D8F5-C308-5B48-F207FE9C644D}"/>
              </a:ext>
            </a:extLst>
          </p:cNvPr>
          <p:cNvSpPr>
            <a:spLocks noGrp="1"/>
          </p:cNvSpPr>
          <p:nvPr>
            <p:ph idx="1"/>
          </p:nvPr>
        </p:nvSpPr>
        <p:spPr>
          <a:xfrm>
            <a:off x="838199" y="1825625"/>
            <a:ext cx="10887635" cy="4667250"/>
          </a:xfrm>
          <a:solidFill>
            <a:schemeClr val="accent6">
              <a:lumMod val="20000"/>
              <a:lumOff val="80000"/>
            </a:schemeClr>
          </a:solidFill>
        </p:spPr>
        <p:txBody>
          <a:bodyPr/>
          <a:lstStyle/>
          <a:p>
            <a:pPr marL="0" indent="0" algn="just">
              <a:buNone/>
            </a:pPr>
            <a:r>
              <a:rPr lang="en-GB" dirty="0">
                <a:effectLst/>
                <a:latin typeface="Calibri" panose="020F0502020204030204" pitchFamily="34" charset="0"/>
                <a:ea typeface="Calibri" panose="020F0502020204030204" pitchFamily="34" charset="0"/>
                <a:cs typeface="Times New Roman" panose="02020603050405020304" pitchFamily="18" charset="0"/>
              </a:rPr>
              <a:t>‘Informally, I mean, not really, because they’ll be looked after by us, so we wouldn’t approve young people to look after…it’s more indirectly through mentoring and… you more often find that once they start going to school, and going to the [name of charity], they just end up associating with other young people from their country, and they develop kind of informal support networks that way. So yeah, I wouldn’t say caring, it’s more informally supporting each other, just through peer mentoring really. …I wouldn’t say caring for… well, caring for each other in the sense that they’re looking out for each other, but not taking on a caring role, you know, doing the caring in a sense that we associate with a social work perspective.’ </a:t>
            </a:r>
          </a:p>
          <a:p>
            <a:endParaRPr lang="en-US" dirty="0"/>
          </a:p>
        </p:txBody>
      </p:sp>
    </p:spTree>
    <p:extLst>
      <p:ext uri="{BB962C8B-B14F-4D97-AF65-F5344CB8AC3E}">
        <p14:creationId xmlns:p14="http://schemas.microsoft.com/office/powerpoint/2010/main" val="24536285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7288D-F95B-0D02-627C-5CF5AE9259DC}"/>
              </a:ext>
            </a:extLst>
          </p:cNvPr>
          <p:cNvSpPr>
            <a:spLocks noGrp="1"/>
          </p:cNvSpPr>
          <p:nvPr>
            <p:ph type="title"/>
          </p:nvPr>
        </p:nvSpPr>
        <p:spPr/>
        <p:txBody>
          <a:bodyPr/>
          <a:lstStyle/>
          <a:p>
            <a:r>
              <a:rPr lang="en-US" dirty="0"/>
              <a:t>Activity 3 - Adult’s views on young people’s care of each other (questions about Brandon)</a:t>
            </a:r>
          </a:p>
        </p:txBody>
      </p:sp>
      <p:sp>
        <p:nvSpPr>
          <p:cNvPr id="3" name="Content Placeholder 2">
            <a:extLst>
              <a:ext uri="{FF2B5EF4-FFF2-40B4-BE49-F238E27FC236}">
                <a16:creationId xmlns:a16="http://schemas.microsoft.com/office/drawing/2014/main" id="{F22D6ED3-D8F5-C308-5B48-F207FE9C644D}"/>
              </a:ext>
            </a:extLst>
          </p:cNvPr>
          <p:cNvSpPr>
            <a:spLocks noGrp="1"/>
          </p:cNvSpPr>
          <p:nvPr>
            <p:ph idx="1"/>
          </p:nvPr>
        </p:nvSpPr>
        <p:spPr>
          <a:xfrm>
            <a:off x="838200" y="2190750"/>
            <a:ext cx="10701617" cy="3914215"/>
          </a:xfrm>
          <a:noFill/>
        </p:spPr>
        <p:txBody>
          <a:bodyPr/>
          <a:lstStyle/>
          <a:p>
            <a:pPr marL="342900" lvl="0" indent="-342900">
              <a:buFont typeface="Symbol" pitchFamily="2" charset="2"/>
              <a:buChar char=""/>
            </a:pPr>
            <a:r>
              <a:rPr lang="en-GB" sz="3200" dirty="0">
                <a:effectLst/>
                <a:latin typeface="Calibri" panose="020F0502020204030204" pitchFamily="34" charset="0"/>
                <a:ea typeface="Calibri" panose="020F0502020204030204" pitchFamily="34" charset="0"/>
                <a:cs typeface="Times New Roman" panose="02020603050405020304" pitchFamily="18" charset="0"/>
              </a:rPr>
              <a:t>How does Brandon frame young people’s care of each other? What words does he use to try and make sense young people’s relationships?</a:t>
            </a:r>
          </a:p>
          <a:p>
            <a:pPr marL="342900" lvl="0" indent="-342900">
              <a:buFont typeface="Symbol" pitchFamily="2" charset="2"/>
              <a:buChar char=""/>
            </a:pPr>
            <a:r>
              <a:rPr lang="en-GB" sz="3200" dirty="0">
                <a:effectLst/>
                <a:latin typeface="Calibri" panose="020F0502020204030204" pitchFamily="34" charset="0"/>
                <a:ea typeface="Calibri" panose="020F0502020204030204" pitchFamily="34" charset="0"/>
                <a:cs typeface="Times New Roman" panose="02020603050405020304" pitchFamily="18" charset="0"/>
              </a:rPr>
              <a:t>Do you agree or disagree with his perspective, in what ways?</a:t>
            </a:r>
          </a:p>
          <a:p>
            <a:pPr marL="342900" lvl="0" indent="-342900">
              <a:buFont typeface="Symbol" pitchFamily="2" charset="2"/>
              <a:buChar char=""/>
            </a:pPr>
            <a:r>
              <a:rPr lang="en-GB" sz="3200" dirty="0">
                <a:effectLst/>
                <a:latin typeface="Calibri" panose="020F0502020204030204" pitchFamily="34" charset="0"/>
                <a:ea typeface="Calibri" panose="020F0502020204030204" pitchFamily="34" charset="0"/>
                <a:cs typeface="Times New Roman" panose="02020603050405020304" pitchFamily="18" charset="0"/>
              </a:rPr>
              <a:t>How does Brandon’s approach to children’s care of each other reflect or contradict the concepts of ‘care’ and ‘childhood’ you read about above? </a:t>
            </a:r>
          </a:p>
          <a:p>
            <a:endParaRPr lang="en-US" dirty="0"/>
          </a:p>
        </p:txBody>
      </p:sp>
    </p:spTree>
    <p:extLst>
      <p:ext uri="{BB962C8B-B14F-4D97-AF65-F5344CB8AC3E}">
        <p14:creationId xmlns:p14="http://schemas.microsoft.com/office/powerpoint/2010/main" val="33419315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7288D-F95B-0D02-627C-5CF5AE9259DC}"/>
              </a:ext>
            </a:extLst>
          </p:cNvPr>
          <p:cNvSpPr>
            <a:spLocks noGrp="1"/>
          </p:cNvSpPr>
          <p:nvPr>
            <p:ph type="title"/>
          </p:nvPr>
        </p:nvSpPr>
        <p:spPr/>
        <p:txBody>
          <a:bodyPr/>
          <a:lstStyle/>
          <a:p>
            <a:r>
              <a:rPr lang="en-US" dirty="0"/>
              <a:t>Activity 3 - Adult’s views on young people’s care of each other (quote from Lauren)</a:t>
            </a:r>
          </a:p>
        </p:txBody>
      </p:sp>
      <p:sp>
        <p:nvSpPr>
          <p:cNvPr id="3" name="Content Placeholder 2">
            <a:extLst>
              <a:ext uri="{FF2B5EF4-FFF2-40B4-BE49-F238E27FC236}">
                <a16:creationId xmlns:a16="http://schemas.microsoft.com/office/drawing/2014/main" id="{F22D6ED3-D8F5-C308-5B48-F207FE9C644D}"/>
              </a:ext>
            </a:extLst>
          </p:cNvPr>
          <p:cNvSpPr>
            <a:spLocks noGrp="1"/>
          </p:cNvSpPr>
          <p:nvPr>
            <p:ph idx="1"/>
          </p:nvPr>
        </p:nvSpPr>
        <p:spPr>
          <a:xfrm>
            <a:off x="242047" y="1825625"/>
            <a:ext cx="11537577" cy="4667250"/>
          </a:xfrm>
          <a:solidFill>
            <a:schemeClr val="accent6">
              <a:lumMod val="20000"/>
              <a:lumOff val="80000"/>
            </a:schemeClr>
          </a:solidFill>
        </p:spPr>
        <p:txBody>
          <a:bodyPr>
            <a:normAutofit fontScale="92500" lnSpcReduction="20000"/>
          </a:bodyPr>
          <a:lstStyle/>
          <a:p>
            <a:pPr marL="0" indent="0" algn="just" fontAlgn="base">
              <a:buNone/>
            </a:pPr>
            <a:r>
              <a:rPr lang="en-GB" sz="2400" dirty="0">
                <a:effectLst/>
                <a:latin typeface="Calibri" panose="020F0502020204030204" pitchFamily="34" charset="0"/>
                <a:ea typeface="Times New Roman" panose="02020603050405020304" pitchFamily="18" charset="0"/>
              </a:rPr>
              <a:t>‘[I think that]…the structures of care from the state, so social services, and all of those places that unaccompanied minors receive care from, I think often cloud and make less visible the practices of care that happen between friendships and peer groups. And I think that some of those practices of care are some of the most meaningful and sustaining forms of care in these young people’s lives. </a:t>
            </a:r>
            <a:endParaRPr lang="en-GB" sz="2400" dirty="0">
              <a:effectLst/>
              <a:latin typeface="Times New Roman" panose="02020603050405020304" pitchFamily="18" charset="0"/>
              <a:ea typeface="Times New Roman" panose="02020603050405020304" pitchFamily="18" charset="0"/>
            </a:endParaRPr>
          </a:p>
          <a:p>
            <a:pPr marL="0" indent="0" algn="just" fontAlgn="base">
              <a:buNone/>
            </a:pPr>
            <a:endParaRPr lang="en-GB" sz="2400" dirty="0">
              <a:effectLst/>
              <a:latin typeface="Times New Roman" panose="02020603050405020304" pitchFamily="18" charset="0"/>
              <a:ea typeface="Times New Roman" panose="02020603050405020304" pitchFamily="18" charset="0"/>
            </a:endParaRPr>
          </a:p>
          <a:p>
            <a:pPr marL="0" indent="0" algn="just" fontAlgn="base">
              <a:buNone/>
            </a:pPr>
            <a:r>
              <a:rPr lang="en-GB" sz="2400" dirty="0">
                <a:effectLst/>
                <a:latin typeface="Calibri" panose="020F0502020204030204" pitchFamily="34" charset="0"/>
                <a:ea typeface="Times New Roman" panose="02020603050405020304" pitchFamily="18" charset="0"/>
              </a:rPr>
              <a:t>So when I talk with my refugee colleagues who are now kind of early 20s….things like doing translation or interpreting, or spending an hour on the phone with the Jobcentre for a friend, interpreting for them, or filling out someone’s driving licence application and taking it to the Post Office, and doing all of that labour was not identified and recognised as care…I mean, something that happened, again, from my housing memories, is people having friends to stay, and kind of hosting people. That, for me, culturally, I understand that within a framework of care, and providing. And things like those advocacy examples around driving licences and stuff, I understand that as offering care to a friend or a family member. I think, instead, sometimes those behaviours and those actions are not allowed, so they’re seen as bad things, or they’re seen as stuff to hide, where naturally, what’s happening is this kind of inter-relational mutual caring relationship being developed. But often we just don’t know how to talk about them, but they’re really, really meaningful… </a:t>
            </a:r>
            <a:endParaRPr lang="en-GB" sz="24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14176303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7288D-F95B-0D02-627C-5CF5AE9259DC}"/>
              </a:ext>
            </a:extLst>
          </p:cNvPr>
          <p:cNvSpPr>
            <a:spLocks noGrp="1"/>
          </p:cNvSpPr>
          <p:nvPr>
            <p:ph type="title"/>
          </p:nvPr>
        </p:nvSpPr>
        <p:spPr/>
        <p:txBody>
          <a:bodyPr/>
          <a:lstStyle/>
          <a:p>
            <a:r>
              <a:rPr lang="en-US" dirty="0"/>
              <a:t>Activity 3 - Adult’s views on young people’s care of each other (questions about Lauren)</a:t>
            </a:r>
          </a:p>
        </p:txBody>
      </p:sp>
      <p:sp>
        <p:nvSpPr>
          <p:cNvPr id="3" name="Content Placeholder 2">
            <a:extLst>
              <a:ext uri="{FF2B5EF4-FFF2-40B4-BE49-F238E27FC236}">
                <a16:creationId xmlns:a16="http://schemas.microsoft.com/office/drawing/2014/main" id="{F22D6ED3-D8F5-C308-5B48-F207FE9C644D}"/>
              </a:ext>
            </a:extLst>
          </p:cNvPr>
          <p:cNvSpPr>
            <a:spLocks noGrp="1"/>
          </p:cNvSpPr>
          <p:nvPr>
            <p:ph idx="1"/>
          </p:nvPr>
        </p:nvSpPr>
        <p:spPr>
          <a:xfrm>
            <a:off x="1024217" y="2190750"/>
            <a:ext cx="10515600" cy="3914215"/>
          </a:xfrm>
          <a:noFill/>
        </p:spPr>
        <p:txBody>
          <a:bodyPr/>
          <a:lstStyle/>
          <a:p>
            <a:pPr marL="342900" lvl="0" indent="-342900">
              <a:buFont typeface="Symbol" pitchFamily="2" charset="2"/>
              <a:buChar char=""/>
            </a:pPr>
            <a:r>
              <a:rPr lang="en-GB" sz="3200" dirty="0">
                <a:effectLst/>
                <a:latin typeface="Calibri" panose="020F0502020204030204" pitchFamily="34" charset="0"/>
                <a:ea typeface="Calibri" panose="020F0502020204030204" pitchFamily="34" charset="0"/>
                <a:cs typeface="Times New Roman" panose="02020603050405020304" pitchFamily="18" charset="0"/>
              </a:rPr>
              <a:t>How does Lauren frame young people’s care of each other? </a:t>
            </a:r>
          </a:p>
          <a:p>
            <a:pPr marL="342900" lvl="0" indent="-342900">
              <a:buFont typeface="Symbol" pitchFamily="2" charset="2"/>
              <a:buChar char=""/>
            </a:pPr>
            <a:r>
              <a:rPr lang="en-GB" sz="3200" dirty="0">
                <a:effectLst/>
                <a:latin typeface="Calibri" panose="020F0502020204030204" pitchFamily="34" charset="0"/>
                <a:ea typeface="Calibri" panose="020F0502020204030204" pitchFamily="34" charset="0"/>
                <a:cs typeface="Times New Roman" panose="02020603050405020304" pitchFamily="18" charset="0"/>
              </a:rPr>
              <a:t>Do you agree or disagree with Lauren’s perspective, in what ways?</a:t>
            </a:r>
          </a:p>
          <a:p>
            <a:pPr marL="342900" lvl="0" indent="-342900">
              <a:buFont typeface="Symbol" pitchFamily="2" charset="2"/>
              <a:buChar char=""/>
            </a:pPr>
            <a:r>
              <a:rPr lang="en-GB" sz="3200" dirty="0">
                <a:effectLst/>
                <a:latin typeface="Calibri" panose="020F0502020204030204" pitchFamily="34" charset="0"/>
                <a:ea typeface="Calibri" panose="020F0502020204030204" pitchFamily="34" charset="0"/>
                <a:cs typeface="Times New Roman" panose="02020603050405020304" pitchFamily="18" charset="0"/>
              </a:rPr>
              <a:t>How does Brandon’s and Lauren’s approach to UASC’s care of each other differ? </a:t>
            </a:r>
          </a:p>
          <a:p>
            <a:endParaRPr lang="en-US" dirty="0"/>
          </a:p>
        </p:txBody>
      </p:sp>
    </p:spTree>
    <p:extLst>
      <p:ext uri="{BB962C8B-B14F-4D97-AF65-F5344CB8AC3E}">
        <p14:creationId xmlns:p14="http://schemas.microsoft.com/office/powerpoint/2010/main" val="9464799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7BA38-89AC-E5FE-7F02-3778B9D10558}"/>
              </a:ext>
            </a:extLst>
          </p:cNvPr>
          <p:cNvSpPr>
            <a:spLocks noGrp="1"/>
          </p:cNvSpPr>
          <p:nvPr>
            <p:ph type="title"/>
          </p:nvPr>
        </p:nvSpPr>
        <p:spPr/>
        <p:txBody>
          <a:bodyPr/>
          <a:lstStyle/>
          <a:p>
            <a:r>
              <a:rPr lang="en-GB" sz="40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What is the broader aim of this course? </a:t>
            </a:r>
            <a:br>
              <a:rPr lang="en-GB" sz="18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2BE06E4B-AADB-D7F2-2C3C-179B07E1A053}"/>
              </a:ext>
            </a:extLst>
          </p:cNvPr>
          <p:cNvSpPr>
            <a:spLocks noGrp="1"/>
          </p:cNvSpPr>
          <p:nvPr>
            <p:ph idx="1"/>
          </p:nvPr>
        </p:nvSpPr>
        <p:spPr/>
        <p:txBody>
          <a:bodyPr/>
          <a:lstStyle/>
          <a:p>
            <a:r>
              <a:rPr lang="en-GB" sz="1800" dirty="0">
                <a:effectLst/>
                <a:latin typeface="Calibri" panose="020F0502020204030204" pitchFamily="34" charset="0"/>
                <a:ea typeface="Calibri" panose="020F0502020204030204" pitchFamily="34" charset="0"/>
                <a:cs typeface="Times New Roman" panose="02020603050405020304" pitchFamily="18" charset="0"/>
              </a:rPr>
              <a:t>The purpose of this course is to help qualified and differently qualified practitioners and professionals to think about their reflexive practice in relation to care with Unaccompanied Asylum-Seeking Children (UASC) and separated/lone migrant young people. </a:t>
            </a:r>
          </a:p>
          <a:p>
            <a:r>
              <a:rPr lang="en-GB" sz="1800" dirty="0">
                <a:effectLst/>
                <a:latin typeface="Calibri" panose="020F0502020204030204" pitchFamily="34" charset="0"/>
                <a:ea typeface="Calibri" panose="020F0502020204030204" pitchFamily="34" charset="0"/>
                <a:cs typeface="Times New Roman" panose="02020603050405020304" pitchFamily="18" charset="0"/>
              </a:rPr>
              <a:t>The capacity to reflect is a core part of professional competence and helps social care professionals think about their own practice, their approach to their work and to learn from the process. </a:t>
            </a:r>
          </a:p>
          <a:p>
            <a:r>
              <a:rPr lang="en-GB" sz="1800" dirty="0">
                <a:effectLst/>
                <a:latin typeface="Calibri" panose="020F0502020204030204" pitchFamily="34" charset="0"/>
                <a:ea typeface="Calibri" panose="020F0502020204030204" pitchFamily="34" charset="0"/>
                <a:cs typeface="Times New Roman" panose="02020603050405020304" pitchFamily="18" charset="0"/>
              </a:rPr>
              <a:t>The course recognises that working in any kind of social care capacity with vulnerable young people is extremely tough, dynamic, and an often emotionally draining job, so it is useful to think about what shapes practice and why. </a:t>
            </a:r>
          </a:p>
          <a:p>
            <a:r>
              <a:rPr lang="en-GB" sz="1800" dirty="0">
                <a:effectLst/>
                <a:latin typeface="Calibri" panose="020F0502020204030204" pitchFamily="34" charset="0"/>
                <a:ea typeface="Calibri" panose="020F0502020204030204" pitchFamily="34" charset="0"/>
                <a:cs typeface="Times New Roman" panose="02020603050405020304" pitchFamily="18" charset="0"/>
              </a:rPr>
              <a:t>The attendees of this course will be introduced to the thoughts and opinions of practitioners and professionals who work with UASC and young people who are themselves, unaccompanied migrant young people. </a:t>
            </a:r>
          </a:p>
          <a:p>
            <a:endParaRPr lang="en-US" dirty="0"/>
          </a:p>
        </p:txBody>
      </p:sp>
    </p:spTree>
    <p:extLst>
      <p:ext uri="{BB962C8B-B14F-4D97-AF65-F5344CB8AC3E}">
        <p14:creationId xmlns:p14="http://schemas.microsoft.com/office/powerpoint/2010/main" val="1503689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77EAD-049C-19C2-7852-275302A19353}"/>
              </a:ext>
            </a:extLst>
          </p:cNvPr>
          <p:cNvSpPr>
            <a:spLocks noGrp="1"/>
          </p:cNvSpPr>
          <p:nvPr>
            <p:ph type="title"/>
          </p:nvPr>
        </p:nvSpPr>
        <p:spPr/>
        <p:txBody>
          <a:bodyPr>
            <a:normAutofit/>
          </a:bodyPr>
          <a:lstStyle/>
          <a:p>
            <a:pPr>
              <a:spcBef>
                <a:spcPts val="200"/>
              </a:spcBef>
            </a:pPr>
            <a:r>
              <a:rPr lang="en-GB" sz="40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Learning outcomes</a:t>
            </a:r>
          </a:p>
        </p:txBody>
      </p:sp>
      <p:sp>
        <p:nvSpPr>
          <p:cNvPr id="3" name="Content Placeholder 2">
            <a:extLst>
              <a:ext uri="{FF2B5EF4-FFF2-40B4-BE49-F238E27FC236}">
                <a16:creationId xmlns:a16="http://schemas.microsoft.com/office/drawing/2014/main" id="{854CD796-A4CF-DCF3-4648-E47B759342D3}"/>
              </a:ext>
            </a:extLst>
          </p:cNvPr>
          <p:cNvSpPr>
            <a:spLocks noGrp="1"/>
          </p:cNvSpPr>
          <p:nvPr>
            <p:ph idx="1"/>
          </p:nvPr>
        </p:nvSpPr>
        <p:spPr/>
        <p:txBody>
          <a:bodyPr/>
          <a:lstStyle/>
          <a:p>
            <a:r>
              <a:rPr lang="en-GB" sz="3200" dirty="0">
                <a:effectLst/>
                <a:latin typeface="Calibri" panose="020F0502020204030204" pitchFamily="34" charset="0"/>
                <a:ea typeface="Calibri" panose="020F0502020204030204" pitchFamily="34" charset="0"/>
                <a:cs typeface="Times New Roman" panose="02020603050405020304" pitchFamily="18" charset="0"/>
              </a:rPr>
              <a:t>By the end of this course you will: </a:t>
            </a:r>
          </a:p>
          <a:p>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Been introduced to evidenced-based training and the Children Caring on the Move project</a:t>
            </a:r>
          </a:p>
          <a:p>
            <a:pPr marL="342900" lvl="0" indent="-342900">
              <a:buFont typeface="Symbol" pitchFamily="2" charset="2"/>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Been introduced to two different models for professionals’ ways of working with young people</a:t>
            </a:r>
          </a:p>
          <a:p>
            <a:pPr marL="342900" lvl="0" indent="-342900">
              <a:buFont typeface="Symbol" pitchFamily="2" charset="2"/>
              <a:buChar char=""/>
            </a:pPr>
            <a:r>
              <a:rPr lang="en-GB" sz="2400" dirty="0">
                <a:effectLst/>
                <a:latin typeface="Calibri" panose="020F0502020204030204" pitchFamily="34" charset="0"/>
                <a:ea typeface="Calibri" panose="020F0502020204030204" pitchFamily="34" charset="0"/>
                <a:cs typeface="Times New Roman" panose="02020603050405020304" pitchFamily="18" charset="0"/>
              </a:rPr>
              <a:t>Have reflected on professionals’ and social care practitioners’ views on care.</a:t>
            </a:r>
          </a:p>
          <a:p>
            <a:endParaRPr lang="en-US" dirty="0"/>
          </a:p>
        </p:txBody>
      </p:sp>
    </p:spTree>
    <p:extLst>
      <p:ext uri="{BB962C8B-B14F-4D97-AF65-F5344CB8AC3E}">
        <p14:creationId xmlns:p14="http://schemas.microsoft.com/office/powerpoint/2010/main" val="3039224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CE8F9-0679-87DC-3B55-20130402F373}"/>
              </a:ext>
            </a:extLst>
          </p:cNvPr>
          <p:cNvSpPr>
            <a:spLocks noGrp="1"/>
          </p:cNvSpPr>
          <p:nvPr>
            <p:ph type="title"/>
          </p:nvPr>
        </p:nvSpPr>
        <p:spPr/>
        <p:txBody>
          <a:bodyPr>
            <a:normAutofit/>
          </a:bodyPr>
          <a:lstStyle/>
          <a:p>
            <a:r>
              <a:rPr lang="en-GB" sz="4000" b="1" kern="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Using evidence-based training</a:t>
            </a:r>
            <a:br>
              <a:rPr lang="en-GB" sz="4000" b="1" kern="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sz="4000" dirty="0"/>
          </a:p>
        </p:txBody>
      </p:sp>
      <p:sp>
        <p:nvSpPr>
          <p:cNvPr id="3" name="Content Placeholder 2">
            <a:extLst>
              <a:ext uri="{FF2B5EF4-FFF2-40B4-BE49-F238E27FC236}">
                <a16:creationId xmlns:a16="http://schemas.microsoft.com/office/drawing/2014/main" id="{7D4EA17D-DE7A-52CC-A3A0-B7C666980E9A}"/>
              </a:ext>
            </a:extLst>
          </p:cNvPr>
          <p:cNvSpPr>
            <a:spLocks noGrp="1"/>
          </p:cNvSpPr>
          <p:nvPr>
            <p:ph idx="1"/>
          </p:nvPr>
        </p:nvSpPr>
        <p:spPr>
          <a:xfrm>
            <a:off x="838200" y="1520825"/>
            <a:ext cx="10515600" cy="4351338"/>
          </a:xfrm>
        </p:spPr>
        <p:txBody>
          <a:bodyPr/>
          <a:lstStyle/>
          <a:p>
            <a:r>
              <a:rPr lang="en-GB" sz="1800" dirty="0">
                <a:effectLst/>
                <a:latin typeface="Calibri" panose="020F0502020204030204" pitchFamily="34" charset="0"/>
                <a:ea typeface="Calibri" panose="020F0502020204030204" pitchFamily="34" charset="0"/>
                <a:cs typeface="Times New Roman" panose="02020603050405020304" pitchFamily="18" charset="0"/>
              </a:rPr>
              <a:t>A core feature of this course is that it is evidence-informed – in other words, the core content is based on research findings as opposed to anecdotes or opinion.</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dirty="0">
                <a:effectLst/>
                <a:latin typeface="Calibri" panose="020F0502020204030204" pitchFamily="34" charset="0"/>
                <a:ea typeface="Calibri" panose="020F0502020204030204" pitchFamily="34" charset="0"/>
                <a:cs typeface="Times New Roman" panose="02020603050405020304" pitchFamily="18" charset="0"/>
              </a:rPr>
              <a:t>In this training you will be drawing on both academic literature and data evidence from a research project called </a:t>
            </a:r>
            <a:r>
              <a:rPr lang="en-GB" sz="18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2"/>
              </a:rPr>
              <a:t>Children Caring on the Move</a:t>
            </a: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dirty="0">
                <a:effectLst/>
                <a:latin typeface="Calibri" panose="020F0502020204030204" pitchFamily="34" charset="0"/>
                <a:ea typeface="Calibri" panose="020F0502020204030204" pitchFamily="34" charset="0"/>
                <a:cs typeface="Times New Roman" panose="02020603050405020304" pitchFamily="18" charset="0"/>
              </a:rPr>
              <a:t>The data provided comes from what young people, professionals and social care practitioners have told the research team about their lives, their working practices and a key element of our study: young people’s care of each other. The wider course provides both young people’s and adults’ data so that you can explore some of the synergies and differences in their perspectives. </a:t>
            </a:r>
          </a:p>
          <a:p>
            <a:pPr marL="0" indent="0">
              <a:buNone/>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r>
              <a:rPr lang="en-GB" sz="1800" dirty="0">
                <a:effectLst/>
                <a:latin typeface="Calibri" panose="020F0502020204030204" pitchFamily="34" charset="0"/>
                <a:ea typeface="Calibri" panose="020F0502020204030204" pitchFamily="34" charset="0"/>
                <a:cs typeface="Times New Roman" panose="02020603050405020304" pitchFamily="18" charset="0"/>
              </a:rPr>
              <a:t>At times you may agree or disagree with what the participants in the study say. That is ok! A key component of the course is to encourage you to reflect on where your own views relate or diverge and why that might be the case.</a:t>
            </a:r>
          </a:p>
          <a:p>
            <a:endParaRPr lang="en-US" dirty="0"/>
          </a:p>
        </p:txBody>
      </p:sp>
    </p:spTree>
    <p:extLst>
      <p:ext uri="{BB962C8B-B14F-4D97-AF65-F5344CB8AC3E}">
        <p14:creationId xmlns:p14="http://schemas.microsoft.com/office/powerpoint/2010/main" val="31012162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8B16F-16FD-CA09-CF02-A91A371ED135}"/>
              </a:ext>
            </a:extLst>
          </p:cNvPr>
          <p:cNvSpPr>
            <a:spLocks noGrp="1"/>
          </p:cNvSpPr>
          <p:nvPr>
            <p:ph type="title"/>
          </p:nvPr>
        </p:nvSpPr>
        <p:spPr/>
        <p:txBody>
          <a:bodyPr/>
          <a:lstStyle/>
          <a:p>
            <a:r>
              <a:rPr lang="en-GB" sz="40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The Children Caring on the Move project</a:t>
            </a:r>
            <a:br>
              <a:rPr lang="en-GB" sz="18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CA451951-84C6-F38C-E384-ABFB65C8CAB5}"/>
              </a:ext>
            </a:extLst>
          </p:cNvPr>
          <p:cNvSpPr>
            <a:spLocks noGrp="1"/>
          </p:cNvSpPr>
          <p:nvPr>
            <p:ph idx="1"/>
          </p:nvPr>
        </p:nvSpPr>
        <p:spPr/>
        <p:txBody>
          <a:bodyPr>
            <a:normAutofit lnSpcReduction="10000"/>
          </a:bodyPr>
          <a:lstStyle/>
          <a:p>
            <a:pPr marL="0" indent="0">
              <a:buNone/>
            </a:pPr>
            <a:r>
              <a:rPr lang="en-GB" sz="2000" b="1" dirty="0">
                <a:effectLst/>
                <a:latin typeface="Calibri" panose="020F0502020204030204" pitchFamily="34" charset="0"/>
                <a:ea typeface="Calibri" panose="020F0502020204030204" pitchFamily="34" charset="0"/>
                <a:cs typeface="Times New Roman" panose="02020603050405020304" pitchFamily="18" charset="0"/>
              </a:rPr>
              <a:t>The Children Caring on the Move project set out to examine Unaccompanied Asylum-Seeking Children’s (UASC) experiences of care, and caring for others, as they navigated asylum and welfare systems in England. </a:t>
            </a:r>
          </a:p>
          <a:p>
            <a:pPr marL="0" indent="0">
              <a:buNone/>
            </a:pP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p>
          <a:p>
            <a:pPr marL="342900" lvl="0" indent="-342900">
              <a:buFont typeface="Symbol" pitchFamily="2" charset="2"/>
              <a:buChar char=""/>
            </a:pPr>
            <a:r>
              <a:rPr lang="en-GB" sz="1800" dirty="0">
                <a:effectLst/>
                <a:latin typeface="Calibri" panose="020F0502020204030204" pitchFamily="34" charset="0"/>
                <a:ea typeface="Calibri" panose="020F0502020204030204" pitchFamily="34" charset="0"/>
                <a:cs typeface="Times New Roman" panose="02020603050405020304" pitchFamily="18" charset="0"/>
              </a:rPr>
              <a:t>The research team started with the premise that care is not necessarily limited to what adults (or the state) provide for young people. </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GB" sz="1800" dirty="0">
                <a:latin typeface="Calibri" panose="020F0502020204030204" pitchFamily="34" charset="0"/>
                <a:ea typeface="Calibri" panose="020F0502020204030204" pitchFamily="34" charset="0"/>
                <a:cs typeface="Times New Roman" panose="02020603050405020304" pitchFamily="18" charset="0"/>
              </a:rPr>
              <a:t>The</a:t>
            </a:r>
            <a:r>
              <a:rPr lang="en-GB" sz="1800" dirty="0">
                <a:effectLst/>
                <a:latin typeface="Calibri" panose="020F0502020204030204" pitchFamily="34" charset="0"/>
                <a:ea typeface="Calibri" panose="020F0502020204030204" pitchFamily="34" charset="0"/>
                <a:cs typeface="Times New Roman" panose="02020603050405020304" pitchFamily="18" charset="0"/>
              </a:rPr>
              <a:t> work has shown that young people provide a lot of care for each other, but we wanted to understand what that care looks like. They also wanted to explore how professionals and practitioners who work with UASC and other separated child migrants thought about young people’s care of each other. </a:t>
            </a: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Symbol" pitchFamily="2" charset="2"/>
              <a:buChar char=""/>
            </a:pPr>
            <a:r>
              <a:rPr lang="en-GB" sz="1800" dirty="0">
                <a:effectLst/>
                <a:latin typeface="Calibri" panose="020F0502020204030204" pitchFamily="34" charset="0"/>
                <a:ea typeface="Calibri" panose="020F0502020204030204" pitchFamily="34" charset="0"/>
                <a:cs typeface="Calibri" panose="020F0502020204030204" pitchFamily="34" charset="0"/>
              </a:rPr>
              <a:t>On the one hand, the duty to care is a central tenet of any practice when working with vulnerable children such as UASC and other separated child migrants. On the other hand, stringent immigration practices, policies, bureaucracy and structural challenges undoubtedly present personal tensions and professional constraints for those whose role is meant to foreground ‘care.’</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9048458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953C8-A908-5EDF-52B9-DD9F6D552F4D}"/>
              </a:ext>
            </a:extLst>
          </p:cNvPr>
          <p:cNvSpPr>
            <a:spLocks noGrp="1"/>
          </p:cNvSpPr>
          <p:nvPr>
            <p:ph type="title"/>
          </p:nvPr>
        </p:nvSpPr>
        <p:spPr/>
        <p:txBody>
          <a:bodyPr/>
          <a:lstStyle/>
          <a:p>
            <a:r>
              <a:rPr lang="en-GB" sz="40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Who took part in our study?</a:t>
            </a:r>
            <a:br>
              <a:rPr lang="en-GB" sz="18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dirty="0"/>
          </a:p>
        </p:txBody>
      </p:sp>
      <p:sp>
        <p:nvSpPr>
          <p:cNvPr id="4" name="Content Placeholder 3">
            <a:extLst>
              <a:ext uri="{FF2B5EF4-FFF2-40B4-BE49-F238E27FC236}">
                <a16:creationId xmlns:a16="http://schemas.microsoft.com/office/drawing/2014/main" id="{296B95D0-8A90-360E-CDB6-BFA12526EF37}"/>
              </a:ext>
            </a:extLst>
          </p:cNvPr>
          <p:cNvSpPr>
            <a:spLocks noGrp="1"/>
          </p:cNvSpPr>
          <p:nvPr>
            <p:ph sz="half" idx="1"/>
          </p:nvPr>
        </p:nvSpPr>
        <p:spPr>
          <a:xfrm>
            <a:off x="350520" y="1150684"/>
            <a:ext cx="3587496" cy="5184775"/>
          </a:xfrm>
        </p:spPr>
        <p:txBody>
          <a:bodyPr>
            <a:normAutofit fontScale="77500" lnSpcReduction="20000"/>
          </a:bodyPr>
          <a:lstStyle/>
          <a:p>
            <a:pPr marL="0" indent="0">
              <a:buNone/>
            </a:pPr>
            <a:r>
              <a:rPr lang="en-US" sz="1800" b="1" dirty="0"/>
              <a:t>COLLECTING DATA FROM YOUNG PEOPLE</a:t>
            </a:r>
          </a:p>
          <a:p>
            <a:r>
              <a:rPr lang="en-US" sz="2100" dirty="0"/>
              <a:t>The team trained a small group of </a:t>
            </a:r>
            <a:r>
              <a:rPr lang="en-GB" sz="2100" dirty="0">
                <a:effectLst/>
                <a:latin typeface="Calibri" panose="020F0502020204030204" pitchFamily="34" charset="0"/>
                <a:ea typeface="Calibri" panose="020F0502020204030204" pitchFamily="34" charset="0"/>
                <a:cs typeface="Times New Roman" panose="02020603050405020304" pitchFamily="18" charset="0"/>
              </a:rPr>
              <a:t>unaccompanied young people as Young Researchers. The Young Researchers then conducted interviews with other UASC with the support of the University researchers. They collected:</a:t>
            </a:r>
          </a:p>
          <a:p>
            <a:r>
              <a:rPr lang="en-GB" sz="2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75 interviews with 38 unaccompanied young people </a:t>
            </a:r>
            <a:r>
              <a:rPr lang="en-GB" sz="2100" dirty="0">
                <a:effectLst/>
                <a:latin typeface="Roboto" panose="02000000000000000000" pitchFamily="2" charset="0"/>
                <a:ea typeface="Times New Roman" panose="02020603050405020304" pitchFamily="18" charset="0"/>
                <a:cs typeface="Times New Roman" panose="02020603050405020304" pitchFamily="18" charset="0"/>
              </a:rPr>
              <a:t>in two major cities. Each young person was invited to 2-3 interviews over a 6-12 month period. </a:t>
            </a:r>
            <a:endParaRPr lang="en-GB" sz="2100" dirty="0">
              <a:latin typeface="Calibri" panose="020F0502020204030204" pitchFamily="34" charset="0"/>
              <a:ea typeface="Times New Roman" panose="02020603050405020304" pitchFamily="18" charset="0"/>
              <a:cs typeface="Times New Roman" panose="02020603050405020304" pitchFamily="18" charset="0"/>
            </a:endParaRPr>
          </a:p>
          <a:p>
            <a:r>
              <a:rPr lang="en-GB" sz="2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These included (</a:t>
            </a:r>
            <a:r>
              <a:rPr lang="en-GB" sz="21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i</a:t>
            </a:r>
            <a:r>
              <a:rPr lang="en-GB" sz="2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object-based interviews where participants were asked to bring an object that represents care; (ii) photo elicitation focused on a ‘day in the life’ of the participant; and (iii) walking interviews to see places of (un)caring.</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sz="1800" dirty="0"/>
          </a:p>
        </p:txBody>
      </p:sp>
      <p:sp>
        <p:nvSpPr>
          <p:cNvPr id="5" name="Content Placeholder 4">
            <a:extLst>
              <a:ext uri="{FF2B5EF4-FFF2-40B4-BE49-F238E27FC236}">
                <a16:creationId xmlns:a16="http://schemas.microsoft.com/office/drawing/2014/main" id="{261EDF98-42ED-43C5-F871-7FC4E2D599C3}"/>
              </a:ext>
            </a:extLst>
          </p:cNvPr>
          <p:cNvSpPr>
            <a:spLocks noGrp="1"/>
          </p:cNvSpPr>
          <p:nvPr>
            <p:ph sz="half" idx="2"/>
          </p:nvPr>
        </p:nvSpPr>
        <p:spPr>
          <a:xfrm>
            <a:off x="4925568" y="1150684"/>
            <a:ext cx="6915912" cy="5184775"/>
          </a:xfrm>
        </p:spPr>
        <p:txBody>
          <a:bodyPr>
            <a:normAutofit fontScale="77500" lnSpcReduction="20000"/>
          </a:bodyPr>
          <a:lstStyle/>
          <a:p>
            <a:r>
              <a:rPr lang="en-US" sz="1800" b="1" dirty="0"/>
              <a:t>COLLECTING DATA FROM ADULTS:</a:t>
            </a:r>
          </a:p>
          <a:p>
            <a:r>
              <a:rPr lang="en-GB" sz="2100" dirty="0">
                <a:effectLst/>
                <a:latin typeface="Calibri" panose="020F0502020204030204" pitchFamily="34" charset="0"/>
                <a:ea typeface="Times New Roman" panose="02020603050405020304" pitchFamily="18" charset="0"/>
                <a:cs typeface="Calibri" panose="020F0502020204030204" pitchFamily="34" charset="0"/>
              </a:rPr>
              <a:t>64 semi-structured interviews </a:t>
            </a:r>
            <a:r>
              <a:rPr lang="en-GB" sz="2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with adult participants about their understandings and perspectives on care were collected. </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2100" dirty="0">
                <a:effectLst/>
                <a:latin typeface="Calibri" panose="020F0502020204030204" pitchFamily="34" charset="0"/>
                <a:ea typeface="Times New Roman" panose="02020603050405020304" pitchFamily="18" charset="0"/>
                <a:cs typeface="Calibri" panose="020F0502020204030204" pitchFamily="34" charset="0"/>
              </a:rPr>
              <a:t>For ethical reasons the team developed a broad set of descriptions for the range of adult stakeholders that were interviewed. They include:</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buFont typeface="Symbol" pitchFamily="2" charset="2"/>
              <a:buChar char=""/>
            </a:pPr>
            <a:r>
              <a:rPr lang="en-GB" sz="2100" dirty="0">
                <a:effectLst/>
                <a:latin typeface="Calibri" panose="020F0502020204030204" pitchFamily="34" charset="0"/>
                <a:ea typeface="Times New Roman" panose="02020603050405020304" pitchFamily="18" charset="0"/>
                <a:cs typeface="Calibri" panose="020F0502020204030204" pitchFamily="34" charset="0"/>
              </a:rPr>
              <a:t>Project Coordinators (in Education/Charity) who oversee multiple projects in their settings.</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buFont typeface="Symbol" pitchFamily="2" charset="2"/>
              <a:buChar char=""/>
            </a:pPr>
            <a:r>
              <a:rPr lang="en-GB" sz="2100" dirty="0">
                <a:effectLst/>
                <a:latin typeface="Calibri" panose="020F0502020204030204" pitchFamily="34" charset="0"/>
                <a:ea typeface="Times New Roman" panose="02020603050405020304" pitchFamily="18" charset="0"/>
                <a:cs typeface="Calibri" panose="020F0502020204030204" pitchFamily="34" charset="0"/>
              </a:rPr>
              <a:t>Project Managers (in Education/Charity, State Social Work, Arts in Charity, NGO sectors) who tend to line mange those who work directly with young people. </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buFont typeface="Symbol" pitchFamily="2" charset="2"/>
              <a:buChar char=""/>
            </a:pPr>
            <a:r>
              <a:rPr lang="en-GB" sz="2100" dirty="0">
                <a:effectLst/>
                <a:latin typeface="Calibri" panose="020F0502020204030204" pitchFamily="34" charset="0"/>
                <a:ea typeface="Times New Roman" panose="02020603050405020304" pitchFamily="18" charset="0"/>
                <a:cs typeface="Calibri" panose="020F0502020204030204" pitchFamily="34" charset="0"/>
              </a:rPr>
              <a:t>‘Direct workers’ (e.g., Charity advocates, state and independent social workers, foster carers, educators, paediatricians and educators), who are those who have direct and regular contact with young people. </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p>
            <a:pPr marL="800100" lvl="1" indent="-342900">
              <a:buFont typeface="Symbol" pitchFamily="2" charset="2"/>
              <a:buChar char=""/>
            </a:pPr>
            <a:r>
              <a:rPr lang="en-GB" sz="2100" dirty="0">
                <a:effectLst/>
                <a:latin typeface="Calibri" panose="020F0502020204030204" pitchFamily="34" charset="0"/>
                <a:ea typeface="Times New Roman" panose="02020603050405020304" pitchFamily="18" charset="0"/>
                <a:cs typeface="Calibri" panose="020F0502020204030204" pitchFamily="34" charset="0"/>
              </a:rPr>
              <a:t>Other stakeholders covered areas such as mental health/therapy (working in NGO settings), interpreters, immigration lawyers and border force.</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p>
            <a:r>
              <a:rPr lang="en-GB" sz="2100" dirty="0">
                <a:effectLst/>
                <a:latin typeface="Calibri" panose="020F0502020204030204" pitchFamily="34" charset="0"/>
                <a:ea typeface="Times New Roman" panose="02020603050405020304" pitchFamily="18" charset="0"/>
                <a:cs typeface="Calibri" panose="020F0502020204030204" pitchFamily="34" charset="0"/>
              </a:rPr>
              <a:t>The interview questions focused on examining the interviewee’s background, their broad experience of caring for separated child migrants and their role in their lives; the interviewee’s own understandings of care, care relationships and caring practices; how care changes over time; their views on the wider economic, social and political priorities and challenges that influences their ‘care’ and support practices.</a:t>
            </a:r>
            <a:endParaRPr lang="en-GB" sz="2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175146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FCDC92F4-8D3F-9594-217A-D3CEEEA298A8}"/>
              </a:ext>
            </a:extLst>
          </p:cNvPr>
          <p:cNvSpPr>
            <a:spLocks noGrp="1"/>
          </p:cNvSpPr>
          <p:nvPr>
            <p:ph type="title"/>
          </p:nvPr>
        </p:nvSpPr>
        <p:spPr/>
        <p:txBody>
          <a:bodyPr/>
          <a:lstStyle/>
          <a:p>
            <a:r>
              <a:rPr lang="en-US" dirty="0"/>
              <a:t>Activity 1 – the unique challenges of working with UASC</a:t>
            </a:r>
          </a:p>
        </p:txBody>
      </p:sp>
      <p:sp>
        <p:nvSpPr>
          <p:cNvPr id="6" name="Content Placeholder 5">
            <a:extLst>
              <a:ext uri="{FF2B5EF4-FFF2-40B4-BE49-F238E27FC236}">
                <a16:creationId xmlns:a16="http://schemas.microsoft.com/office/drawing/2014/main" id="{6E5E73FA-343B-12B4-E180-E50475063F23}"/>
              </a:ext>
            </a:extLst>
          </p:cNvPr>
          <p:cNvSpPr>
            <a:spLocks noGrp="1"/>
          </p:cNvSpPr>
          <p:nvPr>
            <p:ph idx="1"/>
          </p:nvPr>
        </p:nvSpPr>
        <p:spPr>
          <a:xfrm>
            <a:off x="838200" y="1889759"/>
            <a:ext cx="10515600" cy="4067747"/>
          </a:xfrm>
          <a:solidFill>
            <a:schemeClr val="accent1">
              <a:lumMod val="60000"/>
              <a:lumOff val="40000"/>
            </a:schemeClr>
          </a:solidFill>
        </p:spPr>
        <p:txBody>
          <a:bodyPr>
            <a:normAutofit/>
          </a:bodyPr>
          <a:lstStyle/>
          <a:p>
            <a:pPr marL="0" indent="0" algn="ctr">
              <a:buNone/>
            </a:pPr>
            <a:endParaRPr lang="en-US" sz="4000" dirty="0"/>
          </a:p>
          <a:p>
            <a:pPr marL="0" indent="0" algn="ctr">
              <a:buNone/>
            </a:pPr>
            <a:endParaRPr lang="en-US" sz="4000" dirty="0"/>
          </a:p>
          <a:p>
            <a:pPr marL="0" lvl="0" indent="0" algn="ctr">
              <a:buNone/>
            </a:pPr>
            <a:r>
              <a:rPr lang="en-GB" sz="3200" dirty="0">
                <a:effectLst/>
                <a:latin typeface="Calibri" panose="020F0502020204030204" pitchFamily="34" charset="0"/>
                <a:ea typeface="Calibri" panose="020F0502020204030204" pitchFamily="34" charset="0"/>
                <a:cs typeface="Times New Roman" panose="02020603050405020304" pitchFamily="18" charset="0"/>
              </a:rPr>
              <a:t>What challenges do you think are unique in working with UASC compared to ‘citizen’ look-after children? What are the similarities?</a:t>
            </a:r>
          </a:p>
        </p:txBody>
      </p:sp>
    </p:spTree>
    <p:extLst>
      <p:ext uri="{BB962C8B-B14F-4D97-AF65-F5344CB8AC3E}">
        <p14:creationId xmlns:p14="http://schemas.microsoft.com/office/powerpoint/2010/main" val="14080570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5BE22-9AE9-E35B-A096-17EE8D5C3CC6}"/>
              </a:ext>
            </a:extLst>
          </p:cNvPr>
          <p:cNvSpPr>
            <a:spLocks noGrp="1"/>
          </p:cNvSpPr>
          <p:nvPr>
            <p:ph type="title"/>
          </p:nvPr>
        </p:nvSpPr>
        <p:spPr/>
        <p:txBody>
          <a:bodyPr/>
          <a:lstStyle/>
          <a:p>
            <a:r>
              <a:rPr lang="en-US" dirty="0"/>
              <a:t>Activity 2 – the relationship between adults and young people</a:t>
            </a:r>
          </a:p>
        </p:txBody>
      </p:sp>
      <p:sp>
        <p:nvSpPr>
          <p:cNvPr id="3" name="Content Placeholder 2">
            <a:extLst>
              <a:ext uri="{FF2B5EF4-FFF2-40B4-BE49-F238E27FC236}">
                <a16:creationId xmlns:a16="http://schemas.microsoft.com/office/drawing/2014/main" id="{D063AC06-7D3D-44F8-72C0-0BE48CFB23BF}"/>
              </a:ext>
            </a:extLst>
          </p:cNvPr>
          <p:cNvSpPr>
            <a:spLocks noGrp="1"/>
          </p:cNvSpPr>
          <p:nvPr>
            <p:ph idx="1"/>
          </p:nvPr>
        </p:nvSpPr>
        <p:spPr>
          <a:xfrm>
            <a:off x="451756" y="1825625"/>
            <a:ext cx="11402787" cy="4787446"/>
          </a:xfrm>
        </p:spPr>
        <p:txBody>
          <a:bodyPr>
            <a:normAutofit/>
          </a:bodyPr>
          <a:lstStyle/>
          <a:p>
            <a:pPr marL="0" lvl="0" indent="0">
              <a:buNone/>
            </a:pPr>
            <a:r>
              <a:rPr lang="en-GB" sz="2400" b="1" dirty="0">
                <a:effectLst/>
                <a:latin typeface="Calibri" panose="020F0502020204030204" pitchFamily="34" charset="0"/>
                <a:ea typeface="Calibri" panose="020F0502020204030204" pitchFamily="34" charset="0"/>
                <a:cs typeface="Times New Roman" panose="02020603050405020304" pitchFamily="18" charset="0"/>
              </a:rPr>
              <a:t>Domains of Practice</a:t>
            </a:r>
          </a:p>
          <a:p>
            <a:pPr marL="342900" lvl="0" indent="-342900">
              <a:buFont typeface="Symbol" pitchFamily="2" charset="2"/>
              <a:buChar char=""/>
            </a:pPr>
            <a:r>
              <a:rPr lang="en-GB" sz="1800" b="1" dirty="0">
                <a:effectLst/>
                <a:latin typeface="Calibri" panose="020F0502020204030204" pitchFamily="34" charset="0"/>
                <a:ea typeface="Calibri" panose="020F0502020204030204" pitchFamily="34" charset="0"/>
                <a:cs typeface="Times New Roman" panose="02020603050405020304" pitchFamily="18" charset="0"/>
              </a:rPr>
              <a:t>Domain of cohesion (the humanitarians):</a:t>
            </a:r>
            <a:r>
              <a:rPr lang="en-GB" sz="1800" dirty="0">
                <a:effectLst/>
                <a:latin typeface="Calibri" panose="020F0502020204030204" pitchFamily="34" charset="0"/>
                <a:ea typeface="Calibri" panose="020F0502020204030204" pitchFamily="34" charset="0"/>
                <a:cs typeface="Times New Roman" panose="02020603050405020304" pitchFamily="18" charset="0"/>
              </a:rPr>
              <a:t> this is where assistance meant meeting practical needs and supporting day-to-day needs such as shelter, food, money, schooling, medical support and welfare advice. This was a pragmatic approach. They were aware that the young people perceived them as being in a position of authority who could both help and hinder their progress.  </a:t>
            </a:r>
          </a:p>
          <a:p>
            <a:pPr marL="342900" lvl="0" indent="-342900">
              <a:buFont typeface="Symbol" pitchFamily="2" charset="2"/>
              <a:buChar char=""/>
            </a:pPr>
            <a:r>
              <a:rPr lang="en-GB" sz="1800" b="1" dirty="0">
                <a:effectLst/>
                <a:latin typeface="Calibri" panose="020F0502020204030204" pitchFamily="34" charset="0"/>
                <a:ea typeface="Calibri" panose="020F0502020204030204" pitchFamily="34" charset="0"/>
                <a:cs typeface="Times New Roman" panose="02020603050405020304" pitchFamily="18" charset="0"/>
              </a:rPr>
              <a:t>Domain of connection (the witness):</a:t>
            </a:r>
            <a:r>
              <a:rPr lang="en-GB" sz="1800" dirty="0">
                <a:effectLst/>
                <a:latin typeface="Calibri" panose="020F0502020204030204" pitchFamily="34" charset="0"/>
                <a:ea typeface="Calibri" panose="020F0502020204030204" pitchFamily="34" charset="0"/>
                <a:cs typeface="Times New Roman" panose="02020603050405020304" pitchFamily="18" charset="0"/>
              </a:rPr>
              <a:t> this is where professionals sought to understand the emotional worlds of the young people, often bearing witness to trauma and engaging with the emotional elements. This was also recognised as an emotional challenge and in order to cope, moved towards the other positions of ‘cohesion’ or ‘coherence’.</a:t>
            </a:r>
          </a:p>
          <a:p>
            <a:pPr marL="342900" lvl="0" indent="-342900">
              <a:buFont typeface="Symbol" pitchFamily="2" charset="2"/>
              <a:buChar char=""/>
            </a:pPr>
            <a:r>
              <a:rPr lang="en-GB" sz="1800" b="1" dirty="0">
                <a:effectLst/>
                <a:latin typeface="Calibri" panose="020F0502020204030204" pitchFamily="34" charset="0"/>
                <a:ea typeface="Calibri" panose="020F0502020204030204" pitchFamily="34" charset="0"/>
                <a:cs typeface="Times New Roman" panose="02020603050405020304" pitchFamily="18" charset="0"/>
              </a:rPr>
              <a:t>Domain of coherence (the confederates):</a:t>
            </a:r>
            <a:r>
              <a:rPr lang="en-GB" sz="1800" dirty="0">
                <a:effectLst/>
                <a:latin typeface="Calibri" panose="020F0502020204030204" pitchFamily="34" charset="0"/>
                <a:ea typeface="Calibri" panose="020F0502020204030204" pitchFamily="34" charset="0"/>
                <a:cs typeface="Times New Roman" panose="02020603050405020304" pitchFamily="18" charset="0"/>
              </a:rPr>
              <a:t> this is where the young person and social worker co-construct a new start in the UK, enabling a flexible and enduring relationship. The experiences of UASC were framed within similar frames as other children experiencing adverse situations. The relationship straddled a line between professional help and friendship. They viewed young people’s stories as wide-ranging and complex, and felt comfortable being ‘ethically subversive’ by protecting parts of stories to immigration authorities.</a:t>
            </a:r>
          </a:p>
          <a:p>
            <a:r>
              <a:rPr lang="en-US" sz="2000" dirty="0"/>
              <a:t>(see Kohli, 2006)</a:t>
            </a:r>
          </a:p>
        </p:txBody>
      </p:sp>
    </p:spTree>
    <p:extLst>
      <p:ext uri="{BB962C8B-B14F-4D97-AF65-F5344CB8AC3E}">
        <p14:creationId xmlns:p14="http://schemas.microsoft.com/office/powerpoint/2010/main" val="9535514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5BE22-9AE9-E35B-A096-17EE8D5C3CC6}"/>
              </a:ext>
            </a:extLst>
          </p:cNvPr>
          <p:cNvSpPr>
            <a:spLocks noGrp="1"/>
          </p:cNvSpPr>
          <p:nvPr>
            <p:ph type="title"/>
          </p:nvPr>
        </p:nvSpPr>
        <p:spPr/>
        <p:txBody>
          <a:bodyPr>
            <a:normAutofit fontScale="90000"/>
          </a:bodyPr>
          <a:lstStyle/>
          <a:p>
            <a:r>
              <a:rPr lang="en-US" dirty="0"/>
              <a:t>Activity 2 – Reflecting on ‘</a:t>
            </a:r>
            <a:r>
              <a:rPr lang="en-GB" dirty="0">
                <a:latin typeface="Calibri" panose="020F0502020204030204" pitchFamily="34" charset="0"/>
                <a:ea typeface="Calibri" panose="020F0502020204030204" pitchFamily="34" charset="0"/>
                <a:cs typeface="Times New Roman" panose="02020603050405020304" pitchFamily="18" charset="0"/>
              </a:rPr>
              <a:t>Domains of practice’</a:t>
            </a:r>
            <a:br>
              <a:rPr lang="en-GB" b="1" dirty="0">
                <a:latin typeface="Calibri" panose="020F0502020204030204" pitchFamily="34"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D063AC06-7D3D-44F8-72C0-0BE48CFB23BF}"/>
              </a:ext>
            </a:extLst>
          </p:cNvPr>
          <p:cNvSpPr>
            <a:spLocks noGrp="1"/>
          </p:cNvSpPr>
          <p:nvPr>
            <p:ph idx="1"/>
          </p:nvPr>
        </p:nvSpPr>
        <p:spPr>
          <a:xfrm>
            <a:off x="838200" y="1812471"/>
            <a:ext cx="10515600" cy="4515398"/>
          </a:xfrm>
          <a:solidFill>
            <a:schemeClr val="accent4">
              <a:lumMod val="40000"/>
              <a:lumOff val="60000"/>
            </a:schemeClr>
          </a:solidFill>
        </p:spPr>
        <p:txBody>
          <a:bodyPr>
            <a:normAutofit/>
          </a:bodyPr>
          <a:lstStyle/>
          <a:p>
            <a:pPr marL="0" lvl="0" indent="0" algn="ctr">
              <a:buNone/>
            </a:pP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ctr">
              <a:buNone/>
            </a:pP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ctr">
              <a:buNone/>
            </a:pPr>
            <a:r>
              <a:rPr lang="en-GB" sz="3200" dirty="0">
                <a:effectLst/>
                <a:latin typeface="Calibri" panose="020F0502020204030204" pitchFamily="34" charset="0"/>
                <a:ea typeface="Calibri" panose="020F0502020204030204" pitchFamily="34" charset="0"/>
                <a:cs typeface="Times New Roman" panose="02020603050405020304" pitchFamily="18" charset="0"/>
              </a:rPr>
              <a:t>Do you see yourself within any of the three domains?  Perhaps you span one or more domain. Do you see any issues or problems with the domains when reflecting on your own practice? </a:t>
            </a:r>
          </a:p>
          <a:p>
            <a:pPr marL="0" indent="0">
              <a:buNone/>
            </a:pPr>
            <a:br>
              <a:rPr lang="en-GB"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spTree>
    <p:extLst>
      <p:ext uri="{BB962C8B-B14F-4D97-AF65-F5344CB8AC3E}">
        <p14:creationId xmlns:p14="http://schemas.microsoft.com/office/powerpoint/2010/main" val="38186193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517</TotalTime>
  <Words>2103</Words>
  <Application>Microsoft Macintosh PowerPoint</Application>
  <PresentationFormat>Widescreen</PresentationFormat>
  <Paragraphs>85</Paragraphs>
  <Slides>15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Calibri Light</vt:lpstr>
      <vt:lpstr>Roboto</vt:lpstr>
      <vt:lpstr>Symbol</vt:lpstr>
      <vt:lpstr>Times New Roman</vt:lpstr>
      <vt:lpstr>Office Theme</vt:lpstr>
      <vt:lpstr>Practising with care in mind: Learning from professionals and Unaccompanied Asylum-Seeking Children </vt:lpstr>
      <vt:lpstr>What is the broader aim of this course?  </vt:lpstr>
      <vt:lpstr>Learning outcomes</vt:lpstr>
      <vt:lpstr>Using evidence-based training </vt:lpstr>
      <vt:lpstr>The Children Caring on the Move project </vt:lpstr>
      <vt:lpstr>Who took part in our study? </vt:lpstr>
      <vt:lpstr>Activity 1 – the unique challenges of working with UASC</vt:lpstr>
      <vt:lpstr>Activity 2 – the relationship between adults and young people</vt:lpstr>
      <vt:lpstr>Activity 2 – Reflecting on ‘Domains of practice’ </vt:lpstr>
      <vt:lpstr>Activity 2 – the relationship between adults and young people</vt:lpstr>
      <vt:lpstr>Activity 2 – Reflecting on co-navigation</vt:lpstr>
      <vt:lpstr>Activity 3 - Adult’s views on young people’s care of each other (quote from Brandon)</vt:lpstr>
      <vt:lpstr>Activity 3 - Adult’s views on young people’s care of each other (questions about Brandon)</vt:lpstr>
      <vt:lpstr>Activity 3 - Adult’s views on young people’s care of each other (quote from Lauren)</vt:lpstr>
      <vt:lpstr>Activity 3 - Adult’s views on young people’s care of each other (questions about Lauren)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Practising with care in mind: Learning from professionals and Unaccompanied Asylum-Seeking Children </dc:title>
  <dc:creator>Sarah.Crafter</dc:creator>
  <cp:lastModifiedBy>Sarah.Crafter</cp:lastModifiedBy>
  <cp:revision>10</cp:revision>
  <dcterms:created xsi:type="dcterms:W3CDTF">2023-04-11T10:08:46Z</dcterms:created>
  <dcterms:modified xsi:type="dcterms:W3CDTF">2023-04-12T10:07:50Z</dcterms:modified>
</cp:coreProperties>
</file>