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773" r:id="rId2"/>
    <p:sldId id="280" r:id="rId3"/>
    <p:sldId id="765" r:id="rId4"/>
    <p:sldId id="777" r:id="rId5"/>
    <p:sldId id="778" r:id="rId6"/>
    <p:sldId id="291" r:id="rId7"/>
    <p:sldId id="779" r:id="rId8"/>
    <p:sldId id="780" r:id="rId9"/>
    <p:sldId id="768" r:id="rId10"/>
    <p:sldId id="781" r:id="rId11"/>
    <p:sldId id="782" r:id="rId12"/>
    <p:sldId id="783" r:id="rId13"/>
    <p:sldId id="784" r:id="rId14"/>
    <p:sldId id="769" r:id="rId15"/>
    <p:sldId id="785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 autoAdjust="0"/>
    <p:restoredTop sz="63122"/>
  </p:normalViewPr>
  <p:slideViewPr>
    <p:cSldViewPr snapToGrid="0">
      <p:cViewPr varScale="1">
        <p:scale>
          <a:sx n="77" d="100"/>
          <a:sy n="77" d="100"/>
        </p:scale>
        <p:origin x="1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3FBF4-539E-F241-B5B2-60F729984DB9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407DF091-6407-7D4F-ACE1-53BF2BD99776}">
      <dgm:prSet phldrT="[Text]" custT="1"/>
      <dgm:spPr/>
      <dgm:t>
        <a:bodyPr/>
        <a:lstStyle/>
        <a:p>
          <a:r>
            <a:rPr lang="en-US" sz="1400" dirty="0"/>
            <a:t>Physiography &amp; climatology </a:t>
          </a:r>
        </a:p>
      </dgm:t>
    </dgm:pt>
    <dgm:pt modelId="{EFA092F5-742F-854B-B5ED-F76A4241AEF8}" type="parTrans" cxnId="{48893749-0BFC-0642-9FA4-501B937020BB}">
      <dgm:prSet/>
      <dgm:spPr/>
      <dgm:t>
        <a:bodyPr/>
        <a:lstStyle/>
        <a:p>
          <a:endParaRPr lang="en-US" sz="2000"/>
        </a:p>
      </dgm:t>
    </dgm:pt>
    <dgm:pt modelId="{8C36DDC9-8D7D-2246-A0FB-B696A80DF679}" type="sibTrans" cxnId="{48893749-0BFC-0642-9FA4-501B937020BB}">
      <dgm:prSet/>
      <dgm:spPr/>
      <dgm:t>
        <a:bodyPr/>
        <a:lstStyle/>
        <a:p>
          <a:endParaRPr lang="en-US" sz="2000"/>
        </a:p>
      </dgm:t>
    </dgm:pt>
    <dgm:pt modelId="{4AF143BE-34EF-8A4D-8451-BE9C9CEC8E91}">
      <dgm:prSet phldrT="[Text]" custT="1"/>
      <dgm:spPr/>
      <dgm:t>
        <a:bodyPr/>
        <a:lstStyle/>
        <a:p>
          <a:r>
            <a:rPr lang="en-US" sz="1200" dirty="0"/>
            <a:t>High occurrence of surface process effects of large storm events </a:t>
          </a:r>
        </a:p>
      </dgm:t>
    </dgm:pt>
    <dgm:pt modelId="{7D0F8CCC-07A3-C740-9D5A-6695A6ABF245}" type="parTrans" cxnId="{725E4A7B-73A3-C441-B148-55C0B53A2EAF}">
      <dgm:prSet/>
      <dgm:spPr/>
      <dgm:t>
        <a:bodyPr/>
        <a:lstStyle/>
        <a:p>
          <a:endParaRPr lang="en-US" sz="2000"/>
        </a:p>
      </dgm:t>
    </dgm:pt>
    <dgm:pt modelId="{9F29208F-2ACC-0D48-8CAD-39FD156F9FD1}" type="sibTrans" cxnId="{725E4A7B-73A3-C441-B148-55C0B53A2EAF}">
      <dgm:prSet/>
      <dgm:spPr/>
      <dgm:t>
        <a:bodyPr/>
        <a:lstStyle/>
        <a:p>
          <a:endParaRPr lang="en-US" sz="2000"/>
        </a:p>
      </dgm:t>
    </dgm:pt>
    <dgm:pt modelId="{2F5EA420-7784-974B-BD07-89F5D1949155}">
      <dgm:prSet phldrT="[Text]" custT="1"/>
      <dgm:spPr/>
      <dgm:t>
        <a:bodyPr/>
        <a:lstStyle/>
        <a:p>
          <a:r>
            <a:rPr lang="en-US" sz="1200" dirty="0"/>
            <a:t>Steep highlands susceptible to major and lethal  &amp; flash floods</a:t>
          </a:r>
        </a:p>
        <a:p>
          <a:endParaRPr lang="en-US" sz="4000" dirty="0"/>
        </a:p>
      </dgm:t>
    </dgm:pt>
    <dgm:pt modelId="{A24DFB94-C52D-9841-A095-1FA8B2C49C1B}" type="parTrans" cxnId="{811C3CF7-5BE5-2747-AA25-4AE9406E1A51}">
      <dgm:prSet/>
      <dgm:spPr/>
      <dgm:t>
        <a:bodyPr/>
        <a:lstStyle/>
        <a:p>
          <a:endParaRPr lang="en-US" sz="2000"/>
        </a:p>
      </dgm:t>
    </dgm:pt>
    <dgm:pt modelId="{7BF5B337-E037-6D4D-9929-C64688F33890}" type="sibTrans" cxnId="{811C3CF7-5BE5-2747-AA25-4AE9406E1A51}">
      <dgm:prSet/>
      <dgm:spPr/>
      <dgm:t>
        <a:bodyPr/>
        <a:lstStyle/>
        <a:p>
          <a:endParaRPr lang="en-US" sz="2000"/>
        </a:p>
      </dgm:t>
    </dgm:pt>
    <dgm:pt modelId="{11CE5673-39ED-0946-B5BA-37C715FAA491}">
      <dgm:prSet phldrT="[Text]" custT="1"/>
      <dgm:spPr/>
      <dgm:t>
        <a:bodyPr/>
        <a:lstStyle/>
        <a:p>
          <a:r>
            <a:rPr lang="en-US" sz="1200" dirty="0"/>
            <a:t>Upstream - along main stem of major rivers - rapid lateral channel migration, cut-offs, common during flood flows  - this caused major damage in 2015</a:t>
          </a:r>
        </a:p>
      </dgm:t>
    </dgm:pt>
    <dgm:pt modelId="{529E9D35-BFF4-8440-876E-7EA5482AF2C9}" type="parTrans" cxnId="{C3295A1E-E70D-CB44-93C1-4E22AD21967B}">
      <dgm:prSet/>
      <dgm:spPr/>
      <dgm:t>
        <a:bodyPr/>
        <a:lstStyle/>
        <a:p>
          <a:endParaRPr lang="en-US" sz="2000"/>
        </a:p>
      </dgm:t>
    </dgm:pt>
    <dgm:pt modelId="{DF857F0B-0D94-5847-BE6D-3C5AAFB46769}" type="sibTrans" cxnId="{C3295A1E-E70D-CB44-93C1-4E22AD21967B}">
      <dgm:prSet/>
      <dgm:spPr/>
      <dgm:t>
        <a:bodyPr/>
        <a:lstStyle/>
        <a:p>
          <a:endParaRPr lang="en-US" sz="2000"/>
        </a:p>
      </dgm:t>
    </dgm:pt>
    <dgm:pt modelId="{C8BDEC9E-80C7-1A4F-8B11-1AE323C65252}">
      <dgm:prSet phldrT="[Text]" custT="1"/>
      <dgm:spPr/>
      <dgm:t>
        <a:bodyPr/>
        <a:lstStyle/>
        <a:p>
          <a:r>
            <a:rPr lang="en-US" sz="1200" dirty="0"/>
            <a:t> In Lowlands - major floods transport pulses of sediment downstream - including delta landforms - require inputs for stability. </a:t>
          </a:r>
        </a:p>
      </dgm:t>
    </dgm:pt>
    <dgm:pt modelId="{413E9DD8-6CFA-F247-8977-732E30C15CD5}" type="parTrans" cxnId="{03B92ADF-92D8-1243-A204-C2EC42B32005}">
      <dgm:prSet/>
      <dgm:spPr/>
      <dgm:t>
        <a:bodyPr/>
        <a:lstStyle/>
        <a:p>
          <a:endParaRPr lang="en-US"/>
        </a:p>
      </dgm:t>
    </dgm:pt>
    <dgm:pt modelId="{EF1C5675-A55F-2E4C-901C-809216CC83C9}" type="sibTrans" cxnId="{03B92ADF-92D8-1243-A204-C2EC42B32005}">
      <dgm:prSet/>
      <dgm:spPr/>
      <dgm:t>
        <a:bodyPr/>
        <a:lstStyle/>
        <a:p>
          <a:endParaRPr lang="en-US"/>
        </a:p>
      </dgm:t>
    </dgm:pt>
    <dgm:pt modelId="{63C77381-6C68-5648-9B30-EDE51B536D81}" type="pres">
      <dgm:prSet presAssocID="{A5A3FBF4-539E-F241-B5B2-60F729984DB9}" presName="composite" presStyleCnt="0">
        <dgm:presLayoutVars>
          <dgm:chMax val="5"/>
          <dgm:dir/>
          <dgm:resizeHandles val="exact"/>
        </dgm:presLayoutVars>
      </dgm:prSet>
      <dgm:spPr/>
    </dgm:pt>
    <dgm:pt modelId="{E9A06AF4-CC68-2D4F-9158-522FA5FA8D74}" type="pres">
      <dgm:prSet presAssocID="{407DF091-6407-7D4F-ACE1-53BF2BD99776}" presName="circle1" presStyleLbl="lnNode1" presStyleIdx="0" presStyleCnt="5"/>
      <dgm:spPr/>
    </dgm:pt>
    <dgm:pt modelId="{F30C45E8-A84B-9949-A601-DDBA6F7CBAE1}" type="pres">
      <dgm:prSet presAssocID="{407DF091-6407-7D4F-ACE1-53BF2BD99776}" presName="text1" presStyleLbl="revTx" presStyleIdx="0" presStyleCnt="5" custLinFactNeighborY="-45636">
        <dgm:presLayoutVars>
          <dgm:bulletEnabled val="1"/>
        </dgm:presLayoutVars>
      </dgm:prSet>
      <dgm:spPr/>
    </dgm:pt>
    <dgm:pt modelId="{D33902E1-7B94-8340-B5E5-407C4727801E}" type="pres">
      <dgm:prSet presAssocID="{407DF091-6407-7D4F-ACE1-53BF2BD99776}" presName="line1" presStyleLbl="callout" presStyleIdx="0" presStyleCnt="10"/>
      <dgm:spPr/>
    </dgm:pt>
    <dgm:pt modelId="{A4B2CA12-EB47-8B46-B979-3E7F2BBB1C79}" type="pres">
      <dgm:prSet presAssocID="{407DF091-6407-7D4F-ACE1-53BF2BD99776}" presName="d1" presStyleLbl="callout" presStyleIdx="1" presStyleCnt="10"/>
      <dgm:spPr/>
    </dgm:pt>
    <dgm:pt modelId="{AADEF7A1-8ACE-7543-B42B-D80E48CF6402}" type="pres">
      <dgm:prSet presAssocID="{4AF143BE-34EF-8A4D-8451-BE9C9CEC8E91}" presName="circle2" presStyleLbl="lnNode1" presStyleIdx="1" presStyleCnt="5"/>
      <dgm:spPr/>
    </dgm:pt>
    <dgm:pt modelId="{A1DFFDBA-1FAE-2B4E-93A7-2D38C1550D49}" type="pres">
      <dgm:prSet presAssocID="{4AF143BE-34EF-8A4D-8451-BE9C9CEC8E91}" presName="text2" presStyleLbl="revTx" presStyleIdx="1" presStyleCnt="5" custLinFactNeighborY="-24139">
        <dgm:presLayoutVars>
          <dgm:bulletEnabled val="1"/>
        </dgm:presLayoutVars>
      </dgm:prSet>
      <dgm:spPr/>
    </dgm:pt>
    <dgm:pt modelId="{390657AE-06BB-4743-80E9-F27BEB82BB90}" type="pres">
      <dgm:prSet presAssocID="{4AF143BE-34EF-8A4D-8451-BE9C9CEC8E91}" presName="line2" presStyleLbl="callout" presStyleIdx="2" presStyleCnt="10"/>
      <dgm:spPr/>
    </dgm:pt>
    <dgm:pt modelId="{48A284D3-184D-6644-8833-22B57A5E36BC}" type="pres">
      <dgm:prSet presAssocID="{4AF143BE-34EF-8A4D-8451-BE9C9CEC8E91}" presName="d2" presStyleLbl="callout" presStyleIdx="3" presStyleCnt="10"/>
      <dgm:spPr/>
    </dgm:pt>
    <dgm:pt modelId="{3432AC3B-CD92-A24A-BC6A-62B16651A63F}" type="pres">
      <dgm:prSet presAssocID="{2F5EA420-7784-974B-BD07-89F5D1949155}" presName="circle3" presStyleLbl="lnNode1" presStyleIdx="2" presStyleCnt="5" custLinFactNeighborX="895" custLinFactNeighborY="5637"/>
      <dgm:spPr/>
    </dgm:pt>
    <dgm:pt modelId="{781600A8-D67C-4C46-BEEB-F79A0DB5D12B}" type="pres">
      <dgm:prSet presAssocID="{2F5EA420-7784-974B-BD07-89F5D1949155}" presName="text3" presStyleLbl="revTx" presStyleIdx="2" presStyleCnt="5" custLinFactNeighborY="2669">
        <dgm:presLayoutVars>
          <dgm:bulletEnabled val="1"/>
        </dgm:presLayoutVars>
      </dgm:prSet>
      <dgm:spPr/>
    </dgm:pt>
    <dgm:pt modelId="{5C7AE582-8FE9-884F-83E2-870092EA5E4D}" type="pres">
      <dgm:prSet presAssocID="{2F5EA420-7784-974B-BD07-89F5D1949155}" presName="line3" presStyleLbl="callout" presStyleIdx="4" presStyleCnt="10"/>
      <dgm:spPr/>
    </dgm:pt>
    <dgm:pt modelId="{8A7D4AAC-177B-0A43-8D10-F5659D6A3629}" type="pres">
      <dgm:prSet presAssocID="{2F5EA420-7784-974B-BD07-89F5D1949155}" presName="d3" presStyleLbl="callout" presStyleIdx="5" presStyleCnt="10"/>
      <dgm:spPr/>
    </dgm:pt>
    <dgm:pt modelId="{4DAD8D13-E961-F949-A6CC-1B529180C00D}" type="pres">
      <dgm:prSet presAssocID="{11CE5673-39ED-0946-B5BA-37C715FAA491}" presName="circle4" presStyleLbl="lnNode1" presStyleIdx="3" presStyleCnt="5"/>
      <dgm:spPr/>
    </dgm:pt>
    <dgm:pt modelId="{6DA73B57-FF3C-0F49-9415-62E7AE9C9144}" type="pres">
      <dgm:prSet presAssocID="{11CE5673-39ED-0946-B5BA-37C715FAA491}" presName="text4" presStyleLbl="revTx" presStyleIdx="3" presStyleCnt="5" custLinFactNeighborY="5363">
        <dgm:presLayoutVars>
          <dgm:bulletEnabled val="1"/>
        </dgm:presLayoutVars>
      </dgm:prSet>
      <dgm:spPr/>
    </dgm:pt>
    <dgm:pt modelId="{0352FF7D-B19D-5D49-AB0A-C39F33DED0EF}" type="pres">
      <dgm:prSet presAssocID="{11CE5673-39ED-0946-B5BA-37C715FAA491}" presName="line4" presStyleLbl="callout" presStyleIdx="6" presStyleCnt="10"/>
      <dgm:spPr/>
    </dgm:pt>
    <dgm:pt modelId="{0828981E-2A33-2B4F-8DA6-31DF06DE7F71}" type="pres">
      <dgm:prSet presAssocID="{11CE5673-39ED-0946-B5BA-37C715FAA491}" presName="d4" presStyleLbl="callout" presStyleIdx="7" presStyleCnt="10"/>
      <dgm:spPr/>
    </dgm:pt>
    <dgm:pt modelId="{768479B1-AB76-124F-A3B1-7B588A29619F}" type="pres">
      <dgm:prSet presAssocID="{C8BDEC9E-80C7-1A4F-8B11-1AE323C65252}" presName="circle5" presStyleLbl="lnNode1" presStyleIdx="4" presStyleCnt="5"/>
      <dgm:spPr/>
    </dgm:pt>
    <dgm:pt modelId="{8B7234F7-805B-8F4B-ACC3-53284817454F}" type="pres">
      <dgm:prSet presAssocID="{C8BDEC9E-80C7-1A4F-8B11-1AE323C65252}" presName="text5" presStyleLbl="revTx" presStyleIdx="4" presStyleCnt="5" custLinFactNeighborY="75100">
        <dgm:presLayoutVars>
          <dgm:bulletEnabled val="1"/>
        </dgm:presLayoutVars>
      </dgm:prSet>
      <dgm:spPr/>
    </dgm:pt>
    <dgm:pt modelId="{FB77640C-279B-C049-9353-0D630E9994A6}" type="pres">
      <dgm:prSet presAssocID="{C8BDEC9E-80C7-1A4F-8B11-1AE323C65252}" presName="line5" presStyleLbl="callout" presStyleIdx="8" presStyleCnt="10"/>
      <dgm:spPr/>
    </dgm:pt>
    <dgm:pt modelId="{07C40B65-2AB5-3A40-85BD-51F150B8A549}" type="pres">
      <dgm:prSet presAssocID="{C8BDEC9E-80C7-1A4F-8B11-1AE323C65252}" presName="d5" presStyleLbl="callout" presStyleIdx="9" presStyleCnt="10"/>
      <dgm:spPr/>
    </dgm:pt>
  </dgm:ptLst>
  <dgm:cxnLst>
    <dgm:cxn modelId="{C3295A1E-E70D-CB44-93C1-4E22AD21967B}" srcId="{A5A3FBF4-539E-F241-B5B2-60F729984DB9}" destId="{11CE5673-39ED-0946-B5BA-37C715FAA491}" srcOrd="3" destOrd="0" parTransId="{529E9D35-BFF4-8440-876E-7EA5482AF2C9}" sibTransId="{DF857F0B-0D94-5847-BE6D-3C5AAFB46769}"/>
    <dgm:cxn modelId="{48893749-0BFC-0642-9FA4-501B937020BB}" srcId="{A5A3FBF4-539E-F241-B5B2-60F729984DB9}" destId="{407DF091-6407-7D4F-ACE1-53BF2BD99776}" srcOrd="0" destOrd="0" parTransId="{EFA092F5-742F-854B-B5ED-F76A4241AEF8}" sibTransId="{8C36DDC9-8D7D-2246-A0FB-B696A80DF679}"/>
    <dgm:cxn modelId="{69243C67-029B-9B4A-AE44-26264DFCDE68}" type="presOf" srcId="{407DF091-6407-7D4F-ACE1-53BF2BD99776}" destId="{F30C45E8-A84B-9949-A601-DDBA6F7CBAE1}" srcOrd="0" destOrd="0" presId="urn:microsoft.com/office/officeart/2005/8/layout/target1"/>
    <dgm:cxn modelId="{725E4A7B-73A3-C441-B148-55C0B53A2EAF}" srcId="{A5A3FBF4-539E-F241-B5B2-60F729984DB9}" destId="{4AF143BE-34EF-8A4D-8451-BE9C9CEC8E91}" srcOrd="1" destOrd="0" parTransId="{7D0F8CCC-07A3-C740-9D5A-6695A6ABF245}" sibTransId="{9F29208F-2ACC-0D48-8CAD-39FD156F9FD1}"/>
    <dgm:cxn modelId="{4AEC8284-27A8-144A-83B4-109BDFB9FA9C}" type="presOf" srcId="{C8BDEC9E-80C7-1A4F-8B11-1AE323C65252}" destId="{8B7234F7-805B-8F4B-ACC3-53284817454F}" srcOrd="0" destOrd="0" presId="urn:microsoft.com/office/officeart/2005/8/layout/target1"/>
    <dgm:cxn modelId="{4D74BFA2-C665-BB48-875A-8FE31DAFD21A}" type="presOf" srcId="{A5A3FBF4-539E-F241-B5B2-60F729984DB9}" destId="{63C77381-6C68-5648-9B30-EDE51B536D81}" srcOrd="0" destOrd="0" presId="urn:microsoft.com/office/officeart/2005/8/layout/target1"/>
    <dgm:cxn modelId="{770D59B4-D58E-CB4B-8D13-D920F819AC38}" type="presOf" srcId="{4AF143BE-34EF-8A4D-8451-BE9C9CEC8E91}" destId="{A1DFFDBA-1FAE-2B4E-93A7-2D38C1550D49}" srcOrd="0" destOrd="0" presId="urn:microsoft.com/office/officeart/2005/8/layout/target1"/>
    <dgm:cxn modelId="{279F67CF-083F-A24F-83D3-72C1E9669016}" type="presOf" srcId="{2F5EA420-7784-974B-BD07-89F5D1949155}" destId="{781600A8-D67C-4C46-BEEB-F79A0DB5D12B}" srcOrd="0" destOrd="0" presId="urn:microsoft.com/office/officeart/2005/8/layout/target1"/>
    <dgm:cxn modelId="{03B92ADF-92D8-1243-A204-C2EC42B32005}" srcId="{A5A3FBF4-539E-F241-B5B2-60F729984DB9}" destId="{C8BDEC9E-80C7-1A4F-8B11-1AE323C65252}" srcOrd="4" destOrd="0" parTransId="{413E9DD8-6CFA-F247-8977-732E30C15CD5}" sibTransId="{EF1C5675-A55F-2E4C-901C-809216CC83C9}"/>
    <dgm:cxn modelId="{8D585DF3-190D-374C-AFCA-84B30EFFB13F}" type="presOf" srcId="{11CE5673-39ED-0946-B5BA-37C715FAA491}" destId="{6DA73B57-FF3C-0F49-9415-62E7AE9C9144}" srcOrd="0" destOrd="0" presId="urn:microsoft.com/office/officeart/2005/8/layout/target1"/>
    <dgm:cxn modelId="{811C3CF7-5BE5-2747-AA25-4AE9406E1A51}" srcId="{A5A3FBF4-539E-F241-B5B2-60F729984DB9}" destId="{2F5EA420-7784-974B-BD07-89F5D1949155}" srcOrd="2" destOrd="0" parTransId="{A24DFB94-C52D-9841-A095-1FA8B2C49C1B}" sibTransId="{7BF5B337-E037-6D4D-9929-C64688F33890}"/>
    <dgm:cxn modelId="{EEFFFED4-4E1C-5C43-BB3A-3C874C4039C5}" type="presParOf" srcId="{63C77381-6C68-5648-9B30-EDE51B536D81}" destId="{E9A06AF4-CC68-2D4F-9158-522FA5FA8D74}" srcOrd="0" destOrd="0" presId="urn:microsoft.com/office/officeart/2005/8/layout/target1"/>
    <dgm:cxn modelId="{CB18087B-3462-704F-8398-DCEF7B42AB1A}" type="presParOf" srcId="{63C77381-6C68-5648-9B30-EDE51B536D81}" destId="{F30C45E8-A84B-9949-A601-DDBA6F7CBAE1}" srcOrd="1" destOrd="0" presId="urn:microsoft.com/office/officeart/2005/8/layout/target1"/>
    <dgm:cxn modelId="{74A91172-3C43-4F47-8923-64A4464AC0AF}" type="presParOf" srcId="{63C77381-6C68-5648-9B30-EDE51B536D81}" destId="{D33902E1-7B94-8340-B5E5-407C4727801E}" srcOrd="2" destOrd="0" presId="urn:microsoft.com/office/officeart/2005/8/layout/target1"/>
    <dgm:cxn modelId="{4F4AD2AF-C77E-6B4B-BED4-A4C60BE026FA}" type="presParOf" srcId="{63C77381-6C68-5648-9B30-EDE51B536D81}" destId="{A4B2CA12-EB47-8B46-B979-3E7F2BBB1C79}" srcOrd="3" destOrd="0" presId="urn:microsoft.com/office/officeart/2005/8/layout/target1"/>
    <dgm:cxn modelId="{0647DEE4-DCFE-EB4F-9C99-0E75D78B716A}" type="presParOf" srcId="{63C77381-6C68-5648-9B30-EDE51B536D81}" destId="{AADEF7A1-8ACE-7543-B42B-D80E48CF6402}" srcOrd="4" destOrd="0" presId="urn:microsoft.com/office/officeart/2005/8/layout/target1"/>
    <dgm:cxn modelId="{7D53ED38-7971-B845-8BF6-04BF08CF4BC2}" type="presParOf" srcId="{63C77381-6C68-5648-9B30-EDE51B536D81}" destId="{A1DFFDBA-1FAE-2B4E-93A7-2D38C1550D49}" srcOrd="5" destOrd="0" presId="urn:microsoft.com/office/officeart/2005/8/layout/target1"/>
    <dgm:cxn modelId="{A8B91D7C-1339-2D47-9ABB-A01AA4E9DFC1}" type="presParOf" srcId="{63C77381-6C68-5648-9B30-EDE51B536D81}" destId="{390657AE-06BB-4743-80E9-F27BEB82BB90}" srcOrd="6" destOrd="0" presId="urn:microsoft.com/office/officeart/2005/8/layout/target1"/>
    <dgm:cxn modelId="{AE5BD778-07FD-D14F-8394-4C17BD9C2B65}" type="presParOf" srcId="{63C77381-6C68-5648-9B30-EDE51B536D81}" destId="{48A284D3-184D-6644-8833-22B57A5E36BC}" srcOrd="7" destOrd="0" presId="urn:microsoft.com/office/officeart/2005/8/layout/target1"/>
    <dgm:cxn modelId="{75D383E7-2A8D-464E-8C82-060E748E60A7}" type="presParOf" srcId="{63C77381-6C68-5648-9B30-EDE51B536D81}" destId="{3432AC3B-CD92-A24A-BC6A-62B16651A63F}" srcOrd="8" destOrd="0" presId="urn:microsoft.com/office/officeart/2005/8/layout/target1"/>
    <dgm:cxn modelId="{4B49454E-A2C8-D540-B64D-820CE6D1C6C6}" type="presParOf" srcId="{63C77381-6C68-5648-9B30-EDE51B536D81}" destId="{781600A8-D67C-4C46-BEEB-F79A0DB5D12B}" srcOrd="9" destOrd="0" presId="urn:microsoft.com/office/officeart/2005/8/layout/target1"/>
    <dgm:cxn modelId="{E2816DAC-D15E-7C4C-A2B6-3D7E4B628A95}" type="presParOf" srcId="{63C77381-6C68-5648-9B30-EDE51B536D81}" destId="{5C7AE582-8FE9-884F-83E2-870092EA5E4D}" srcOrd="10" destOrd="0" presId="urn:microsoft.com/office/officeart/2005/8/layout/target1"/>
    <dgm:cxn modelId="{DB14F004-0DD9-014F-AE2F-2A91A2C2B4E2}" type="presParOf" srcId="{63C77381-6C68-5648-9B30-EDE51B536D81}" destId="{8A7D4AAC-177B-0A43-8D10-F5659D6A3629}" srcOrd="11" destOrd="0" presId="urn:microsoft.com/office/officeart/2005/8/layout/target1"/>
    <dgm:cxn modelId="{BD41D8DF-6479-EF42-912A-5890329506C6}" type="presParOf" srcId="{63C77381-6C68-5648-9B30-EDE51B536D81}" destId="{4DAD8D13-E961-F949-A6CC-1B529180C00D}" srcOrd="12" destOrd="0" presId="urn:microsoft.com/office/officeart/2005/8/layout/target1"/>
    <dgm:cxn modelId="{9E3B7805-ED37-254D-83E2-800769258791}" type="presParOf" srcId="{63C77381-6C68-5648-9B30-EDE51B536D81}" destId="{6DA73B57-FF3C-0F49-9415-62E7AE9C9144}" srcOrd="13" destOrd="0" presId="urn:microsoft.com/office/officeart/2005/8/layout/target1"/>
    <dgm:cxn modelId="{34651B6C-2B38-F84C-8878-5ED0B43E992B}" type="presParOf" srcId="{63C77381-6C68-5648-9B30-EDE51B536D81}" destId="{0352FF7D-B19D-5D49-AB0A-C39F33DED0EF}" srcOrd="14" destOrd="0" presId="urn:microsoft.com/office/officeart/2005/8/layout/target1"/>
    <dgm:cxn modelId="{81473D81-7BC3-1C4D-A471-A1EC8B5ACD5B}" type="presParOf" srcId="{63C77381-6C68-5648-9B30-EDE51B536D81}" destId="{0828981E-2A33-2B4F-8DA6-31DF06DE7F71}" srcOrd="15" destOrd="0" presId="urn:microsoft.com/office/officeart/2005/8/layout/target1"/>
    <dgm:cxn modelId="{99136D6B-D055-3343-989B-C8468887C8DA}" type="presParOf" srcId="{63C77381-6C68-5648-9B30-EDE51B536D81}" destId="{768479B1-AB76-124F-A3B1-7B588A29619F}" srcOrd="16" destOrd="0" presId="urn:microsoft.com/office/officeart/2005/8/layout/target1"/>
    <dgm:cxn modelId="{38D1A692-9B14-0A46-8987-2B4F32F538D5}" type="presParOf" srcId="{63C77381-6C68-5648-9B30-EDE51B536D81}" destId="{8B7234F7-805B-8F4B-ACC3-53284817454F}" srcOrd="17" destOrd="0" presId="urn:microsoft.com/office/officeart/2005/8/layout/target1"/>
    <dgm:cxn modelId="{9D4D0F1F-62A8-9C4B-BB3E-89BEAE6C98A8}" type="presParOf" srcId="{63C77381-6C68-5648-9B30-EDE51B536D81}" destId="{FB77640C-279B-C049-9353-0D630E9994A6}" srcOrd="18" destOrd="0" presId="urn:microsoft.com/office/officeart/2005/8/layout/target1"/>
    <dgm:cxn modelId="{0A6F9FA9-AE93-1843-B492-11C40A9D7C2C}" type="presParOf" srcId="{63C77381-6C68-5648-9B30-EDE51B536D81}" destId="{07C40B65-2AB5-3A40-85BD-51F150B8A549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479B1-AB76-124F-A3B1-7B588A29619F}">
      <dsp:nvSpPr>
        <dsp:cNvPr id="0" name=""/>
        <dsp:cNvSpPr/>
      </dsp:nvSpPr>
      <dsp:spPr>
        <a:xfrm>
          <a:off x="0" y="2305934"/>
          <a:ext cx="3511296" cy="3511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D8D13-E961-F949-A6CC-1B529180C00D}">
      <dsp:nvSpPr>
        <dsp:cNvPr id="0" name=""/>
        <dsp:cNvSpPr/>
      </dsp:nvSpPr>
      <dsp:spPr>
        <a:xfrm>
          <a:off x="390046" y="2695980"/>
          <a:ext cx="2731203" cy="2731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2AC3B-CD92-A24A-BC6A-62B16651A63F}">
      <dsp:nvSpPr>
        <dsp:cNvPr id="0" name=""/>
        <dsp:cNvSpPr/>
      </dsp:nvSpPr>
      <dsp:spPr>
        <a:xfrm>
          <a:off x="797555" y="3196011"/>
          <a:ext cx="1951110" cy="19511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EF7A1-8ACE-7543-B42B-D80E48CF6402}">
      <dsp:nvSpPr>
        <dsp:cNvPr id="0" name=""/>
        <dsp:cNvSpPr/>
      </dsp:nvSpPr>
      <dsp:spPr>
        <a:xfrm>
          <a:off x="1170432" y="3476366"/>
          <a:ext cx="1170432" cy="1170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06AF4-CC68-2D4F-9158-522FA5FA8D74}">
      <dsp:nvSpPr>
        <dsp:cNvPr id="0" name=""/>
        <dsp:cNvSpPr/>
      </dsp:nvSpPr>
      <dsp:spPr>
        <a:xfrm>
          <a:off x="1560478" y="3866412"/>
          <a:ext cx="390339" cy="390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C45E8-A84B-9949-A601-DDBA6F7CBAE1}">
      <dsp:nvSpPr>
        <dsp:cNvPr id="0" name=""/>
        <dsp:cNvSpPr/>
      </dsp:nvSpPr>
      <dsp:spPr>
        <a:xfrm>
          <a:off x="4096512" y="1151316"/>
          <a:ext cx="1755648" cy="61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Physiography &amp; climatology </a:t>
          </a:r>
        </a:p>
      </dsp:txBody>
      <dsp:txXfrm>
        <a:off x="4096512" y="1151316"/>
        <a:ext cx="1755648" cy="619860"/>
      </dsp:txXfrm>
    </dsp:sp>
    <dsp:sp modelId="{D33902E1-7B94-8340-B5E5-407C4727801E}">
      <dsp:nvSpPr>
        <dsp:cNvPr id="0" name=""/>
        <dsp:cNvSpPr/>
      </dsp:nvSpPr>
      <dsp:spPr>
        <a:xfrm>
          <a:off x="3657600" y="1744127"/>
          <a:ext cx="4389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2CA12-EB47-8B46-B979-3E7F2BBB1C79}">
      <dsp:nvSpPr>
        <dsp:cNvPr id="0" name=""/>
        <dsp:cNvSpPr/>
      </dsp:nvSpPr>
      <dsp:spPr>
        <a:xfrm rot="5400000">
          <a:off x="1546433" y="1953341"/>
          <a:ext cx="2317455" cy="189902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FFDBA-1FAE-2B4E-93A7-2D38C1550D49}">
      <dsp:nvSpPr>
        <dsp:cNvPr id="0" name=""/>
        <dsp:cNvSpPr/>
      </dsp:nvSpPr>
      <dsp:spPr>
        <a:xfrm>
          <a:off x="4096512" y="1940010"/>
          <a:ext cx="1755648" cy="61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High occurrence of surface process effects of large storm events </a:t>
          </a:r>
        </a:p>
      </dsp:txBody>
      <dsp:txXfrm>
        <a:off x="4096512" y="1940010"/>
        <a:ext cx="1755648" cy="619860"/>
      </dsp:txXfrm>
    </dsp:sp>
    <dsp:sp modelId="{390657AE-06BB-4743-80E9-F27BEB82BB90}">
      <dsp:nvSpPr>
        <dsp:cNvPr id="0" name=""/>
        <dsp:cNvSpPr/>
      </dsp:nvSpPr>
      <dsp:spPr>
        <a:xfrm>
          <a:off x="3657600" y="2399568"/>
          <a:ext cx="4389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284D3-184D-6644-8833-22B57A5E36BC}">
      <dsp:nvSpPr>
        <dsp:cNvPr id="0" name=""/>
        <dsp:cNvSpPr/>
      </dsp:nvSpPr>
      <dsp:spPr>
        <a:xfrm rot="5400000">
          <a:off x="1886970" y="2558981"/>
          <a:ext cx="1929574" cy="160934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600A8-D67C-4C46-BEEB-F79A0DB5D12B}">
      <dsp:nvSpPr>
        <dsp:cNvPr id="0" name=""/>
        <dsp:cNvSpPr/>
      </dsp:nvSpPr>
      <dsp:spPr>
        <a:xfrm>
          <a:off x="4096512" y="2761624"/>
          <a:ext cx="1755648" cy="61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Steep highlands susceptible to major and lethal  &amp; flash floods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4096512" y="2761624"/>
        <a:ext cx="1755648" cy="619860"/>
      </dsp:txXfrm>
    </dsp:sp>
    <dsp:sp modelId="{5C7AE582-8FE9-884F-83E2-870092EA5E4D}">
      <dsp:nvSpPr>
        <dsp:cNvPr id="0" name=""/>
        <dsp:cNvSpPr/>
      </dsp:nvSpPr>
      <dsp:spPr>
        <a:xfrm>
          <a:off x="3657600" y="3055010"/>
          <a:ext cx="4389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D4AAC-177B-0A43-8D10-F5659D6A3629}">
      <dsp:nvSpPr>
        <dsp:cNvPr id="0" name=""/>
        <dsp:cNvSpPr/>
      </dsp:nvSpPr>
      <dsp:spPr>
        <a:xfrm rot="5400000">
          <a:off x="2220894" y="3139867"/>
          <a:ext cx="1521561" cy="135184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73B57-FF3C-0F49-9415-62E7AE9C9144}">
      <dsp:nvSpPr>
        <dsp:cNvPr id="0" name=""/>
        <dsp:cNvSpPr/>
      </dsp:nvSpPr>
      <dsp:spPr>
        <a:xfrm>
          <a:off x="4096512" y="3419720"/>
          <a:ext cx="1755648" cy="61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Upstream - along main stem of major rivers - rapid lateral channel migration, cut-offs, common during flood flows  - this caused major damage in 2015</a:t>
          </a:r>
        </a:p>
      </dsp:txBody>
      <dsp:txXfrm>
        <a:off x="4096512" y="3419720"/>
        <a:ext cx="1755648" cy="619860"/>
      </dsp:txXfrm>
    </dsp:sp>
    <dsp:sp modelId="{0352FF7D-B19D-5D49-AB0A-C39F33DED0EF}">
      <dsp:nvSpPr>
        <dsp:cNvPr id="0" name=""/>
        <dsp:cNvSpPr/>
      </dsp:nvSpPr>
      <dsp:spPr>
        <a:xfrm>
          <a:off x="3657600" y="3696407"/>
          <a:ext cx="4389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981E-2A33-2B4F-8DA6-31DF06DE7F71}">
      <dsp:nvSpPr>
        <dsp:cNvPr id="0" name=""/>
        <dsp:cNvSpPr/>
      </dsp:nvSpPr>
      <dsp:spPr>
        <a:xfrm rot="5400000">
          <a:off x="2553297" y="3753173"/>
          <a:ext cx="1161068" cy="104753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7234F7-805B-8F4B-ACC3-53284817454F}">
      <dsp:nvSpPr>
        <dsp:cNvPr id="0" name=""/>
        <dsp:cNvSpPr/>
      </dsp:nvSpPr>
      <dsp:spPr>
        <a:xfrm>
          <a:off x="4096512" y="4474662"/>
          <a:ext cx="1755648" cy="61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In Lowlands - major floods transport pulses of sediment downstream - including delta landforms - require inputs for stability. </a:t>
          </a:r>
        </a:p>
      </dsp:txBody>
      <dsp:txXfrm>
        <a:off x="4096512" y="4474662"/>
        <a:ext cx="1755648" cy="619860"/>
      </dsp:txXfrm>
    </dsp:sp>
    <dsp:sp modelId="{FB77640C-279B-C049-9353-0D630E9994A6}">
      <dsp:nvSpPr>
        <dsp:cNvPr id="0" name=""/>
        <dsp:cNvSpPr/>
      </dsp:nvSpPr>
      <dsp:spPr>
        <a:xfrm>
          <a:off x="3657600" y="4319077"/>
          <a:ext cx="4389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40B65-2AB5-3A40-85BD-51F150B8A549}">
      <dsp:nvSpPr>
        <dsp:cNvPr id="0" name=""/>
        <dsp:cNvSpPr/>
      </dsp:nvSpPr>
      <dsp:spPr>
        <a:xfrm rot="5400000">
          <a:off x="2867558" y="4348338"/>
          <a:ext cx="819302" cy="76078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7B4DA-A019-A74A-8CCB-43943A0DFFE3}" type="datetimeFigureOut">
              <a:rPr lang="en-US" smtClean="0"/>
              <a:t>9/5/18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3170C-4C35-014F-831E-FF2534457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4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8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of all text: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Brakenridge et al., 2017. Design with nature: Causation and avoidance of catastrophic flooding, Myanmar.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Earth-Science Reviews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165, pp.81–109.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of all text: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Brakenridge et al., 2017. Design with nature: Causation and avoidance of catastrophic flooding, Myanmar.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Earth-Science Reviews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165, pp.81–109.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02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Source of all text: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Hermann M. Fritz, Christopher D. Blount,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Thwin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Moe Kyaw Thu, &amp; Nyein Chan. (2009). Cyclone Nargis storm surge in Myanmar. Nature Geoscience, 2(7), 448-449.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51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5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of image: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Brakenridge et al., 2017. Design with nature: Causation and avoidance of catastrophic flooding, Myanmar.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Earth-Science Reviews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165, pp.81–109.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of text: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Brakenridge et al., 2017. Design with nature: Causation and avoidance of catastrophic flooding, Myanmar.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Earth-Science Reviews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165, pp.81–109.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0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2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of flash flood and tree source: By Walter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Siegmund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Own work, CC BY 2.5, 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index.php?curid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=1440750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-webkit-standard"/>
              </a:rPr>
              <a:t>Text source: https://</a:t>
            </a:r>
            <a:r>
              <a:rPr lang="en-US" dirty="0" err="1">
                <a:solidFill>
                  <a:srgbClr val="000000"/>
                </a:solidFill>
                <a:latin typeface="-webkit-standard"/>
              </a:rPr>
              <a:t>en.wikipedia.org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/wiki/Flood#cite_note-1 – Wikipedia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8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3170C-4C35-014F-831E-FF2534457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79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-webkit-standard"/>
              </a:rPr>
              <a:t>Source of images: https://</a:t>
            </a:r>
            <a:r>
              <a:rPr lang="en-US" dirty="0" err="1">
                <a:solidFill>
                  <a:srgbClr val="000000"/>
                </a:solidFill>
                <a:latin typeface="-webkit-standard"/>
              </a:rPr>
              <a:t>eoimages.gsfc.nasa.gov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/images/</a:t>
            </a:r>
            <a:r>
              <a:rPr lang="en-US" dirty="0" err="1">
                <a:solidFill>
                  <a:srgbClr val="000000"/>
                </a:solidFill>
                <a:latin typeface="-webkit-standard"/>
              </a:rPr>
              <a:t>imagerecords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/18000/18709/Myanmar_TMO_2007192.jpg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-webkit-standard"/>
              </a:rPr>
              <a:t>Source of text: </a:t>
            </a:r>
            <a:r>
              <a:rPr lang="en-US" dirty="0" err="1">
                <a:solidFill>
                  <a:srgbClr val="000000"/>
                </a:solidFill>
                <a:latin typeface="-webkit-standard"/>
              </a:rPr>
              <a:t>Mohsan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, M. (2018). Preliminary Assessment of GPM Satellite Rainfall over Myanmar. Journal of Disaster Research, Vol. 13. No. 1, 2018.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-webkit-standard"/>
              </a:rPr>
              <a:t>Required Reading: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Roy, N. &amp; Kaur, S., 2000. Climatology of monsoon rains of Myanmar (Burma.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Journal of Climatology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20(8), pp.913–928.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-webkit-standard"/>
              </a:rPr>
              <a:t>Source of text: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Adhikari, P. et al., 2010. A digitized global flood inventory (1998–2008): compilation and preliminary results.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 Hazards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55(2), pp.405–422.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1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of image: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Adhikari, P. et al., 2010. A digitized global flood inventory (1998–2008): compilation and preliminary results.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 Hazards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55(2), pp.405–422.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of text: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Adhikari, P. et al., 2010. A digitized global flood inventory (1998–2008): compilation and preliminary results.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 Hazards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55(2), pp.405–422.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8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9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of Photo: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Brakenridge et al., 2017. Design with nature: Causation and avoidance of catastrophic flooding, Myanmar.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Earth-Science Reviews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165, pp.81–109.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Text: Brakenridge et al., 2017. Design with nature: Causation and avoidance of catastrophic flooding, Myanmar.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Earth-Science Reviews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165, pp.81–109.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3170C-4C35-014F-831E-FF25344575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3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57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1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024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00" y="1905000"/>
            <a:ext cx="4064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5901" y="838200"/>
            <a:ext cx="1097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20801" y="1676400"/>
            <a:ext cx="5342673" cy="4114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67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5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8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39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12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16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E364C-7A60-441E-A2D9-A74E275456E1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67F7D7-1491-4D41-89DD-ED5053B22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0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506" y="485814"/>
            <a:ext cx="1845695" cy="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loodobservatory.colorado.edu/Version3/MasterListrev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BDA34F-65FE-2F41-965E-1C58D27BCFD0}"/>
              </a:ext>
            </a:extLst>
          </p:cNvPr>
          <p:cNvSpPr txBox="1"/>
          <p:nvPr/>
        </p:nvSpPr>
        <p:spPr>
          <a:xfrm>
            <a:off x="2319454" y="2828835"/>
            <a:ext cx="93907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Flood Management in Myanmar MOOC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Module 1 Lecture </a:t>
            </a:r>
          </a:p>
          <a:p>
            <a:pPr algn="r"/>
            <a:endParaRPr lang="en-US" sz="3600" b="1" dirty="0">
              <a:solidFill>
                <a:schemeClr val="bg1"/>
              </a:solidFill>
            </a:endParaRPr>
          </a:p>
          <a:p>
            <a:pPr algn="r"/>
            <a:endParaRPr lang="en-US" sz="3600" b="1" dirty="0">
              <a:solidFill>
                <a:schemeClr val="bg1"/>
              </a:solidFill>
            </a:endParaRPr>
          </a:p>
          <a:p>
            <a:pPr algn="r"/>
            <a:endParaRPr lang="en-US" sz="3600" b="1" dirty="0">
              <a:solidFill>
                <a:schemeClr val="bg1"/>
              </a:solidFill>
            </a:endParaRPr>
          </a:p>
          <a:p>
            <a:pPr algn="r"/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9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378B-1D0C-4842-BA50-5B100D5B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2"/>
            <a:ext cx="3377183" cy="175398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/>
              <a:t>Cyclone Nargis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26BD-A7B1-E246-A37E-81759B58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4636" y="2394066"/>
            <a:ext cx="4369189" cy="4463933"/>
          </a:xfrm>
          <a:noFill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2008 more than 138,000 people died in Myanmar in southern delta storm surge or flood disaster called ”Nargis”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Worst cyclone in Myanmar’s history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Flood damage (immediate) and losses (long term changes to the economy) are most clearly affected by: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a) flood intensity and duration,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b) the total population and economic assets located in harm's way,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c) warnings that can allow evacuation, 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d) any protective measures from wind and flood water.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 regard to the Nargis storm intensity and warnings, there was difficulty in accurately predicting this storm's path, and especially due to a sudden strengthening over unusually warm water (Required reading -Brackenridge et al., 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1" descr="page5image128440864">
            <a:extLst>
              <a:ext uri="{FF2B5EF4-FFF2-40B4-BE49-F238E27FC236}">
                <a16:creationId xmlns:a16="http://schemas.microsoft.com/office/drawing/2014/main" id="{1139AD61-A26D-2043-B9A9-1C0BFFDEEB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" b="2"/>
          <a:stretch/>
        </p:blipFill>
        <p:spPr bwMode="auto">
          <a:xfrm>
            <a:off x="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1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378B-1D0C-4842-BA50-5B100D5B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2"/>
            <a:ext cx="3377183" cy="175398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/>
              <a:t>Cyclone Nargis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26BD-A7B1-E246-A37E-81759B58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4636" y="2394066"/>
            <a:ext cx="4369189" cy="4463933"/>
          </a:xfr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 figure  - red area is satellite-mapped surge inundation by Cyclone Nargis in 2008 (Brackenridge, et al., 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Cyclone Nargis flooded 14,400 km2  in the delta; more than 100 m of shoreline loss at some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Destructiveness of the surge was from Nargis' direction of approach from the west to the southern delta region - resulted in maximum winds having a counterclockwise circulation in the shallow offshore continental shelf area.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These winds and the coastal geomorphology of the region produced a high storm surge into the bay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1" descr="page5image128440864">
            <a:extLst>
              <a:ext uri="{FF2B5EF4-FFF2-40B4-BE49-F238E27FC236}">
                <a16:creationId xmlns:a16="http://schemas.microsoft.com/office/drawing/2014/main" id="{1139AD61-A26D-2043-B9A9-1C0BFFDEEB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" b="2"/>
          <a:stretch/>
        </p:blipFill>
        <p:spPr bwMode="auto">
          <a:xfrm>
            <a:off x="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9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378B-1D0C-4842-BA50-5B100D5B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639" y="214217"/>
            <a:ext cx="3377183" cy="175398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/>
              <a:t>Cyclone</a:t>
            </a:r>
            <a:r>
              <a:rPr lang="en-US" sz="4000" b="1" dirty="0"/>
              <a:t> Nargis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26BD-A7B1-E246-A37E-81759B58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4636" y="2394067"/>
            <a:ext cx="4369189" cy="44639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1" descr="page5image128440864">
            <a:extLst>
              <a:ext uri="{FF2B5EF4-FFF2-40B4-BE49-F238E27FC236}">
                <a16:creationId xmlns:a16="http://schemas.microsoft.com/office/drawing/2014/main" id="{1139AD61-A26D-2043-B9A9-1C0BFFDEEB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" b="2"/>
          <a:stretch/>
        </p:blipFill>
        <p:spPr bwMode="auto">
          <a:xfrm>
            <a:off x="0" y="20782"/>
            <a:ext cx="66252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5DD72B-2EE9-384D-8EB3-CB70A23D567E}"/>
              </a:ext>
            </a:extLst>
          </p:cNvPr>
          <p:cNvSpPr/>
          <p:nvPr/>
        </p:nvSpPr>
        <p:spPr>
          <a:xfrm>
            <a:off x="6744392" y="1968201"/>
            <a:ext cx="54841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dvTT5235d5a9"/>
              </a:rPr>
              <a:t>Labutta</a:t>
            </a:r>
            <a:r>
              <a:rPr lang="en-US" dirty="0">
                <a:latin typeface="AdvTT5235d5a9"/>
              </a:rPr>
              <a:t> Township (along the </a:t>
            </a:r>
            <a:r>
              <a:rPr lang="en-US" dirty="0" err="1">
                <a:latin typeface="AdvTT5235d5a9"/>
              </a:rPr>
              <a:t>Ywe</a:t>
            </a:r>
            <a:r>
              <a:rPr lang="en-US" dirty="0">
                <a:latin typeface="AdvTT5235d5a9"/>
              </a:rPr>
              <a:t> River, one of the Ayeyarwady distributaries in the southwest delta) reported 80,000 dead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 10,000 deaths along the </a:t>
            </a:r>
            <a:r>
              <a:rPr lang="en-US" dirty="0" err="1">
                <a:latin typeface="AdvTT5235d5a9"/>
              </a:rPr>
              <a:t>Bogale</a:t>
            </a:r>
            <a:r>
              <a:rPr lang="en-US" dirty="0">
                <a:latin typeface="AdvTT5235d5a9"/>
              </a:rPr>
              <a:t> River, a distributary in the southeast delta.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Another ~55,000 reported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Economic damage was estimated at over USD 10 billion.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Myanmar government formally declared </a:t>
            </a:r>
            <a:r>
              <a:rPr lang="en-US" dirty="0">
                <a:latin typeface="AdvTT5235d5a9+fb"/>
              </a:rPr>
              <a:t>fi</a:t>
            </a:r>
            <a:r>
              <a:rPr lang="en-US" dirty="0">
                <a:latin typeface="AdvTT5235d5a9"/>
              </a:rPr>
              <a:t>ve regions</a:t>
            </a:r>
            <a:r>
              <a:rPr lang="en-US" dirty="0">
                <a:latin typeface="AdvTT5235d5a9+20"/>
              </a:rPr>
              <a:t>—</a:t>
            </a:r>
            <a:r>
              <a:rPr lang="en-US" dirty="0">
                <a:latin typeface="AdvTT5235d5a9"/>
              </a:rPr>
              <a:t>Yangon, Ayeyarwady, </a:t>
            </a:r>
            <a:r>
              <a:rPr lang="en-US" dirty="0" err="1">
                <a:latin typeface="AdvTT5235d5a9"/>
              </a:rPr>
              <a:t>Bago</a:t>
            </a:r>
            <a:r>
              <a:rPr lang="en-US" dirty="0">
                <a:latin typeface="AdvTT5235d5a9"/>
              </a:rPr>
              <a:t> Divisions and Mon and </a:t>
            </a:r>
            <a:r>
              <a:rPr lang="en-US" dirty="0" err="1">
                <a:latin typeface="AdvTT5235d5a9"/>
              </a:rPr>
              <a:t>Kayin</a:t>
            </a:r>
            <a:r>
              <a:rPr lang="en-US" dirty="0">
                <a:latin typeface="AdvTT5235d5a9"/>
              </a:rPr>
              <a:t> States as disaster areas.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 Minimum of 2.4 million people severely affected.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Structural damage throughout Myanmar was extensive, causing over a million to become homeless.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TT5235d5a9"/>
              </a:rPr>
              <a:t>An estimated 90</a:t>
            </a:r>
            <a:r>
              <a:rPr lang="en-US" dirty="0">
                <a:latin typeface="AdvTT5235d5a9+20"/>
              </a:rPr>
              <a:t>–</a:t>
            </a:r>
            <a:r>
              <a:rPr lang="en-US" dirty="0">
                <a:latin typeface="AdvTT5235d5a9"/>
              </a:rPr>
              <a:t>95% of the buildings in the delta and much farmland, livestock, and </a:t>
            </a:r>
            <a:r>
              <a:rPr lang="en-US" dirty="0">
                <a:latin typeface="AdvTT5235d5a9+fb"/>
              </a:rPr>
              <a:t>fi</a:t>
            </a:r>
            <a:r>
              <a:rPr lang="en-US" dirty="0">
                <a:latin typeface="AdvTT5235d5a9"/>
              </a:rPr>
              <a:t>sheries were lost.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4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378B-1D0C-4842-BA50-5B100D5B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7" y="-575222"/>
            <a:ext cx="8614755" cy="175398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/>
              <a:t> Why was Nargis so deadly?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26BD-A7B1-E246-A37E-81759B58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4636" y="2394067"/>
            <a:ext cx="4369189" cy="44639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DD72B-2EE9-384D-8EB3-CB70A23D567E}"/>
              </a:ext>
            </a:extLst>
          </p:cNvPr>
          <p:cNvSpPr/>
          <p:nvPr/>
        </p:nvSpPr>
        <p:spPr>
          <a:xfrm>
            <a:off x="146324" y="1318430"/>
            <a:ext cx="1204567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Nargis represents the deadliest tropical cyclone worldwide and one of the worst natural disasters (Required reading 3: Hermann et al., (2009)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Ephemeral coastal erosion, and vegetation and infrastructure damage were documented (Required reading 3: Hermann et al., (2009)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Affected communities ignored warnings due to lack of cyclone awareness and evacuation plans, absence of high ground or shelters, and no indigenous knowledge of comparable previous storm-surge flooding in the Ayeyarwady River (Hermann et al., (2009))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Ayeyarwady Delta is widely deforested, low-lying and densely populated with poor housing construction – thus extremely vulnerable to future storm-surge flooding, potential sea-level rise or tsunami.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Coastal protection in the Bay of Bengal must be approached with community-based education and awareness programs suited for a multi- hazard perspective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dvTT5235d5a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dvTT5235d5a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dvTT5235d5a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dvTT5235d5a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36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6B7D-B7CB-EF41-9A3F-14E137B7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47" y="811147"/>
            <a:ext cx="10515600" cy="2852737"/>
          </a:xfrm>
        </p:spPr>
        <p:txBody>
          <a:bodyPr/>
          <a:lstStyle/>
          <a:p>
            <a:br>
              <a:rPr lang="en-US" dirty="0"/>
            </a:br>
            <a:r>
              <a:rPr lang="en-US" b="1" dirty="0"/>
              <a:t>Why is flooding so common in Myanmar?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A5792-288F-FF4A-8AB5-643709AAE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Geographical effects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697E3-C89F-6849-A5B0-249EDA9DE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75" y="3972411"/>
            <a:ext cx="4188925" cy="28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34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E06A19-446D-9D4B-A0F1-2F5A1522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5" y="16627"/>
            <a:ext cx="4576314" cy="1600200"/>
          </a:xfrm>
        </p:spPr>
        <p:txBody>
          <a:bodyPr/>
          <a:lstStyle/>
          <a:p>
            <a:r>
              <a:rPr lang="en-US" dirty="0"/>
              <a:t>Major Factors Causing Floods in Myanmar </a:t>
            </a:r>
          </a:p>
        </p:txBody>
      </p:sp>
      <p:pic>
        <p:nvPicPr>
          <p:cNvPr id="1025" name="Picture 1" descr="page26image1776512">
            <a:extLst>
              <a:ext uri="{FF2B5EF4-FFF2-40B4-BE49-F238E27FC236}">
                <a16:creationId xmlns:a16="http://schemas.microsoft.com/office/drawing/2014/main" id="{7D937FD0-22CF-1942-95F6-8B51B99608D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 b="11366"/>
          <a:stretch>
            <a:fillRect/>
          </a:stretch>
        </p:blipFill>
        <p:spPr bwMode="auto">
          <a:xfrm>
            <a:off x="5852160" y="0"/>
            <a:ext cx="6339840" cy="68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081C4E-E696-B54E-942D-90FADB0C8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617762"/>
              </p:ext>
            </p:extLst>
          </p:nvPr>
        </p:nvGraphicFramePr>
        <p:xfrm>
          <a:off x="0" y="465513"/>
          <a:ext cx="5852160" cy="725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8127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95700" y="1834342"/>
            <a:ext cx="5181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Next Module: Early Warnings Systems and Hazard Maps – Tools for Detecting Floods</a:t>
            </a:r>
          </a:p>
        </p:txBody>
      </p:sp>
      <p:pic>
        <p:nvPicPr>
          <p:cNvPr id="6" name="Picture 5" descr="Oxford - Rectangle Brand - positiv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16193"/>
            <a:ext cx="2819400" cy="823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17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12" y="647759"/>
            <a:ext cx="10515600" cy="1325563"/>
          </a:xfrm>
        </p:spPr>
        <p:txBody>
          <a:bodyPr/>
          <a:lstStyle/>
          <a:p>
            <a:r>
              <a:rPr lang="en-GB" sz="3600" b="1" dirty="0"/>
              <a:t>Lecture 1: Introduction of Flood Risk in Myanmar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812" y="1856944"/>
            <a:ext cx="11257742" cy="3586869"/>
          </a:xfrm>
        </p:spPr>
        <p:txBody>
          <a:bodyPr/>
          <a:lstStyle/>
          <a:p>
            <a:r>
              <a:rPr lang="en-GB" sz="4400" dirty="0"/>
              <a:t>This lecture will cover the following topics: </a:t>
            </a:r>
          </a:p>
          <a:p>
            <a:pPr lvl="1"/>
            <a:r>
              <a:rPr lang="en-GB" sz="4000" dirty="0"/>
              <a:t>What is a flood? </a:t>
            </a:r>
          </a:p>
          <a:p>
            <a:pPr lvl="1"/>
            <a:r>
              <a:rPr lang="en-GB" sz="4000" dirty="0"/>
              <a:t>What are main causes of floods?</a:t>
            </a:r>
          </a:p>
          <a:p>
            <a:pPr lvl="1"/>
            <a:r>
              <a:rPr lang="en-GB" sz="4000" dirty="0"/>
              <a:t>What is the flood risk in Myanmar? </a:t>
            </a:r>
          </a:p>
          <a:p>
            <a:pPr marL="457200" lvl="1" indent="0">
              <a:buNone/>
            </a:pP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305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6B7D-B7CB-EF41-9A3F-14E137B7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a flood?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A5792-288F-FF4A-8AB5-643709AAE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Concepts &amp; Definitions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5D20-E400-ED43-978A-653070FE3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74" y="2697922"/>
            <a:ext cx="4419421" cy="33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2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7BF00-E458-7E4A-82EE-0904686548DD}"/>
              </a:ext>
            </a:extLst>
          </p:cNvPr>
          <p:cNvSpPr txBox="1"/>
          <p:nvPr/>
        </p:nvSpPr>
        <p:spPr>
          <a:xfrm>
            <a:off x="553935" y="564631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What is a flood?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7D9A0-AF56-A140-8C3D-CA8D8ACC4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35" y="2028305"/>
            <a:ext cx="5529714" cy="441405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/>
              <a:t>Flood – “an overflow of a large amount of water beyond its normal limits, especially over what is normally dry land” (Source: Oxford English Dictionary) </a:t>
            </a:r>
          </a:p>
          <a:p>
            <a:r>
              <a:rPr lang="en-US" sz="2400" dirty="0"/>
              <a:t>Flooding may occur as a result of an overflow from any type of water body: river, lake, ocean </a:t>
            </a:r>
          </a:p>
          <a:p>
            <a:r>
              <a:rPr lang="en-US" sz="2400" dirty="0"/>
              <a:t>Excess water leads to water either overtopping or breaking a flood barrier and water escapes it’s traditional boundary </a:t>
            </a:r>
          </a:p>
          <a:p>
            <a:r>
              <a:rPr lang="en-US" sz="2400" dirty="0"/>
              <a:t>Floods tend to cause destruction to lives, property, and natural surroundings</a:t>
            </a:r>
          </a:p>
          <a:p>
            <a:pPr marL="0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7AC0A-E6D8-684E-B41A-FB9B67BCC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9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173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6B7D-B7CB-EF41-9A3F-14E137B7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b="1" dirty="0"/>
              <a:t>Causes &amp; Types of</a:t>
            </a:r>
            <a:br>
              <a:rPr lang="en-US" b="1" dirty="0"/>
            </a:br>
            <a:r>
              <a:rPr lang="en-US" b="1" dirty="0"/>
              <a:t> Floods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A5792-288F-FF4A-8AB5-643709AAE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FB49F-55FA-3C48-89CB-899F212AA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39" y="2310938"/>
            <a:ext cx="4785316" cy="37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7BF00-E458-7E4A-82EE-0904686548DD}"/>
              </a:ext>
            </a:extLst>
          </p:cNvPr>
          <p:cNvSpPr txBox="1"/>
          <p:nvPr/>
        </p:nvSpPr>
        <p:spPr>
          <a:xfrm>
            <a:off x="432800" y="0"/>
            <a:ext cx="658649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Causes of Floods in Myanmar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F9172F-0A20-4D36-BD28-1E5BBDD4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60" y="1223183"/>
            <a:ext cx="6586489" cy="55101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/>
              <a:t>Prolonged rainfall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If it rains for a long time, the land around a river can become </a:t>
            </a:r>
            <a:r>
              <a:rPr lang="en-US" sz="2000" b="1" u="sng" dirty="0"/>
              <a:t>saturated</a:t>
            </a:r>
            <a:r>
              <a:rPr lang="en-US" sz="2000" dirty="0"/>
              <a:t> (it's holding as much water or moisture as can be absorbed). </a:t>
            </a:r>
          </a:p>
          <a:p>
            <a:pPr lvl="1"/>
            <a:r>
              <a:rPr lang="en-US" sz="2000" dirty="0"/>
              <a:t>If there is more rainfall it cannot be soaked up, so it runs along the surface - this is known as </a:t>
            </a:r>
            <a:r>
              <a:rPr lang="en-US" sz="2000" b="1" u="sng" dirty="0"/>
              <a:t>surface run-off.</a:t>
            </a:r>
          </a:p>
          <a:p>
            <a:pPr lvl="1"/>
            <a:r>
              <a:rPr lang="en-US" sz="2000" dirty="0"/>
              <a:t>Intensive and long-term rainfall in Myanmar causes floods and landslides that affect thousands of people every year (</a:t>
            </a:r>
            <a:r>
              <a:rPr lang="en-US" sz="2000" dirty="0" err="1"/>
              <a:t>Mohsan</a:t>
            </a:r>
            <a:r>
              <a:rPr lang="en-US" sz="2000" dirty="0"/>
              <a:t> et al., 2018) (Required Reading: Sen-Roy et al., (2000)</a:t>
            </a:r>
          </a:p>
          <a:p>
            <a:pPr lvl="1"/>
            <a:r>
              <a:rPr lang="en-US" sz="2000" dirty="0"/>
              <a:t>Highest average rainfall is in southern Myanmar – along the Tenasserim and Dawna mountain range</a:t>
            </a:r>
          </a:p>
          <a:p>
            <a:pPr lvl="1"/>
            <a:r>
              <a:rPr lang="en-US" sz="2000" dirty="0"/>
              <a:t>Second highest average rainfall is in western Myanmar along the </a:t>
            </a:r>
            <a:r>
              <a:rPr lang="en-US" sz="2000" dirty="0" err="1"/>
              <a:t>Arakan</a:t>
            </a:r>
            <a:r>
              <a:rPr lang="en-US" sz="2000" dirty="0"/>
              <a:t> mountain range. </a:t>
            </a:r>
          </a:p>
          <a:p>
            <a:pPr lvl="1"/>
            <a:r>
              <a:rPr lang="en-US" sz="2000" dirty="0"/>
              <a:t>Third highest average rainfall along the coast is located in the deltaic area – including the capital, Yangon (</a:t>
            </a:r>
            <a:r>
              <a:rPr lang="en-US" sz="2000" dirty="0" err="1"/>
              <a:t>Mohsan</a:t>
            </a:r>
            <a:r>
              <a:rPr lang="en-US" sz="2000" dirty="0"/>
              <a:t> et al., 2018) </a:t>
            </a:r>
            <a:endParaRPr lang="en-US" sz="18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C0A38743-6AF9-344A-96B2-C980F85C1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52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879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7BF00-E458-7E4A-82EE-0904686548DD}"/>
              </a:ext>
            </a:extLst>
          </p:cNvPr>
          <p:cNvSpPr txBox="1"/>
          <p:nvPr/>
        </p:nvSpPr>
        <p:spPr>
          <a:xfrm>
            <a:off x="432800" y="0"/>
            <a:ext cx="658649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Global Archive of Large Flood Events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F9172F-0A20-4D36-BD28-1E5BBDD4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60" y="1223183"/>
            <a:ext cx="6586489" cy="551012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dirty="0"/>
          </a:p>
          <a:p>
            <a:r>
              <a:rPr lang="en-US" dirty="0"/>
              <a:t>Dartmouth Flood Observatory (DFO) built international and comprehensive flood database of large-scale events from 1985-present </a:t>
            </a:r>
          </a:p>
          <a:p>
            <a:pPr lvl="1"/>
            <a:r>
              <a:rPr lang="en-US" sz="2800" dirty="0"/>
              <a:t>Go to the site and explore: </a:t>
            </a:r>
            <a:r>
              <a:rPr lang="en-US" sz="2800" dirty="0">
                <a:hlinkClick r:id="rId3"/>
              </a:rPr>
              <a:t>http://floodobservatory.colorado.edu/Version3/MasterListrev.htm</a:t>
            </a:r>
            <a:endParaRPr lang="en-US" sz="2800" dirty="0"/>
          </a:p>
          <a:p>
            <a:pPr lvl="1"/>
            <a:r>
              <a:rPr lang="en-US" sz="2800" dirty="0"/>
              <a:t>Other common causes of floods: heavy rain, snowmelt, dam, and levy break, tidal surges (Paper 1 required reading; Adhikari et al., 2010)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C0A38743-6AF9-344A-96B2-C980F85C1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52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50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5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C9434-E846-F64A-9536-16E5040B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 common causes of floods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26D07C-630C-E849-BACB-AFC57A6FDD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8600" y="1384283"/>
            <a:ext cx="7431157" cy="32912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ED7BB-D51A-9149-B2A2-0764A7566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8600" y="4884873"/>
            <a:ext cx="7188199" cy="1555684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dirty="0"/>
              <a:t>Most common causative factors for floods are: “heavy rain” (64%); </a:t>
            </a:r>
          </a:p>
          <a:p>
            <a:r>
              <a:rPr lang="en-US" dirty="0"/>
              <a:t>Monsoon rain is the second most reported cause (11%) followed by brief torrential rain (9%) and tropical cyclones (6%) (Adhikari et al., 2018)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939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6B7D-B7CB-EF41-9A3F-14E137B7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b="1" dirty="0"/>
              <a:t>Flood Events in </a:t>
            </a:r>
            <a:br>
              <a:rPr lang="en-US" b="1" dirty="0"/>
            </a:br>
            <a:r>
              <a:rPr lang="en-US" b="1" dirty="0"/>
              <a:t>Myanmar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A5792-288F-FF4A-8AB5-643709AAE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Risks and Consequences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FB49F-55FA-3C48-89CB-899F212AA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1" y="2446309"/>
            <a:ext cx="4966314" cy="39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DE PP Template [Read-Only]" id="{8A09C1CC-9DCE-4933-BFF9-F20519C2F82B}" vid="{F93D5E99-17C0-465D-9371-27053E8CE4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C33087-0DFA-4492-BEEC-79ACA2E83108}"/>
</file>

<file path=customXml/itemProps2.xml><?xml version="1.0" encoding="utf-8"?>
<ds:datastoreItem xmlns:ds="http://schemas.openxmlformats.org/officeDocument/2006/customXml" ds:itemID="{AB9C7F26-BF48-49C2-877A-677D8349676F}"/>
</file>

<file path=customXml/itemProps3.xml><?xml version="1.0" encoding="utf-8"?>
<ds:datastoreItem xmlns:ds="http://schemas.openxmlformats.org/officeDocument/2006/customXml" ds:itemID="{E51861FA-E679-4A2A-9B2F-556FEBC046B6}"/>
</file>

<file path=docProps/app.xml><?xml version="1.0" encoding="utf-8"?>
<Properties xmlns="http://schemas.openxmlformats.org/officeDocument/2006/extended-properties" xmlns:vt="http://schemas.openxmlformats.org/officeDocument/2006/docPropsVTypes">
  <Template>TIDE PP Template</Template>
  <TotalTime>3570</TotalTime>
  <Words>1219</Words>
  <Application>Microsoft Macintosh PowerPoint</Application>
  <PresentationFormat>Widescreen</PresentationFormat>
  <Paragraphs>123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-webkit-standard</vt:lpstr>
      <vt:lpstr>AdvTT5235d5a9</vt:lpstr>
      <vt:lpstr>AdvTT5235d5a9+20</vt:lpstr>
      <vt:lpstr>AdvTT5235d5a9+fb</vt:lpstr>
      <vt:lpstr>Arial</vt:lpstr>
      <vt:lpstr>Calibri</vt:lpstr>
      <vt:lpstr>Calibri Light</vt:lpstr>
      <vt:lpstr>Office Theme</vt:lpstr>
      <vt:lpstr>PowerPoint Presentation</vt:lpstr>
      <vt:lpstr>Lecture 1: Introduction of Flood Risk in Myanmar</vt:lpstr>
      <vt:lpstr>What is a flood? </vt:lpstr>
      <vt:lpstr>PowerPoint Presentation</vt:lpstr>
      <vt:lpstr> Causes &amp; Types of  Floods</vt:lpstr>
      <vt:lpstr>PowerPoint Presentation</vt:lpstr>
      <vt:lpstr>PowerPoint Presentation</vt:lpstr>
      <vt:lpstr>Global common causes of floods</vt:lpstr>
      <vt:lpstr> Flood Events in  Myanmar</vt:lpstr>
      <vt:lpstr>Cyclone Nargis</vt:lpstr>
      <vt:lpstr>Cyclone Nargis</vt:lpstr>
      <vt:lpstr>Cyclone Nargis</vt:lpstr>
      <vt:lpstr> Why was Nargis so deadly?</vt:lpstr>
      <vt:lpstr> Why is flooding so common in Myanmar?</vt:lpstr>
      <vt:lpstr>Major Factors Causing Floods in Myanmar </vt:lpstr>
      <vt:lpstr>Next Module: Early Warnings Systems and Hazard Maps – Tools for Detecting Floods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Wheeler</dc:creator>
  <cp:lastModifiedBy>Ranu Sinha</cp:lastModifiedBy>
  <cp:revision>248</cp:revision>
  <dcterms:created xsi:type="dcterms:W3CDTF">2018-04-26T15:09:08Z</dcterms:created>
  <dcterms:modified xsi:type="dcterms:W3CDTF">2018-09-05T17:17:01Z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</Properties>
</file>