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21.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0.xml" ContentType="application/vnd.openxmlformats-officedocument.presentationml.slide+xml"/>
  <Override PartName="/ppt/slides/slide2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slideLayouts/slideLayout12.xml" ContentType="application/vnd.openxmlformats-officedocument.presentationml.slideLayout+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22.xml" ContentType="application/vnd.openxmlformats-officedocument.presentationml.notesSlide+xml"/>
  <Override PartName="/ppt/slideLayouts/slideLayout11.xml" ContentType="application/vnd.openxmlformats-officedocument.presentationml.slideLayout+xml"/>
  <Override PartName="/ppt/notesSlides/notesSlide2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21.xml" ContentType="application/vnd.openxmlformats-officedocument.presentationml.notesSlide+xml"/>
  <Override PartName="/ppt/notesSlides/notesSlide25.xml" ContentType="application/vnd.openxmlformats-officedocument.presentationml.notesSlide+xml"/>
  <Override PartName="/ppt/slideLayouts/slideLayout6.xml" ContentType="application/vnd.openxmlformats-officedocument.presentationml.slideLayout+xml"/>
  <Override PartName="/ppt/notesSlides/notesSlide36.xml" ContentType="application/vnd.openxmlformats-officedocument.presentationml.notesSlide+xml"/>
  <Override PartName="/ppt/slideLayouts/slideLayout7.xml" ContentType="application/vnd.openxmlformats-officedocument.presentationml.slideLayout+xml"/>
  <Override PartName="/ppt/notesSlides/notesSlide35.xml" ContentType="application/vnd.openxmlformats-officedocument.presentationml.notesSlide+xml"/>
  <Override PartName="/ppt/slideLayouts/slideLayout5.xml" ContentType="application/vnd.openxmlformats-officedocument.presentationml.slideLayout+xml"/>
  <Override PartName="/ppt/notesSlides/notesSlide37.xml" ContentType="application/vnd.openxmlformats-officedocument.presentationml.notesSlide+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38.xml" ContentType="application/vnd.openxmlformats-officedocument.presentationml.notesSlide+xml"/>
  <Override PartName="/ppt/slideLayouts/slideLayout3.xml" ContentType="application/vnd.openxmlformats-officedocument.presentationml.slideLayout+xml"/>
  <Override PartName="/ppt/slideLayouts/slideLayout8.xml" ContentType="application/vnd.openxmlformats-officedocument.presentationml.slideLayout+xml"/>
  <Override PartName="/ppt/notesSlides/notesSlide24.xml" ContentType="application/vnd.openxmlformats-officedocument.presentationml.notesSlide+xml"/>
  <Override PartName="/ppt/notesSlides/notesSlide30.xml" ContentType="application/vnd.openxmlformats-officedocument.presentationml.notesSlide+xml"/>
  <Override PartName="/ppt/slideLayouts/slideLayout9.xml" ContentType="application/vnd.openxmlformats-officedocument.presentationml.slideLayout+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3.xml" ContentType="application/vnd.openxmlformats-officedocument.presentationml.notesSlide+xml"/>
  <Override PartName="/ppt/notesSlides/notesSlide26.xml" ContentType="application/vnd.openxmlformats-officedocument.presentationml.notesSlide+xml"/>
  <Override PartName="/ppt/notesSlides/notesSlide34.xml" ContentType="application/vnd.openxmlformats-officedocument.presentationml.notesSlide+xml"/>
  <Override PartName="/ppt/notesSlides/notesSlide27.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embeddings/oleObject1.bin" ContentType="application/vnd.openxmlformats-officedocument.oleObject"/>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4" r:id="rId2"/>
    <p:sldId id="305" r:id="rId3"/>
    <p:sldId id="263" r:id="rId4"/>
    <p:sldId id="289" r:id="rId5"/>
    <p:sldId id="261" r:id="rId6"/>
    <p:sldId id="259" r:id="rId7"/>
    <p:sldId id="260" r:id="rId8"/>
    <p:sldId id="264" r:id="rId9"/>
    <p:sldId id="262" r:id="rId10"/>
    <p:sldId id="265" r:id="rId11"/>
    <p:sldId id="266" r:id="rId12"/>
    <p:sldId id="267" r:id="rId13"/>
    <p:sldId id="268" r:id="rId14"/>
    <p:sldId id="269" r:id="rId15"/>
    <p:sldId id="290" r:id="rId16"/>
    <p:sldId id="292" r:id="rId17"/>
    <p:sldId id="291" r:id="rId18"/>
    <p:sldId id="271" r:id="rId19"/>
    <p:sldId id="285" r:id="rId20"/>
    <p:sldId id="272" r:id="rId21"/>
    <p:sldId id="273" r:id="rId22"/>
    <p:sldId id="274" r:id="rId23"/>
    <p:sldId id="275" r:id="rId24"/>
    <p:sldId id="286" r:id="rId25"/>
    <p:sldId id="288" r:id="rId26"/>
    <p:sldId id="287" r:id="rId27"/>
    <p:sldId id="282" r:id="rId28"/>
    <p:sldId id="283" r:id="rId29"/>
    <p:sldId id="284" r:id="rId30"/>
    <p:sldId id="293" r:id="rId31"/>
    <p:sldId id="294" r:id="rId32"/>
    <p:sldId id="295" r:id="rId33"/>
    <p:sldId id="296" r:id="rId34"/>
    <p:sldId id="298" r:id="rId35"/>
    <p:sldId id="299" r:id="rId36"/>
    <p:sldId id="300" r:id="rId37"/>
    <p:sldId id="301" r:id="rId38"/>
    <p:sldId id="30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68254" autoAdjust="0"/>
  </p:normalViewPr>
  <p:slideViewPr>
    <p:cSldViewPr snapToGrid="0">
      <p:cViewPr varScale="1">
        <p:scale>
          <a:sx n="56" d="100"/>
          <a:sy n="56" d="100"/>
        </p:scale>
        <p:origin x="-1776" y="-104"/>
      </p:cViewPr>
      <p:guideLst>
        <p:guide orient="horz" pos="2160"/>
        <p:guide pos="3840"/>
      </p:guideLst>
    </p:cSldViewPr>
  </p:slideViewPr>
  <p:notesTextViewPr>
    <p:cViewPr>
      <p:scale>
        <a:sx n="1" d="1"/>
        <a:sy n="1" d="1"/>
      </p:scale>
      <p:origin x="0" y="792"/>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openxmlformats.org/officeDocument/2006/relationships/customXml" Target="../customXml/item2.xml"/><Relationship Id="rId7" Type="http://schemas.openxmlformats.org/officeDocument/2006/relationships/slide" Target="slides/slide6.xml"/><Relationship Id="rId29" Type="http://schemas.openxmlformats.org/officeDocument/2006/relationships/slide" Target="slides/slide28.xml"/><Relationship Id="rId2" Type="http://schemas.openxmlformats.org/officeDocument/2006/relationships/slide" Target="slides/slide1.xml"/><Relationship Id="rId16" Type="http://schemas.openxmlformats.org/officeDocument/2006/relationships/slide" Target="slides/slide15.xml"/><Relationship Id="rId24" Type="http://schemas.openxmlformats.org/officeDocument/2006/relationships/slide" Target="slides/slide23.xml"/><Relationship Id="rId1" Type="http://schemas.openxmlformats.org/officeDocument/2006/relationships/slideMaster" Target="slideMasters/slideMaster1.xml"/><Relationship Id="rId32" Type="http://schemas.openxmlformats.org/officeDocument/2006/relationships/slide" Target="slides/slide3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5" Type="http://schemas.openxmlformats.org/officeDocument/2006/relationships/slide" Target="slides/slide4.xml"/><Relationship Id="rId36" Type="http://schemas.openxmlformats.org/officeDocument/2006/relationships/slide" Target="slides/slide35.xml"/><Relationship Id="rId15" Type="http://schemas.openxmlformats.org/officeDocument/2006/relationships/slide" Target="slides/slide14.xml"/><Relationship Id="rId31" Type="http://schemas.openxmlformats.org/officeDocument/2006/relationships/slide" Target="slides/slide30.xml"/><Relationship Id="rId10" Type="http://schemas.openxmlformats.org/officeDocument/2006/relationships/slide" Target="slides/slide9.xml"/><Relationship Id="rId19" Type="http://schemas.openxmlformats.org/officeDocument/2006/relationships/slide" Target="slides/slide18.xml"/><Relationship Id="rId44"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 Type="http://schemas.openxmlformats.org/officeDocument/2006/relationships/slide" Target="slides/slide3.xml"/><Relationship Id="rId30" Type="http://schemas.openxmlformats.org/officeDocument/2006/relationships/slide" Target="slides/slide29.xml"/><Relationship Id="rId9" Type="http://schemas.openxmlformats.org/officeDocument/2006/relationships/slide" Target="slides/slide8.xml"/><Relationship Id="rId35" Type="http://schemas.openxmlformats.org/officeDocument/2006/relationships/slide" Target="slides/slide34.xml"/><Relationship Id="rId14" Type="http://schemas.openxmlformats.org/officeDocument/2006/relationships/slide" Target="slides/slide13.xml"/><Relationship Id="rId43" Type="http://schemas.openxmlformats.org/officeDocument/2006/relationships/viewProps" Target="viewProp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25" Type="http://schemas.openxmlformats.org/officeDocument/2006/relationships/slide" Target="slides/slide24.xml"/><Relationship Id="rId33" Type="http://schemas.openxmlformats.org/officeDocument/2006/relationships/slide" Target="slides/slide32.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slide" Target="slides/slide37.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4F8E77-4117-584C-95AE-A5B64C250B9E}" type="datetimeFigureOut">
              <a:rPr lang="en-US" smtClean="0"/>
              <a:t>25/05/20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4ACEC0-9EA4-E94D-A3C0-23B67B66EB82}" type="slidenum">
              <a:rPr lang="en-US" smtClean="0"/>
              <a:t>‹#›</a:t>
            </a:fld>
            <a:endParaRPr lang="en-US" dirty="0"/>
          </a:p>
        </p:txBody>
      </p:sp>
    </p:spTree>
    <p:extLst>
      <p:ext uri="{BB962C8B-B14F-4D97-AF65-F5344CB8AC3E}">
        <p14:creationId xmlns:p14="http://schemas.microsoft.com/office/powerpoint/2010/main" val="1841454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r>
              <a:rPr lang="en-US" i="1" dirty="0" smtClean="0"/>
              <a:t>Tutor</a:t>
            </a:r>
            <a:r>
              <a:rPr lang="en-US" i="1" baseline="0" dirty="0" smtClean="0"/>
              <a:t> instructions: Course split into three 1.5 hour sessions. Each involves a lecture follow by a practical session.</a:t>
            </a:r>
          </a:p>
          <a:p>
            <a:endParaRPr lang="en-US" i="1" baseline="0" dirty="0" smtClean="0"/>
          </a:p>
          <a:p>
            <a:r>
              <a:rPr lang="en-US" i="1" baseline="0" dirty="0" smtClean="0"/>
              <a:t>Structure and rough timings for part 2.</a:t>
            </a:r>
          </a:p>
          <a:p>
            <a:r>
              <a:rPr lang="en-US" i="1" baseline="0" dirty="0" smtClean="0"/>
              <a:t>Lecture (slides 1 to 29): 30-40minutes	</a:t>
            </a:r>
          </a:p>
          <a:p>
            <a:r>
              <a:rPr lang="en-US" i="1" baseline="0" dirty="0" smtClean="0"/>
              <a:t>Break: 5minutes</a:t>
            </a:r>
          </a:p>
          <a:p>
            <a:r>
              <a:rPr lang="en-US" i="1" dirty="0" smtClean="0"/>
              <a:t>Introduce practical</a:t>
            </a:r>
            <a:r>
              <a:rPr lang="en-US" i="1" baseline="0" dirty="0" smtClean="0"/>
              <a:t> (slides 29 to 36): 5-10minutes</a:t>
            </a:r>
          </a:p>
          <a:p>
            <a:r>
              <a:rPr lang="en-US" i="1" baseline="0" dirty="0" smtClean="0"/>
              <a:t>Completion of practical questions by participants: 30minutes</a:t>
            </a:r>
          </a:p>
          <a:p>
            <a:r>
              <a:rPr lang="en-US" i="1" baseline="0" dirty="0" smtClean="0"/>
              <a:t>Wrap up and group discussion of summary practical questions (slide 37 to 38): 10 minutes</a:t>
            </a:r>
            <a:endParaRPr lang="en-US" i="1" dirty="0" smtClean="0"/>
          </a:p>
          <a:p>
            <a:endParaRPr lang="en-US" dirty="0"/>
          </a:p>
        </p:txBody>
      </p:sp>
      <p:sp>
        <p:nvSpPr>
          <p:cNvPr id="1946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57263">
              <a:defRPr sz="3000">
                <a:solidFill>
                  <a:srgbClr val="E3284A"/>
                </a:solidFill>
                <a:latin typeface="Arial" charset="0"/>
                <a:ea typeface="ＭＳ Ｐゴシック" charset="0"/>
              </a:defRPr>
            </a:lvl1pPr>
            <a:lvl2pPr defTabSz="957263">
              <a:defRPr sz="3000">
                <a:solidFill>
                  <a:srgbClr val="E3284A"/>
                </a:solidFill>
                <a:latin typeface="Arial" charset="0"/>
                <a:ea typeface="ＭＳ Ｐゴシック" charset="0"/>
              </a:defRPr>
            </a:lvl2pPr>
            <a:lvl3pPr defTabSz="957263">
              <a:defRPr sz="3000">
                <a:solidFill>
                  <a:srgbClr val="E3284A"/>
                </a:solidFill>
                <a:latin typeface="Arial" charset="0"/>
                <a:ea typeface="ＭＳ Ｐゴシック" charset="0"/>
              </a:defRPr>
            </a:lvl3pPr>
            <a:lvl4pPr defTabSz="957263">
              <a:defRPr sz="3000">
                <a:solidFill>
                  <a:srgbClr val="E3284A"/>
                </a:solidFill>
                <a:latin typeface="Arial" charset="0"/>
                <a:ea typeface="ＭＳ Ｐゴシック" charset="0"/>
              </a:defRPr>
            </a:lvl4pPr>
            <a:lvl5pPr defTabSz="957263">
              <a:defRPr sz="3000">
                <a:solidFill>
                  <a:srgbClr val="E3284A"/>
                </a:solidFill>
                <a:latin typeface="Arial" charset="0"/>
                <a:ea typeface="ＭＳ Ｐゴシック" charset="0"/>
              </a:defRPr>
            </a:lvl5pPr>
            <a:lvl6pPr marL="2281238" indent="4763" defTabSz="957263" eaLnBrk="0" fontAlgn="base" hangingPunct="0">
              <a:spcBef>
                <a:spcPct val="0"/>
              </a:spcBef>
              <a:spcAft>
                <a:spcPct val="0"/>
              </a:spcAft>
              <a:defRPr sz="3000">
                <a:solidFill>
                  <a:srgbClr val="E3284A"/>
                </a:solidFill>
                <a:latin typeface="Arial" charset="0"/>
                <a:ea typeface="ＭＳ Ｐゴシック" charset="0"/>
              </a:defRPr>
            </a:lvl6pPr>
            <a:lvl7pPr marL="2738438" indent="4763" defTabSz="957263" eaLnBrk="0" fontAlgn="base" hangingPunct="0">
              <a:spcBef>
                <a:spcPct val="0"/>
              </a:spcBef>
              <a:spcAft>
                <a:spcPct val="0"/>
              </a:spcAft>
              <a:defRPr sz="3000">
                <a:solidFill>
                  <a:srgbClr val="E3284A"/>
                </a:solidFill>
                <a:latin typeface="Arial" charset="0"/>
                <a:ea typeface="ＭＳ Ｐゴシック" charset="0"/>
              </a:defRPr>
            </a:lvl7pPr>
            <a:lvl8pPr marL="3195638" indent="4763" defTabSz="957263" eaLnBrk="0" fontAlgn="base" hangingPunct="0">
              <a:spcBef>
                <a:spcPct val="0"/>
              </a:spcBef>
              <a:spcAft>
                <a:spcPct val="0"/>
              </a:spcAft>
              <a:defRPr sz="3000">
                <a:solidFill>
                  <a:srgbClr val="E3284A"/>
                </a:solidFill>
                <a:latin typeface="Arial" charset="0"/>
                <a:ea typeface="ＭＳ Ｐゴシック" charset="0"/>
              </a:defRPr>
            </a:lvl8pPr>
            <a:lvl9pPr marL="3652838" indent="4763" defTabSz="957263" eaLnBrk="0" fontAlgn="base" hangingPunct="0">
              <a:spcBef>
                <a:spcPct val="0"/>
              </a:spcBef>
              <a:spcAft>
                <a:spcPct val="0"/>
              </a:spcAft>
              <a:defRPr sz="3000">
                <a:solidFill>
                  <a:srgbClr val="E3284A"/>
                </a:solidFill>
                <a:latin typeface="Arial" charset="0"/>
                <a:ea typeface="ＭＳ Ｐゴシック" charset="0"/>
              </a:defRPr>
            </a:lvl9pPr>
          </a:lstStyle>
          <a:p>
            <a:fld id="{E09845C0-D823-EE47-8887-D75BDA88AF95}" type="slidenum">
              <a:rPr lang="en-GB" sz="1300">
                <a:solidFill>
                  <a:srgbClr val="000000"/>
                </a:solidFill>
              </a:rPr>
              <a:pPr/>
              <a:t>1</a:t>
            </a:fld>
            <a:endParaRPr lang="en-GB" sz="1300" dirty="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important processes for releasing metals to the environment, that we will consider in more detail in the remainder of this lecture are:</a:t>
            </a:r>
          </a:p>
          <a:p>
            <a:endParaRPr lang="en-US" baseline="0" dirty="0" smtClean="0"/>
          </a:p>
          <a:p>
            <a:pPr marL="228600" indent="-228600">
              <a:buAutoNum type="arabicPeriod"/>
            </a:pPr>
            <a:r>
              <a:rPr lang="en-US" baseline="0" dirty="0" smtClean="0"/>
              <a:t>Acid mine drainage </a:t>
            </a:r>
            <a:r>
              <a:rPr lang="mr-IN" baseline="0" dirty="0" smtClean="0"/>
              <a:t>–</a:t>
            </a:r>
            <a:r>
              <a:rPr lang="en-US" baseline="0" dirty="0" smtClean="0"/>
              <a:t> globally the dominate process for generating metal pollution from mine, involving the release of metals from mine tailings and ore material</a:t>
            </a:r>
          </a:p>
          <a:p>
            <a:pPr marL="228600" indent="-228600">
              <a:buAutoNum type="arabicPeriod"/>
            </a:pPr>
            <a:r>
              <a:rPr lang="en-US" baseline="0" dirty="0" smtClean="0"/>
              <a:t>Smelting </a:t>
            </a:r>
            <a:r>
              <a:rPr lang="mr-IN" baseline="0" dirty="0" smtClean="0"/>
              <a:t>–</a:t>
            </a:r>
            <a:r>
              <a:rPr lang="en-US" baseline="0" dirty="0" smtClean="0"/>
              <a:t> an ore processing technique resulting in metal emission to the atmosphere. The atmospheric budgets of numerous metals are currently dominated by this process</a:t>
            </a:r>
          </a:p>
          <a:p>
            <a:pPr marL="228600" indent="-228600">
              <a:buAutoNum type="arabicPeriod"/>
            </a:pPr>
            <a:r>
              <a:rPr lang="en-US" baseline="0" dirty="0" smtClean="0"/>
              <a:t>Mercury amalgamation </a:t>
            </a:r>
            <a:r>
              <a:rPr lang="mr-IN" baseline="0" dirty="0" smtClean="0"/>
              <a:t>–</a:t>
            </a:r>
            <a:r>
              <a:rPr lang="en-US" baseline="0" dirty="0" smtClean="0"/>
              <a:t> a technique used to process gold ore, that results in the release of mercury (Hg) to the environment. This process has been largely phased out of use, but is still widely used by artisanal gold mining operations, including in Myanmar, and represents a potentially important but un-studied environmental issue for Myanmar.</a:t>
            </a:r>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10</a:t>
            </a:fld>
            <a:endParaRPr lang="en-US"/>
          </a:p>
        </p:txBody>
      </p:sp>
    </p:spTree>
    <p:extLst>
      <p:ext uri="{BB962C8B-B14F-4D97-AF65-F5344CB8AC3E}">
        <p14:creationId xmlns:p14="http://schemas.microsoft.com/office/powerpoint/2010/main" val="712909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Tutor instruction: </a:t>
            </a:r>
            <a:r>
              <a:rPr lang="en-US" i="1" baseline="0" dirty="0" smtClean="0"/>
              <a:t>Ask them to read through these statements and decide, based on the material presented so far, if they think they are true or false. Give them 3-5mins to to this and discuss among themselves. Then ask them to shout out what they think, before revealing the answers on the next page.</a:t>
            </a:r>
          </a:p>
          <a:p>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11</a:t>
            </a:fld>
            <a:endParaRPr lang="en-US" dirty="0"/>
          </a:p>
        </p:txBody>
      </p:sp>
    </p:spTree>
    <p:extLst>
      <p:ext uri="{BB962C8B-B14F-4D97-AF65-F5344CB8AC3E}">
        <p14:creationId xmlns:p14="http://schemas.microsoft.com/office/powerpoint/2010/main" val="2560965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Tutor instruction: </a:t>
            </a:r>
            <a:r>
              <a:rPr lang="en-US" i="1" baseline="0" dirty="0" smtClean="0"/>
              <a:t>Spend a moment to briefly explain any incorrect answers.</a:t>
            </a:r>
            <a:endParaRPr lang="en-US" i="1" dirty="0" smtClean="0"/>
          </a:p>
          <a:p>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12</a:t>
            </a:fld>
            <a:endParaRPr lang="en-US" dirty="0"/>
          </a:p>
        </p:txBody>
      </p:sp>
    </p:spTree>
    <p:extLst>
      <p:ext uri="{BB962C8B-B14F-4D97-AF65-F5344CB8AC3E}">
        <p14:creationId xmlns:p14="http://schemas.microsoft.com/office/powerpoint/2010/main" val="4187550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major pathway for metal release from mines to rivers and groundwater is due to acid mine drainage.</a:t>
            </a:r>
          </a:p>
          <a:p>
            <a:endParaRPr lang="en-US" baseline="0" dirty="0" smtClean="0"/>
          </a:p>
          <a:p>
            <a:r>
              <a:rPr lang="en-US" baseline="0" dirty="0" smtClean="0"/>
              <a:t>Acid mine drainage is the discharge of acidic waters (low pH) that contain very high metal concentrations from mining areas. It is produced by the chemical reaction of metal sulfide minerals with oxygen and water at the surface of the Earth.</a:t>
            </a:r>
          </a:p>
          <a:p>
            <a:endParaRPr lang="en-US" baseline="0" dirty="0" smtClean="0"/>
          </a:p>
          <a:p>
            <a:r>
              <a:rPr lang="en-US" baseline="0" dirty="0" smtClean="0"/>
              <a:t>Ore deposits typically contain abundant metal sulfide minerals. Most ore minerals mined to produced metals are sulfides; e.g. </a:t>
            </a:r>
            <a:r>
              <a:rPr lang="en-US" baseline="0" dirty="0" err="1" smtClean="0"/>
              <a:t>PbS</a:t>
            </a:r>
            <a:r>
              <a:rPr lang="en-US" baseline="0" dirty="0" smtClean="0"/>
              <a:t> is mined to produce lead (</a:t>
            </a:r>
            <a:r>
              <a:rPr lang="en-US" baseline="0" dirty="0" err="1" smtClean="0"/>
              <a:t>Pb</a:t>
            </a:r>
            <a:r>
              <a:rPr lang="en-US" baseline="0" dirty="0" smtClean="0"/>
              <a:t>), </a:t>
            </a:r>
            <a:r>
              <a:rPr lang="en-US" baseline="0" dirty="0" err="1" smtClean="0"/>
              <a:t>ZnS</a:t>
            </a:r>
            <a:r>
              <a:rPr lang="en-US" baseline="0" dirty="0" smtClean="0"/>
              <a:t> is mined to produce zinc (Zn) and cadmium (Cd), and </a:t>
            </a:r>
            <a:r>
              <a:rPr lang="en-US" baseline="0" dirty="0" err="1" smtClean="0"/>
              <a:t>CuFeS</a:t>
            </a:r>
            <a:r>
              <a:rPr lang="en-US" baseline="0" dirty="0" smtClean="0"/>
              <a:t> is mined to produce copper (Cu). Pyrite (FeS2) is by far the most common sulfide mineral and is found throughout different metal ore deposits, although is not itself an ore mineral. Arsenic can also commonly occur in sulfide minerals in these deposits as </a:t>
            </a:r>
            <a:r>
              <a:rPr lang="en-US" baseline="0" dirty="0" err="1" smtClean="0"/>
              <a:t>arsenopyrite</a:t>
            </a:r>
            <a:r>
              <a:rPr lang="en-US" baseline="0" dirty="0" smtClean="0"/>
              <a:t> (</a:t>
            </a:r>
            <a:r>
              <a:rPr lang="en-US" baseline="0" dirty="0" err="1" smtClean="0"/>
              <a:t>FeAsS</a:t>
            </a:r>
            <a:r>
              <a:rPr lang="en-US" baseline="0" dirty="0" smtClean="0"/>
              <a:t>)</a:t>
            </a:r>
          </a:p>
          <a:p>
            <a:endParaRPr lang="en-US" baseline="0" dirty="0" smtClean="0"/>
          </a:p>
          <a:p>
            <a:r>
              <a:rPr lang="en-US" baseline="0" dirty="0" smtClean="0"/>
              <a:t>Coal deposits also typically contain lots of pyrite (and </a:t>
            </a:r>
            <a:r>
              <a:rPr lang="en-US" baseline="0" dirty="0" err="1" smtClean="0"/>
              <a:t>arsenopyrite</a:t>
            </a:r>
            <a:r>
              <a:rPr lang="en-US" baseline="0" dirty="0" smtClean="0"/>
              <a:t>) which can also generate significant amounts of acid mine drainage</a:t>
            </a:r>
            <a:endParaRPr lang="en-US" dirty="0" smtClean="0"/>
          </a:p>
          <a:p>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13</a:t>
            </a:fld>
            <a:endParaRPr lang="en-US"/>
          </a:p>
        </p:txBody>
      </p:sp>
    </p:spTree>
    <p:extLst>
      <p:ext uri="{BB962C8B-B14F-4D97-AF65-F5344CB8AC3E}">
        <p14:creationId xmlns:p14="http://schemas.microsoft.com/office/powerpoint/2010/main" val="3833063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a:t>
            </a:r>
            <a:r>
              <a:rPr lang="en-US" baseline="0" dirty="0" smtClean="0"/>
              <a:t> pyrite is the most abundant metal sulfide mineral in most ore deposits, its reaction with water and oxygen is</a:t>
            </a:r>
            <a:r>
              <a:rPr lang="en-US" dirty="0" smtClean="0"/>
              <a:t> considered the main chemical</a:t>
            </a:r>
            <a:r>
              <a:rPr lang="en-US" baseline="0" dirty="0" smtClean="0"/>
              <a:t> reaction responsible for generating acid mine drainage, however oxidation reactions of other metal sulfides (e.g. FeAsS2, CeFeS2, </a:t>
            </a:r>
            <a:r>
              <a:rPr lang="en-US" baseline="0" dirty="0" err="1" smtClean="0"/>
              <a:t>PbS</a:t>
            </a:r>
            <a:r>
              <a:rPr lang="en-US" baseline="0" dirty="0" smtClean="0"/>
              <a:t> </a:t>
            </a:r>
            <a:r>
              <a:rPr lang="en-US" baseline="0" dirty="0" err="1" smtClean="0"/>
              <a:t>etc</a:t>
            </a:r>
            <a:r>
              <a:rPr lang="en-US" baseline="0" dirty="0" smtClean="0"/>
              <a:t>), can also be important depending on the mineralogy on the ore deposit and mine waste material.</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reaction can occur by different pathways, and microbes can often be important for mediating/speeding up this reaction and generating acid mine drainage. Understanding the reaction pathway and role of microbes is key to understanding the kinetics of this reaction, and hence the rate at which acid mine drainage is produced</a:t>
            </a:r>
            <a:endParaRPr lang="en-US" dirty="0" smtClean="0"/>
          </a:p>
          <a:p>
            <a:endParaRPr lang="en-US" baseline="0" dirty="0" smtClean="0"/>
          </a:p>
          <a:p>
            <a:r>
              <a:rPr lang="en-US" baseline="0" dirty="0" smtClean="0"/>
              <a:t>The product of this reaction is Fe released to dissolved form (in its 2+ oxidation state) and sulfuric acid, collectively producing acidic water full of dissolved metals (i.e. acid mine drainage).</a:t>
            </a:r>
          </a:p>
          <a:p>
            <a:endParaRPr lang="en-US" baseline="0" dirty="0" smtClean="0"/>
          </a:p>
          <a:p>
            <a:r>
              <a:rPr lang="en-US" baseline="0" dirty="0" smtClean="0"/>
              <a:t>Similar chemical reactions involving other metal sulfide minerals (e.g. </a:t>
            </a:r>
            <a:r>
              <a:rPr lang="en-US" baseline="0" dirty="0" err="1" smtClean="0"/>
              <a:t>PbS</a:t>
            </a:r>
            <a:r>
              <a:rPr lang="en-US" baseline="0" dirty="0" smtClean="0"/>
              <a:t>) result in the release of a wide range of toxic heavy metals into dissolved form.</a:t>
            </a:r>
          </a:p>
        </p:txBody>
      </p:sp>
      <p:sp>
        <p:nvSpPr>
          <p:cNvPr id="4" name="Slide Number Placeholder 3"/>
          <p:cNvSpPr>
            <a:spLocks noGrp="1"/>
          </p:cNvSpPr>
          <p:nvPr>
            <p:ph type="sldNum" sz="quarter" idx="10"/>
          </p:nvPr>
        </p:nvSpPr>
        <p:spPr/>
        <p:txBody>
          <a:bodyPr/>
          <a:lstStyle/>
          <a:p>
            <a:fld id="{E34ACEC0-9EA4-E94D-A3C0-23B67B66EB82}" type="slidenum">
              <a:rPr lang="en-US" smtClean="0"/>
              <a:t>14</a:t>
            </a:fld>
            <a:endParaRPr lang="en-US"/>
          </a:p>
        </p:txBody>
      </p:sp>
    </p:spTree>
    <p:extLst>
      <p:ext uri="{BB962C8B-B14F-4D97-AF65-F5344CB8AC3E}">
        <p14:creationId xmlns:p14="http://schemas.microsoft.com/office/powerpoint/2010/main" val="733341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chemical reaction occurs where metal sulfide</a:t>
            </a:r>
            <a:r>
              <a:rPr lang="en-US" baseline="0" dirty="0" smtClean="0"/>
              <a:t> minerals are exposed to water and oxygen. Mine tailings, crushed rock removed from underground and brought to the surface, typically contains abundant metal sulfides and create favorable environments for this reaction to take place, as due areas where overlying rock has been excavated to expose ore bearing rocks at the surface.</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Fluids close to the source of acid mine drainage are characterized by low pH and high concentrations of sulfate (SO4) due to the generation sulfuric acid. The typical pH of surface waters (lakes and rivers) are around 7 to 8, but acid mine drainage can greatly reduce this, all the way to pH 0 in extreme cases. In addition to their high metal concentrations the low pH of these waters are toxic to both aquatic life and humans</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34ACEC0-9EA4-E94D-A3C0-23B67B66EB82}" type="slidenum">
              <a:rPr lang="en-US" smtClean="0"/>
              <a:t>15</a:t>
            </a:fld>
            <a:endParaRPr lang="en-US"/>
          </a:p>
        </p:txBody>
      </p:sp>
    </p:spTree>
    <p:extLst>
      <p:ext uri="{BB962C8B-B14F-4D97-AF65-F5344CB8AC3E}">
        <p14:creationId xmlns:p14="http://schemas.microsoft.com/office/powerpoint/2010/main" val="1104288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waters flow always from the source of acid mine generation</a:t>
            </a:r>
            <a:r>
              <a:rPr lang="en-US" baseline="0" dirty="0" smtClean="0"/>
              <a:t> (i.e. areas with exposed sulfide minerals), secondary chemical reactions occur that act to modify pH of the solution and reduce the dissolved metal concentrations.</a:t>
            </a:r>
          </a:p>
          <a:p>
            <a:endParaRPr lang="en-US" baseline="0" dirty="0" smtClean="0"/>
          </a:p>
          <a:p>
            <a:r>
              <a:rPr lang="en-US" baseline="0" dirty="0" smtClean="0"/>
              <a:t>These secondary chemical reactions therefore play a key role in controlling the transport of dissolved metals into the wider environment.</a:t>
            </a:r>
          </a:p>
          <a:p>
            <a:endParaRPr lang="en-US" baseline="0" dirty="0" smtClean="0"/>
          </a:p>
          <a:p>
            <a:r>
              <a:rPr lang="en-US" baseline="0" dirty="0" smtClean="0"/>
              <a:t>Sulfate concentrations in contrast are better maintained and so can provide a useful ‘fingerprint’ of acid mine drainage in locations more distal from their sources.</a:t>
            </a:r>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16</a:t>
            </a:fld>
            <a:endParaRPr lang="en-US"/>
          </a:p>
        </p:txBody>
      </p:sp>
    </p:spTree>
    <p:extLst>
      <p:ext uri="{BB962C8B-B14F-4D97-AF65-F5344CB8AC3E}">
        <p14:creationId xmlns:p14="http://schemas.microsoft.com/office/powerpoint/2010/main" val="110428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ubiquitous</a:t>
            </a:r>
            <a:r>
              <a:rPr lang="en-US" baseline="0" dirty="0" smtClean="0"/>
              <a:t> secondary reaction is the precipitation of Fe-</a:t>
            </a:r>
            <a:r>
              <a:rPr lang="en-US" baseline="0" dirty="0" err="1" smtClean="0"/>
              <a:t>oxyhydroxide</a:t>
            </a:r>
            <a:r>
              <a:rPr lang="en-US" baseline="0" dirty="0" smtClean="0"/>
              <a:t> minerals, in which Fe2+ is first oxidized to Fe3+, which then reacts with water to form Fe-</a:t>
            </a:r>
            <a:r>
              <a:rPr lang="en-US" baseline="0" dirty="0" err="1" smtClean="0"/>
              <a:t>oxhydroxide</a:t>
            </a:r>
            <a:r>
              <a:rPr lang="en-US" baseline="0" dirty="0" smtClean="0"/>
              <a:t> minerals. In addition to reducing the dissolved Fe concentrations of these waters, other toxic metals can be removed by adsorption to the surfaces of these minerals.</a:t>
            </a:r>
          </a:p>
          <a:p>
            <a:endParaRPr lang="en-US" baseline="0" dirty="0" smtClean="0"/>
          </a:p>
          <a:p>
            <a:r>
              <a:rPr lang="en-US" baseline="0" dirty="0" smtClean="0"/>
              <a:t>Fe-</a:t>
            </a:r>
            <a:r>
              <a:rPr lang="en-US" baseline="0" dirty="0" err="1" smtClean="0"/>
              <a:t>oxyhydroxide</a:t>
            </a:r>
            <a:r>
              <a:rPr lang="en-US" baseline="0" dirty="0" smtClean="0"/>
              <a:t> precipitation leads to the orange staining of soils in the surrounding area, which is a prominent visual characteristic of areas impacted by acid mine drainage.</a:t>
            </a:r>
            <a:endParaRPr lang="en-US" dirty="0" smtClean="0"/>
          </a:p>
          <a:p>
            <a:endParaRPr lang="en-US" dirty="0" smtClean="0"/>
          </a:p>
          <a:p>
            <a:r>
              <a:rPr lang="en-US" dirty="0" smtClean="0"/>
              <a:t>The pH</a:t>
            </a:r>
            <a:r>
              <a:rPr lang="en-US" baseline="0" dirty="0" smtClean="0"/>
              <a:t> of these fluids is also typically increased as fluids flow away from the source due to the the dissolution of CaCO3 minerals from rocks and soils, and through biological processes that generate alkalinity, neutralizing acidity.</a:t>
            </a:r>
            <a:endParaRPr lang="en-US" dirty="0" smtClean="0"/>
          </a:p>
          <a:p>
            <a:endParaRPr lang="en-US" dirty="0" smtClean="0"/>
          </a:p>
          <a:p>
            <a:r>
              <a:rPr lang="en-US" dirty="0" smtClean="0"/>
              <a:t>As we will learn in part 3,  these secondary</a:t>
            </a:r>
            <a:r>
              <a:rPr lang="en-US" baseline="0" dirty="0" smtClean="0"/>
              <a:t> reactions form the basis of a number of different remediation options for addressing acid mine drainage</a:t>
            </a:r>
          </a:p>
          <a:p>
            <a:endParaRPr lang="en-US" baseline="0" dirty="0" smtClean="0"/>
          </a:p>
        </p:txBody>
      </p:sp>
      <p:sp>
        <p:nvSpPr>
          <p:cNvPr id="4" name="Slide Number Placeholder 3"/>
          <p:cNvSpPr>
            <a:spLocks noGrp="1"/>
          </p:cNvSpPr>
          <p:nvPr>
            <p:ph type="sldNum" sz="quarter" idx="10"/>
          </p:nvPr>
        </p:nvSpPr>
        <p:spPr/>
        <p:txBody>
          <a:bodyPr/>
          <a:lstStyle/>
          <a:p>
            <a:fld id="{E34ACEC0-9EA4-E94D-A3C0-23B67B66EB82}" type="slidenum">
              <a:rPr lang="en-US" smtClean="0"/>
              <a:t>17</a:t>
            </a:fld>
            <a:endParaRPr lang="en-US"/>
          </a:p>
        </p:txBody>
      </p:sp>
    </p:spTree>
    <p:extLst>
      <p:ext uri="{BB962C8B-B14F-4D97-AF65-F5344CB8AC3E}">
        <p14:creationId xmlns:p14="http://schemas.microsoft.com/office/powerpoint/2010/main" val="1104288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a:t>
            </a:r>
            <a:r>
              <a:rPr lang="en-US" baseline="0" dirty="0" smtClean="0"/>
              <a:t> to note that acid mine drainage can occur naturally. </a:t>
            </a:r>
          </a:p>
          <a:p>
            <a:endParaRPr lang="en-US" baseline="0" dirty="0" smtClean="0"/>
          </a:p>
          <a:p>
            <a:r>
              <a:rPr lang="en-US" baseline="0" dirty="0" smtClean="0"/>
              <a:t>The natural exhumation of rocks containing metal sulfides by uplift and erosion, will bring metal sulfides into contact with water and oxygen at the surface of the earth, and drive the generation of acid mine drainage.</a:t>
            </a:r>
          </a:p>
          <a:p>
            <a:endParaRPr lang="en-US" baseline="0" dirty="0" smtClean="0"/>
          </a:p>
          <a:p>
            <a:r>
              <a:rPr lang="en-US" baseline="0" dirty="0" smtClean="0"/>
              <a:t>However mining has hugely accelerated this process by digging up sulfide rich rocks that would otherwise remain buried underground and crushing them into fine powder, greatly increasing the surface area of metal sulfide minerals that come into contact with water and oxygen at the surface of the earth.</a:t>
            </a:r>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18</a:t>
            </a:fld>
            <a:endParaRPr lang="en-US"/>
          </a:p>
        </p:txBody>
      </p:sp>
    </p:spTree>
    <p:extLst>
      <p:ext uri="{BB962C8B-B14F-4D97-AF65-F5344CB8AC3E}">
        <p14:creationId xmlns:p14="http://schemas.microsoft.com/office/powerpoint/2010/main" val="1104288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Acid mine drainage</a:t>
            </a:r>
            <a:r>
              <a:rPr lang="en-US" baseline="0" dirty="0" smtClean="0"/>
              <a:t> is a major environmental issue in all regions that have a history of mining sulfide containing rocks. </a:t>
            </a:r>
          </a:p>
          <a:p>
            <a:endParaRPr lang="en-US" baseline="0" dirty="0" smtClean="0"/>
          </a:p>
          <a:p>
            <a:r>
              <a:rPr lang="en-US" baseline="0" dirty="0" smtClean="0"/>
              <a:t>It is an issue that is very difficult to control both because of the scale of the material that is involved, and because acid mine drainage is continued to be generated from mining areas for many decades to centuries after mining operations have ceased. This is because metal sulfide rich material remains at the earth surface and continues to react with water and oxygen for a very long time. Simply shutting down mining operations does not solve acid mine drainage issues, and in many cases can actually result in an increase in acid mine drainage generation, as mines flood when groundwater is no longer pumped out of them.</a:t>
            </a:r>
          </a:p>
          <a:p>
            <a:endParaRPr lang="en-US" baseline="0" dirty="0" smtClean="0"/>
          </a:p>
          <a:p>
            <a:r>
              <a:rPr lang="en-US" baseline="0" dirty="0" smtClean="0"/>
              <a:t>In part 3 we will focus on these issues in more detail and learn about some of the remediate techniques applied to try and address acid mine drainage issues.</a:t>
            </a:r>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19</a:t>
            </a:fld>
            <a:endParaRPr lang="en-US"/>
          </a:p>
        </p:txBody>
      </p:sp>
    </p:spTree>
    <p:extLst>
      <p:ext uri="{BB962C8B-B14F-4D97-AF65-F5344CB8AC3E}">
        <p14:creationId xmlns:p14="http://schemas.microsoft.com/office/powerpoint/2010/main" val="110428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4ACEC0-9EA4-E94D-A3C0-23B67B66EB82}" type="slidenum">
              <a:rPr lang="en-US" smtClean="0"/>
              <a:t>2</a:t>
            </a:fld>
            <a:endParaRPr lang="en-US" dirty="0"/>
          </a:p>
        </p:txBody>
      </p:sp>
    </p:spTree>
    <p:extLst>
      <p:ext uri="{BB962C8B-B14F-4D97-AF65-F5344CB8AC3E}">
        <p14:creationId xmlns:p14="http://schemas.microsoft.com/office/powerpoint/2010/main" val="525127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Tutor instruction: </a:t>
            </a:r>
            <a:r>
              <a:rPr lang="en-US" i="1" baseline="0" dirty="0" smtClean="0"/>
              <a:t>Ask them to read through these statements and decide, based on the material presented so far, if they think they are true or false. Give them 3-5mins to to this and discuss among themselves. Then ask them to shout out what they think, before revealing the answers on the next page.</a:t>
            </a:r>
          </a:p>
          <a:p>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20</a:t>
            </a:fld>
            <a:endParaRPr lang="en-US"/>
          </a:p>
        </p:txBody>
      </p:sp>
    </p:spTree>
    <p:extLst>
      <p:ext uri="{BB962C8B-B14F-4D97-AF65-F5344CB8AC3E}">
        <p14:creationId xmlns:p14="http://schemas.microsoft.com/office/powerpoint/2010/main" val="2083129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Tutor instruction: </a:t>
            </a:r>
            <a:r>
              <a:rPr lang="en-US" i="1" baseline="0" dirty="0" smtClean="0"/>
              <a:t>Spend a moment to briefly explain any incorrect answers.</a:t>
            </a:r>
            <a:endParaRPr lang="en-US" i="1" dirty="0" smtClean="0"/>
          </a:p>
          <a:p>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21</a:t>
            </a:fld>
            <a:endParaRPr lang="en-US"/>
          </a:p>
        </p:txBody>
      </p:sp>
    </p:spTree>
    <p:extLst>
      <p:ext uri="{BB962C8B-B14F-4D97-AF65-F5344CB8AC3E}">
        <p14:creationId xmlns:p14="http://schemas.microsoft.com/office/powerpoint/2010/main" val="4213093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major mining</a:t>
            </a:r>
            <a:r>
              <a:rPr lang="en-US" baseline="0" dirty="0" smtClean="0"/>
              <a:t> related process that releases large amounts of metals to the environment is smelting, which is a technique used to process ore material to produce raw metal.</a:t>
            </a:r>
          </a:p>
          <a:p>
            <a:endParaRPr lang="en-US" baseline="0" dirty="0" smtClean="0"/>
          </a:p>
          <a:p>
            <a:r>
              <a:rPr lang="en-US" baseline="0" dirty="0" smtClean="0"/>
              <a:t>It involves heating ore material to high temperatures, which exceed the boiling points of many volatile metals. These metals are emitted to the atmosphere as a vapor, and upon cooling condense onto very small particles, less than 1 micron in size, that can remain suspended in the atmosphere for days to weeks. During this time they can undergo long-range transport and be dispersed very widely, often being transported across entire continents and oceans to other regions of the world entirely. Eventually they are deposited to soils and water bodies, where they can release the metals into dissolved form. Not only are metal emissions from smelting concern to populations living close to these facilities (via exposure through inhalation and ingestion, after metal deposition and uptake into food/water resources), but they are also responsible for enriching metal abundances in environments that are very remote from human populations. For example, Antarctic snow/ice contains enrichments of certain metals (e.g. </a:t>
            </a:r>
            <a:r>
              <a:rPr lang="en-US" baseline="0" dirty="0" err="1" smtClean="0"/>
              <a:t>Pb</a:t>
            </a:r>
            <a:r>
              <a:rPr lang="en-US" baseline="0" dirty="0" smtClean="0"/>
              <a:t>) due to smelting emissions and long-range atmospheric transport. </a:t>
            </a:r>
            <a:r>
              <a:rPr lang="en-US" dirty="0" smtClean="0"/>
              <a:t>Emissions</a:t>
            </a:r>
            <a:r>
              <a:rPr lang="en-US" baseline="0" dirty="0" smtClean="0"/>
              <a:t> from metal smelting are currently considered to be the most important atmospheric source of numerous heavy metals, including cadmium, zinc, and copper, and are major atmospheric sources for others (like </a:t>
            </a:r>
            <a:r>
              <a:rPr lang="en-US" baseline="0" dirty="0" err="1" smtClean="0"/>
              <a:t>Pb</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22</a:t>
            </a:fld>
            <a:endParaRPr lang="en-US"/>
          </a:p>
        </p:txBody>
      </p:sp>
    </p:spTree>
    <p:extLst>
      <p:ext uri="{BB962C8B-B14F-4D97-AF65-F5344CB8AC3E}">
        <p14:creationId xmlns:p14="http://schemas.microsoft.com/office/powerpoint/2010/main" val="2606967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final mining</a:t>
            </a:r>
            <a:r>
              <a:rPr lang="en-US" baseline="0" dirty="0" smtClean="0"/>
              <a:t> related process we will learn about here that release metals to the environment is the use of the mercury amalgamation technique. This is a technique used to separate gold, from ore material, by artisanal gold miners. Historically it was also an important ore processing technique used by non-artisanal mining operations, but it has been phased out of use in this sector in favor of less damaging techniques, since the harmful impacts of this technique have been recognized.</a:t>
            </a:r>
          </a:p>
          <a:p>
            <a:endParaRPr lang="en-US" baseline="0" dirty="0" smtClean="0"/>
          </a:p>
          <a:p>
            <a:r>
              <a:rPr lang="en-US" baseline="0" dirty="0" smtClean="0"/>
              <a:t>It currently represents the most important economic use of mercury (Hg) globally (i.e. most Hg commercially mined and sold is used in this process)</a:t>
            </a:r>
          </a:p>
          <a:p>
            <a:endParaRPr lang="en-US" baseline="0" dirty="0" smtClean="0"/>
          </a:p>
          <a:p>
            <a:r>
              <a:rPr lang="en-US" baseline="0" dirty="0" smtClean="0"/>
              <a:t>The release of mercury to the environment due to the use of this technique currently represents the biggest source mercury pollution globally. This is largely because other processes that release Hg to the environment have been phased out in a global effort to reduce Hg pollution. Because artisanal gold mines are by their nature unregulated by governing bodies, the use of the Hg amalgamation technique continues in this sector. Also for artisanal gold miners that do not have access to more expensive high-tech ore processing options, the use of the Hg amalgamation technique represents their only viable option to process the ore material they mine into gold that they can sell.</a:t>
            </a:r>
            <a:endParaRPr lang="en-US" dirty="0" smtClean="0"/>
          </a:p>
          <a:p>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23</a:t>
            </a:fld>
            <a:endParaRPr lang="en-US" dirty="0"/>
          </a:p>
        </p:txBody>
      </p:sp>
    </p:spTree>
    <p:extLst>
      <p:ext uri="{BB962C8B-B14F-4D97-AF65-F5344CB8AC3E}">
        <p14:creationId xmlns:p14="http://schemas.microsoft.com/office/powerpoint/2010/main" val="2492942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does</a:t>
            </a:r>
            <a:r>
              <a:rPr lang="en-US" baseline="0" dirty="0" smtClean="0"/>
              <a:t> this technique work?</a:t>
            </a:r>
          </a:p>
          <a:p>
            <a:endParaRPr lang="en-US" baseline="0" dirty="0" smtClean="0"/>
          </a:p>
          <a:p>
            <a:pPr marL="228600" indent="-228600">
              <a:buAutoNum type="arabicPeriod"/>
            </a:pPr>
            <a:r>
              <a:rPr lang="en-US" baseline="0" dirty="0" smtClean="0"/>
              <a:t>Miners mix liquid mercury (sliver liquid in the photos), with crushed up ore material</a:t>
            </a:r>
          </a:p>
          <a:p>
            <a:pPr marL="228600" indent="-228600">
              <a:buAutoNum type="arabicPeriod"/>
            </a:pPr>
            <a:r>
              <a:rPr lang="en-US" baseline="0" dirty="0" smtClean="0"/>
              <a:t>Gold in the ore partitions into the mercury, forming a mercury amalgam, which can then be filtered to separate the liquid Hg (now containing gold) from the waste material</a:t>
            </a:r>
          </a:p>
          <a:p>
            <a:pPr marL="228600" indent="-228600">
              <a:buAutoNum type="arabicPeriod"/>
            </a:pPr>
            <a:r>
              <a:rPr lang="en-US" baseline="0" dirty="0" smtClean="0"/>
              <a:t>Finally the Hg amalgam is heated causing the Hg to evaporate, leaving a residue of purified gold (see photo on right)</a:t>
            </a:r>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24</a:t>
            </a:fld>
            <a:endParaRPr lang="en-US"/>
          </a:p>
        </p:txBody>
      </p:sp>
    </p:spTree>
    <p:extLst>
      <p:ext uri="{BB962C8B-B14F-4D97-AF65-F5344CB8AC3E}">
        <p14:creationId xmlns:p14="http://schemas.microsoft.com/office/powerpoint/2010/main" val="3565719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amounts of Hg are</a:t>
            </a:r>
            <a:r>
              <a:rPr lang="en-US" baseline="0" dirty="0" smtClean="0"/>
              <a:t> released into the environment via 2 routes in this process.</a:t>
            </a:r>
          </a:p>
          <a:p>
            <a:endParaRPr lang="en-US" baseline="0" dirty="0" smtClean="0"/>
          </a:p>
          <a:p>
            <a:pPr marL="228600" indent="-228600">
              <a:buAutoNum type="arabicPeriod"/>
            </a:pPr>
            <a:r>
              <a:rPr lang="en-US" baseline="0" dirty="0" smtClean="0"/>
              <a:t>Evaporation of Hg leads to its emission to the atmosphere as a vapor, where it can they be dispersed widely by the winds before being deposited to the land surface</a:t>
            </a:r>
          </a:p>
          <a:p>
            <a:pPr marL="228600" indent="-228600">
              <a:buAutoNum type="arabicPeriod"/>
            </a:pPr>
            <a:r>
              <a:rPr lang="en-US" baseline="0" dirty="0" smtClean="0"/>
              <a:t>The waste material, left behind after filtering the Hg amalgam, contains high concentrations of Hg due to inefficient separation by this process. Hg can then be leached from this waste material into the wider environment. Many artisanal gold mining operations are located close to rivers (as they often mine the river sediment), and this waste material can often be deposed of in the rivers, leading to Hg contamination in these water sources. An additional issue can also be the release of cyanide (a toxic organic contaminant). Cyanide can be sued to aid the recovery of gold from the ore material.</a:t>
            </a:r>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25</a:t>
            </a:fld>
            <a:endParaRPr lang="en-US"/>
          </a:p>
        </p:txBody>
      </p:sp>
    </p:spTree>
    <p:extLst>
      <p:ext uri="{BB962C8B-B14F-4D97-AF65-F5344CB8AC3E}">
        <p14:creationId xmlns:p14="http://schemas.microsoft.com/office/powerpoint/2010/main" val="2374052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The workers conducting this procedure are at very high risk of being exposed to high levels of mercury, by inhalation of the mercury fumes during the evaporation</a:t>
            </a:r>
            <a:r>
              <a:rPr lang="en-US" sz="1200" baseline="0" dirty="0" smtClean="0"/>
              <a:t> of the Hg</a:t>
            </a:r>
            <a:r>
              <a:rPr lang="en-US" sz="1200" dirty="0" smtClean="0"/>
              <a:t>, and by dermal exposure if handling the mercury without protection. This process is often carried out in close proximity to the mine workers families,</a:t>
            </a:r>
            <a:r>
              <a:rPr lang="en-US" sz="1200" baseline="0" dirty="0" smtClean="0"/>
              <a:t> and the wider local community putting them at high risk of Hg exposure as well. These risks can be reduced by the use of protective equipment, gloves to protect against dermal exposure and a retort, a device that captures and re-condenses Hg vapor emitted during the evaporation step. The use of a retort is also advantageous in that it reduces the emission of Hg to the wider environment and allows the Hg to be reused by the miners. However these relatively inexpensive protective equipment are often not used.</a:t>
            </a:r>
          </a:p>
          <a:p>
            <a:pPr marL="0" indent="0">
              <a:buNone/>
            </a:pPr>
            <a:endParaRPr lang="en-US" sz="1200" baseline="0" dirty="0" smtClean="0"/>
          </a:p>
          <a:p>
            <a:pPr marL="0" indent="0">
              <a:buNone/>
            </a:pPr>
            <a:r>
              <a:rPr lang="en-US" sz="1200" baseline="0" dirty="0" smtClean="0"/>
              <a:t>The wider population living in regions surrounding these artisanal gold mining operations are at risk of developing Hg toxicity issues to the the consumption of fish. Fish can accumulate very high concentrations of Hg in these regions due to </a:t>
            </a:r>
            <a:r>
              <a:rPr lang="en-US" sz="1200" dirty="0" err="1" smtClean="0"/>
              <a:t>biomagnification</a:t>
            </a:r>
            <a:r>
              <a:rPr lang="en-US" sz="1200" dirty="0" smtClean="0"/>
              <a:t> as we discussed in part</a:t>
            </a:r>
            <a:r>
              <a:rPr lang="en-US" sz="1200" baseline="0" dirty="0" smtClean="0"/>
              <a:t> 1 of this course</a:t>
            </a:r>
            <a:endParaRPr lang="en-US" sz="1200" dirty="0" smtClean="0"/>
          </a:p>
        </p:txBody>
      </p:sp>
      <p:sp>
        <p:nvSpPr>
          <p:cNvPr id="4" name="Slide Number Placeholder 3"/>
          <p:cNvSpPr>
            <a:spLocks noGrp="1"/>
          </p:cNvSpPr>
          <p:nvPr>
            <p:ph type="sldNum" sz="quarter" idx="10"/>
          </p:nvPr>
        </p:nvSpPr>
        <p:spPr/>
        <p:txBody>
          <a:bodyPr/>
          <a:lstStyle/>
          <a:p>
            <a:fld id="{E34ACEC0-9EA4-E94D-A3C0-23B67B66EB82}" type="slidenum">
              <a:rPr lang="en-US" smtClean="0"/>
              <a:t>26</a:t>
            </a:fld>
            <a:endParaRPr lang="en-US"/>
          </a:p>
        </p:txBody>
      </p:sp>
    </p:spTree>
    <p:extLst>
      <p:ext uri="{BB962C8B-B14F-4D97-AF65-F5344CB8AC3E}">
        <p14:creationId xmlns:p14="http://schemas.microsoft.com/office/powerpoint/2010/main" val="3872478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Tutor instruction: </a:t>
            </a:r>
            <a:r>
              <a:rPr lang="en-US" i="1" baseline="0" dirty="0" smtClean="0"/>
              <a:t>Ask them to read through these statements and decide, based on the material presented so far, if they think they are true or false. Give them 3-5mins to to this and discuss among themselves. Then ask them to shout out what they think, before revealing the answers on the next page.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27</a:t>
            </a:fld>
            <a:endParaRPr lang="en-US"/>
          </a:p>
        </p:txBody>
      </p:sp>
    </p:spTree>
    <p:extLst>
      <p:ext uri="{BB962C8B-B14F-4D97-AF65-F5344CB8AC3E}">
        <p14:creationId xmlns:p14="http://schemas.microsoft.com/office/powerpoint/2010/main" val="761335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Tutor instruction: </a:t>
            </a:r>
            <a:r>
              <a:rPr lang="en-US" i="1" baseline="0" dirty="0" smtClean="0"/>
              <a:t>Spend a moment to briefly explain any incorrect answers.</a:t>
            </a:r>
            <a:endParaRPr lang="en-US" i="1" dirty="0" smtClean="0"/>
          </a:p>
          <a:p>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28</a:t>
            </a:fld>
            <a:endParaRPr lang="en-US"/>
          </a:p>
        </p:txBody>
      </p:sp>
    </p:spTree>
    <p:extLst>
      <p:ext uri="{BB962C8B-B14F-4D97-AF65-F5344CB8AC3E}">
        <p14:creationId xmlns:p14="http://schemas.microsoft.com/office/powerpoint/2010/main" val="595028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 brings</a:t>
            </a:r>
            <a:r>
              <a:rPr lang="en-US" i="0" baseline="0" dirty="0" smtClean="0"/>
              <a:t> us to the end of this 2</a:t>
            </a:r>
            <a:r>
              <a:rPr lang="en-US" i="0" baseline="30000" dirty="0" smtClean="0"/>
              <a:t>nd</a:t>
            </a:r>
            <a:r>
              <a:rPr lang="en-US" i="0" baseline="0" dirty="0" smtClean="0"/>
              <a:t> lecture, where we will review the 3 key learning objectives, being:</a:t>
            </a:r>
          </a:p>
          <a:p>
            <a:endParaRPr lang="en-US" i="0" baseline="0" dirty="0" smtClean="0"/>
          </a:p>
          <a:p>
            <a:pPr marL="514350" indent="-514350">
              <a:buFont typeface="+mj-lt"/>
              <a:buAutoNum type="arabicPeriod"/>
            </a:pPr>
            <a:r>
              <a:rPr lang="en-US" i="0" baseline="0" dirty="0" smtClean="0"/>
              <a:t>1. </a:t>
            </a:r>
            <a:r>
              <a:rPr lang="en-US" i="0" dirty="0" smtClean="0"/>
              <a:t>What are the main processes that release heavy metals to the environment from mining operations?</a:t>
            </a:r>
          </a:p>
          <a:p>
            <a:pPr marL="742950" lvl="1" indent="-342900"/>
            <a:r>
              <a:rPr lang="en-US" i="0" dirty="0" smtClean="0"/>
              <a:t>Acid mine drainage, atmospheric emissions from metal smelting and mercury release from the mercury amalgamation technique</a:t>
            </a:r>
          </a:p>
          <a:p>
            <a:pPr marL="514350" indent="-514350">
              <a:buFont typeface="+mj-lt"/>
              <a:buAutoNum type="arabicPeriod"/>
            </a:pPr>
            <a:endParaRPr lang="en-US" i="0" dirty="0" smtClean="0"/>
          </a:p>
          <a:p>
            <a:pPr marL="514350" indent="-514350">
              <a:buFont typeface="+mj-lt"/>
              <a:buAutoNum type="arabicPeriod"/>
            </a:pPr>
            <a:r>
              <a:rPr lang="en-US" i="0" dirty="0" smtClean="0"/>
              <a:t>What is acid mine drainage and how is it produced?</a:t>
            </a:r>
          </a:p>
          <a:p>
            <a:pPr lvl="1"/>
            <a:r>
              <a:rPr lang="en-US" i="0" dirty="0" smtClean="0"/>
              <a:t>Acidic water (low pH) with very high concentrations of heavy metals. It is produced by the reaction of metal sulfide minerals with oxygen and water at the Earth’s surface. Metal sulfide minerals are abundant in metal ore deposits, so the generation of such fluids is common in mining areas.</a:t>
            </a:r>
          </a:p>
          <a:p>
            <a:pPr marL="514350" indent="-514350">
              <a:buFont typeface="+mj-lt"/>
              <a:buAutoNum type="arabicPeriod"/>
            </a:pPr>
            <a:endParaRPr lang="en-US" i="0" dirty="0" smtClean="0"/>
          </a:p>
          <a:p>
            <a:pPr marL="514350" indent="-514350">
              <a:buFont typeface="+mj-lt"/>
              <a:buAutoNum type="arabicPeriod"/>
            </a:pPr>
            <a:r>
              <a:rPr lang="en-US" i="0" dirty="0" smtClean="0"/>
              <a:t>What is the mercury amalgamation technique?</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i="0" dirty="0" smtClean="0"/>
              <a:t>A technique commonly used in artisanal/small scale gold mining operations to extract gold from the ore material. It results in the release of large amounts of mercury into the environment</a:t>
            </a:r>
          </a:p>
          <a:p>
            <a:pPr lvl="1"/>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29</a:t>
            </a:fld>
            <a:endParaRPr lang="en-US"/>
          </a:p>
        </p:txBody>
      </p:sp>
    </p:spTree>
    <p:extLst>
      <p:ext uri="{BB962C8B-B14F-4D97-AF65-F5344CB8AC3E}">
        <p14:creationId xmlns:p14="http://schemas.microsoft.com/office/powerpoint/2010/main" val="1024526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part of the course we are going to consider the sources of heavy metals to the environment, with of focus on those related to mining operations.</a:t>
            </a:r>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3</a:t>
            </a:fld>
            <a:endParaRPr lang="en-US"/>
          </a:p>
        </p:txBody>
      </p:sp>
    </p:spTree>
    <p:extLst>
      <p:ext uri="{BB962C8B-B14F-4D97-AF65-F5344CB8AC3E}">
        <p14:creationId xmlns:p14="http://schemas.microsoft.com/office/powerpoint/2010/main" val="392124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Tutor instruction:</a:t>
            </a:r>
            <a:r>
              <a:rPr lang="en-US" i="1" baseline="0" dirty="0" smtClean="0"/>
              <a:t> Depending on time availability it is good to pause for a 5 minute break at this point to give the participants to discuss the lecture materials among themselves. It is also a chance for participants to ask the tutor questions about the lecture material individually (i.e. not in front of the whole class), which they are often more confortable/willing to do. </a:t>
            </a:r>
            <a:endParaRPr lang="en-US" i="1" dirty="0" smtClean="0"/>
          </a:p>
          <a:p>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30</a:t>
            </a:fld>
            <a:endParaRPr lang="en-US"/>
          </a:p>
        </p:txBody>
      </p:sp>
    </p:spTree>
    <p:extLst>
      <p:ext uri="{BB962C8B-B14F-4D97-AF65-F5344CB8AC3E}">
        <p14:creationId xmlns:p14="http://schemas.microsoft.com/office/powerpoint/2010/main" val="1824950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learnt how metals are released from mining processes</a:t>
            </a:r>
            <a:r>
              <a:rPr lang="en-US" baseline="0" dirty="0" smtClean="0"/>
              <a:t> into the environment, representing important transport pathways to points of human exposure (i.e. drinking water and food sources). However, given that metal concentrations in water sources and food can vary significantly due to natural metal mobilization in the environment, a key question is how can we tell if metals in the wider environment are from natural or human sources such as mining?</a:t>
            </a:r>
          </a:p>
          <a:p>
            <a:endParaRPr lang="en-US" baseline="0" dirty="0" smtClean="0"/>
          </a:p>
          <a:p>
            <a:r>
              <a:rPr lang="en-US" baseline="0" dirty="0" smtClean="0"/>
              <a:t>This is crucial to answer to be able to properly address identified chronic metal toxicity risks. Correctly identifying the processes responsible for releasing these metals to these points of human exposure (for example acid mine drainage), then allows the implementation of appropriate remediation strategies. On the other hand, incorrect identification of these processes will lead to implementation of remediation strategies that are not effective in reducing these toxicity risks.</a:t>
            </a:r>
          </a:p>
        </p:txBody>
      </p:sp>
      <p:sp>
        <p:nvSpPr>
          <p:cNvPr id="4" name="Slide Number Placeholder 3"/>
          <p:cNvSpPr>
            <a:spLocks noGrp="1"/>
          </p:cNvSpPr>
          <p:nvPr>
            <p:ph type="sldNum" sz="quarter" idx="10"/>
          </p:nvPr>
        </p:nvSpPr>
        <p:spPr/>
        <p:txBody>
          <a:bodyPr/>
          <a:lstStyle/>
          <a:p>
            <a:fld id="{E34ACEC0-9EA4-E94D-A3C0-23B67B66EB82}" type="slidenum">
              <a:rPr lang="en-US" smtClean="0"/>
              <a:t>31</a:t>
            </a:fld>
            <a:endParaRPr lang="en-US"/>
          </a:p>
        </p:txBody>
      </p:sp>
    </p:spTree>
    <p:extLst>
      <p:ext uri="{BB962C8B-B14F-4D97-AF65-F5344CB8AC3E}">
        <p14:creationId xmlns:p14="http://schemas.microsoft.com/office/powerpoint/2010/main" val="752085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One method to assess the importance of mining pollution versus natural metal sources to water is, to compare metal concentrations of water suspected of being polluted to those thought to represent the natural ‘background’ for that river or area.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Choosing appropriate water samples to represent the natural ‘background’ is very important. Ideally</a:t>
            </a:r>
            <a:r>
              <a:rPr lang="en-US" sz="1200" baseline="0" dirty="0" smtClean="0"/>
              <a:t> variability of these </a:t>
            </a:r>
            <a:r>
              <a:rPr lang="en-US" sz="1200" dirty="0" smtClean="0"/>
              <a:t>natural ‘background’  metal concentrations over seasonal</a:t>
            </a:r>
            <a:r>
              <a:rPr lang="en-US" sz="1200" baseline="0" dirty="0" smtClean="0"/>
              <a:t> to inter-annual timescales should be characterized using a large amount of time-series measurements.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Comparing metal concentrations of river water upstream and downstream of a point source of metal pollution, for example a mining region with acid mine drainage. Upstream metal concentrations should represent natural ‘background’ values, while downstream metal concentrations may be elevated due to the addition of metals from the pollution source. Note it is not necessarily clear that these background values truly represent natural concentrations as they may be impacted by pollution input further upstream or via dispersed atmospheric deposition. However they should provide a decent reference value to asses how much metal is added by the point source.</a:t>
            </a:r>
          </a:p>
        </p:txBody>
      </p:sp>
      <p:sp>
        <p:nvSpPr>
          <p:cNvPr id="4" name="Slide Number Placeholder 3"/>
          <p:cNvSpPr>
            <a:spLocks noGrp="1"/>
          </p:cNvSpPr>
          <p:nvPr>
            <p:ph type="sldNum" sz="quarter" idx="10"/>
          </p:nvPr>
        </p:nvSpPr>
        <p:spPr/>
        <p:txBody>
          <a:bodyPr/>
          <a:lstStyle/>
          <a:p>
            <a:fld id="{E34ACEC0-9EA4-E94D-A3C0-23B67B66EB82}" type="slidenum">
              <a:rPr lang="en-US" smtClean="0"/>
              <a:t>32</a:t>
            </a:fld>
            <a:endParaRPr lang="en-US"/>
          </a:p>
        </p:txBody>
      </p:sp>
    </p:spTree>
    <p:extLst>
      <p:ext uri="{BB962C8B-B14F-4D97-AF65-F5344CB8AC3E}">
        <p14:creationId xmlns:p14="http://schemas.microsoft.com/office/powerpoint/2010/main" val="3516380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We can calculate the amount of heavy metal from pollution versus natural sources using,</a:t>
            </a:r>
            <a:r>
              <a:rPr lang="en-US" sz="1200" baseline="0" dirty="0" smtClean="0"/>
              <a:t> by taking the difference between the measured metal concentration (total) and the ‘background’ reference value, which we can then use to calculate the fraction of metal in the sample that is from the pollution source</a:t>
            </a:r>
          </a:p>
          <a:p>
            <a:pPr marL="0" indent="0">
              <a:buNone/>
            </a:pPr>
            <a:endParaRPr lang="en-US" sz="1200" baseline="0" dirty="0" smtClean="0"/>
          </a:p>
          <a:p>
            <a:pPr marL="0" indent="0">
              <a:buNone/>
            </a:pPr>
            <a:r>
              <a:rPr lang="en-US" sz="1200" baseline="0" dirty="0" smtClean="0"/>
              <a:t>(as shown in the stated equations)</a:t>
            </a:r>
            <a:endParaRPr lang="en-US" sz="1200" dirty="0" smtClean="0"/>
          </a:p>
        </p:txBody>
      </p:sp>
      <p:sp>
        <p:nvSpPr>
          <p:cNvPr id="4" name="Slide Number Placeholder 3"/>
          <p:cNvSpPr>
            <a:spLocks noGrp="1"/>
          </p:cNvSpPr>
          <p:nvPr>
            <p:ph type="sldNum" sz="quarter" idx="10"/>
          </p:nvPr>
        </p:nvSpPr>
        <p:spPr/>
        <p:txBody>
          <a:bodyPr/>
          <a:lstStyle/>
          <a:p>
            <a:fld id="{E34ACEC0-9EA4-E94D-A3C0-23B67B66EB82}" type="slidenum">
              <a:rPr lang="en-US" smtClean="0"/>
              <a:t>33</a:t>
            </a:fld>
            <a:endParaRPr lang="en-US"/>
          </a:p>
        </p:txBody>
      </p:sp>
    </p:spTree>
    <p:extLst>
      <p:ext uri="{BB962C8B-B14F-4D97-AF65-F5344CB8AC3E}">
        <p14:creationId xmlns:p14="http://schemas.microsoft.com/office/powerpoint/2010/main" val="35163808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upstream from a point source of metal pollution, dissolved Fe concentrations in the river are 10ug/L, and downstream this increases to 6o </a:t>
            </a:r>
            <a:r>
              <a:rPr lang="en-US" baseline="0" dirty="0" err="1" smtClean="0"/>
              <a:t>ug</a:t>
            </a:r>
            <a:r>
              <a:rPr lang="en-US" baseline="0" dirty="0" smtClean="0"/>
              <a:t>/L. This suggests that 50ug/L are added by the pollution point source, representing 83% of the total metal at the downstream site.</a:t>
            </a:r>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34</a:t>
            </a:fld>
            <a:endParaRPr lang="en-US"/>
          </a:p>
        </p:txBody>
      </p:sp>
    </p:spTree>
    <p:extLst>
      <p:ext uri="{BB962C8B-B14F-4D97-AF65-F5344CB8AC3E}">
        <p14:creationId xmlns:p14="http://schemas.microsoft.com/office/powerpoint/2010/main" val="3516380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practical you will use this simple logic to answer the following important questions about the hypothetical case study from part 1. </a:t>
            </a:r>
          </a:p>
          <a:p>
            <a:endParaRPr lang="en-US" baseline="0" dirty="0" smtClean="0"/>
          </a:p>
          <a:p>
            <a:r>
              <a:rPr lang="en-US" baseline="0" dirty="0" smtClean="0"/>
              <a:t>Are the concentrations of metals in the river close to the town (site 1) elevated due to pollution from the mining activities upstream, or due they represent natural values?</a:t>
            </a:r>
          </a:p>
          <a:p>
            <a:r>
              <a:rPr lang="en-US" baseline="0" dirty="0" smtClean="0"/>
              <a:t>If so, how does this added metal pollution impact the chronic toxicity risks you identified in part 1?</a:t>
            </a:r>
          </a:p>
          <a:p>
            <a:r>
              <a:rPr lang="en-US" baseline="0" dirty="0" smtClean="0"/>
              <a:t>And, what are the mining processes responsible for releasing this pollution?</a:t>
            </a:r>
          </a:p>
          <a:p>
            <a:endParaRPr lang="en-US" baseline="0" dirty="0" smtClean="0"/>
          </a:p>
          <a:p>
            <a:r>
              <a:rPr lang="en-US" baseline="0" dirty="0" smtClean="0"/>
              <a:t>For example, acid mine drainage </a:t>
            </a:r>
            <a:r>
              <a:rPr lang="en-US" baseline="0" dirty="0" err="1" smtClean="0"/>
              <a:t>vs</a:t>
            </a:r>
            <a:r>
              <a:rPr lang="en-US" baseline="0" dirty="0" smtClean="0"/>
              <a:t> smelting </a:t>
            </a:r>
            <a:r>
              <a:rPr lang="en-US" baseline="0" dirty="0" err="1" smtClean="0"/>
              <a:t>vs</a:t>
            </a:r>
            <a:r>
              <a:rPr lang="en-US" baseline="0" dirty="0" smtClean="0"/>
              <a:t> Hg amalgam. Answering this final question is key to developing appropriate remediation strategies.</a:t>
            </a:r>
          </a:p>
          <a:p>
            <a:endParaRPr lang="en-US" baseline="0" dirty="0" smtClean="0"/>
          </a:p>
          <a:p>
            <a:r>
              <a:rPr lang="en-US" baseline="0" dirty="0" smtClean="0"/>
              <a:t>To address these questions environmental scientists have collected water samples for 3 locations; site 1, downstream from mining activities next to the town, site 2, the tributary draining the area near the </a:t>
            </a:r>
            <a:r>
              <a:rPr lang="en-US" baseline="0" dirty="0" err="1" smtClean="0"/>
              <a:t>Pb</a:t>
            </a:r>
            <a:r>
              <a:rPr lang="en-US" baseline="0" dirty="0" smtClean="0"/>
              <a:t>-Zn mine, and site 3, upstream from the mining activities.</a:t>
            </a:r>
          </a:p>
          <a:p>
            <a:endParaRPr lang="en-US" baseline="0" dirty="0" smtClean="0"/>
          </a:p>
          <a:p>
            <a:r>
              <a:rPr lang="en-US" baseline="0" dirty="0" smtClean="0"/>
              <a:t>Work through questions 1 to 4, and then think about answers to the 3 group summary questions. We will then discuss these as a group in the final 10 minutes of this session.</a:t>
            </a:r>
          </a:p>
          <a:p>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35</a:t>
            </a:fld>
            <a:endParaRPr lang="en-US"/>
          </a:p>
        </p:txBody>
      </p:sp>
    </p:spTree>
    <p:extLst>
      <p:ext uri="{BB962C8B-B14F-4D97-AF65-F5344CB8AC3E}">
        <p14:creationId xmlns:p14="http://schemas.microsoft.com/office/powerpoint/2010/main" val="1623956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Tutor instruction: After allowing 30minutes</a:t>
            </a:r>
            <a:r>
              <a:rPr lang="en-US" i="1" baseline="0" dirty="0" smtClean="0"/>
              <a:t> for the participants to work through the practical questions, quickly run through these answer on this and the following slide and check that they understand them</a:t>
            </a:r>
            <a:endParaRPr lang="en-US" i="1" dirty="0"/>
          </a:p>
        </p:txBody>
      </p:sp>
      <p:sp>
        <p:nvSpPr>
          <p:cNvPr id="4" name="Slide Number Placeholder 3"/>
          <p:cNvSpPr>
            <a:spLocks noGrp="1"/>
          </p:cNvSpPr>
          <p:nvPr>
            <p:ph type="sldNum" sz="quarter" idx="10"/>
          </p:nvPr>
        </p:nvSpPr>
        <p:spPr/>
        <p:txBody>
          <a:bodyPr/>
          <a:lstStyle/>
          <a:p>
            <a:fld id="{E34ACEC0-9EA4-E94D-A3C0-23B67B66EB82}" type="slidenum">
              <a:rPr lang="en-US" smtClean="0"/>
              <a:t>36</a:t>
            </a:fld>
            <a:endParaRPr lang="en-US"/>
          </a:p>
        </p:txBody>
      </p:sp>
    </p:spTree>
    <p:extLst>
      <p:ext uri="{BB962C8B-B14F-4D97-AF65-F5344CB8AC3E}">
        <p14:creationId xmlns:p14="http://schemas.microsoft.com/office/powerpoint/2010/main" val="1605446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4ACEC0-9EA4-E94D-A3C0-23B67B66EB82}" type="slidenum">
              <a:rPr lang="en-US" smtClean="0"/>
              <a:t>37</a:t>
            </a:fld>
            <a:endParaRPr lang="en-US" dirty="0"/>
          </a:p>
        </p:txBody>
      </p:sp>
    </p:spTree>
    <p:extLst>
      <p:ext uri="{BB962C8B-B14F-4D97-AF65-F5344CB8AC3E}">
        <p14:creationId xmlns:p14="http://schemas.microsoft.com/office/powerpoint/2010/main" val="1102071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baseline="0" dirty="0" smtClean="0"/>
              <a:t>Tutor instruction: In the final 5-10minutes go though these 3 summary questions together as a group. Ask the participants to volunteer to share their answers with the rest of the class and fill in any gaps/miss-understandings where needed.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i="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0" baseline="0" dirty="0" smtClean="0"/>
              <a:t>Question 1: For </a:t>
            </a:r>
            <a:r>
              <a:rPr lang="en-US" i="0" baseline="0" dirty="0" err="1" smtClean="0"/>
              <a:t>Pb</a:t>
            </a:r>
            <a:r>
              <a:rPr lang="en-US" i="0" baseline="0" dirty="0" smtClean="0"/>
              <a:t>, As, Cu, Cd and Fe, the metal pollution (elevated over background values of site 3) is derived from acid mine drainage generated from the </a:t>
            </a:r>
            <a:r>
              <a:rPr lang="en-US" i="0" baseline="0" dirty="0" err="1" smtClean="0"/>
              <a:t>Pb</a:t>
            </a:r>
            <a:r>
              <a:rPr lang="en-US" i="0" baseline="0" dirty="0" smtClean="0"/>
              <a:t>-Zn mine. Evidence being that they are highly concentrated in the tributary draining this area (site 2), which has a low pH and an orange </a:t>
            </a:r>
            <a:r>
              <a:rPr lang="en-US" i="0" baseline="0" dirty="0" err="1" smtClean="0"/>
              <a:t>colour</a:t>
            </a:r>
            <a:r>
              <a:rPr lang="en-US" i="0" baseline="0" dirty="0" smtClean="0"/>
              <a:t>, both of which are characteristics of waters impacted by acid mine drainage. The latter due to the precipitation of secondary Fe-</a:t>
            </a:r>
            <a:r>
              <a:rPr lang="en-US" i="0" baseline="0" dirty="0" err="1" smtClean="0"/>
              <a:t>oxyhydroxide</a:t>
            </a:r>
            <a:r>
              <a:rPr lang="en-US" i="0" baseline="0" dirty="0" smtClean="0"/>
              <a:t> minerals. For Hg, the metal pollution at site 1 is instead derived from the use of the mercury amalgamation technique in the artisanal gold mining area upstream of the town on the main river channel. Hg is not significantly added from acid mine drainage from the </a:t>
            </a:r>
            <a:r>
              <a:rPr lang="en-US" i="0" baseline="0" dirty="0" err="1" smtClean="0"/>
              <a:t>Pb</a:t>
            </a:r>
            <a:r>
              <a:rPr lang="en-US" i="0" baseline="0" dirty="0" smtClean="0"/>
              <a:t>-Zn mine, because waters from site 2 are not enriched in Hg.</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0" baseline="0" dirty="0" smtClean="0"/>
              <a:t>Question 2; Closing the </a:t>
            </a:r>
            <a:r>
              <a:rPr lang="en-US" i="0" baseline="0" dirty="0" err="1" smtClean="0"/>
              <a:t>Pb</a:t>
            </a:r>
            <a:r>
              <a:rPr lang="en-US" i="0" baseline="0" dirty="0" smtClean="0"/>
              <a:t>-Zn mine would not result in a decrease in metal pollution. As established this pollution is derived from acid mine drainage, which will be continued to be generated even once this mine is closed. This is because metal sulfide rich mine tailings will continue to react with water and oxygen for many decades to centuries. Reducing the metal pollution derived from acid mine drainage will require implementation of remediation techniques </a:t>
            </a:r>
            <a:r>
              <a:rPr lang="mr-IN" i="0" baseline="0" dirty="0" smtClean="0"/>
              <a:t>–</a:t>
            </a:r>
            <a:r>
              <a:rPr lang="en-US" i="0" baseline="0" dirty="0" smtClean="0"/>
              <a:t> as we will learn about in part 3</a:t>
            </a:r>
          </a:p>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i="0" baseline="0" dirty="0" smtClean="0"/>
              <a:t>Question 3: Stopping the artisanal gold mining on the other hand should result in a decrease in Hg pollution, due to the cessation of the Hg amalgamation technique </a:t>
            </a:r>
            <a:r>
              <a:rPr lang="en-US" i="0" baseline="0" smtClean="0"/>
              <a:t>in </a:t>
            </a:r>
            <a:r>
              <a:rPr lang="en-US" i="0" baseline="0" smtClean="0"/>
              <a:t>this area</a:t>
            </a:r>
            <a:endParaRPr lang="en-US" i="0" baseline="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E34ACEC0-9EA4-E94D-A3C0-23B67B66EB82}" type="slidenum">
              <a:rPr lang="en-US" smtClean="0"/>
              <a:t>38</a:t>
            </a:fld>
            <a:endParaRPr lang="en-US" dirty="0"/>
          </a:p>
        </p:txBody>
      </p:sp>
    </p:spTree>
    <p:extLst>
      <p:ext uri="{BB962C8B-B14F-4D97-AF65-F5344CB8AC3E}">
        <p14:creationId xmlns:p14="http://schemas.microsoft.com/office/powerpoint/2010/main" val="323456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as a reminder of the structure of this</a:t>
            </a:r>
            <a:r>
              <a:rPr lang="en-US" baseline="0" dirty="0" smtClean="0"/>
              <a:t> course.</a:t>
            </a:r>
          </a:p>
          <a:p>
            <a:endParaRPr lang="en-US" baseline="0" dirty="0" smtClean="0"/>
          </a:p>
          <a:p>
            <a:r>
              <a:rPr lang="en-US" baseline="0" dirty="0" smtClean="0"/>
              <a:t>We have covered how people are exposed to heavy metals, and how to assess and identify populations of people how are at risk of developing chronic metal toxicity problems in part 1. As mentioned we will now seek to understand how metals are released to the environment by mining processes and in the practical on this part of the course you will think about the role of mining activities in the hypothetical case study for causing chronic toxicity risks you identified using HQs in part 1.</a:t>
            </a:r>
          </a:p>
          <a:p>
            <a:endParaRPr lang="en-US" baseline="0" dirty="0" smtClean="0"/>
          </a:p>
          <a:p>
            <a:r>
              <a:rPr lang="en-US" baseline="0" dirty="0" smtClean="0"/>
              <a:t>In part 3 we will build directly on some of the knowledge presented in this lecture to learn about some remediation techniques for acid mine drainage, a key mining process for metal pollution,</a:t>
            </a:r>
          </a:p>
          <a:p>
            <a:endParaRPr lang="en-US" baseline="0" dirty="0" smtClean="0"/>
          </a:p>
        </p:txBody>
      </p:sp>
      <p:sp>
        <p:nvSpPr>
          <p:cNvPr id="4" name="Slide Number Placeholder 3"/>
          <p:cNvSpPr>
            <a:spLocks noGrp="1"/>
          </p:cNvSpPr>
          <p:nvPr>
            <p:ph type="sldNum" sz="quarter" idx="10"/>
          </p:nvPr>
        </p:nvSpPr>
        <p:spPr/>
        <p:txBody>
          <a:bodyPr/>
          <a:lstStyle/>
          <a:p>
            <a:fld id="{E34ACEC0-9EA4-E94D-A3C0-23B67B66EB82}" type="slidenum">
              <a:rPr lang="en-US" smtClean="0"/>
              <a:t>4</a:t>
            </a:fld>
            <a:endParaRPr lang="en-US"/>
          </a:p>
        </p:txBody>
      </p:sp>
    </p:spTree>
    <p:extLst>
      <p:ext uri="{BB962C8B-B14F-4D97-AF65-F5344CB8AC3E}">
        <p14:creationId xmlns:p14="http://schemas.microsoft.com/office/powerpoint/2010/main" val="2440612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mentioned in the last lecture, understanding the sources of heavy metals in the environment, and their transport pathways to the point of human exposure is key to being able to develop strategies that protect the public from metal toxicity problems.</a:t>
            </a:r>
          </a:p>
          <a:p>
            <a:endParaRPr lang="en-US" baseline="0" dirty="0" smtClean="0"/>
          </a:p>
          <a:p>
            <a:r>
              <a:rPr lang="en-US" baseline="0" dirty="0" smtClean="0"/>
              <a:t>Heavy metals can be mobilized and transported in the environment to points of human exposure by natural processes, but human activities have greatly accelerated to the mobilization and transport of many metals in the environment.</a:t>
            </a:r>
          </a:p>
          <a:p>
            <a:endParaRPr lang="en-US" baseline="0" dirty="0" smtClean="0"/>
          </a:p>
          <a:p>
            <a:r>
              <a:rPr lang="en-US" baseline="0" dirty="0" smtClean="0"/>
              <a:t>Processes related to mining operations are among the most important human activities for releasing metals to the environment, and so this is the focus of this section of the course</a:t>
            </a:r>
          </a:p>
        </p:txBody>
      </p:sp>
      <p:sp>
        <p:nvSpPr>
          <p:cNvPr id="4" name="Slide Number Placeholder 3"/>
          <p:cNvSpPr>
            <a:spLocks noGrp="1"/>
          </p:cNvSpPr>
          <p:nvPr>
            <p:ph type="sldNum" sz="quarter" idx="10"/>
          </p:nvPr>
        </p:nvSpPr>
        <p:spPr/>
        <p:txBody>
          <a:bodyPr/>
          <a:lstStyle/>
          <a:p>
            <a:fld id="{E34ACEC0-9EA4-E94D-A3C0-23B67B66EB82}" type="slidenum">
              <a:rPr lang="en-US" smtClean="0"/>
              <a:t>5</a:t>
            </a:fld>
            <a:endParaRPr lang="en-US"/>
          </a:p>
        </p:txBody>
      </p:sp>
    </p:spTree>
    <p:extLst>
      <p:ext uri="{BB962C8B-B14F-4D97-AF65-F5344CB8AC3E}">
        <p14:creationId xmlns:p14="http://schemas.microsoft.com/office/powerpoint/2010/main" val="2909119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a:t>
            </a:r>
            <a:r>
              <a:rPr lang="en-US" baseline="0" dirty="0" smtClean="0"/>
              <a:t> part of the course the key learning objectives are to be able to answer these 3 questions</a:t>
            </a:r>
          </a:p>
          <a:p>
            <a:endParaRPr lang="en-US" baseline="0" dirty="0" smtClean="0"/>
          </a:p>
          <a:p>
            <a:pPr marL="228600" indent="-228600">
              <a:buAutoNum type="arabicPeriod"/>
            </a:pPr>
            <a:r>
              <a:rPr lang="en-US" baseline="0" dirty="0" smtClean="0"/>
              <a:t>What are the main processes that release heavy metals to the environment from mining operations?</a:t>
            </a:r>
          </a:p>
          <a:p>
            <a:pPr marL="228600" indent="-228600">
              <a:buAutoNum type="arabicPeriod"/>
            </a:pPr>
            <a:r>
              <a:rPr lang="en-US" baseline="0" dirty="0" smtClean="0"/>
              <a:t>What is acid mine drainage and how is it produced?</a:t>
            </a:r>
          </a:p>
          <a:p>
            <a:pPr marL="228600" indent="-228600">
              <a:buAutoNum type="arabicPeriod"/>
            </a:pPr>
            <a:r>
              <a:rPr lang="en-US" baseline="0" dirty="0" smtClean="0"/>
              <a:t>What is the mercury amalgamation technique?</a:t>
            </a:r>
          </a:p>
          <a:p>
            <a:pPr marL="0" indent="0">
              <a:buNone/>
            </a:pPr>
            <a:endParaRPr lang="en-US" baseline="0" dirty="0" smtClean="0"/>
          </a:p>
          <a:p>
            <a:pPr marL="0" indent="0">
              <a:buNone/>
            </a:pPr>
            <a:r>
              <a:rPr lang="en-US" baseline="0" dirty="0" smtClean="0"/>
              <a:t>Again will we revisit these at the end of this lecture and hopefully you’ll all be able to answer these questions</a:t>
            </a:r>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6</a:t>
            </a:fld>
            <a:endParaRPr lang="en-US"/>
          </a:p>
        </p:txBody>
      </p:sp>
    </p:spTree>
    <p:extLst>
      <p:ext uri="{BB962C8B-B14F-4D97-AF65-F5344CB8AC3E}">
        <p14:creationId xmlns:p14="http://schemas.microsoft.com/office/powerpoint/2010/main" val="2630134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It is important to note than mining operations are not the only human activities that release metals to the environment.</a:t>
            </a:r>
          </a:p>
          <a:p>
            <a:endParaRPr lang="en-US" baseline="0" dirty="0" smtClean="0"/>
          </a:p>
          <a:p>
            <a:r>
              <a:rPr lang="en-US" baseline="0" dirty="0" smtClean="0"/>
              <a:t>Other important processes include;</a:t>
            </a:r>
          </a:p>
          <a:p>
            <a:r>
              <a:rPr lang="en-US" baseline="0" dirty="0" smtClean="0"/>
              <a:t>burning fuels and waste materials during which volatile metals (have a low boiling point) are vaporized and emitted to the atmosphere. Upon cooling metals condense onto very small particles (less than 1 micron in size) that can remain suspended in the atmosphere and undergo long-range transport by the wind, before being ultimately deposited to soils and water bodies.</a:t>
            </a:r>
          </a:p>
          <a:p>
            <a:endParaRPr lang="en-US" baseline="0" dirty="0" smtClean="0"/>
          </a:p>
          <a:p>
            <a:r>
              <a:rPr lang="en-US" baseline="0" dirty="0" smtClean="0"/>
              <a:t>Metals can also be directly discharged to soils and water bodies at ‘point sources’ (i.e. individual locations). Industries can directly release waste containing high metal concentrations, fertilizers and in particular certain pesticides used in agriculture can contain certain metals, as can sewage discharged into rivers. Additionally, technological products such as batteries can contain large amounts of certain toxic metals which if improperly disposed of can leach metals into the surrounding environment.</a:t>
            </a:r>
          </a:p>
          <a:p>
            <a:endParaRPr lang="en-US" baseline="0" dirty="0" smtClean="0"/>
          </a:p>
          <a:p>
            <a:r>
              <a:rPr lang="en-US" baseline="0" dirty="0" smtClean="0"/>
              <a:t>Mining related processes however are a dominant source of many metals to the environment</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34ACEC0-9EA4-E94D-A3C0-23B67B66EB82}" type="slidenum">
              <a:rPr lang="en-US" smtClean="0"/>
              <a:t>7</a:t>
            </a:fld>
            <a:endParaRPr lang="en-US"/>
          </a:p>
        </p:txBody>
      </p:sp>
    </p:spTree>
    <p:extLst>
      <p:ext uri="{BB962C8B-B14F-4D97-AF65-F5344CB8AC3E}">
        <p14:creationId xmlns:p14="http://schemas.microsoft.com/office/powerpoint/2010/main" val="2439178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Myanmar</a:t>
            </a:r>
            <a:r>
              <a:rPr lang="en-US" baseline="0" dirty="0" smtClean="0"/>
              <a:t> has an abundance of active mining operations and a lot of mineral resources, with scope for further expansion of the mining sector which could be an important driver for the economic development of Myanmar in the future.</a:t>
            </a:r>
          </a:p>
          <a:p>
            <a:endParaRPr lang="en-US" baseline="0" dirty="0" smtClean="0"/>
          </a:p>
          <a:p>
            <a:r>
              <a:rPr lang="en-US" baseline="0" dirty="0" smtClean="0"/>
              <a:t>Understanding issues surrounding metal pollution from mines is therefore a particularly important environmental topic to focus on.</a:t>
            </a:r>
          </a:p>
          <a:p>
            <a:endParaRPr lang="en-US" baseline="0" dirty="0" smtClean="0"/>
          </a:p>
          <a:p>
            <a:r>
              <a:rPr lang="en-US" baseline="0" dirty="0" smtClean="0"/>
              <a:t>Many of the mining operations in Myanmar are classified as small scale or artisanal. This does not refer to the size of these mining operations, many of which can be extensive, but instead refers to the level of technology used. Small scale/artisanal mining involves little of no specialist equipment and often operate illegally with out being properly monitored and regulated by governing bodies.</a:t>
            </a:r>
          </a:p>
          <a:p>
            <a:endParaRPr lang="en-US" baseline="0" dirty="0" smtClean="0"/>
          </a:p>
          <a:p>
            <a:r>
              <a:rPr lang="en-US" baseline="0" dirty="0" smtClean="0"/>
              <a:t>For these reasons, these types of mining operation can present particularly high risks in terms of metal pollution. Lack of technology and regulation can lead to practices that do not seek minimize metal pollution.</a:t>
            </a:r>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8</a:t>
            </a:fld>
            <a:endParaRPr lang="en-US"/>
          </a:p>
        </p:txBody>
      </p:sp>
    </p:spTree>
    <p:extLst>
      <p:ext uri="{BB962C8B-B14F-4D97-AF65-F5344CB8AC3E}">
        <p14:creationId xmlns:p14="http://schemas.microsoft.com/office/powerpoint/2010/main" val="663930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Mining is essential to the economy and modern society, an activity that we cannot do without, despite </a:t>
            </a:r>
            <a:r>
              <a:rPr lang="en-US" dirty="0" smtClean="0"/>
              <a:t>the potentially harmful impacts</a:t>
            </a:r>
            <a:r>
              <a:rPr lang="en-US" baseline="0" dirty="0" smtClean="0"/>
              <a:t> on the environment and health of local populations. Instead we must seek to minimize the negative environmental impacts of mining.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Some very brief background on mining operations relevant to understanding how metals can be released as pollution (for those of you without geology </a:t>
            </a:r>
            <a:r>
              <a:rPr lang="en-US" baseline="0" smtClean="0"/>
              <a:t>backgrounds).</a:t>
            </a:r>
            <a:endParaRPr lang="en-US" baseline="0" dirty="0" smtClean="0"/>
          </a:p>
          <a:p>
            <a:endParaRPr lang="en-US" baseline="0" dirty="0" smtClean="0"/>
          </a:p>
          <a:p>
            <a:r>
              <a:rPr lang="en-US" baseline="0" dirty="0" smtClean="0"/>
              <a:t>Metals are mined from ore deposits </a:t>
            </a:r>
            <a:r>
              <a:rPr lang="mr-IN" baseline="0" dirty="0" smtClean="0"/>
              <a:t>–</a:t>
            </a:r>
            <a:r>
              <a:rPr lang="en-US" baseline="0" dirty="0" smtClean="0"/>
              <a:t> essentially rocks that contain very high concentrations of certain metals. Once these rocks have been extracted from the ground they are processed to extract the metal. In doing so a large amount of waste material (mine tailings) are also produced.</a:t>
            </a:r>
          </a:p>
          <a:p>
            <a:endParaRPr lang="en-US" baseline="0" dirty="0" smtClean="0"/>
          </a:p>
          <a:p>
            <a:r>
              <a:rPr lang="en-US" baseline="0" dirty="0" smtClean="0"/>
              <a:t>The release of metals to the environment as pollution can occur during different stages of this general process </a:t>
            </a:r>
            <a:r>
              <a:rPr lang="mr-IN" baseline="0" dirty="0" smtClean="0"/>
              <a:t>–</a:t>
            </a:r>
            <a:r>
              <a:rPr lang="en-US" baseline="0" dirty="0" smtClean="0"/>
              <a:t> either directly from the metal rich primary rock material, during the processes of the ore, or from the mine tailings.</a:t>
            </a:r>
            <a:endParaRPr lang="en-US" dirty="0"/>
          </a:p>
        </p:txBody>
      </p:sp>
      <p:sp>
        <p:nvSpPr>
          <p:cNvPr id="4" name="Slide Number Placeholder 3"/>
          <p:cNvSpPr>
            <a:spLocks noGrp="1"/>
          </p:cNvSpPr>
          <p:nvPr>
            <p:ph type="sldNum" sz="quarter" idx="10"/>
          </p:nvPr>
        </p:nvSpPr>
        <p:spPr/>
        <p:txBody>
          <a:bodyPr/>
          <a:lstStyle/>
          <a:p>
            <a:fld id="{E34ACEC0-9EA4-E94D-A3C0-23B67B66EB82}" type="slidenum">
              <a:rPr lang="en-US" smtClean="0"/>
              <a:t>9</a:t>
            </a:fld>
            <a:endParaRPr lang="en-US" dirty="0"/>
          </a:p>
        </p:txBody>
      </p:sp>
    </p:spTree>
    <p:extLst>
      <p:ext uri="{BB962C8B-B14F-4D97-AF65-F5344CB8AC3E}">
        <p14:creationId xmlns:p14="http://schemas.microsoft.com/office/powerpoint/2010/main" val="3534830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571075"/>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25/05/20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dirty="0"/>
          </a:p>
        </p:txBody>
      </p:sp>
    </p:spTree>
    <p:extLst>
      <p:ext uri="{BB962C8B-B14F-4D97-AF65-F5344CB8AC3E}">
        <p14:creationId xmlns:p14="http://schemas.microsoft.com/office/powerpoint/2010/main" val="2268710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25/05/20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dirty="0"/>
          </a:p>
        </p:txBody>
      </p:sp>
    </p:spTree>
    <p:extLst>
      <p:ext uri="{BB962C8B-B14F-4D97-AF65-F5344CB8AC3E}">
        <p14:creationId xmlns:p14="http://schemas.microsoft.com/office/powerpoint/2010/main" val="994024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descr="1_TheOU_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28449" y="259173"/>
            <a:ext cx="1211984" cy="623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97004" y="2081216"/>
            <a:ext cx="11192959" cy="3271410"/>
          </a:xfrm>
          <a:prstGeom prst="rect">
            <a:avLst/>
          </a:prstGeom>
        </p:spPr>
        <p:txBody>
          <a:bodyPr/>
          <a:lstStyle>
            <a:lvl1pPr>
              <a:lnSpc>
                <a:spcPts val="3016"/>
              </a:lnSpc>
              <a:defRPr sz="3618">
                <a:solidFill>
                  <a:schemeClr val="bg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1420500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spTree>
    <p:extLst>
      <p:ext uri="{BB962C8B-B14F-4D97-AF65-F5344CB8AC3E}">
        <p14:creationId xmlns:p14="http://schemas.microsoft.com/office/powerpoint/2010/main" val="322252086"/>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GB" smtClean="0"/>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25/05/20</a:t>
            </a:fld>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dirty="0"/>
          </a:p>
        </p:txBody>
      </p:sp>
    </p:spTree>
    <p:extLst>
      <p:ext uri="{BB962C8B-B14F-4D97-AF65-F5344CB8AC3E}">
        <p14:creationId xmlns:p14="http://schemas.microsoft.com/office/powerpoint/2010/main" val="220888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smtClean="0"/>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25/05/20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dirty="0"/>
          </a:p>
        </p:txBody>
      </p:sp>
    </p:spTree>
    <p:extLst>
      <p:ext uri="{BB962C8B-B14F-4D97-AF65-F5344CB8AC3E}">
        <p14:creationId xmlns:p14="http://schemas.microsoft.com/office/powerpoint/2010/main" val="2627392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GB" smtClean="0"/>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25/05/20</a:t>
            </a:fld>
            <a:endParaRPr lang="en-GB"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dirty="0"/>
          </a:p>
        </p:txBody>
      </p:sp>
    </p:spTree>
    <p:extLst>
      <p:ext uri="{BB962C8B-B14F-4D97-AF65-F5344CB8AC3E}">
        <p14:creationId xmlns:p14="http://schemas.microsoft.com/office/powerpoint/2010/main" val="7123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smtClean="0"/>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25/05/20</a:t>
            </a:fld>
            <a:endParaRPr lang="en-GB"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dirty="0"/>
          </a:p>
        </p:txBody>
      </p:sp>
    </p:spTree>
    <p:extLst>
      <p:ext uri="{BB962C8B-B14F-4D97-AF65-F5344CB8AC3E}">
        <p14:creationId xmlns:p14="http://schemas.microsoft.com/office/powerpoint/2010/main" val="93149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25/05/20</a:t>
            </a:fld>
            <a:endParaRPr lang="en-GB"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dirty="0"/>
          </a:p>
        </p:txBody>
      </p:sp>
    </p:spTree>
    <p:extLst>
      <p:ext uri="{BB962C8B-B14F-4D97-AF65-F5344CB8AC3E}">
        <p14:creationId xmlns:p14="http://schemas.microsoft.com/office/powerpoint/2010/main" val="73812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smtClean="0"/>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25/05/20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dirty="0"/>
          </a:p>
        </p:txBody>
      </p:sp>
    </p:spTree>
    <p:extLst>
      <p:ext uri="{BB962C8B-B14F-4D97-AF65-F5344CB8AC3E}">
        <p14:creationId xmlns:p14="http://schemas.microsoft.com/office/powerpoint/2010/main" val="803161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GB" smtClean="0"/>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smtClean="0"/>
              <a:t>Drag picture to placeholder or click icon to add</a:t>
            </a:r>
            <a:endParaRPr lang="en-GB"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51E364C-7A60-441E-A2D9-A74E275456E1}" type="datetimeFigureOut">
              <a:rPr lang="en-GB" smtClean="0"/>
              <a:t>25/05/20</a:t>
            </a:fld>
            <a:endParaRPr lang="en-GB"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67F7D7-1491-4D41-89DD-ED5053B2205A}" type="slidenum">
              <a:rPr lang="en-GB" smtClean="0"/>
              <a:t>‹#›</a:t>
            </a:fld>
            <a:endParaRPr lang="en-GB" dirty="0"/>
          </a:p>
        </p:txBody>
      </p:sp>
    </p:spTree>
    <p:extLst>
      <p:ext uri="{BB962C8B-B14F-4D97-AF65-F5344CB8AC3E}">
        <p14:creationId xmlns:p14="http://schemas.microsoft.com/office/powerpoint/2010/main" val="29946000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06506" y="485814"/>
            <a:ext cx="1845694" cy="779888"/>
          </a:xfrm>
          <a:prstGeom prst="rect">
            <a:avLst/>
          </a:prstGeom>
        </p:spPr>
      </p:pic>
    </p:spTree>
    <p:extLst>
      <p:ext uri="{BB962C8B-B14F-4D97-AF65-F5344CB8AC3E}">
        <p14:creationId xmlns:p14="http://schemas.microsoft.com/office/powerpoint/2010/main" val="609573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emf"/></Relationships>
</file>

<file path=ppt/slides/_rels/slide2.xml.rels><?xml version="1.0" encoding="UTF-8" standalone="yes"?>
<Relationships xmlns="http://schemas.openxmlformats.org/package/2006/relationships"><Relationship Id="rId3" Type="http://schemas.openxmlformats.org/officeDocument/2006/relationships/hyperlink" Target="https://www.earth.ox.ac.uk/people/luke-bridgestock/" TargetMode="External"/><Relationship Id="rId4"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3.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3.emf"/></Relationships>
</file>

<file path=ppt/slides/_rels/slide34.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1.bin"/><Relationship Id="rId5" Type="http://schemas.openxmlformats.org/officeDocument/2006/relationships/package" Target="../embeddings/Microsoft_Word_Document1.docx"/><Relationship Id="rId6" Type="http://schemas.openxmlformats.org/officeDocument/2006/relationships/image" Target="../media/image2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3158559" y="4732783"/>
            <a:ext cx="6918483" cy="614815"/>
          </a:xfrm>
        </p:spPr>
        <p:txBody>
          <a:bodyPr/>
          <a:lstStyle/>
          <a:p>
            <a:pPr algn="r">
              <a:lnSpc>
                <a:spcPct val="100000"/>
              </a:lnSpc>
              <a:defRPr/>
            </a:pPr>
            <a:r>
              <a:rPr lang="en-US" dirty="0" smtClean="0">
                <a:ea typeface="+mj-ea"/>
              </a:rPr>
              <a:t>IDO Meeting</a:t>
            </a:r>
            <a:br>
              <a:rPr lang="en-US" dirty="0" smtClean="0">
                <a:ea typeface="+mj-ea"/>
              </a:rPr>
            </a:br>
            <a:r>
              <a:rPr lang="en-US" sz="2895" dirty="0">
                <a:ea typeface="+mj-ea"/>
              </a:rPr>
              <a:t>19</a:t>
            </a:r>
            <a:r>
              <a:rPr lang="en-US" sz="2895" baseline="30000" dirty="0">
                <a:ea typeface="+mj-ea"/>
              </a:rPr>
              <a:t>th</a:t>
            </a:r>
            <a:r>
              <a:rPr lang="en-US" sz="2895" dirty="0">
                <a:ea typeface="+mj-ea"/>
              </a:rPr>
              <a:t> December 2016</a:t>
            </a:r>
          </a:p>
        </p:txBody>
      </p:sp>
      <p:sp>
        <p:nvSpPr>
          <p:cNvPr id="5" name="TextBox 4"/>
          <p:cNvSpPr txBox="1"/>
          <p:nvPr/>
        </p:nvSpPr>
        <p:spPr>
          <a:xfrm>
            <a:off x="9756931" y="1303064"/>
            <a:ext cx="642073" cy="499627"/>
          </a:xfrm>
          <a:prstGeom prst="rect">
            <a:avLst/>
          </a:prstGeom>
        </p:spPr>
        <p:txBody>
          <a:bodyPr wrap="none" lIns="0" tIns="0" rIns="0" bIns="0"/>
          <a:lstStyle/>
          <a:p>
            <a:pPr defTabSz="392128">
              <a:defRPr/>
            </a:pPr>
            <a:endParaRPr lang="en-US" sz="1206" dirty="0">
              <a:solidFill>
                <a:prstClr val="white"/>
              </a:solidFill>
              <a:latin typeface="Arial" panose="020B0604020202020204" pitchFamily="34" charset="0"/>
              <a:ea typeface="+mn-ea"/>
            </a:endParaRPr>
          </a:p>
        </p:txBody>
      </p:sp>
      <p:pic>
        <p:nvPicPr>
          <p:cNvPr id="1843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8890" y="1261307"/>
            <a:ext cx="1828152" cy="9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69984" y="2064743"/>
            <a:ext cx="642073" cy="501067"/>
          </a:xfrm>
          <a:prstGeom prst="rect">
            <a:avLst/>
          </a:prstGeom>
        </p:spPr>
        <p:txBody>
          <a:bodyPr wrap="none" lIns="0" tIns="0" rIns="0" bIns="0"/>
          <a:lstStyle/>
          <a:p>
            <a:pPr defTabSz="392128">
              <a:defRPr/>
            </a:pPr>
            <a:endParaRPr lang="en-US" sz="1206" dirty="0">
              <a:solidFill>
                <a:prstClr val="white"/>
              </a:solidFill>
              <a:latin typeface="Arial" panose="020B0604020202020204" pitchFamily="34" charset="0"/>
              <a:ea typeface="+mn-ea"/>
            </a:endParaRPr>
          </a:p>
        </p:txBody>
      </p:sp>
      <p:pic>
        <p:nvPicPr>
          <p:cNvPr id="1843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2117" y="-97910"/>
            <a:ext cx="7976887" cy="711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889113" y="0"/>
            <a:ext cx="3302887" cy="6858000"/>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92128">
              <a:defRPr/>
            </a:pPr>
            <a:endParaRPr lang="en-GB" sz="1568" dirty="0">
              <a:solidFill>
                <a:prstClr val="white"/>
              </a:solidFill>
            </a:endParaRPr>
          </a:p>
        </p:txBody>
      </p:sp>
      <p:sp>
        <p:nvSpPr>
          <p:cNvPr id="10" name="Title 1"/>
          <p:cNvSpPr txBox="1">
            <a:spLocks/>
          </p:cNvSpPr>
          <p:nvPr/>
        </p:nvSpPr>
        <p:spPr>
          <a:xfrm>
            <a:off x="6370779" y="2513976"/>
            <a:ext cx="5525165" cy="2090660"/>
          </a:xfrm>
          <a:prstGeom prst="rect">
            <a:avLst/>
          </a:prstGeom>
        </p:spPr>
        <p:txBody>
          <a:bodyPr lIns="0" tIns="0" rIns="0" bIns="0">
            <a:normAutofit fontScale="97500"/>
          </a:bodyPr>
          <a:lstStyle>
            <a:lvl1pPr algn="l" defTabSz="650276" rtl="0" eaLnBrk="1" latinLnBrk="0" hangingPunct="1">
              <a:lnSpc>
                <a:spcPts val="5000"/>
              </a:lnSpc>
              <a:spcBef>
                <a:spcPts val="0"/>
              </a:spcBef>
              <a:buNone/>
              <a:defRPr sz="6000" b="1" kern="1200">
                <a:solidFill>
                  <a:schemeClr val="bg1"/>
                </a:solidFill>
                <a:latin typeface="+mj-lt"/>
                <a:ea typeface="+mj-ea"/>
                <a:cs typeface="+mj-cs"/>
              </a:defRPr>
            </a:lvl1pPr>
          </a:lstStyle>
          <a:p>
            <a:pPr algn="r">
              <a:lnSpc>
                <a:spcPct val="100000"/>
              </a:lnSpc>
              <a:defRPr/>
            </a:pPr>
            <a:endParaRPr lang="en-GB" sz="2895" dirty="0">
              <a:solidFill>
                <a:prstClr val="white"/>
              </a:solidFill>
              <a:latin typeface="Arial" charset="0"/>
              <a:ea typeface="Arial" charset="0"/>
              <a:cs typeface="Arial" charset="0"/>
            </a:endParaRPr>
          </a:p>
        </p:txBody>
      </p:sp>
      <p:pic>
        <p:nvPicPr>
          <p:cNvPr id="18441"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35454" y="790478"/>
            <a:ext cx="3356547" cy="1144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1496" y="5448388"/>
            <a:ext cx="5954447" cy="94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52" y="0"/>
            <a:ext cx="607287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839725" y="2561083"/>
            <a:ext cx="5965550" cy="1808450"/>
          </a:xfrm>
          <a:prstGeom prst="rect">
            <a:avLst/>
          </a:prstGeom>
        </p:spPr>
        <p:txBody>
          <a:bodyPr wrap="none" lIns="0" tIns="0" rIns="0" bIns="0"/>
          <a:lstStyle/>
          <a:p>
            <a:pPr defTabSz="392128">
              <a:defRPr/>
            </a:pPr>
            <a:r>
              <a:rPr lang="en-GB" sz="3200" b="1" dirty="0" smtClean="0">
                <a:solidFill>
                  <a:prstClr val="white"/>
                </a:solidFill>
                <a:latin typeface="Arial" panose="020B0604020202020204" pitchFamily="34" charset="0"/>
                <a:ea typeface="+mn-ea"/>
              </a:rPr>
              <a:t>Heavy metal pollution from </a:t>
            </a:r>
          </a:p>
          <a:p>
            <a:pPr defTabSz="392128">
              <a:defRPr/>
            </a:pPr>
            <a:r>
              <a:rPr lang="en-GB" sz="3200" b="1" dirty="0" smtClean="0">
                <a:solidFill>
                  <a:prstClr val="white"/>
                </a:solidFill>
                <a:latin typeface="Arial" panose="020B0604020202020204" pitchFamily="34" charset="0"/>
                <a:ea typeface="+mn-ea"/>
              </a:rPr>
              <a:t>mining activities</a:t>
            </a:r>
            <a:endParaRPr lang="en-GB" sz="3200" b="1" dirty="0">
              <a:solidFill>
                <a:prstClr val="white"/>
              </a:solidFill>
              <a:latin typeface="Arial" panose="020B0604020202020204" pitchFamily="34" charset="0"/>
              <a:ea typeface="+mn-ea"/>
            </a:endParaRPr>
          </a:p>
          <a:p>
            <a:pPr algn="r" defTabSz="392128">
              <a:defRPr/>
            </a:pPr>
            <a:endParaRPr lang="en-GB" sz="3257" dirty="0">
              <a:solidFill>
                <a:prstClr val="white"/>
              </a:solidFill>
              <a:latin typeface="Arial" panose="020B0604020202020204" pitchFamily="34" charset="0"/>
              <a:ea typeface="+mn-ea"/>
            </a:endParaRPr>
          </a:p>
          <a:p>
            <a:pPr defTabSz="392128">
              <a:defRPr/>
            </a:pPr>
            <a:endParaRPr lang="en-GB" sz="2400" dirty="0">
              <a:solidFill>
                <a:prstClr val="white"/>
              </a:solidFill>
              <a:latin typeface="Arial" panose="020B0604020202020204" pitchFamily="34" charset="0"/>
              <a:ea typeface="+mn-ea"/>
            </a:endParaRPr>
          </a:p>
        </p:txBody>
      </p:sp>
    </p:spTree>
    <p:extLst>
      <p:ext uri="{BB962C8B-B14F-4D97-AF65-F5344CB8AC3E}">
        <p14:creationId xmlns:p14="http://schemas.microsoft.com/office/powerpoint/2010/main" val="19870737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1379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Metal pollution from mining</a:t>
            </a:r>
            <a:endParaRPr lang="en-US" dirty="0"/>
          </a:p>
        </p:txBody>
      </p:sp>
      <p:sp>
        <p:nvSpPr>
          <p:cNvPr id="7" name="Content Placeholder 2"/>
          <p:cNvSpPr>
            <a:spLocks noGrp="1"/>
          </p:cNvSpPr>
          <p:nvPr>
            <p:ph idx="1"/>
          </p:nvPr>
        </p:nvSpPr>
        <p:spPr>
          <a:xfrm>
            <a:off x="439800" y="1861125"/>
            <a:ext cx="10851827" cy="4525963"/>
          </a:xfrm>
        </p:spPr>
        <p:txBody>
          <a:bodyPr>
            <a:normAutofit fontScale="92500" lnSpcReduction="10000"/>
          </a:bodyPr>
          <a:lstStyle/>
          <a:p>
            <a:pPr marL="0" indent="0">
              <a:buNone/>
            </a:pPr>
            <a:r>
              <a:rPr lang="en-US" dirty="0" smtClean="0"/>
              <a:t>Mining activities can result in the release of large amounts of heavy metals into water bodies (rivers, lakes and groundwater) during ore processing and from the waste materials (tailings).</a:t>
            </a:r>
          </a:p>
          <a:p>
            <a:pPr marL="0" indent="0">
              <a:buNone/>
            </a:pPr>
            <a:endParaRPr lang="en-US" dirty="0" smtClean="0"/>
          </a:p>
          <a:p>
            <a:pPr marL="0" indent="0">
              <a:buNone/>
            </a:pPr>
            <a:r>
              <a:rPr lang="en-US" dirty="0" smtClean="0"/>
              <a:t>Important processes are;</a:t>
            </a:r>
            <a:endParaRPr lang="en-US" dirty="0"/>
          </a:p>
          <a:p>
            <a:pPr marL="514350" indent="-514350">
              <a:buFont typeface="+mj-lt"/>
              <a:buAutoNum type="arabicPeriod"/>
            </a:pPr>
            <a:r>
              <a:rPr lang="en-US" b="1" dirty="0" smtClean="0"/>
              <a:t>Acid mine drainage</a:t>
            </a:r>
            <a:r>
              <a:rPr lang="en-US" dirty="0" smtClean="0"/>
              <a:t>; metals released from ore material and waste material (mine tailings) </a:t>
            </a:r>
          </a:p>
          <a:p>
            <a:pPr marL="514350" indent="-514350">
              <a:buFont typeface="+mj-lt"/>
              <a:buAutoNum type="arabicPeriod"/>
            </a:pPr>
            <a:r>
              <a:rPr lang="en-US" b="1" dirty="0" smtClean="0"/>
              <a:t>Smelting; </a:t>
            </a:r>
            <a:r>
              <a:rPr lang="en-US" dirty="0" smtClean="0"/>
              <a:t>ore processing technique that results in metal emission to the atmosphere </a:t>
            </a:r>
          </a:p>
          <a:p>
            <a:pPr marL="514350" indent="-514350">
              <a:buFont typeface="+mj-lt"/>
              <a:buAutoNum type="arabicPeriod"/>
            </a:pPr>
            <a:r>
              <a:rPr lang="en-US" b="1" dirty="0" smtClean="0"/>
              <a:t>Mercury </a:t>
            </a:r>
            <a:r>
              <a:rPr lang="en-US" b="1" dirty="0"/>
              <a:t>amalgamation</a:t>
            </a:r>
            <a:r>
              <a:rPr lang="en-US" dirty="0" smtClean="0"/>
              <a:t>; </a:t>
            </a:r>
            <a:r>
              <a:rPr lang="en-US" dirty="0"/>
              <a:t>technique to process gold </a:t>
            </a:r>
            <a:r>
              <a:rPr lang="en-US" dirty="0" smtClean="0"/>
              <a:t>ore that results in mercury (Hg) pollution</a:t>
            </a:r>
            <a:endParaRPr lang="en-US" dirty="0"/>
          </a:p>
        </p:txBody>
      </p:sp>
    </p:spTree>
    <p:extLst>
      <p:ext uri="{BB962C8B-B14F-4D97-AF65-F5344CB8AC3E}">
        <p14:creationId xmlns:p14="http://schemas.microsoft.com/office/powerpoint/2010/main" val="1922039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Summary </a:t>
            </a:r>
            <a:br>
              <a:rPr lang="en-US" dirty="0" smtClean="0"/>
            </a:br>
            <a:r>
              <a:rPr lang="en-US" i="1" dirty="0" smtClean="0"/>
              <a:t>True or false?</a:t>
            </a:r>
            <a:endParaRPr lang="en-US" i="1" dirty="0"/>
          </a:p>
        </p:txBody>
      </p:sp>
      <p:sp>
        <p:nvSpPr>
          <p:cNvPr id="6" name="Content Placeholder 2"/>
          <p:cNvSpPr>
            <a:spLocks noGrp="1"/>
          </p:cNvSpPr>
          <p:nvPr>
            <p:ph idx="1"/>
          </p:nvPr>
        </p:nvSpPr>
        <p:spPr>
          <a:xfrm>
            <a:off x="457199" y="1600200"/>
            <a:ext cx="10956217" cy="4525963"/>
          </a:xfrm>
        </p:spPr>
        <p:txBody>
          <a:bodyPr>
            <a:normAutofit/>
          </a:bodyPr>
          <a:lstStyle/>
          <a:p>
            <a:pPr marL="514350" indent="-514350">
              <a:buFont typeface="+mj-lt"/>
              <a:buAutoNum type="arabicPeriod"/>
            </a:pPr>
            <a:r>
              <a:rPr lang="en-US" sz="3000" dirty="0" smtClean="0"/>
              <a:t>Mining is important to the economy but can have negative impacts on the environment</a:t>
            </a:r>
          </a:p>
          <a:p>
            <a:pPr marL="514350" indent="-514350">
              <a:buFont typeface="+mj-lt"/>
              <a:buAutoNum type="arabicPeriod"/>
            </a:pPr>
            <a:endParaRPr lang="en-US" sz="3000" dirty="0"/>
          </a:p>
          <a:p>
            <a:pPr marL="514350" indent="-514350">
              <a:buFont typeface="+mj-lt"/>
              <a:buAutoNum type="arabicPeriod"/>
            </a:pPr>
            <a:r>
              <a:rPr lang="en-US" sz="3000" dirty="0" smtClean="0"/>
              <a:t>Myanmar has a lot of mining operations many of which are artisanal/small scale mines</a:t>
            </a:r>
          </a:p>
          <a:p>
            <a:pPr marL="514350" indent="-514350">
              <a:buFont typeface="+mj-lt"/>
              <a:buAutoNum type="arabicPeriod"/>
            </a:pPr>
            <a:endParaRPr lang="en-US" sz="3000" dirty="0"/>
          </a:p>
          <a:p>
            <a:pPr marL="514350" indent="-514350">
              <a:buFont typeface="+mj-lt"/>
              <a:buAutoNum type="arabicPeriod"/>
            </a:pPr>
            <a:r>
              <a:rPr lang="en-US" sz="3000" dirty="0" smtClean="0"/>
              <a:t>Metals can be released from mining operations to the environment due to acid mine drainage</a:t>
            </a:r>
          </a:p>
          <a:p>
            <a:pPr marL="514350" indent="-514350">
              <a:buFont typeface="+mj-lt"/>
              <a:buAutoNum type="arabicPeriod"/>
            </a:pPr>
            <a:endParaRPr lang="en-US" sz="30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922039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Summary </a:t>
            </a:r>
            <a:br>
              <a:rPr lang="en-US" dirty="0" smtClean="0"/>
            </a:br>
            <a:r>
              <a:rPr lang="en-US" i="1" dirty="0" smtClean="0"/>
              <a:t>True or false?</a:t>
            </a:r>
            <a:endParaRPr lang="en-US" i="1" dirty="0"/>
          </a:p>
        </p:txBody>
      </p:sp>
      <p:sp>
        <p:nvSpPr>
          <p:cNvPr id="6" name="Content Placeholder 2"/>
          <p:cNvSpPr>
            <a:spLocks noGrp="1"/>
          </p:cNvSpPr>
          <p:nvPr>
            <p:ph idx="1"/>
          </p:nvPr>
        </p:nvSpPr>
        <p:spPr>
          <a:xfrm>
            <a:off x="439801" y="1791545"/>
            <a:ext cx="11112804" cy="4525963"/>
          </a:xfrm>
        </p:spPr>
        <p:txBody>
          <a:bodyPr>
            <a:normAutofit/>
          </a:bodyPr>
          <a:lstStyle/>
          <a:p>
            <a:pPr marL="514350" indent="-514350">
              <a:buFont typeface="+mj-lt"/>
              <a:buAutoNum type="arabicPeriod"/>
            </a:pPr>
            <a:r>
              <a:rPr lang="en-US" sz="3000" dirty="0" smtClean="0"/>
              <a:t>Mining is important to the economy but can have negative impacts on the environment </a:t>
            </a:r>
            <a:r>
              <a:rPr lang="en-US" sz="2800" b="1" dirty="0" smtClean="0">
                <a:solidFill>
                  <a:schemeClr val="accent6"/>
                </a:solidFill>
              </a:rPr>
              <a:t>TRUE</a:t>
            </a:r>
            <a:r>
              <a:rPr lang="en-US" sz="2800" b="1" dirty="0" smtClean="0">
                <a:solidFill>
                  <a:schemeClr val="accent6"/>
                </a:solidFill>
                <a:latin typeface="Zapf Dingbats"/>
                <a:ea typeface="Zapf Dingbats"/>
                <a:cs typeface="Zapf Dingbats"/>
                <a:sym typeface="Zapf Dingbats"/>
              </a:rPr>
              <a:t>✔</a:t>
            </a:r>
            <a:endParaRPr lang="en-US" sz="3000" dirty="0" smtClean="0">
              <a:solidFill>
                <a:schemeClr val="accent6"/>
              </a:solidFill>
            </a:endParaRPr>
          </a:p>
          <a:p>
            <a:pPr marL="514350" indent="-514350">
              <a:buFont typeface="+mj-lt"/>
              <a:buAutoNum type="arabicPeriod"/>
            </a:pPr>
            <a:endParaRPr lang="en-US" sz="3000" dirty="0"/>
          </a:p>
          <a:p>
            <a:pPr marL="514350" indent="-514350">
              <a:buFont typeface="+mj-lt"/>
              <a:buAutoNum type="arabicPeriod"/>
            </a:pPr>
            <a:r>
              <a:rPr lang="en-US" sz="3000" dirty="0" smtClean="0"/>
              <a:t>Myanmar has a lot of mining operations many of which are artisanal/small scale mines </a:t>
            </a:r>
            <a:r>
              <a:rPr lang="en-US" sz="2800" b="1" dirty="0">
                <a:solidFill>
                  <a:srgbClr val="70AD47"/>
                </a:solidFill>
              </a:rPr>
              <a:t>TRUE </a:t>
            </a:r>
            <a:r>
              <a:rPr lang="en-US" sz="2800" b="1" dirty="0" smtClean="0">
                <a:solidFill>
                  <a:srgbClr val="70AD47"/>
                </a:solidFill>
                <a:latin typeface="Zapf Dingbats"/>
                <a:ea typeface="Zapf Dingbats"/>
                <a:cs typeface="Zapf Dingbats"/>
                <a:sym typeface="Zapf Dingbats"/>
              </a:rPr>
              <a:t>✔</a:t>
            </a:r>
            <a:endParaRPr lang="en-US" sz="3000" dirty="0" smtClean="0">
              <a:solidFill>
                <a:srgbClr val="70AD47"/>
              </a:solidFill>
            </a:endParaRPr>
          </a:p>
          <a:p>
            <a:pPr marL="514350" indent="-514350">
              <a:buFont typeface="+mj-lt"/>
              <a:buAutoNum type="arabicPeriod"/>
            </a:pPr>
            <a:endParaRPr lang="en-US" sz="3000" dirty="0"/>
          </a:p>
          <a:p>
            <a:pPr marL="514350" indent="-514350">
              <a:buFont typeface="+mj-lt"/>
              <a:buAutoNum type="arabicPeriod"/>
            </a:pPr>
            <a:r>
              <a:rPr lang="en-US" sz="3000" dirty="0" smtClean="0"/>
              <a:t>Metals can be released from mining operations to the environment due to acid mine drainage </a:t>
            </a:r>
            <a:r>
              <a:rPr lang="en-US" sz="2800" b="1" dirty="0">
                <a:solidFill>
                  <a:srgbClr val="70AD47"/>
                </a:solidFill>
              </a:rPr>
              <a:t>TRUE </a:t>
            </a:r>
            <a:r>
              <a:rPr lang="en-US" sz="2800" b="1" dirty="0">
                <a:solidFill>
                  <a:srgbClr val="70AD47"/>
                </a:solidFill>
                <a:latin typeface="Zapf Dingbats"/>
                <a:ea typeface="Zapf Dingbats"/>
                <a:cs typeface="Zapf Dingbats"/>
                <a:sym typeface="Zapf Dingbats"/>
              </a:rPr>
              <a:t>✔</a:t>
            </a:r>
            <a:endParaRPr lang="en-US" sz="2800" dirty="0">
              <a:solidFill>
                <a:srgbClr val="70AD47"/>
              </a:solidFill>
            </a:endParaRPr>
          </a:p>
          <a:p>
            <a:pPr marL="0" indent="0">
              <a:buNone/>
            </a:pPr>
            <a:endParaRPr lang="en-US" sz="3000" dirty="0" smtClean="0"/>
          </a:p>
          <a:p>
            <a:pPr marL="514350" indent="-514350">
              <a:buFont typeface="+mj-lt"/>
              <a:buAutoNum type="arabicPeriod"/>
            </a:pPr>
            <a:endParaRPr lang="en-US" sz="30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922039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9847" y="1198667"/>
            <a:ext cx="8174208" cy="804844"/>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334800" y="1145002"/>
            <a:ext cx="8775921" cy="830997"/>
          </a:xfrm>
          <a:prstGeom prst="rect">
            <a:avLst/>
          </a:prstGeom>
          <a:noFill/>
        </p:spPr>
        <p:txBody>
          <a:bodyPr wrap="square" rtlCol="0">
            <a:spAutoFit/>
          </a:bodyPr>
          <a:lstStyle/>
          <a:p>
            <a:r>
              <a:rPr lang="en-US" sz="2400" dirty="0" smtClean="0"/>
              <a:t>Acid mine drainage is the discharge of acidic (low pH) water with high concentrations of metals from mining areas. </a:t>
            </a:r>
          </a:p>
        </p:txBody>
      </p:sp>
      <p:sp>
        <p:nvSpPr>
          <p:cNvPr id="7" name="Title 1"/>
          <p:cNvSpPr txBox="1">
            <a:spLocks/>
          </p:cNvSpPr>
          <p:nvPr/>
        </p:nvSpPr>
        <p:spPr>
          <a:xfrm>
            <a:off x="367765" y="258286"/>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Acid mine drainage</a:t>
            </a:r>
            <a:endParaRPr lang="en-US" dirty="0"/>
          </a:p>
        </p:txBody>
      </p:sp>
      <p:sp>
        <p:nvSpPr>
          <p:cNvPr id="8" name="TextBox 7"/>
          <p:cNvSpPr txBox="1"/>
          <p:nvPr/>
        </p:nvSpPr>
        <p:spPr>
          <a:xfrm>
            <a:off x="290061" y="5550442"/>
            <a:ext cx="2356234" cy="461665"/>
          </a:xfrm>
          <a:prstGeom prst="rect">
            <a:avLst/>
          </a:prstGeom>
          <a:noFill/>
        </p:spPr>
        <p:txBody>
          <a:bodyPr wrap="none" rtlCol="0">
            <a:spAutoFit/>
          </a:bodyPr>
          <a:lstStyle/>
          <a:p>
            <a:r>
              <a:rPr lang="en-US" sz="2400" dirty="0" smtClean="0"/>
              <a:t>Galena            </a:t>
            </a:r>
            <a:r>
              <a:rPr lang="en-US" sz="2400" dirty="0" err="1" smtClean="0"/>
              <a:t>PbS</a:t>
            </a:r>
            <a:endParaRPr lang="en-US" sz="2400" dirty="0"/>
          </a:p>
        </p:txBody>
      </p:sp>
      <p:sp>
        <p:nvSpPr>
          <p:cNvPr id="9" name="TextBox 8"/>
          <p:cNvSpPr txBox="1"/>
          <p:nvPr/>
        </p:nvSpPr>
        <p:spPr>
          <a:xfrm>
            <a:off x="4775463" y="5550442"/>
            <a:ext cx="2319565" cy="461665"/>
          </a:xfrm>
          <a:prstGeom prst="rect">
            <a:avLst/>
          </a:prstGeom>
          <a:noFill/>
        </p:spPr>
        <p:txBody>
          <a:bodyPr wrap="none" rtlCol="0">
            <a:spAutoFit/>
          </a:bodyPr>
          <a:lstStyle/>
          <a:p>
            <a:r>
              <a:rPr lang="en-US" sz="2400" dirty="0" err="1" smtClean="0"/>
              <a:t>Sphalerite</a:t>
            </a:r>
            <a:r>
              <a:rPr lang="en-US" sz="2400" dirty="0" smtClean="0"/>
              <a:t>      </a:t>
            </a:r>
            <a:r>
              <a:rPr lang="en-US" sz="2400" dirty="0" err="1" smtClean="0"/>
              <a:t>ZnS</a:t>
            </a:r>
            <a:endParaRPr lang="en-US" sz="2400" dirty="0"/>
          </a:p>
        </p:txBody>
      </p:sp>
      <p:sp>
        <p:nvSpPr>
          <p:cNvPr id="10" name="TextBox 9"/>
          <p:cNvSpPr txBox="1"/>
          <p:nvPr/>
        </p:nvSpPr>
        <p:spPr>
          <a:xfrm>
            <a:off x="4638819" y="4507933"/>
            <a:ext cx="2935419" cy="461665"/>
          </a:xfrm>
          <a:prstGeom prst="rect">
            <a:avLst/>
          </a:prstGeom>
          <a:noFill/>
        </p:spPr>
        <p:txBody>
          <a:bodyPr wrap="none" rtlCol="0">
            <a:spAutoFit/>
          </a:bodyPr>
          <a:lstStyle/>
          <a:p>
            <a:r>
              <a:rPr lang="en-US" sz="2400" dirty="0" smtClean="0"/>
              <a:t>Chalcopyrite      </a:t>
            </a:r>
            <a:r>
              <a:rPr lang="en-US" sz="2400" dirty="0" err="1" smtClean="0"/>
              <a:t>CuFeS</a:t>
            </a:r>
            <a:endParaRPr lang="en-US" sz="2400" dirty="0"/>
          </a:p>
        </p:txBody>
      </p:sp>
      <p:pic>
        <p:nvPicPr>
          <p:cNvPr id="11" name="Picture 10" descr="pyrite-345637_1920.jpg"/>
          <p:cNvPicPr>
            <a:picLocks noChangeAspect="1"/>
          </p:cNvPicPr>
          <p:nvPr/>
        </p:nvPicPr>
        <p:blipFill rotWithShape="1">
          <a:blip r:embed="rId3">
            <a:extLst>
              <a:ext uri="{28A0092B-C50C-407E-A947-70E740481C1C}">
                <a14:useLocalDpi xmlns:a14="http://schemas.microsoft.com/office/drawing/2010/main" val="0"/>
              </a:ext>
            </a:extLst>
          </a:blip>
          <a:srcRect l="31464" t="27319" r="35375" b="33621"/>
          <a:stretch/>
        </p:blipFill>
        <p:spPr>
          <a:xfrm>
            <a:off x="2877038" y="4504232"/>
            <a:ext cx="1185279" cy="930732"/>
          </a:xfrm>
          <a:prstGeom prst="rect">
            <a:avLst/>
          </a:prstGeom>
        </p:spPr>
      </p:pic>
      <p:pic>
        <p:nvPicPr>
          <p:cNvPr id="12" name="Picture 11" descr="galena-337703_1920.jpg"/>
          <p:cNvPicPr>
            <a:picLocks noChangeAspect="1"/>
          </p:cNvPicPr>
          <p:nvPr/>
        </p:nvPicPr>
        <p:blipFill rotWithShape="1">
          <a:blip r:embed="rId4">
            <a:extLst>
              <a:ext uri="{28A0092B-C50C-407E-A947-70E740481C1C}">
                <a14:useLocalDpi xmlns:a14="http://schemas.microsoft.com/office/drawing/2010/main" val="0"/>
              </a:ext>
            </a:extLst>
          </a:blip>
          <a:srcRect l="38968" t="31383" r="38848" b="41093"/>
          <a:stretch/>
        </p:blipFill>
        <p:spPr>
          <a:xfrm>
            <a:off x="2877038" y="5550442"/>
            <a:ext cx="1091854" cy="1015981"/>
          </a:xfrm>
          <a:prstGeom prst="rect">
            <a:avLst/>
          </a:prstGeom>
        </p:spPr>
      </p:pic>
      <p:pic>
        <p:nvPicPr>
          <p:cNvPr id="13" name="Picture 12" descr="Chalcopyrite.jpg"/>
          <p:cNvPicPr>
            <a:picLocks noChangeAspect="1"/>
          </p:cNvPicPr>
          <p:nvPr/>
        </p:nvPicPr>
        <p:blipFill rotWithShape="1">
          <a:blip r:embed="rId5">
            <a:extLst>
              <a:ext uri="{28A0092B-C50C-407E-A947-70E740481C1C}">
                <a14:useLocalDpi xmlns:a14="http://schemas.microsoft.com/office/drawing/2010/main" val="0"/>
              </a:ext>
            </a:extLst>
          </a:blip>
          <a:srcRect l="27467" t="21926" r="41486" b="36926"/>
          <a:stretch/>
        </p:blipFill>
        <p:spPr>
          <a:xfrm>
            <a:off x="7588678" y="4442269"/>
            <a:ext cx="1098122" cy="970264"/>
          </a:xfrm>
          <a:prstGeom prst="rect">
            <a:avLst/>
          </a:prstGeom>
        </p:spPr>
      </p:pic>
      <p:pic>
        <p:nvPicPr>
          <p:cNvPr id="14" name="Picture 13" descr="Sphalerite.jpg"/>
          <p:cNvPicPr>
            <a:picLocks noChangeAspect="1"/>
          </p:cNvPicPr>
          <p:nvPr/>
        </p:nvPicPr>
        <p:blipFill rotWithShape="1">
          <a:blip r:embed="rId6">
            <a:extLst>
              <a:ext uri="{28A0092B-C50C-407E-A947-70E740481C1C}">
                <a14:useLocalDpi xmlns:a14="http://schemas.microsoft.com/office/drawing/2010/main" val="0"/>
              </a:ext>
            </a:extLst>
          </a:blip>
          <a:srcRect l="31465" t="26494" r="10683"/>
          <a:stretch/>
        </p:blipFill>
        <p:spPr>
          <a:xfrm>
            <a:off x="7587666" y="5621384"/>
            <a:ext cx="1099134" cy="1047358"/>
          </a:xfrm>
          <a:prstGeom prst="rect">
            <a:avLst/>
          </a:prstGeom>
        </p:spPr>
      </p:pic>
      <p:sp>
        <p:nvSpPr>
          <p:cNvPr id="15" name="TextBox 14"/>
          <p:cNvSpPr txBox="1"/>
          <p:nvPr/>
        </p:nvSpPr>
        <p:spPr>
          <a:xfrm>
            <a:off x="354231" y="4507933"/>
            <a:ext cx="2292064" cy="461665"/>
          </a:xfrm>
          <a:prstGeom prst="rect">
            <a:avLst/>
          </a:prstGeom>
          <a:noFill/>
        </p:spPr>
        <p:txBody>
          <a:bodyPr wrap="none" rtlCol="0">
            <a:spAutoFit/>
          </a:bodyPr>
          <a:lstStyle/>
          <a:p>
            <a:r>
              <a:rPr lang="en-US" sz="2400" dirty="0"/>
              <a:t>Pyrite            FeS</a:t>
            </a:r>
            <a:r>
              <a:rPr lang="en-US" sz="2400" baseline="-25000" dirty="0"/>
              <a:t>2</a:t>
            </a:r>
          </a:p>
        </p:txBody>
      </p:sp>
      <p:sp>
        <p:nvSpPr>
          <p:cNvPr id="16" name="TextBox 15"/>
          <p:cNvSpPr txBox="1"/>
          <p:nvPr/>
        </p:nvSpPr>
        <p:spPr>
          <a:xfrm>
            <a:off x="333138" y="1815307"/>
            <a:ext cx="11805201" cy="3447097"/>
          </a:xfrm>
          <a:prstGeom prst="rect">
            <a:avLst/>
          </a:prstGeom>
          <a:noFill/>
        </p:spPr>
        <p:txBody>
          <a:bodyPr wrap="square" rtlCol="0">
            <a:spAutoFit/>
          </a:bodyPr>
          <a:lstStyle/>
          <a:p>
            <a:endParaRPr lang="en-US" sz="2400" dirty="0"/>
          </a:p>
          <a:p>
            <a:r>
              <a:rPr lang="en-US" sz="2400" dirty="0" smtClean="0"/>
              <a:t>It is produced by the chemical reaction of metal sulfide minerals with oxygen and water at Earth’s surface</a:t>
            </a:r>
            <a:endParaRPr lang="en-US" sz="2400" dirty="0"/>
          </a:p>
          <a:p>
            <a:endParaRPr lang="en-US" sz="1100" dirty="0"/>
          </a:p>
          <a:p>
            <a:endParaRPr lang="en-US" sz="1100" dirty="0" smtClean="0"/>
          </a:p>
          <a:p>
            <a:r>
              <a:rPr lang="en-US" sz="2400" dirty="0" smtClean="0"/>
              <a:t>Metal ore deposits (and coal deposits) contain a lot </a:t>
            </a:r>
            <a:r>
              <a:rPr lang="en-US" sz="2400" dirty="0" smtClean="0">
                <a:solidFill>
                  <a:srgbClr val="000000"/>
                </a:solidFill>
              </a:rPr>
              <a:t>of metal </a:t>
            </a:r>
            <a:r>
              <a:rPr lang="en-US" sz="2400" dirty="0" smtClean="0"/>
              <a:t>sulfide minerals.</a:t>
            </a:r>
          </a:p>
          <a:p>
            <a:endParaRPr lang="en-US" sz="1200" dirty="0"/>
          </a:p>
          <a:p>
            <a:r>
              <a:rPr lang="en-US" sz="2400" u="sng" dirty="0" smtClean="0"/>
              <a:t>Common metal sulfide minerals in ore deposits </a:t>
            </a:r>
            <a:endParaRPr lang="en-US" sz="2400" u="sng" baseline="-25000" dirty="0"/>
          </a:p>
          <a:p>
            <a:endParaRPr lang="en-US" sz="2400" baseline="-25000" dirty="0" smtClean="0"/>
          </a:p>
          <a:p>
            <a:endParaRPr lang="en-US" sz="1600" dirty="0" smtClean="0">
              <a:solidFill>
                <a:srgbClr val="000000"/>
              </a:solidFill>
            </a:endParaRPr>
          </a:p>
          <a:p>
            <a:endParaRPr lang="en-US" sz="2400" baseline="-25000" dirty="0"/>
          </a:p>
          <a:p>
            <a:endParaRPr lang="en-US" sz="2400" baseline="-25000" dirty="0"/>
          </a:p>
        </p:txBody>
      </p:sp>
      <p:sp>
        <p:nvSpPr>
          <p:cNvPr id="18" name="TextBox 17"/>
          <p:cNvSpPr txBox="1"/>
          <p:nvPr/>
        </p:nvSpPr>
        <p:spPr>
          <a:xfrm>
            <a:off x="8908889" y="6488668"/>
            <a:ext cx="2006416" cy="369332"/>
          </a:xfrm>
          <a:prstGeom prst="rect">
            <a:avLst/>
          </a:prstGeom>
          <a:noFill/>
        </p:spPr>
        <p:txBody>
          <a:bodyPr wrap="none" rtlCol="0">
            <a:spAutoFit/>
          </a:bodyPr>
          <a:lstStyle/>
          <a:p>
            <a:r>
              <a:rPr lang="en-US" dirty="0" smtClean="0"/>
              <a:t>Photos; </a:t>
            </a:r>
            <a:r>
              <a:rPr lang="en-US" dirty="0" err="1" smtClean="0"/>
              <a:t>pexels.com</a:t>
            </a:r>
            <a:endParaRPr lang="en-US" dirty="0"/>
          </a:p>
        </p:txBody>
      </p:sp>
    </p:spTree>
    <p:extLst>
      <p:ext uri="{BB962C8B-B14F-4D97-AF65-F5344CB8AC3E}">
        <p14:creationId xmlns:p14="http://schemas.microsoft.com/office/powerpoint/2010/main" val="1922039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91997" y="389554"/>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Acid mine drainage</a:t>
            </a:r>
            <a:endParaRPr lang="en-US" dirty="0"/>
          </a:p>
        </p:txBody>
      </p:sp>
      <p:sp>
        <p:nvSpPr>
          <p:cNvPr id="8" name="TextBox 7"/>
          <p:cNvSpPr txBox="1"/>
          <p:nvPr/>
        </p:nvSpPr>
        <p:spPr>
          <a:xfrm>
            <a:off x="1505657" y="4043619"/>
            <a:ext cx="2584812" cy="461665"/>
          </a:xfrm>
          <a:prstGeom prst="rect">
            <a:avLst/>
          </a:prstGeom>
          <a:noFill/>
        </p:spPr>
        <p:txBody>
          <a:bodyPr wrap="none" rtlCol="0">
            <a:spAutoFit/>
          </a:bodyPr>
          <a:lstStyle/>
          <a:p>
            <a:r>
              <a:rPr lang="en-US" sz="2400" dirty="0" smtClean="0">
                <a:solidFill>
                  <a:srgbClr val="FF6600"/>
                </a:solidFill>
              </a:rPr>
              <a:t>2FeS</a:t>
            </a:r>
            <a:r>
              <a:rPr lang="en-US" sz="2400" baseline="-25000" dirty="0" smtClean="0">
                <a:solidFill>
                  <a:srgbClr val="FF6600"/>
                </a:solidFill>
              </a:rPr>
              <a:t>2</a:t>
            </a:r>
            <a:r>
              <a:rPr lang="en-US" sz="2400" dirty="0" smtClean="0"/>
              <a:t> +</a:t>
            </a:r>
            <a:r>
              <a:rPr lang="en-US" sz="2400" dirty="0" smtClean="0">
                <a:solidFill>
                  <a:schemeClr val="accent6"/>
                </a:solidFill>
              </a:rPr>
              <a:t> 7O</a:t>
            </a:r>
            <a:r>
              <a:rPr lang="en-US" sz="2400" baseline="-25000" dirty="0" smtClean="0">
                <a:solidFill>
                  <a:schemeClr val="accent6"/>
                </a:solidFill>
              </a:rPr>
              <a:t>2</a:t>
            </a:r>
            <a:r>
              <a:rPr lang="en-US" sz="2400" dirty="0" smtClean="0">
                <a:solidFill>
                  <a:schemeClr val="accent6"/>
                </a:solidFill>
              </a:rPr>
              <a:t> </a:t>
            </a:r>
            <a:r>
              <a:rPr lang="en-US" sz="2400" dirty="0" smtClean="0"/>
              <a:t>+ </a:t>
            </a:r>
            <a:r>
              <a:rPr lang="en-US" sz="2400" dirty="0" smtClean="0">
                <a:solidFill>
                  <a:srgbClr val="0000FF"/>
                </a:solidFill>
              </a:rPr>
              <a:t>2H</a:t>
            </a:r>
            <a:r>
              <a:rPr lang="en-US" sz="2400" baseline="-25000" dirty="0" smtClean="0">
                <a:solidFill>
                  <a:srgbClr val="0000FF"/>
                </a:solidFill>
              </a:rPr>
              <a:t>2</a:t>
            </a:r>
            <a:r>
              <a:rPr lang="en-US" sz="2400" dirty="0" smtClean="0">
                <a:solidFill>
                  <a:srgbClr val="0000FF"/>
                </a:solidFill>
              </a:rPr>
              <a:t>O</a:t>
            </a:r>
            <a:r>
              <a:rPr lang="en-US" sz="2400" dirty="0" smtClean="0"/>
              <a:t> </a:t>
            </a:r>
            <a:endParaRPr lang="en-US" sz="2400" dirty="0"/>
          </a:p>
        </p:txBody>
      </p:sp>
      <p:cxnSp>
        <p:nvCxnSpPr>
          <p:cNvPr id="9" name="Straight Arrow Connector 8"/>
          <p:cNvCxnSpPr/>
          <p:nvPr/>
        </p:nvCxnSpPr>
        <p:spPr>
          <a:xfrm>
            <a:off x="4062396" y="4274452"/>
            <a:ext cx="13326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518830" y="4043619"/>
            <a:ext cx="2608406" cy="461665"/>
          </a:xfrm>
          <a:prstGeom prst="rect">
            <a:avLst/>
          </a:prstGeom>
          <a:noFill/>
        </p:spPr>
        <p:txBody>
          <a:bodyPr wrap="none" rtlCol="0">
            <a:spAutoFit/>
          </a:bodyPr>
          <a:lstStyle/>
          <a:p>
            <a:r>
              <a:rPr lang="en-US" sz="2400" dirty="0" smtClean="0">
                <a:solidFill>
                  <a:srgbClr val="660066"/>
                </a:solidFill>
              </a:rPr>
              <a:t>2Fe</a:t>
            </a:r>
            <a:r>
              <a:rPr lang="en-US" sz="2400" baseline="30000" dirty="0" smtClean="0">
                <a:solidFill>
                  <a:srgbClr val="660066"/>
                </a:solidFill>
              </a:rPr>
              <a:t>2+ </a:t>
            </a:r>
            <a:r>
              <a:rPr lang="en-US" sz="2400" dirty="0" smtClean="0"/>
              <a:t>+ </a:t>
            </a:r>
            <a:r>
              <a:rPr lang="en-US" sz="2400" dirty="0" smtClean="0">
                <a:solidFill>
                  <a:srgbClr val="FF0000"/>
                </a:solidFill>
              </a:rPr>
              <a:t>4SO</a:t>
            </a:r>
            <a:r>
              <a:rPr lang="en-US" sz="2400" baseline="-25000" dirty="0" smtClean="0">
                <a:solidFill>
                  <a:srgbClr val="FF0000"/>
                </a:solidFill>
              </a:rPr>
              <a:t>4</a:t>
            </a:r>
            <a:r>
              <a:rPr lang="en-US" sz="2400" baseline="30000" dirty="0" smtClean="0">
                <a:solidFill>
                  <a:srgbClr val="FF0000"/>
                </a:solidFill>
              </a:rPr>
              <a:t>2- </a:t>
            </a:r>
            <a:r>
              <a:rPr lang="en-US" sz="2400" dirty="0" smtClean="0">
                <a:solidFill>
                  <a:srgbClr val="FF0000"/>
                </a:solidFill>
              </a:rPr>
              <a:t>+ 4H</a:t>
            </a:r>
            <a:r>
              <a:rPr lang="en-US" sz="2400" baseline="30000" dirty="0" smtClean="0">
                <a:solidFill>
                  <a:srgbClr val="FF0000"/>
                </a:solidFill>
              </a:rPr>
              <a:t>+</a:t>
            </a:r>
            <a:r>
              <a:rPr lang="en-US" sz="2400" dirty="0" smtClean="0">
                <a:solidFill>
                  <a:srgbClr val="FF0000"/>
                </a:solidFill>
              </a:rPr>
              <a:t> </a:t>
            </a:r>
            <a:endParaRPr lang="en-US" sz="2400" dirty="0">
              <a:solidFill>
                <a:srgbClr val="FF0000"/>
              </a:solidFill>
            </a:endParaRPr>
          </a:p>
        </p:txBody>
      </p:sp>
      <p:sp>
        <p:nvSpPr>
          <p:cNvPr id="11" name="TextBox 10"/>
          <p:cNvSpPr txBox="1"/>
          <p:nvPr/>
        </p:nvSpPr>
        <p:spPr>
          <a:xfrm>
            <a:off x="366511" y="1719171"/>
            <a:ext cx="11342681" cy="1938992"/>
          </a:xfrm>
          <a:prstGeom prst="rect">
            <a:avLst/>
          </a:prstGeom>
          <a:noFill/>
        </p:spPr>
        <p:txBody>
          <a:bodyPr wrap="square" rtlCol="0">
            <a:spAutoFit/>
          </a:bodyPr>
          <a:lstStyle/>
          <a:p>
            <a:r>
              <a:rPr lang="en-US" sz="2400" dirty="0" smtClean="0">
                <a:solidFill>
                  <a:srgbClr val="000000"/>
                </a:solidFill>
              </a:rPr>
              <a:t>When </a:t>
            </a:r>
            <a:r>
              <a:rPr lang="en-US" sz="2400" dirty="0" smtClean="0">
                <a:solidFill>
                  <a:srgbClr val="FF6600"/>
                </a:solidFill>
              </a:rPr>
              <a:t>metal </a:t>
            </a:r>
            <a:r>
              <a:rPr lang="en-US" sz="2400" dirty="0">
                <a:solidFill>
                  <a:srgbClr val="FF6600"/>
                </a:solidFill>
              </a:rPr>
              <a:t>sulfide </a:t>
            </a:r>
            <a:r>
              <a:rPr lang="en-US" sz="2400" dirty="0" smtClean="0">
                <a:solidFill>
                  <a:srgbClr val="000000"/>
                </a:solidFill>
              </a:rPr>
              <a:t>minerals are exposed at the Earth’s surface</a:t>
            </a:r>
          </a:p>
          <a:p>
            <a:r>
              <a:rPr lang="en-US" sz="2400" dirty="0"/>
              <a:t>t</a:t>
            </a:r>
            <a:r>
              <a:rPr lang="en-US" sz="2400" dirty="0" smtClean="0"/>
              <a:t>hey react with </a:t>
            </a:r>
            <a:r>
              <a:rPr lang="en-US" sz="2400" dirty="0" smtClean="0">
                <a:solidFill>
                  <a:srgbClr val="70AD47"/>
                </a:solidFill>
              </a:rPr>
              <a:t>oxygen</a:t>
            </a:r>
            <a:r>
              <a:rPr lang="en-US" sz="2400" dirty="0" smtClean="0"/>
              <a:t> and </a:t>
            </a:r>
            <a:r>
              <a:rPr lang="en-US" sz="2400" dirty="0" smtClean="0">
                <a:solidFill>
                  <a:srgbClr val="0000FF"/>
                </a:solidFill>
              </a:rPr>
              <a:t>water</a:t>
            </a:r>
            <a:r>
              <a:rPr lang="en-US" sz="2400" dirty="0" smtClean="0"/>
              <a:t> producing </a:t>
            </a:r>
            <a:r>
              <a:rPr lang="en-US" sz="2400" dirty="0" smtClean="0">
                <a:solidFill>
                  <a:srgbClr val="FF0000"/>
                </a:solidFill>
              </a:rPr>
              <a:t>acidic fluids </a:t>
            </a:r>
            <a:r>
              <a:rPr lang="en-US" sz="2400" dirty="0" smtClean="0"/>
              <a:t>with very high concentrations of </a:t>
            </a:r>
            <a:r>
              <a:rPr lang="en-US" sz="2400" dirty="0" smtClean="0">
                <a:solidFill>
                  <a:srgbClr val="660066"/>
                </a:solidFill>
              </a:rPr>
              <a:t>metals</a:t>
            </a:r>
          </a:p>
          <a:p>
            <a:endParaRPr lang="en-US" sz="2400" dirty="0">
              <a:solidFill>
                <a:srgbClr val="660066"/>
              </a:solidFill>
            </a:endParaRPr>
          </a:p>
          <a:p>
            <a:r>
              <a:rPr lang="en-US" sz="2400" dirty="0" smtClean="0">
                <a:solidFill>
                  <a:srgbClr val="000000"/>
                </a:solidFill>
              </a:rPr>
              <a:t>For example, pyrite (FeS</a:t>
            </a:r>
            <a:r>
              <a:rPr lang="en-US" sz="2400" baseline="-25000" dirty="0" smtClean="0">
                <a:solidFill>
                  <a:srgbClr val="000000"/>
                </a:solidFill>
              </a:rPr>
              <a:t>2</a:t>
            </a:r>
            <a:r>
              <a:rPr lang="en-US" sz="2400" dirty="0" smtClean="0">
                <a:solidFill>
                  <a:srgbClr val="000000"/>
                </a:solidFill>
              </a:rPr>
              <a:t>) will undergo the following chemical reaction;</a:t>
            </a:r>
            <a:endParaRPr lang="en-US" sz="2400" dirty="0">
              <a:solidFill>
                <a:srgbClr val="000000"/>
              </a:solidFill>
            </a:endParaRPr>
          </a:p>
        </p:txBody>
      </p:sp>
      <p:sp>
        <p:nvSpPr>
          <p:cNvPr id="12" name="TextBox 11"/>
          <p:cNvSpPr txBox="1"/>
          <p:nvPr/>
        </p:nvSpPr>
        <p:spPr>
          <a:xfrm>
            <a:off x="2353504" y="4571961"/>
            <a:ext cx="2326278" cy="461665"/>
          </a:xfrm>
          <a:prstGeom prst="rect">
            <a:avLst/>
          </a:prstGeom>
          <a:noFill/>
        </p:spPr>
        <p:txBody>
          <a:bodyPr wrap="none" rtlCol="0">
            <a:spAutoFit/>
          </a:bodyPr>
          <a:lstStyle/>
          <a:p>
            <a:r>
              <a:rPr lang="en-US" sz="2400" dirty="0" smtClean="0"/>
              <a:t>+</a:t>
            </a:r>
            <a:r>
              <a:rPr lang="en-US" sz="2400" dirty="0">
                <a:solidFill>
                  <a:schemeClr val="accent3"/>
                </a:solidFill>
              </a:rPr>
              <a:t> </a:t>
            </a:r>
            <a:r>
              <a:rPr lang="en-US" sz="2400" dirty="0" smtClean="0">
                <a:solidFill>
                  <a:srgbClr val="70AD47"/>
                </a:solidFill>
              </a:rPr>
              <a:t>oxygen</a:t>
            </a:r>
            <a:r>
              <a:rPr lang="en-US" sz="2400" dirty="0" smtClean="0">
                <a:solidFill>
                  <a:schemeClr val="accent3"/>
                </a:solidFill>
              </a:rPr>
              <a:t> </a:t>
            </a:r>
            <a:r>
              <a:rPr lang="en-US" sz="2400" dirty="0" smtClean="0"/>
              <a:t>+</a:t>
            </a:r>
            <a:r>
              <a:rPr lang="en-US" sz="2400" dirty="0" smtClean="0">
                <a:solidFill>
                  <a:srgbClr val="0000FF"/>
                </a:solidFill>
              </a:rPr>
              <a:t> water</a:t>
            </a:r>
            <a:endParaRPr lang="en-US" sz="2400" dirty="0">
              <a:solidFill>
                <a:srgbClr val="0000FF"/>
              </a:solidFill>
            </a:endParaRPr>
          </a:p>
        </p:txBody>
      </p:sp>
      <p:cxnSp>
        <p:nvCxnSpPr>
          <p:cNvPr id="13" name="Straight Arrow Connector 12"/>
          <p:cNvCxnSpPr/>
          <p:nvPr/>
        </p:nvCxnSpPr>
        <p:spPr>
          <a:xfrm>
            <a:off x="4634029" y="4850210"/>
            <a:ext cx="81883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563196" y="4619377"/>
            <a:ext cx="3732061" cy="461665"/>
          </a:xfrm>
          <a:prstGeom prst="rect">
            <a:avLst/>
          </a:prstGeom>
          <a:noFill/>
        </p:spPr>
        <p:txBody>
          <a:bodyPr wrap="none" rtlCol="0">
            <a:spAutoFit/>
          </a:bodyPr>
          <a:lstStyle/>
          <a:p>
            <a:r>
              <a:rPr lang="en-US" sz="2400" dirty="0" smtClean="0">
                <a:solidFill>
                  <a:srgbClr val="660066"/>
                </a:solidFill>
              </a:rPr>
              <a:t>Dissolved iron </a:t>
            </a:r>
            <a:r>
              <a:rPr lang="en-US" sz="2400" dirty="0" smtClean="0"/>
              <a:t>+ </a:t>
            </a:r>
            <a:r>
              <a:rPr lang="en-US" sz="2400" dirty="0" smtClean="0">
                <a:solidFill>
                  <a:srgbClr val="FF0000"/>
                </a:solidFill>
              </a:rPr>
              <a:t>sulfuric acid</a:t>
            </a:r>
            <a:endParaRPr lang="en-US" sz="2400" dirty="0">
              <a:solidFill>
                <a:srgbClr val="FF0000"/>
              </a:solidFill>
            </a:endParaRPr>
          </a:p>
        </p:txBody>
      </p:sp>
      <p:pic>
        <p:nvPicPr>
          <p:cNvPr id="15" name="Picture 14" descr="pyrite-345637_1920.jpg"/>
          <p:cNvPicPr>
            <a:picLocks noChangeAspect="1"/>
          </p:cNvPicPr>
          <p:nvPr/>
        </p:nvPicPr>
        <p:blipFill rotWithShape="1">
          <a:blip r:embed="rId3">
            <a:extLst>
              <a:ext uri="{28A0092B-C50C-407E-A947-70E740481C1C}">
                <a14:useLocalDpi xmlns:a14="http://schemas.microsoft.com/office/drawing/2010/main" val="0"/>
              </a:ext>
            </a:extLst>
          </a:blip>
          <a:srcRect l="31464" t="27319" r="35375" b="33621"/>
          <a:stretch/>
        </p:blipFill>
        <p:spPr>
          <a:xfrm>
            <a:off x="1271233" y="4619378"/>
            <a:ext cx="1056661" cy="829735"/>
          </a:xfrm>
          <a:prstGeom prst="rect">
            <a:avLst/>
          </a:prstGeom>
        </p:spPr>
      </p:pic>
    </p:spTree>
    <p:extLst>
      <p:ext uri="{BB962C8B-B14F-4D97-AF65-F5344CB8AC3E}">
        <p14:creationId xmlns:p14="http://schemas.microsoft.com/office/powerpoint/2010/main" val="1922039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MD carto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524" y="1331519"/>
            <a:ext cx="9323166" cy="3548186"/>
          </a:xfrm>
          <a:prstGeom prst="rect">
            <a:avLst/>
          </a:prstGeom>
        </p:spPr>
      </p:pic>
      <p:sp>
        <p:nvSpPr>
          <p:cNvPr id="8" name="Title 1"/>
          <p:cNvSpPr txBox="1">
            <a:spLocks/>
          </p:cNvSpPr>
          <p:nvPr/>
        </p:nvSpPr>
        <p:spPr>
          <a:xfrm>
            <a:off x="491997" y="389554"/>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Acid mine drainage</a:t>
            </a:r>
            <a:endParaRPr lang="en-US" dirty="0"/>
          </a:p>
        </p:txBody>
      </p:sp>
      <p:sp>
        <p:nvSpPr>
          <p:cNvPr id="6" name="Rectangle 5"/>
          <p:cNvSpPr/>
          <p:nvPr/>
        </p:nvSpPr>
        <p:spPr>
          <a:xfrm>
            <a:off x="2203573" y="4403861"/>
            <a:ext cx="5692812" cy="53882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759136" y="4381174"/>
            <a:ext cx="2584812" cy="461665"/>
          </a:xfrm>
          <a:prstGeom prst="rect">
            <a:avLst/>
          </a:prstGeom>
          <a:noFill/>
        </p:spPr>
        <p:txBody>
          <a:bodyPr wrap="none" rtlCol="0">
            <a:spAutoFit/>
          </a:bodyPr>
          <a:lstStyle/>
          <a:p>
            <a:r>
              <a:rPr lang="en-US" sz="2400" dirty="0" smtClean="0">
                <a:solidFill>
                  <a:srgbClr val="FF6600"/>
                </a:solidFill>
              </a:rPr>
              <a:t>2FeS</a:t>
            </a:r>
            <a:r>
              <a:rPr lang="en-US" sz="2400" baseline="-25000" dirty="0" smtClean="0">
                <a:solidFill>
                  <a:srgbClr val="FF6600"/>
                </a:solidFill>
              </a:rPr>
              <a:t>2</a:t>
            </a:r>
            <a:r>
              <a:rPr lang="en-US" sz="2400" dirty="0" smtClean="0"/>
              <a:t> +</a:t>
            </a:r>
            <a:r>
              <a:rPr lang="en-US" sz="2400" dirty="0" smtClean="0">
                <a:solidFill>
                  <a:schemeClr val="accent6"/>
                </a:solidFill>
              </a:rPr>
              <a:t> 7O</a:t>
            </a:r>
            <a:r>
              <a:rPr lang="en-US" sz="2400" baseline="-25000" dirty="0" smtClean="0">
                <a:solidFill>
                  <a:schemeClr val="accent6"/>
                </a:solidFill>
              </a:rPr>
              <a:t>2</a:t>
            </a:r>
            <a:r>
              <a:rPr lang="en-US" sz="2400" dirty="0" smtClean="0">
                <a:solidFill>
                  <a:schemeClr val="accent6"/>
                </a:solidFill>
              </a:rPr>
              <a:t> </a:t>
            </a:r>
            <a:r>
              <a:rPr lang="en-US" sz="2400" dirty="0" smtClean="0"/>
              <a:t>+ </a:t>
            </a:r>
            <a:r>
              <a:rPr lang="en-US" sz="2400" dirty="0" smtClean="0">
                <a:solidFill>
                  <a:srgbClr val="0000FF"/>
                </a:solidFill>
              </a:rPr>
              <a:t>2H</a:t>
            </a:r>
            <a:r>
              <a:rPr lang="en-US" sz="2400" baseline="-25000" dirty="0" smtClean="0">
                <a:solidFill>
                  <a:srgbClr val="0000FF"/>
                </a:solidFill>
              </a:rPr>
              <a:t>2</a:t>
            </a:r>
            <a:r>
              <a:rPr lang="en-US" sz="2400" dirty="0" smtClean="0">
                <a:solidFill>
                  <a:srgbClr val="0000FF"/>
                </a:solidFill>
              </a:rPr>
              <a:t>O</a:t>
            </a:r>
            <a:r>
              <a:rPr lang="en-US" sz="2400" dirty="0" smtClean="0"/>
              <a:t> </a:t>
            </a:r>
            <a:endParaRPr lang="en-US" sz="2400" dirty="0"/>
          </a:p>
        </p:txBody>
      </p:sp>
      <p:cxnSp>
        <p:nvCxnSpPr>
          <p:cNvPr id="10" name="Straight Arrow Connector 9"/>
          <p:cNvCxnSpPr/>
          <p:nvPr/>
        </p:nvCxnSpPr>
        <p:spPr>
          <a:xfrm>
            <a:off x="4499940" y="4612007"/>
            <a:ext cx="13326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919561" y="4381172"/>
            <a:ext cx="2608406" cy="461665"/>
          </a:xfrm>
          <a:prstGeom prst="rect">
            <a:avLst/>
          </a:prstGeom>
          <a:noFill/>
        </p:spPr>
        <p:txBody>
          <a:bodyPr wrap="none" rtlCol="0">
            <a:spAutoFit/>
          </a:bodyPr>
          <a:lstStyle/>
          <a:p>
            <a:r>
              <a:rPr lang="en-US" sz="2400" dirty="0" smtClean="0">
                <a:solidFill>
                  <a:srgbClr val="660066"/>
                </a:solidFill>
              </a:rPr>
              <a:t>2Fe</a:t>
            </a:r>
            <a:r>
              <a:rPr lang="en-US" sz="2400" baseline="30000" dirty="0" smtClean="0">
                <a:solidFill>
                  <a:srgbClr val="660066"/>
                </a:solidFill>
              </a:rPr>
              <a:t>2+ </a:t>
            </a:r>
            <a:r>
              <a:rPr lang="en-US" sz="2400" dirty="0" smtClean="0"/>
              <a:t>+ </a:t>
            </a:r>
            <a:r>
              <a:rPr lang="en-US" sz="2400" dirty="0" smtClean="0">
                <a:solidFill>
                  <a:srgbClr val="FF0000"/>
                </a:solidFill>
              </a:rPr>
              <a:t>4SO</a:t>
            </a:r>
            <a:r>
              <a:rPr lang="en-US" sz="2400" baseline="-25000" dirty="0" smtClean="0">
                <a:solidFill>
                  <a:srgbClr val="FF0000"/>
                </a:solidFill>
              </a:rPr>
              <a:t>4</a:t>
            </a:r>
            <a:r>
              <a:rPr lang="en-US" sz="2400" baseline="30000" dirty="0" smtClean="0">
                <a:solidFill>
                  <a:srgbClr val="FF0000"/>
                </a:solidFill>
              </a:rPr>
              <a:t>2- </a:t>
            </a:r>
            <a:r>
              <a:rPr lang="en-US" sz="2400" dirty="0" smtClean="0">
                <a:solidFill>
                  <a:srgbClr val="FF0000"/>
                </a:solidFill>
              </a:rPr>
              <a:t>+ 4H</a:t>
            </a:r>
            <a:r>
              <a:rPr lang="en-US" sz="2400" baseline="30000" dirty="0" smtClean="0">
                <a:solidFill>
                  <a:srgbClr val="FF0000"/>
                </a:solidFill>
              </a:rPr>
              <a:t>+</a:t>
            </a:r>
            <a:r>
              <a:rPr lang="en-US" sz="2400" dirty="0" smtClean="0">
                <a:solidFill>
                  <a:srgbClr val="FF0000"/>
                </a:solidFill>
              </a:rPr>
              <a:t> </a:t>
            </a:r>
            <a:endParaRPr lang="en-US" sz="2400" dirty="0">
              <a:solidFill>
                <a:srgbClr val="FF0000"/>
              </a:solidFill>
            </a:endParaRPr>
          </a:p>
        </p:txBody>
      </p:sp>
      <p:pic>
        <p:nvPicPr>
          <p:cNvPr id="12" name="Picture 11" descr="pH scal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734" y="4981422"/>
            <a:ext cx="6816395" cy="2174824"/>
          </a:xfrm>
          <a:prstGeom prst="rect">
            <a:avLst/>
          </a:prstGeom>
        </p:spPr>
      </p:pic>
    </p:spTree>
    <p:extLst>
      <p:ext uri="{BB962C8B-B14F-4D97-AF65-F5344CB8AC3E}">
        <p14:creationId xmlns:p14="http://schemas.microsoft.com/office/powerpoint/2010/main" val="122891767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MD carto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524" y="1568283"/>
            <a:ext cx="9323166" cy="3548186"/>
          </a:xfrm>
          <a:prstGeom prst="rect">
            <a:avLst/>
          </a:prstGeom>
        </p:spPr>
      </p:pic>
      <p:sp>
        <p:nvSpPr>
          <p:cNvPr id="8" name="Title 1"/>
          <p:cNvSpPr txBox="1">
            <a:spLocks/>
          </p:cNvSpPr>
          <p:nvPr/>
        </p:nvSpPr>
        <p:spPr>
          <a:xfrm>
            <a:off x="491997" y="389554"/>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Acid mine drainage;</a:t>
            </a:r>
          </a:p>
          <a:p>
            <a:r>
              <a:rPr lang="en-US" sz="3600" dirty="0" smtClean="0"/>
              <a:t>Secondary mineral formation</a:t>
            </a:r>
            <a:endParaRPr lang="en-US" sz="3600" dirty="0"/>
          </a:p>
        </p:txBody>
      </p:sp>
      <p:pic>
        <p:nvPicPr>
          <p:cNvPr id="6" name="Picture 5" descr="IMG_1971.jpg"/>
          <p:cNvPicPr>
            <a:picLocks noChangeAspect="1"/>
          </p:cNvPicPr>
          <p:nvPr/>
        </p:nvPicPr>
        <p:blipFill rotWithShape="1">
          <a:blip r:embed="rId4">
            <a:extLst>
              <a:ext uri="{28A0092B-C50C-407E-A947-70E740481C1C}">
                <a14:useLocalDpi xmlns:a14="http://schemas.microsoft.com/office/drawing/2010/main" val="0"/>
              </a:ext>
            </a:extLst>
          </a:blip>
          <a:srcRect l="23699" t="48708" r="27687" b="29563"/>
          <a:stretch/>
        </p:blipFill>
        <p:spPr>
          <a:xfrm>
            <a:off x="7064670" y="1289332"/>
            <a:ext cx="4241673" cy="1421955"/>
          </a:xfrm>
          <a:prstGeom prst="rect">
            <a:avLst/>
          </a:prstGeom>
        </p:spPr>
      </p:pic>
      <p:sp>
        <p:nvSpPr>
          <p:cNvPr id="9" name="TextBox 8"/>
          <p:cNvSpPr txBox="1"/>
          <p:nvPr/>
        </p:nvSpPr>
        <p:spPr>
          <a:xfrm>
            <a:off x="791479" y="5318918"/>
            <a:ext cx="9265427" cy="1323439"/>
          </a:xfrm>
          <a:prstGeom prst="rect">
            <a:avLst/>
          </a:prstGeom>
          <a:noFill/>
        </p:spPr>
        <p:txBody>
          <a:bodyPr wrap="none" rtlCol="0">
            <a:spAutoFit/>
          </a:bodyPr>
          <a:lstStyle/>
          <a:p>
            <a:r>
              <a:rPr lang="en-US" sz="2000" dirty="0" smtClean="0"/>
              <a:t>Acid mine drainage can be neutralized due to dissolution of surrounding rocks and soils </a:t>
            </a:r>
          </a:p>
          <a:p>
            <a:r>
              <a:rPr lang="en-US" sz="2000" dirty="0" smtClean="0"/>
              <a:t>(notably carbonate minerals; i.e. limestone)</a:t>
            </a:r>
          </a:p>
          <a:p>
            <a:endParaRPr lang="en-US" sz="2000" dirty="0"/>
          </a:p>
          <a:p>
            <a:r>
              <a:rPr lang="en-US" sz="2000" dirty="0" smtClean="0"/>
              <a:t>This increase in pH can cause the precipitation of secondary mineral phases</a:t>
            </a:r>
            <a:endParaRPr lang="en-US" sz="2000" dirty="0"/>
          </a:p>
        </p:txBody>
      </p:sp>
      <p:sp>
        <p:nvSpPr>
          <p:cNvPr id="10" name="Down Arrow 9"/>
          <p:cNvSpPr/>
          <p:nvPr/>
        </p:nvSpPr>
        <p:spPr>
          <a:xfrm rot="2460000" flipH="1">
            <a:off x="6763513" y="2763979"/>
            <a:ext cx="368083" cy="88776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279273" y="2674884"/>
            <a:ext cx="4412441" cy="923330"/>
          </a:xfrm>
          <a:prstGeom prst="rect">
            <a:avLst/>
          </a:prstGeom>
          <a:noFill/>
        </p:spPr>
        <p:txBody>
          <a:bodyPr wrap="square" rtlCol="0">
            <a:spAutoFit/>
          </a:bodyPr>
          <a:lstStyle/>
          <a:p>
            <a:r>
              <a:rPr lang="en-US" dirty="0" smtClean="0"/>
              <a:t>Orange staining typical of waters affected by acid mine drainage due to the precipitation of Fe-</a:t>
            </a:r>
            <a:r>
              <a:rPr lang="en-US" dirty="0" err="1" smtClean="0"/>
              <a:t>oxyhyroxides</a:t>
            </a:r>
            <a:r>
              <a:rPr lang="en-US" dirty="0" smtClean="0"/>
              <a:t> (also known as ochre)</a:t>
            </a:r>
          </a:p>
        </p:txBody>
      </p:sp>
      <p:sp>
        <p:nvSpPr>
          <p:cNvPr id="12" name="Rectangle 11"/>
          <p:cNvSpPr/>
          <p:nvPr/>
        </p:nvSpPr>
        <p:spPr>
          <a:xfrm>
            <a:off x="2203573" y="4576053"/>
            <a:ext cx="5692812" cy="53882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759136" y="4553366"/>
            <a:ext cx="2584812" cy="461665"/>
          </a:xfrm>
          <a:prstGeom prst="rect">
            <a:avLst/>
          </a:prstGeom>
          <a:noFill/>
        </p:spPr>
        <p:txBody>
          <a:bodyPr wrap="none" rtlCol="0">
            <a:spAutoFit/>
          </a:bodyPr>
          <a:lstStyle/>
          <a:p>
            <a:r>
              <a:rPr lang="en-US" sz="2400" dirty="0" smtClean="0">
                <a:solidFill>
                  <a:srgbClr val="FF6600"/>
                </a:solidFill>
              </a:rPr>
              <a:t>2FeS</a:t>
            </a:r>
            <a:r>
              <a:rPr lang="en-US" sz="2400" baseline="-25000" dirty="0" smtClean="0">
                <a:solidFill>
                  <a:srgbClr val="FF6600"/>
                </a:solidFill>
              </a:rPr>
              <a:t>2</a:t>
            </a:r>
            <a:r>
              <a:rPr lang="en-US" sz="2400" dirty="0" smtClean="0"/>
              <a:t> +</a:t>
            </a:r>
            <a:r>
              <a:rPr lang="en-US" sz="2400" dirty="0" smtClean="0">
                <a:solidFill>
                  <a:schemeClr val="accent6"/>
                </a:solidFill>
              </a:rPr>
              <a:t> 7O</a:t>
            </a:r>
            <a:r>
              <a:rPr lang="en-US" sz="2400" baseline="-25000" dirty="0" smtClean="0">
                <a:solidFill>
                  <a:schemeClr val="accent6"/>
                </a:solidFill>
              </a:rPr>
              <a:t>2</a:t>
            </a:r>
            <a:r>
              <a:rPr lang="en-US" sz="2400" dirty="0" smtClean="0">
                <a:solidFill>
                  <a:schemeClr val="accent6"/>
                </a:solidFill>
              </a:rPr>
              <a:t> </a:t>
            </a:r>
            <a:r>
              <a:rPr lang="en-US" sz="2400" dirty="0" smtClean="0"/>
              <a:t>+ </a:t>
            </a:r>
            <a:r>
              <a:rPr lang="en-US" sz="2400" dirty="0" smtClean="0">
                <a:solidFill>
                  <a:srgbClr val="0000FF"/>
                </a:solidFill>
              </a:rPr>
              <a:t>2H</a:t>
            </a:r>
            <a:r>
              <a:rPr lang="en-US" sz="2400" baseline="-25000" dirty="0" smtClean="0">
                <a:solidFill>
                  <a:srgbClr val="0000FF"/>
                </a:solidFill>
              </a:rPr>
              <a:t>2</a:t>
            </a:r>
            <a:r>
              <a:rPr lang="en-US" sz="2400" dirty="0" smtClean="0">
                <a:solidFill>
                  <a:srgbClr val="0000FF"/>
                </a:solidFill>
              </a:rPr>
              <a:t>O</a:t>
            </a:r>
            <a:r>
              <a:rPr lang="en-US" sz="2400" dirty="0" smtClean="0"/>
              <a:t> </a:t>
            </a:r>
            <a:endParaRPr lang="en-US" sz="2400" dirty="0"/>
          </a:p>
        </p:txBody>
      </p:sp>
      <p:cxnSp>
        <p:nvCxnSpPr>
          <p:cNvPr id="14" name="Straight Arrow Connector 13"/>
          <p:cNvCxnSpPr/>
          <p:nvPr/>
        </p:nvCxnSpPr>
        <p:spPr>
          <a:xfrm>
            <a:off x="4499940" y="4784199"/>
            <a:ext cx="13326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919561" y="4553364"/>
            <a:ext cx="2727229" cy="461665"/>
          </a:xfrm>
          <a:prstGeom prst="rect">
            <a:avLst/>
          </a:prstGeom>
          <a:noFill/>
        </p:spPr>
        <p:txBody>
          <a:bodyPr wrap="none" rtlCol="0">
            <a:spAutoFit/>
          </a:bodyPr>
          <a:lstStyle/>
          <a:p>
            <a:r>
              <a:rPr lang="en-US" sz="2400" dirty="0" smtClean="0">
                <a:solidFill>
                  <a:srgbClr val="660066"/>
                </a:solidFill>
              </a:rPr>
              <a:t>2Fe</a:t>
            </a:r>
            <a:r>
              <a:rPr lang="en-US" sz="2400" baseline="30000" dirty="0" smtClean="0">
                <a:solidFill>
                  <a:srgbClr val="660066"/>
                </a:solidFill>
              </a:rPr>
              <a:t>2+</a:t>
            </a:r>
            <a:r>
              <a:rPr lang="en-US" sz="2400" dirty="0" smtClean="0"/>
              <a:t> + </a:t>
            </a:r>
            <a:r>
              <a:rPr lang="en-US" sz="2400" dirty="0" smtClean="0">
                <a:solidFill>
                  <a:srgbClr val="FF0000"/>
                </a:solidFill>
              </a:rPr>
              <a:t>4SO</a:t>
            </a:r>
            <a:r>
              <a:rPr lang="en-US" sz="2400" baseline="-25000" dirty="0" smtClean="0">
                <a:solidFill>
                  <a:srgbClr val="FF0000"/>
                </a:solidFill>
              </a:rPr>
              <a:t>4</a:t>
            </a:r>
            <a:r>
              <a:rPr lang="en-US" sz="2400" baseline="30000" dirty="0" smtClean="0">
                <a:solidFill>
                  <a:srgbClr val="FF0000"/>
                </a:solidFill>
              </a:rPr>
              <a:t>2- </a:t>
            </a:r>
            <a:r>
              <a:rPr lang="en-US" sz="2400" dirty="0" smtClean="0">
                <a:solidFill>
                  <a:srgbClr val="FF0000"/>
                </a:solidFill>
              </a:rPr>
              <a:t>+ 4H</a:t>
            </a:r>
            <a:r>
              <a:rPr lang="en-US" sz="2400" baseline="30000" dirty="0" smtClean="0">
                <a:solidFill>
                  <a:srgbClr val="FF0000"/>
                </a:solidFill>
              </a:rPr>
              <a:t>+</a:t>
            </a:r>
            <a:r>
              <a:rPr lang="en-US" sz="2400" dirty="0" smtClean="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1104973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MD carto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524" y="1568283"/>
            <a:ext cx="9323166" cy="3548186"/>
          </a:xfrm>
          <a:prstGeom prst="rect">
            <a:avLst/>
          </a:prstGeom>
        </p:spPr>
      </p:pic>
      <p:sp>
        <p:nvSpPr>
          <p:cNvPr id="8" name="Title 1"/>
          <p:cNvSpPr txBox="1">
            <a:spLocks/>
          </p:cNvSpPr>
          <p:nvPr/>
        </p:nvSpPr>
        <p:spPr>
          <a:xfrm>
            <a:off x="491997" y="389554"/>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Acid mine drainage;</a:t>
            </a:r>
          </a:p>
          <a:p>
            <a:r>
              <a:rPr lang="en-US" sz="3600" dirty="0" smtClean="0"/>
              <a:t>Secondary mineral formation</a:t>
            </a:r>
            <a:endParaRPr lang="en-US" sz="3600" dirty="0"/>
          </a:p>
        </p:txBody>
      </p:sp>
      <p:sp>
        <p:nvSpPr>
          <p:cNvPr id="3" name="Down Arrow 2"/>
          <p:cNvSpPr/>
          <p:nvPr/>
        </p:nvSpPr>
        <p:spPr>
          <a:xfrm rot="2460000" flipH="1">
            <a:off x="6763513" y="2763979"/>
            <a:ext cx="368083" cy="88776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IMG_1971.jpg"/>
          <p:cNvPicPr>
            <a:picLocks noChangeAspect="1"/>
          </p:cNvPicPr>
          <p:nvPr/>
        </p:nvPicPr>
        <p:blipFill rotWithShape="1">
          <a:blip r:embed="rId4">
            <a:extLst>
              <a:ext uri="{28A0092B-C50C-407E-A947-70E740481C1C}">
                <a14:useLocalDpi xmlns:a14="http://schemas.microsoft.com/office/drawing/2010/main" val="0"/>
              </a:ext>
            </a:extLst>
          </a:blip>
          <a:srcRect l="23699" t="48708" r="27687" b="29563"/>
          <a:stretch/>
        </p:blipFill>
        <p:spPr>
          <a:xfrm>
            <a:off x="7064670" y="1289332"/>
            <a:ext cx="4241673" cy="1421955"/>
          </a:xfrm>
          <a:prstGeom prst="rect">
            <a:avLst/>
          </a:prstGeom>
        </p:spPr>
      </p:pic>
      <p:sp>
        <p:nvSpPr>
          <p:cNvPr id="9" name="TextBox 8"/>
          <p:cNvSpPr txBox="1"/>
          <p:nvPr/>
        </p:nvSpPr>
        <p:spPr>
          <a:xfrm>
            <a:off x="1104389" y="5171682"/>
            <a:ext cx="9624725" cy="400110"/>
          </a:xfrm>
          <a:prstGeom prst="rect">
            <a:avLst/>
          </a:prstGeom>
          <a:noFill/>
        </p:spPr>
        <p:txBody>
          <a:bodyPr wrap="none" rtlCol="0">
            <a:spAutoFit/>
          </a:bodyPr>
          <a:lstStyle/>
          <a:p>
            <a:r>
              <a:rPr lang="en-US" sz="2000" dirty="0" smtClean="0"/>
              <a:t>A common and important secondary mineral precipitation is of Fe-</a:t>
            </a:r>
            <a:r>
              <a:rPr lang="en-US" sz="2000" dirty="0" err="1" smtClean="0"/>
              <a:t>oxyhydroxides</a:t>
            </a:r>
            <a:r>
              <a:rPr lang="en-US" sz="2000" dirty="0" smtClean="0"/>
              <a:t> - Fe(OH)</a:t>
            </a:r>
            <a:r>
              <a:rPr lang="en-US" sz="2000" baseline="-25000" dirty="0" smtClean="0"/>
              <a:t>3</a:t>
            </a:r>
          </a:p>
        </p:txBody>
      </p:sp>
      <p:sp>
        <p:nvSpPr>
          <p:cNvPr id="15" name="Rectangle 14"/>
          <p:cNvSpPr/>
          <p:nvPr/>
        </p:nvSpPr>
        <p:spPr>
          <a:xfrm>
            <a:off x="2203573" y="4576053"/>
            <a:ext cx="5692812" cy="53882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759136" y="4553366"/>
            <a:ext cx="2584812" cy="461665"/>
          </a:xfrm>
          <a:prstGeom prst="rect">
            <a:avLst/>
          </a:prstGeom>
          <a:noFill/>
        </p:spPr>
        <p:txBody>
          <a:bodyPr wrap="none" rtlCol="0">
            <a:spAutoFit/>
          </a:bodyPr>
          <a:lstStyle/>
          <a:p>
            <a:r>
              <a:rPr lang="en-US" sz="2400" dirty="0" smtClean="0">
                <a:solidFill>
                  <a:srgbClr val="FF6600"/>
                </a:solidFill>
              </a:rPr>
              <a:t>2FeS</a:t>
            </a:r>
            <a:r>
              <a:rPr lang="en-US" sz="2400" baseline="-25000" dirty="0" smtClean="0">
                <a:solidFill>
                  <a:srgbClr val="FF6600"/>
                </a:solidFill>
              </a:rPr>
              <a:t>2</a:t>
            </a:r>
            <a:r>
              <a:rPr lang="en-US" sz="2400" dirty="0" smtClean="0"/>
              <a:t> +</a:t>
            </a:r>
            <a:r>
              <a:rPr lang="en-US" sz="2400" dirty="0" smtClean="0">
                <a:solidFill>
                  <a:schemeClr val="accent6"/>
                </a:solidFill>
              </a:rPr>
              <a:t> 7O</a:t>
            </a:r>
            <a:r>
              <a:rPr lang="en-US" sz="2400" baseline="-25000" dirty="0" smtClean="0">
                <a:solidFill>
                  <a:schemeClr val="accent6"/>
                </a:solidFill>
              </a:rPr>
              <a:t>2</a:t>
            </a:r>
            <a:r>
              <a:rPr lang="en-US" sz="2400" dirty="0" smtClean="0">
                <a:solidFill>
                  <a:schemeClr val="accent6"/>
                </a:solidFill>
              </a:rPr>
              <a:t> </a:t>
            </a:r>
            <a:r>
              <a:rPr lang="en-US" sz="2400" dirty="0" smtClean="0"/>
              <a:t>+ </a:t>
            </a:r>
            <a:r>
              <a:rPr lang="en-US" sz="2400" dirty="0" smtClean="0">
                <a:solidFill>
                  <a:srgbClr val="0000FF"/>
                </a:solidFill>
              </a:rPr>
              <a:t>2H</a:t>
            </a:r>
            <a:r>
              <a:rPr lang="en-US" sz="2400" baseline="-25000" dirty="0" smtClean="0">
                <a:solidFill>
                  <a:srgbClr val="0000FF"/>
                </a:solidFill>
              </a:rPr>
              <a:t>2</a:t>
            </a:r>
            <a:r>
              <a:rPr lang="en-US" sz="2400" dirty="0" smtClean="0">
                <a:solidFill>
                  <a:srgbClr val="0000FF"/>
                </a:solidFill>
              </a:rPr>
              <a:t>O</a:t>
            </a:r>
            <a:r>
              <a:rPr lang="en-US" sz="2400" dirty="0" smtClean="0"/>
              <a:t> </a:t>
            </a:r>
            <a:endParaRPr lang="en-US" sz="2400" dirty="0"/>
          </a:p>
        </p:txBody>
      </p:sp>
      <p:cxnSp>
        <p:nvCxnSpPr>
          <p:cNvPr id="17" name="Straight Arrow Connector 16"/>
          <p:cNvCxnSpPr/>
          <p:nvPr/>
        </p:nvCxnSpPr>
        <p:spPr>
          <a:xfrm>
            <a:off x="4499940" y="4784199"/>
            <a:ext cx="13326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919561" y="4553364"/>
            <a:ext cx="2727229" cy="461665"/>
          </a:xfrm>
          <a:prstGeom prst="rect">
            <a:avLst/>
          </a:prstGeom>
          <a:noFill/>
        </p:spPr>
        <p:txBody>
          <a:bodyPr wrap="none" rtlCol="0">
            <a:spAutoFit/>
          </a:bodyPr>
          <a:lstStyle/>
          <a:p>
            <a:r>
              <a:rPr lang="en-US" sz="2400" dirty="0" smtClean="0">
                <a:solidFill>
                  <a:srgbClr val="660066"/>
                </a:solidFill>
              </a:rPr>
              <a:t>2Fe</a:t>
            </a:r>
            <a:r>
              <a:rPr lang="en-US" sz="2400" baseline="30000" dirty="0" smtClean="0">
                <a:solidFill>
                  <a:srgbClr val="660066"/>
                </a:solidFill>
              </a:rPr>
              <a:t>2+</a:t>
            </a:r>
            <a:r>
              <a:rPr lang="en-US" sz="2400" dirty="0" smtClean="0"/>
              <a:t> + </a:t>
            </a:r>
            <a:r>
              <a:rPr lang="en-US" sz="2400" dirty="0" smtClean="0">
                <a:solidFill>
                  <a:srgbClr val="FF0000"/>
                </a:solidFill>
              </a:rPr>
              <a:t>4SO</a:t>
            </a:r>
            <a:r>
              <a:rPr lang="en-US" sz="2400" baseline="-25000" dirty="0" smtClean="0">
                <a:solidFill>
                  <a:srgbClr val="FF0000"/>
                </a:solidFill>
              </a:rPr>
              <a:t>4</a:t>
            </a:r>
            <a:r>
              <a:rPr lang="en-US" sz="2400" baseline="30000" dirty="0" smtClean="0">
                <a:solidFill>
                  <a:srgbClr val="FF0000"/>
                </a:solidFill>
              </a:rPr>
              <a:t>2- </a:t>
            </a:r>
            <a:r>
              <a:rPr lang="en-US" sz="2400" dirty="0" smtClean="0">
                <a:solidFill>
                  <a:srgbClr val="FF0000"/>
                </a:solidFill>
              </a:rPr>
              <a:t>+ 4H</a:t>
            </a:r>
            <a:r>
              <a:rPr lang="en-US" sz="2400" baseline="30000" dirty="0" smtClean="0">
                <a:solidFill>
                  <a:srgbClr val="FF0000"/>
                </a:solidFill>
              </a:rPr>
              <a:t>+</a:t>
            </a:r>
            <a:r>
              <a:rPr lang="en-US" sz="2400" dirty="0" smtClean="0">
                <a:solidFill>
                  <a:srgbClr val="FF0000"/>
                </a:solidFill>
              </a:rPr>
              <a:t> </a:t>
            </a:r>
            <a:endParaRPr lang="en-US" sz="2400" dirty="0">
              <a:solidFill>
                <a:srgbClr val="FF0000"/>
              </a:solidFill>
            </a:endParaRPr>
          </a:p>
        </p:txBody>
      </p:sp>
      <p:sp>
        <p:nvSpPr>
          <p:cNvPr id="19" name="TextBox 18"/>
          <p:cNvSpPr txBox="1"/>
          <p:nvPr/>
        </p:nvSpPr>
        <p:spPr>
          <a:xfrm>
            <a:off x="2887079" y="5623338"/>
            <a:ext cx="1922171" cy="461665"/>
          </a:xfrm>
          <a:prstGeom prst="rect">
            <a:avLst/>
          </a:prstGeom>
          <a:noFill/>
        </p:spPr>
        <p:txBody>
          <a:bodyPr wrap="none" rtlCol="0">
            <a:spAutoFit/>
          </a:bodyPr>
          <a:lstStyle/>
          <a:p>
            <a:r>
              <a:rPr lang="en-US" sz="2400" dirty="0">
                <a:solidFill>
                  <a:srgbClr val="800000"/>
                </a:solidFill>
              </a:rPr>
              <a:t>4</a:t>
            </a:r>
            <a:r>
              <a:rPr lang="en-US" sz="2400" dirty="0" smtClean="0">
                <a:solidFill>
                  <a:srgbClr val="800000"/>
                </a:solidFill>
              </a:rPr>
              <a:t>Fe</a:t>
            </a:r>
            <a:r>
              <a:rPr lang="en-US" sz="2400" baseline="30000" dirty="0" smtClean="0">
                <a:solidFill>
                  <a:srgbClr val="800000"/>
                </a:solidFill>
              </a:rPr>
              <a:t>3+ </a:t>
            </a:r>
            <a:r>
              <a:rPr lang="en-US" sz="2400" dirty="0" smtClean="0"/>
              <a:t>+</a:t>
            </a:r>
            <a:r>
              <a:rPr lang="en-US" sz="2400" dirty="0" smtClean="0">
                <a:solidFill>
                  <a:schemeClr val="accent6"/>
                </a:solidFill>
              </a:rPr>
              <a:t> </a:t>
            </a:r>
            <a:r>
              <a:rPr lang="en-US" sz="2400" dirty="0" smtClean="0">
                <a:solidFill>
                  <a:srgbClr val="0000FF"/>
                </a:solidFill>
              </a:rPr>
              <a:t>12H</a:t>
            </a:r>
            <a:r>
              <a:rPr lang="en-US" sz="2400" baseline="-25000" dirty="0" smtClean="0">
                <a:solidFill>
                  <a:srgbClr val="0000FF"/>
                </a:solidFill>
              </a:rPr>
              <a:t>2</a:t>
            </a:r>
            <a:r>
              <a:rPr lang="en-US" sz="2400" dirty="0" smtClean="0">
                <a:solidFill>
                  <a:srgbClr val="0000FF"/>
                </a:solidFill>
              </a:rPr>
              <a:t>O</a:t>
            </a:r>
            <a:r>
              <a:rPr lang="en-US" sz="2400" dirty="0" smtClean="0"/>
              <a:t> </a:t>
            </a:r>
            <a:endParaRPr lang="en-US" sz="2400" dirty="0"/>
          </a:p>
        </p:txBody>
      </p:sp>
      <p:cxnSp>
        <p:nvCxnSpPr>
          <p:cNvPr id="20" name="Straight Arrow Connector 19"/>
          <p:cNvCxnSpPr/>
          <p:nvPr/>
        </p:nvCxnSpPr>
        <p:spPr>
          <a:xfrm>
            <a:off x="4523496" y="5875224"/>
            <a:ext cx="13326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039737" y="5665309"/>
            <a:ext cx="2150198" cy="461665"/>
          </a:xfrm>
          <a:prstGeom prst="rect">
            <a:avLst/>
          </a:prstGeom>
          <a:noFill/>
        </p:spPr>
        <p:txBody>
          <a:bodyPr wrap="none" rtlCol="0">
            <a:spAutoFit/>
          </a:bodyPr>
          <a:lstStyle/>
          <a:p>
            <a:r>
              <a:rPr lang="en-US" sz="2400" dirty="0" smtClean="0">
                <a:solidFill>
                  <a:schemeClr val="accent2"/>
                </a:solidFill>
              </a:rPr>
              <a:t>4Fe(OH)</a:t>
            </a:r>
            <a:r>
              <a:rPr lang="en-US" sz="2400" baseline="-25000" dirty="0" smtClean="0">
                <a:solidFill>
                  <a:schemeClr val="accent2"/>
                </a:solidFill>
              </a:rPr>
              <a:t>3</a:t>
            </a:r>
            <a:r>
              <a:rPr lang="en-US" sz="2400" dirty="0" smtClean="0"/>
              <a:t>+</a:t>
            </a:r>
            <a:r>
              <a:rPr lang="en-US" sz="2400" dirty="0" smtClean="0">
                <a:solidFill>
                  <a:srgbClr val="FF0000"/>
                </a:solidFill>
              </a:rPr>
              <a:t> 12H</a:t>
            </a:r>
            <a:r>
              <a:rPr lang="en-US" sz="2400" baseline="30000" dirty="0" smtClean="0">
                <a:solidFill>
                  <a:srgbClr val="FF0000"/>
                </a:solidFill>
              </a:rPr>
              <a:t>+</a:t>
            </a:r>
            <a:endParaRPr lang="en-US" sz="2400" baseline="30000" dirty="0">
              <a:solidFill>
                <a:srgbClr val="FF0000"/>
              </a:solidFill>
            </a:endParaRPr>
          </a:p>
        </p:txBody>
      </p:sp>
      <p:sp>
        <p:nvSpPr>
          <p:cNvPr id="4" name="TextBox 3"/>
          <p:cNvSpPr txBox="1"/>
          <p:nvPr/>
        </p:nvSpPr>
        <p:spPr>
          <a:xfrm>
            <a:off x="7279273" y="2674884"/>
            <a:ext cx="4412441" cy="923330"/>
          </a:xfrm>
          <a:prstGeom prst="rect">
            <a:avLst/>
          </a:prstGeom>
          <a:noFill/>
        </p:spPr>
        <p:txBody>
          <a:bodyPr wrap="square" rtlCol="0">
            <a:spAutoFit/>
          </a:bodyPr>
          <a:lstStyle/>
          <a:p>
            <a:r>
              <a:rPr lang="en-US" dirty="0" smtClean="0"/>
              <a:t>Orange staining typical of waters affected by acid mine drainage due to the precipitation of Fe</a:t>
            </a:r>
            <a:r>
              <a:rPr lang="en-US" dirty="0"/>
              <a:t>-</a:t>
            </a:r>
            <a:r>
              <a:rPr lang="en-US" dirty="0" err="1"/>
              <a:t>oxyhyroxides</a:t>
            </a:r>
            <a:r>
              <a:rPr lang="en-US" dirty="0"/>
              <a:t> </a:t>
            </a:r>
            <a:r>
              <a:rPr lang="en-US" dirty="0" smtClean="0"/>
              <a:t>(also known as ochre)</a:t>
            </a:r>
          </a:p>
        </p:txBody>
      </p:sp>
      <p:sp>
        <p:nvSpPr>
          <p:cNvPr id="22" name="TextBox 21"/>
          <p:cNvSpPr txBox="1"/>
          <p:nvPr/>
        </p:nvSpPr>
        <p:spPr>
          <a:xfrm>
            <a:off x="1083614" y="6190053"/>
            <a:ext cx="9996046" cy="400110"/>
          </a:xfrm>
          <a:prstGeom prst="rect">
            <a:avLst/>
          </a:prstGeom>
          <a:noFill/>
        </p:spPr>
        <p:txBody>
          <a:bodyPr wrap="none" rtlCol="0">
            <a:spAutoFit/>
          </a:bodyPr>
          <a:lstStyle/>
          <a:p>
            <a:r>
              <a:rPr lang="en-US" sz="2000" dirty="0" smtClean="0"/>
              <a:t>Precipitation of these minerals can remove toxic metals from the water, trapping them in soils </a:t>
            </a:r>
          </a:p>
        </p:txBody>
      </p:sp>
    </p:spTree>
    <p:extLst>
      <p:ext uri="{BB962C8B-B14F-4D97-AF65-F5344CB8AC3E}">
        <p14:creationId xmlns:p14="http://schemas.microsoft.com/office/powerpoint/2010/main" val="8007743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1954" y="1244430"/>
            <a:ext cx="10961057" cy="2923878"/>
          </a:xfrm>
          <a:prstGeom prst="rect">
            <a:avLst/>
          </a:prstGeom>
          <a:noFill/>
        </p:spPr>
        <p:txBody>
          <a:bodyPr wrap="square" rtlCol="0">
            <a:spAutoFit/>
          </a:bodyPr>
          <a:lstStyle/>
          <a:p>
            <a:r>
              <a:rPr lang="en-US" dirty="0" smtClean="0">
                <a:solidFill>
                  <a:srgbClr val="FF6600"/>
                </a:solidFill>
              </a:rPr>
              <a:t>Metal sulfide minerals </a:t>
            </a:r>
            <a:r>
              <a:rPr lang="en-US" dirty="0" smtClean="0"/>
              <a:t>in ore deposits react with</a:t>
            </a:r>
            <a:r>
              <a:rPr lang="en-US" dirty="0" smtClean="0">
                <a:solidFill>
                  <a:srgbClr val="70AD47"/>
                </a:solidFill>
              </a:rPr>
              <a:t> oxygen </a:t>
            </a:r>
            <a:r>
              <a:rPr lang="en-US" dirty="0" smtClean="0"/>
              <a:t>and </a:t>
            </a:r>
            <a:r>
              <a:rPr lang="en-US" dirty="0" smtClean="0">
                <a:solidFill>
                  <a:srgbClr val="0000FF"/>
                </a:solidFill>
              </a:rPr>
              <a:t>water </a:t>
            </a:r>
            <a:r>
              <a:rPr lang="en-US" dirty="0" smtClean="0"/>
              <a:t>producing </a:t>
            </a:r>
            <a:r>
              <a:rPr lang="en-US" dirty="0" smtClean="0">
                <a:solidFill>
                  <a:schemeClr val="accent2"/>
                </a:solidFill>
              </a:rPr>
              <a:t>acidic fluids </a:t>
            </a:r>
            <a:r>
              <a:rPr lang="en-US" dirty="0" smtClean="0"/>
              <a:t>with very high concentrations of </a:t>
            </a:r>
            <a:r>
              <a:rPr lang="en-US" dirty="0" smtClean="0">
                <a:solidFill>
                  <a:srgbClr val="660066"/>
                </a:solidFill>
              </a:rPr>
              <a:t>metals</a:t>
            </a:r>
          </a:p>
          <a:p>
            <a:endParaRPr lang="en-US" sz="1200" dirty="0" smtClean="0">
              <a:solidFill>
                <a:srgbClr val="000000"/>
              </a:solidFill>
            </a:endParaRPr>
          </a:p>
          <a:p>
            <a:r>
              <a:rPr lang="en-US" dirty="0" smtClean="0">
                <a:solidFill>
                  <a:srgbClr val="000000"/>
                </a:solidFill>
              </a:rPr>
              <a:t>This </a:t>
            </a:r>
            <a:r>
              <a:rPr lang="en-US" dirty="0">
                <a:solidFill>
                  <a:srgbClr val="000000"/>
                </a:solidFill>
              </a:rPr>
              <a:t>chemical reaction happens naturally when rocks containing metal sulfide minerals are exposed at the surface of the Earth by erosion.</a:t>
            </a:r>
          </a:p>
          <a:p>
            <a:endParaRPr lang="en-US" sz="1200" dirty="0">
              <a:solidFill>
                <a:srgbClr val="000000"/>
              </a:solidFill>
            </a:endParaRPr>
          </a:p>
          <a:p>
            <a:r>
              <a:rPr lang="en-US" dirty="0">
                <a:solidFill>
                  <a:srgbClr val="000000"/>
                </a:solidFill>
              </a:rPr>
              <a:t>However, mining greatly exaggerates this process, by actively digging up </a:t>
            </a:r>
            <a:r>
              <a:rPr lang="en-US" dirty="0" smtClean="0">
                <a:solidFill>
                  <a:srgbClr val="000000"/>
                </a:solidFill>
              </a:rPr>
              <a:t>material containing metal sulfide minerals, and crushing it into small pieces. </a:t>
            </a:r>
          </a:p>
          <a:p>
            <a:endParaRPr lang="en-US" sz="1200" dirty="0">
              <a:solidFill>
                <a:srgbClr val="000000"/>
              </a:solidFill>
            </a:endParaRPr>
          </a:p>
          <a:p>
            <a:r>
              <a:rPr lang="en-US" dirty="0" smtClean="0">
                <a:solidFill>
                  <a:srgbClr val="000000"/>
                </a:solidFill>
              </a:rPr>
              <a:t>This allows </a:t>
            </a:r>
            <a:r>
              <a:rPr lang="en-US" dirty="0">
                <a:solidFill>
                  <a:srgbClr val="000000"/>
                </a:solidFill>
              </a:rPr>
              <a:t>oxygen and water</a:t>
            </a:r>
            <a:r>
              <a:rPr lang="en-US" dirty="0"/>
              <a:t> </a:t>
            </a:r>
            <a:r>
              <a:rPr lang="en-US" dirty="0" smtClean="0">
                <a:solidFill>
                  <a:srgbClr val="000000"/>
                </a:solidFill>
              </a:rPr>
              <a:t>to react with metal sulfides much faster.</a:t>
            </a:r>
          </a:p>
          <a:p>
            <a:endParaRPr lang="en-US" sz="2000" dirty="0">
              <a:solidFill>
                <a:srgbClr val="000000"/>
              </a:solidFill>
            </a:endParaRPr>
          </a:p>
        </p:txBody>
      </p:sp>
      <p:pic>
        <p:nvPicPr>
          <p:cNvPr id="7" name="Picture 6" descr="AMD carto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834" y="3850448"/>
            <a:ext cx="7902603" cy="3007552"/>
          </a:xfrm>
          <a:prstGeom prst="rect">
            <a:avLst/>
          </a:prstGeom>
        </p:spPr>
      </p:pic>
      <p:sp>
        <p:nvSpPr>
          <p:cNvPr id="8" name="Title 1"/>
          <p:cNvSpPr txBox="1">
            <a:spLocks/>
          </p:cNvSpPr>
          <p:nvPr/>
        </p:nvSpPr>
        <p:spPr>
          <a:xfrm>
            <a:off x="491997" y="389554"/>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Acid mine drainage</a:t>
            </a:r>
            <a:endParaRPr lang="en-US" dirty="0"/>
          </a:p>
        </p:txBody>
      </p:sp>
    </p:spTree>
    <p:extLst>
      <p:ext uri="{BB962C8B-B14F-4D97-AF65-F5344CB8AC3E}">
        <p14:creationId xmlns:p14="http://schemas.microsoft.com/office/powerpoint/2010/main" val="39828132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1954" y="1244430"/>
            <a:ext cx="10961057" cy="2339102"/>
          </a:xfrm>
          <a:prstGeom prst="rect">
            <a:avLst/>
          </a:prstGeom>
          <a:noFill/>
        </p:spPr>
        <p:txBody>
          <a:bodyPr wrap="square" rtlCol="0">
            <a:spAutoFit/>
          </a:bodyPr>
          <a:lstStyle/>
          <a:p>
            <a:r>
              <a:rPr lang="en-US" dirty="0">
                <a:solidFill>
                  <a:srgbClr val="FF6600"/>
                </a:solidFill>
              </a:rPr>
              <a:t>Metal sulfide minerals </a:t>
            </a:r>
            <a:r>
              <a:rPr lang="en-US" dirty="0"/>
              <a:t>in ore deposits react with</a:t>
            </a:r>
            <a:r>
              <a:rPr lang="en-US" dirty="0">
                <a:solidFill>
                  <a:srgbClr val="70AD47"/>
                </a:solidFill>
              </a:rPr>
              <a:t> oxygen </a:t>
            </a:r>
            <a:r>
              <a:rPr lang="en-US" dirty="0"/>
              <a:t>and </a:t>
            </a:r>
            <a:r>
              <a:rPr lang="en-US" dirty="0">
                <a:solidFill>
                  <a:srgbClr val="0000FF"/>
                </a:solidFill>
              </a:rPr>
              <a:t>water </a:t>
            </a:r>
            <a:r>
              <a:rPr lang="en-US" dirty="0"/>
              <a:t>producing </a:t>
            </a:r>
            <a:r>
              <a:rPr lang="en-US" dirty="0">
                <a:solidFill>
                  <a:schemeClr val="accent2"/>
                </a:solidFill>
              </a:rPr>
              <a:t>acidic fluids </a:t>
            </a:r>
            <a:r>
              <a:rPr lang="en-US" dirty="0"/>
              <a:t>with very high concentrations of </a:t>
            </a:r>
            <a:r>
              <a:rPr lang="en-US" dirty="0">
                <a:solidFill>
                  <a:srgbClr val="660066"/>
                </a:solidFill>
              </a:rPr>
              <a:t>metals</a:t>
            </a:r>
          </a:p>
          <a:p>
            <a:endParaRPr lang="en-US" dirty="0">
              <a:solidFill>
                <a:srgbClr val="000000"/>
              </a:solidFill>
            </a:endParaRPr>
          </a:p>
          <a:p>
            <a:r>
              <a:rPr lang="en-US" dirty="0">
                <a:solidFill>
                  <a:srgbClr val="000000"/>
                </a:solidFill>
              </a:rPr>
              <a:t>The problem of acid mine drainage is very difficult to control. </a:t>
            </a:r>
          </a:p>
          <a:p>
            <a:endParaRPr lang="en-US" dirty="0">
              <a:solidFill>
                <a:srgbClr val="000000"/>
              </a:solidFill>
            </a:endParaRPr>
          </a:p>
          <a:p>
            <a:r>
              <a:rPr lang="en-US" dirty="0">
                <a:solidFill>
                  <a:srgbClr val="000000"/>
                </a:solidFill>
              </a:rPr>
              <a:t>Acid mine drainage will continue to be produced for many years (decades and even centuries) after the mine has closed.</a:t>
            </a:r>
            <a:endParaRPr lang="en-US" dirty="0">
              <a:solidFill>
                <a:srgbClr val="660066"/>
              </a:solidFill>
            </a:endParaRPr>
          </a:p>
          <a:p>
            <a:endParaRPr lang="en-US" sz="2000" dirty="0">
              <a:solidFill>
                <a:srgbClr val="000000"/>
              </a:solidFill>
            </a:endParaRPr>
          </a:p>
        </p:txBody>
      </p:sp>
      <p:pic>
        <p:nvPicPr>
          <p:cNvPr id="7" name="Picture 6" descr="AMD cartoon.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834" y="3850448"/>
            <a:ext cx="7902603" cy="3007552"/>
          </a:xfrm>
          <a:prstGeom prst="rect">
            <a:avLst/>
          </a:prstGeom>
        </p:spPr>
      </p:pic>
      <p:sp>
        <p:nvSpPr>
          <p:cNvPr id="8" name="Title 1"/>
          <p:cNvSpPr txBox="1">
            <a:spLocks/>
          </p:cNvSpPr>
          <p:nvPr/>
        </p:nvSpPr>
        <p:spPr>
          <a:xfrm>
            <a:off x="491997" y="389554"/>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Acid mine drainage</a:t>
            </a:r>
            <a:endParaRPr lang="en-US" dirty="0"/>
          </a:p>
        </p:txBody>
      </p:sp>
    </p:spTree>
    <p:extLst>
      <p:ext uri="{BB962C8B-B14F-4D97-AF65-F5344CB8AC3E}">
        <p14:creationId xmlns:p14="http://schemas.microsoft.com/office/powerpoint/2010/main" val="23252624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8200" y="555625"/>
            <a:ext cx="4191000" cy="777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smtClean="0"/>
              <a:t>Tutor introduction </a:t>
            </a:r>
            <a:endParaRPr lang="en-US" sz="4000" dirty="0"/>
          </a:p>
        </p:txBody>
      </p:sp>
      <p:sp>
        <p:nvSpPr>
          <p:cNvPr id="4" name="Content Placeholder 2"/>
          <p:cNvSpPr>
            <a:spLocks noGrp="1"/>
          </p:cNvSpPr>
          <p:nvPr>
            <p:ph sz="half" idx="1"/>
          </p:nvPr>
        </p:nvSpPr>
        <p:spPr>
          <a:xfrm>
            <a:off x="838200" y="1825625"/>
            <a:ext cx="6407797" cy="4351338"/>
          </a:xfrm>
        </p:spPr>
        <p:txBody>
          <a:bodyPr/>
          <a:lstStyle/>
          <a:p>
            <a:pPr marL="0" indent="0">
              <a:buNone/>
            </a:pPr>
            <a:r>
              <a:rPr lang="en-GB" dirty="0" err="1" smtClean="0"/>
              <a:t>Dr.</a:t>
            </a:r>
            <a:r>
              <a:rPr lang="en-GB" dirty="0" smtClean="0"/>
              <a:t> Luke Bridgestock</a:t>
            </a:r>
          </a:p>
          <a:p>
            <a:pPr marL="0" indent="0">
              <a:buNone/>
            </a:pPr>
            <a:endParaRPr lang="en-GB" sz="1400" dirty="0" smtClean="0"/>
          </a:p>
          <a:p>
            <a:r>
              <a:rPr lang="en-GB" sz="2000" dirty="0" err="1" smtClean="0"/>
              <a:t>MSci</a:t>
            </a:r>
            <a:r>
              <a:rPr lang="en-GB" sz="2000" dirty="0" smtClean="0"/>
              <a:t> Geology and PhD in Isotope Geochemistry, Imperial College London</a:t>
            </a:r>
          </a:p>
          <a:p>
            <a:r>
              <a:rPr lang="en-GB" sz="2000" dirty="0" smtClean="0"/>
              <a:t>Postdoctoral Research Associate, University of Oxford (2015 to 2020)</a:t>
            </a:r>
          </a:p>
          <a:p>
            <a:r>
              <a:rPr lang="en-GB" sz="2000" dirty="0" err="1" smtClean="0"/>
              <a:t>Leverhulme</a:t>
            </a:r>
            <a:r>
              <a:rPr lang="en-GB" sz="2000" dirty="0" smtClean="0"/>
              <a:t> Early Career Research Fellow, University of Cambridge (May, 2020 to present)</a:t>
            </a:r>
          </a:p>
          <a:p>
            <a:r>
              <a:rPr lang="en-GB" sz="2000" dirty="0" smtClean="0"/>
              <a:t>Research interests in metal cycling in the environment</a:t>
            </a:r>
            <a:endParaRPr lang="en-GB" sz="2000" dirty="0"/>
          </a:p>
          <a:p>
            <a:r>
              <a:rPr lang="en-GB" sz="2000" dirty="0" smtClean="0"/>
              <a:t>More details at </a:t>
            </a:r>
            <a:r>
              <a:rPr lang="en-GB" sz="2000" dirty="0">
                <a:hlinkClick r:id="rId3"/>
              </a:rPr>
              <a:t>https://www.earth.ox.ac.uk/people/luke-bridgestock</a:t>
            </a:r>
            <a:r>
              <a:rPr lang="en-GB" sz="2000" dirty="0" smtClean="0">
                <a:hlinkClick r:id="rId3"/>
              </a:rPr>
              <a:t>/</a:t>
            </a:r>
            <a:endParaRPr lang="en-GB" sz="2000" dirty="0" smtClean="0"/>
          </a:p>
          <a:p>
            <a:endParaRPr lang="en-US" sz="2000" dirty="0"/>
          </a:p>
        </p:txBody>
      </p:sp>
      <p:pic>
        <p:nvPicPr>
          <p:cNvPr id="5" name="Picture 4" descr="IMG_0638-e1460451363273-390x39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089" y="2001663"/>
            <a:ext cx="3714750" cy="3714750"/>
          </a:xfrm>
          <a:prstGeom prst="rect">
            <a:avLst/>
          </a:prstGeom>
        </p:spPr>
      </p:pic>
    </p:spTree>
    <p:extLst>
      <p:ext uri="{BB962C8B-B14F-4D97-AF65-F5344CB8AC3E}">
        <p14:creationId xmlns:p14="http://schemas.microsoft.com/office/powerpoint/2010/main" val="28798691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Summary </a:t>
            </a:r>
            <a:br>
              <a:rPr lang="en-US" smtClean="0"/>
            </a:br>
            <a:r>
              <a:rPr lang="en-US" i="1" smtClean="0"/>
              <a:t>True or false?</a:t>
            </a:r>
            <a:endParaRPr lang="en-US" i="1" dirty="0"/>
          </a:p>
        </p:txBody>
      </p:sp>
      <p:sp>
        <p:nvSpPr>
          <p:cNvPr id="8" name="Content Placeholder 2"/>
          <p:cNvSpPr>
            <a:spLocks noGrp="1"/>
          </p:cNvSpPr>
          <p:nvPr>
            <p:ph idx="1"/>
          </p:nvPr>
        </p:nvSpPr>
        <p:spPr>
          <a:xfrm>
            <a:off x="457200" y="1600200"/>
            <a:ext cx="11338984" cy="4525963"/>
          </a:xfrm>
        </p:spPr>
        <p:txBody>
          <a:bodyPr>
            <a:normAutofit lnSpcReduction="10000"/>
          </a:bodyPr>
          <a:lstStyle/>
          <a:p>
            <a:pPr marL="514350" indent="-514350">
              <a:buFont typeface="+mj-lt"/>
              <a:buAutoNum type="arabicPeriod"/>
            </a:pPr>
            <a:r>
              <a:rPr lang="en-US" sz="3000" dirty="0" smtClean="0"/>
              <a:t>Acid mine drainage is acidic water with very high concentrations of heavy metals</a:t>
            </a:r>
          </a:p>
          <a:p>
            <a:pPr marL="514350" indent="-514350">
              <a:buFont typeface="+mj-lt"/>
              <a:buAutoNum type="arabicPeriod"/>
            </a:pPr>
            <a:endParaRPr lang="en-US" sz="3000" dirty="0"/>
          </a:p>
          <a:p>
            <a:pPr marL="514350" indent="-514350">
              <a:buFont typeface="+mj-lt"/>
              <a:buAutoNum type="arabicPeriod"/>
            </a:pPr>
            <a:r>
              <a:rPr lang="en-US" sz="3000" dirty="0" smtClean="0"/>
              <a:t>Acid mine drainage is produced by the reaction of metal sulfide minerals with oxygen and water</a:t>
            </a:r>
          </a:p>
          <a:p>
            <a:pPr marL="514350" indent="-514350">
              <a:buFont typeface="+mj-lt"/>
              <a:buAutoNum type="arabicPeriod"/>
            </a:pPr>
            <a:endParaRPr lang="en-US" sz="3000" dirty="0" smtClean="0"/>
          </a:p>
          <a:p>
            <a:pPr marL="514350" indent="-514350">
              <a:buFont typeface="+mj-lt"/>
              <a:buAutoNum type="arabicPeriod"/>
            </a:pPr>
            <a:r>
              <a:rPr lang="en-US" sz="3000" dirty="0" smtClean="0"/>
              <a:t>Acid mine drainage does not occur naturally</a:t>
            </a:r>
          </a:p>
          <a:p>
            <a:pPr marL="514350" indent="-514350">
              <a:buFont typeface="+mj-lt"/>
              <a:buAutoNum type="arabicPeriod"/>
            </a:pPr>
            <a:endParaRPr lang="en-US" sz="3000" dirty="0" smtClean="0"/>
          </a:p>
          <a:p>
            <a:pPr marL="514350" indent="-514350">
              <a:buFont typeface="+mj-lt"/>
              <a:buAutoNum type="arabicPeriod"/>
            </a:pPr>
            <a:r>
              <a:rPr lang="en-US" sz="3000" dirty="0"/>
              <a:t>A</a:t>
            </a:r>
            <a:r>
              <a:rPr lang="en-US" sz="3000" dirty="0" smtClean="0"/>
              <a:t>cid mine drainage is only a problem when mines are active</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98281321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274638"/>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Summary </a:t>
            </a:r>
            <a:br>
              <a:rPr lang="en-US" smtClean="0"/>
            </a:br>
            <a:r>
              <a:rPr lang="en-US" i="1" smtClean="0"/>
              <a:t>True or false?</a:t>
            </a:r>
            <a:endParaRPr lang="en-US" i="1" dirty="0"/>
          </a:p>
        </p:txBody>
      </p:sp>
      <p:sp>
        <p:nvSpPr>
          <p:cNvPr id="9" name="Content Placeholder 2"/>
          <p:cNvSpPr>
            <a:spLocks noGrp="1"/>
          </p:cNvSpPr>
          <p:nvPr>
            <p:ph idx="1"/>
          </p:nvPr>
        </p:nvSpPr>
        <p:spPr>
          <a:xfrm>
            <a:off x="457200" y="1529636"/>
            <a:ext cx="10851826" cy="5032875"/>
          </a:xfrm>
        </p:spPr>
        <p:txBody>
          <a:bodyPr>
            <a:normAutofit/>
          </a:bodyPr>
          <a:lstStyle/>
          <a:p>
            <a:pPr marL="514350" indent="-514350">
              <a:buFont typeface="+mj-lt"/>
              <a:buAutoNum type="arabicPeriod"/>
            </a:pPr>
            <a:r>
              <a:rPr lang="en-US" dirty="0" smtClean="0"/>
              <a:t>Acid mine drainage is acidic water with very high concentrations of heavy metals </a:t>
            </a:r>
            <a:r>
              <a:rPr lang="en-US" b="1" dirty="0">
                <a:solidFill>
                  <a:schemeClr val="accent6">
                    <a:lumMod val="75000"/>
                  </a:schemeClr>
                </a:solidFill>
              </a:rPr>
              <a:t>TRUE </a:t>
            </a:r>
            <a:r>
              <a:rPr lang="en-US" b="1" dirty="0" smtClean="0">
                <a:solidFill>
                  <a:schemeClr val="accent6">
                    <a:lumMod val="75000"/>
                  </a:schemeClr>
                </a:solidFill>
                <a:latin typeface="Zapf Dingbats"/>
                <a:ea typeface="Zapf Dingbats"/>
                <a:cs typeface="Zapf Dingbats"/>
                <a:sym typeface="Zapf Dingbats"/>
              </a:rPr>
              <a:t>✔</a:t>
            </a:r>
            <a:endParaRPr lang="en-US" dirty="0" smtClean="0">
              <a:solidFill>
                <a:schemeClr val="accent6">
                  <a:lumMod val="75000"/>
                </a:schemeClr>
              </a:solidFill>
            </a:endParaRPr>
          </a:p>
          <a:p>
            <a:pPr marL="514350" indent="-514350">
              <a:buFont typeface="+mj-lt"/>
              <a:buAutoNum type="arabicPeriod"/>
            </a:pPr>
            <a:r>
              <a:rPr lang="en-US" dirty="0"/>
              <a:t>Acid mine drainage is </a:t>
            </a:r>
            <a:r>
              <a:rPr lang="en-US" dirty="0" smtClean="0"/>
              <a:t>produced by the reaction of metal sulfide minerals with oxygen and water </a:t>
            </a:r>
            <a:r>
              <a:rPr lang="en-US" b="1" dirty="0" smtClean="0">
                <a:solidFill>
                  <a:srgbClr val="548235"/>
                </a:solidFill>
              </a:rPr>
              <a:t>TRUE</a:t>
            </a:r>
            <a:r>
              <a:rPr lang="en-US" b="1" dirty="0" smtClean="0">
                <a:solidFill>
                  <a:srgbClr val="548235"/>
                </a:solidFill>
                <a:latin typeface="Zapf Dingbats"/>
                <a:ea typeface="Zapf Dingbats"/>
                <a:cs typeface="Zapf Dingbats"/>
                <a:sym typeface="Zapf Dingbats"/>
              </a:rPr>
              <a:t>✔</a:t>
            </a:r>
            <a:endParaRPr lang="en-US" dirty="0" smtClean="0">
              <a:solidFill>
                <a:srgbClr val="548235"/>
              </a:solidFill>
            </a:endParaRPr>
          </a:p>
          <a:p>
            <a:pPr marL="514350" indent="-514350">
              <a:buFont typeface="+mj-lt"/>
              <a:buAutoNum type="arabicPeriod"/>
            </a:pPr>
            <a:r>
              <a:rPr lang="en-US" dirty="0" smtClean="0"/>
              <a:t>Acid mine drainage does not occur naturally </a:t>
            </a:r>
            <a:r>
              <a:rPr lang="en-US" b="1" dirty="0" smtClean="0">
                <a:solidFill>
                  <a:srgbClr val="FF0000"/>
                </a:solidFill>
              </a:rPr>
              <a:t>FALSE </a:t>
            </a:r>
            <a:r>
              <a:rPr lang="en-US" b="1" dirty="0" smtClean="0">
                <a:solidFill>
                  <a:srgbClr val="FF0000"/>
                </a:solidFill>
                <a:latin typeface="Zapf Dingbats"/>
                <a:ea typeface="Zapf Dingbats"/>
                <a:cs typeface="Zapf Dingbats"/>
                <a:sym typeface="Zapf Dingbats"/>
              </a:rPr>
              <a:t>✗</a:t>
            </a:r>
            <a:r>
              <a:rPr lang="en-US" dirty="0">
                <a:solidFill>
                  <a:srgbClr val="FF0000"/>
                </a:solidFill>
                <a:sym typeface="Zapf Dingbats"/>
              </a:rPr>
              <a:t> </a:t>
            </a:r>
            <a:r>
              <a:rPr lang="en-US" dirty="0" smtClean="0">
                <a:solidFill>
                  <a:srgbClr val="FF0000"/>
                </a:solidFill>
                <a:sym typeface="Zapf Dingbats"/>
              </a:rPr>
              <a:t>Acid mine drainage can occur any time metal sulfide minerals are exposed to water and oxygen at Earth’s surface, including due to natural erosion</a:t>
            </a:r>
            <a:endParaRPr lang="en-US" b="1" dirty="0" smtClean="0">
              <a:solidFill>
                <a:srgbClr val="FF0000"/>
              </a:solidFill>
            </a:endParaRPr>
          </a:p>
          <a:p>
            <a:pPr marL="514350" indent="-514350">
              <a:buFont typeface="+mj-lt"/>
              <a:buAutoNum type="arabicPeriod"/>
            </a:pPr>
            <a:r>
              <a:rPr lang="en-US" dirty="0"/>
              <a:t>A</a:t>
            </a:r>
            <a:r>
              <a:rPr lang="en-US" dirty="0" smtClean="0"/>
              <a:t>cid mine drainage is only a problem when mines are active </a:t>
            </a:r>
            <a:r>
              <a:rPr lang="en-US" b="1" dirty="0">
                <a:solidFill>
                  <a:srgbClr val="FF0000"/>
                </a:solidFill>
              </a:rPr>
              <a:t>FALSE </a:t>
            </a:r>
            <a:r>
              <a:rPr lang="en-US" b="1" dirty="0" smtClean="0">
                <a:solidFill>
                  <a:srgbClr val="FF0000"/>
                </a:solidFill>
                <a:latin typeface="Zapf Dingbats"/>
                <a:ea typeface="Zapf Dingbats"/>
                <a:cs typeface="Zapf Dingbats"/>
                <a:sym typeface="Zapf Dingbats"/>
              </a:rPr>
              <a:t>✗ </a:t>
            </a:r>
            <a:r>
              <a:rPr lang="en-US" dirty="0">
                <a:solidFill>
                  <a:srgbClr val="FF0000"/>
                </a:solidFill>
                <a:sym typeface="Zapf Dingbats"/>
              </a:rPr>
              <a:t>Acid mine </a:t>
            </a:r>
            <a:r>
              <a:rPr lang="en-US" dirty="0" smtClean="0">
                <a:solidFill>
                  <a:srgbClr val="FF0000"/>
                </a:solidFill>
                <a:sym typeface="Zapf Dingbats"/>
              </a:rPr>
              <a:t>drainage remains a persistent problem long after (decades to centuries) a mine has closed</a:t>
            </a: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98281321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186433"/>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Ore processing techniques and metal release to the environment</a:t>
            </a:r>
            <a:endParaRPr lang="en-US" dirty="0"/>
          </a:p>
        </p:txBody>
      </p:sp>
      <p:sp>
        <p:nvSpPr>
          <p:cNvPr id="8" name="Content Placeholder 2"/>
          <p:cNvSpPr>
            <a:spLocks noGrp="1"/>
          </p:cNvSpPr>
          <p:nvPr>
            <p:ph idx="1"/>
          </p:nvPr>
        </p:nvSpPr>
        <p:spPr>
          <a:xfrm>
            <a:off x="439801" y="1493371"/>
            <a:ext cx="8229600" cy="975409"/>
          </a:xfrm>
        </p:spPr>
        <p:txBody>
          <a:bodyPr>
            <a:normAutofit/>
          </a:bodyPr>
          <a:lstStyle/>
          <a:p>
            <a:pPr marL="0" indent="0">
              <a:buNone/>
            </a:pPr>
            <a:r>
              <a:rPr lang="en-US" sz="2600" dirty="0" smtClean="0"/>
              <a:t>Once mined, ore material is processed to produce the raw metals</a:t>
            </a:r>
          </a:p>
          <a:p>
            <a:pPr marL="0" indent="0">
              <a:buNone/>
            </a:pPr>
            <a:endParaRPr lang="en-US" sz="1600" dirty="0"/>
          </a:p>
          <a:p>
            <a:pPr marL="0" indent="0">
              <a:buNone/>
            </a:pPr>
            <a:endParaRPr lang="en-US" dirty="0" smtClean="0"/>
          </a:p>
        </p:txBody>
      </p:sp>
      <p:pic>
        <p:nvPicPr>
          <p:cNvPr id="9" name="Picture 8" descr="gold-724390_1280.jpg"/>
          <p:cNvPicPr>
            <a:picLocks noChangeAspect="1"/>
          </p:cNvPicPr>
          <p:nvPr/>
        </p:nvPicPr>
        <p:blipFill rotWithShape="1">
          <a:blip r:embed="rId3">
            <a:extLst>
              <a:ext uri="{28A0092B-C50C-407E-A947-70E740481C1C}">
                <a14:useLocalDpi xmlns:a14="http://schemas.microsoft.com/office/drawing/2010/main" val="0"/>
              </a:ext>
            </a:extLst>
          </a:blip>
          <a:srcRect l="19879" t="17122" r="29321"/>
          <a:stretch/>
        </p:blipFill>
        <p:spPr>
          <a:xfrm>
            <a:off x="9486139" y="1962353"/>
            <a:ext cx="1799254" cy="1956147"/>
          </a:xfrm>
          <a:prstGeom prst="rect">
            <a:avLst/>
          </a:prstGeom>
        </p:spPr>
      </p:pic>
      <p:sp>
        <p:nvSpPr>
          <p:cNvPr id="10" name="Content Placeholder 2"/>
          <p:cNvSpPr txBox="1">
            <a:spLocks/>
          </p:cNvSpPr>
          <p:nvPr/>
        </p:nvSpPr>
        <p:spPr>
          <a:xfrm>
            <a:off x="486121" y="2363916"/>
            <a:ext cx="8230528" cy="411038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600" b="1" u="sng" dirty="0" smtClean="0"/>
              <a:t>Metal Smelting</a:t>
            </a:r>
          </a:p>
          <a:p>
            <a:pPr marL="0" indent="0">
              <a:buFont typeface="Arial"/>
              <a:buNone/>
            </a:pPr>
            <a:r>
              <a:rPr lang="en-US" sz="2600" dirty="0" smtClean="0"/>
              <a:t>An important technique used to process metal ore </a:t>
            </a:r>
          </a:p>
          <a:p>
            <a:pPr marL="0" indent="0">
              <a:buFont typeface="Arial"/>
              <a:buNone/>
            </a:pPr>
            <a:endParaRPr lang="en-US" sz="1600" dirty="0" smtClean="0"/>
          </a:p>
          <a:p>
            <a:pPr marL="0" indent="0">
              <a:buFont typeface="Arial"/>
              <a:buNone/>
            </a:pPr>
            <a:r>
              <a:rPr lang="en-US" sz="2600" dirty="0" smtClean="0"/>
              <a:t>Involves heating the ore to very high temperatures</a:t>
            </a:r>
          </a:p>
          <a:p>
            <a:pPr marL="0" indent="0">
              <a:buFont typeface="Arial"/>
              <a:buNone/>
            </a:pPr>
            <a:endParaRPr lang="en-US" sz="1600" dirty="0" smtClean="0"/>
          </a:p>
          <a:p>
            <a:pPr marL="0" indent="0">
              <a:buFont typeface="Arial"/>
              <a:buNone/>
            </a:pPr>
            <a:r>
              <a:rPr lang="en-US" sz="2600" dirty="0" smtClean="0"/>
              <a:t>Metals can be vaporized in the process and emitted to the atmosphere</a:t>
            </a:r>
          </a:p>
          <a:p>
            <a:pPr marL="0" indent="0">
              <a:buFont typeface="Arial"/>
              <a:buNone/>
            </a:pPr>
            <a:endParaRPr lang="en-US" sz="1600" dirty="0"/>
          </a:p>
          <a:p>
            <a:pPr marL="0" indent="0">
              <a:buFont typeface="Arial"/>
              <a:buNone/>
            </a:pPr>
            <a:r>
              <a:rPr lang="en-US" sz="2600" dirty="0" smtClean="0"/>
              <a:t>These metals can then be deposited into soils and surface waters (rivers and lakes)</a:t>
            </a:r>
          </a:p>
          <a:p>
            <a:pPr marL="0" indent="0">
              <a:buFont typeface="Arial"/>
              <a:buNone/>
            </a:pPr>
            <a:endParaRPr lang="en-US" sz="2600" dirty="0" smtClean="0"/>
          </a:p>
          <a:p>
            <a:pPr marL="0" indent="0">
              <a:buFont typeface="Arial"/>
              <a:buNone/>
            </a:pPr>
            <a:endParaRPr lang="en-US" dirty="0" smtClean="0"/>
          </a:p>
        </p:txBody>
      </p:sp>
      <p:pic>
        <p:nvPicPr>
          <p:cNvPr id="11" name="Picture 10" descr="factory-613319_1920.jpg"/>
          <p:cNvPicPr>
            <a:picLocks noChangeAspect="1"/>
          </p:cNvPicPr>
          <p:nvPr/>
        </p:nvPicPr>
        <p:blipFill rotWithShape="1">
          <a:blip r:embed="rId4">
            <a:extLst>
              <a:ext uri="{28A0092B-C50C-407E-A947-70E740481C1C}">
                <a14:useLocalDpi xmlns:a14="http://schemas.microsoft.com/office/drawing/2010/main" val="0"/>
              </a:ext>
            </a:extLst>
          </a:blip>
          <a:srcRect l="22290"/>
          <a:stretch/>
        </p:blipFill>
        <p:spPr>
          <a:xfrm>
            <a:off x="8851105" y="3918500"/>
            <a:ext cx="3005371" cy="2578304"/>
          </a:xfrm>
          <a:prstGeom prst="rect">
            <a:avLst/>
          </a:prstGeom>
        </p:spPr>
      </p:pic>
      <p:sp>
        <p:nvSpPr>
          <p:cNvPr id="2" name="TextBox 1"/>
          <p:cNvSpPr txBox="1"/>
          <p:nvPr/>
        </p:nvSpPr>
        <p:spPr>
          <a:xfrm>
            <a:off x="9351448" y="6488668"/>
            <a:ext cx="2006416" cy="369332"/>
          </a:xfrm>
          <a:prstGeom prst="rect">
            <a:avLst/>
          </a:prstGeom>
          <a:noFill/>
        </p:spPr>
        <p:txBody>
          <a:bodyPr wrap="none" rtlCol="0">
            <a:spAutoFit/>
          </a:bodyPr>
          <a:lstStyle/>
          <a:p>
            <a:r>
              <a:rPr lang="en-US" dirty="0" smtClean="0"/>
              <a:t>Photos; </a:t>
            </a:r>
            <a:r>
              <a:rPr lang="en-US" dirty="0" err="1" smtClean="0"/>
              <a:t>pexels.com</a:t>
            </a:r>
            <a:endParaRPr lang="en-US" dirty="0"/>
          </a:p>
        </p:txBody>
      </p:sp>
    </p:spTree>
    <p:extLst>
      <p:ext uri="{BB962C8B-B14F-4D97-AF65-F5344CB8AC3E}">
        <p14:creationId xmlns:p14="http://schemas.microsoft.com/office/powerpoint/2010/main" val="39828132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199" y="1246396"/>
            <a:ext cx="10886623" cy="4525963"/>
          </a:xfrm>
        </p:spPr>
        <p:txBody>
          <a:bodyPr>
            <a:normAutofit/>
          </a:bodyPr>
          <a:lstStyle/>
          <a:p>
            <a:pPr marL="0" indent="0">
              <a:buNone/>
            </a:pPr>
            <a:r>
              <a:rPr lang="en-US" sz="2400" dirty="0" smtClean="0"/>
              <a:t>Mercury (Hg) amalgamation is a technique used for separating gold from ore deposits</a:t>
            </a:r>
          </a:p>
          <a:p>
            <a:pPr marL="0" indent="0">
              <a:buNone/>
            </a:pPr>
            <a:endParaRPr lang="en-US" sz="1600" dirty="0"/>
          </a:p>
          <a:p>
            <a:pPr marL="0" indent="0">
              <a:buNone/>
            </a:pPr>
            <a:r>
              <a:rPr lang="en-US" sz="2400" dirty="0" smtClean="0"/>
              <a:t>It can result in the release of mercury (Hg), a very toxic heavy metal, to the environment</a:t>
            </a:r>
          </a:p>
          <a:p>
            <a:pPr marL="0" indent="0">
              <a:buNone/>
            </a:pPr>
            <a:endParaRPr lang="en-US" sz="1600" dirty="0"/>
          </a:p>
          <a:p>
            <a:pPr marL="0" indent="0">
              <a:buNone/>
            </a:pPr>
            <a:r>
              <a:rPr lang="en-US" sz="2400" dirty="0" smtClean="0"/>
              <a:t>It is used widely by small </a:t>
            </a:r>
            <a:r>
              <a:rPr lang="en-US" sz="2400" dirty="0"/>
              <a:t>scale and artisanal </a:t>
            </a:r>
            <a:r>
              <a:rPr lang="en-US" sz="2400" dirty="0" smtClean="0"/>
              <a:t>miners</a:t>
            </a:r>
            <a:endParaRPr lang="en-US" sz="2400" dirty="0"/>
          </a:p>
        </p:txBody>
      </p:sp>
      <p:sp>
        <p:nvSpPr>
          <p:cNvPr id="9" name="Title 1"/>
          <p:cNvSpPr txBox="1">
            <a:spLocks/>
          </p:cNvSpPr>
          <p:nvPr/>
        </p:nvSpPr>
        <p:spPr>
          <a:xfrm>
            <a:off x="139358" y="12714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Gold Mining; Mercury Amalgam</a:t>
            </a:r>
            <a:endParaRPr lang="en-US" dirty="0"/>
          </a:p>
        </p:txBody>
      </p:sp>
      <p:pic>
        <p:nvPicPr>
          <p:cNvPr id="10" name="Picture 9" descr="Hg amalgam photos.jpg"/>
          <p:cNvPicPr>
            <a:picLocks noChangeAspect="1"/>
          </p:cNvPicPr>
          <p:nvPr/>
        </p:nvPicPr>
        <p:blipFill rotWithShape="1">
          <a:blip r:embed="rId3">
            <a:extLst>
              <a:ext uri="{28A0092B-C50C-407E-A947-70E740481C1C}">
                <a14:useLocalDpi xmlns:a14="http://schemas.microsoft.com/office/drawing/2010/main" val="0"/>
              </a:ext>
            </a:extLst>
          </a:blip>
          <a:srcRect l="65749" r="1" b="50395"/>
          <a:stretch/>
        </p:blipFill>
        <p:spPr>
          <a:xfrm>
            <a:off x="1989476" y="3825069"/>
            <a:ext cx="2832156" cy="2577217"/>
          </a:xfrm>
          <a:prstGeom prst="rect">
            <a:avLst/>
          </a:prstGeom>
        </p:spPr>
      </p:pic>
      <p:pic>
        <p:nvPicPr>
          <p:cNvPr id="11" name="Picture 10" descr="Hg amalgam photos.jpg"/>
          <p:cNvPicPr>
            <a:picLocks noChangeAspect="1"/>
          </p:cNvPicPr>
          <p:nvPr/>
        </p:nvPicPr>
        <p:blipFill rotWithShape="1">
          <a:blip r:embed="rId3">
            <a:extLst>
              <a:ext uri="{28A0092B-C50C-407E-A947-70E740481C1C}">
                <a14:useLocalDpi xmlns:a14="http://schemas.microsoft.com/office/drawing/2010/main" val="0"/>
              </a:ext>
            </a:extLst>
          </a:blip>
          <a:srcRect l="1" t="50951" r="41306"/>
          <a:stretch/>
        </p:blipFill>
        <p:spPr>
          <a:xfrm>
            <a:off x="4841238" y="3825070"/>
            <a:ext cx="4908287" cy="2577218"/>
          </a:xfrm>
          <a:prstGeom prst="rect">
            <a:avLst/>
          </a:prstGeom>
        </p:spPr>
      </p:pic>
      <p:sp>
        <p:nvSpPr>
          <p:cNvPr id="12" name="TextBox 11"/>
          <p:cNvSpPr txBox="1"/>
          <p:nvPr/>
        </p:nvSpPr>
        <p:spPr>
          <a:xfrm>
            <a:off x="3410275" y="6401693"/>
            <a:ext cx="4929555" cy="369332"/>
          </a:xfrm>
          <a:prstGeom prst="rect">
            <a:avLst/>
          </a:prstGeom>
          <a:noFill/>
        </p:spPr>
        <p:txBody>
          <a:bodyPr wrap="none" rtlCol="0">
            <a:spAutoFit/>
          </a:bodyPr>
          <a:lstStyle/>
          <a:p>
            <a:r>
              <a:rPr lang="en-US" dirty="0" smtClean="0"/>
              <a:t>Photos from; </a:t>
            </a:r>
            <a:r>
              <a:rPr lang="en-US" dirty="0" err="1" smtClean="0"/>
              <a:t>Esdaile</a:t>
            </a:r>
            <a:r>
              <a:rPr lang="en-US" dirty="0" smtClean="0"/>
              <a:t> &amp; </a:t>
            </a:r>
            <a:r>
              <a:rPr lang="en-US" dirty="0" err="1" smtClean="0"/>
              <a:t>Chalker</a:t>
            </a:r>
            <a:r>
              <a:rPr lang="en-US" dirty="0" smtClean="0"/>
              <a:t>, 2018,</a:t>
            </a:r>
            <a:r>
              <a:rPr lang="en-US" i="1" dirty="0" smtClean="0"/>
              <a:t> Chem. Eur. J.</a:t>
            </a:r>
            <a:endParaRPr lang="en-US" dirty="0"/>
          </a:p>
        </p:txBody>
      </p:sp>
    </p:spTree>
    <p:extLst>
      <p:ext uri="{BB962C8B-B14F-4D97-AF65-F5344CB8AC3E}">
        <p14:creationId xmlns:p14="http://schemas.microsoft.com/office/powerpoint/2010/main" val="398281321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199" y="1246396"/>
            <a:ext cx="10886623" cy="4525963"/>
          </a:xfrm>
        </p:spPr>
        <p:txBody>
          <a:bodyPr>
            <a:normAutofit/>
          </a:bodyPr>
          <a:lstStyle/>
          <a:p>
            <a:pPr marL="0" indent="0">
              <a:buNone/>
            </a:pPr>
            <a:r>
              <a:rPr lang="en-US" sz="2400" dirty="0"/>
              <a:t>The mercury amalgamation technique;</a:t>
            </a:r>
          </a:p>
          <a:p>
            <a:pPr marL="457200" indent="-457200">
              <a:buAutoNum type="arabicPeriod"/>
            </a:pPr>
            <a:r>
              <a:rPr lang="en-US" sz="2400" dirty="0"/>
              <a:t>Liquid mercury is mixed with the ore material</a:t>
            </a:r>
          </a:p>
          <a:p>
            <a:pPr marL="457200" indent="-457200">
              <a:buAutoNum type="arabicPeriod"/>
            </a:pPr>
            <a:r>
              <a:rPr lang="en-US" sz="2400" dirty="0"/>
              <a:t>Gold in the ore binds with the liquid mercury (forming a mercury amalgam) which is separated from the waste materials</a:t>
            </a:r>
          </a:p>
          <a:p>
            <a:pPr marL="457200" indent="-457200">
              <a:buAutoNum type="arabicPeriod"/>
            </a:pPr>
            <a:r>
              <a:rPr lang="en-US" sz="2400" dirty="0"/>
              <a:t>The gold is separated from the mercury amalgam by evaporating the mercury</a:t>
            </a:r>
          </a:p>
        </p:txBody>
      </p:sp>
      <p:sp>
        <p:nvSpPr>
          <p:cNvPr id="9" name="Title 1"/>
          <p:cNvSpPr txBox="1">
            <a:spLocks/>
          </p:cNvSpPr>
          <p:nvPr/>
        </p:nvSpPr>
        <p:spPr>
          <a:xfrm>
            <a:off x="139358" y="12714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Gold Mining; Mercury Amalgam</a:t>
            </a:r>
            <a:endParaRPr lang="en-US" dirty="0"/>
          </a:p>
        </p:txBody>
      </p:sp>
      <p:pic>
        <p:nvPicPr>
          <p:cNvPr id="10" name="Picture 9" descr="Hg amalgam photos.jpg"/>
          <p:cNvPicPr>
            <a:picLocks noChangeAspect="1"/>
          </p:cNvPicPr>
          <p:nvPr/>
        </p:nvPicPr>
        <p:blipFill rotWithShape="1">
          <a:blip r:embed="rId3">
            <a:extLst>
              <a:ext uri="{28A0092B-C50C-407E-A947-70E740481C1C}">
                <a14:useLocalDpi xmlns:a14="http://schemas.microsoft.com/office/drawing/2010/main" val="0"/>
              </a:ext>
            </a:extLst>
          </a:blip>
          <a:srcRect l="65749" r="1" b="50395"/>
          <a:stretch/>
        </p:blipFill>
        <p:spPr>
          <a:xfrm>
            <a:off x="1989476" y="3825069"/>
            <a:ext cx="2832156" cy="2577217"/>
          </a:xfrm>
          <a:prstGeom prst="rect">
            <a:avLst/>
          </a:prstGeom>
        </p:spPr>
      </p:pic>
      <p:pic>
        <p:nvPicPr>
          <p:cNvPr id="11" name="Picture 10" descr="Hg amalgam photos.jpg"/>
          <p:cNvPicPr>
            <a:picLocks noChangeAspect="1"/>
          </p:cNvPicPr>
          <p:nvPr/>
        </p:nvPicPr>
        <p:blipFill rotWithShape="1">
          <a:blip r:embed="rId3">
            <a:extLst>
              <a:ext uri="{28A0092B-C50C-407E-A947-70E740481C1C}">
                <a14:useLocalDpi xmlns:a14="http://schemas.microsoft.com/office/drawing/2010/main" val="0"/>
              </a:ext>
            </a:extLst>
          </a:blip>
          <a:srcRect l="1" t="50951" r="41306"/>
          <a:stretch/>
        </p:blipFill>
        <p:spPr>
          <a:xfrm>
            <a:off x="4841238" y="3825070"/>
            <a:ext cx="4908287" cy="2577218"/>
          </a:xfrm>
          <a:prstGeom prst="rect">
            <a:avLst/>
          </a:prstGeom>
        </p:spPr>
      </p:pic>
      <p:sp>
        <p:nvSpPr>
          <p:cNvPr id="12" name="TextBox 11"/>
          <p:cNvSpPr txBox="1"/>
          <p:nvPr/>
        </p:nvSpPr>
        <p:spPr>
          <a:xfrm>
            <a:off x="3410275" y="6401693"/>
            <a:ext cx="4929555" cy="369332"/>
          </a:xfrm>
          <a:prstGeom prst="rect">
            <a:avLst/>
          </a:prstGeom>
          <a:noFill/>
        </p:spPr>
        <p:txBody>
          <a:bodyPr wrap="none" rtlCol="0">
            <a:spAutoFit/>
          </a:bodyPr>
          <a:lstStyle/>
          <a:p>
            <a:r>
              <a:rPr lang="en-US" dirty="0" smtClean="0"/>
              <a:t>Photos from; </a:t>
            </a:r>
            <a:r>
              <a:rPr lang="en-US" dirty="0" err="1" smtClean="0"/>
              <a:t>Esdaile</a:t>
            </a:r>
            <a:r>
              <a:rPr lang="en-US" dirty="0" smtClean="0"/>
              <a:t> &amp; </a:t>
            </a:r>
            <a:r>
              <a:rPr lang="en-US" dirty="0" err="1" smtClean="0"/>
              <a:t>Chalker</a:t>
            </a:r>
            <a:r>
              <a:rPr lang="en-US" dirty="0" smtClean="0"/>
              <a:t>, 2018,</a:t>
            </a:r>
            <a:r>
              <a:rPr lang="en-US" i="1" dirty="0" smtClean="0"/>
              <a:t> Chem. Eur. J.</a:t>
            </a:r>
            <a:endParaRPr lang="en-US" dirty="0"/>
          </a:p>
        </p:txBody>
      </p:sp>
    </p:spTree>
    <p:extLst>
      <p:ext uri="{BB962C8B-B14F-4D97-AF65-F5344CB8AC3E}">
        <p14:creationId xmlns:p14="http://schemas.microsoft.com/office/powerpoint/2010/main" val="248205389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199" y="1211606"/>
            <a:ext cx="11408579" cy="4525963"/>
          </a:xfrm>
        </p:spPr>
        <p:txBody>
          <a:bodyPr>
            <a:normAutofit/>
          </a:bodyPr>
          <a:lstStyle/>
          <a:p>
            <a:pPr marL="0" indent="0">
              <a:buNone/>
            </a:pPr>
            <a:r>
              <a:rPr lang="en-US" sz="2000" dirty="0"/>
              <a:t>The evaporation of mercury (Hg) releases large amounts of this toxic metal to the atmosphere</a:t>
            </a:r>
          </a:p>
          <a:p>
            <a:pPr marL="0" indent="0">
              <a:buNone/>
            </a:pPr>
            <a:endParaRPr lang="en-US" sz="1050" dirty="0"/>
          </a:p>
          <a:p>
            <a:pPr marL="0" indent="0">
              <a:buNone/>
            </a:pPr>
            <a:r>
              <a:rPr lang="en-US" sz="2000" dirty="0"/>
              <a:t>Mercury is also released into waters from the waste material </a:t>
            </a:r>
          </a:p>
          <a:p>
            <a:pPr marL="0" indent="0">
              <a:buNone/>
            </a:pPr>
            <a:endParaRPr lang="en-US" sz="1050" dirty="0"/>
          </a:p>
          <a:p>
            <a:pPr marL="0" indent="0">
              <a:buNone/>
            </a:pPr>
            <a:r>
              <a:rPr lang="en-US" sz="2000" dirty="0"/>
              <a:t>Artisanal/small scale gold mining is often conducted in and close to rivers, so much of this mercury enters </a:t>
            </a:r>
            <a:r>
              <a:rPr lang="en-US" sz="2000" dirty="0" smtClean="0"/>
              <a:t>rivers</a:t>
            </a:r>
            <a:endParaRPr lang="en-US" sz="2000" dirty="0"/>
          </a:p>
        </p:txBody>
      </p:sp>
      <p:sp>
        <p:nvSpPr>
          <p:cNvPr id="9" name="Title 1"/>
          <p:cNvSpPr txBox="1">
            <a:spLocks/>
          </p:cNvSpPr>
          <p:nvPr/>
        </p:nvSpPr>
        <p:spPr>
          <a:xfrm>
            <a:off x="139358" y="12714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Gold Mining; Mercury Amalgam</a:t>
            </a:r>
            <a:endParaRPr lang="en-US" dirty="0"/>
          </a:p>
        </p:txBody>
      </p:sp>
      <p:pic>
        <p:nvPicPr>
          <p:cNvPr id="10" name="Picture 9" descr="Hg amalgam photos.jpg"/>
          <p:cNvPicPr>
            <a:picLocks noChangeAspect="1"/>
          </p:cNvPicPr>
          <p:nvPr/>
        </p:nvPicPr>
        <p:blipFill rotWithShape="1">
          <a:blip r:embed="rId3">
            <a:extLst>
              <a:ext uri="{28A0092B-C50C-407E-A947-70E740481C1C}">
                <a14:useLocalDpi xmlns:a14="http://schemas.microsoft.com/office/drawing/2010/main" val="0"/>
              </a:ext>
            </a:extLst>
          </a:blip>
          <a:srcRect l="65749" r="1" b="50395"/>
          <a:stretch/>
        </p:blipFill>
        <p:spPr>
          <a:xfrm>
            <a:off x="1989476" y="3825069"/>
            <a:ext cx="2832156" cy="2577217"/>
          </a:xfrm>
          <a:prstGeom prst="rect">
            <a:avLst/>
          </a:prstGeom>
        </p:spPr>
      </p:pic>
      <p:pic>
        <p:nvPicPr>
          <p:cNvPr id="11" name="Picture 10" descr="Hg amalgam photos.jpg"/>
          <p:cNvPicPr>
            <a:picLocks noChangeAspect="1"/>
          </p:cNvPicPr>
          <p:nvPr/>
        </p:nvPicPr>
        <p:blipFill rotWithShape="1">
          <a:blip r:embed="rId3">
            <a:extLst>
              <a:ext uri="{28A0092B-C50C-407E-A947-70E740481C1C}">
                <a14:useLocalDpi xmlns:a14="http://schemas.microsoft.com/office/drawing/2010/main" val="0"/>
              </a:ext>
            </a:extLst>
          </a:blip>
          <a:srcRect l="1" t="50951" r="41306"/>
          <a:stretch/>
        </p:blipFill>
        <p:spPr>
          <a:xfrm>
            <a:off x="4841238" y="3825070"/>
            <a:ext cx="4908287" cy="2577218"/>
          </a:xfrm>
          <a:prstGeom prst="rect">
            <a:avLst/>
          </a:prstGeom>
        </p:spPr>
      </p:pic>
      <p:sp>
        <p:nvSpPr>
          <p:cNvPr id="12" name="TextBox 11"/>
          <p:cNvSpPr txBox="1"/>
          <p:nvPr/>
        </p:nvSpPr>
        <p:spPr>
          <a:xfrm>
            <a:off x="3410275" y="6401693"/>
            <a:ext cx="4929555" cy="369332"/>
          </a:xfrm>
          <a:prstGeom prst="rect">
            <a:avLst/>
          </a:prstGeom>
          <a:noFill/>
        </p:spPr>
        <p:txBody>
          <a:bodyPr wrap="none" rtlCol="0">
            <a:spAutoFit/>
          </a:bodyPr>
          <a:lstStyle/>
          <a:p>
            <a:r>
              <a:rPr lang="en-US" dirty="0" smtClean="0"/>
              <a:t>Photos from; </a:t>
            </a:r>
            <a:r>
              <a:rPr lang="en-US" dirty="0" err="1" smtClean="0"/>
              <a:t>Esdaile</a:t>
            </a:r>
            <a:r>
              <a:rPr lang="en-US" dirty="0" smtClean="0"/>
              <a:t> &amp; </a:t>
            </a:r>
            <a:r>
              <a:rPr lang="en-US" dirty="0" err="1" smtClean="0"/>
              <a:t>Chalker</a:t>
            </a:r>
            <a:r>
              <a:rPr lang="en-US" dirty="0" smtClean="0"/>
              <a:t>, 2018,</a:t>
            </a:r>
            <a:r>
              <a:rPr lang="en-US" i="1" dirty="0" smtClean="0"/>
              <a:t> Chem. Eur. J.</a:t>
            </a:r>
            <a:endParaRPr lang="en-US" dirty="0"/>
          </a:p>
        </p:txBody>
      </p:sp>
    </p:spTree>
    <p:extLst>
      <p:ext uri="{BB962C8B-B14F-4D97-AF65-F5344CB8AC3E}">
        <p14:creationId xmlns:p14="http://schemas.microsoft.com/office/powerpoint/2010/main" val="24820538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199" y="1246396"/>
            <a:ext cx="10886623" cy="4525963"/>
          </a:xfrm>
        </p:spPr>
        <p:txBody>
          <a:bodyPr>
            <a:normAutofit/>
          </a:bodyPr>
          <a:lstStyle/>
          <a:p>
            <a:pPr marL="0" indent="0">
              <a:buNone/>
            </a:pPr>
            <a:r>
              <a:rPr lang="en-US" sz="2400" dirty="0"/>
              <a:t>The workers conducting this procedure are at very high risk of being exposed to high levels of mercury, by inhalation of the mercury fumes, and by dermal exposure if handling the mercury without protection</a:t>
            </a:r>
          </a:p>
          <a:p>
            <a:pPr marL="0" indent="0">
              <a:buNone/>
            </a:pPr>
            <a:endParaRPr lang="en-US" sz="1500" dirty="0"/>
          </a:p>
          <a:p>
            <a:pPr marL="0" indent="0">
              <a:buNone/>
            </a:pPr>
            <a:r>
              <a:rPr lang="en-US" sz="2400" dirty="0"/>
              <a:t>High levels of mercury in fish from rivers in areas where this technique is used are common due to </a:t>
            </a:r>
            <a:r>
              <a:rPr lang="en-US" sz="2400" dirty="0" err="1"/>
              <a:t>biomagnification</a:t>
            </a:r>
            <a:r>
              <a:rPr lang="en-US" sz="2400" dirty="0"/>
              <a:t>. Local populations who eat these fish are at risk of developing mercury toxicity problems.</a:t>
            </a:r>
          </a:p>
        </p:txBody>
      </p:sp>
      <p:sp>
        <p:nvSpPr>
          <p:cNvPr id="9" name="Title 1"/>
          <p:cNvSpPr txBox="1">
            <a:spLocks/>
          </p:cNvSpPr>
          <p:nvPr/>
        </p:nvSpPr>
        <p:spPr>
          <a:xfrm>
            <a:off x="139358" y="12714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Gold Mining; Mercury Amalgam</a:t>
            </a:r>
            <a:endParaRPr lang="en-US" dirty="0"/>
          </a:p>
        </p:txBody>
      </p:sp>
      <p:pic>
        <p:nvPicPr>
          <p:cNvPr id="10" name="Picture 9" descr="Hg amalgam photos.jpg"/>
          <p:cNvPicPr>
            <a:picLocks noChangeAspect="1"/>
          </p:cNvPicPr>
          <p:nvPr/>
        </p:nvPicPr>
        <p:blipFill rotWithShape="1">
          <a:blip r:embed="rId3">
            <a:extLst>
              <a:ext uri="{28A0092B-C50C-407E-A947-70E740481C1C}">
                <a14:useLocalDpi xmlns:a14="http://schemas.microsoft.com/office/drawing/2010/main" val="0"/>
              </a:ext>
            </a:extLst>
          </a:blip>
          <a:srcRect l="65749" r="1" b="50395"/>
          <a:stretch/>
        </p:blipFill>
        <p:spPr>
          <a:xfrm>
            <a:off x="1989476" y="3825069"/>
            <a:ext cx="2832156" cy="2577217"/>
          </a:xfrm>
          <a:prstGeom prst="rect">
            <a:avLst/>
          </a:prstGeom>
        </p:spPr>
      </p:pic>
      <p:pic>
        <p:nvPicPr>
          <p:cNvPr id="11" name="Picture 10" descr="Hg amalgam photos.jpg"/>
          <p:cNvPicPr>
            <a:picLocks noChangeAspect="1"/>
          </p:cNvPicPr>
          <p:nvPr/>
        </p:nvPicPr>
        <p:blipFill rotWithShape="1">
          <a:blip r:embed="rId3">
            <a:extLst>
              <a:ext uri="{28A0092B-C50C-407E-A947-70E740481C1C}">
                <a14:useLocalDpi xmlns:a14="http://schemas.microsoft.com/office/drawing/2010/main" val="0"/>
              </a:ext>
            </a:extLst>
          </a:blip>
          <a:srcRect l="1" t="50951" r="41306"/>
          <a:stretch/>
        </p:blipFill>
        <p:spPr>
          <a:xfrm>
            <a:off x="4841238" y="3825070"/>
            <a:ext cx="4908287" cy="2577218"/>
          </a:xfrm>
          <a:prstGeom prst="rect">
            <a:avLst/>
          </a:prstGeom>
        </p:spPr>
      </p:pic>
      <p:sp>
        <p:nvSpPr>
          <p:cNvPr id="12" name="TextBox 11"/>
          <p:cNvSpPr txBox="1"/>
          <p:nvPr/>
        </p:nvSpPr>
        <p:spPr>
          <a:xfrm>
            <a:off x="3410275" y="6401693"/>
            <a:ext cx="4929555" cy="369332"/>
          </a:xfrm>
          <a:prstGeom prst="rect">
            <a:avLst/>
          </a:prstGeom>
          <a:noFill/>
        </p:spPr>
        <p:txBody>
          <a:bodyPr wrap="none" rtlCol="0">
            <a:spAutoFit/>
          </a:bodyPr>
          <a:lstStyle/>
          <a:p>
            <a:r>
              <a:rPr lang="en-US" dirty="0" smtClean="0"/>
              <a:t>Photos from; </a:t>
            </a:r>
            <a:r>
              <a:rPr lang="en-US" dirty="0" err="1" smtClean="0"/>
              <a:t>Esdaile</a:t>
            </a:r>
            <a:r>
              <a:rPr lang="en-US" dirty="0" smtClean="0"/>
              <a:t> &amp; </a:t>
            </a:r>
            <a:r>
              <a:rPr lang="en-US" dirty="0" err="1" smtClean="0"/>
              <a:t>Chalker</a:t>
            </a:r>
            <a:r>
              <a:rPr lang="en-US" dirty="0" smtClean="0"/>
              <a:t>, 2018,</a:t>
            </a:r>
            <a:r>
              <a:rPr lang="en-US" i="1" dirty="0" smtClean="0"/>
              <a:t> Chem. Eur. J.</a:t>
            </a:r>
            <a:endParaRPr lang="en-US" dirty="0"/>
          </a:p>
        </p:txBody>
      </p:sp>
    </p:spTree>
    <p:extLst>
      <p:ext uri="{BB962C8B-B14F-4D97-AF65-F5344CB8AC3E}">
        <p14:creationId xmlns:p14="http://schemas.microsoft.com/office/powerpoint/2010/main" val="24820538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274638"/>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Summary </a:t>
            </a:r>
            <a:br>
              <a:rPr lang="en-US" smtClean="0"/>
            </a:br>
            <a:r>
              <a:rPr lang="en-US" i="1" smtClean="0"/>
              <a:t>True or false?</a:t>
            </a:r>
            <a:endParaRPr lang="en-US" i="1" dirty="0"/>
          </a:p>
        </p:txBody>
      </p:sp>
      <p:sp>
        <p:nvSpPr>
          <p:cNvPr id="9" name="Content Placeholder 2"/>
          <p:cNvSpPr>
            <a:spLocks noGrp="1"/>
          </p:cNvSpPr>
          <p:nvPr>
            <p:ph idx="1"/>
          </p:nvPr>
        </p:nvSpPr>
        <p:spPr>
          <a:xfrm>
            <a:off x="457200" y="1600200"/>
            <a:ext cx="10991014" cy="4525963"/>
          </a:xfrm>
        </p:spPr>
        <p:txBody>
          <a:bodyPr>
            <a:normAutofit fontScale="92500" lnSpcReduction="10000"/>
          </a:bodyPr>
          <a:lstStyle/>
          <a:p>
            <a:pPr marL="514350" indent="-514350">
              <a:buFont typeface="+mj-lt"/>
              <a:buAutoNum type="arabicPeriod"/>
            </a:pPr>
            <a:r>
              <a:rPr lang="en-US" sz="2900" dirty="0" smtClean="0"/>
              <a:t>Smelting is an important technique for processing ore material into metals </a:t>
            </a:r>
          </a:p>
          <a:p>
            <a:pPr marL="514350" indent="-514350">
              <a:buFont typeface="+mj-lt"/>
              <a:buAutoNum type="arabicPeriod"/>
            </a:pPr>
            <a:endParaRPr lang="en-US" sz="2900" dirty="0" smtClean="0"/>
          </a:p>
          <a:p>
            <a:pPr marL="514350" indent="-514350">
              <a:buFont typeface="+mj-lt"/>
              <a:buAutoNum type="arabicPeriod"/>
            </a:pPr>
            <a:r>
              <a:rPr lang="en-US" sz="2900" dirty="0" smtClean="0"/>
              <a:t>Metals emitted to the atmosphere by smelting only impact localized regions </a:t>
            </a:r>
          </a:p>
          <a:p>
            <a:pPr marL="514350" indent="-514350">
              <a:buFont typeface="+mj-lt"/>
              <a:buAutoNum type="arabicPeriod"/>
            </a:pPr>
            <a:endParaRPr lang="en-US" sz="2900" dirty="0" smtClean="0"/>
          </a:p>
          <a:p>
            <a:pPr marL="514350" indent="-514350">
              <a:buFont typeface="+mj-lt"/>
              <a:buAutoNum type="arabicPeriod"/>
            </a:pPr>
            <a:r>
              <a:rPr lang="en-US" sz="2900" dirty="0" smtClean="0"/>
              <a:t>The mercury amalgamation technique is widely used in small scale and artisanal gold mining operations in Myanmar</a:t>
            </a:r>
          </a:p>
          <a:p>
            <a:pPr marL="514350" indent="-514350">
              <a:buFont typeface="+mj-lt"/>
              <a:buAutoNum type="arabicPeriod"/>
            </a:pPr>
            <a:endParaRPr lang="en-US" sz="2900" dirty="0"/>
          </a:p>
          <a:p>
            <a:pPr marL="514350" indent="-514350">
              <a:buFont typeface="+mj-lt"/>
              <a:buAutoNum type="arabicPeriod"/>
            </a:pPr>
            <a:r>
              <a:rPr lang="en-US" sz="2900" dirty="0" smtClean="0"/>
              <a:t>The use of the mercury amalgam technique can be an important source of this toxic metal to rivers</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3332285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274638"/>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Summary </a:t>
            </a:r>
            <a:br>
              <a:rPr lang="en-US" smtClean="0"/>
            </a:br>
            <a:r>
              <a:rPr lang="en-US" i="1" smtClean="0"/>
              <a:t>True or false?</a:t>
            </a:r>
            <a:endParaRPr lang="en-US" i="1" dirty="0"/>
          </a:p>
        </p:txBody>
      </p:sp>
      <p:sp>
        <p:nvSpPr>
          <p:cNvPr id="9" name="Content Placeholder 2"/>
          <p:cNvSpPr>
            <a:spLocks noGrp="1"/>
          </p:cNvSpPr>
          <p:nvPr>
            <p:ph idx="1"/>
          </p:nvPr>
        </p:nvSpPr>
        <p:spPr>
          <a:xfrm>
            <a:off x="457199" y="1600200"/>
            <a:ext cx="10886623" cy="4821181"/>
          </a:xfrm>
        </p:spPr>
        <p:txBody>
          <a:bodyPr>
            <a:normAutofit fontScale="70000" lnSpcReduction="20000"/>
          </a:bodyPr>
          <a:lstStyle/>
          <a:p>
            <a:pPr marL="514350" indent="-514350">
              <a:buFont typeface="+mj-lt"/>
              <a:buAutoNum type="arabicPeriod"/>
            </a:pPr>
            <a:r>
              <a:rPr lang="en-US" sz="4600" dirty="0" smtClean="0"/>
              <a:t>Smelting is an important technique for processing ore material into metals </a:t>
            </a:r>
            <a:r>
              <a:rPr lang="en-US" sz="4600" b="1" dirty="0">
                <a:solidFill>
                  <a:srgbClr val="548235"/>
                </a:solidFill>
              </a:rPr>
              <a:t>TRUE </a:t>
            </a:r>
            <a:r>
              <a:rPr lang="en-US" sz="4600" b="1" dirty="0" smtClean="0">
                <a:solidFill>
                  <a:srgbClr val="548235"/>
                </a:solidFill>
                <a:latin typeface="Zapf Dingbats"/>
                <a:ea typeface="Zapf Dingbats"/>
                <a:cs typeface="Zapf Dingbats"/>
                <a:sym typeface="Zapf Dingbats"/>
              </a:rPr>
              <a:t>✔</a:t>
            </a:r>
            <a:endParaRPr lang="en-US" sz="4600" dirty="0" smtClean="0"/>
          </a:p>
          <a:p>
            <a:pPr marL="514350" indent="-514350">
              <a:buFont typeface="+mj-lt"/>
              <a:buAutoNum type="arabicPeriod"/>
            </a:pPr>
            <a:r>
              <a:rPr lang="en-US" sz="5100" dirty="0"/>
              <a:t>Metals emitted to the atmosphere by smelting only impact localized regions </a:t>
            </a:r>
            <a:r>
              <a:rPr lang="en-US" sz="4600" b="1" dirty="0">
                <a:solidFill>
                  <a:srgbClr val="FF0000"/>
                </a:solidFill>
              </a:rPr>
              <a:t>FALSE </a:t>
            </a:r>
            <a:r>
              <a:rPr lang="en-US" sz="4600" b="1" dirty="0">
                <a:solidFill>
                  <a:srgbClr val="FF0000"/>
                </a:solidFill>
                <a:latin typeface="Zapf Dingbats"/>
                <a:ea typeface="Zapf Dingbats"/>
                <a:cs typeface="Zapf Dingbats"/>
                <a:sym typeface="Zapf Dingbats"/>
              </a:rPr>
              <a:t>✗</a:t>
            </a:r>
            <a:r>
              <a:rPr lang="en-US" sz="4600" dirty="0">
                <a:solidFill>
                  <a:srgbClr val="FF0000"/>
                </a:solidFill>
                <a:sym typeface="Zapf Dingbats"/>
              </a:rPr>
              <a:t> </a:t>
            </a:r>
            <a:r>
              <a:rPr lang="en-US" sz="4600" dirty="0" smtClean="0">
                <a:solidFill>
                  <a:srgbClr val="FF0000"/>
                </a:solidFill>
                <a:sym typeface="Zapf Dingbats"/>
              </a:rPr>
              <a:t>Metals emitted into the atmosphere by smelting are dispersed over very wide regions by the winds, often at a continental scale spanning international boarders</a:t>
            </a:r>
            <a:endParaRPr lang="en-US" sz="4600" dirty="0" smtClean="0"/>
          </a:p>
          <a:p>
            <a:pPr marL="514350" indent="-514350">
              <a:buFont typeface="+mj-lt"/>
              <a:buAutoNum type="arabicPeriod"/>
            </a:pPr>
            <a:r>
              <a:rPr lang="en-US" sz="4600" dirty="0" smtClean="0"/>
              <a:t>The mercury amalgamation technique is widely used in small scale and artisanal gold mining operations in Myanmar   </a:t>
            </a:r>
            <a:r>
              <a:rPr lang="en-US" sz="4600" b="1" dirty="0" smtClean="0">
                <a:solidFill>
                  <a:srgbClr val="548235"/>
                </a:solidFill>
              </a:rPr>
              <a:t>TRUE </a:t>
            </a:r>
            <a:r>
              <a:rPr lang="en-US" sz="4600" b="1" dirty="0" smtClean="0">
                <a:solidFill>
                  <a:srgbClr val="548235"/>
                </a:solidFill>
                <a:latin typeface="Zapf Dingbats"/>
                <a:ea typeface="Zapf Dingbats"/>
                <a:cs typeface="Zapf Dingbats"/>
                <a:sym typeface="Zapf Dingbats"/>
              </a:rPr>
              <a:t>✔</a:t>
            </a:r>
            <a:endParaRPr lang="en-US" sz="4600" dirty="0"/>
          </a:p>
          <a:p>
            <a:pPr marL="514350" indent="-514350">
              <a:buFont typeface="+mj-lt"/>
              <a:buAutoNum type="arabicPeriod"/>
            </a:pPr>
            <a:r>
              <a:rPr lang="en-US" sz="4600" dirty="0" smtClean="0"/>
              <a:t>The use of the mercury amalgam technique can be an important source of this toxic metal to rivers </a:t>
            </a:r>
            <a:r>
              <a:rPr lang="en-US" sz="4600" b="1" dirty="0">
                <a:solidFill>
                  <a:srgbClr val="548235"/>
                </a:solidFill>
              </a:rPr>
              <a:t>TRUE </a:t>
            </a:r>
            <a:r>
              <a:rPr lang="en-US" sz="4600" b="1" dirty="0">
                <a:solidFill>
                  <a:srgbClr val="548235"/>
                </a:solidFill>
                <a:latin typeface="Zapf Dingbats"/>
                <a:ea typeface="Zapf Dingbats"/>
                <a:cs typeface="Zapf Dingbats"/>
                <a:sym typeface="Zapf Dingbats"/>
              </a:rPr>
              <a:t>✔</a:t>
            </a:r>
            <a:endParaRPr lang="en-US" sz="4600" dirty="0">
              <a:solidFill>
                <a:srgbClr val="548235"/>
              </a:solidFill>
            </a:endParaRPr>
          </a:p>
          <a:p>
            <a:pPr marL="514350" indent="-514350">
              <a:buFont typeface="+mj-lt"/>
              <a:buAutoNum type="arabicPeriod"/>
            </a:pPr>
            <a:endParaRPr lang="en-US" sz="3000"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403059678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199" y="1600200"/>
            <a:ext cx="11078007" cy="4909387"/>
          </a:xfrm>
        </p:spPr>
        <p:txBody>
          <a:bodyPr>
            <a:normAutofit fontScale="92500" lnSpcReduction="20000"/>
          </a:bodyPr>
          <a:lstStyle/>
          <a:p>
            <a:pPr marL="514350" indent="-514350">
              <a:buFont typeface="+mj-lt"/>
              <a:buAutoNum type="arabicPeriod"/>
            </a:pPr>
            <a:r>
              <a:rPr lang="en-US" dirty="0" smtClean="0"/>
              <a:t>What are the main processes that release heavy metals to the environment from mining operations?</a:t>
            </a:r>
          </a:p>
          <a:p>
            <a:pPr marL="742950" lvl="1" indent="-342900"/>
            <a:r>
              <a:rPr lang="en-US" i="1" dirty="0" smtClean="0"/>
              <a:t>Acid mine drainage, atmospheric emissions from metal smelting and mercury release from the mercury amalgamation technique</a:t>
            </a:r>
          </a:p>
          <a:p>
            <a:pPr marL="514350" indent="-514350">
              <a:buFont typeface="+mj-lt"/>
              <a:buAutoNum type="arabicPeriod"/>
            </a:pPr>
            <a:endParaRPr lang="en-US" dirty="0"/>
          </a:p>
          <a:p>
            <a:pPr marL="514350" indent="-514350">
              <a:buFont typeface="+mj-lt"/>
              <a:buAutoNum type="arabicPeriod"/>
            </a:pPr>
            <a:r>
              <a:rPr lang="en-US" dirty="0" smtClean="0"/>
              <a:t>What is acid mine drainage and how is it produced?</a:t>
            </a:r>
          </a:p>
          <a:p>
            <a:pPr lvl="1"/>
            <a:r>
              <a:rPr lang="en-US" i="1" dirty="0" smtClean="0"/>
              <a:t>Acidic water (low pH) with very high concentrations of heavy metals. It is produced by the reaction of metal sulfide minerals with oxygen and water at the Earth’s surface. Metal sulfide minerals are abundant in metal ore deposits, so the generation of such fluids is common in mining areas.</a:t>
            </a:r>
          </a:p>
          <a:p>
            <a:pPr marL="514350" indent="-514350">
              <a:buFont typeface="+mj-lt"/>
              <a:buAutoNum type="arabicPeriod"/>
            </a:pPr>
            <a:endParaRPr lang="en-US" dirty="0"/>
          </a:p>
          <a:p>
            <a:pPr marL="514350" indent="-514350">
              <a:buFont typeface="+mj-lt"/>
              <a:buAutoNum type="arabicPeriod"/>
            </a:pPr>
            <a:r>
              <a:rPr lang="en-US" dirty="0" smtClean="0"/>
              <a:t>What is the mercury amalgamation technique?</a:t>
            </a:r>
          </a:p>
          <a:p>
            <a:pPr lvl="1"/>
            <a:r>
              <a:rPr lang="en-US" i="1" dirty="0" smtClean="0"/>
              <a:t>A technique commonly used in artisanal/small scale gold mining operations to extract gold from the ore material. It results in the release of large amounts of mercury into the environment</a:t>
            </a:r>
          </a:p>
          <a:p>
            <a:pPr marL="514350" indent="-514350">
              <a:buFont typeface="+mj-lt"/>
              <a:buAutoNum type="arabicPeriod"/>
            </a:pPr>
            <a:endParaRPr lang="en-US" dirty="0" smtClean="0"/>
          </a:p>
          <a:p>
            <a:pPr marL="514350" indent="-514350">
              <a:buFont typeface="+mj-lt"/>
              <a:buAutoNum type="arabicPeriod"/>
            </a:pPr>
            <a:endParaRPr lang="en-US" dirty="0"/>
          </a:p>
        </p:txBody>
      </p:sp>
      <p:sp>
        <p:nvSpPr>
          <p:cNvPr id="9" name="Title 1"/>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Key learning objectives- Summary</a:t>
            </a:r>
            <a:endParaRPr lang="en-US" dirty="0"/>
          </a:p>
        </p:txBody>
      </p:sp>
    </p:spTree>
    <p:extLst>
      <p:ext uri="{BB962C8B-B14F-4D97-AF65-F5344CB8AC3E}">
        <p14:creationId xmlns:p14="http://schemas.microsoft.com/office/powerpoint/2010/main" val="40305967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950156" y="2759089"/>
            <a:ext cx="6400800" cy="1752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Part 2: Mining activities as sources of heavy metal pollution to rivers</a:t>
            </a:r>
          </a:p>
          <a:p>
            <a:pPr marL="0" indent="0">
              <a:buNone/>
            </a:pPr>
            <a:endParaRPr lang="en-US" dirty="0"/>
          </a:p>
        </p:txBody>
      </p:sp>
      <p:sp>
        <p:nvSpPr>
          <p:cNvPr id="8" name="Title 1"/>
          <p:cNvSpPr txBox="1">
            <a:spLocks/>
          </p:cNvSpPr>
          <p:nvPr/>
        </p:nvSpPr>
        <p:spPr>
          <a:xfrm>
            <a:off x="1416756" y="4838282"/>
            <a:ext cx="7772400" cy="147002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i="1" dirty="0"/>
              <a:t>Luke </a:t>
            </a:r>
            <a:r>
              <a:rPr lang="en-US" sz="3200" i="1" dirty="0" smtClean="0"/>
              <a:t>Bridgestock</a:t>
            </a:r>
          </a:p>
          <a:p>
            <a:r>
              <a:rPr lang="en-US" sz="3200" dirty="0" smtClean="0"/>
              <a:t>Department of Earth Sciences, </a:t>
            </a:r>
          </a:p>
          <a:p>
            <a:r>
              <a:rPr lang="en-US" sz="3200" dirty="0" smtClean="0"/>
              <a:t>University of Oxford</a:t>
            </a:r>
            <a:endParaRPr lang="en-US" sz="3200" dirty="0"/>
          </a:p>
        </p:txBody>
      </p:sp>
      <p:pic>
        <p:nvPicPr>
          <p:cNvPr id="9" name="Picture 8" descr="Oxford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56" y="5076434"/>
            <a:ext cx="1371600" cy="1371600"/>
          </a:xfrm>
          <a:prstGeom prst="rect">
            <a:avLst/>
          </a:prstGeom>
        </p:spPr>
      </p:pic>
      <p:sp>
        <p:nvSpPr>
          <p:cNvPr id="10" name="Title 1"/>
          <p:cNvSpPr txBox="1">
            <a:spLocks/>
          </p:cNvSpPr>
          <p:nvPr/>
        </p:nvSpPr>
        <p:spPr>
          <a:xfrm>
            <a:off x="1308337" y="939650"/>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t>Heavy metal pollution from mining activities</a:t>
            </a:r>
            <a:br>
              <a:rPr lang="en-US" sz="4000" dirty="0" smtClean="0"/>
            </a:br>
            <a:endParaRPr lang="en-US" sz="4000" dirty="0"/>
          </a:p>
        </p:txBody>
      </p:sp>
    </p:spTree>
    <p:extLst>
      <p:ext uri="{BB962C8B-B14F-4D97-AF65-F5344CB8AC3E}">
        <p14:creationId xmlns:p14="http://schemas.microsoft.com/office/powerpoint/2010/main" val="21258582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950156" y="2759089"/>
            <a:ext cx="6400800" cy="1752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Practical 2: Assessing the role of mining activities for causing the identified toxicity problems </a:t>
            </a:r>
          </a:p>
          <a:p>
            <a:pPr marL="0" indent="0">
              <a:buNone/>
            </a:pPr>
            <a:endParaRPr lang="en-US" dirty="0"/>
          </a:p>
        </p:txBody>
      </p:sp>
      <p:sp>
        <p:nvSpPr>
          <p:cNvPr id="8" name="Title 1"/>
          <p:cNvSpPr txBox="1">
            <a:spLocks/>
          </p:cNvSpPr>
          <p:nvPr/>
        </p:nvSpPr>
        <p:spPr>
          <a:xfrm>
            <a:off x="1416756" y="4838282"/>
            <a:ext cx="7772400" cy="147002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i="1" dirty="0"/>
              <a:t>Luke </a:t>
            </a:r>
            <a:r>
              <a:rPr lang="en-US" sz="3200" i="1" dirty="0" smtClean="0"/>
              <a:t>Bridgestock</a:t>
            </a:r>
          </a:p>
          <a:p>
            <a:r>
              <a:rPr lang="en-US" sz="3200" dirty="0" smtClean="0"/>
              <a:t>Department of Earth Sciences, </a:t>
            </a:r>
          </a:p>
          <a:p>
            <a:r>
              <a:rPr lang="en-US" sz="3200" dirty="0" smtClean="0"/>
              <a:t>University of Oxford</a:t>
            </a:r>
            <a:endParaRPr lang="en-US" sz="3200" dirty="0"/>
          </a:p>
        </p:txBody>
      </p:sp>
      <p:pic>
        <p:nvPicPr>
          <p:cNvPr id="9" name="Picture 8" descr="Oxford 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56" y="5076434"/>
            <a:ext cx="1371600" cy="1371600"/>
          </a:xfrm>
          <a:prstGeom prst="rect">
            <a:avLst/>
          </a:prstGeom>
        </p:spPr>
      </p:pic>
      <p:sp>
        <p:nvSpPr>
          <p:cNvPr id="10" name="Title 1"/>
          <p:cNvSpPr txBox="1">
            <a:spLocks/>
          </p:cNvSpPr>
          <p:nvPr/>
        </p:nvSpPr>
        <p:spPr>
          <a:xfrm>
            <a:off x="1308337" y="939650"/>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t>Heavy metal pollution from mining activities</a:t>
            </a:r>
            <a:br>
              <a:rPr lang="en-US" sz="4000" dirty="0" smtClean="0"/>
            </a:br>
            <a:endParaRPr lang="en-US" sz="4000" dirty="0"/>
          </a:p>
        </p:txBody>
      </p:sp>
    </p:spTree>
    <p:extLst>
      <p:ext uri="{BB962C8B-B14F-4D97-AF65-F5344CB8AC3E}">
        <p14:creationId xmlns:p14="http://schemas.microsoft.com/office/powerpoint/2010/main" val="105158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Natural or mine pollution?</a:t>
            </a:r>
            <a:endParaRPr lang="en-US" dirty="0"/>
          </a:p>
        </p:txBody>
      </p:sp>
      <p:sp>
        <p:nvSpPr>
          <p:cNvPr id="11" name="Content Placeholder 2"/>
          <p:cNvSpPr>
            <a:spLocks noGrp="1"/>
          </p:cNvSpPr>
          <p:nvPr>
            <p:ph idx="1"/>
          </p:nvPr>
        </p:nvSpPr>
        <p:spPr>
          <a:xfrm>
            <a:off x="457199" y="1600200"/>
            <a:ext cx="10882947" cy="4525963"/>
          </a:xfrm>
        </p:spPr>
        <p:txBody>
          <a:bodyPr>
            <a:normAutofit/>
          </a:bodyPr>
          <a:lstStyle/>
          <a:p>
            <a:pPr marL="0" indent="0">
              <a:buNone/>
            </a:pPr>
            <a:r>
              <a:rPr lang="en-US" dirty="0" smtClean="0"/>
              <a:t>Metal pollution from mines can contaminate water bodies (rivers, lakes and groundwater) in the surrounding regions</a:t>
            </a:r>
          </a:p>
          <a:p>
            <a:pPr marL="0" indent="0">
              <a:buNone/>
            </a:pPr>
            <a:endParaRPr lang="en-US" dirty="0" smtClean="0"/>
          </a:p>
          <a:p>
            <a:pPr marL="0" indent="0">
              <a:buNone/>
            </a:pPr>
            <a:r>
              <a:rPr lang="en-US" dirty="0" smtClean="0"/>
              <a:t>Metal concentrations in these waters can also vary due to natural processes</a:t>
            </a:r>
          </a:p>
          <a:p>
            <a:pPr marL="0" indent="0">
              <a:buNone/>
            </a:pPr>
            <a:endParaRPr lang="en-US" b="1" dirty="0" smtClean="0"/>
          </a:p>
          <a:p>
            <a:pPr marL="0" indent="0">
              <a:buNone/>
            </a:pPr>
            <a:r>
              <a:rPr lang="en-US" b="1" dirty="0" smtClean="0"/>
              <a:t>How can we tell if metals in water bodies are from mining pollution or natural sources?</a:t>
            </a:r>
            <a:endParaRPr lang="en-US" dirty="0" smtClean="0"/>
          </a:p>
          <a:p>
            <a:pPr marL="400050" lvl="1" indent="0">
              <a:buNone/>
            </a:pPr>
            <a:endParaRPr lang="en-US" dirty="0" smtClean="0"/>
          </a:p>
          <a:p>
            <a:pPr marL="0" indent="0">
              <a:buNone/>
            </a:pPr>
            <a:endParaRPr lang="en-US" dirty="0"/>
          </a:p>
        </p:txBody>
      </p:sp>
    </p:spTree>
    <p:extLst>
      <p:ext uri="{BB962C8B-B14F-4D97-AF65-F5344CB8AC3E}">
        <p14:creationId xmlns:p14="http://schemas.microsoft.com/office/powerpoint/2010/main" val="3372056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Comparison to natural ‘background’ values</a:t>
            </a:r>
            <a:endParaRPr lang="en-US" dirty="0"/>
          </a:p>
        </p:txBody>
      </p:sp>
      <p:pic>
        <p:nvPicPr>
          <p:cNvPr id="7" name="Picture 6" descr="Background concentration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489" y="1490663"/>
            <a:ext cx="3987800" cy="4635500"/>
          </a:xfrm>
          <a:prstGeom prst="rect">
            <a:avLst/>
          </a:prstGeom>
        </p:spPr>
      </p:pic>
      <p:sp>
        <p:nvSpPr>
          <p:cNvPr id="8" name="Content Placeholder 3"/>
          <p:cNvSpPr txBox="1">
            <a:spLocks/>
          </p:cNvSpPr>
          <p:nvPr/>
        </p:nvSpPr>
        <p:spPr>
          <a:xfrm>
            <a:off x="457199" y="1600200"/>
            <a:ext cx="5892567"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dirty="0" smtClean="0"/>
              <a:t>Assuming that there are no other sources of pollution, heavy metal concentrations upstream from a mine should represent natural concentrations.</a:t>
            </a:r>
          </a:p>
          <a:p>
            <a:pPr marL="0" indent="0">
              <a:buFont typeface="Arial"/>
              <a:buNone/>
            </a:pPr>
            <a:endParaRPr lang="en-US" sz="2000" dirty="0" smtClean="0"/>
          </a:p>
          <a:p>
            <a:pPr marL="0" indent="0">
              <a:buFont typeface="Arial"/>
              <a:buNone/>
            </a:pPr>
            <a:r>
              <a:rPr lang="en-US" sz="2000" dirty="0" smtClean="0"/>
              <a:t>Downstream from the mine the heavy metal concentrations are likely to represent both the natural ‘background’ and heavy metals from pollution.</a:t>
            </a:r>
            <a:endParaRPr lang="en-US" sz="2000" dirty="0"/>
          </a:p>
        </p:txBody>
      </p:sp>
    </p:spTree>
    <p:extLst>
      <p:ext uri="{BB962C8B-B14F-4D97-AF65-F5344CB8AC3E}">
        <p14:creationId xmlns:p14="http://schemas.microsoft.com/office/powerpoint/2010/main" val="2559342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Comparison to natural ‘background’ values</a:t>
            </a:r>
            <a:endParaRPr lang="en-US" dirty="0"/>
          </a:p>
        </p:txBody>
      </p:sp>
      <p:pic>
        <p:nvPicPr>
          <p:cNvPr id="7" name="Picture 6" descr="Background concentration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489" y="1490663"/>
            <a:ext cx="3987800" cy="4635500"/>
          </a:xfrm>
          <a:prstGeom prst="rect">
            <a:avLst/>
          </a:prstGeom>
        </p:spPr>
      </p:pic>
      <p:sp>
        <p:nvSpPr>
          <p:cNvPr id="8" name="Content Placeholder 3"/>
          <p:cNvSpPr txBox="1">
            <a:spLocks/>
          </p:cNvSpPr>
          <p:nvPr/>
        </p:nvSpPr>
        <p:spPr>
          <a:xfrm>
            <a:off x="457199" y="1600200"/>
            <a:ext cx="5892567"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We can calculate the amount of heavy metal from pollution versus natural sources using;</a:t>
            </a:r>
          </a:p>
          <a:p>
            <a:pPr marL="0" indent="0">
              <a:buNone/>
            </a:pPr>
            <a:endParaRPr lang="en-US" sz="2000" dirty="0"/>
          </a:p>
          <a:p>
            <a:pPr marL="0" indent="0">
              <a:buNone/>
            </a:pPr>
            <a:r>
              <a:rPr lang="en-US" sz="2000" dirty="0"/>
              <a:t>Total concentration = pollution + natural</a:t>
            </a:r>
          </a:p>
          <a:p>
            <a:pPr marL="0" indent="0">
              <a:buNone/>
            </a:pPr>
            <a:r>
              <a:rPr lang="en-US" sz="1800" dirty="0"/>
              <a:t>(downstream of mine)</a:t>
            </a:r>
          </a:p>
          <a:p>
            <a:pPr marL="0" indent="0">
              <a:buNone/>
            </a:pPr>
            <a:endParaRPr lang="en-US" sz="2000" dirty="0"/>
          </a:p>
          <a:p>
            <a:pPr marL="0" indent="0">
              <a:buNone/>
            </a:pPr>
            <a:r>
              <a:rPr lang="en-US" sz="2000" dirty="0"/>
              <a:t>Pollution = Total </a:t>
            </a:r>
            <a:r>
              <a:rPr lang="mr-IN" sz="2000" dirty="0"/>
              <a:t>–</a:t>
            </a:r>
            <a:r>
              <a:rPr lang="en-US" sz="2000" dirty="0"/>
              <a:t> natural</a:t>
            </a:r>
          </a:p>
          <a:p>
            <a:pPr marL="0" indent="0">
              <a:buNone/>
            </a:pPr>
            <a:r>
              <a:rPr lang="en-US" sz="2000" dirty="0"/>
              <a:t>		= downstream </a:t>
            </a:r>
            <a:r>
              <a:rPr lang="mr-IN" sz="2000" dirty="0"/>
              <a:t>–</a:t>
            </a:r>
            <a:r>
              <a:rPr lang="en-US" sz="2000" dirty="0"/>
              <a:t> </a:t>
            </a:r>
            <a:r>
              <a:rPr lang="en-US" sz="2000" dirty="0" smtClean="0"/>
              <a:t>upstream</a:t>
            </a:r>
          </a:p>
          <a:p>
            <a:pPr marL="0" indent="0">
              <a:buNone/>
            </a:pPr>
            <a:endParaRPr lang="en-US" sz="2000" dirty="0"/>
          </a:p>
          <a:p>
            <a:pPr marL="0" indent="0">
              <a:buNone/>
            </a:pPr>
            <a:endParaRPr lang="en-US" sz="700" dirty="0"/>
          </a:p>
          <a:p>
            <a:pPr marL="0" indent="0">
              <a:buNone/>
            </a:pPr>
            <a:r>
              <a:rPr lang="en-US" sz="2000" dirty="0"/>
              <a:t>Percent pollution = (Pollution ÷ Total) × 100</a:t>
            </a:r>
          </a:p>
          <a:p>
            <a:pPr marL="0" indent="0">
              <a:buNone/>
            </a:pPr>
            <a:endParaRPr lang="en-US" sz="2000" dirty="0"/>
          </a:p>
        </p:txBody>
      </p:sp>
    </p:spTree>
    <p:extLst>
      <p:ext uri="{BB962C8B-B14F-4D97-AF65-F5344CB8AC3E}">
        <p14:creationId xmlns:p14="http://schemas.microsoft.com/office/powerpoint/2010/main" val="200855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Comparison to natural ‘background’ values</a:t>
            </a:r>
            <a:endParaRPr lang="en-US" dirty="0"/>
          </a:p>
        </p:txBody>
      </p:sp>
      <p:pic>
        <p:nvPicPr>
          <p:cNvPr id="7" name="Picture 6" descr="Background concentration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489" y="1490663"/>
            <a:ext cx="3987800" cy="4635500"/>
          </a:xfrm>
          <a:prstGeom prst="rect">
            <a:avLst/>
          </a:prstGeom>
        </p:spPr>
      </p:pic>
      <p:sp>
        <p:nvSpPr>
          <p:cNvPr id="8" name="Content Placeholder 3"/>
          <p:cNvSpPr txBox="1">
            <a:spLocks/>
          </p:cNvSpPr>
          <p:nvPr/>
        </p:nvSpPr>
        <p:spPr>
          <a:xfrm>
            <a:off x="457199" y="1600200"/>
            <a:ext cx="5892567" cy="452596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t>For example;</a:t>
            </a:r>
          </a:p>
          <a:p>
            <a:pPr marL="0" indent="0">
              <a:buNone/>
            </a:pPr>
            <a:endParaRPr lang="en-US" sz="1050" dirty="0"/>
          </a:p>
          <a:p>
            <a:pPr marL="0" indent="0">
              <a:buNone/>
            </a:pPr>
            <a:r>
              <a:rPr lang="en-US" sz="2000" dirty="0"/>
              <a:t>If iron concentrations are 10 μg/L upstream of the mine, and 60 μg/L downstream of </a:t>
            </a:r>
          </a:p>
          <a:p>
            <a:pPr marL="0" indent="0">
              <a:buNone/>
            </a:pPr>
            <a:r>
              <a:rPr lang="en-US" sz="2000" dirty="0"/>
              <a:t>the mine, then;</a:t>
            </a:r>
          </a:p>
          <a:p>
            <a:pPr marL="0" indent="0">
              <a:buNone/>
            </a:pPr>
            <a:endParaRPr lang="en-US" sz="2000" dirty="0"/>
          </a:p>
          <a:p>
            <a:pPr marL="0" indent="0">
              <a:buNone/>
            </a:pPr>
            <a:r>
              <a:rPr lang="en-US" sz="2000" dirty="0"/>
              <a:t>Pollution = Total </a:t>
            </a:r>
            <a:r>
              <a:rPr lang="mr-IN" sz="2000" dirty="0"/>
              <a:t>–</a:t>
            </a:r>
            <a:r>
              <a:rPr lang="en-US" sz="2000" dirty="0"/>
              <a:t> natural</a:t>
            </a:r>
          </a:p>
          <a:p>
            <a:pPr marL="0" indent="0">
              <a:buNone/>
            </a:pPr>
            <a:r>
              <a:rPr lang="en-US" sz="2000" dirty="0"/>
              <a:t>		= downstream </a:t>
            </a:r>
            <a:r>
              <a:rPr lang="mr-IN" sz="2000" dirty="0"/>
              <a:t>–</a:t>
            </a:r>
            <a:r>
              <a:rPr lang="en-US" sz="2000" dirty="0"/>
              <a:t> upstream</a:t>
            </a:r>
          </a:p>
          <a:p>
            <a:pPr marL="0" indent="0">
              <a:buNone/>
            </a:pPr>
            <a:r>
              <a:rPr lang="en-US" sz="2000" dirty="0"/>
              <a:t>		= 60 </a:t>
            </a:r>
            <a:r>
              <a:rPr lang="mr-IN" sz="2000" dirty="0"/>
              <a:t>–</a:t>
            </a:r>
            <a:r>
              <a:rPr lang="en-US" sz="2000" dirty="0"/>
              <a:t> 10 = 50 μg/L </a:t>
            </a:r>
          </a:p>
          <a:p>
            <a:pPr marL="0" indent="0">
              <a:buNone/>
            </a:pPr>
            <a:r>
              <a:rPr lang="en-US" sz="2000" dirty="0"/>
              <a:t>And,</a:t>
            </a:r>
          </a:p>
          <a:p>
            <a:pPr marL="0" indent="0">
              <a:buNone/>
            </a:pPr>
            <a:r>
              <a:rPr lang="en-US" sz="2000" dirty="0"/>
              <a:t>Percent pollution = (Pollution ÷ Total) × 100</a:t>
            </a:r>
          </a:p>
          <a:p>
            <a:pPr marL="0" indent="0">
              <a:buNone/>
            </a:pPr>
            <a:r>
              <a:rPr lang="en-US" sz="2000" dirty="0"/>
              <a:t>				= (50 ÷ 60) × 100</a:t>
            </a:r>
          </a:p>
          <a:p>
            <a:pPr marL="0" indent="0">
              <a:buNone/>
            </a:pPr>
            <a:r>
              <a:rPr lang="en-US" sz="2000" dirty="0"/>
              <a:t>				= 83%</a:t>
            </a:r>
          </a:p>
        </p:txBody>
      </p:sp>
      <p:sp>
        <p:nvSpPr>
          <p:cNvPr id="6" name="TextBox 5"/>
          <p:cNvSpPr txBox="1"/>
          <p:nvPr/>
        </p:nvSpPr>
        <p:spPr>
          <a:xfrm>
            <a:off x="9849509" y="1912323"/>
            <a:ext cx="1934506" cy="646331"/>
          </a:xfrm>
          <a:prstGeom prst="rect">
            <a:avLst/>
          </a:prstGeom>
          <a:noFill/>
        </p:spPr>
        <p:txBody>
          <a:bodyPr wrap="none" rtlCol="0">
            <a:spAutoFit/>
          </a:bodyPr>
          <a:lstStyle/>
          <a:p>
            <a:r>
              <a:rPr lang="en-US" dirty="0" smtClean="0"/>
              <a:t>Iron concentration</a:t>
            </a:r>
          </a:p>
          <a:p>
            <a:r>
              <a:rPr lang="en-US" dirty="0" smtClean="0"/>
              <a:t>=10 μg/L</a:t>
            </a:r>
            <a:endParaRPr lang="en-US" dirty="0"/>
          </a:p>
        </p:txBody>
      </p:sp>
      <p:sp>
        <p:nvSpPr>
          <p:cNvPr id="9" name="TextBox 8"/>
          <p:cNvSpPr txBox="1"/>
          <p:nvPr/>
        </p:nvSpPr>
        <p:spPr>
          <a:xfrm>
            <a:off x="8361565" y="5820886"/>
            <a:ext cx="1934506" cy="646331"/>
          </a:xfrm>
          <a:prstGeom prst="rect">
            <a:avLst/>
          </a:prstGeom>
          <a:noFill/>
        </p:spPr>
        <p:txBody>
          <a:bodyPr wrap="none" rtlCol="0">
            <a:spAutoFit/>
          </a:bodyPr>
          <a:lstStyle/>
          <a:p>
            <a:r>
              <a:rPr lang="en-US" dirty="0" smtClean="0"/>
              <a:t>Iron concentration</a:t>
            </a:r>
          </a:p>
          <a:p>
            <a:r>
              <a:rPr lang="en-US" dirty="0" smtClean="0"/>
              <a:t>=60 μg/L</a:t>
            </a:r>
            <a:endParaRPr lang="en-US" dirty="0"/>
          </a:p>
        </p:txBody>
      </p:sp>
      <p:pic>
        <p:nvPicPr>
          <p:cNvPr id="10" name="Picture 9" descr="Natural background eaxmple bar char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362" y="2873817"/>
            <a:ext cx="1651000" cy="2286000"/>
          </a:xfrm>
          <a:prstGeom prst="rect">
            <a:avLst/>
          </a:prstGeom>
        </p:spPr>
      </p:pic>
      <p:sp>
        <p:nvSpPr>
          <p:cNvPr id="11" name="TextBox 10"/>
          <p:cNvSpPr txBox="1"/>
          <p:nvPr/>
        </p:nvSpPr>
        <p:spPr>
          <a:xfrm rot="18522588">
            <a:off x="10730156" y="4540517"/>
            <a:ext cx="886856" cy="369332"/>
          </a:xfrm>
          <a:prstGeom prst="rect">
            <a:avLst/>
          </a:prstGeom>
          <a:noFill/>
        </p:spPr>
        <p:txBody>
          <a:bodyPr wrap="none" rtlCol="0">
            <a:spAutoFit/>
          </a:bodyPr>
          <a:lstStyle/>
          <a:p>
            <a:r>
              <a:rPr lang="en-US" dirty="0" smtClean="0"/>
              <a:t>Natural</a:t>
            </a:r>
            <a:endParaRPr lang="en-US" dirty="0"/>
          </a:p>
        </p:txBody>
      </p:sp>
      <p:sp>
        <p:nvSpPr>
          <p:cNvPr id="12" name="TextBox 11"/>
          <p:cNvSpPr txBox="1"/>
          <p:nvPr/>
        </p:nvSpPr>
        <p:spPr>
          <a:xfrm rot="18416320">
            <a:off x="10680875" y="3926510"/>
            <a:ext cx="1026167" cy="369332"/>
          </a:xfrm>
          <a:prstGeom prst="rect">
            <a:avLst/>
          </a:prstGeom>
          <a:noFill/>
        </p:spPr>
        <p:txBody>
          <a:bodyPr wrap="none" rtlCol="0">
            <a:spAutoFit/>
          </a:bodyPr>
          <a:lstStyle/>
          <a:p>
            <a:r>
              <a:rPr lang="en-US" dirty="0" smtClean="0"/>
              <a:t>Pollution</a:t>
            </a:r>
            <a:endParaRPr lang="en-US" dirty="0"/>
          </a:p>
        </p:txBody>
      </p:sp>
    </p:spTree>
    <p:extLst>
      <p:ext uri="{BB962C8B-B14F-4D97-AF65-F5344CB8AC3E}">
        <p14:creationId xmlns:p14="http://schemas.microsoft.com/office/powerpoint/2010/main" val="4055194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74363" y="24333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Case study</a:t>
            </a:r>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1270129" y="1111098"/>
            <a:ext cx="7029199" cy="5728410"/>
          </a:xfrm>
          <a:prstGeom prst="rect">
            <a:avLst/>
          </a:prstGeom>
        </p:spPr>
      </p:pic>
      <p:sp>
        <p:nvSpPr>
          <p:cNvPr id="2" name="TextBox 1"/>
          <p:cNvSpPr txBox="1"/>
          <p:nvPr/>
        </p:nvSpPr>
        <p:spPr>
          <a:xfrm>
            <a:off x="8355873" y="1789668"/>
            <a:ext cx="3566739" cy="3970318"/>
          </a:xfrm>
          <a:prstGeom prst="rect">
            <a:avLst/>
          </a:prstGeom>
          <a:noFill/>
        </p:spPr>
        <p:txBody>
          <a:bodyPr wrap="square" rtlCol="0">
            <a:spAutoFit/>
          </a:bodyPr>
          <a:lstStyle/>
          <a:p>
            <a:r>
              <a:rPr lang="en-US" b="1" dirty="0" smtClean="0"/>
              <a:t>Are the concentrations metals at site 1 elevated due to pollution from the mine?</a:t>
            </a:r>
          </a:p>
          <a:p>
            <a:endParaRPr lang="en-US" b="1" dirty="0"/>
          </a:p>
          <a:p>
            <a:r>
              <a:rPr lang="en-US" b="1" dirty="0" smtClean="0"/>
              <a:t>If so;</a:t>
            </a:r>
          </a:p>
          <a:p>
            <a:endParaRPr lang="en-US" b="1" dirty="0" smtClean="0"/>
          </a:p>
          <a:p>
            <a:r>
              <a:rPr lang="en-US" b="1" dirty="0" smtClean="0"/>
              <a:t>How does this added pollution impact the toxicity risks identified in part 1?</a:t>
            </a:r>
          </a:p>
          <a:p>
            <a:endParaRPr lang="en-US" b="1" dirty="0"/>
          </a:p>
          <a:p>
            <a:r>
              <a:rPr lang="en-US" b="1" dirty="0" smtClean="0"/>
              <a:t>What are the mining processes responsible for the pollution?</a:t>
            </a:r>
          </a:p>
          <a:p>
            <a:endParaRPr lang="en-US" b="1" dirty="0"/>
          </a:p>
          <a:p>
            <a:endParaRPr lang="en-US" b="1" dirty="0"/>
          </a:p>
        </p:txBody>
      </p:sp>
    </p:spTree>
    <p:extLst>
      <p:ext uri="{BB962C8B-B14F-4D97-AF65-F5344CB8AC3E}">
        <p14:creationId xmlns:p14="http://schemas.microsoft.com/office/powerpoint/2010/main" val="2627427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57200" y="379157"/>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Summary </a:t>
            </a:r>
            <a:r>
              <a:rPr lang="mr-IN" smtClean="0"/>
              <a:t>–</a:t>
            </a:r>
            <a:r>
              <a:rPr lang="en-US" smtClean="0"/>
              <a:t> Answers</a:t>
            </a:r>
            <a:br>
              <a:rPr lang="en-US" smtClean="0"/>
            </a:br>
            <a:endParaRPr lang="en-US" dirty="0"/>
          </a:p>
        </p:txBody>
      </p:sp>
      <p:sp>
        <p:nvSpPr>
          <p:cNvPr id="10" name="TextBox 9"/>
          <p:cNvSpPr txBox="1"/>
          <p:nvPr/>
        </p:nvSpPr>
        <p:spPr>
          <a:xfrm>
            <a:off x="701381" y="1744122"/>
            <a:ext cx="9261493" cy="2585323"/>
          </a:xfrm>
          <a:prstGeom prst="rect">
            <a:avLst/>
          </a:prstGeom>
          <a:noFill/>
        </p:spPr>
        <p:txBody>
          <a:bodyPr wrap="square" rtlCol="0">
            <a:spAutoFit/>
          </a:bodyPr>
          <a:lstStyle/>
          <a:p>
            <a:pPr marL="342900" indent="-342900">
              <a:buAutoNum type="arabicPeriod"/>
            </a:pPr>
            <a:r>
              <a:rPr lang="en-US" sz="2400" dirty="0" smtClean="0"/>
              <a:t>Site  2 &gt;&gt; Site 1 &gt; Site 3</a:t>
            </a:r>
          </a:p>
          <a:p>
            <a:pPr marL="342900" indent="-342900">
              <a:buAutoNum type="arabicPeriod"/>
            </a:pPr>
            <a:endParaRPr lang="en-US" sz="2400" dirty="0"/>
          </a:p>
          <a:p>
            <a:pPr marL="342900" indent="-342900">
              <a:buFontTx/>
              <a:buAutoNum type="arabicPeriod"/>
            </a:pPr>
            <a:r>
              <a:rPr lang="en-US" sz="2400" dirty="0"/>
              <a:t>Site 2; low pH, water is an orange </a:t>
            </a:r>
            <a:r>
              <a:rPr lang="en-US" sz="2400" dirty="0" err="1"/>
              <a:t>colour</a:t>
            </a:r>
            <a:r>
              <a:rPr lang="en-US" sz="2400" dirty="0"/>
              <a:t>, and heavy metal concentrations are very high. This sample is from the tributary draining the lead-zinc mine, which features waste material with abundant metal sulfides.</a:t>
            </a:r>
            <a:endParaRPr lang="en-GB" sz="2400" dirty="0"/>
          </a:p>
          <a:p>
            <a:pPr marL="342900" indent="-342900">
              <a:buAutoNum type="arabicPeriod"/>
            </a:pPr>
            <a:endParaRPr lang="en-US" dirty="0"/>
          </a:p>
        </p:txBody>
      </p:sp>
    </p:spTree>
    <p:extLst>
      <p:ext uri="{BB962C8B-B14F-4D97-AF65-F5344CB8AC3E}">
        <p14:creationId xmlns:p14="http://schemas.microsoft.com/office/powerpoint/2010/main" val="2600798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200" y="399964"/>
            <a:ext cx="8229600"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Summary </a:t>
            </a:r>
            <a:r>
              <a:rPr lang="mr-IN" dirty="0" smtClean="0"/>
              <a:t>–</a:t>
            </a:r>
            <a:r>
              <a:rPr lang="en-US" dirty="0" smtClean="0"/>
              <a:t> Answers</a:t>
            </a:r>
            <a:br>
              <a:rPr lang="en-US" dirty="0" smtClean="0"/>
            </a:br>
            <a:endParaRPr lang="en-US" dirty="0"/>
          </a:p>
        </p:txBody>
      </p:sp>
      <p:sp>
        <p:nvSpPr>
          <p:cNvPr id="9" name="TextBox 8"/>
          <p:cNvSpPr txBox="1"/>
          <p:nvPr/>
        </p:nvSpPr>
        <p:spPr>
          <a:xfrm>
            <a:off x="372105" y="4902677"/>
            <a:ext cx="11587368" cy="1477328"/>
          </a:xfrm>
          <a:prstGeom prst="rect">
            <a:avLst/>
          </a:prstGeom>
          <a:noFill/>
        </p:spPr>
        <p:txBody>
          <a:bodyPr wrap="square" rtlCol="0">
            <a:spAutoFit/>
          </a:bodyPr>
          <a:lstStyle/>
          <a:p>
            <a:r>
              <a:rPr lang="en-US" dirty="0"/>
              <a:t>4. ADI = 0.014</a:t>
            </a:r>
            <a:endParaRPr lang="en-GB" dirty="0"/>
          </a:p>
          <a:p>
            <a:r>
              <a:rPr lang="en-US" dirty="0"/>
              <a:t>HQ = 0.1 </a:t>
            </a:r>
            <a:endParaRPr lang="en-GB" dirty="0"/>
          </a:p>
          <a:p>
            <a:r>
              <a:rPr lang="en-US" dirty="0"/>
              <a:t>Much lower than 1. This suggests that pollution from the mining activities is to blame for the chronic toxicity threats posed by lead in the drinking water.</a:t>
            </a:r>
            <a:endParaRPr lang="en-GB" dirty="0"/>
          </a:p>
          <a:p>
            <a:r>
              <a:rPr lang="en-US" dirty="0"/>
              <a:t> </a:t>
            </a:r>
            <a:endParaRPr lang="en-GB" dirty="0"/>
          </a:p>
        </p:txBody>
      </p:sp>
      <p:graphicFrame>
        <p:nvGraphicFramePr>
          <p:cNvPr id="10" name="Object 9"/>
          <p:cNvGraphicFramePr>
            <a:graphicFrameLocks noChangeAspect="1"/>
          </p:cNvGraphicFramePr>
          <p:nvPr>
            <p:extLst>
              <p:ext uri="{D42A27DB-BD31-4B8C-83A1-F6EECF244321}">
                <p14:modId xmlns:p14="http://schemas.microsoft.com/office/powerpoint/2010/main" val="2477222889"/>
              </p:ext>
            </p:extLst>
          </p:nvPr>
        </p:nvGraphicFramePr>
        <p:xfrm>
          <a:off x="457200" y="1924352"/>
          <a:ext cx="8362462" cy="2885639"/>
        </p:xfrm>
        <a:graphic>
          <a:graphicData uri="http://schemas.openxmlformats.org/presentationml/2006/ole">
            <mc:AlternateContent xmlns:mc="http://schemas.openxmlformats.org/markup-compatibility/2006">
              <mc:Choice xmlns:v="urn:schemas-microsoft-com:vml" Requires="v">
                <p:oleObj spid="_x0000_s1094" name="Document" r:id="rId5" imgW="5410200" imgH="1866900" progId="Word.Document.12">
                  <p:embed/>
                </p:oleObj>
              </mc:Choice>
              <mc:Fallback>
                <p:oleObj name="Document" r:id="rId5" imgW="5410200" imgH="1866900" progId="Word.Document.12">
                  <p:embed/>
                  <p:pic>
                    <p:nvPicPr>
                      <p:cNvPr id="0" name=""/>
                      <p:cNvPicPr/>
                      <p:nvPr/>
                    </p:nvPicPr>
                    <p:blipFill>
                      <a:blip r:embed="rId6"/>
                      <a:stretch>
                        <a:fillRect/>
                      </a:stretch>
                    </p:blipFill>
                    <p:spPr>
                      <a:xfrm>
                        <a:off x="457200" y="1924352"/>
                        <a:ext cx="8362462" cy="2885639"/>
                      </a:xfrm>
                      <a:prstGeom prst="rect">
                        <a:avLst/>
                      </a:prstGeom>
                    </p:spPr>
                  </p:pic>
                </p:oleObj>
              </mc:Fallback>
            </mc:AlternateContent>
          </a:graphicData>
        </a:graphic>
      </p:graphicFrame>
      <p:sp>
        <p:nvSpPr>
          <p:cNvPr id="11" name="TextBox 10"/>
          <p:cNvSpPr txBox="1"/>
          <p:nvPr/>
        </p:nvSpPr>
        <p:spPr>
          <a:xfrm>
            <a:off x="484342" y="1337491"/>
            <a:ext cx="418354" cy="461665"/>
          </a:xfrm>
          <a:prstGeom prst="rect">
            <a:avLst/>
          </a:prstGeom>
          <a:noFill/>
        </p:spPr>
        <p:txBody>
          <a:bodyPr wrap="none" rtlCol="0">
            <a:spAutoFit/>
          </a:bodyPr>
          <a:lstStyle/>
          <a:p>
            <a:r>
              <a:rPr lang="en-US" sz="2400" dirty="0" smtClean="0"/>
              <a:t>3.</a:t>
            </a:r>
            <a:endParaRPr lang="en-US" sz="2400" dirty="0"/>
          </a:p>
        </p:txBody>
      </p:sp>
    </p:spTree>
    <p:extLst>
      <p:ext uri="{BB962C8B-B14F-4D97-AF65-F5344CB8AC3E}">
        <p14:creationId xmlns:p14="http://schemas.microsoft.com/office/powerpoint/2010/main" val="887176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21427" y="381969"/>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Group discussion</a:t>
            </a:r>
            <a:endParaRPr lang="en-US" dirty="0"/>
          </a:p>
        </p:txBody>
      </p:sp>
      <p:sp>
        <p:nvSpPr>
          <p:cNvPr id="8" name="Rectangle 7"/>
          <p:cNvSpPr/>
          <p:nvPr/>
        </p:nvSpPr>
        <p:spPr>
          <a:xfrm>
            <a:off x="439312" y="1685966"/>
            <a:ext cx="10918721" cy="3046988"/>
          </a:xfrm>
          <a:prstGeom prst="rect">
            <a:avLst/>
          </a:prstGeom>
        </p:spPr>
        <p:txBody>
          <a:bodyPr wrap="square">
            <a:spAutoFit/>
          </a:bodyPr>
          <a:lstStyle/>
          <a:p>
            <a:pPr marL="457200" indent="-457200">
              <a:buFont typeface="+mj-lt"/>
              <a:buAutoNum type="arabicPeriod"/>
            </a:pPr>
            <a:r>
              <a:rPr lang="en-US" sz="2400" dirty="0"/>
              <a:t>What are the important mining related processes (acid mine drainage, smelting and Hg amalgamation) for contaminating the river with different metals?</a:t>
            </a:r>
            <a:endParaRPr lang="en-GB" sz="2400" dirty="0"/>
          </a:p>
          <a:p>
            <a:pPr marL="457200" indent="-457200">
              <a:buFont typeface="+mj-lt"/>
              <a:buAutoNum type="arabicPeriod"/>
            </a:pPr>
            <a:endParaRPr lang="en-GB" sz="2400" dirty="0"/>
          </a:p>
          <a:p>
            <a:pPr marL="457200" indent="-457200">
              <a:buFont typeface="+mj-lt"/>
              <a:buAutoNum type="arabicPeriod"/>
            </a:pPr>
            <a:r>
              <a:rPr lang="en-US" sz="2400" dirty="0"/>
              <a:t>Would closing the lead-zinc mine result in a decrease in heavy metal pollution?</a:t>
            </a:r>
            <a:endParaRPr lang="en-GB" sz="2400" dirty="0"/>
          </a:p>
          <a:p>
            <a:pPr marL="457200" indent="-457200">
              <a:buFont typeface="+mj-lt"/>
              <a:buAutoNum type="arabicPeriod"/>
            </a:pPr>
            <a:endParaRPr lang="en-GB" sz="2400" dirty="0"/>
          </a:p>
          <a:p>
            <a:pPr marL="457200" indent="-457200">
              <a:buFont typeface="+mj-lt"/>
              <a:buAutoNum type="arabicPeriod"/>
            </a:pPr>
            <a:r>
              <a:rPr lang="en-US" sz="2400" dirty="0"/>
              <a:t>Would stopping the artisanal gold mining result in a decrease in heavy metal pollution, and if so which metal(s)?</a:t>
            </a:r>
            <a:endParaRPr lang="en-GB" sz="2400" dirty="0"/>
          </a:p>
          <a:p>
            <a:endParaRPr lang="en-GB" sz="2400" dirty="0"/>
          </a:p>
        </p:txBody>
      </p:sp>
    </p:spTree>
    <p:extLst>
      <p:ext uri="{BB962C8B-B14F-4D97-AF65-F5344CB8AC3E}">
        <p14:creationId xmlns:p14="http://schemas.microsoft.com/office/powerpoint/2010/main" val="1886429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Activity Outline</a:t>
            </a:r>
            <a:endParaRPr lang="en-US" dirty="0"/>
          </a:p>
        </p:txBody>
      </p:sp>
      <p:sp>
        <p:nvSpPr>
          <p:cNvPr id="4" name="Content Placeholder 2"/>
          <p:cNvSpPr>
            <a:spLocks noGrp="1"/>
          </p:cNvSpPr>
          <p:nvPr>
            <p:ph idx="1"/>
          </p:nvPr>
        </p:nvSpPr>
        <p:spPr>
          <a:xfrm>
            <a:off x="457199" y="1453733"/>
            <a:ext cx="11184467" cy="4525963"/>
          </a:xfrm>
        </p:spPr>
        <p:txBody>
          <a:bodyPr>
            <a:normAutofit fontScale="77500" lnSpcReduction="20000"/>
          </a:bodyPr>
          <a:lstStyle/>
          <a:p>
            <a:pPr marL="0" indent="0">
              <a:buNone/>
            </a:pPr>
            <a:r>
              <a:rPr lang="en-US" sz="3000" b="1" dirty="0">
                <a:solidFill>
                  <a:srgbClr val="000000"/>
                </a:solidFill>
              </a:rPr>
              <a:t>This activity will focus on the exposure of local populations to heavy metal pollution from mining operations</a:t>
            </a:r>
          </a:p>
          <a:p>
            <a:pPr marL="0" indent="0">
              <a:buNone/>
            </a:pPr>
            <a:endParaRPr lang="en-US" sz="3000" b="1" dirty="0">
              <a:solidFill>
                <a:srgbClr val="000000"/>
              </a:solidFill>
            </a:endParaRPr>
          </a:p>
          <a:p>
            <a:pPr marL="0" indent="0">
              <a:buNone/>
            </a:pPr>
            <a:r>
              <a:rPr lang="en-US" sz="3000" b="1" dirty="0"/>
              <a:t>Part 1</a:t>
            </a:r>
            <a:r>
              <a:rPr lang="en-US" sz="3000" dirty="0"/>
              <a:t>; the impact of heavy metal pollution from mines on water quality and the health of local populations</a:t>
            </a:r>
          </a:p>
          <a:p>
            <a:pPr marL="0" indent="0">
              <a:buNone/>
            </a:pPr>
            <a:endParaRPr lang="en-US" dirty="0">
              <a:solidFill>
                <a:srgbClr val="C0504D"/>
              </a:solidFill>
            </a:endParaRPr>
          </a:p>
          <a:p>
            <a:pPr marL="0" indent="0">
              <a:buNone/>
            </a:pPr>
            <a:r>
              <a:rPr lang="en-US" sz="3000" b="1" dirty="0">
                <a:solidFill>
                  <a:srgbClr val="800000"/>
                </a:solidFill>
              </a:rPr>
              <a:t>Part 2;  </a:t>
            </a:r>
            <a:r>
              <a:rPr lang="en-US" sz="3000" dirty="0">
                <a:solidFill>
                  <a:srgbClr val="800000"/>
                </a:solidFill>
              </a:rPr>
              <a:t>the release of heavy metals to surface waters (rivers and lakes) from mining </a:t>
            </a:r>
            <a:r>
              <a:rPr lang="en-US" sz="3000" dirty="0" smtClean="0">
                <a:solidFill>
                  <a:srgbClr val="800000"/>
                </a:solidFill>
              </a:rPr>
              <a:t>activities</a:t>
            </a:r>
          </a:p>
          <a:p>
            <a:pPr marL="0" indent="0">
              <a:buNone/>
            </a:pPr>
            <a:endParaRPr lang="en-US" sz="3000" dirty="0">
              <a:solidFill>
                <a:srgbClr val="FF0000"/>
              </a:solidFill>
            </a:endParaRPr>
          </a:p>
          <a:p>
            <a:pPr marL="0" indent="0">
              <a:buNone/>
            </a:pPr>
            <a:r>
              <a:rPr lang="en-US" sz="3000" b="1" dirty="0" smtClean="0"/>
              <a:t>Part 3; </a:t>
            </a:r>
            <a:r>
              <a:rPr lang="en-US" sz="3000" dirty="0" smtClean="0"/>
              <a:t>remediation techniques for acid mine drainage</a:t>
            </a:r>
          </a:p>
          <a:p>
            <a:pPr marL="0" indent="0">
              <a:buNone/>
            </a:pPr>
            <a:endParaRPr lang="en-US" sz="3000" dirty="0"/>
          </a:p>
          <a:p>
            <a:pPr marL="0" indent="0">
              <a:buNone/>
            </a:pPr>
            <a:r>
              <a:rPr lang="en-US" sz="3000" b="1" dirty="0"/>
              <a:t>Practical; </a:t>
            </a:r>
            <a:r>
              <a:rPr lang="en-US" sz="3000" dirty="0"/>
              <a:t>a case study to assess the exposure routes of local people to heavy metals and the sources of heavy metals to a river system impacted by mine pollution. 	</a:t>
            </a:r>
          </a:p>
        </p:txBody>
      </p:sp>
    </p:spTree>
    <p:extLst>
      <p:ext uri="{BB962C8B-B14F-4D97-AF65-F5344CB8AC3E}">
        <p14:creationId xmlns:p14="http://schemas.microsoft.com/office/powerpoint/2010/main" val="5777496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71502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Introduction</a:t>
            </a:r>
            <a:endParaRPr lang="en-US" dirty="0"/>
          </a:p>
        </p:txBody>
      </p:sp>
      <p:sp>
        <p:nvSpPr>
          <p:cNvPr id="4" name="Content Placeholder 2"/>
          <p:cNvSpPr>
            <a:spLocks noGrp="1"/>
          </p:cNvSpPr>
          <p:nvPr>
            <p:ph idx="1"/>
          </p:nvPr>
        </p:nvSpPr>
        <p:spPr>
          <a:xfrm>
            <a:off x="457200" y="1457259"/>
            <a:ext cx="10944578" cy="4749487"/>
          </a:xfrm>
        </p:spPr>
        <p:txBody>
          <a:bodyPr>
            <a:normAutofit fontScale="92500" lnSpcReduction="10000"/>
          </a:bodyPr>
          <a:lstStyle/>
          <a:p>
            <a:pPr marL="0" indent="0">
              <a:buNone/>
            </a:pPr>
            <a:r>
              <a:rPr lang="en-US" dirty="0"/>
              <a:t>Exposure to high amounts of certain heavy metals can be toxic to humans and wildlife.</a:t>
            </a:r>
          </a:p>
          <a:p>
            <a:pPr marL="0" indent="0">
              <a:buNone/>
            </a:pPr>
            <a:endParaRPr lang="en-US" dirty="0"/>
          </a:p>
          <a:p>
            <a:pPr marL="0" indent="0">
              <a:buNone/>
            </a:pPr>
            <a:r>
              <a:rPr lang="en-US" dirty="0"/>
              <a:t>Human activities have released large amounts of these elements into the environment, increasing the risk of metal toxicity.</a:t>
            </a:r>
          </a:p>
          <a:p>
            <a:pPr marL="0" indent="0">
              <a:buNone/>
            </a:pPr>
            <a:endParaRPr lang="en-US" dirty="0"/>
          </a:p>
          <a:p>
            <a:pPr marL="0" indent="0">
              <a:buNone/>
            </a:pPr>
            <a:r>
              <a:rPr lang="en-US" dirty="0"/>
              <a:t>However, exposure to toxic amounts of heavy metals can also occur due to natural processes</a:t>
            </a:r>
          </a:p>
          <a:p>
            <a:pPr marL="0" indent="0">
              <a:buNone/>
            </a:pPr>
            <a:endParaRPr lang="en-US" dirty="0"/>
          </a:p>
          <a:p>
            <a:pPr marL="0" indent="0">
              <a:buNone/>
            </a:pPr>
            <a:r>
              <a:rPr lang="en-US" dirty="0"/>
              <a:t>To be able to develop successful strategies to protect the public from heavy metal toxicity problems, it is important to understand the sources (both human and natural) of these elements in the environment.</a:t>
            </a:r>
          </a:p>
        </p:txBody>
      </p:sp>
    </p:spTree>
    <p:extLst>
      <p:ext uri="{BB962C8B-B14F-4D97-AF65-F5344CB8AC3E}">
        <p14:creationId xmlns:p14="http://schemas.microsoft.com/office/powerpoint/2010/main" val="21258582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Part 2; Key learning objectives</a:t>
            </a:r>
            <a:endParaRPr lang="en-US" dirty="0"/>
          </a:p>
        </p:txBody>
      </p:sp>
      <p:sp>
        <p:nvSpPr>
          <p:cNvPr id="4" name="Content Placeholder 2"/>
          <p:cNvSpPr>
            <a:spLocks noGrp="1"/>
          </p:cNvSpPr>
          <p:nvPr>
            <p:ph idx="1"/>
          </p:nvPr>
        </p:nvSpPr>
        <p:spPr>
          <a:xfrm>
            <a:off x="457200" y="1629729"/>
            <a:ext cx="10620022" cy="4525963"/>
          </a:xfrm>
        </p:spPr>
        <p:txBody>
          <a:bodyPr>
            <a:normAutofit/>
          </a:bodyPr>
          <a:lstStyle/>
          <a:p>
            <a:pPr marL="514350" indent="-514350">
              <a:buFont typeface="+mj-lt"/>
              <a:buAutoNum type="arabicPeriod"/>
            </a:pPr>
            <a:r>
              <a:rPr lang="en-US" dirty="0"/>
              <a:t>What are the main processes that release heavy metals to the environment from mining operations?</a:t>
            </a:r>
          </a:p>
          <a:p>
            <a:pPr marL="514350" indent="-514350">
              <a:buFont typeface="+mj-lt"/>
              <a:buAutoNum type="arabicPeriod"/>
            </a:pPr>
            <a:endParaRPr lang="en-US" dirty="0"/>
          </a:p>
          <a:p>
            <a:pPr marL="514350" indent="-514350">
              <a:buFont typeface="+mj-lt"/>
              <a:buAutoNum type="arabicPeriod"/>
            </a:pPr>
            <a:r>
              <a:rPr lang="en-US" dirty="0"/>
              <a:t>What is acid mine drainage and how is it produced?</a:t>
            </a:r>
          </a:p>
          <a:p>
            <a:pPr marL="514350" indent="-514350">
              <a:buFont typeface="+mj-lt"/>
              <a:buAutoNum type="arabicPeriod"/>
            </a:pPr>
            <a:endParaRPr lang="en-US" dirty="0"/>
          </a:p>
          <a:p>
            <a:pPr marL="514350" indent="-514350">
              <a:buFont typeface="+mj-lt"/>
              <a:buAutoNum type="arabicPeriod"/>
            </a:pPr>
            <a:r>
              <a:rPr lang="en-US" dirty="0"/>
              <a:t>What is the mercury amalgamation technique?</a:t>
            </a:r>
          </a:p>
          <a:p>
            <a:pPr marL="0" indent="0">
              <a:buNone/>
            </a:pPr>
            <a:endParaRPr lang="en-US" dirty="0"/>
          </a:p>
        </p:txBody>
      </p:sp>
    </p:spTree>
    <p:extLst>
      <p:ext uri="{BB962C8B-B14F-4D97-AF65-F5344CB8AC3E}">
        <p14:creationId xmlns:p14="http://schemas.microsoft.com/office/powerpoint/2010/main" val="21258582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21715"/>
            <a:ext cx="10434262" cy="1143000"/>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mtClean="0"/>
              <a:t>Human sources of heavy metals to the environment</a:t>
            </a:r>
            <a:endParaRPr lang="en-US" dirty="0"/>
          </a:p>
        </p:txBody>
      </p:sp>
      <p:sp>
        <p:nvSpPr>
          <p:cNvPr id="8" name="Content Placeholder 2"/>
          <p:cNvSpPr>
            <a:spLocks noGrp="1"/>
          </p:cNvSpPr>
          <p:nvPr>
            <p:ph idx="1"/>
          </p:nvPr>
        </p:nvSpPr>
        <p:spPr>
          <a:xfrm>
            <a:off x="457200" y="1594048"/>
            <a:ext cx="10434262" cy="5257800"/>
          </a:xfrm>
        </p:spPr>
        <p:txBody>
          <a:bodyPr>
            <a:normAutofit fontScale="85000" lnSpcReduction="20000"/>
          </a:bodyPr>
          <a:lstStyle/>
          <a:p>
            <a:pPr marL="0" indent="0">
              <a:buNone/>
            </a:pPr>
            <a:r>
              <a:rPr lang="en-US" dirty="0" smtClean="0">
                <a:solidFill>
                  <a:srgbClr val="000000"/>
                </a:solidFill>
              </a:rPr>
              <a:t>Human activities have resulted in the release of large quantities of metals into the environment. This has increased the risk of toxic effects to living organisms due to exposure to high amounts of these metal elements</a:t>
            </a:r>
          </a:p>
          <a:p>
            <a:pPr marL="0" indent="0">
              <a:buNone/>
            </a:pPr>
            <a:endParaRPr lang="en-US" sz="1600" dirty="0">
              <a:solidFill>
                <a:srgbClr val="000000"/>
              </a:solidFill>
            </a:endParaRPr>
          </a:p>
          <a:p>
            <a:pPr marL="0" indent="0">
              <a:buNone/>
            </a:pPr>
            <a:r>
              <a:rPr lang="en-US" dirty="0" smtClean="0">
                <a:solidFill>
                  <a:srgbClr val="000000"/>
                </a:solidFill>
              </a:rPr>
              <a:t>Important human activities for releasing metals to the environment are;</a:t>
            </a:r>
          </a:p>
          <a:p>
            <a:pPr marL="0" indent="0">
              <a:buNone/>
            </a:pPr>
            <a:endParaRPr lang="en-US" sz="2300" dirty="0" smtClean="0">
              <a:solidFill>
                <a:srgbClr val="000000"/>
              </a:solidFill>
            </a:endParaRPr>
          </a:p>
          <a:p>
            <a:pPr marL="0" indent="0">
              <a:buNone/>
            </a:pPr>
            <a:r>
              <a:rPr lang="en-US" b="1" dirty="0" smtClean="0">
                <a:solidFill>
                  <a:srgbClr val="FF0000"/>
                </a:solidFill>
              </a:rPr>
              <a:t>Mining </a:t>
            </a:r>
          </a:p>
          <a:p>
            <a:pPr>
              <a:buFont typeface="Wingdings" charset="2"/>
              <a:buChar char="Ø"/>
            </a:pPr>
            <a:r>
              <a:rPr lang="en-US" b="1" dirty="0" smtClean="0">
                <a:solidFill>
                  <a:srgbClr val="FF0000"/>
                </a:solidFill>
              </a:rPr>
              <a:t>Acid mine drainage</a:t>
            </a:r>
            <a:r>
              <a:rPr lang="en-US" b="1" dirty="0">
                <a:solidFill>
                  <a:srgbClr val="FF0000"/>
                </a:solidFill>
              </a:rPr>
              <a:t>;</a:t>
            </a:r>
            <a:r>
              <a:rPr lang="en-US" b="1" dirty="0" smtClean="0">
                <a:solidFill>
                  <a:srgbClr val="FF0000"/>
                </a:solidFill>
              </a:rPr>
              <a:t> mercury amalgam; smelting</a:t>
            </a:r>
          </a:p>
          <a:p>
            <a:endParaRPr lang="en-US" sz="2300" dirty="0"/>
          </a:p>
          <a:p>
            <a:pPr marL="0" indent="0">
              <a:buNone/>
            </a:pPr>
            <a:r>
              <a:rPr lang="en-US" dirty="0" smtClean="0"/>
              <a:t>Atmospheric emissions </a:t>
            </a:r>
          </a:p>
          <a:p>
            <a:pPr>
              <a:buFont typeface="Wingdings" charset="2"/>
              <a:buChar char="Ø"/>
            </a:pPr>
            <a:r>
              <a:rPr lang="en-US" dirty="0" smtClean="0"/>
              <a:t>Burning of fuels and waste materials</a:t>
            </a:r>
          </a:p>
          <a:p>
            <a:endParaRPr lang="en-US" sz="2300" dirty="0"/>
          </a:p>
          <a:p>
            <a:pPr marL="0" indent="0">
              <a:buNone/>
            </a:pPr>
            <a:r>
              <a:rPr lang="en-US" dirty="0" smtClean="0"/>
              <a:t>Discharge of industrial, agricultural and domestic waste waters</a:t>
            </a:r>
          </a:p>
          <a:p>
            <a:pPr>
              <a:buFont typeface="Wingdings" charset="2"/>
              <a:buChar char="Ø"/>
            </a:pPr>
            <a:r>
              <a:rPr lang="en-US" dirty="0" smtClean="0"/>
              <a:t>Chemicals used in industry; fertilizers and pesticides; sewage</a:t>
            </a:r>
            <a:endParaRPr lang="en-US" dirty="0"/>
          </a:p>
        </p:txBody>
      </p:sp>
    </p:spTree>
    <p:extLst>
      <p:ext uri="{BB962C8B-B14F-4D97-AF65-F5344CB8AC3E}">
        <p14:creationId xmlns:p14="http://schemas.microsoft.com/office/powerpoint/2010/main" val="21258582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62189" y="226137"/>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smtClean="0"/>
              <a:t>Mining in Myanmar</a:t>
            </a:r>
            <a:endParaRPr lang="en-US" dirty="0"/>
          </a:p>
        </p:txBody>
      </p:sp>
      <p:sp>
        <p:nvSpPr>
          <p:cNvPr id="8" name="TextBox 7"/>
          <p:cNvSpPr txBox="1"/>
          <p:nvPr/>
        </p:nvSpPr>
        <p:spPr>
          <a:xfrm>
            <a:off x="4218112" y="1641566"/>
            <a:ext cx="7973888" cy="1200328"/>
          </a:xfrm>
          <a:prstGeom prst="rect">
            <a:avLst/>
          </a:prstGeom>
          <a:noFill/>
        </p:spPr>
        <p:txBody>
          <a:bodyPr wrap="square" rtlCol="0">
            <a:spAutoFit/>
          </a:bodyPr>
          <a:lstStyle/>
          <a:p>
            <a:r>
              <a:rPr lang="en-US" sz="2400" dirty="0" smtClean="0"/>
              <a:t>Abundant tin, gold, copper, lead and coal mines</a:t>
            </a:r>
          </a:p>
          <a:p>
            <a:endParaRPr lang="en-US" sz="2400" dirty="0"/>
          </a:p>
          <a:p>
            <a:r>
              <a:rPr lang="en-US" sz="2400" dirty="0"/>
              <a:t>M</a:t>
            </a:r>
            <a:r>
              <a:rPr lang="en-US" sz="2400" dirty="0" smtClean="0"/>
              <a:t>ining operations are often ‘small scale’ or ‘artisanal’</a:t>
            </a:r>
          </a:p>
        </p:txBody>
      </p:sp>
      <p:sp>
        <p:nvSpPr>
          <p:cNvPr id="9" name="TextBox 8"/>
          <p:cNvSpPr txBox="1"/>
          <p:nvPr/>
        </p:nvSpPr>
        <p:spPr>
          <a:xfrm>
            <a:off x="4240341" y="3369460"/>
            <a:ext cx="7381858" cy="2215991"/>
          </a:xfrm>
          <a:prstGeom prst="rect">
            <a:avLst/>
          </a:prstGeom>
          <a:noFill/>
        </p:spPr>
        <p:txBody>
          <a:bodyPr wrap="square" rtlCol="0">
            <a:spAutoFit/>
          </a:bodyPr>
          <a:lstStyle/>
          <a:p>
            <a:r>
              <a:rPr lang="en-US" sz="2400" i="1" u="sng" dirty="0" smtClean="0"/>
              <a:t>Artisanal/Small Scale mining</a:t>
            </a:r>
          </a:p>
          <a:p>
            <a:endParaRPr lang="en-US" sz="1400" i="1" u="sng" dirty="0" smtClean="0"/>
          </a:p>
          <a:p>
            <a:r>
              <a:rPr lang="en-US" sz="2000" dirty="0" smtClean="0"/>
              <a:t>Local people mining independently of mining companies, with little to no specialist equipment</a:t>
            </a:r>
            <a:r>
              <a:rPr lang="en-US" sz="2000" dirty="0"/>
              <a:t> </a:t>
            </a:r>
            <a:r>
              <a:rPr lang="en-US" sz="2000" dirty="0" smtClean="0"/>
              <a:t>- </a:t>
            </a:r>
            <a:r>
              <a:rPr lang="en-US" sz="2000" i="1" dirty="0" smtClean="0"/>
              <a:t>low </a:t>
            </a:r>
            <a:r>
              <a:rPr lang="en-US" sz="2000" i="1" dirty="0"/>
              <a:t>level of technology </a:t>
            </a:r>
          </a:p>
          <a:p>
            <a:endParaRPr lang="en-US" sz="2000" dirty="0"/>
          </a:p>
          <a:p>
            <a:r>
              <a:rPr lang="en-US" sz="2000" dirty="0" smtClean="0"/>
              <a:t>This type of mining operation is very difficult to monitor and regulate, but can be an important source of income for local communities</a:t>
            </a:r>
            <a:endParaRPr lang="en-US" sz="2000" dirty="0"/>
          </a:p>
        </p:txBody>
      </p:sp>
      <p:pic>
        <p:nvPicPr>
          <p:cNvPr id="10" name="Picture 9" descr="burma_map. with mines.eps"/>
          <p:cNvPicPr>
            <a:picLocks noChangeAspect="1"/>
          </p:cNvPicPr>
          <p:nvPr/>
        </p:nvPicPr>
        <p:blipFill rotWithShape="1">
          <a:blip r:embed="rId3">
            <a:extLst>
              <a:ext uri="{28A0092B-C50C-407E-A947-70E740481C1C}">
                <a14:useLocalDpi xmlns:a14="http://schemas.microsoft.com/office/drawing/2010/main" val="0"/>
              </a:ext>
            </a:extLst>
          </a:blip>
          <a:srcRect r="47184"/>
          <a:stretch/>
        </p:blipFill>
        <p:spPr>
          <a:xfrm>
            <a:off x="199929" y="0"/>
            <a:ext cx="3954869" cy="6858000"/>
          </a:xfrm>
          <a:prstGeom prst="rect">
            <a:avLst/>
          </a:prstGeom>
        </p:spPr>
      </p:pic>
    </p:spTree>
    <p:extLst>
      <p:ext uri="{BB962C8B-B14F-4D97-AF65-F5344CB8AC3E}">
        <p14:creationId xmlns:p14="http://schemas.microsoft.com/office/powerpoint/2010/main" val="6980235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35411" y="260926"/>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Mining</a:t>
            </a:r>
            <a:endParaRPr lang="en-US" dirty="0"/>
          </a:p>
        </p:txBody>
      </p:sp>
      <p:sp>
        <p:nvSpPr>
          <p:cNvPr id="8" name="Content Placeholder 2"/>
          <p:cNvSpPr>
            <a:spLocks noGrp="1"/>
          </p:cNvSpPr>
          <p:nvPr>
            <p:ph idx="1"/>
          </p:nvPr>
        </p:nvSpPr>
        <p:spPr>
          <a:xfrm>
            <a:off x="335411" y="1408596"/>
            <a:ext cx="12087120" cy="2606257"/>
          </a:xfrm>
        </p:spPr>
        <p:txBody>
          <a:bodyPr>
            <a:noAutofit/>
          </a:bodyPr>
          <a:lstStyle/>
          <a:p>
            <a:pPr marL="0" indent="0">
              <a:buNone/>
            </a:pPr>
            <a:r>
              <a:rPr lang="en-US" sz="2000" dirty="0"/>
              <a:t>M</a:t>
            </a:r>
            <a:r>
              <a:rPr lang="en-US" sz="2000" dirty="0" smtClean="0"/>
              <a:t>ining is very important to the economy but can have harmful effects on the environment</a:t>
            </a:r>
          </a:p>
          <a:p>
            <a:endParaRPr lang="en-US" sz="1100" dirty="0"/>
          </a:p>
          <a:p>
            <a:pPr marL="0" indent="0">
              <a:buNone/>
            </a:pPr>
            <a:r>
              <a:rPr lang="en-US" sz="2000" dirty="0" smtClean="0"/>
              <a:t>Metals are mined from </a:t>
            </a:r>
            <a:r>
              <a:rPr lang="en-US" sz="2000" u="sng" dirty="0" smtClean="0"/>
              <a:t>ore deposits </a:t>
            </a:r>
            <a:r>
              <a:rPr lang="mr-IN" sz="2000" dirty="0" smtClean="0"/>
              <a:t>–</a:t>
            </a:r>
            <a:r>
              <a:rPr lang="en-US" sz="2000" dirty="0" smtClean="0"/>
              <a:t> rocks that contain high concentrations of certain metal elements</a:t>
            </a:r>
          </a:p>
          <a:p>
            <a:endParaRPr lang="en-US" sz="1100" dirty="0"/>
          </a:p>
          <a:p>
            <a:pPr marL="0" indent="0">
              <a:buNone/>
            </a:pPr>
            <a:r>
              <a:rPr lang="en-US" sz="2000" dirty="0" smtClean="0"/>
              <a:t>Metal ores are extracted from the ground and processed to produce the raw metals</a:t>
            </a:r>
          </a:p>
          <a:p>
            <a:endParaRPr lang="en-US" sz="1100" dirty="0"/>
          </a:p>
          <a:p>
            <a:pPr marL="0" indent="0">
              <a:buNone/>
            </a:pPr>
            <a:r>
              <a:rPr lang="en-US" sz="2000" dirty="0" smtClean="0"/>
              <a:t>Large amounts of waste material known as ‘mine tailings’ are also produced</a:t>
            </a:r>
            <a:endParaRPr lang="en-US" sz="2000" dirty="0"/>
          </a:p>
        </p:txBody>
      </p:sp>
      <p:pic>
        <p:nvPicPr>
          <p:cNvPr id="9" name="Picture 8" descr="paddle-wheel-1051962_19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657" y="4171454"/>
            <a:ext cx="3598507" cy="2397131"/>
          </a:xfrm>
          <a:prstGeom prst="rect">
            <a:avLst/>
          </a:prstGeom>
        </p:spPr>
      </p:pic>
      <p:pic>
        <p:nvPicPr>
          <p:cNvPr id="10" name="Picture 9" descr="gold-724390_1280.jpg"/>
          <p:cNvPicPr>
            <a:picLocks noChangeAspect="1"/>
          </p:cNvPicPr>
          <p:nvPr/>
        </p:nvPicPr>
        <p:blipFill rotWithShape="1">
          <a:blip r:embed="rId4">
            <a:extLst>
              <a:ext uri="{28A0092B-C50C-407E-A947-70E740481C1C}">
                <a14:useLocalDpi xmlns:a14="http://schemas.microsoft.com/office/drawing/2010/main" val="0"/>
              </a:ext>
            </a:extLst>
          </a:blip>
          <a:srcRect l="20449" t="18934" r="30745"/>
          <a:stretch/>
        </p:blipFill>
        <p:spPr>
          <a:xfrm>
            <a:off x="5114604" y="4171829"/>
            <a:ext cx="2188761" cy="2422692"/>
          </a:xfrm>
          <a:prstGeom prst="rect">
            <a:avLst/>
          </a:prstGeom>
        </p:spPr>
      </p:pic>
      <p:pic>
        <p:nvPicPr>
          <p:cNvPr id="11" name="Picture 10" descr="wire-2681887_1920.jpg"/>
          <p:cNvPicPr>
            <a:picLocks noChangeAspect="1"/>
          </p:cNvPicPr>
          <p:nvPr/>
        </p:nvPicPr>
        <p:blipFill rotWithShape="1">
          <a:blip r:embed="rId5">
            <a:extLst>
              <a:ext uri="{28A0092B-C50C-407E-A947-70E740481C1C}">
                <a14:useLocalDpi xmlns:a14="http://schemas.microsoft.com/office/drawing/2010/main" val="0"/>
              </a:ext>
            </a:extLst>
          </a:blip>
          <a:srcRect l="34400"/>
          <a:stretch/>
        </p:blipFill>
        <p:spPr>
          <a:xfrm>
            <a:off x="8269056" y="4137038"/>
            <a:ext cx="2795600" cy="2397131"/>
          </a:xfrm>
          <a:prstGeom prst="rect">
            <a:avLst/>
          </a:prstGeom>
        </p:spPr>
      </p:pic>
      <p:sp>
        <p:nvSpPr>
          <p:cNvPr id="2" name="Right Arrow 1"/>
          <p:cNvSpPr/>
          <p:nvPr/>
        </p:nvSpPr>
        <p:spPr>
          <a:xfrm>
            <a:off x="4262633" y="5155236"/>
            <a:ext cx="695940" cy="4174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7407576" y="5168475"/>
            <a:ext cx="695940" cy="4174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562540" y="6488668"/>
            <a:ext cx="2006416" cy="369332"/>
          </a:xfrm>
          <a:prstGeom prst="rect">
            <a:avLst/>
          </a:prstGeom>
          <a:noFill/>
        </p:spPr>
        <p:txBody>
          <a:bodyPr wrap="none" rtlCol="0">
            <a:spAutoFit/>
          </a:bodyPr>
          <a:lstStyle/>
          <a:p>
            <a:r>
              <a:rPr lang="en-US" dirty="0" smtClean="0"/>
              <a:t>Photos; </a:t>
            </a:r>
            <a:r>
              <a:rPr lang="en-US" dirty="0" err="1" smtClean="0"/>
              <a:t>pexels.com</a:t>
            </a:r>
            <a:endParaRPr lang="en-US" dirty="0"/>
          </a:p>
        </p:txBody>
      </p:sp>
    </p:spTree>
    <p:extLst>
      <p:ext uri="{BB962C8B-B14F-4D97-AF65-F5344CB8AC3E}">
        <p14:creationId xmlns:p14="http://schemas.microsoft.com/office/powerpoint/2010/main" val="212585826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IDE PP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IDE PP Template [Read-Only]" id="{8A09C1CC-9DCE-4933-BFF9-F20519C2F82B}" vid="{F93D5E99-17C0-465D-9371-27053E8CE4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D5A563-FAD1-47D5-BE82-D7D0D53A271A}"/>
</file>

<file path=customXml/itemProps2.xml><?xml version="1.0" encoding="utf-8"?>
<ds:datastoreItem xmlns:ds="http://schemas.openxmlformats.org/officeDocument/2006/customXml" ds:itemID="{AB3673B8-43E9-440C-B7E4-DCBD6B60162F}"/>
</file>

<file path=customXml/itemProps3.xml><?xml version="1.0" encoding="utf-8"?>
<ds:datastoreItem xmlns:ds="http://schemas.openxmlformats.org/officeDocument/2006/customXml" ds:itemID="{6BC74264-DE80-427E-96AE-67F4F8A46ABC}"/>
</file>

<file path=docProps/app.xml><?xml version="1.0" encoding="utf-8"?>
<Properties xmlns="http://schemas.openxmlformats.org/officeDocument/2006/extended-properties" xmlns:vt="http://schemas.openxmlformats.org/officeDocument/2006/docPropsVTypes">
  <Template>TIDE%20PP%20Template.potx</Template>
  <TotalTime>12741</TotalTime>
  <Words>7028</Words>
  <Application>Microsoft Macintosh PowerPoint</Application>
  <PresentationFormat>Custom</PresentationFormat>
  <Paragraphs>494</Paragraphs>
  <Slides>38</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0" baseType="lpstr">
      <vt:lpstr>TIDE PP Template</vt:lpstr>
      <vt:lpstr>Document</vt:lpstr>
      <vt:lpstr>IDO Meeting 19th December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Open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Claire.Wymer</dc:creator>
  <cp:lastModifiedBy>Luke Bridgestock</cp:lastModifiedBy>
  <cp:revision>111</cp:revision>
  <cp:lastPrinted>2020-05-24T20:40:47Z</cp:lastPrinted>
  <dcterms:created xsi:type="dcterms:W3CDTF">2018-04-12T10:43:44Z</dcterms:created>
  <dcterms:modified xsi:type="dcterms:W3CDTF">2020-05-25T12:15:52Z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