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63" r:id="rId7"/>
    <p:sldId id="289" r:id="rId8"/>
    <p:sldId id="290" r:id="rId9"/>
    <p:sldId id="291" r:id="rId10"/>
    <p:sldId id="292" r:id="rId11"/>
    <p:sldId id="283" r:id="rId12"/>
    <p:sldId id="272" r:id="rId13"/>
    <p:sldId id="293" r:id="rId14"/>
    <p:sldId id="294" r:id="rId15"/>
    <p:sldId id="295" r:id="rId16"/>
    <p:sldId id="296" r:id="rId17"/>
    <p:sldId id="284" r:id="rId18"/>
    <p:sldId id="277" r:id="rId19"/>
    <p:sldId id="297" r:id="rId20"/>
    <p:sldId id="298" r:id="rId21"/>
    <p:sldId id="299" r:id="rId22"/>
    <p:sldId id="300" r:id="rId23"/>
    <p:sldId id="285" r:id="rId24"/>
    <p:sldId id="282" r:id="rId25"/>
    <p:sldId id="301" r:id="rId26"/>
    <p:sldId id="302" r:id="rId27"/>
    <p:sldId id="303" r:id="rId28"/>
    <p:sldId id="304" r:id="rId29"/>
    <p:sldId id="286"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OkbJydKeZS37bBDwL9mvrA==" hashData="UbyysWCzXop8sVS6qvV6JzpzHXdXKULZZ7z1gX+c+t+QwtvMX4CoO8IwUNT9nFZGMWxqHGLOSxYU6abuwppSs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CF296C-2C5B-A557-FE7D-71B5E55D15ED}" v="46" dt="2021-02-11T13:03:36.240"/>
    <p1510:client id="{2ECFB97C-BA11-AA91-AD29-7833DFDA5B02}" v="570" dt="2021-02-11T13:06:18.913"/>
    <p1510:client id="{33F596F2-F0B1-4BCD-391A-9C7325D7D9FC}" v="65" dt="2021-02-15T12:55:44.192"/>
    <p1510:client id="{346D0572-BEAA-8BF3-2542-CA8F43E0F861}" v="727" dt="2021-02-15T16:55:10.084"/>
    <p1510:client id="{352BB8F5-FF79-8513-B601-067F5751AC67}" v="30" dt="2021-02-16T17:07:19.206"/>
    <p1510:client id="{37B3C95A-9EDE-8F30-1BAF-98F82194752C}" v="1" dt="2021-02-15T16:07:02.489"/>
    <p1510:client id="{4CCB77CB-ACFB-4670-635D-DCAC306F2A23}" v="3" dt="2021-02-18T13:32:46.554"/>
    <p1510:client id="{5749D27B-6A6B-EA2A-C81D-190B5CB8F8D0}" v="120" dt="2021-02-12T15:52:29.488"/>
    <p1510:client id="{57B4442B-1AB8-DD8E-C50F-DAAFB1303FC2}" v="1103" dt="2021-02-19T15:34:48.212"/>
    <p1510:client id="{5815D6BF-7505-10F0-4F05-DAA9AF990628}" v="137" dt="2021-03-08T13:41:01.904"/>
    <p1510:client id="{62578E65-C5CD-6F6F-A104-862A561BD035}" v="3707" dt="2021-03-06T12:21:38.726"/>
    <p1510:client id="{721F8332-B851-266F-3487-9230CADBE457}" v="81" dt="2021-02-12T15:18:49.908"/>
    <p1510:client id="{8FD306A5-D96C-C241-BAF4-3058A2E9E37D}" v="5" dt="2021-03-24T10:00:28.481"/>
    <p1510:client id="{CD75E7EF-D802-4D3F-51D8-C0880CDB6F1A}" v="3" dt="2021-02-11T13:24:16.993"/>
    <p1510:client id="{D328EC5C-2926-460C-DBEB-EF1977053E0F}" v="14" dt="2021-02-15T14:18:00.913"/>
    <p1510:client id="{D3B1AB5B-81C3-6EFB-5C3D-9F7BE7F8016E}" v="143" dt="2021-02-25T10:22:25.538"/>
    <p1510:client id="{DB8449A1-96B2-8E63-8EFE-72E8335E7999}" v="1" dt="2021-02-15T17:01:22.569"/>
    <p1510:client id="{E951D050-55FF-2D4B-0C44-9D64C91350B9}" v="9" dt="2021-02-19T09:46:12.833"/>
    <p1510:client id="{EC86BFE3-2C12-A8E1-0D00-4BDD6DC63DD5}" v="263" dt="2021-03-23T22:56:17.676"/>
    <p1510:client id="{F5C5BA60-F38F-BE7D-6AA5-EF76984F0C69}" v="54" dt="2021-03-07T06:36:30.715"/>
    <p1510:client id="{F92B5555-CCA2-7B5B-E170-B5A7F63B9D3D}" v="225" dt="2021-02-20T13:58:23.0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1156"/>
  </p:normalViewPr>
  <p:slideViewPr>
    <p:cSldViewPr snapToGrid="0">
      <p:cViewPr varScale="1">
        <p:scale>
          <a:sx n="68" d="100"/>
          <a:sy n="68" d="100"/>
        </p:scale>
        <p:origin x="219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6C103822-3441-4574-A0C7-5F6DC6C3FE19}"/>
    <pc:docChg chg="modSld">
      <pc:chgData name="Allington, Lucy" userId="0c3dcd08-4988-403f-8eba-f42e59c87b71" providerId="ADAL" clId="{6C103822-3441-4574-A0C7-5F6DC6C3FE19}" dt="2021-03-26T11:04:04.254" v="2" actId="1036"/>
      <pc:docMkLst>
        <pc:docMk/>
      </pc:docMkLst>
      <pc:sldChg chg="modSp mod">
        <pc:chgData name="Allington, Lucy" userId="0c3dcd08-4988-403f-8eba-f42e59c87b71" providerId="ADAL" clId="{6C103822-3441-4574-A0C7-5F6DC6C3FE19}" dt="2021-03-26T11:03:55.328" v="0" actId="14100"/>
        <pc:sldMkLst>
          <pc:docMk/>
          <pc:sldMk cId="1849356109" sldId="301"/>
        </pc:sldMkLst>
        <pc:spChg chg="mod">
          <ac:chgData name="Allington, Lucy" userId="0c3dcd08-4988-403f-8eba-f42e59c87b71" providerId="ADAL" clId="{6C103822-3441-4574-A0C7-5F6DC6C3FE19}" dt="2021-03-26T11:03:55.328" v="0" actId="14100"/>
          <ac:spMkLst>
            <pc:docMk/>
            <pc:sldMk cId="1849356109" sldId="301"/>
            <ac:spMk id="9" creationId="{6DB93E45-1B0F-4A4C-8C6C-1537C09D954F}"/>
          </ac:spMkLst>
        </pc:spChg>
      </pc:sldChg>
      <pc:sldChg chg="modSp mod">
        <pc:chgData name="Allington, Lucy" userId="0c3dcd08-4988-403f-8eba-f42e59c87b71" providerId="ADAL" clId="{6C103822-3441-4574-A0C7-5F6DC6C3FE19}" dt="2021-03-26T11:04:04.254" v="2" actId="1036"/>
        <pc:sldMkLst>
          <pc:docMk/>
          <pc:sldMk cId="4072852297" sldId="302"/>
        </pc:sldMkLst>
        <pc:spChg chg="mod">
          <ac:chgData name="Allington, Lucy" userId="0c3dcd08-4988-403f-8eba-f42e59c87b71" providerId="ADAL" clId="{6C103822-3441-4574-A0C7-5F6DC6C3FE19}" dt="2021-03-26T11:04:04.254" v="2" actId="1036"/>
          <ac:spMkLst>
            <pc:docMk/>
            <pc:sldMk cId="4072852297" sldId="302"/>
            <ac:spMk id="9" creationId="{383C35BD-6BDD-9B45-8F0F-ABB0870967F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L'un des plus grands défis du secteur résidentiel dans les pays </a:t>
            </a:r>
            <a:r>
              <a:rPr lang="en-US" dirty="0" err="1">
                <a:cs typeface="Calibri"/>
              </a:rPr>
              <a:t>en</a:t>
            </a:r>
            <a:r>
              <a:rPr lang="en-US" dirty="0">
                <a:cs typeface="Calibri"/>
              </a:rPr>
              <a:t> </a:t>
            </a:r>
            <a:r>
              <a:rPr lang="en-US" dirty="0" err="1">
                <a:cs typeface="Calibri"/>
              </a:rPr>
              <a:t>voie</a:t>
            </a:r>
            <a:r>
              <a:rPr lang="en-US" dirty="0">
                <a:cs typeface="Calibri"/>
              </a:rPr>
              <a:t> de développement est l'accès à des technologies de </a:t>
            </a:r>
            <a:r>
              <a:rPr lang="en-US" dirty="0" err="1">
                <a:cs typeface="Calibri"/>
              </a:rPr>
              <a:t>cuisson</a:t>
            </a:r>
            <a:r>
              <a:rPr lang="en-US" dirty="0">
                <a:cs typeface="Calibri"/>
              </a:rPr>
              <a:t> non-</a:t>
            </a:r>
            <a:r>
              <a:rPr lang="en-US" dirty="0" err="1">
                <a:cs typeface="Calibri"/>
              </a:rPr>
              <a:t>polluantes</a:t>
            </a:r>
            <a:r>
              <a:rPr lang="en-US" dirty="0">
                <a:cs typeface="Calibri"/>
              </a:rPr>
              <a:t>. On estime que 3 milliards de personnes dépendent encore des combustibles traditionnels issus de la biomasse, tels que le bois ou le charbon de bois, pour cuisiner. Cette situation a de nombreux effets négatifs, notamment la déforestation, les émissions de gaz à effet de serre qui contribuent au changement climatique et la pollution de l'air à l'intérieur des habitations qui affecte la santé. De plus, le prix de ces combustibles augmente dans de nombreuses régions, ce qui signifie que les gens ont de plus en plus de mal à satisfaire leurs besoins en matière de cuisson. La dépendance à l'égard de la biomasse empêche également les progrès en matière d'égalité des sexes dans de </a:t>
            </a:r>
            <a:r>
              <a:rPr lang="en-US" dirty="0" err="1">
                <a:cs typeface="Calibri"/>
              </a:rPr>
              <a:t>nombreux</a:t>
            </a:r>
            <a:r>
              <a:rPr lang="en-US" dirty="0">
                <a:cs typeface="Calibri"/>
              </a:rPr>
              <a:t> pays </a:t>
            </a:r>
            <a:r>
              <a:rPr lang="en-US" dirty="0" err="1">
                <a:cs typeface="Calibri"/>
              </a:rPr>
              <a:t>puisque</a:t>
            </a:r>
            <a:r>
              <a:rPr lang="en-US" dirty="0">
                <a:cs typeface="Calibri"/>
              </a:rPr>
              <a:t> les femmes </a:t>
            </a:r>
            <a:r>
              <a:rPr lang="en-US" dirty="0" err="1">
                <a:cs typeface="Calibri"/>
              </a:rPr>
              <a:t>consacrent</a:t>
            </a:r>
            <a:r>
              <a:rPr lang="en-US" dirty="0">
                <a:cs typeface="Calibri"/>
              </a:rPr>
              <a:t> souvent de nombreuses heures de travail non rémunérées à la collecte de combustibles. Comme </a:t>
            </a:r>
            <a:r>
              <a:rPr lang="en-US" dirty="0" err="1">
                <a:cs typeface="Calibri"/>
              </a:rPr>
              <a:t>l’illustre</a:t>
            </a:r>
            <a:r>
              <a:rPr lang="en-US" dirty="0">
                <a:cs typeface="Calibri"/>
              </a:rPr>
              <a:t> cette figure, le nombre de personnes n'ayant pas accès à une cuisine non-</a:t>
            </a:r>
            <a:r>
              <a:rPr lang="en-US" dirty="0" err="1">
                <a:cs typeface="Calibri"/>
              </a:rPr>
              <a:t>polluante</a:t>
            </a:r>
            <a:r>
              <a:rPr lang="en-US" dirty="0">
                <a:cs typeface="Calibri"/>
              </a:rPr>
              <a:t> </a:t>
            </a:r>
            <a:r>
              <a:rPr lang="en-US" dirty="0" err="1">
                <a:cs typeface="Calibri"/>
              </a:rPr>
              <a:t>augmentera</a:t>
            </a:r>
            <a:r>
              <a:rPr lang="en-US" dirty="0">
                <a:cs typeface="Calibri"/>
              </a:rPr>
              <a:t> si rien ne change. L'amélioration de cette perspective sera </a:t>
            </a:r>
            <a:r>
              <a:rPr lang="en-US" dirty="0" err="1">
                <a:cs typeface="Calibri"/>
              </a:rPr>
              <a:t>cruciale </a:t>
            </a:r>
            <a:r>
              <a:rPr lang="en-US" dirty="0">
                <a:cs typeface="Calibri"/>
              </a:rPr>
              <a:t>pour améliorer la santé, atténuer les émissions et faire progresser la qualité de vie conformément aux objectifs de développement durable dans de nombreux pays. Il s'agit toutefois d'un défi de taille qui nécessitera des réformes et des innovations politiques, comme nous le verrons dans la </a:t>
            </a:r>
            <a:r>
              <a:rPr lang="en-US" dirty="0" err="1">
                <a:cs typeface="Calibri"/>
              </a:rPr>
              <a:t>prochaine</a:t>
            </a:r>
            <a:r>
              <a:rPr lang="en-US" dirty="0">
                <a:cs typeface="Calibri"/>
              </a:rPr>
              <a:t> diapositive. Il existe également d'autres défis dans le secteur résidentiel, notamment celui d'améliorer l'efficacité afin de réduire la quantité </a:t>
            </a:r>
            <a:r>
              <a:rPr lang="en-US" dirty="0" err="1">
                <a:cs typeface="Calibri"/>
              </a:rPr>
              <a:t>d'énergie</a:t>
            </a:r>
            <a:r>
              <a:rPr lang="en-US" dirty="0">
                <a:cs typeface="Calibri"/>
              </a:rPr>
              <a:t> </a:t>
            </a:r>
            <a:r>
              <a:rPr lang="en-US" dirty="0" err="1">
                <a:cs typeface="Calibri"/>
              </a:rPr>
              <a:t>gaspillée</a:t>
            </a:r>
            <a:r>
              <a:rPr lang="en-US" dirty="0">
                <a:cs typeface="Calibri"/>
              </a:rPr>
              <a:t>, et de décarboniser le chauffage. La décarbonisation du chauffage constitue un obstacle majeur à la réduction des émissions dans de nombreux pays qui dépendent de systèmes de chauffage à base de combustibles fossiles. Les nouvelles technologies et politiques seront essentielles pour surmonter cet obstacle, et la modélisation peut nous aider à comprendre les implications des différentes options technologiques.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3213369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 secteur </a:t>
            </a:r>
            <a:r>
              <a:rPr lang="en-US" dirty="0" err="1">
                <a:cs typeface="Calibri"/>
              </a:rPr>
              <a:t>résidentiel</a:t>
            </a:r>
            <a:r>
              <a:rPr lang="en-US" dirty="0">
                <a:cs typeface="Calibri"/>
              </a:rPr>
              <a:t> </a:t>
            </a:r>
            <a:r>
              <a:rPr lang="en-US" dirty="0" err="1">
                <a:cs typeface="Calibri"/>
              </a:rPr>
              <a:t>est</a:t>
            </a:r>
            <a:r>
              <a:rPr lang="en-US" dirty="0">
                <a:cs typeface="Calibri"/>
              </a:rPr>
              <a:t> confronté à des défis énergétiques majeurs. Cependant, il existe </a:t>
            </a:r>
            <a:r>
              <a:rPr lang="en-US" dirty="0" err="1">
                <a:cs typeface="Calibri"/>
              </a:rPr>
              <a:t>également</a:t>
            </a:r>
            <a:r>
              <a:rPr lang="en-US" dirty="0">
                <a:cs typeface="Calibri"/>
              </a:rPr>
              <a:t> des technologies innovantes et des politiques </a:t>
            </a:r>
            <a:r>
              <a:rPr lang="en-US" dirty="0" err="1">
                <a:cs typeface="Calibri"/>
              </a:rPr>
              <a:t>adaptées</a:t>
            </a:r>
            <a:r>
              <a:rPr lang="en-US" dirty="0">
                <a:cs typeface="Calibri"/>
              </a:rPr>
              <a:t> qui peuvent contribuer à atténuer ces défis. Comme le </a:t>
            </a:r>
            <a:r>
              <a:rPr lang="en-US" dirty="0" err="1">
                <a:cs typeface="Calibri"/>
              </a:rPr>
              <a:t>présente</a:t>
            </a:r>
            <a:r>
              <a:rPr lang="en-US" dirty="0">
                <a:cs typeface="Calibri"/>
              </a:rPr>
              <a:t> </a:t>
            </a:r>
            <a:r>
              <a:rPr lang="en-US" dirty="0" err="1">
                <a:cs typeface="Calibri"/>
              </a:rPr>
              <a:t>cette</a:t>
            </a:r>
            <a:r>
              <a:rPr lang="en-US" dirty="0">
                <a:cs typeface="Calibri"/>
              </a:rPr>
              <a:t> figure, l'approche historique du défi de la </a:t>
            </a:r>
            <a:r>
              <a:rPr lang="en-US" dirty="0" err="1">
                <a:cs typeface="Calibri"/>
              </a:rPr>
              <a:t>cuisson</a:t>
            </a:r>
            <a:r>
              <a:rPr lang="en-US" dirty="0">
                <a:cs typeface="Calibri"/>
              </a:rPr>
              <a:t> non-</a:t>
            </a:r>
            <a:r>
              <a:rPr lang="en-US" dirty="0" err="1">
                <a:cs typeface="Calibri"/>
              </a:rPr>
              <a:t>polluante</a:t>
            </a:r>
            <a:r>
              <a:rPr lang="en-US" dirty="0">
                <a:cs typeface="Calibri"/>
              </a:rPr>
              <a:t> a consisté à veiller à ce que les gens aient accès à des </a:t>
            </a:r>
            <a:r>
              <a:rPr lang="en-US" dirty="0" err="1">
                <a:cs typeface="Calibri"/>
              </a:rPr>
              <a:t>cuisinières</a:t>
            </a:r>
            <a:r>
              <a:rPr lang="en-US" dirty="0">
                <a:cs typeface="Calibri"/>
              </a:rPr>
              <a:t> à biomasse plus efficaces. L'avantage de cette approche est que l'amélioration de l'efficacité réduit la demande en combustible de biomasse, réduisant ainsi les émissions, le coût et les temps de collecte du combustible associés à la cuisson à la biomasse. Toutefois, la dépendance à l'égard de la biomasse reste un </a:t>
            </a:r>
            <a:r>
              <a:rPr lang="en-US" dirty="0" err="1">
                <a:cs typeface="Calibri"/>
              </a:rPr>
              <a:t>problème</a:t>
            </a:r>
            <a:r>
              <a:rPr lang="en-US" dirty="0">
                <a:cs typeface="Calibri"/>
              </a:rPr>
              <a:t> car elle est toujours associée à des émissions et à des effets sur la santé. De plus, la disponibilité de la biomasse devient un défi dans </a:t>
            </a:r>
            <a:r>
              <a:rPr lang="en-US" dirty="0" err="1">
                <a:cs typeface="Calibri"/>
              </a:rPr>
              <a:t>plusieurs</a:t>
            </a:r>
            <a:r>
              <a:rPr lang="en-US" dirty="0">
                <a:cs typeface="Calibri"/>
              </a:rPr>
              <a:t> pays en raison de l'augmentation des coûts et de la réduction des terres disponibles. </a:t>
            </a:r>
            <a:r>
              <a:rPr lang="en-US" dirty="0" err="1">
                <a:cs typeface="Calibri"/>
              </a:rPr>
              <a:t>L'innovation</a:t>
            </a:r>
            <a:r>
              <a:rPr lang="en-US" dirty="0">
                <a:cs typeface="Calibri"/>
              </a:rPr>
              <a:t> dans les systèmes électriques et les </a:t>
            </a:r>
            <a:r>
              <a:rPr lang="en-US" dirty="0" err="1">
                <a:cs typeface="Calibri"/>
              </a:rPr>
              <a:t>cuisinières</a:t>
            </a:r>
            <a:r>
              <a:rPr lang="en-US" dirty="0">
                <a:cs typeface="Calibri"/>
              </a:rPr>
              <a:t> électriques offre la possibilité de progresser davantage dans le domaine de la </a:t>
            </a:r>
            <a:r>
              <a:rPr lang="en-US" dirty="0" err="1">
                <a:cs typeface="Calibri"/>
              </a:rPr>
              <a:t>cuisson</a:t>
            </a:r>
            <a:r>
              <a:rPr lang="en-US" dirty="0">
                <a:cs typeface="Calibri"/>
              </a:rPr>
              <a:t> non-</a:t>
            </a:r>
            <a:r>
              <a:rPr lang="en-US" dirty="0" err="1">
                <a:cs typeface="Calibri"/>
              </a:rPr>
              <a:t>polluante</a:t>
            </a:r>
            <a:r>
              <a:rPr lang="en-US" dirty="0">
                <a:cs typeface="Calibri"/>
              </a:rPr>
              <a:t>. Dans le diagramme précédent, nous avons vu que plus d'un milliard de personnes ont accès à l'électricité mais n'ont pas accès à la </a:t>
            </a:r>
            <a:r>
              <a:rPr lang="en-US" dirty="0" err="1">
                <a:cs typeface="Calibri"/>
              </a:rPr>
              <a:t>cuisson</a:t>
            </a:r>
            <a:r>
              <a:rPr lang="en-US" dirty="0">
                <a:cs typeface="Calibri"/>
              </a:rPr>
              <a:t> non-</a:t>
            </a:r>
            <a:r>
              <a:rPr lang="en-US" dirty="0" err="1">
                <a:cs typeface="Calibri"/>
              </a:rPr>
              <a:t>polluante</a:t>
            </a:r>
            <a:r>
              <a:rPr lang="en-US" dirty="0">
                <a:cs typeface="Calibri"/>
              </a:rPr>
              <a:t>. Grâce à la réduction du coût de la cuisson électrique et aux nouveaux modèles commerciaux de paiement à l'utilisation, les cuisinières électriques deviennent de plus en plus accessibles. Ceci </a:t>
            </a:r>
            <a:r>
              <a:rPr lang="en-US" dirty="0" err="1">
                <a:cs typeface="Calibri"/>
              </a:rPr>
              <a:t>signifie</a:t>
            </a:r>
            <a:r>
              <a:rPr lang="en-US" dirty="0">
                <a:cs typeface="Calibri"/>
              </a:rPr>
              <a:t> </a:t>
            </a:r>
            <a:r>
              <a:rPr lang="en-US" dirty="0" err="1">
                <a:cs typeface="Calibri"/>
              </a:rPr>
              <a:t>qu’en</a:t>
            </a:r>
            <a:r>
              <a:rPr lang="en-US" dirty="0">
                <a:cs typeface="Calibri"/>
              </a:rPr>
              <a:t> </a:t>
            </a:r>
            <a:r>
              <a:rPr lang="en-US" dirty="0" err="1">
                <a:cs typeface="Calibri"/>
              </a:rPr>
              <a:t>adoptant</a:t>
            </a:r>
            <a:r>
              <a:rPr lang="en-US" dirty="0">
                <a:cs typeface="Calibri"/>
              </a:rPr>
              <a:t> un soutien politique </a:t>
            </a:r>
            <a:r>
              <a:rPr lang="en-US" dirty="0" err="1">
                <a:cs typeface="Calibri"/>
              </a:rPr>
              <a:t>adéquat</a:t>
            </a:r>
            <a:r>
              <a:rPr lang="en-US" dirty="0">
                <a:cs typeface="Calibri"/>
              </a:rPr>
              <a:t>, le fossé entre l'accès à l'électricité et la </a:t>
            </a:r>
            <a:r>
              <a:rPr lang="en-US" dirty="0" err="1">
                <a:cs typeface="Calibri"/>
              </a:rPr>
              <a:t>cuisson</a:t>
            </a:r>
            <a:r>
              <a:rPr lang="en-US" dirty="0">
                <a:cs typeface="Calibri"/>
              </a:rPr>
              <a:t> non-</a:t>
            </a:r>
            <a:r>
              <a:rPr lang="en-US" dirty="0" err="1">
                <a:cs typeface="Calibri"/>
              </a:rPr>
              <a:t>polluante</a:t>
            </a:r>
            <a:r>
              <a:rPr lang="en-US" dirty="0">
                <a:cs typeface="Calibri"/>
              </a:rPr>
              <a:t> pourrait être comblé par le déploiement de cuisinières électriques. Outre la réduction des émissions de gaz à effet de serre, cela permettrait d'améliorer la qualité de vie grâce à une plus </a:t>
            </a:r>
            <a:r>
              <a:rPr lang="en-US" dirty="0" err="1">
                <a:cs typeface="Calibri"/>
              </a:rPr>
              <a:t>grande</a:t>
            </a:r>
            <a:r>
              <a:rPr lang="en-US" dirty="0">
                <a:cs typeface="Calibri"/>
              </a:rPr>
              <a:t> convenance </a:t>
            </a:r>
            <a:r>
              <a:rPr lang="en-US" dirty="0" err="1">
                <a:cs typeface="Calibri"/>
              </a:rPr>
              <a:t>moins</a:t>
            </a:r>
            <a:r>
              <a:rPr lang="en-US" dirty="0">
                <a:cs typeface="Calibri"/>
              </a:rPr>
              <a:t> </a:t>
            </a:r>
            <a:r>
              <a:rPr lang="en-US" dirty="0" err="1">
                <a:cs typeface="Calibri"/>
              </a:rPr>
              <a:t>polluante</a:t>
            </a:r>
            <a:r>
              <a:rPr lang="en-US" dirty="0">
                <a:cs typeface="Calibri"/>
              </a:rPr>
              <a:t> et à une réduction de la pollution de l'air à l'intérieur des habitations. Un plus grand déploiement de </a:t>
            </a:r>
            <a:r>
              <a:rPr lang="en-US" dirty="0" err="1">
                <a:cs typeface="Calibri"/>
              </a:rPr>
              <a:t>cuisinières</a:t>
            </a:r>
            <a:r>
              <a:rPr lang="en-US" dirty="0">
                <a:cs typeface="Calibri"/>
              </a:rPr>
              <a:t> électriques dépend de </a:t>
            </a:r>
            <a:r>
              <a:rPr lang="en-US" dirty="0" err="1">
                <a:cs typeface="Calibri"/>
              </a:rPr>
              <a:t>systèmes</a:t>
            </a:r>
            <a:r>
              <a:rPr lang="en-US" dirty="0">
                <a:cs typeface="Calibri"/>
              </a:rPr>
              <a:t> </a:t>
            </a:r>
            <a:r>
              <a:rPr lang="en-US" dirty="0" err="1">
                <a:cs typeface="Calibri"/>
              </a:rPr>
              <a:t>électriques</a:t>
            </a:r>
            <a:r>
              <a:rPr lang="en-US" dirty="0">
                <a:cs typeface="Calibri"/>
              </a:rPr>
              <a:t> </a:t>
            </a:r>
            <a:r>
              <a:rPr lang="en-US" dirty="0" err="1">
                <a:cs typeface="Calibri"/>
              </a:rPr>
              <a:t>fiables</a:t>
            </a:r>
            <a:r>
              <a:rPr lang="en-US" dirty="0">
                <a:cs typeface="Calibri"/>
              </a:rPr>
              <a:t> et il </a:t>
            </a:r>
            <a:r>
              <a:rPr lang="en-US" dirty="0" err="1">
                <a:cs typeface="Calibri"/>
              </a:rPr>
              <a:t>est</a:t>
            </a:r>
            <a:r>
              <a:rPr lang="en-US" dirty="0">
                <a:cs typeface="Calibri"/>
              </a:rPr>
              <a:t> essentiel que nous considérions la </a:t>
            </a:r>
            <a:r>
              <a:rPr lang="en-US" dirty="0" err="1">
                <a:cs typeface="Calibri"/>
              </a:rPr>
              <a:t>cuisson</a:t>
            </a:r>
            <a:r>
              <a:rPr lang="en-US" dirty="0">
                <a:cs typeface="Calibri"/>
              </a:rPr>
              <a:t> non-</a:t>
            </a:r>
            <a:r>
              <a:rPr lang="en-US" dirty="0" err="1">
                <a:cs typeface="Calibri"/>
              </a:rPr>
              <a:t>polluante</a:t>
            </a:r>
            <a:r>
              <a:rPr lang="en-US" dirty="0">
                <a:cs typeface="Calibri"/>
              </a:rPr>
              <a:t> dans le contexte du système énergétique dans son ensemble. </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437721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Cette diapositive présente deux figures </a:t>
            </a:r>
            <a:r>
              <a:rPr lang="en-US" dirty="0" err="1">
                <a:cs typeface="Calibri"/>
              </a:rPr>
              <a:t>d’extraits</a:t>
            </a:r>
            <a:r>
              <a:rPr lang="en-US" dirty="0">
                <a:cs typeface="Calibri"/>
              </a:rPr>
              <a:t> de systèmes énergétiques de référence, </a:t>
            </a:r>
            <a:r>
              <a:rPr lang="en-US" dirty="0" err="1">
                <a:cs typeface="Calibri"/>
              </a:rPr>
              <a:t>présentant</a:t>
            </a:r>
            <a:r>
              <a:rPr lang="en-US" dirty="0">
                <a:cs typeface="Calibri"/>
              </a:rPr>
              <a:t> de quelle façon les technologies et les demandes résidentielles peuvent être modélisées dans </a:t>
            </a:r>
            <a:r>
              <a:rPr lang="en-US" dirty="0" err="1">
                <a:cs typeface="Calibri"/>
              </a:rPr>
              <a:t>OSeMOSYS</a:t>
            </a:r>
            <a:r>
              <a:rPr lang="en-US" dirty="0">
                <a:cs typeface="Calibri"/>
              </a:rPr>
              <a:t>. Sur la gauche, on peut voir un exemple de modélisation de la demande de cuisson et des différentes options de </a:t>
            </a:r>
            <a:r>
              <a:rPr lang="en-US" dirty="0" err="1">
                <a:cs typeface="Calibri"/>
              </a:rPr>
              <a:t>cuisinières</a:t>
            </a:r>
            <a:r>
              <a:rPr lang="en-US" dirty="0">
                <a:cs typeface="Calibri"/>
              </a:rPr>
              <a:t>. Il existe une technologie pour les </a:t>
            </a:r>
            <a:r>
              <a:rPr lang="en-US" dirty="0" err="1">
                <a:cs typeface="Calibri"/>
              </a:rPr>
              <a:t>cuisinières</a:t>
            </a:r>
            <a:r>
              <a:rPr lang="en-US" dirty="0">
                <a:cs typeface="Calibri"/>
              </a:rPr>
              <a:t> à kérosène, une pour les </a:t>
            </a:r>
            <a:r>
              <a:rPr lang="en-US" dirty="0" err="1">
                <a:cs typeface="Calibri"/>
              </a:rPr>
              <a:t>cuisinières</a:t>
            </a:r>
            <a:r>
              <a:rPr lang="en-US" dirty="0">
                <a:cs typeface="Calibri"/>
              </a:rPr>
              <a:t> électriques et une pour les </a:t>
            </a:r>
            <a:r>
              <a:rPr lang="en-US" dirty="0" err="1">
                <a:cs typeface="Calibri"/>
              </a:rPr>
              <a:t>cuisinières</a:t>
            </a:r>
            <a:r>
              <a:rPr lang="en-US" dirty="0">
                <a:cs typeface="Calibri"/>
              </a:rPr>
              <a:t> à biomasse. Chacune de ces technologies dispose de données d'entrée liées à ses performances. Par exemple, la </a:t>
            </a:r>
            <a:r>
              <a:rPr lang="en-US" dirty="0" err="1">
                <a:cs typeface="Calibri"/>
              </a:rPr>
              <a:t>technologie</a:t>
            </a:r>
            <a:r>
              <a:rPr lang="en-US" dirty="0">
                <a:cs typeface="Calibri"/>
              </a:rPr>
              <a:t> des </a:t>
            </a:r>
            <a:r>
              <a:rPr lang="en-US" dirty="0" err="1">
                <a:cs typeface="Calibri"/>
              </a:rPr>
              <a:t>cuisinières</a:t>
            </a:r>
            <a:r>
              <a:rPr lang="en-US" dirty="0">
                <a:cs typeface="Calibri"/>
              </a:rPr>
              <a:t> électriques aura un rendement plus </a:t>
            </a:r>
            <a:r>
              <a:rPr lang="en-US" dirty="0" err="1">
                <a:cs typeface="Calibri"/>
              </a:rPr>
              <a:t>élevé</a:t>
            </a:r>
            <a:r>
              <a:rPr lang="en-US" dirty="0">
                <a:cs typeface="Calibri"/>
              </a:rPr>
              <a:t> et donc un ratio intrants/activités plus </a:t>
            </a:r>
            <a:r>
              <a:rPr lang="en-US" dirty="0" err="1">
                <a:cs typeface="Calibri"/>
              </a:rPr>
              <a:t>faible</a:t>
            </a:r>
            <a:r>
              <a:rPr lang="en-US" dirty="0">
                <a:cs typeface="Calibri"/>
              </a:rPr>
              <a:t> que celle des </a:t>
            </a:r>
            <a:r>
              <a:rPr lang="en-US" dirty="0" err="1">
                <a:cs typeface="Calibri"/>
              </a:rPr>
              <a:t>cuisinières</a:t>
            </a:r>
            <a:r>
              <a:rPr lang="en-US" dirty="0">
                <a:cs typeface="Calibri"/>
              </a:rPr>
              <a:t> à biomasse. Nous </a:t>
            </a:r>
            <a:r>
              <a:rPr lang="en-US" dirty="0" err="1">
                <a:cs typeface="Calibri"/>
              </a:rPr>
              <a:t>constatons</a:t>
            </a:r>
            <a:r>
              <a:rPr lang="en-US" dirty="0">
                <a:cs typeface="Calibri"/>
              </a:rPr>
              <a:t> que chaque type de </a:t>
            </a:r>
            <a:r>
              <a:rPr lang="en-US" dirty="0" err="1">
                <a:cs typeface="Calibri"/>
              </a:rPr>
              <a:t>cuisinière</a:t>
            </a:r>
            <a:r>
              <a:rPr lang="en-US" dirty="0">
                <a:cs typeface="Calibri"/>
              </a:rPr>
              <a:t> a la </a:t>
            </a:r>
            <a:r>
              <a:rPr lang="en-US" dirty="0" err="1">
                <a:cs typeface="Calibri"/>
              </a:rPr>
              <a:t>forme</a:t>
            </a:r>
            <a:r>
              <a:rPr lang="en-US" dirty="0">
                <a:cs typeface="Calibri"/>
              </a:rPr>
              <a:t> </a:t>
            </a:r>
            <a:r>
              <a:rPr lang="en-US" dirty="0" err="1">
                <a:cs typeface="Calibri"/>
              </a:rPr>
              <a:t>d’énergie</a:t>
            </a:r>
            <a:r>
              <a:rPr lang="en-US" dirty="0">
                <a:cs typeface="Calibri"/>
              </a:rPr>
              <a:t> </a:t>
            </a:r>
            <a:r>
              <a:rPr lang="en-US" dirty="0" err="1">
                <a:cs typeface="Calibri"/>
              </a:rPr>
              <a:t>appropriée</a:t>
            </a:r>
            <a:r>
              <a:rPr lang="en-US" dirty="0">
                <a:cs typeface="Calibri"/>
              </a:rPr>
              <a:t> en entrée et qu'ils </a:t>
            </a:r>
            <a:r>
              <a:rPr lang="en-US" dirty="0" err="1">
                <a:cs typeface="Calibri"/>
              </a:rPr>
              <a:t>produisent</a:t>
            </a:r>
            <a:r>
              <a:rPr lang="en-US" dirty="0">
                <a:cs typeface="Calibri"/>
              </a:rPr>
              <a:t> </a:t>
            </a:r>
            <a:r>
              <a:rPr lang="en-US" dirty="0" err="1">
                <a:cs typeface="Calibri"/>
              </a:rPr>
              <a:t>toutes</a:t>
            </a:r>
            <a:r>
              <a:rPr lang="en-US" dirty="0">
                <a:cs typeface="Calibri"/>
              </a:rPr>
              <a:t> une demande de cuisson en sortie. Nous </a:t>
            </a:r>
            <a:r>
              <a:rPr lang="en-US" dirty="0" err="1">
                <a:cs typeface="Calibri"/>
              </a:rPr>
              <a:t>nous</a:t>
            </a:r>
            <a:r>
              <a:rPr lang="en-US" dirty="0">
                <a:cs typeface="Calibri"/>
              </a:rPr>
              <a:t> </a:t>
            </a:r>
            <a:r>
              <a:rPr lang="en-US" dirty="0" err="1">
                <a:cs typeface="Calibri"/>
              </a:rPr>
              <a:t>assurons</a:t>
            </a:r>
            <a:r>
              <a:rPr lang="en-US" dirty="0">
                <a:cs typeface="Calibri"/>
              </a:rPr>
              <a:t> également que les coûts des technologies reflètent leurs coûts réels. De cette manière, nous </a:t>
            </a:r>
            <a:r>
              <a:rPr lang="en-US" dirty="0" err="1">
                <a:cs typeface="Calibri"/>
              </a:rPr>
              <a:t>pouvons</a:t>
            </a:r>
            <a:r>
              <a:rPr lang="en-US" dirty="0">
                <a:cs typeface="Calibri"/>
              </a:rPr>
              <a:t> utiliser le modèle </a:t>
            </a:r>
            <a:r>
              <a:rPr lang="en-US" dirty="0" err="1">
                <a:cs typeface="Calibri"/>
              </a:rPr>
              <a:t>OSeMOSYS</a:t>
            </a:r>
            <a:r>
              <a:rPr lang="en-US" dirty="0">
                <a:cs typeface="Calibri"/>
              </a:rPr>
              <a:t> pour comprendre les implications économiques des différents types de </a:t>
            </a:r>
            <a:r>
              <a:rPr lang="en-US" dirty="0" err="1">
                <a:cs typeface="Calibri"/>
              </a:rPr>
              <a:t>cuisinières</a:t>
            </a:r>
            <a:r>
              <a:rPr lang="en-US" dirty="0">
                <a:cs typeface="Calibri"/>
              </a:rPr>
              <a:t> ainsi que leurs impacts en termes d'émissions. À droite, nous pouvons voir une représentation simplifiée de l'efficacité énergétique résidentielle dans </a:t>
            </a:r>
            <a:r>
              <a:rPr lang="en-US" dirty="0" err="1">
                <a:cs typeface="Calibri"/>
              </a:rPr>
              <a:t>OSeMOSYS</a:t>
            </a:r>
            <a:r>
              <a:rPr lang="en-US" dirty="0">
                <a:cs typeface="Calibri"/>
              </a:rPr>
              <a:t>. Ici, nous avons deux technologies représentant les appareils électriques résidentiels, l'une avec une efficacité standard et l'autre avec une efficacité améliorée. Nous </a:t>
            </a:r>
            <a:r>
              <a:rPr lang="en-US" dirty="0" err="1">
                <a:cs typeface="Calibri"/>
              </a:rPr>
              <a:t>modélisons</a:t>
            </a:r>
            <a:r>
              <a:rPr lang="en-US" dirty="0">
                <a:cs typeface="Calibri"/>
              </a:rPr>
              <a:t> la technologie à efficacité améliorée en utilisant un ratio d'activité d'entrée plus faible ou un ratio d'activité de sortie plus élevé par rapport aux appareils à efficacité standard. Nous </a:t>
            </a:r>
            <a:r>
              <a:rPr lang="en-US" dirty="0" err="1">
                <a:cs typeface="Calibri"/>
              </a:rPr>
              <a:t>pouvons</a:t>
            </a:r>
            <a:r>
              <a:rPr lang="en-US" dirty="0">
                <a:cs typeface="Calibri"/>
              </a:rPr>
              <a:t> </a:t>
            </a:r>
            <a:r>
              <a:rPr lang="en-US" dirty="0" err="1">
                <a:cs typeface="Calibri"/>
              </a:rPr>
              <a:t>également</a:t>
            </a:r>
            <a:r>
              <a:rPr lang="en-US" dirty="0">
                <a:cs typeface="Calibri"/>
              </a:rPr>
              <a:t> </a:t>
            </a:r>
            <a:r>
              <a:rPr lang="en-US" dirty="0" err="1">
                <a:cs typeface="Calibri"/>
              </a:rPr>
              <a:t>tenir</a:t>
            </a:r>
            <a:r>
              <a:rPr lang="en-US" dirty="0">
                <a:cs typeface="Calibri"/>
              </a:rPr>
              <a:t> </a:t>
            </a:r>
            <a:r>
              <a:rPr lang="en-US" dirty="0" err="1">
                <a:cs typeface="Calibri"/>
              </a:rPr>
              <a:t>compte</a:t>
            </a:r>
            <a:r>
              <a:rPr lang="en-US" dirty="0">
                <a:cs typeface="Calibri"/>
              </a:rPr>
              <a:t> des coûts </a:t>
            </a:r>
            <a:r>
              <a:rPr lang="en-US" dirty="0" err="1">
                <a:cs typeface="Calibri"/>
              </a:rPr>
              <a:t>d'investissement</a:t>
            </a:r>
            <a:r>
              <a:rPr lang="en-US" dirty="0">
                <a:cs typeface="Calibri"/>
              </a:rPr>
              <a:t> </a:t>
            </a:r>
            <a:r>
              <a:rPr lang="en-US" dirty="0" err="1">
                <a:cs typeface="Calibri"/>
              </a:rPr>
              <a:t>en</a:t>
            </a:r>
            <a:r>
              <a:rPr lang="en-US" dirty="0">
                <a:cs typeface="Calibri"/>
              </a:rPr>
              <a:t> </a:t>
            </a:r>
            <a:r>
              <a:rPr lang="en-US" dirty="0" err="1">
                <a:cs typeface="Calibri"/>
              </a:rPr>
              <a:t>efficacité</a:t>
            </a:r>
            <a:r>
              <a:rPr lang="en-US" dirty="0">
                <a:cs typeface="Calibri"/>
              </a:rPr>
              <a:t> énergétique en augmentant le coût des appareils à efficacité améliorée par rapport à celui des appareils à efficacité standard. En utilisant ce type de configuration, nous pouvons comprendre où et quand les </a:t>
            </a:r>
            <a:r>
              <a:rPr lang="en-US" dirty="0" err="1">
                <a:cs typeface="Calibri"/>
              </a:rPr>
              <a:t>investissements</a:t>
            </a:r>
            <a:r>
              <a:rPr lang="en-US" dirty="0">
                <a:cs typeface="Calibri"/>
              </a:rPr>
              <a:t> </a:t>
            </a:r>
            <a:r>
              <a:rPr lang="en-US" dirty="0" err="1">
                <a:cs typeface="Calibri"/>
              </a:rPr>
              <a:t>efficacité</a:t>
            </a:r>
            <a:r>
              <a:rPr lang="en-US" dirty="0">
                <a:cs typeface="Calibri"/>
              </a:rPr>
              <a:t> énergétique peuvent être rentables.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300908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 </a:t>
            </a:r>
            <a:r>
              <a:rPr lang="en-US" dirty="0" err="1">
                <a:cs typeface="Calibri"/>
              </a:rPr>
              <a:t>secteur</a:t>
            </a:r>
            <a:r>
              <a:rPr lang="en-US" dirty="0">
                <a:cs typeface="Calibri"/>
              </a:rPr>
              <a:t> industriel est responsable d'une grande partie de la consommation d'énergie dans les pays membres et non membres de l'OCDE. L'énergie est utilisée dans l'industrie à diverses fins, notamment pour le chauffage et le refroidissement, le fonctionnement des machines et les procédés chimiques. Ces processus </a:t>
            </a:r>
            <a:r>
              <a:rPr lang="en-US" dirty="0" err="1">
                <a:cs typeface="Calibri"/>
              </a:rPr>
              <a:t>utilisent</a:t>
            </a:r>
            <a:r>
              <a:rPr lang="en-US" dirty="0">
                <a:cs typeface="Calibri"/>
              </a:rPr>
              <a:t> </a:t>
            </a:r>
            <a:r>
              <a:rPr lang="en-US" dirty="0" err="1">
                <a:cs typeface="Calibri"/>
              </a:rPr>
              <a:t>diverses</a:t>
            </a:r>
            <a:r>
              <a:rPr lang="en-US" dirty="0">
                <a:cs typeface="Calibri"/>
              </a:rPr>
              <a:t> </a:t>
            </a:r>
            <a:r>
              <a:rPr lang="en-US" dirty="0" err="1">
                <a:cs typeface="Calibri"/>
              </a:rPr>
              <a:t>formes</a:t>
            </a:r>
            <a:r>
              <a:rPr lang="en-US" dirty="0">
                <a:cs typeface="Calibri"/>
              </a:rPr>
              <a:t> </a:t>
            </a:r>
            <a:r>
              <a:rPr lang="en-US" dirty="0" err="1">
                <a:cs typeface="Calibri"/>
              </a:rPr>
              <a:t>d’énergie</a:t>
            </a:r>
            <a:r>
              <a:rPr lang="en-US" dirty="0">
                <a:cs typeface="Calibri"/>
              </a:rPr>
              <a:t>, notamment le charbon, le gaz naturel, les produits pétroliers, l'électricité et la biomasse. Le combustible utilisé dépend du processus spécifique et de la technologie mise </a:t>
            </a:r>
            <a:r>
              <a:rPr lang="en-US" dirty="0" err="1">
                <a:cs typeface="Calibri"/>
              </a:rPr>
              <a:t>en</a:t>
            </a:r>
            <a:r>
              <a:rPr lang="en-US" dirty="0">
                <a:cs typeface="Calibri"/>
              </a:rPr>
              <a:t> </a:t>
            </a:r>
            <a:r>
              <a:rPr lang="en-US" dirty="0" err="1">
                <a:cs typeface="Calibri"/>
              </a:rPr>
              <a:t>œuvre</a:t>
            </a:r>
            <a:r>
              <a:rPr lang="en-US" dirty="0">
                <a:cs typeface="Calibri"/>
              </a:rPr>
              <a:t> ainsi que du contexte national. Nous verrons dans les diapositives suivantes que certains procédés peuvent facilement utiliser une gamme de </a:t>
            </a:r>
            <a:r>
              <a:rPr lang="en-US" dirty="0" err="1">
                <a:cs typeface="Calibri"/>
              </a:rPr>
              <a:t>formes</a:t>
            </a:r>
            <a:r>
              <a:rPr lang="en-US" dirty="0">
                <a:cs typeface="Calibri"/>
              </a:rPr>
              <a:t> </a:t>
            </a:r>
            <a:r>
              <a:rPr lang="en-US" dirty="0" err="1">
                <a:cs typeface="Calibri"/>
              </a:rPr>
              <a:t>d’énergie</a:t>
            </a:r>
            <a:r>
              <a:rPr lang="en-US" dirty="0">
                <a:cs typeface="Calibri"/>
              </a:rPr>
              <a:t> tandis que </a:t>
            </a:r>
            <a:r>
              <a:rPr lang="en-US" dirty="0" err="1">
                <a:cs typeface="Calibri"/>
              </a:rPr>
              <a:t>d'autres</a:t>
            </a:r>
            <a:r>
              <a:rPr lang="en-US" dirty="0">
                <a:cs typeface="Calibri"/>
              </a:rPr>
              <a:t> sont plus limités. </a:t>
            </a:r>
            <a:r>
              <a:rPr lang="en-US" dirty="0" err="1">
                <a:cs typeface="Calibri"/>
              </a:rPr>
              <a:t>Cette</a:t>
            </a:r>
            <a:r>
              <a:rPr lang="en-US" dirty="0">
                <a:cs typeface="Calibri"/>
              </a:rPr>
              <a:t> figure </a:t>
            </a:r>
            <a:r>
              <a:rPr lang="en-US" dirty="0" err="1">
                <a:cs typeface="Calibri"/>
              </a:rPr>
              <a:t>illustre</a:t>
            </a:r>
            <a:r>
              <a:rPr lang="en-US" dirty="0">
                <a:cs typeface="Calibri"/>
              </a:rPr>
              <a:t> que la consommation d'énergie dans le </a:t>
            </a:r>
            <a:r>
              <a:rPr lang="en-US" dirty="0" err="1">
                <a:cs typeface="Calibri"/>
              </a:rPr>
              <a:t>secteur</a:t>
            </a:r>
            <a:r>
              <a:rPr lang="en-US" dirty="0">
                <a:cs typeface="Calibri"/>
              </a:rPr>
              <a:t> </a:t>
            </a:r>
            <a:r>
              <a:rPr lang="en-US" dirty="0" err="1">
                <a:cs typeface="Calibri"/>
              </a:rPr>
              <a:t>industriel</a:t>
            </a:r>
            <a:r>
              <a:rPr lang="en-US" dirty="0">
                <a:cs typeface="Calibri"/>
              </a:rPr>
              <a:t> devrait augmenter à l'avenir dans les pays non membres de l'OCDE, ce qui souligne l'importance de </a:t>
            </a:r>
            <a:r>
              <a:rPr lang="en-US" dirty="0" err="1">
                <a:cs typeface="Calibri"/>
              </a:rPr>
              <a:t>tenir</a:t>
            </a:r>
            <a:r>
              <a:rPr lang="en-US" dirty="0">
                <a:cs typeface="Calibri"/>
              </a:rPr>
              <a:t> </a:t>
            </a:r>
            <a:r>
              <a:rPr lang="en-US" dirty="0" err="1">
                <a:cs typeface="Calibri"/>
              </a:rPr>
              <a:t>compte</a:t>
            </a:r>
            <a:r>
              <a:rPr lang="en-US" dirty="0">
                <a:cs typeface="Calibri"/>
              </a:rPr>
              <a:t> de </a:t>
            </a:r>
            <a:r>
              <a:rPr lang="en-US" dirty="0" err="1">
                <a:cs typeface="Calibri"/>
              </a:rPr>
              <a:t>ce</a:t>
            </a:r>
            <a:r>
              <a:rPr lang="en-US" dirty="0">
                <a:cs typeface="Calibri"/>
              </a:rPr>
              <a:t> secteur dans les études de modélisation et l'élaboration des politiques. La consommation d'énergie dans le secteur commercial est </a:t>
            </a:r>
            <a:r>
              <a:rPr lang="en-US" dirty="0" err="1">
                <a:cs typeface="Calibri"/>
              </a:rPr>
              <a:t>généralement</a:t>
            </a:r>
            <a:r>
              <a:rPr lang="en-US" dirty="0">
                <a:cs typeface="Calibri"/>
              </a:rPr>
              <a:t> </a:t>
            </a:r>
            <a:r>
              <a:rPr lang="en-US" dirty="0" err="1">
                <a:cs typeface="Calibri"/>
              </a:rPr>
              <a:t>largement</a:t>
            </a:r>
            <a:r>
              <a:rPr lang="en-US" dirty="0">
                <a:cs typeface="Calibri"/>
              </a:rPr>
              <a:t> </a:t>
            </a:r>
            <a:r>
              <a:rPr lang="en-US" dirty="0" err="1">
                <a:cs typeface="Calibri"/>
              </a:rPr>
              <a:t>inférieure</a:t>
            </a:r>
            <a:r>
              <a:rPr lang="en-US" dirty="0">
                <a:cs typeface="Calibri"/>
              </a:rPr>
              <a:t> à celle de l'industrie, les procédés commerciaux étant souvent moins gourmands en énergie et à plus petite échelle. L'énergie est souvent utilisée dans le secteur commercial pour chauffer et éclairer les bâtiments et faire fonctionner les équipements et appareils de bureau.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Les technologies clés du secteur commercial comprennent les ordinateurs de bureau et autres équipements électriques, l'éclairage, les systèmes de chauffage et la climatisation. Nombre de ces technologies utilisent l'électricité, mais les combustibles fossiles tels que le gaz naturel sont souvent utilisés pour chauffer les bâtiments commerciaux. Le secteur industriel utilise un large éventail de technologies. Il s'agit notamment des machines lourdes utilisées pour produire des biens, des technologies de traitement chimique, des chaudières et autres systèmes de chauffage, ainsi que de l'éclairage et de la climatisation. Le </a:t>
            </a:r>
            <a:r>
              <a:rPr lang="en-US" dirty="0" err="1">
                <a:cs typeface="Calibri"/>
              </a:rPr>
              <a:t>secteur</a:t>
            </a:r>
            <a:r>
              <a:rPr lang="en-US" dirty="0">
                <a:cs typeface="Calibri"/>
              </a:rPr>
              <a:t> </a:t>
            </a:r>
            <a:r>
              <a:rPr lang="en-US" dirty="0" err="1">
                <a:cs typeface="Calibri"/>
              </a:rPr>
              <a:t>industriel</a:t>
            </a:r>
            <a:r>
              <a:rPr lang="en-US" dirty="0">
                <a:cs typeface="Calibri"/>
              </a:rPr>
              <a:t> utilise toute une série de </a:t>
            </a:r>
            <a:r>
              <a:rPr lang="en-US" dirty="0" err="1">
                <a:cs typeface="Calibri"/>
              </a:rPr>
              <a:t>formes</a:t>
            </a:r>
            <a:r>
              <a:rPr lang="en-US" dirty="0">
                <a:cs typeface="Calibri"/>
              </a:rPr>
              <a:t> </a:t>
            </a:r>
            <a:r>
              <a:rPr lang="en-US" dirty="0" err="1">
                <a:cs typeface="Calibri"/>
              </a:rPr>
              <a:t>d’énergie</a:t>
            </a:r>
            <a:r>
              <a:rPr lang="en-US" dirty="0">
                <a:cs typeface="Calibri"/>
              </a:rPr>
              <a:t>, dont les produits pétroliers, le gaz naturel, le charbon et l'électricité. Toutefois, certaines technologies et certains procédés industriels ont toujours été limités à certains combustibles. Par exemple, la production de températures très élevées dans l'industrie n'est généralement possible qu'en brûlant des combustibles fossiles, et il peut être difficile de produire ces températures avec de l'électricité. Cela signifie que le changement de combustible peut s'avérer particulièrement difficile dans l'industrie, comme nous le verrons plus loin.</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036753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Comme nous l'avons vu, les secteurs industriel et commercial sont responsables d'une part importante de la demande d'énergie. Il est donc essentiel de progresser dans la décarbonisation de ces secteurs. Sur ce diagramme, nous pouvons voir la demande </a:t>
            </a:r>
            <a:r>
              <a:rPr lang="en-US" dirty="0" err="1">
                <a:cs typeface="Calibri"/>
              </a:rPr>
              <a:t>d'énergie</a:t>
            </a:r>
            <a:r>
              <a:rPr lang="en-US" dirty="0">
                <a:cs typeface="Calibri"/>
              </a:rPr>
              <a:t> du </a:t>
            </a:r>
            <a:r>
              <a:rPr lang="en-US" dirty="0" err="1">
                <a:cs typeface="Calibri"/>
              </a:rPr>
              <a:t>secteur</a:t>
            </a:r>
            <a:r>
              <a:rPr lang="en-US" dirty="0">
                <a:cs typeface="Calibri"/>
              </a:rPr>
              <a:t> </a:t>
            </a:r>
            <a:r>
              <a:rPr lang="en-US" dirty="0" err="1">
                <a:cs typeface="Calibri"/>
              </a:rPr>
              <a:t>industriel</a:t>
            </a:r>
            <a:r>
              <a:rPr lang="en-US" dirty="0">
                <a:cs typeface="Calibri"/>
              </a:rPr>
              <a:t> selon différents scénarios issus d'une étude de modélisation énergétique. Le premier scénario est un scénario de </a:t>
            </a:r>
            <a:r>
              <a:rPr lang="en-US" dirty="0" err="1">
                <a:cs typeface="Calibri"/>
              </a:rPr>
              <a:t>référence</a:t>
            </a:r>
            <a:r>
              <a:rPr lang="en-US" dirty="0">
                <a:cs typeface="Calibri"/>
              </a:rPr>
              <a:t> qui suppose </a:t>
            </a:r>
            <a:r>
              <a:rPr lang="en-US" dirty="0" err="1">
                <a:cs typeface="Calibri"/>
              </a:rPr>
              <a:t>une</a:t>
            </a:r>
            <a:r>
              <a:rPr lang="en-US" dirty="0">
                <a:cs typeface="Calibri"/>
              </a:rPr>
              <a:t> trajectoire de statu quo, et le second est un scénario à 2 degrés, qui </a:t>
            </a:r>
            <a:r>
              <a:rPr lang="en-US" dirty="0" err="1">
                <a:cs typeface="Calibri"/>
              </a:rPr>
              <a:t>tient</a:t>
            </a:r>
            <a:r>
              <a:rPr lang="en-US" dirty="0">
                <a:cs typeface="Calibri"/>
              </a:rPr>
              <a:t> </a:t>
            </a:r>
            <a:r>
              <a:rPr lang="en-US" dirty="0" err="1">
                <a:cs typeface="Calibri"/>
              </a:rPr>
              <a:t>compte</a:t>
            </a:r>
            <a:r>
              <a:rPr lang="en-US" dirty="0">
                <a:cs typeface="Calibri"/>
              </a:rPr>
              <a:t> des mesures nécessaires pour limiter le réchauffement climatique à 2 degrés Celsius par rapport aux niveaux préindustriels. Ces résultats </a:t>
            </a:r>
            <a:r>
              <a:rPr lang="en-US" dirty="0" err="1">
                <a:cs typeface="Calibri"/>
              </a:rPr>
              <a:t>suggèrent</a:t>
            </a:r>
            <a:r>
              <a:rPr lang="en-US" dirty="0">
                <a:cs typeface="Calibri"/>
              </a:rPr>
              <a:t> que dans le cadre d'un scénario de référence, une grande partie de la demande énergétique industrielle sera probablement constituée de charbon en 2050 et en 2100. En revanche, un </a:t>
            </a:r>
            <a:r>
              <a:rPr lang="en-US" dirty="0" err="1">
                <a:cs typeface="Calibri"/>
              </a:rPr>
              <a:t>scénario</a:t>
            </a:r>
            <a:r>
              <a:rPr lang="en-US" dirty="0">
                <a:cs typeface="Calibri"/>
              </a:rPr>
              <a:t> </a:t>
            </a:r>
            <a:r>
              <a:rPr lang="en-US" dirty="0" err="1">
                <a:cs typeface="Calibri"/>
              </a:rPr>
              <a:t>exigeant</a:t>
            </a:r>
            <a:r>
              <a:rPr lang="en-US" dirty="0">
                <a:cs typeface="Calibri"/>
              </a:rPr>
              <a:t> de limiter le réchauffement climatique à 2 degrés Celsius par rapport aux niveaux préindustriels nécessite une structure très différente de la demande énergétique industrielle. Dans </a:t>
            </a:r>
            <a:r>
              <a:rPr lang="en-US" dirty="0" err="1">
                <a:cs typeface="Calibri"/>
              </a:rPr>
              <a:t>ce</a:t>
            </a:r>
            <a:r>
              <a:rPr lang="en-US" dirty="0">
                <a:cs typeface="Calibri"/>
              </a:rPr>
              <a:t> </a:t>
            </a:r>
            <a:r>
              <a:rPr lang="en-US" dirty="0" err="1">
                <a:cs typeface="Calibri"/>
              </a:rPr>
              <a:t>scénario</a:t>
            </a:r>
            <a:r>
              <a:rPr lang="en-US" dirty="0">
                <a:cs typeface="Calibri"/>
              </a:rPr>
              <a:t>, la demande de charbon </a:t>
            </a:r>
            <a:r>
              <a:rPr lang="en-US" dirty="0" err="1">
                <a:cs typeface="Calibri"/>
              </a:rPr>
              <a:t>est</a:t>
            </a:r>
            <a:r>
              <a:rPr lang="en-US" dirty="0">
                <a:cs typeface="Calibri"/>
              </a:rPr>
              <a:t> Presque </a:t>
            </a:r>
            <a:r>
              <a:rPr lang="en-US" dirty="0" err="1">
                <a:cs typeface="Calibri"/>
              </a:rPr>
              <a:t>nulle</a:t>
            </a:r>
            <a:r>
              <a:rPr lang="en-US" dirty="0">
                <a:cs typeface="Calibri"/>
              </a:rPr>
              <a:t> en 2050, et la demande d'électricité et d'énergies renouvelables est beaucoup plus importante. Ces changements représentent un défi majeur pour le </a:t>
            </a:r>
            <a:r>
              <a:rPr lang="en-US" dirty="0" err="1">
                <a:cs typeface="Calibri"/>
              </a:rPr>
              <a:t>secteur</a:t>
            </a:r>
            <a:r>
              <a:rPr lang="en-US" dirty="0">
                <a:cs typeface="Calibri"/>
              </a:rPr>
              <a:t> </a:t>
            </a:r>
            <a:r>
              <a:rPr lang="en-US" dirty="0" err="1">
                <a:cs typeface="Calibri"/>
              </a:rPr>
              <a:t>industriel</a:t>
            </a:r>
            <a:r>
              <a:rPr lang="en-US" dirty="0">
                <a:cs typeface="Calibri"/>
              </a:rPr>
              <a:t> dont de nombreux processus dépendent actuellement du </a:t>
            </a:r>
            <a:r>
              <a:rPr lang="en-US" dirty="0" err="1">
                <a:cs typeface="Calibri"/>
              </a:rPr>
              <a:t>charbon</a:t>
            </a:r>
            <a:r>
              <a:rPr lang="en-US" dirty="0">
                <a:cs typeface="Calibri"/>
              </a:rPr>
              <a:t>; par exemple pour générer des températures très élevées. Pour relever ce défi, il faudra à la fois des innovations technologiques et de interventions politiques. Dans les secteurs commercial et industriel, on dit souvent qu'il existe une tension entre le désir de croissance et la nécessité de protéger l'environnement, car on craint que les pays qui développent actuellement ces secteurs n'alimentent une plus grande demande de combustibles fossiles. Toutefois, grâce à l'innovation, cette tension ne doit pas nécessairement </a:t>
            </a:r>
            <a:r>
              <a:rPr lang="en-US" dirty="0" err="1">
                <a:cs typeface="Calibri"/>
              </a:rPr>
              <a:t>être</a:t>
            </a:r>
            <a:r>
              <a:rPr lang="en-US" dirty="0">
                <a:cs typeface="Calibri"/>
              </a:rPr>
              <a:t> </a:t>
            </a:r>
            <a:r>
              <a:rPr lang="en-US" dirty="0" err="1">
                <a:cs typeface="Calibri"/>
              </a:rPr>
              <a:t>problématique</a:t>
            </a:r>
            <a:r>
              <a:rPr lang="en-US" dirty="0">
                <a:cs typeface="Calibri"/>
              </a:rPr>
              <a:t> </a:t>
            </a:r>
            <a:r>
              <a:rPr lang="en-US" dirty="0" err="1">
                <a:cs typeface="Calibri"/>
              </a:rPr>
              <a:t>puisque</a:t>
            </a:r>
            <a:r>
              <a:rPr lang="en-US" dirty="0">
                <a:cs typeface="Calibri"/>
              </a:rPr>
              <a:t> les nouvelles technologies </a:t>
            </a:r>
            <a:r>
              <a:rPr lang="en-US" dirty="0" err="1">
                <a:cs typeface="Calibri"/>
              </a:rPr>
              <a:t>pouvent</a:t>
            </a:r>
            <a:r>
              <a:rPr lang="en-US" dirty="0">
                <a:cs typeface="Calibri"/>
              </a:rPr>
              <a:t> permettre une croissance plus durable. Il convient également de noter que le manque de fiabilité de l'approvisionnement en électricité, qui peut réduire la productivité et les bénéfices, constitue un défi majeur pour les secteurs industriel et commercial des pays </a:t>
            </a:r>
            <a:r>
              <a:rPr lang="en-US" dirty="0" err="1">
                <a:cs typeface="Calibri"/>
              </a:rPr>
              <a:t>en</a:t>
            </a:r>
            <a:r>
              <a:rPr lang="en-US" dirty="0">
                <a:cs typeface="Calibri"/>
              </a:rPr>
              <a:t> </a:t>
            </a:r>
            <a:r>
              <a:rPr lang="en-US" dirty="0" err="1">
                <a:cs typeface="Calibri"/>
              </a:rPr>
              <a:t>voie</a:t>
            </a:r>
            <a:r>
              <a:rPr lang="en-US" dirty="0">
                <a:cs typeface="Calibri"/>
              </a:rPr>
              <a:t> de </a:t>
            </a:r>
            <a:r>
              <a:rPr lang="en-US" dirty="0" err="1">
                <a:cs typeface="Calibri"/>
              </a:rPr>
              <a:t>développement</a:t>
            </a:r>
            <a:r>
              <a:rPr lang="en-US" dirty="0">
                <a:cs typeface="Calibri"/>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088114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L'électrification, la conservation de l'énergie, l'efficacité énergétique et l'économie circulaire sont des concepts clés susceptibles d'être importants pour atténuer certains des </a:t>
            </a:r>
            <a:r>
              <a:rPr lang="en-US" dirty="0" err="1">
                <a:cs typeface="Calibri"/>
              </a:rPr>
              <a:t>défis</a:t>
            </a:r>
            <a:r>
              <a:rPr lang="en-US" dirty="0">
                <a:cs typeface="Calibri"/>
              </a:rPr>
              <a:t> des secteurs industriel et commercial. L'innovation dans les technologies électriques signifie que de plus en plus de processus industriels et commerciaux peuvent être électrifiés, réduisant ainsi la demande en combustibles fossiles. Comme nous l'avons vu précédemment, certains processus, comme la production de chaleur très élevée, posent encore des problèmes. Toutefois, l'amélioration de l'efficacité énergétique peut contribuer à réduire la demande globale de combustibles fossiles. La figure </a:t>
            </a:r>
            <a:r>
              <a:rPr lang="en-US" dirty="0" err="1">
                <a:cs typeface="Calibri"/>
              </a:rPr>
              <a:t>présente</a:t>
            </a:r>
            <a:r>
              <a:rPr lang="en-US" dirty="0">
                <a:cs typeface="Calibri"/>
              </a:rPr>
              <a:t> une représentation du concept d'économie circulaire. Ce concept vise à éviter les déchets et à permettre la réutilisation des ressources dans la mesure du possible, réduisant ainsi la demande d'énergie et de ressources, ainsi que l'impact des déchets sur l'environnement. L'économie circulaire pourrait jouer un rôle dans la décarbonisation de tous les secteurs. Dans l'industrie, le concept d'économie circulaire peut être utilisé en recyclant les déchets industriels et en les retraitant pour produire de l'énergie utilisée dans les processus industriels. Les investissements dans l'économie circulaire et l'efficacité énergétique permettent non seulement de réduire les besoins en carburant, les émissions de gaz à effet de serre et les déchets, mais ils peuvent également être très économiques car ils réduisent les dépenses en carburants, en énergie et en matières premières. </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4128901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Cette</a:t>
            </a:r>
            <a:r>
              <a:rPr lang="en-US" dirty="0">
                <a:cs typeface="Calibri"/>
              </a:rPr>
              <a:t> figure est </a:t>
            </a:r>
            <a:r>
              <a:rPr lang="en-US" dirty="0" err="1">
                <a:cs typeface="Calibri"/>
              </a:rPr>
              <a:t>une</a:t>
            </a:r>
            <a:r>
              <a:rPr lang="en-US" dirty="0">
                <a:cs typeface="Calibri"/>
              </a:rPr>
              <a:t> </a:t>
            </a:r>
            <a:r>
              <a:rPr lang="en-US" dirty="0" err="1">
                <a:cs typeface="Calibri"/>
              </a:rPr>
              <a:t>partie</a:t>
            </a:r>
            <a:r>
              <a:rPr lang="en-US" dirty="0">
                <a:cs typeface="Calibri"/>
              </a:rPr>
              <a:t> d'un système énergétique de référence simple qui peut être utilisé pour modéliser les demandes et les technologies de chauffage industriel. Nous pouvons utiliser les données du </a:t>
            </a:r>
            <a:r>
              <a:rPr lang="en-US" dirty="0" err="1">
                <a:cs typeface="Calibri"/>
              </a:rPr>
              <a:t>bilan</a:t>
            </a:r>
            <a:r>
              <a:rPr lang="en-US" dirty="0">
                <a:cs typeface="Calibri"/>
              </a:rPr>
              <a:t> </a:t>
            </a:r>
            <a:r>
              <a:rPr lang="en-US" dirty="0" err="1">
                <a:cs typeface="Calibri"/>
              </a:rPr>
              <a:t>énergétique</a:t>
            </a:r>
            <a:r>
              <a:rPr lang="en-US" dirty="0">
                <a:cs typeface="Calibri"/>
              </a:rPr>
              <a:t>, qui sont généralement réparties par secteur et par </a:t>
            </a:r>
            <a:r>
              <a:rPr lang="en-US" dirty="0" err="1">
                <a:cs typeface="Calibri"/>
              </a:rPr>
              <a:t>forme</a:t>
            </a:r>
            <a:r>
              <a:rPr lang="en-US" dirty="0">
                <a:cs typeface="Calibri"/>
              </a:rPr>
              <a:t> </a:t>
            </a:r>
            <a:r>
              <a:rPr lang="en-US" dirty="0" err="1">
                <a:cs typeface="Calibri"/>
              </a:rPr>
              <a:t>d’énergie</a:t>
            </a:r>
            <a:r>
              <a:rPr lang="en-US" dirty="0">
                <a:cs typeface="Calibri"/>
              </a:rPr>
              <a:t>, pour estimer la demande de chauffage industriel. Il existe de nombreuses technologies disponibles pour le chauffage industriel. Ici, les technologies ont été regroupées en deux </a:t>
            </a:r>
            <a:r>
              <a:rPr lang="en-US" dirty="0" err="1">
                <a:cs typeface="Calibri"/>
              </a:rPr>
              <a:t>catégories</a:t>
            </a:r>
            <a:r>
              <a:rPr lang="en-US" dirty="0">
                <a:cs typeface="Calibri"/>
              </a:rPr>
              <a:t>: celles qui génèrent une chaleur élevée et celles qui génèrent une chaleur faible, qui sont modélisées en tant que demandes distinctes. En effet, la production de très hautes températures nécessite des technologies et des processus différents de la production de basse chaleur. Dans cet exemple, nous avons inclus les technologies du charbon, du pétrole et de l'électricité produisant de la chaleur élevée, et les technologies de la biomasse et de l'électricité produisant de la chaleur faible. En incluant les données spécifiques sur les performances et les coûts de chacune de ces technologies, nous pourrions utiliser un modèle </a:t>
            </a:r>
            <a:r>
              <a:rPr lang="en-US" dirty="0" err="1">
                <a:cs typeface="Calibri"/>
              </a:rPr>
              <a:t>OSEMOSYS </a:t>
            </a:r>
            <a:r>
              <a:rPr lang="en-US" dirty="0">
                <a:cs typeface="Calibri"/>
              </a:rPr>
              <a:t>pour comprendre les implications en termes d'émissions et de coûts des différentes technologies de chauffage. Par exemple, nous pourrions imposer une contrainte sur l'activité des technologies de chauffage au charbon et au pétrole pour comprendre les coûts et les économies d'émissions engendrés par le passage à la technologie électrique.</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836395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Dans cette section, nous examinerons le rôle de l'électrification dans </a:t>
            </a:r>
            <a:r>
              <a:rPr lang="en-US" dirty="0" err="1">
                <a:cs typeface="Calibri"/>
              </a:rPr>
              <a:t>différents</a:t>
            </a:r>
            <a:r>
              <a:rPr lang="en-US" dirty="0">
                <a:cs typeface="Calibri"/>
              </a:rPr>
              <a:t> </a:t>
            </a:r>
            <a:r>
              <a:rPr lang="en-US" dirty="0" err="1">
                <a:cs typeface="Calibri"/>
              </a:rPr>
              <a:t>secteurs</a:t>
            </a:r>
            <a:r>
              <a:rPr lang="en-US" dirty="0">
                <a:cs typeface="Calibri"/>
              </a:rPr>
              <a:t> ainsi que le concept de couplage sectoriel. Nous commencerons par l'accès résidentiel à l'électricité. Près de 840 millions de personnes n'ont pas accès à l'électricité, principalement en Afrique subsaharienne. Ces personnes sont confrontées à de nombreux défis en raison du manque d'accès à l'électricité, notamment la réduction des possibilités d'éducation et de travail, les répercussions sur la santé, la diminution de la sécurité et la baisse de la productivité. L'accès universel à une électricité abordable, fiable et durable est essentiel pour atteindre plusieurs objectifs de développement durable. L'accès à l'électricité peut être défini de nombreuses façons et il est important de reconnaître qu'il existe différents niveaux d'accès. L'échelle d'électrification présentée sur cette diapositive est une façon de conceptualiser cela. Elle montre la progression d'un ménage sans accès à l'électricité à un ménage disposant d'un approvisionnement suffisant pour alimenter des lampes et de petits appareils, jusqu'à un ménage capable de faire fonctionner toute une série d'appareils électriques et d'appareils ayant une demande d'électricité plus importante. Les avantages apportés par l'accès à l'électricité dépendent du niveau auquel se trouve le ménage sur cette échelle. Atteindre l'accès universel à l'électricité n'est pas une mince affaire et une série de modèles énergétiques peuvent être utiles pour informer les politiques et les stratégies nationales d'électrification, comme nous le verrons plus loin. </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Il existe de multiples options pour fournir un accès résidentiel à l'électricité, chacune présentant des avantages et des inconvénients. Un élément clé des stratégies d'électrification est le besoin </a:t>
            </a:r>
            <a:r>
              <a:rPr lang="en-US" dirty="0" err="1">
                <a:cs typeface="Calibri"/>
              </a:rPr>
              <a:t>d'investissement</a:t>
            </a:r>
            <a:r>
              <a:rPr lang="en-US" dirty="0">
                <a:cs typeface="Calibri"/>
              </a:rPr>
              <a:t>. </a:t>
            </a:r>
            <a:r>
              <a:rPr lang="en-US" dirty="0" err="1">
                <a:cs typeface="Calibri"/>
              </a:rPr>
              <a:t>L'option</a:t>
            </a:r>
            <a:r>
              <a:rPr lang="en-US" dirty="0">
                <a:cs typeface="Calibri"/>
              </a:rPr>
              <a:t> d'électrification la plus abordable dépend de la localisation du ménage. Les stratégies d'électrification peuvent être divisées en deux </a:t>
            </a:r>
            <a:r>
              <a:rPr lang="en-US" dirty="0" err="1">
                <a:cs typeface="Calibri"/>
              </a:rPr>
              <a:t>grandes</a:t>
            </a:r>
            <a:r>
              <a:rPr lang="en-US" dirty="0">
                <a:cs typeface="Calibri"/>
              </a:rPr>
              <a:t> </a:t>
            </a:r>
            <a:r>
              <a:rPr lang="en-US" dirty="0" err="1">
                <a:cs typeface="Calibri"/>
              </a:rPr>
              <a:t>catégories</a:t>
            </a:r>
            <a:r>
              <a:rPr lang="en-US" dirty="0">
                <a:cs typeface="Calibri"/>
              </a:rPr>
              <a:t>: l'extension du réseau et les solutions hors réseau. Nous pouvons constater que l'extension du réseau est moins coûteuse jusqu'à une certaine distance du réseau, au-delà de laquelle les solutions hors réseau deviennent plus économiques. Outre les aspects économiques, il est important de </a:t>
            </a:r>
            <a:r>
              <a:rPr lang="en-US" dirty="0" err="1">
                <a:cs typeface="Calibri"/>
              </a:rPr>
              <a:t>tenir</a:t>
            </a:r>
            <a:r>
              <a:rPr lang="en-US" dirty="0">
                <a:cs typeface="Calibri"/>
              </a:rPr>
              <a:t> </a:t>
            </a:r>
            <a:r>
              <a:rPr lang="en-US" dirty="0" err="1">
                <a:cs typeface="Calibri"/>
              </a:rPr>
              <a:t>compte</a:t>
            </a:r>
            <a:r>
              <a:rPr lang="en-US" dirty="0">
                <a:cs typeface="Calibri"/>
              </a:rPr>
              <a:t> des implications environnementales des différentes options. Si l'extension du réseau est utilisée, les implications environnementales dépendront de la capacité installée des centrales électriques dans le pays. Par exemple, si le pays dépend de </a:t>
            </a:r>
            <a:r>
              <a:rPr lang="en-US" dirty="0" err="1">
                <a:cs typeface="Calibri"/>
              </a:rPr>
              <a:t>centrales</a:t>
            </a:r>
            <a:r>
              <a:rPr lang="en-US" dirty="0">
                <a:cs typeface="Calibri"/>
              </a:rPr>
              <a:t> </a:t>
            </a:r>
            <a:r>
              <a:rPr lang="en-US" dirty="0" err="1">
                <a:cs typeface="Calibri"/>
              </a:rPr>
              <a:t>thermiques</a:t>
            </a:r>
            <a:r>
              <a:rPr lang="en-US" dirty="0">
                <a:cs typeface="Calibri"/>
              </a:rPr>
              <a:t> </a:t>
            </a:r>
            <a:r>
              <a:rPr lang="en-US" dirty="0" err="1">
                <a:cs typeface="Calibri"/>
              </a:rPr>
              <a:t>polluantes</a:t>
            </a:r>
            <a:r>
              <a:rPr lang="en-US" dirty="0">
                <a:cs typeface="Calibri"/>
              </a:rPr>
              <a:t>, l'électrification via l'extension du réseau augmenterait la demande d'électricité de ces centrales et probablement les émissions, à moins que la combinaison d'électricité sur le réseau ne soit modifiée. En revanche, les solutions hors réseau sont aujourd'hui largement basées sur les ressources renouvelables. Bien que des générateurs diesel et à essence hors réseau puissent être utilisés, la réduction des coûts signifie que les technologies solaires hors réseau, telles que les systèmes domestiques solaires et les mini-réseaux photovoltaïques solaires abordés dans les </a:t>
            </a:r>
            <a:r>
              <a:rPr lang="en-US" dirty="0" err="1">
                <a:cs typeface="Calibri"/>
              </a:rPr>
              <a:t>cours</a:t>
            </a:r>
            <a:r>
              <a:rPr lang="en-US" dirty="0">
                <a:cs typeface="Calibri"/>
              </a:rPr>
              <a:t> </a:t>
            </a:r>
            <a:r>
              <a:rPr lang="en-US" dirty="0" err="1">
                <a:cs typeface="Calibri"/>
              </a:rPr>
              <a:t>précédents</a:t>
            </a:r>
            <a:r>
              <a:rPr lang="en-US" dirty="0">
                <a:cs typeface="Calibri"/>
              </a:rPr>
              <a:t>, sont de plus en plus économiques. Ces solutions peuvent fournir un accès durable à l'électricité et renforcer la sécurité énergétique en réduisant la dépendance à l'égard des combustibles </a:t>
            </a:r>
            <a:r>
              <a:rPr lang="en-US" dirty="0" err="1">
                <a:cs typeface="Calibri"/>
              </a:rPr>
              <a:t>fossiles</a:t>
            </a:r>
            <a:r>
              <a:rPr lang="en-US" dirty="0">
                <a:cs typeface="Calibri"/>
              </a:rPr>
              <a:t>. Plusieurs types d'analyses de modélisation énergétique peuvent être utiles pour éclairer les stratégies d'électrification. Les outils géospatiaux, </a:t>
            </a:r>
            <a:r>
              <a:rPr lang="en-US" dirty="0" err="1">
                <a:cs typeface="Calibri"/>
              </a:rPr>
              <a:t>tel</a:t>
            </a:r>
            <a:r>
              <a:rPr lang="en-US" dirty="0">
                <a:cs typeface="Calibri"/>
              </a:rPr>
              <a:t> que la “Global Electrification Platform”, peuvent être utilisés pour suggérer la combinaison la plus rentable de solutions d'extension du réseau et de solutions hors réseau, tandis que des outils tels </a:t>
            </a:r>
            <a:r>
              <a:rPr lang="en-US" dirty="0" err="1">
                <a:cs typeface="Calibri"/>
              </a:rPr>
              <a:t>qu'OSeMOSYS</a:t>
            </a:r>
            <a:r>
              <a:rPr lang="en-US" dirty="0">
                <a:cs typeface="Calibri"/>
              </a:rPr>
              <a:t> peuvent être utilisés pour comparer les émissions et les implications financières de différents scénarios.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714445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Bienvenue</a:t>
            </a:r>
            <a:r>
              <a:rPr lang="en-US" dirty="0">
                <a:cs typeface="Calibri"/>
              </a:rPr>
              <a:t> au Cours 10. À la fin de </a:t>
            </a:r>
            <a:r>
              <a:rPr lang="en-US" dirty="0" err="1">
                <a:cs typeface="Calibri"/>
              </a:rPr>
              <a:t>cours</a:t>
            </a:r>
            <a:r>
              <a:rPr lang="en-US" dirty="0">
                <a:cs typeface="Calibri"/>
              </a:rPr>
              <a:t>, </a:t>
            </a:r>
            <a:r>
              <a:rPr lang="en-US" dirty="0" err="1">
                <a:cs typeface="Calibri"/>
              </a:rPr>
              <a:t>vous</a:t>
            </a:r>
            <a:r>
              <a:rPr lang="en-US" dirty="0">
                <a:cs typeface="Calibri"/>
              </a:rPr>
              <a:t> </a:t>
            </a:r>
            <a:r>
              <a:rPr lang="en-US" dirty="0" err="1">
                <a:cs typeface="Calibri"/>
              </a:rPr>
              <a:t>devriez</a:t>
            </a:r>
            <a:r>
              <a:rPr lang="en-US" dirty="0">
                <a:cs typeface="Calibri"/>
              </a:rPr>
              <a:t>:</a:t>
            </a:r>
          </a:p>
          <a:p>
            <a:endParaRPr lang="en-US" dirty="0">
              <a:cs typeface="Calibri"/>
            </a:endParaRPr>
          </a:p>
          <a:p>
            <a:pPr marL="171450" indent="-171450">
              <a:spcBef>
                <a:spcPts val="1000"/>
              </a:spcBef>
              <a:buFont typeface="Arial"/>
              <a:buChar char="•"/>
            </a:pPr>
            <a:r>
              <a:rPr lang="en-GB" dirty="0"/>
              <a:t>Comprendre les rôles des secteurs des transports, résidentiel, industriel et commercial, ainsi que leurs technologies et les principaux défis énergétiques et </a:t>
            </a:r>
            <a:r>
              <a:rPr lang="en-GB" dirty="0" err="1"/>
              <a:t>sociétaux</a:t>
            </a:r>
            <a:endParaRPr lang="en-US" dirty="0"/>
          </a:p>
          <a:p>
            <a:pPr marL="171450" indent="-171450">
              <a:spcBef>
                <a:spcPts val="1000"/>
              </a:spcBef>
              <a:buFont typeface="Arial"/>
              <a:buChar char="•"/>
            </a:pPr>
            <a:r>
              <a:rPr lang="en-US" dirty="0" err="1"/>
              <a:t>Connaître</a:t>
            </a:r>
            <a:r>
              <a:rPr lang="en-US" dirty="0"/>
              <a:t> les principaux concepts et pratiques liés à l'électrification du système énergétique et au couplage des </a:t>
            </a:r>
            <a:r>
              <a:rPr lang="en-US"/>
              <a:t>secteurs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2893566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Alors que les pays du monde entier tentent de réduire leurs émissions de gaz à effet de serre, l'électrification est susceptible de devenir de plus en plus importante dans tous les secteurs de l'économie. Comme nous l'avons vu plus tôt dans </a:t>
            </a:r>
            <a:r>
              <a:rPr lang="en-US" dirty="0" err="1">
                <a:cs typeface="Calibri"/>
              </a:rPr>
              <a:t>cette</a:t>
            </a:r>
            <a:r>
              <a:rPr lang="en-US" dirty="0">
                <a:cs typeface="Calibri"/>
              </a:rPr>
              <a:t> </a:t>
            </a:r>
            <a:r>
              <a:rPr lang="en-US" dirty="0" err="1">
                <a:cs typeface="Calibri"/>
              </a:rPr>
              <a:t>cours</a:t>
            </a:r>
            <a:r>
              <a:rPr lang="en-US" dirty="0">
                <a:cs typeface="Calibri"/>
              </a:rPr>
              <a:t>, l'innovation dans les secteurs des transports, de l'industrie et du commerce signifie que les technologies électriques sont de plus en plus disponibles et abordables. L'électrification des secteurs d'utilisation finale permet de réduire la demande en combustibles fossiles, et donc de réduire les émissions de gaz à effet de serre et d'accroître la sécurité énergétique. Certains secteurs et sous-secteurs seront probablement plus faciles à électrifier que d'autres. Par exemple, dans le secteur des transports, les progrès rapides réalisés dans le domaine des voitures, des motos et des autobus électriques ouvrent la voie à l'électrification, qui devient de plus en plus économique. En revanche, d'autres modes de transport, tels que le transport maritime, les </a:t>
            </a:r>
            <a:r>
              <a:rPr lang="en-US" dirty="0" err="1">
                <a:cs typeface="Calibri"/>
              </a:rPr>
              <a:t>traversiers</a:t>
            </a:r>
            <a:r>
              <a:rPr lang="en-US" dirty="0">
                <a:cs typeface="Calibri"/>
              </a:rPr>
              <a:t> et l'aviation, sont plus difficiles à électrifier. La figure de cette diapositive présente un concept de décarbonisation du transport par </a:t>
            </a:r>
            <a:r>
              <a:rPr lang="en-US" dirty="0" err="1">
                <a:cs typeface="Calibri"/>
              </a:rPr>
              <a:t>traversier</a:t>
            </a:r>
            <a:r>
              <a:rPr lang="en-US" dirty="0">
                <a:cs typeface="Calibri"/>
              </a:rPr>
              <a:t>. Les concepts de ce type, tant pour les transports que pour l'industrie, sont susceptibles de devenir de plus en plus importants à mesure que les pays tentent de progresser vers des émissions nettes nulles. Ceci nécessitera davantage d'innovation et de recherche sur des technologies clés telles que le stockage des batteries et la production d'hydrogène. </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4102806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Nous avons vu que les voies permettant d'atteindre les objectifs climatiques mondiaux dépendent de l'augmentation de la part des énergies renouvelables. Cependant, nous avons également vu que cela présente des défis, notamment la nature variable et inflexible des technologies solaires photovoltaïques et éoliennes. Le couplage sectoriel est un concept qui pourrait contribuer à atténuer les problèmes causés par cette variabilité et cette rigidité. Le couplage sectoriel consiste à relier les demandes et les processus énergétiques dans différents secteurs et à accroître l'efficacité et la flexibilité de l'utilisation de l'énergie. Cela pourrait permettre d'utiliser les énergies renouvelables dans tous les secteurs. Il s'agit d'un concept </a:t>
            </a:r>
            <a:r>
              <a:rPr lang="en-US" dirty="0" err="1">
                <a:cs typeface="Calibri"/>
              </a:rPr>
              <a:t>complexe</a:t>
            </a:r>
            <a:r>
              <a:rPr lang="en-US" dirty="0">
                <a:cs typeface="Calibri"/>
              </a:rPr>
              <a:t> mais nous pouvons prendre l'exemple d'un processus important pour le </a:t>
            </a:r>
            <a:r>
              <a:rPr lang="en-US" dirty="0" err="1">
                <a:cs typeface="Calibri"/>
              </a:rPr>
              <a:t>couplage</a:t>
            </a:r>
            <a:r>
              <a:rPr lang="en-US" dirty="0">
                <a:cs typeface="Calibri"/>
              </a:rPr>
              <a:t> sectorial: la conversion de l'électricité en gaz. Lorsque les ressources renouvelables sont </a:t>
            </a:r>
            <a:r>
              <a:rPr lang="en-US" dirty="0" err="1">
                <a:cs typeface="Calibri"/>
              </a:rPr>
              <a:t>abondamment </a:t>
            </a:r>
            <a:r>
              <a:rPr lang="en-US" dirty="0">
                <a:cs typeface="Calibri"/>
              </a:rPr>
              <a:t>disponibles, l'électricité excédentaire pourrait être utilisée pour produire de l'hydrogène et du méthane. L'énergie peut ainsi être stockée en vue d'une utilisation ultérieure dans plusieurs secteurs. Ceci permettrait aux secteurs difficiles à électrifier, comme le secteur industriel, de continuer à s'appuyer sur les énergies renouvelables et de disposer d'une énergie à faible teneur en carbone même lorsque la disponibilité des ressources renouvelables est faible. </a:t>
            </a: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269931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Comme nous l'avons vu dans </a:t>
            </a:r>
            <a:r>
              <a:rPr lang="en-US" dirty="0" err="1">
                <a:cs typeface="Calibri"/>
              </a:rPr>
              <a:t>ce</a:t>
            </a:r>
            <a:r>
              <a:rPr lang="en-US" dirty="0">
                <a:cs typeface="Calibri"/>
              </a:rPr>
              <a:t> </a:t>
            </a:r>
            <a:r>
              <a:rPr lang="en-US" dirty="0" err="1">
                <a:cs typeface="Calibri"/>
              </a:rPr>
              <a:t>cours</a:t>
            </a:r>
            <a:r>
              <a:rPr lang="en-US" dirty="0">
                <a:cs typeface="Calibri"/>
              </a:rPr>
              <a:t>, l'électrification pose plusieurs défis. Il s'agit notamment du fait que certains processus sont difficiles à électrifier, </a:t>
            </a:r>
            <a:r>
              <a:rPr lang="en-US" dirty="0" err="1">
                <a:cs typeface="Calibri"/>
              </a:rPr>
              <a:t>ainsi</a:t>
            </a:r>
            <a:r>
              <a:rPr lang="en-US" dirty="0">
                <a:cs typeface="Calibri"/>
              </a:rPr>
              <a:t> que des </a:t>
            </a:r>
            <a:r>
              <a:rPr lang="en-US" dirty="0" err="1">
                <a:cs typeface="Calibri"/>
              </a:rPr>
              <a:t>coûts</a:t>
            </a:r>
            <a:r>
              <a:rPr lang="en-US" dirty="0">
                <a:cs typeface="Calibri"/>
              </a:rPr>
              <a:t> </a:t>
            </a:r>
            <a:r>
              <a:rPr lang="en-US" dirty="0" err="1">
                <a:cs typeface="Calibri"/>
              </a:rPr>
              <a:t>élevés</a:t>
            </a:r>
            <a:r>
              <a:rPr lang="en-US" dirty="0">
                <a:cs typeface="Calibri"/>
              </a:rPr>
              <a:t> liés à l'augmentation de l'accès à l'électricité et à la transformation des secteurs d'utilisation finale. Le concept de couplage sectoriel se heurte également à des difficultés, notamment les changements de politiques et de structures de marché qui seraient nécessaires. En matière de planification énergétique, il est utile de penser au </a:t>
            </a:r>
            <a:r>
              <a:rPr lang="en-US" dirty="0" err="1">
                <a:cs typeface="Calibri"/>
              </a:rPr>
              <a:t>trilemme</a:t>
            </a:r>
            <a:r>
              <a:rPr lang="en-US" dirty="0">
                <a:cs typeface="Calibri"/>
              </a:rPr>
              <a:t> </a:t>
            </a:r>
            <a:r>
              <a:rPr lang="en-US" dirty="0" err="1">
                <a:cs typeface="Calibri"/>
              </a:rPr>
              <a:t>énergétique</a:t>
            </a:r>
            <a:r>
              <a:rPr lang="en-US" dirty="0">
                <a:cs typeface="Calibri"/>
              </a:rPr>
              <a:t> illustré sur cette diapositive. Ce concept propose l'idée que trois questions fondamentales doivent être prises en compte, à savoir la sécurité, la durabilité et l'équité. Dans ce cas, la sécurité fait référence à la sécurité de l'approvisionnement en énergie, qui dépend de la dépendance d'un pays à l'égard des combustibles importés et de la fiabilité de leur approvisionnement. L'équité renvoie à l'idée que chacun devrait avoir accès à une énergie abordable afin de </a:t>
            </a:r>
            <a:r>
              <a:rPr lang="en-US" dirty="0" err="1">
                <a:cs typeface="Calibri"/>
              </a:rPr>
              <a:t>favoriser</a:t>
            </a:r>
            <a:r>
              <a:rPr lang="en-US" dirty="0">
                <a:cs typeface="Calibri"/>
              </a:rPr>
              <a:t> la qualité de vie. Enfin, la durabilité représente la nécessité de minimiser les incidences sur l'environnement et l'utilisation de ressources limitées. Il peut être difficile de concevoir des solutions et des plans énergétiques qui répondent à toutes </a:t>
            </a:r>
            <a:r>
              <a:rPr lang="en-US" dirty="0" err="1">
                <a:cs typeface="Calibri"/>
              </a:rPr>
              <a:t>ces</a:t>
            </a:r>
            <a:r>
              <a:rPr lang="en-US" dirty="0">
                <a:cs typeface="Calibri"/>
              </a:rPr>
              <a:t> exigences; cependant, les progrès réalisés en matière de performance, d'accessibilité et de disponibilité des technologies d'énergie renouvelable ouvrent désormais la voie à des avancées dans tous ces domaines. </a:t>
            </a:r>
            <a:r>
              <a:rPr lang="en-US">
                <a:cs typeface="Calibri"/>
              </a:rPr>
              <a:t>De plus, </a:t>
            </a:r>
            <a:r>
              <a:rPr lang="en-US" dirty="0">
                <a:cs typeface="Calibri"/>
              </a:rPr>
              <a:t>les outils de modélisation énergétique peuvent aider les analystes à comprendre comment et quand ces technologies peuvent être mises en œuvre de manière économique. </a:t>
            </a: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103016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 secteur des transports joue un rôle clé dans la société </a:t>
            </a:r>
            <a:r>
              <a:rPr lang="en-US" dirty="0" err="1">
                <a:cs typeface="Calibri"/>
              </a:rPr>
              <a:t>moderne</a:t>
            </a:r>
            <a:r>
              <a:rPr lang="en-US" dirty="0">
                <a:cs typeface="Calibri"/>
              </a:rPr>
              <a:t>. Au cours des dernières décennies, l'utilisation des transports a augmenté dans le monde </a:t>
            </a:r>
            <a:r>
              <a:rPr lang="en-US" dirty="0" err="1">
                <a:cs typeface="Calibri"/>
              </a:rPr>
              <a:t>entier</a:t>
            </a:r>
            <a:r>
              <a:rPr lang="en-US" dirty="0">
                <a:cs typeface="Calibri"/>
              </a:rPr>
              <a:t> car de plus en plus de personnes ont accès à des véhicules et ont un mode de vie basé sur la facilité d'accès aux transports. Il existe plusieurs modes de transport, mais c'est généralement le transport routier qui est le plus utilisé, </a:t>
            </a:r>
            <a:r>
              <a:rPr lang="en-US" dirty="0" err="1">
                <a:cs typeface="Calibri"/>
              </a:rPr>
              <a:t>tel</a:t>
            </a:r>
            <a:r>
              <a:rPr lang="en-US" dirty="0">
                <a:cs typeface="Calibri"/>
              </a:rPr>
              <a:t> </a:t>
            </a:r>
            <a:r>
              <a:rPr lang="en-US" dirty="0" err="1">
                <a:cs typeface="Calibri"/>
              </a:rPr>
              <a:t>qu’illustré</a:t>
            </a:r>
            <a:r>
              <a:rPr lang="en-US" dirty="0">
                <a:cs typeface="Calibri"/>
              </a:rPr>
              <a:t> sur </a:t>
            </a:r>
            <a:r>
              <a:rPr lang="en-US" dirty="0" err="1">
                <a:cs typeface="Calibri"/>
              </a:rPr>
              <a:t>cette</a:t>
            </a:r>
            <a:r>
              <a:rPr lang="en-US" dirty="0">
                <a:cs typeface="Calibri"/>
              </a:rPr>
              <a:t> figure des modes de transport et des parts de carburant pour l'UE. On </a:t>
            </a:r>
            <a:r>
              <a:rPr lang="en-US" dirty="0" err="1">
                <a:cs typeface="Calibri"/>
              </a:rPr>
              <a:t>voit</a:t>
            </a:r>
            <a:r>
              <a:rPr lang="en-US" dirty="0">
                <a:cs typeface="Calibri"/>
              </a:rPr>
              <a:t> que plus de 90% des </a:t>
            </a:r>
            <a:r>
              <a:rPr lang="en-US" dirty="0" err="1">
                <a:cs typeface="Calibri"/>
              </a:rPr>
              <a:t>formes</a:t>
            </a:r>
            <a:r>
              <a:rPr lang="en-US" dirty="0">
                <a:cs typeface="Calibri"/>
              </a:rPr>
              <a:t> </a:t>
            </a:r>
            <a:r>
              <a:rPr lang="en-US" dirty="0" err="1">
                <a:cs typeface="Calibri"/>
              </a:rPr>
              <a:t>d’énergie</a:t>
            </a:r>
            <a:r>
              <a:rPr lang="en-US" dirty="0">
                <a:cs typeface="Calibri"/>
              </a:rPr>
              <a:t> </a:t>
            </a:r>
            <a:r>
              <a:rPr lang="en-US" dirty="0" err="1">
                <a:cs typeface="Calibri"/>
              </a:rPr>
              <a:t>utilisées</a:t>
            </a:r>
            <a:r>
              <a:rPr lang="en-US" dirty="0">
                <a:cs typeface="Calibri"/>
              </a:rPr>
              <a:t> dans le secteur des transports pour l'UE sont des carburants à base de pétrole. </a:t>
            </a:r>
            <a:r>
              <a:rPr lang="en-US" dirty="0" err="1">
                <a:cs typeface="Calibri"/>
              </a:rPr>
              <a:t>C’est</a:t>
            </a:r>
            <a:r>
              <a:rPr lang="en-US" dirty="0">
                <a:cs typeface="Calibri"/>
              </a:rPr>
              <a:t> le </a:t>
            </a:r>
            <a:r>
              <a:rPr lang="en-US" dirty="0" err="1">
                <a:cs typeface="Calibri"/>
              </a:rPr>
              <a:t>cas</a:t>
            </a:r>
            <a:r>
              <a:rPr lang="en-US" dirty="0">
                <a:cs typeface="Calibri"/>
              </a:rPr>
              <a:t> dans la plupart des régions du monde: le secteur des transports </a:t>
            </a:r>
            <a:r>
              <a:rPr lang="en-US" dirty="0" err="1">
                <a:cs typeface="Calibri"/>
              </a:rPr>
              <a:t>est</a:t>
            </a:r>
            <a:r>
              <a:rPr lang="en-US" dirty="0">
                <a:cs typeface="Calibri"/>
              </a:rPr>
              <a:t> </a:t>
            </a:r>
            <a:r>
              <a:rPr lang="en-US" dirty="0" err="1">
                <a:cs typeface="Calibri"/>
              </a:rPr>
              <a:t>fortement</a:t>
            </a:r>
            <a:r>
              <a:rPr lang="en-US" dirty="0">
                <a:cs typeface="Calibri"/>
              </a:rPr>
              <a:t> </a:t>
            </a:r>
            <a:r>
              <a:rPr lang="en-US" dirty="0" err="1">
                <a:cs typeface="Calibri"/>
              </a:rPr>
              <a:t>dépendant</a:t>
            </a:r>
            <a:r>
              <a:rPr lang="en-US" dirty="0">
                <a:cs typeface="Calibri"/>
              </a:rPr>
              <a:t> des produits </a:t>
            </a:r>
            <a:r>
              <a:rPr lang="en-US" dirty="0" err="1">
                <a:cs typeface="Calibri"/>
              </a:rPr>
              <a:t>pétroliers</a:t>
            </a:r>
            <a:r>
              <a:rPr lang="en-US" dirty="0">
                <a:cs typeface="Calibri"/>
              </a:rPr>
              <a:t>. </a:t>
            </a:r>
            <a:r>
              <a:rPr lang="en-US" dirty="0" err="1">
                <a:cs typeface="Calibri"/>
              </a:rPr>
              <a:t>Cette</a:t>
            </a:r>
            <a:r>
              <a:rPr lang="en-US" dirty="0">
                <a:cs typeface="Calibri"/>
              </a:rPr>
              <a:t> </a:t>
            </a:r>
            <a:r>
              <a:rPr lang="en-US" dirty="0" err="1">
                <a:cs typeface="Calibri"/>
              </a:rPr>
              <a:t>réalité</a:t>
            </a:r>
            <a:r>
              <a:rPr lang="en-US" dirty="0">
                <a:cs typeface="Calibri"/>
              </a:rPr>
              <a:t> </a:t>
            </a:r>
            <a:r>
              <a:rPr lang="en-US" dirty="0" err="1">
                <a:cs typeface="Calibri"/>
              </a:rPr>
              <a:t>compte</a:t>
            </a:r>
            <a:r>
              <a:rPr lang="en-US" dirty="0">
                <a:cs typeface="Calibri"/>
              </a:rPr>
              <a:t> des </a:t>
            </a:r>
            <a:r>
              <a:rPr lang="en-US" dirty="0" err="1">
                <a:cs typeface="Calibri"/>
              </a:rPr>
              <a:t>défis</a:t>
            </a:r>
            <a:r>
              <a:rPr lang="en-US" dirty="0">
                <a:cs typeface="Calibri"/>
              </a:rPr>
              <a:t> important </a:t>
            </a:r>
            <a:r>
              <a:rPr lang="en-US" dirty="0" err="1">
                <a:cs typeface="Calibri"/>
              </a:rPr>
              <a:t>en</a:t>
            </a:r>
            <a:r>
              <a:rPr lang="en-US" dirty="0">
                <a:cs typeface="Calibri"/>
              </a:rPr>
              <a:t> raison de la </a:t>
            </a:r>
            <a:r>
              <a:rPr lang="en-US" dirty="0" err="1">
                <a:cs typeface="Calibri"/>
              </a:rPr>
              <a:t>disponibilité</a:t>
            </a:r>
            <a:r>
              <a:rPr lang="en-US" dirty="0">
                <a:cs typeface="Calibri"/>
              </a:rPr>
              <a:t> </a:t>
            </a:r>
            <a:r>
              <a:rPr lang="en-US" dirty="0" err="1">
                <a:cs typeface="Calibri"/>
              </a:rPr>
              <a:t>limitée</a:t>
            </a:r>
            <a:r>
              <a:rPr lang="en-US" dirty="0">
                <a:cs typeface="Calibri"/>
              </a:rPr>
              <a:t> des combustibles fossiles. Dans les diapositives </a:t>
            </a:r>
            <a:r>
              <a:rPr lang="en-US" dirty="0" err="1">
                <a:cs typeface="Calibri"/>
              </a:rPr>
              <a:t>suivantes</a:t>
            </a:r>
            <a:r>
              <a:rPr lang="en-US" dirty="0">
                <a:cs typeface="Calibri"/>
              </a:rPr>
              <a:t>, nous examinerons plus en détail les </a:t>
            </a:r>
            <a:r>
              <a:rPr lang="en-US" dirty="0" err="1">
                <a:cs typeface="Calibri"/>
              </a:rPr>
              <a:t>difficultés</a:t>
            </a:r>
            <a:r>
              <a:rPr lang="en-US" dirty="0">
                <a:cs typeface="Calibri"/>
              </a:rPr>
              <a:t> </a:t>
            </a:r>
            <a:r>
              <a:rPr lang="en-US" dirty="0" err="1">
                <a:cs typeface="Calibri"/>
              </a:rPr>
              <a:t>auxquelles</a:t>
            </a:r>
            <a:r>
              <a:rPr lang="en-US" dirty="0">
                <a:cs typeface="Calibri"/>
              </a:rPr>
              <a:t> est confronté le secteur des transports, et nous aurons un aperçu des innovations qui peuvent aider à les surmonter.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Même si le transport </a:t>
            </a:r>
            <a:r>
              <a:rPr lang="en-US" dirty="0" err="1">
                <a:cs typeface="Calibri"/>
              </a:rPr>
              <a:t>routier</a:t>
            </a:r>
            <a:r>
              <a:rPr lang="en-US" dirty="0">
                <a:cs typeface="Calibri"/>
              </a:rPr>
              <a:t> </a:t>
            </a:r>
            <a:r>
              <a:rPr lang="en-US" dirty="0" err="1">
                <a:cs typeface="Calibri"/>
              </a:rPr>
              <a:t>est</a:t>
            </a:r>
            <a:r>
              <a:rPr lang="en-US" dirty="0">
                <a:cs typeface="Calibri"/>
              </a:rPr>
              <a:t> le mode de transport dominant, il est également important de </a:t>
            </a:r>
            <a:r>
              <a:rPr lang="en-US" dirty="0" err="1">
                <a:cs typeface="Calibri"/>
              </a:rPr>
              <a:t>tenir</a:t>
            </a:r>
            <a:r>
              <a:rPr lang="en-US" dirty="0">
                <a:cs typeface="Calibri"/>
              </a:rPr>
              <a:t> compte d'autres modes de transport tels que le transport maritime et l'aviation. Le transport maritime et l'aviation jouent un rôle clé dans le transport de marchandises, et le commerce mondial dépend fortement de ces deux modes de transport. Chaque mode de transport utilise des technologies différentes et présente des défis et des exigences de performance différents. Comme nous l'avons vu sur la diapositive précédente, le secteur des transports </a:t>
            </a:r>
            <a:r>
              <a:rPr lang="en-US" dirty="0" err="1">
                <a:cs typeface="Calibri"/>
              </a:rPr>
              <a:t>est</a:t>
            </a:r>
            <a:r>
              <a:rPr lang="en-US" dirty="0">
                <a:cs typeface="Calibri"/>
              </a:rPr>
              <a:t> </a:t>
            </a:r>
            <a:r>
              <a:rPr lang="en-US" dirty="0" err="1">
                <a:cs typeface="Calibri"/>
              </a:rPr>
              <a:t>fortement</a:t>
            </a:r>
            <a:r>
              <a:rPr lang="en-US" dirty="0">
                <a:cs typeface="Calibri"/>
              </a:rPr>
              <a:t> dépendant des produits pétroliers. Ceci signifie que la plupart des technologies de transport, y compris les voitures, les motos, les bateaux et les avions, sont </a:t>
            </a:r>
            <a:r>
              <a:rPr lang="en-US" dirty="0" err="1">
                <a:cs typeface="Calibri"/>
              </a:rPr>
              <a:t>alimentées</a:t>
            </a:r>
            <a:r>
              <a:rPr lang="en-US" dirty="0">
                <a:cs typeface="Calibri"/>
              </a:rPr>
              <a:t> uniquement par des produits pétroliers, ce qui crée une énorme demande de combustibles fossiles. </a:t>
            </a:r>
            <a:r>
              <a:rPr lang="en-US" dirty="0" err="1">
                <a:cs typeface="Calibri"/>
              </a:rPr>
              <a:t>Cependant</a:t>
            </a:r>
            <a:r>
              <a:rPr lang="en-US" dirty="0">
                <a:cs typeface="Calibri"/>
              </a:rPr>
              <a:t>, les technologies alternatives se sont multipliées ces dernières années. Le principal domaine de croissance est celui des véhicules électriques. Les voitures, les motos et les autobus </a:t>
            </a:r>
            <a:r>
              <a:rPr lang="en-US" dirty="0" err="1">
                <a:cs typeface="Calibri"/>
              </a:rPr>
              <a:t>fonctionnant</a:t>
            </a:r>
            <a:r>
              <a:rPr lang="en-US" dirty="0">
                <a:cs typeface="Calibri"/>
              </a:rPr>
              <a:t> à l'électricité ont vu leur coût diminuer considérablement et leurs performances s'améliorer, ce qui a permis à leur part de marché de devenir significative dans de nombreux pays. La mobilité électrique est un domaine d'innovation clé dans le secteur des transports et il pourrait jouer un rôle essentiel pour relever les défis du </a:t>
            </a:r>
            <a:r>
              <a:rPr lang="en-US" dirty="0" err="1">
                <a:cs typeface="Calibri"/>
              </a:rPr>
              <a:t>secteur</a:t>
            </a:r>
            <a:r>
              <a:rPr lang="en-US" dirty="0">
                <a:cs typeface="Calibri"/>
              </a:rPr>
              <a:t>. Nous pouvons modéliser différentes technologies de transport dans </a:t>
            </a:r>
            <a:r>
              <a:rPr lang="en-US" dirty="0" err="1">
                <a:cs typeface="Calibri"/>
              </a:rPr>
              <a:t>OSeMOSYS</a:t>
            </a:r>
            <a:r>
              <a:rPr lang="en-US" dirty="0">
                <a:cs typeface="Calibri"/>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838587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Cette figure présente une estimation de la part des émissions mondiales de gaz à effet de serre par secteur. On constate que le secteur des transports est estimé responsable </a:t>
            </a:r>
            <a:r>
              <a:rPr lang="en-US" dirty="0" err="1">
                <a:cs typeface="Calibri"/>
              </a:rPr>
              <a:t>d'environ</a:t>
            </a:r>
            <a:r>
              <a:rPr lang="en-US" dirty="0">
                <a:cs typeface="Calibri"/>
              </a:rPr>
              <a:t> 15% des émissions mondiales. Les scénarios compatibles avec la réalisation des objectifs mondiaux en matière de changement climatique exigent que les émissions du secteur des transports diminuent rapidement. Cet objectif est difficile à atteindre pour plusieurs raisons. Tout d'abord, comme nous l'avons vu sur les diapositives précédentes, le secteur des transports est très dépendant des combustibles fossiles. Même si les nouvelles technologies telles que les véhicules électriques sont de plus en plus répandues, les technologies </a:t>
            </a:r>
            <a:r>
              <a:rPr lang="en-US" dirty="0" err="1">
                <a:cs typeface="Calibri"/>
              </a:rPr>
              <a:t>alimentées</a:t>
            </a:r>
            <a:r>
              <a:rPr lang="en-US" dirty="0">
                <a:cs typeface="Calibri"/>
              </a:rPr>
              <a:t> par le pétrole </a:t>
            </a:r>
            <a:r>
              <a:rPr lang="en-US" dirty="0" err="1">
                <a:cs typeface="Calibri"/>
              </a:rPr>
              <a:t>dominent</a:t>
            </a:r>
            <a:r>
              <a:rPr lang="en-US" dirty="0">
                <a:cs typeface="Calibri"/>
              </a:rPr>
              <a:t> </a:t>
            </a:r>
            <a:r>
              <a:rPr lang="en-US" dirty="0" err="1">
                <a:cs typeface="Calibri"/>
              </a:rPr>
              <a:t>toujours</a:t>
            </a:r>
            <a:r>
              <a:rPr lang="en-US" dirty="0">
                <a:cs typeface="Calibri"/>
              </a:rPr>
              <a:t> et certains modes de transport sont particulièrement difficiles à décarboniser. Par exemple, les technologies de transport maritime et aérien à faible émission de carbone sont très coûteuses et immatures, et elles présentent des défis logistiques tels que la difficulté de stocker de grandes quantités de </a:t>
            </a:r>
            <a:r>
              <a:rPr lang="en-US" dirty="0" err="1">
                <a:cs typeface="Calibri"/>
              </a:rPr>
              <a:t>formes</a:t>
            </a:r>
            <a:r>
              <a:rPr lang="en-US" dirty="0">
                <a:cs typeface="Calibri"/>
              </a:rPr>
              <a:t> </a:t>
            </a:r>
            <a:r>
              <a:rPr lang="en-US" dirty="0" err="1">
                <a:cs typeface="Calibri"/>
              </a:rPr>
              <a:t>d’énergie</a:t>
            </a:r>
            <a:r>
              <a:rPr lang="en-US" dirty="0">
                <a:cs typeface="Calibri"/>
              </a:rPr>
              <a:t> qui sont moins denses en énergie que les produits pétroliers. De plus, la demande de transport est susceptible d'augmenter à mesure que les pays </a:t>
            </a:r>
            <a:r>
              <a:rPr lang="en-US" dirty="0" err="1">
                <a:cs typeface="Calibri"/>
              </a:rPr>
              <a:t>en</a:t>
            </a:r>
            <a:r>
              <a:rPr lang="en-US" dirty="0">
                <a:cs typeface="Calibri"/>
              </a:rPr>
              <a:t> </a:t>
            </a:r>
            <a:r>
              <a:rPr lang="en-US" dirty="0" err="1">
                <a:cs typeface="Calibri"/>
              </a:rPr>
              <a:t>voie</a:t>
            </a:r>
            <a:r>
              <a:rPr lang="en-US" dirty="0">
                <a:cs typeface="Calibri"/>
              </a:rPr>
              <a:t> de </a:t>
            </a:r>
            <a:r>
              <a:rPr lang="en-US" dirty="0" err="1">
                <a:cs typeface="Calibri"/>
              </a:rPr>
              <a:t>développement</a:t>
            </a:r>
            <a:r>
              <a:rPr lang="en-US" dirty="0">
                <a:cs typeface="Calibri"/>
              </a:rPr>
              <a:t> </a:t>
            </a:r>
            <a:r>
              <a:rPr lang="en-US" dirty="0" err="1">
                <a:cs typeface="Calibri"/>
              </a:rPr>
              <a:t>accroissent</a:t>
            </a:r>
            <a:r>
              <a:rPr lang="en-US" dirty="0">
                <a:cs typeface="Calibri"/>
              </a:rPr>
              <a:t> leurs infrastructures et leurs économies. Ceci pourrait entraîner une augmentation des émissions dues aux transports, à moins que des technologies à faible teneur en carbone ne soient facilement disponibles.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355916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Nous allons maintenant examiner des exemples </a:t>
            </a:r>
            <a:r>
              <a:rPr lang="en-US" dirty="0" err="1">
                <a:cs typeface="Calibri"/>
              </a:rPr>
              <a:t>d'innovation</a:t>
            </a:r>
            <a:r>
              <a:rPr lang="en-US" dirty="0">
                <a:cs typeface="Calibri"/>
              </a:rPr>
              <a:t> qui pourraient aider à </a:t>
            </a:r>
            <a:r>
              <a:rPr lang="en-US" dirty="0" err="1">
                <a:cs typeface="Calibri"/>
              </a:rPr>
              <a:t>relever</a:t>
            </a:r>
            <a:r>
              <a:rPr lang="en-US" dirty="0">
                <a:cs typeface="Calibri"/>
              </a:rPr>
              <a:t> des </a:t>
            </a:r>
            <a:r>
              <a:rPr lang="en-US" dirty="0" err="1">
                <a:cs typeface="Calibri"/>
              </a:rPr>
              <a:t>défis</a:t>
            </a:r>
            <a:r>
              <a:rPr lang="en-US" dirty="0">
                <a:cs typeface="Calibri"/>
              </a:rPr>
              <a:t> du </a:t>
            </a:r>
            <a:r>
              <a:rPr lang="en-US" dirty="0" err="1">
                <a:cs typeface="Calibri"/>
              </a:rPr>
              <a:t>secteur</a:t>
            </a:r>
            <a:r>
              <a:rPr lang="en-US" dirty="0">
                <a:cs typeface="Calibri"/>
              </a:rPr>
              <a:t> des transports. Cette image, tirée d'une étude sur l'innovation dans les transports pour la </a:t>
            </a:r>
            <a:r>
              <a:rPr lang="en-US" dirty="0" err="1">
                <a:cs typeface="Calibri"/>
              </a:rPr>
              <a:t>ville</a:t>
            </a:r>
            <a:r>
              <a:rPr lang="en-US" dirty="0">
                <a:cs typeface="Calibri"/>
              </a:rPr>
              <a:t> de Vienne, illustre le développement de nouvelles technologies pour le transport routier. La mise au point de véhicules routiers électriques constitue une avancée considérable dans la décarbonisation des transports, permettant potentiellement une forte diminution de la demande de pétrole pour les transports. Ces véhicules sont devenus plus abordables et plus accessibles depuis que plusieurs pays ont mis en place les infrastructures </a:t>
            </a:r>
            <a:r>
              <a:rPr lang="en-US" dirty="0" err="1">
                <a:cs typeface="Calibri"/>
              </a:rPr>
              <a:t>nécessaires</a:t>
            </a:r>
            <a:r>
              <a:rPr lang="en-US" dirty="0">
                <a:cs typeface="Calibri"/>
              </a:rPr>
              <a:t> </a:t>
            </a:r>
            <a:r>
              <a:rPr lang="en-US" dirty="0" err="1">
                <a:cs typeface="Calibri"/>
              </a:rPr>
              <a:t>tel</a:t>
            </a:r>
            <a:r>
              <a:rPr lang="en-US" dirty="0">
                <a:cs typeface="Calibri"/>
              </a:rPr>
              <a:t> que, par </a:t>
            </a:r>
            <a:r>
              <a:rPr lang="en-US" dirty="0" err="1">
                <a:cs typeface="Calibri"/>
              </a:rPr>
              <a:t>exemple</a:t>
            </a:r>
            <a:r>
              <a:rPr lang="en-US" dirty="0">
                <a:cs typeface="Calibri"/>
              </a:rPr>
              <a:t>, des réseaux de bornes de recharge. Les véhicules électriques sont alimentés par </a:t>
            </a:r>
            <a:r>
              <a:rPr lang="en-US" dirty="0" err="1">
                <a:cs typeface="Calibri"/>
              </a:rPr>
              <a:t>une</a:t>
            </a:r>
            <a:r>
              <a:rPr lang="en-US" dirty="0">
                <a:cs typeface="Calibri"/>
              </a:rPr>
              <a:t> batterie qui doit être rechargée une fois que l'électricité stockée est épuisée. Grâce aux progrès </a:t>
            </a:r>
            <a:r>
              <a:rPr lang="en-US" dirty="0" err="1">
                <a:cs typeface="Calibri"/>
              </a:rPr>
              <a:t>réalisés</a:t>
            </a:r>
            <a:r>
              <a:rPr lang="en-US" dirty="0">
                <a:cs typeface="Calibri"/>
              </a:rPr>
              <a:t> pour les technologies des batteries, les voitures électriques peuvent désormais parcourir des centaines de kilomètres avant d'avoir besoin d'être rechargées. Les transports publics ont également fait </a:t>
            </a:r>
            <a:r>
              <a:rPr lang="en-US" dirty="0" err="1">
                <a:cs typeface="Calibri"/>
              </a:rPr>
              <a:t>l'objet</a:t>
            </a:r>
            <a:r>
              <a:rPr lang="en-US" dirty="0">
                <a:cs typeface="Calibri"/>
              </a:rPr>
              <a:t> </a:t>
            </a:r>
            <a:r>
              <a:rPr lang="en-US" dirty="0" err="1">
                <a:cs typeface="Calibri"/>
              </a:rPr>
              <a:t>d'innovations</a:t>
            </a:r>
            <a:r>
              <a:rPr lang="en-US" dirty="0">
                <a:cs typeface="Calibri"/>
              </a:rPr>
              <a:t> avec, par </a:t>
            </a:r>
            <a:r>
              <a:rPr lang="en-US" dirty="0" err="1">
                <a:cs typeface="Calibri"/>
              </a:rPr>
              <a:t>exemple</a:t>
            </a:r>
            <a:r>
              <a:rPr lang="en-US" dirty="0">
                <a:cs typeface="Calibri"/>
              </a:rPr>
              <a:t>, </a:t>
            </a:r>
            <a:r>
              <a:rPr lang="en-US" dirty="0" err="1">
                <a:cs typeface="Calibri"/>
              </a:rPr>
              <a:t>l’apparition</a:t>
            </a:r>
            <a:r>
              <a:rPr lang="en-US" dirty="0">
                <a:cs typeface="Calibri"/>
              </a:rPr>
              <a:t> des autobus électriques. La figure montre également un autobus à hydrogène. Les technologies de transport à l'hydrogène </a:t>
            </a:r>
            <a:r>
              <a:rPr lang="en-US" dirty="0" err="1">
                <a:cs typeface="Calibri"/>
              </a:rPr>
              <a:t>sont</a:t>
            </a:r>
            <a:r>
              <a:rPr lang="en-US" dirty="0">
                <a:cs typeface="Calibri"/>
              </a:rPr>
              <a:t> complexes, mais l'essentiel est qu'elles disposent d'un moteur </a:t>
            </a:r>
            <a:r>
              <a:rPr lang="en-US" dirty="0" err="1">
                <a:cs typeface="Calibri"/>
              </a:rPr>
              <a:t>alimenté</a:t>
            </a:r>
            <a:r>
              <a:rPr lang="en-US" dirty="0">
                <a:cs typeface="Calibri"/>
              </a:rPr>
              <a:t> par de </a:t>
            </a:r>
            <a:r>
              <a:rPr lang="en-US" dirty="0" err="1">
                <a:cs typeface="Calibri"/>
              </a:rPr>
              <a:t>l'hydrogène</a:t>
            </a:r>
            <a:r>
              <a:rPr lang="en-US" dirty="0">
                <a:cs typeface="Calibri"/>
              </a:rPr>
              <a:t> qui ne produit pas d'émissions de dioxyde de carbone en tant que sous-produit. Les technologies de l'hydrogène et de l'électricité pourraient jouer un rôle clé dans la décarbonisation du secteur des transports. Il est important de noter que ces technologies ne sont pas sans poser </a:t>
            </a:r>
            <a:r>
              <a:rPr lang="en-US" dirty="0" err="1">
                <a:cs typeface="Calibri"/>
              </a:rPr>
              <a:t>leur</a:t>
            </a:r>
            <a:r>
              <a:rPr lang="en-US" dirty="0">
                <a:cs typeface="Calibri"/>
              </a:rPr>
              <a:t> part de </a:t>
            </a:r>
            <a:r>
              <a:rPr lang="en-US" dirty="0" err="1">
                <a:cs typeface="Calibri"/>
              </a:rPr>
              <a:t>défis</a:t>
            </a:r>
            <a:r>
              <a:rPr lang="en-US" dirty="0">
                <a:cs typeface="Calibri"/>
              </a:rPr>
              <a:t>. Par exemple, les économies d'émissions réalisées par les véhicules électriques peuvent être réduites si l'électricité est produite par une centrale </a:t>
            </a:r>
            <a:r>
              <a:rPr lang="en-US" dirty="0" err="1">
                <a:cs typeface="Calibri"/>
              </a:rPr>
              <a:t>thermique</a:t>
            </a:r>
            <a:r>
              <a:rPr lang="en-US" dirty="0">
                <a:cs typeface="Calibri"/>
              </a:rPr>
              <a:t> </a:t>
            </a:r>
            <a:r>
              <a:rPr lang="en-US" dirty="0" err="1">
                <a:cs typeface="Calibri"/>
              </a:rPr>
              <a:t>polluante</a:t>
            </a:r>
            <a:r>
              <a:rPr lang="en-US" dirty="0">
                <a:cs typeface="Calibri"/>
              </a:rPr>
              <a:t>. Il est important d'avoir une vue d'ensemble du système lors de la planification de la décarbonisation.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492124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La figure </a:t>
            </a:r>
            <a:r>
              <a:rPr lang="en-US" dirty="0" err="1">
                <a:cs typeface="Calibri"/>
              </a:rPr>
              <a:t>présente</a:t>
            </a:r>
            <a:r>
              <a:rPr lang="en-US" dirty="0">
                <a:cs typeface="Calibri"/>
              </a:rPr>
              <a:t> des technologies </a:t>
            </a:r>
            <a:r>
              <a:rPr lang="en-US" dirty="0" err="1">
                <a:cs typeface="Calibri"/>
              </a:rPr>
              <a:t>conventionnelles</a:t>
            </a:r>
            <a:r>
              <a:rPr lang="en-US" dirty="0">
                <a:cs typeface="Calibri"/>
              </a:rPr>
              <a:t> alimentées par des </a:t>
            </a:r>
            <a:r>
              <a:rPr lang="en-US" dirty="0" err="1">
                <a:cs typeface="Calibri"/>
              </a:rPr>
              <a:t>produits</a:t>
            </a:r>
            <a:r>
              <a:rPr lang="en-US" dirty="0">
                <a:cs typeface="Calibri"/>
              </a:rPr>
              <a:t> </a:t>
            </a:r>
            <a:r>
              <a:rPr lang="en-US" dirty="0" err="1">
                <a:cs typeface="Calibri"/>
              </a:rPr>
              <a:t>pétroliers</a:t>
            </a:r>
            <a:r>
              <a:rPr lang="en-US" dirty="0">
                <a:cs typeface="Calibri"/>
              </a:rPr>
              <a:t> et des technologies </a:t>
            </a:r>
            <a:r>
              <a:rPr lang="en-US" dirty="0" err="1">
                <a:cs typeface="Calibri"/>
              </a:rPr>
              <a:t>électriques</a:t>
            </a:r>
            <a:r>
              <a:rPr lang="en-US" dirty="0">
                <a:cs typeface="Calibri"/>
              </a:rPr>
              <a:t> alimentées par l'électricité. La demande de transport routier a été divisée en trois </a:t>
            </a:r>
            <a:r>
              <a:rPr lang="en-US" dirty="0" err="1">
                <a:cs typeface="Calibri"/>
              </a:rPr>
              <a:t>catégories</a:t>
            </a:r>
            <a:r>
              <a:rPr lang="en-US" dirty="0">
                <a:cs typeface="Calibri"/>
              </a:rPr>
              <a:t>: les voitures, les motos et les autobus. Nous pouvons modéliser les véhicules conventionnels et électriques en utilisant des données de performance spécifiques à chaque technologie. Par exemple, nous pouvons utiliser le </a:t>
            </a:r>
            <a:r>
              <a:rPr lang="en-US" dirty="0" err="1">
                <a:cs typeface="Calibri"/>
              </a:rPr>
              <a:t>paramètre</a:t>
            </a:r>
            <a:r>
              <a:rPr lang="en-US" dirty="0">
                <a:cs typeface="Calibri"/>
              </a:rPr>
              <a:t> “</a:t>
            </a:r>
            <a:r>
              <a:rPr lang="en-US" dirty="0" err="1">
                <a:cs typeface="Calibri"/>
              </a:rPr>
              <a:t>InputActivityRatio</a:t>
            </a:r>
            <a:r>
              <a:rPr lang="en-US" dirty="0">
                <a:cs typeface="Calibri"/>
              </a:rPr>
              <a:t>” pour prendre en compte l'efficacité et le carburant utilisé par chaque technologie, et nous </a:t>
            </a:r>
            <a:r>
              <a:rPr lang="en-US" dirty="0" err="1">
                <a:cs typeface="Calibri"/>
              </a:rPr>
              <a:t>pouvons</a:t>
            </a:r>
            <a:r>
              <a:rPr lang="en-US" dirty="0">
                <a:cs typeface="Calibri"/>
              </a:rPr>
              <a:t> </a:t>
            </a:r>
            <a:r>
              <a:rPr lang="en-US" dirty="0" err="1">
                <a:cs typeface="Calibri"/>
              </a:rPr>
              <a:t>tenir</a:t>
            </a:r>
            <a:r>
              <a:rPr lang="en-US" dirty="0">
                <a:cs typeface="Calibri"/>
              </a:rPr>
              <a:t> </a:t>
            </a:r>
            <a:r>
              <a:rPr lang="en-US" dirty="0" err="1">
                <a:cs typeface="Calibri"/>
              </a:rPr>
              <a:t>compte</a:t>
            </a:r>
            <a:r>
              <a:rPr lang="en-US" dirty="0">
                <a:cs typeface="Calibri"/>
              </a:rPr>
              <a:t> des </a:t>
            </a:r>
            <a:r>
              <a:rPr lang="en-US" dirty="0" err="1">
                <a:cs typeface="Calibri"/>
              </a:rPr>
              <a:t>coûts</a:t>
            </a:r>
            <a:r>
              <a:rPr lang="en-US" dirty="0">
                <a:cs typeface="Calibri"/>
              </a:rPr>
              <a:t> </a:t>
            </a:r>
            <a:r>
              <a:rPr lang="en-US" dirty="0" err="1">
                <a:cs typeface="Calibri"/>
              </a:rPr>
              <a:t>en</a:t>
            </a:r>
            <a:r>
              <a:rPr lang="en-US" dirty="0">
                <a:cs typeface="Calibri"/>
              </a:rPr>
              <a:t> </a:t>
            </a:r>
            <a:r>
              <a:rPr lang="en-US" dirty="0" err="1">
                <a:cs typeface="Calibri"/>
              </a:rPr>
              <a:t>utilisant</a:t>
            </a:r>
            <a:r>
              <a:rPr lang="en-US" dirty="0">
                <a:cs typeface="Calibri"/>
              </a:rPr>
              <a:t> les </a:t>
            </a:r>
            <a:r>
              <a:rPr lang="en-US" dirty="0" err="1">
                <a:cs typeface="Calibri"/>
              </a:rPr>
              <a:t>paramètres</a:t>
            </a:r>
            <a:r>
              <a:rPr lang="en-US" dirty="0">
                <a:cs typeface="Calibri"/>
              </a:rPr>
              <a:t> </a:t>
            </a:r>
            <a:r>
              <a:rPr lang="en-US" dirty="0" err="1">
                <a:cs typeface="Calibri"/>
              </a:rPr>
              <a:t>liés</a:t>
            </a:r>
            <a:r>
              <a:rPr lang="en-US" dirty="0">
                <a:cs typeface="Calibri"/>
              </a:rPr>
              <a:t> aux </a:t>
            </a:r>
            <a:r>
              <a:rPr lang="en-US" dirty="0" err="1">
                <a:cs typeface="Calibri"/>
              </a:rPr>
              <a:t>coûts</a:t>
            </a:r>
            <a:r>
              <a:rPr lang="en-US" dirty="0">
                <a:cs typeface="Calibri"/>
              </a:rPr>
              <a:t> </a:t>
            </a:r>
            <a:r>
              <a:rPr lang="en-US" dirty="0" err="1">
                <a:cs typeface="Calibri"/>
              </a:rPr>
              <a:t>en</a:t>
            </a:r>
            <a:r>
              <a:rPr lang="en-US" dirty="0">
                <a:cs typeface="Calibri"/>
              </a:rPr>
              <a:t> capital, aux </a:t>
            </a:r>
            <a:r>
              <a:rPr lang="en-US" dirty="0" err="1">
                <a:cs typeface="Calibri"/>
              </a:rPr>
              <a:t>coûts</a:t>
            </a:r>
            <a:r>
              <a:rPr lang="en-US" dirty="0">
                <a:cs typeface="Calibri"/>
              </a:rPr>
              <a:t> fixes et aux </a:t>
            </a:r>
            <a:r>
              <a:rPr lang="en-US" dirty="0" err="1">
                <a:cs typeface="Calibri"/>
              </a:rPr>
              <a:t>coûts</a:t>
            </a:r>
            <a:r>
              <a:rPr lang="en-US" dirty="0">
                <a:cs typeface="Calibri"/>
              </a:rPr>
              <a:t> variables. Les données relatives à la demande de transport routier peuvent provenir des bilans énergétiques nationaux et nous pouvons les diviser entre les voitures, les motos et les autobus en fonction de la répartition du transport par mode dans le pays. </a:t>
            </a:r>
          </a:p>
          <a:p>
            <a:endParaRPr lang="en-US" dirty="0"/>
          </a:p>
          <a:p>
            <a:r>
              <a:rPr lang="en-US" dirty="0">
                <a:cs typeface="Calibri"/>
              </a:rPr>
              <a:t>En exécutant un modèle </a:t>
            </a:r>
            <a:r>
              <a:rPr lang="en-US" dirty="0" err="1">
                <a:cs typeface="Calibri"/>
              </a:rPr>
              <a:t>OSeMOSYS</a:t>
            </a:r>
            <a:r>
              <a:rPr lang="en-US" dirty="0">
                <a:cs typeface="Calibri"/>
              </a:rPr>
              <a:t> </a:t>
            </a:r>
            <a:r>
              <a:rPr lang="en-US" dirty="0" err="1">
                <a:cs typeface="Calibri"/>
              </a:rPr>
              <a:t>ayant</a:t>
            </a:r>
            <a:r>
              <a:rPr lang="en-US" dirty="0">
                <a:cs typeface="Calibri"/>
              </a:rPr>
              <a:t> un </a:t>
            </a:r>
            <a:r>
              <a:rPr lang="en-US" dirty="0" err="1">
                <a:cs typeface="Calibri"/>
              </a:rPr>
              <a:t>secteur</a:t>
            </a:r>
            <a:r>
              <a:rPr lang="en-US" dirty="0">
                <a:cs typeface="Calibri"/>
              </a:rPr>
              <a:t> des transports </a:t>
            </a:r>
            <a:r>
              <a:rPr lang="en-US" dirty="0" err="1">
                <a:cs typeface="Calibri"/>
              </a:rPr>
              <a:t>tel</a:t>
            </a:r>
            <a:r>
              <a:rPr lang="en-US" dirty="0">
                <a:cs typeface="Calibri"/>
              </a:rPr>
              <a:t> que </a:t>
            </a:r>
            <a:r>
              <a:rPr lang="en-US" dirty="0" err="1">
                <a:cs typeface="Calibri"/>
              </a:rPr>
              <a:t>présenté</a:t>
            </a:r>
            <a:r>
              <a:rPr lang="en-US" dirty="0">
                <a:cs typeface="Calibri"/>
              </a:rPr>
              <a:t> dans la figure, nous pouvons voir les implications en termes de coûts et d'émissions des différentes options technologiques. Par exemple, nous </a:t>
            </a:r>
            <a:r>
              <a:rPr lang="en-US" dirty="0" err="1">
                <a:cs typeface="Calibri"/>
              </a:rPr>
              <a:t>pouvons</a:t>
            </a:r>
            <a:r>
              <a:rPr lang="en-US" dirty="0">
                <a:cs typeface="Calibri"/>
              </a:rPr>
              <a:t> </a:t>
            </a:r>
            <a:r>
              <a:rPr lang="en-US" dirty="0" err="1">
                <a:cs typeface="Calibri"/>
              </a:rPr>
              <a:t>utiliser</a:t>
            </a:r>
            <a:r>
              <a:rPr lang="en-US" dirty="0">
                <a:cs typeface="Calibri"/>
              </a:rPr>
              <a:t> </a:t>
            </a:r>
            <a:r>
              <a:rPr lang="en-US" dirty="0" err="1">
                <a:cs typeface="Calibri"/>
              </a:rPr>
              <a:t>l’objectif</a:t>
            </a:r>
            <a:r>
              <a:rPr lang="en-US" dirty="0">
                <a:cs typeface="Calibri"/>
              </a:rPr>
              <a:t> du </a:t>
            </a:r>
            <a:r>
              <a:rPr lang="en-US" dirty="0" err="1">
                <a:cs typeface="Calibri"/>
              </a:rPr>
              <a:t>moindre</a:t>
            </a:r>
            <a:r>
              <a:rPr lang="en-US" dirty="0">
                <a:cs typeface="Calibri"/>
              </a:rPr>
              <a:t> </a:t>
            </a:r>
            <a:r>
              <a:rPr lang="en-US" dirty="0" err="1">
                <a:cs typeface="Calibri"/>
              </a:rPr>
              <a:t>coût</a:t>
            </a:r>
            <a:r>
              <a:rPr lang="en-US" dirty="0">
                <a:cs typeface="Calibri"/>
              </a:rPr>
              <a:t> pour déterminer à quel moment les technologies de transport électrique sont susceptibles de devenir plus économiques que les technologies conventionnelles, ce qui serait lié aux prix des carburants, aux coûts des technologies et aux paramètres de performance. Nous </a:t>
            </a:r>
            <a:r>
              <a:rPr lang="en-US" dirty="0" err="1">
                <a:cs typeface="Calibri"/>
              </a:rPr>
              <a:t>pouvons</a:t>
            </a:r>
            <a:r>
              <a:rPr lang="en-US" dirty="0">
                <a:cs typeface="Calibri"/>
              </a:rPr>
              <a:t> </a:t>
            </a:r>
            <a:r>
              <a:rPr lang="en-US" dirty="0" err="1">
                <a:cs typeface="Calibri"/>
              </a:rPr>
              <a:t>aussi</a:t>
            </a:r>
            <a:r>
              <a:rPr lang="en-US" dirty="0">
                <a:cs typeface="Calibri"/>
              </a:rPr>
              <a:t> imposer </a:t>
            </a:r>
            <a:r>
              <a:rPr lang="en-US" dirty="0" err="1">
                <a:cs typeface="Calibri"/>
              </a:rPr>
              <a:t>une</a:t>
            </a:r>
            <a:r>
              <a:rPr lang="en-US" dirty="0">
                <a:cs typeface="Calibri"/>
              </a:rPr>
              <a:t> </a:t>
            </a:r>
            <a:r>
              <a:rPr lang="en-US" dirty="0" err="1">
                <a:cs typeface="Calibri"/>
              </a:rPr>
              <a:t>contraintes</a:t>
            </a:r>
            <a:r>
              <a:rPr lang="en-US" dirty="0">
                <a:cs typeface="Calibri"/>
              </a:rPr>
              <a:t> </a:t>
            </a:r>
            <a:r>
              <a:rPr lang="en-US" dirty="0" err="1">
                <a:cs typeface="Calibri"/>
              </a:rPr>
              <a:t>en</a:t>
            </a:r>
            <a:r>
              <a:rPr lang="en-US" dirty="0">
                <a:cs typeface="Calibri"/>
              </a:rPr>
              <a:t> </a:t>
            </a:r>
            <a:r>
              <a:rPr lang="en-US" dirty="0" err="1">
                <a:cs typeface="Calibri"/>
              </a:rPr>
              <a:t>limitant</a:t>
            </a:r>
            <a:r>
              <a:rPr lang="en-US" dirty="0">
                <a:cs typeface="Calibri"/>
              </a:rPr>
              <a:t> les émissions annuelles de dioxyde de carbone dans les années à venir, ce qui nous permettrait de déterminer à quel moment et à quelle échelle il serait nécessaire de passer à des transports à faible émission de carbone. Ce type d'analyse peut éclairer l'élaboration des politiques.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015782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L'énergie est utilisée à de nombreuses fins dans le </a:t>
            </a:r>
            <a:r>
              <a:rPr lang="en-US" dirty="0" err="1">
                <a:cs typeface="Calibri"/>
              </a:rPr>
              <a:t>secteur</a:t>
            </a:r>
            <a:r>
              <a:rPr lang="en-US" dirty="0">
                <a:cs typeface="Calibri"/>
              </a:rPr>
              <a:t> </a:t>
            </a:r>
            <a:r>
              <a:rPr lang="en-US" dirty="0" err="1">
                <a:cs typeface="Calibri"/>
              </a:rPr>
              <a:t>résidentiel</a:t>
            </a:r>
            <a:r>
              <a:rPr lang="en-US" dirty="0">
                <a:cs typeface="Calibri"/>
              </a:rPr>
              <a:t>. Nous pouvons constater que l'énergie est utilisée de différentes manières, du chauffage à la climatisation, en passant par la cuisine, l'éclairage et les appareils électroniques. La répartition de la demande d'énergie résidentielle par tâche varie d'un pays à </a:t>
            </a:r>
            <a:r>
              <a:rPr lang="en-US" dirty="0" err="1">
                <a:cs typeface="Calibri"/>
              </a:rPr>
              <a:t>l'autre</a:t>
            </a:r>
            <a:r>
              <a:rPr lang="en-US" dirty="0">
                <a:cs typeface="Calibri"/>
              </a:rPr>
              <a:t>; </a:t>
            </a:r>
            <a:r>
              <a:rPr lang="en-US" dirty="0" err="1">
                <a:cs typeface="Calibri"/>
              </a:rPr>
              <a:t>cette</a:t>
            </a:r>
            <a:r>
              <a:rPr lang="en-US" dirty="0">
                <a:cs typeface="Calibri"/>
              </a:rPr>
              <a:t> figure est un exemple basé sur les résultats d'une enquête menée en Italie. Toutefois, les résultats seraient probablement différents pour des pays ayant des climats, des niveaux de développement et des modes de vie </a:t>
            </a:r>
            <a:r>
              <a:rPr lang="en-US" dirty="0" err="1">
                <a:cs typeface="Calibri"/>
              </a:rPr>
              <a:t>différents</a:t>
            </a:r>
            <a:r>
              <a:rPr lang="en-US" dirty="0">
                <a:cs typeface="Calibri"/>
              </a:rPr>
              <a:t>. Elle est également fortement liée au niveau d'accès à l'électricité et à la disponibilité </a:t>
            </a:r>
            <a:r>
              <a:rPr lang="en-US" dirty="0" err="1">
                <a:cs typeface="Calibri"/>
              </a:rPr>
              <a:t>d'autres</a:t>
            </a:r>
            <a:r>
              <a:rPr lang="en-US" dirty="0">
                <a:cs typeface="Calibri"/>
              </a:rPr>
              <a:t> </a:t>
            </a:r>
            <a:r>
              <a:rPr lang="en-US" dirty="0" err="1">
                <a:cs typeface="Calibri"/>
              </a:rPr>
              <a:t>formes</a:t>
            </a:r>
            <a:r>
              <a:rPr lang="en-US" dirty="0">
                <a:cs typeface="Calibri"/>
              </a:rPr>
              <a:t> </a:t>
            </a:r>
            <a:r>
              <a:rPr lang="en-US" dirty="0" err="1">
                <a:cs typeface="Calibri"/>
              </a:rPr>
              <a:t>d’énergie</a:t>
            </a:r>
            <a:r>
              <a:rPr lang="en-US" dirty="0">
                <a:cs typeface="Calibri"/>
              </a:rPr>
              <a:t> dans le pays. En </a:t>
            </a:r>
            <a:r>
              <a:rPr lang="en-US" dirty="0" err="1">
                <a:cs typeface="Calibri"/>
              </a:rPr>
              <a:t>effet</a:t>
            </a:r>
            <a:r>
              <a:rPr lang="en-US" dirty="0">
                <a:cs typeface="Calibri"/>
              </a:rPr>
              <a:t>, les activités résidentielles peuvent utiliser différentes </a:t>
            </a:r>
            <a:r>
              <a:rPr lang="en-US" dirty="0" err="1">
                <a:cs typeface="Calibri"/>
              </a:rPr>
              <a:t>formes</a:t>
            </a:r>
            <a:r>
              <a:rPr lang="en-US" dirty="0">
                <a:cs typeface="Calibri"/>
              </a:rPr>
              <a:t> </a:t>
            </a:r>
            <a:r>
              <a:rPr lang="en-US" dirty="0" err="1">
                <a:cs typeface="Calibri"/>
              </a:rPr>
              <a:t>d'énergie</a:t>
            </a:r>
            <a:r>
              <a:rPr lang="en-US" dirty="0">
                <a:cs typeface="Calibri"/>
              </a:rPr>
              <a:t>; par exemple, la demande de cuisson peut être satisfaite par la biomasse, les produits pétroliers, le gaz naturel ou l'électricité. Là encore, les </a:t>
            </a:r>
            <a:r>
              <a:rPr lang="en-US" dirty="0" err="1">
                <a:cs typeface="Calibri"/>
              </a:rPr>
              <a:t>formes</a:t>
            </a:r>
            <a:r>
              <a:rPr lang="en-US" dirty="0">
                <a:cs typeface="Calibri"/>
              </a:rPr>
              <a:t> </a:t>
            </a:r>
            <a:r>
              <a:rPr lang="en-US" dirty="0" err="1">
                <a:cs typeface="Calibri"/>
              </a:rPr>
              <a:t>d’énergie</a:t>
            </a:r>
            <a:r>
              <a:rPr lang="en-US" dirty="0">
                <a:cs typeface="Calibri"/>
              </a:rPr>
              <a:t> </a:t>
            </a:r>
            <a:r>
              <a:rPr lang="en-US" dirty="0" err="1">
                <a:cs typeface="Calibri"/>
              </a:rPr>
              <a:t>utilisées</a:t>
            </a:r>
            <a:r>
              <a:rPr lang="en-US" dirty="0">
                <a:cs typeface="Calibri"/>
              </a:rPr>
              <a:t> varient d'un pays à l'autre. </a:t>
            </a:r>
            <a:r>
              <a:rPr lang="en-US" dirty="0" err="1">
                <a:cs typeface="Calibri"/>
              </a:rPr>
              <a:t>Chaque</a:t>
            </a:r>
            <a:r>
              <a:rPr lang="en-US" dirty="0">
                <a:cs typeface="Calibri"/>
              </a:rPr>
              <a:t> </a:t>
            </a:r>
            <a:r>
              <a:rPr lang="en-US" dirty="0" err="1">
                <a:cs typeface="Calibri"/>
              </a:rPr>
              <a:t>forme</a:t>
            </a:r>
            <a:r>
              <a:rPr lang="en-US" dirty="0">
                <a:cs typeface="Calibri"/>
              </a:rPr>
              <a:t> </a:t>
            </a:r>
            <a:r>
              <a:rPr lang="en-US" dirty="0" err="1">
                <a:cs typeface="Calibri"/>
              </a:rPr>
              <a:t>d’énegie</a:t>
            </a:r>
            <a:r>
              <a:rPr lang="en-US" dirty="0">
                <a:cs typeface="Calibri"/>
              </a:rPr>
              <a:t> a des impacts et des défis différents, comme nous le verrons dans les diapositives suivantes. </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Les principales technologies résidentielles comprennent les lampes, les </a:t>
            </a:r>
            <a:r>
              <a:rPr lang="en-US" dirty="0" err="1">
                <a:cs typeface="Calibri"/>
              </a:rPr>
              <a:t>cuisinières</a:t>
            </a:r>
            <a:r>
              <a:rPr lang="en-US" dirty="0">
                <a:cs typeface="Calibri"/>
              </a:rPr>
              <a:t>, les systèmes de chauffage et de climatisation et d'autres appareils électriques. Certaines de ces technologies sont limitées à </a:t>
            </a:r>
            <a:r>
              <a:rPr lang="en-US" dirty="0" err="1">
                <a:cs typeface="Calibri"/>
              </a:rPr>
              <a:t>une</a:t>
            </a:r>
            <a:r>
              <a:rPr lang="en-US" dirty="0">
                <a:cs typeface="Calibri"/>
              </a:rPr>
              <a:t> </a:t>
            </a:r>
            <a:r>
              <a:rPr lang="en-US" dirty="0" err="1">
                <a:cs typeface="Calibri"/>
              </a:rPr>
              <a:t>seule</a:t>
            </a:r>
            <a:r>
              <a:rPr lang="en-US" dirty="0">
                <a:cs typeface="Calibri"/>
              </a:rPr>
              <a:t> </a:t>
            </a:r>
            <a:r>
              <a:rPr lang="en-US" dirty="0" err="1">
                <a:cs typeface="Calibri"/>
              </a:rPr>
              <a:t>forme</a:t>
            </a:r>
            <a:r>
              <a:rPr lang="en-US" dirty="0">
                <a:cs typeface="Calibri"/>
              </a:rPr>
              <a:t> </a:t>
            </a:r>
            <a:r>
              <a:rPr lang="en-US" dirty="0" err="1">
                <a:cs typeface="Calibri"/>
              </a:rPr>
              <a:t>d’énergie</a:t>
            </a:r>
            <a:r>
              <a:rPr lang="en-US" dirty="0">
                <a:cs typeface="Calibri"/>
              </a:rPr>
              <a:t>: par exemple, les appareils électriques et les systèmes de climatisation dépendent de l'électricité. Cependant, dans d'autres cas, il existe plusieurs options technologiques qui </a:t>
            </a:r>
            <a:r>
              <a:rPr lang="en-US" dirty="0" err="1">
                <a:cs typeface="Calibri"/>
              </a:rPr>
              <a:t>utilisent</a:t>
            </a:r>
            <a:r>
              <a:rPr lang="en-US" dirty="0">
                <a:cs typeface="Calibri"/>
              </a:rPr>
              <a:t> </a:t>
            </a:r>
            <a:r>
              <a:rPr lang="en-US" dirty="0" err="1">
                <a:cs typeface="Calibri"/>
              </a:rPr>
              <a:t>différentes</a:t>
            </a:r>
            <a:r>
              <a:rPr lang="en-US" dirty="0">
                <a:cs typeface="Calibri"/>
              </a:rPr>
              <a:t> </a:t>
            </a:r>
            <a:r>
              <a:rPr lang="en-US" dirty="0" err="1">
                <a:cs typeface="Calibri"/>
              </a:rPr>
              <a:t>formes</a:t>
            </a:r>
            <a:r>
              <a:rPr lang="en-US" dirty="0">
                <a:cs typeface="Calibri"/>
              </a:rPr>
              <a:t> </a:t>
            </a:r>
            <a:r>
              <a:rPr lang="en-US" dirty="0" err="1">
                <a:cs typeface="Calibri"/>
              </a:rPr>
              <a:t>d’énergie</a:t>
            </a:r>
            <a:r>
              <a:rPr lang="en-US" dirty="0">
                <a:cs typeface="Calibri"/>
              </a:rPr>
              <a:t>. Comme nous l'avons vu dans la diapositive précédente, la demande de cuisson peut être satisfaite par la biomasse, le gaz naturel, les produits pétroliers ou l'électricité en utilisant des types de </a:t>
            </a:r>
            <a:r>
              <a:rPr lang="en-US" dirty="0" err="1">
                <a:cs typeface="Calibri"/>
              </a:rPr>
              <a:t>cuisinières</a:t>
            </a:r>
            <a:r>
              <a:rPr lang="en-US" dirty="0">
                <a:cs typeface="Calibri"/>
              </a:rPr>
              <a:t> spécifiques. Les technologies du </a:t>
            </a:r>
            <a:r>
              <a:rPr lang="en-US" dirty="0" err="1">
                <a:cs typeface="Calibri"/>
              </a:rPr>
              <a:t>secteur</a:t>
            </a:r>
            <a:r>
              <a:rPr lang="en-US" dirty="0">
                <a:cs typeface="Calibri"/>
              </a:rPr>
              <a:t> </a:t>
            </a:r>
            <a:r>
              <a:rPr lang="en-US" dirty="0" err="1">
                <a:cs typeface="Calibri"/>
              </a:rPr>
              <a:t>résidentiel</a:t>
            </a:r>
            <a:r>
              <a:rPr lang="en-US" dirty="0">
                <a:cs typeface="Calibri"/>
              </a:rPr>
              <a:t> ont des paramètres de performance variables. Par exemple, les </a:t>
            </a:r>
            <a:r>
              <a:rPr lang="en-US" dirty="0" err="1">
                <a:cs typeface="Calibri"/>
              </a:rPr>
              <a:t>cuisinières</a:t>
            </a:r>
            <a:r>
              <a:rPr lang="en-US" dirty="0">
                <a:cs typeface="Calibri"/>
              </a:rPr>
              <a:t> électriques sont généralement beaucoup plus efficaces que </a:t>
            </a:r>
            <a:r>
              <a:rPr lang="en-US" dirty="0" err="1">
                <a:cs typeface="Calibri"/>
              </a:rPr>
              <a:t>celles</a:t>
            </a:r>
            <a:r>
              <a:rPr lang="en-US" dirty="0">
                <a:cs typeface="Calibri"/>
              </a:rPr>
              <a:t> </a:t>
            </a:r>
            <a:r>
              <a:rPr lang="en-US" dirty="0" err="1">
                <a:cs typeface="Calibri"/>
              </a:rPr>
              <a:t>utilisant</a:t>
            </a:r>
            <a:r>
              <a:rPr lang="en-US" dirty="0">
                <a:cs typeface="Calibri"/>
              </a:rPr>
              <a:t> la biomasse. La </a:t>
            </a:r>
            <a:r>
              <a:rPr lang="en-US" dirty="0" err="1">
                <a:cs typeface="Calibri"/>
              </a:rPr>
              <a:t>technologie</a:t>
            </a:r>
            <a:r>
              <a:rPr lang="en-US" dirty="0">
                <a:cs typeface="Calibri"/>
              </a:rPr>
              <a:t> </a:t>
            </a:r>
            <a:r>
              <a:rPr lang="en-US" dirty="0" err="1">
                <a:cs typeface="Calibri"/>
              </a:rPr>
              <a:t>utilisée</a:t>
            </a:r>
            <a:r>
              <a:rPr lang="en-US" dirty="0">
                <a:cs typeface="Calibri"/>
              </a:rPr>
              <a:t> détermine également l'impact de l'activité. Par exemple, les </a:t>
            </a:r>
            <a:r>
              <a:rPr lang="en-US" dirty="0" err="1">
                <a:cs typeface="Calibri"/>
              </a:rPr>
              <a:t>cuisinières</a:t>
            </a:r>
            <a:r>
              <a:rPr lang="en-US" dirty="0">
                <a:cs typeface="Calibri"/>
              </a:rPr>
              <a:t> </a:t>
            </a:r>
            <a:r>
              <a:rPr lang="en-US" dirty="0" err="1">
                <a:cs typeface="Calibri"/>
              </a:rPr>
              <a:t>alimentés</a:t>
            </a:r>
            <a:r>
              <a:rPr lang="en-US" dirty="0">
                <a:cs typeface="Calibri"/>
              </a:rPr>
              <a:t> par des produits pétroliers produisent des émissions de gaz à effet de serre et </a:t>
            </a:r>
            <a:r>
              <a:rPr lang="en-US" dirty="0" err="1">
                <a:cs typeface="Calibri"/>
              </a:rPr>
              <a:t>d'autres</a:t>
            </a:r>
            <a:r>
              <a:rPr lang="en-US" dirty="0">
                <a:cs typeface="Calibri"/>
              </a:rPr>
              <a:t> </a:t>
            </a:r>
            <a:r>
              <a:rPr lang="en-US" dirty="0" err="1">
                <a:cs typeface="Calibri"/>
              </a:rPr>
              <a:t>polluants</a:t>
            </a:r>
            <a:r>
              <a:rPr lang="en-US" dirty="0">
                <a:cs typeface="Calibri"/>
              </a:rPr>
              <a:t> qui ont un impact sur l'environnement et la santé humaine. En revanche, l'utilisation de </a:t>
            </a:r>
            <a:r>
              <a:rPr lang="en-US" dirty="0" err="1">
                <a:cs typeface="Calibri"/>
              </a:rPr>
              <a:t>cuisinières</a:t>
            </a:r>
            <a:r>
              <a:rPr lang="en-US" dirty="0">
                <a:cs typeface="Calibri"/>
              </a:rPr>
              <a:t> électriques permet d'éviter ces émissions. Nous pouvons modéliser différents types de technologies résidentielles dans </a:t>
            </a:r>
            <a:r>
              <a:rPr lang="en-US" dirty="0" err="1">
                <a:cs typeface="Calibri"/>
              </a:rPr>
              <a:t>OSeMOSYS</a:t>
            </a:r>
            <a:r>
              <a:rPr lang="en-US" dirty="0">
                <a:cs typeface="Calibri"/>
              </a:rPr>
              <a:t>, ce qui nous permet de mieux comprendre leurs implications en termes d'environnement et de coûts.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4204032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Cliquez pour modifier le style du titre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creativecommons.org/licenses/by/4.0/" TargetMode="External"/><Relationship Id="rId5" Type="http://schemas.openxmlformats.org/officeDocument/2006/relationships/hyperlink" Target="https://www.mdpi.com/1996-1073/12/9/1591/htm" TargetMode="Externa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creativecommons.org/licenses/by/4.0/" TargetMode="External"/><Relationship Id="rId5" Type="http://schemas.openxmlformats.org/officeDocument/2006/relationships/hyperlink" Target="https://www.mdpi.com/1996-1073/12/9/1591/htm" TargetMode="Externa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3390/en12091591"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creativecommons.org/licenses/by/4.0/" TargetMode="External"/><Relationship Id="rId4" Type="http://schemas.openxmlformats.org/officeDocument/2006/relationships/hyperlink" Target="https://www.mdpi.com/2673-4060/1/2/7/ht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creativecommons.org/licenses/by/4.0/" TargetMode="External"/><Relationship Id="rId5" Type="http://schemas.openxmlformats.org/officeDocument/2006/relationships/hyperlink" Target="https://www.mdpi.com/1996-1073/13/4/825/htm" TargetMode="Externa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creativecommons.org/licenses/by/4.0/" TargetMode="External"/><Relationship Id="rId5" Type="http://schemas.openxmlformats.org/officeDocument/2006/relationships/hyperlink" Target="https://www.mdpi.com/2079-9276/8/2/73/htm" TargetMode="Externa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3390/world1020007" TargetMode="External"/><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hyperlink" Target="https://doi.org/10.3390/resources8020073" TargetMode="External"/><Relationship Id="rId4" Type="http://schemas.openxmlformats.org/officeDocument/2006/relationships/hyperlink" Target="https://doi.org/10.3390/en13040825"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creativecommons.org/licenses/by/4.0/" TargetMode="External"/><Relationship Id="rId5" Type="http://schemas.openxmlformats.org/officeDocument/2006/relationships/hyperlink" Target="https://www.mdpi.com/1996-1073/13/3/508/htm" TargetMode="Externa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creativecommons.org/licenses/by/4.0/" TargetMode="External"/><Relationship Id="rId5" Type="http://schemas.openxmlformats.org/officeDocument/2006/relationships/hyperlink" Target="https://www.mdpi.com/1996-1073/13/3/508/htm" TargetMode="Externa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creativecommons.org/licenses/by/4.0/" TargetMode="External"/><Relationship Id="rId5" Type="http://schemas.openxmlformats.org/officeDocument/2006/relationships/hyperlink" Target="https://www.mdpi.com/1996-1073/13/24/6506/htm" TargetMode="Externa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creativecommons.org/licenses/by/4.0/" TargetMode="External"/><Relationship Id="rId5" Type="http://schemas.openxmlformats.org/officeDocument/2006/relationships/hyperlink" Target="https://www.mdpi.com/1996-1073/10/7/956/htm" TargetMode="Externa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creativecommons.org/licenses/by/4.0/" TargetMode="External"/><Relationship Id="rId5" Type="http://schemas.openxmlformats.org/officeDocument/2006/relationships/hyperlink" Target="https://www.mdpi.com/1996-1073/12/16/3095/htm" TargetMode="Externa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3390/en13030508"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hyperlink" Target="https://doi.org/10.3390/en12163095" TargetMode="External"/><Relationship Id="rId5" Type="http://schemas.openxmlformats.org/officeDocument/2006/relationships/hyperlink" Target="https://doi.org/103390/en10070956" TargetMode="External"/><Relationship Id="rId4" Type="http://schemas.openxmlformats.org/officeDocument/2006/relationships/hyperlink" Target="https://doi.org/10.3390/en13246506"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creativecommons.org/licenses/by/4.0/" TargetMode="External"/><Relationship Id="rId5" Type="http://schemas.openxmlformats.org/officeDocument/2006/relationships/hyperlink" Target="https://www.mdpi.com/1996-1073/13/2/432/htm"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s://creativecommons.org/licenses/by-sa/4.0/deed.e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ommons.wikimedia.org/w/index.php?curid=87864359" TargetMode="Externa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creativecommons.org/licenses/by/4.0/" TargetMode="External"/><Relationship Id="rId4" Type="http://schemas.openxmlformats.org/officeDocument/2006/relationships/hyperlink" Target="https://www.mdpi.com/1996-1073/14/1/217/ht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doi.org/10.3390/en13020432"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hyperlink" Target="https://doi.org/10.3390/en14010217"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creativecommons.org/licenses/by/4.0/" TargetMode="External"/><Relationship Id="rId4" Type="http://schemas.openxmlformats.org/officeDocument/2006/relationships/hyperlink" Target="https://www.mdpi.com/1996-1073/12/11/2055/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picture containing website&#10;&#10;Description automatically generated">
            <a:extLst>
              <a:ext uri="{FF2B5EF4-FFF2-40B4-BE49-F238E27FC236}">
                <a16:creationId xmlns:a16="http://schemas.microsoft.com/office/drawing/2014/main" id="{0CCF31CC-029C-1E47-903C-6D88EA9BADA8}"/>
              </a:ext>
            </a:extLst>
          </p:cNvPr>
          <p:cNvPicPr>
            <a:picLocks noChangeAspect="1"/>
          </p:cNvPicPr>
          <p:nvPr/>
        </p:nvPicPr>
        <p:blipFill>
          <a:blip r:embed="rId3"/>
          <a:stretch>
            <a:fillRect/>
          </a:stretch>
        </p:blipFill>
        <p:spPr>
          <a:xfrm>
            <a:off x="0" y="0"/>
            <a:ext cx="12192000" cy="6866890"/>
          </a:xfrm>
          <a:prstGeom prst="rect">
            <a:avLst/>
          </a:prstGeom>
        </p:spPr>
      </p:pic>
      <p:sp>
        <p:nvSpPr>
          <p:cNvPr id="8" name="TextBox 1">
            <a:extLst>
              <a:ext uri="{FF2B5EF4-FFF2-40B4-BE49-F238E27FC236}">
                <a16:creationId xmlns:a16="http://schemas.microsoft.com/office/drawing/2014/main" id="{FA5F907A-F582-E64F-8AD8-819A210C2357}"/>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53406" y="3133006"/>
            <a:ext cx="3970994"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La </a:t>
            </a:r>
            <a:r>
              <a:rPr lang="en-ZA" b="1" dirty="0" err="1">
                <a:latin typeface="Open Sans ExtraBold"/>
                <a:ea typeface="Open Sans ExtraBold" panose="020B0606030504020204" pitchFamily="34" charset="0"/>
                <a:cs typeface="Open Sans ExtraBold" panose="020B0606030504020204" pitchFamily="34" charset="0"/>
              </a:rPr>
              <a:t>modélisation</a:t>
            </a:r>
            <a:r>
              <a:rPr lang="en-ZA" b="1" dirty="0">
                <a:latin typeface="Open Sans ExtraBold"/>
                <a:ea typeface="Open Sans ExtraBold" panose="020B0606030504020204" pitchFamily="34" charset="0"/>
                <a:cs typeface="Open Sans ExtraBold" panose="020B0606030504020204" pitchFamily="34" charset="0"/>
              </a:rPr>
              <a:t> et la </a:t>
            </a:r>
            <a:r>
              <a:rPr lang="en-ZA" b="1" dirty="0" err="1">
                <a:latin typeface="Open Sans ExtraBold"/>
                <a:ea typeface="Open Sans ExtraBold" panose="020B0606030504020204" pitchFamily="34" charset="0"/>
                <a:cs typeface="Open Sans ExtraBold" panose="020B0606030504020204" pitchFamily="34" charset="0"/>
              </a:rPr>
              <a:t>flexibilité</a:t>
            </a:r>
            <a:r>
              <a:rPr lang="en-ZA" b="1" dirty="0">
                <a:latin typeface="Open Sans ExtraBold"/>
                <a:ea typeface="Open Sans ExtraBold" panose="020B0606030504020204" pitchFamily="34" charset="0"/>
                <a:cs typeface="Open Sans ExtraBold" panose="020B0606030504020204" pitchFamily="34" charset="0"/>
              </a:rPr>
              <a:t>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du </a:t>
            </a:r>
            <a:r>
              <a:rPr lang="en-ZA" b="1" dirty="0" err="1">
                <a:latin typeface="Open Sans ExtraBold"/>
                <a:ea typeface="Open Sans ExtraBold" panose="020B0606030504020204" pitchFamily="34" charset="0"/>
                <a:cs typeface="Open Sans ExtraBold" panose="020B0606030504020204" pitchFamily="34" charset="0"/>
              </a:rPr>
              <a:t>secteur</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énergétique</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24315" y="3705222"/>
            <a:ext cx="7698746"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Cours 10</a:t>
            </a:r>
            <a:r>
              <a:rPr lang="en-ZA" sz="4400" b="1" dirty="0">
                <a:latin typeface="Open Sans ExtraBold"/>
                <a:ea typeface="Open Sans ExtraBold" panose="020B0606030504020204" pitchFamily="34" charset="0"/>
                <a:cs typeface="Open Sans ExtraBold" panose="020B0606030504020204" pitchFamily="34" charset="0"/>
              </a:rPr>
              <a:t>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SECTEURS DE L’ÉNERGIE, ÉLECTRIFICATION ET COUPLAGE DES SECTEURS</a:t>
            </a:r>
          </a:p>
        </p:txBody>
      </p:sp>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998051" y="896008"/>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10.2.2 Technologies pour le secteur résidentiel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0861" y="-504995"/>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Le secteur résidentiel </a:t>
            </a:r>
          </a:p>
        </p:txBody>
      </p:sp>
      <p:sp>
        <p:nvSpPr>
          <p:cNvPr id="2" name="Rectangle 1">
            <a:extLst>
              <a:ext uri="{FF2B5EF4-FFF2-40B4-BE49-F238E27FC236}">
                <a16:creationId xmlns:a16="http://schemas.microsoft.com/office/drawing/2014/main" id="{02F73976-3C3A-4C07-BD91-FC0CC3D7CB4C}"/>
              </a:ext>
            </a:extLst>
          </p:cNvPr>
          <p:cNvSpPr/>
          <p:nvPr/>
        </p:nvSpPr>
        <p:spPr>
          <a:xfrm>
            <a:off x="880861" y="1320048"/>
            <a:ext cx="10576848" cy="286232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Les principales technologies résidentielles comprennent les lampes, les </a:t>
            </a:r>
            <a:r>
              <a:rPr lang="en-ZA" sz="2000" dirty="0" err="1">
                <a:solidFill>
                  <a:srgbClr val="000000"/>
                </a:solidFill>
                <a:latin typeface="Open Sans"/>
                <a:ea typeface="Open Sans" panose="020B0606030504020204" pitchFamily="34" charset="0"/>
                <a:cs typeface="Open Sans" panose="020B0606030504020204" pitchFamily="34" charset="0"/>
              </a:rPr>
              <a:t>cuisinières</a:t>
            </a:r>
            <a:r>
              <a:rPr lang="en-ZA" sz="2000" dirty="0">
                <a:solidFill>
                  <a:srgbClr val="000000"/>
                </a:solidFill>
                <a:latin typeface="Open Sans"/>
                <a:ea typeface="Open Sans" panose="020B0606030504020204" pitchFamily="34" charset="0"/>
                <a:cs typeface="Open Sans" panose="020B0606030504020204" pitchFamily="34" charset="0"/>
              </a:rPr>
              <a:t>, les systèmes de chauffage et de climatisation et d'autres appareils électriques.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Les lampes, les </a:t>
            </a:r>
            <a:r>
              <a:rPr lang="en-ZA" sz="2000" dirty="0" err="1">
                <a:solidFill>
                  <a:srgbClr val="000000"/>
                </a:solidFill>
                <a:latin typeface="Open Sans"/>
                <a:ea typeface="Open Sans" panose="020B0606030504020204" pitchFamily="34" charset="0"/>
                <a:cs typeface="Open Sans" panose="020B0606030504020204" pitchFamily="34" charset="0"/>
              </a:rPr>
              <a:t>cuisinières</a:t>
            </a:r>
            <a:r>
              <a:rPr lang="en-ZA" sz="2000" dirty="0">
                <a:solidFill>
                  <a:srgbClr val="000000"/>
                </a:solidFill>
                <a:latin typeface="Open Sans"/>
                <a:ea typeface="Open Sans" panose="020B0606030504020204" pitchFamily="34" charset="0"/>
                <a:cs typeface="Open Sans" panose="020B0606030504020204" pitchFamily="34" charset="0"/>
              </a:rPr>
              <a:t> et les technologies de chauffage peuvent fonctionner avec plusieurs combustibles, tels que l'électricité, la biomasse ou le </a:t>
            </a:r>
            <a:r>
              <a:rPr lang="en-ZA" sz="2000" dirty="0" err="1">
                <a:solidFill>
                  <a:srgbClr val="000000"/>
                </a:solidFill>
                <a:latin typeface="Open Sans"/>
                <a:ea typeface="Open Sans" panose="020B0606030504020204" pitchFamily="34" charset="0"/>
                <a:cs typeface="Open Sans" panose="020B0606030504020204" pitchFamily="34" charset="0"/>
              </a:rPr>
              <a:t>kérosène</a:t>
            </a:r>
            <a:r>
              <a:rPr lang="en-ZA" sz="2000" dirty="0">
                <a:solidFill>
                  <a:srgbClr val="000000"/>
                </a:solidFill>
                <a:latin typeface="Open Sans"/>
                <a:ea typeface="Open Sans" panose="020B0606030504020204" pitchFamily="34" charset="0"/>
                <a:cs typeface="Open Sans" panose="020B0606030504020204" pitchFamily="34" charset="0"/>
              </a:rPr>
              <a:t>; les paramètres de performance et les impacts environnementaux varient selon les options.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Nous pouvons modéliser les technologies et les demandes résidentielles dans </a:t>
            </a:r>
            <a:r>
              <a:rPr lang="en-ZA" sz="2000" dirty="0" err="1">
                <a:solidFill>
                  <a:srgbClr val="000000"/>
                </a:solidFill>
                <a:latin typeface="Open Sans"/>
                <a:ea typeface="Open Sans" panose="020B0606030504020204" pitchFamily="34" charset="0"/>
                <a:cs typeface="Open Sans" panose="020B0606030504020204" pitchFamily="34" charset="0"/>
              </a:rPr>
              <a:t>OSeMOSYS</a:t>
            </a:r>
            <a:r>
              <a:rPr lang="en-ZA" sz="2000" dirty="0">
                <a:solidFill>
                  <a:srgbClr val="000000"/>
                </a:solidFill>
                <a:latin typeface="Open Sans"/>
                <a:ea typeface="Open Sans" panose="020B0606030504020204" pitchFamily="34" charset="0"/>
                <a:cs typeface="Open Sans" panose="020B0606030504020204" pitchFamily="34" charset="0"/>
              </a:rPr>
              <a:t>.</a:t>
            </a:r>
          </a:p>
        </p:txBody>
      </p:sp>
      <p:pic>
        <p:nvPicPr>
          <p:cNvPr id="3" name="Picture 3" descr="A picture containing text, light, silhouette&#10;&#10;Description automatically generated">
            <a:extLst>
              <a:ext uri="{FF2B5EF4-FFF2-40B4-BE49-F238E27FC236}">
                <a16:creationId xmlns:a16="http://schemas.microsoft.com/office/drawing/2014/main" id="{E9361F11-C182-484B-92D9-378ABEE352E8}"/>
              </a:ext>
            </a:extLst>
          </p:cNvPr>
          <p:cNvPicPr>
            <a:picLocks noChangeAspect="1"/>
          </p:cNvPicPr>
          <p:nvPr/>
        </p:nvPicPr>
        <p:blipFill>
          <a:blip r:embed="rId4"/>
          <a:stretch>
            <a:fillRect/>
          </a:stretch>
        </p:blipFill>
        <p:spPr>
          <a:xfrm>
            <a:off x="8532165" y="4261449"/>
            <a:ext cx="1022387" cy="1613139"/>
          </a:xfrm>
          <a:prstGeom prst="rect">
            <a:avLst/>
          </a:prstGeom>
        </p:spPr>
      </p:pic>
      <p:pic>
        <p:nvPicPr>
          <p:cNvPr id="4" name="Picture 7" descr="A picture containing text, furniture, table, worktable&#10;&#10;Description automatically generated">
            <a:extLst>
              <a:ext uri="{FF2B5EF4-FFF2-40B4-BE49-F238E27FC236}">
                <a16:creationId xmlns:a16="http://schemas.microsoft.com/office/drawing/2014/main" id="{3D1FF786-5FD2-49D0-A223-0BB18A37E601}"/>
              </a:ext>
            </a:extLst>
          </p:cNvPr>
          <p:cNvPicPr>
            <a:picLocks noChangeAspect="1"/>
          </p:cNvPicPr>
          <p:nvPr/>
        </p:nvPicPr>
        <p:blipFill>
          <a:blip r:embed="rId5"/>
          <a:stretch>
            <a:fillRect/>
          </a:stretch>
        </p:blipFill>
        <p:spPr>
          <a:xfrm>
            <a:off x="4882551" y="4142117"/>
            <a:ext cx="1851804" cy="1851804"/>
          </a:xfrm>
          <a:prstGeom prst="rect">
            <a:avLst/>
          </a:prstGeom>
        </p:spPr>
      </p:pic>
      <p:pic>
        <p:nvPicPr>
          <p:cNvPr id="8" name="Picture 8">
            <a:extLst>
              <a:ext uri="{FF2B5EF4-FFF2-40B4-BE49-F238E27FC236}">
                <a16:creationId xmlns:a16="http://schemas.microsoft.com/office/drawing/2014/main" id="{90BD6204-0015-40C6-B6D1-02F007C1BD67}"/>
              </a:ext>
            </a:extLst>
          </p:cNvPr>
          <p:cNvPicPr>
            <a:picLocks noChangeAspect="1"/>
          </p:cNvPicPr>
          <p:nvPr/>
        </p:nvPicPr>
        <p:blipFill>
          <a:blip r:embed="rId6"/>
          <a:stretch>
            <a:fillRect/>
          </a:stretch>
        </p:blipFill>
        <p:spPr>
          <a:xfrm>
            <a:off x="1762664" y="4041475"/>
            <a:ext cx="2153729" cy="2153729"/>
          </a:xfrm>
          <a:prstGeom prst="rect">
            <a:avLst/>
          </a:prstGeom>
        </p:spPr>
      </p:pic>
    </p:spTree>
    <p:extLst>
      <p:ext uri="{BB962C8B-B14F-4D97-AF65-F5344CB8AC3E}">
        <p14:creationId xmlns:p14="http://schemas.microsoft.com/office/powerpoint/2010/main" val="189528555"/>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1072984" y="10833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10.2.3 Défis du secteur résidentiel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4650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Le secteur résidentiel </a:t>
            </a:r>
          </a:p>
        </p:txBody>
      </p:sp>
      <p:pic>
        <p:nvPicPr>
          <p:cNvPr id="2" name="Picture 2">
            <a:extLst>
              <a:ext uri="{FF2B5EF4-FFF2-40B4-BE49-F238E27FC236}">
                <a16:creationId xmlns:a16="http://schemas.microsoft.com/office/drawing/2014/main" id="{E5B5C949-717E-4145-A1C1-B0B9294B65C9}"/>
              </a:ext>
            </a:extLst>
          </p:cNvPr>
          <p:cNvPicPr>
            <a:picLocks noChangeAspect="1"/>
          </p:cNvPicPr>
          <p:nvPr/>
        </p:nvPicPr>
        <p:blipFill>
          <a:blip r:embed="rId4"/>
          <a:stretch>
            <a:fillRect/>
          </a:stretch>
        </p:blipFill>
        <p:spPr>
          <a:xfrm>
            <a:off x="2711570" y="1610579"/>
            <a:ext cx="6768858" cy="4291252"/>
          </a:xfrm>
          <a:prstGeom prst="rect">
            <a:avLst/>
          </a:prstGeom>
        </p:spPr>
      </p:pic>
      <p:sp>
        <p:nvSpPr>
          <p:cNvPr id="3" name="Rectangle 2">
            <a:extLst>
              <a:ext uri="{FF2B5EF4-FFF2-40B4-BE49-F238E27FC236}">
                <a16:creationId xmlns:a16="http://schemas.microsoft.com/office/drawing/2014/main" id="{2E30C5CB-87AE-40F0-BEE8-40D870872BC0}"/>
              </a:ext>
            </a:extLst>
          </p:cNvPr>
          <p:cNvSpPr/>
          <p:nvPr/>
        </p:nvSpPr>
        <p:spPr>
          <a:xfrm>
            <a:off x="4181944" y="6134331"/>
            <a:ext cx="3828111" cy="253916"/>
          </a:xfrm>
          <a:prstGeom prst="rect">
            <a:avLst/>
          </a:prstGeom>
        </p:spPr>
        <p:txBody>
          <a:bodyPr wrap="square" lIns="91440" tIns="45720" rIns="91440" bIns="45720" anchor="t">
            <a:spAutoFit/>
          </a:bodyPr>
          <a:lstStyle/>
          <a:p>
            <a:pPr algn="ctr">
              <a:spcAft>
                <a:spcPts val="1200"/>
              </a:spcAft>
            </a:pPr>
            <a:r>
              <a:rPr lang="en-ZA" sz="1050" dirty="0">
                <a:solidFill>
                  <a:srgbClr val="000000"/>
                </a:solidFill>
                <a:latin typeface="Open Sans"/>
                <a:ea typeface="Open Sans" panose="020B0606030504020204" pitchFamily="34" charset="0"/>
                <a:cs typeface="Open Sans" panose="020B0606030504020204" pitchFamily="34" charset="0"/>
              </a:rPr>
              <a:t>(Batchelor et al. 2019, </a:t>
            </a:r>
            <a:r>
              <a:rPr lang="en-ZA" sz="1050" dirty="0">
                <a:solidFill>
                  <a:srgbClr val="000000"/>
                </a:solidFill>
                <a:latin typeface="Open Sans"/>
                <a:ea typeface="Open Sans" panose="020B0606030504020204" pitchFamily="34" charset="0"/>
                <a:cs typeface="Open Sans" panose="020B0606030504020204" pitchFamily="34" charset="0"/>
                <a:hlinkClick r:id="rId5"/>
              </a:rPr>
              <a:t>image sous </a:t>
            </a:r>
            <a:r>
              <a:rPr lang="en-ZA" sz="1050" dirty="0">
                <a:solidFill>
                  <a:srgbClr val="000000"/>
                </a:solidFill>
                <a:latin typeface="Open Sans"/>
                <a:ea typeface="Open Sans" panose="020B0606030504020204" pitchFamily="34" charset="0"/>
                <a:cs typeface="Open Sans" panose="020B0606030504020204" pitchFamily="34" charset="0"/>
              </a:rPr>
              <a:t>licence </a:t>
            </a:r>
            <a:r>
              <a:rPr lang="en-ZA" sz="1050" dirty="0">
                <a:solidFill>
                  <a:srgbClr val="000000"/>
                </a:solidFill>
                <a:latin typeface="Open Sans"/>
                <a:ea typeface="Open Sans" panose="020B0606030504020204" pitchFamily="34" charset="0"/>
                <a:cs typeface="Open Sans" panose="020B0606030504020204" pitchFamily="34" charset="0"/>
                <a:hlinkClick r:id="rId6"/>
              </a:rPr>
              <a:t>CC BY 4.0</a:t>
            </a:r>
            <a:r>
              <a:rPr lang="en-ZA" sz="1050" dirty="0">
                <a:solidFill>
                  <a:srgbClr val="000000"/>
                </a:solidFill>
                <a:latin typeface="Open Sans"/>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47236369"/>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931100" y="110662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10.2.4 Innovation dans le secteur résidentiel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491505"/>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Le secteur résidentiel </a:t>
            </a:r>
          </a:p>
        </p:txBody>
      </p:sp>
      <p:pic>
        <p:nvPicPr>
          <p:cNvPr id="2" name="Picture 2" descr="Diagram&#10;&#10;Description automatically generated">
            <a:extLst>
              <a:ext uri="{FF2B5EF4-FFF2-40B4-BE49-F238E27FC236}">
                <a16:creationId xmlns:a16="http://schemas.microsoft.com/office/drawing/2014/main" id="{F75AD195-0B1E-4760-9C35-C6B99124024C}"/>
              </a:ext>
            </a:extLst>
          </p:cNvPr>
          <p:cNvPicPr>
            <a:picLocks noChangeAspect="1"/>
          </p:cNvPicPr>
          <p:nvPr/>
        </p:nvPicPr>
        <p:blipFill>
          <a:blip r:embed="rId4"/>
          <a:stretch>
            <a:fillRect/>
          </a:stretch>
        </p:blipFill>
        <p:spPr>
          <a:xfrm>
            <a:off x="3861757" y="1588015"/>
            <a:ext cx="4281577" cy="4474278"/>
          </a:xfrm>
          <a:prstGeom prst="rect">
            <a:avLst/>
          </a:prstGeom>
        </p:spPr>
      </p:pic>
      <p:sp>
        <p:nvSpPr>
          <p:cNvPr id="7" name="Rectangle 6">
            <a:extLst>
              <a:ext uri="{FF2B5EF4-FFF2-40B4-BE49-F238E27FC236}">
                <a16:creationId xmlns:a16="http://schemas.microsoft.com/office/drawing/2014/main" id="{890BE2E2-333A-4B69-94C9-DBCD00A7EC88}"/>
              </a:ext>
            </a:extLst>
          </p:cNvPr>
          <p:cNvSpPr/>
          <p:nvPr/>
        </p:nvSpPr>
        <p:spPr>
          <a:xfrm>
            <a:off x="4088491" y="6143576"/>
            <a:ext cx="3828111" cy="253916"/>
          </a:xfrm>
          <a:prstGeom prst="rect">
            <a:avLst/>
          </a:prstGeom>
        </p:spPr>
        <p:txBody>
          <a:bodyPr wrap="square" lIns="91440" tIns="45720" rIns="91440" bIns="45720" anchor="t">
            <a:spAutoFit/>
          </a:bodyPr>
          <a:lstStyle/>
          <a:p>
            <a:pPr algn="ctr">
              <a:spcAft>
                <a:spcPts val="1200"/>
              </a:spcAft>
            </a:pPr>
            <a:r>
              <a:rPr lang="en-ZA" sz="1050" dirty="0">
                <a:solidFill>
                  <a:srgbClr val="000000"/>
                </a:solidFill>
                <a:latin typeface="Open Sans"/>
                <a:ea typeface="Open Sans" panose="020B0606030504020204" pitchFamily="34" charset="0"/>
                <a:cs typeface="Open Sans" panose="020B0606030504020204" pitchFamily="34" charset="0"/>
              </a:rPr>
              <a:t>(Batchelor et al. 2019, </a:t>
            </a:r>
            <a:r>
              <a:rPr lang="en-ZA" sz="1050" dirty="0">
                <a:solidFill>
                  <a:srgbClr val="000000"/>
                </a:solidFill>
                <a:latin typeface="Open Sans"/>
                <a:ea typeface="Open Sans" panose="020B0606030504020204" pitchFamily="34" charset="0"/>
                <a:cs typeface="Open Sans" panose="020B0606030504020204" pitchFamily="34" charset="0"/>
                <a:hlinkClick r:id="rId5"/>
              </a:rPr>
              <a:t>image sous </a:t>
            </a:r>
            <a:r>
              <a:rPr lang="en-ZA" sz="1050" dirty="0">
                <a:solidFill>
                  <a:srgbClr val="000000"/>
                </a:solidFill>
                <a:latin typeface="Open Sans"/>
                <a:ea typeface="Open Sans" panose="020B0606030504020204" pitchFamily="34" charset="0"/>
                <a:cs typeface="Open Sans" panose="020B0606030504020204" pitchFamily="34" charset="0"/>
              </a:rPr>
              <a:t>licence </a:t>
            </a:r>
            <a:r>
              <a:rPr lang="en-ZA" sz="1050" dirty="0">
                <a:solidFill>
                  <a:srgbClr val="000000"/>
                </a:solidFill>
                <a:latin typeface="Open Sans"/>
                <a:ea typeface="Open Sans" panose="020B0606030504020204" pitchFamily="34" charset="0"/>
                <a:cs typeface="Open Sans" panose="020B0606030504020204" pitchFamily="34" charset="0"/>
                <a:hlinkClick r:id="rId6"/>
              </a:rPr>
              <a:t>CC BY 4.0</a:t>
            </a:r>
            <a:r>
              <a:rPr lang="en-ZA" sz="1050" dirty="0">
                <a:solidFill>
                  <a:srgbClr val="000000"/>
                </a:solidFill>
                <a:latin typeface="Open Sans"/>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659460784"/>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10.2.5 Le secteur résidentiel dans OSEMOSYS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Le secteur résidentiel </a:t>
            </a:r>
          </a:p>
        </p:txBody>
      </p:sp>
      <p:pic>
        <p:nvPicPr>
          <p:cNvPr id="2" name="Picture 2" descr="Diagram&#10;&#10;Description automatically generated">
            <a:extLst>
              <a:ext uri="{FF2B5EF4-FFF2-40B4-BE49-F238E27FC236}">
                <a16:creationId xmlns:a16="http://schemas.microsoft.com/office/drawing/2014/main" id="{3832A951-9676-40A3-8D30-61F65AD98B74}"/>
              </a:ext>
            </a:extLst>
          </p:cNvPr>
          <p:cNvPicPr>
            <a:picLocks noChangeAspect="1"/>
          </p:cNvPicPr>
          <p:nvPr/>
        </p:nvPicPr>
        <p:blipFill>
          <a:blip r:embed="rId4"/>
          <a:stretch>
            <a:fillRect/>
          </a:stretch>
        </p:blipFill>
        <p:spPr>
          <a:xfrm>
            <a:off x="6866626" y="2872716"/>
            <a:ext cx="4339086" cy="2765965"/>
          </a:xfrm>
          <a:prstGeom prst="rect">
            <a:avLst/>
          </a:prstGeom>
        </p:spPr>
      </p:pic>
      <p:pic>
        <p:nvPicPr>
          <p:cNvPr id="3" name="Picture 3" descr="Diagram&#10;&#10;Description automatically generated">
            <a:extLst>
              <a:ext uri="{FF2B5EF4-FFF2-40B4-BE49-F238E27FC236}">
                <a16:creationId xmlns:a16="http://schemas.microsoft.com/office/drawing/2014/main" id="{707E76C8-03E0-435D-9A71-64E75D8D1EA8}"/>
              </a:ext>
            </a:extLst>
          </p:cNvPr>
          <p:cNvPicPr>
            <a:picLocks noChangeAspect="1"/>
          </p:cNvPicPr>
          <p:nvPr/>
        </p:nvPicPr>
        <p:blipFill>
          <a:blip r:embed="rId5"/>
          <a:stretch>
            <a:fillRect/>
          </a:stretch>
        </p:blipFill>
        <p:spPr>
          <a:xfrm>
            <a:off x="813758" y="2964312"/>
            <a:ext cx="5618671" cy="2568399"/>
          </a:xfrm>
          <a:prstGeom prst="rect">
            <a:avLst/>
          </a:prstGeom>
        </p:spPr>
      </p:pic>
      <p:cxnSp>
        <p:nvCxnSpPr>
          <p:cNvPr id="4" name="Straight Arrow Connector 3">
            <a:extLst>
              <a:ext uri="{FF2B5EF4-FFF2-40B4-BE49-F238E27FC236}">
                <a16:creationId xmlns:a16="http://schemas.microsoft.com/office/drawing/2014/main" id="{E5D05F7D-D2DB-4262-8AB4-A496BC5559F0}"/>
              </a:ext>
            </a:extLst>
          </p:cNvPr>
          <p:cNvCxnSpPr/>
          <p:nvPr/>
        </p:nvCxnSpPr>
        <p:spPr>
          <a:xfrm>
            <a:off x="6558950" y="1979764"/>
            <a:ext cx="0" cy="3680601"/>
          </a:xfrm>
          <a:prstGeom prst="straightConnector1">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8C783F2-1B09-469D-AE39-9F83537B4C56}"/>
              </a:ext>
            </a:extLst>
          </p:cNvPr>
          <p:cNvSpPr/>
          <p:nvPr/>
        </p:nvSpPr>
        <p:spPr>
          <a:xfrm>
            <a:off x="341030" y="2168510"/>
            <a:ext cx="6217920" cy="400110"/>
          </a:xfrm>
          <a:prstGeom prst="rect">
            <a:avLst/>
          </a:prstGeom>
        </p:spPr>
        <p:txBody>
          <a:bodyPr wrap="square" lIns="91440" tIns="45720" rIns="91440" bIns="45720" anchor="t">
            <a:spAutoFit/>
          </a:bodyPr>
          <a:lstStyle/>
          <a:p>
            <a:pPr>
              <a:spcAft>
                <a:spcPts val="1200"/>
              </a:spcAft>
            </a:pPr>
            <a:r>
              <a:rPr lang="en-ZA" sz="2000" dirty="0" err="1">
                <a:latin typeface="Open Sans"/>
                <a:ea typeface="Open Sans" panose="020B0606030504020204" pitchFamily="34" charset="0"/>
                <a:cs typeface="Open Sans" panose="020B0606030504020204" pitchFamily="34" charset="0"/>
              </a:rPr>
              <a:t>Modélisation</a:t>
            </a:r>
            <a:r>
              <a:rPr lang="en-ZA" sz="2000" dirty="0">
                <a:latin typeface="Open Sans"/>
                <a:ea typeface="Open Sans" panose="020B0606030504020204" pitchFamily="34" charset="0"/>
                <a:cs typeface="Open Sans" panose="020B0606030504020204" pitchFamily="34" charset="0"/>
              </a:rPr>
              <a:t> des technologies de </a:t>
            </a:r>
            <a:r>
              <a:rPr lang="en-ZA" sz="2000" dirty="0" err="1">
                <a:latin typeface="Open Sans"/>
                <a:ea typeface="Open Sans" panose="020B0606030504020204" pitchFamily="34" charset="0"/>
                <a:cs typeface="Open Sans" panose="020B0606030504020204" pitchFamily="34" charset="0"/>
              </a:rPr>
              <a:t>cuisson</a:t>
            </a:r>
            <a:r>
              <a:rPr lang="en-ZA" sz="2000" dirty="0">
                <a:latin typeface="Open Sans"/>
                <a:ea typeface="Open Sans" panose="020B0606030504020204" pitchFamily="34" charset="0"/>
                <a:cs typeface="Open Sans" panose="020B0606030504020204" pitchFamily="34" charset="0"/>
              </a:rPr>
              <a:t> et de la </a:t>
            </a:r>
            <a:r>
              <a:rPr lang="en-ZA" sz="2000" dirty="0" err="1">
                <a:latin typeface="Open Sans"/>
                <a:ea typeface="Open Sans" panose="020B0606030504020204" pitchFamily="34" charset="0"/>
                <a:cs typeface="Open Sans" panose="020B0606030504020204" pitchFamily="34" charset="0"/>
              </a:rPr>
              <a:t>demande</a:t>
            </a:r>
            <a:r>
              <a:rPr lang="en-ZA" sz="2000" dirty="0">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C2E5FD90-7CA6-49E4-867B-FF24BD0F8387}"/>
              </a:ext>
            </a:extLst>
          </p:cNvPr>
          <p:cNvSpPr/>
          <p:nvPr/>
        </p:nvSpPr>
        <p:spPr>
          <a:xfrm>
            <a:off x="6685471" y="2163108"/>
            <a:ext cx="6217920" cy="400110"/>
          </a:xfrm>
          <a:prstGeom prst="rect">
            <a:avLst/>
          </a:prstGeom>
        </p:spPr>
        <p:txBody>
          <a:bodyPr wrap="square" lIns="91440" tIns="45720" rIns="91440" bIns="45720" anchor="t">
            <a:spAutoFit/>
          </a:bodyPr>
          <a:lstStyle/>
          <a:p>
            <a:pPr>
              <a:spcAft>
                <a:spcPts val="1200"/>
              </a:spcAft>
            </a:pPr>
            <a:r>
              <a:rPr lang="en-ZA" sz="2000" dirty="0" err="1">
                <a:latin typeface="Open Sans"/>
                <a:ea typeface="Open Sans" panose="020B0606030504020204" pitchFamily="34" charset="0"/>
                <a:cs typeface="Open Sans" panose="020B0606030504020204" pitchFamily="34" charset="0"/>
              </a:rPr>
              <a:t>Modélisation</a:t>
            </a:r>
            <a:r>
              <a:rPr lang="en-ZA" sz="2000" dirty="0">
                <a:latin typeface="Open Sans"/>
                <a:ea typeface="Open Sans" panose="020B0606030504020204" pitchFamily="34" charset="0"/>
                <a:cs typeface="Open Sans" panose="020B0606030504020204" pitchFamily="34" charset="0"/>
              </a:rPr>
              <a:t> de </a:t>
            </a:r>
            <a:r>
              <a:rPr lang="en-ZA" sz="2000" dirty="0" err="1">
                <a:latin typeface="Open Sans"/>
                <a:ea typeface="Open Sans" panose="020B0606030504020204" pitchFamily="34" charset="0"/>
                <a:cs typeface="Open Sans" panose="020B0606030504020204" pitchFamily="34" charset="0"/>
              </a:rPr>
              <a:t>l'efficacité</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énergétique</a:t>
            </a:r>
            <a:r>
              <a:rPr lang="en-ZA" sz="2000" dirty="0">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36575928"/>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10.2 Références</a:t>
            </a: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30292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Batchelor, S. ; Brown, E. ; Scott, N. ; Leary, J. Two Birds, One Stone-Reframing Cooking Energy Policies in Africa and Asia. Energies 2019, 12, 1591.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https://doi.org/10.3390/en12091591</a:t>
            </a:r>
            <a:r>
              <a:rPr lang="en-GB"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984197" y="1207764"/>
            <a:ext cx="755501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10.3.1 Aperçu des secteurs industriel et commercial </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32525" y="-389849"/>
            <a:ext cx="10943469"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300" dirty="0">
                <a:latin typeface="Open Sans"/>
                <a:ea typeface="Open Sans" panose="020B0606030504020204" pitchFamily="34" charset="0"/>
                <a:cs typeface="Open Sans" panose="020B0606030504020204" pitchFamily="34" charset="0"/>
                <a:sym typeface="Bodoni SvtyTwo ITC TT-Book"/>
              </a:rPr>
              <a:t>10.3 Les secteurs industriel et commercial </a:t>
            </a:r>
          </a:p>
        </p:txBody>
      </p:sp>
      <p:sp>
        <p:nvSpPr>
          <p:cNvPr id="8" name="Rectangle 7">
            <a:extLst>
              <a:ext uri="{FF2B5EF4-FFF2-40B4-BE49-F238E27FC236}">
                <a16:creationId xmlns:a16="http://schemas.microsoft.com/office/drawing/2014/main" id="{08D9E174-D7D8-4A06-9405-156A92DC722C}"/>
              </a:ext>
            </a:extLst>
          </p:cNvPr>
          <p:cNvSpPr/>
          <p:nvPr/>
        </p:nvSpPr>
        <p:spPr>
          <a:xfrm>
            <a:off x="4181944" y="6136436"/>
            <a:ext cx="3828111"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(Mendoza et al. 2020, </a:t>
            </a:r>
            <a:r>
              <a:rPr lang="en-ZA" sz="1000" dirty="0">
                <a:solidFill>
                  <a:srgbClr val="000000"/>
                </a:solidFill>
                <a:latin typeface="Open Sans"/>
                <a:ea typeface="Open Sans" panose="020B0606030504020204" pitchFamily="34" charset="0"/>
                <a:cs typeface="Open Sans" panose="020B0606030504020204" pitchFamily="34" charset="0"/>
                <a:hlinkClick r:id="rId4"/>
              </a:rPr>
              <a:t>image</a:t>
            </a:r>
            <a:r>
              <a:rPr lang="en-ZA" sz="1000" dirty="0">
                <a:solidFill>
                  <a:srgbClr val="000000"/>
                </a:solidFill>
                <a:latin typeface="Open Sans"/>
                <a:ea typeface="Open Sans" panose="020B0606030504020204" pitchFamily="34" charset="0"/>
                <a:cs typeface="Open Sans" panose="020B0606030504020204" pitchFamily="34" charset="0"/>
              </a:rPr>
              <a:t>, sous licence </a:t>
            </a:r>
            <a:r>
              <a:rPr lang="en-ZA" sz="1000" dirty="0">
                <a:solidFill>
                  <a:srgbClr val="000000"/>
                </a:solidFill>
                <a:latin typeface="Open Sans"/>
                <a:ea typeface="Open Sans" panose="020B0606030504020204" pitchFamily="34" charset="0"/>
                <a:cs typeface="Open Sans" panose="020B0606030504020204" pitchFamily="34" charset="0"/>
                <a:hlinkClick r:id="rId5"/>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pic>
        <p:nvPicPr>
          <p:cNvPr id="12" name="Picture 12" descr="Energy consumption by residential, commercial, transport and industrial sectors in OECD and non-OECD countries from 2010–2050">
            <a:extLst>
              <a:ext uri="{FF2B5EF4-FFF2-40B4-BE49-F238E27FC236}">
                <a16:creationId xmlns:a16="http://schemas.microsoft.com/office/drawing/2014/main" id="{0F653636-B824-41EC-8424-1D5F82CA5929}"/>
              </a:ext>
            </a:extLst>
          </p:cNvPr>
          <p:cNvPicPr>
            <a:picLocks noChangeAspect="1"/>
          </p:cNvPicPr>
          <p:nvPr/>
        </p:nvPicPr>
        <p:blipFill>
          <a:blip r:embed="rId6"/>
          <a:stretch>
            <a:fillRect/>
          </a:stretch>
        </p:blipFill>
        <p:spPr>
          <a:xfrm>
            <a:off x="1949570" y="1934899"/>
            <a:ext cx="8292859" cy="3980237"/>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144225"/>
            <a:ext cx="824293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10.3.2 Technologies industrielles et commerciales </a:t>
            </a:r>
          </a:p>
        </p:txBody>
      </p:sp>
      <p:sp>
        <p:nvSpPr>
          <p:cNvPr id="4" name="Rectangle 3">
            <a:extLst>
              <a:ext uri="{FF2B5EF4-FFF2-40B4-BE49-F238E27FC236}">
                <a16:creationId xmlns:a16="http://schemas.microsoft.com/office/drawing/2014/main" id="{C05C087D-C324-4D91-BE62-8FA941EF9E2B}"/>
              </a:ext>
            </a:extLst>
          </p:cNvPr>
          <p:cNvSpPr/>
          <p:nvPr/>
        </p:nvSpPr>
        <p:spPr>
          <a:xfrm>
            <a:off x="887214" y="1601110"/>
            <a:ext cx="10888779" cy="286232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Les activités commerciales utilisent de nombreuses technologies qui nécessitent des intrants énergétiques, comme </a:t>
            </a:r>
            <a:r>
              <a:rPr lang="en-ZA" sz="2000" dirty="0" err="1">
                <a:solidFill>
                  <a:srgbClr val="000000"/>
                </a:solidFill>
                <a:latin typeface="Open Sans"/>
                <a:ea typeface="Open Sans" panose="020B0606030504020204" pitchFamily="34" charset="0"/>
                <a:cs typeface="Open Sans" panose="020B0606030504020204" pitchFamily="34" charset="0"/>
              </a:rPr>
              <a:t>l'électronique</a:t>
            </a:r>
            <a:r>
              <a:rPr lang="en-ZA" sz="2000" dirty="0">
                <a:solidFill>
                  <a:srgbClr val="000000"/>
                </a:solidFill>
                <a:latin typeface="Open Sans"/>
                <a:ea typeface="Open Sans" panose="020B0606030504020204" pitchFamily="34" charset="0"/>
                <a:cs typeface="Open Sans" panose="020B0606030504020204" pitchFamily="34" charset="0"/>
              </a:rPr>
              <a:t> de bureau, </a:t>
            </a:r>
            <a:r>
              <a:rPr lang="en-ZA" sz="2000" dirty="0" err="1">
                <a:solidFill>
                  <a:srgbClr val="000000"/>
                </a:solidFill>
                <a:latin typeface="Open Sans"/>
                <a:ea typeface="Open Sans" panose="020B0606030504020204" pitchFamily="34" charset="0"/>
                <a:cs typeface="Open Sans" panose="020B0606030504020204" pitchFamily="34" charset="0"/>
              </a:rPr>
              <a:t>l'éclairage</a:t>
            </a:r>
            <a:r>
              <a:rPr lang="en-ZA" sz="2000" dirty="0">
                <a:solidFill>
                  <a:srgbClr val="000000"/>
                </a:solidFill>
                <a:latin typeface="Open Sans"/>
                <a:ea typeface="Open Sans" panose="020B0606030504020204" pitchFamily="34" charset="0"/>
                <a:cs typeface="Open Sans" panose="020B0606030504020204" pitchFamily="34" charset="0"/>
              </a:rPr>
              <a:t> et les </a:t>
            </a:r>
            <a:r>
              <a:rPr lang="en-ZA" sz="2000" dirty="0" err="1">
                <a:solidFill>
                  <a:srgbClr val="000000"/>
                </a:solidFill>
                <a:latin typeface="Open Sans"/>
                <a:ea typeface="Open Sans" panose="020B0606030504020204" pitchFamily="34" charset="0"/>
                <a:cs typeface="Open Sans" panose="020B0606030504020204" pitchFamily="34" charset="0"/>
              </a:rPr>
              <a:t>systèmes</a:t>
            </a:r>
            <a:r>
              <a:rPr lang="en-ZA" sz="2000" dirty="0">
                <a:solidFill>
                  <a:srgbClr val="000000"/>
                </a:solidFill>
                <a:latin typeface="Open Sans"/>
                <a:ea typeface="Open Sans" panose="020B0606030504020204" pitchFamily="34" charset="0"/>
                <a:cs typeface="Open Sans" panose="020B0606030504020204" pitchFamily="34" charset="0"/>
              </a:rPr>
              <a:t> de </a:t>
            </a:r>
            <a:r>
              <a:rPr lang="en-ZA" sz="2000" dirty="0" err="1">
                <a:solidFill>
                  <a:srgbClr val="000000"/>
                </a:solidFill>
                <a:latin typeface="Open Sans"/>
                <a:ea typeface="Open Sans" panose="020B0606030504020204" pitchFamily="34" charset="0"/>
                <a:cs typeface="Open Sans" panose="020B0606030504020204" pitchFamily="34" charset="0"/>
              </a:rPr>
              <a:t>chauffage</a:t>
            </a:r>
            <a:r>
              <a:rPr lang="en-ZA" sz="20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L'énergie est utilisée dans le secteur industriel à diverses fins, notamment pour le chauffage, </a:t>
            </a:r>
            <a:r>
              <a:rPr lang="en-ZA" sz="2000" dirty="0" err="1">
                <a:solidFill>
                  <a:srgbClr val="000000"/>
                </a:solidFill>
                <a:latin typeface="Open Sans"/>
                <a:ea typeface="Open Sans" panose="020B0606030504020204" pitchFamily="34" charset="0"/>
                <a:cs typeface="Open Sans" panose="020B0606030504020204" pitchFamily="34" charset="0"/>
              </a:rPr>
              <a:t>souvent</a:t>
            </a:r>
            <a:r>
              <a:rPr lang="en-ZA" sz="2000" dirty="0">
                <a:solidFill>
                  <a:srgbClr val="000000"/>
                </a:solidFill>
                <a:latin typeface="Open Sans"/>
                <a:ea typeface="Open Sans" panose="020B0606030504020204" pitchFamily="34" charset="0"/>
                <a:cs typeface="Open Sans" panose="020B0606030504020204" pitchFamily="34" charset="0"/>
              </a:rPr>
              <a:t> à des </a:t>
            </a:r>
            <a:r>
              <a:rPr lang="en-ZA" sz="2000" dirty="0" err="1">
                <a:solidFill>
                  <a:srgbClr val="000000"/>
                </a:solidFill>
                <a:latin typeface="Open Sans"/>
                <a:ea typeface="Open Sans" panose="020B0606030504020204" pitchFamily="34" charset="0"/>
                <a:cs typeface="Open Sans" panose="020B0606030504020204" pitchFamily="34" charset="0"/>
              </a:rPr>
              <a:t>températures</a:t>
            </a:r>
            <a:r>
              <a:rPr lang="en-ZA" sz="2000" dirty="0">
                <a:solidFill>
                  <a:srgbClr val="000000"/>
                </a:solidFill>
                <a:latin typeface="Open Sans"/>
                <a:ea typeface="Open Sans" panose="020B0606030504020204" pitchFamily="34" charset="0"/>
                <a:cs typeface="Open Sans" panose="020B0606030504020204" pitchFamily="34" charset="0"/>
              </a:rPr>
              <a:t> très </a:t>
            </a:r>
            <a:r>
              <a:rPr lang="en-ZA" sz="2000" dirty="0" err="1">
                <a:solidFill>
                  <a:srgbClr val="000000"/>
                </a:solidFill>
                <a:latin typeface="Open Sans"/>
                <a:ea typeface="Open Sans" panose="020B0606030504020204" pitchFamily="34" charset="0"/>
                <a:cs typeface="Open Sans" panose="020B0606030504020204" pitchFamily="34" charset="0"/>
              </a:rPr>
              <a:t>élevées</a:t>
            </a:r>
            <a:r>
              <a:rPr lang="en-ZA" sz="2000" dirty="0">
                <a:solidFill>
                  <a:srgbClr val="000000"/>
                </a:solidFill>
                <a:latin typeface="Open Sans"/>
                <a:ea typeface="Open Sans" panose="020B0606030504020204" pitchFamily="34" charset="0"/>
                <a:cs typeface="Open Sans" panose="020B0606030504020204" pitchFamily="34" charset="0"/>
              </a:rPr>
              <a:t>, la production de </a:t>
            </a:r>
            <a:r>
              <a:rPr lang="en-ZA" sz="2000" dirty="0" err="1">
                <a:solidFill>
                  <a:srgbClr val="000000"/>
                </a:solidFill>
                <a:latin typeface="Open Sans"/>
                <a:ea typeface="Open Sans" panose="020B0606030504020204" pitchFamily="34" charset="0"/>
                <a:cs typeface="Open Sans" panose="020B0606030504020204" pitchFamily="34" charset="0"/>
              </a:rPr>
              <a:t>vapeur</a:t>
            </a:r>
            <a:r>
              <a:rPr lang="en-ZA" sz="2000" dirty="0">
                <a:solidFill>
                  <a:srgbClr val="000000"/>
                </a:solidFill>
                <a:latin typeface="Open Sans"/>
                <a:ea typeface="Open Sans" panose="020B0606030504020204" pitchFamily="34" charset="0"/>
                <a:cs typeface="Open Sans" panose="020B0606030504020204" pitchFamily="34" charset="0"/>
              </a:rPr>
              <a:t>, les </a:t>
            </a:r>
            <a:r>
              <a:rPr lang="en-ZA" sz="2000" dirty="0" err="1">
                <a:solidFill>
                  <a:srgbClr val="000000"/>
                </a:solidFill>
                <a:latin typeface="Open Sans"/>
                <a:ea typeface="Open Sans" panose="020B0606030504020204" pitchFamily="34" charset="0"/>
                <a:cs typeface="Open Sans" panose="020B0606030504020204" pitchFamily="34" charset="0"/>
              </a:rPr>
              <a:t>processus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chimiques</a:t>
            </a:r>
            <a:r>
              <a:rPr lang="en-ZA" sz="2000" dirty="0">
                <a:solidFill>
                  <a:srgbClr val="000000"/>
                </a:solidFill>
                <a:latin typeface="Open Sans"/>
                <a:ea typeface="Open Sans" panose="020B0606030504020204" pitchFamily="34" charset="0"/>
                <a:cs typeface="Open Sans" panose="020B0606030504020204" pitchFamily="34" charset="0"/>
              </a:rPr>
              <a:t> et la climatisation.</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Les technologies </a:t>
            </a:r>
            <a:r>
              <a:rPr lang="en-ZA" sz="2000" dirty="0" err="1">
                <a:solidFill>
                  <a:srgbClr val="000000"/>
                </a:solidFill>
                <a:latin typeface="Open Sans"/>
                <a:ea typeface="Open Sans" panose="020B0606030504020204" pitchFamily="34" charset="0"/>
                <a:cs typeface="Open Sans" panose="020B0606030504020204" pitchFamily="34" charset="0"/>
              </a:rPr>
              <a:t>industrielles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utilisent</a:t>
            </a:r>
            <a:r>
              <a:rPr lang="en-ZA" sz="2000" dirty="0">
                <a:solidFill>
                  <a:srgbClr val="000000"/>
                </a:solidFill>
                <a:latin typeface="Open Sans"/>
                <a:ea typeface="Open Sans" panose="020B0606030504020204" pitchFamily="34" charset="0"/>
                <a:cs typeface="Open Sans" panose="020B0606030504020204" pitchFamily="34" charset="0"/>
              </a:rPr>
              <a:t> des </a:t>
            </a:r>
            <a:r>
              <a:rPr lang="en-ZA" sz="2000" dirty="0" err="1">
                <a:solidFill>
                  <a:srgbClr val="000000"/>
                </a:solidFill>
                <a:latin typeface="Open Sans"/>
                <a:ea typeface="Open Sans" panose="020B0606030504020204" pitchFamily="34" charset="0"/>
                <a:cs typeface="Open Sans" panose="020B0606030504020204" pitchFamily="34" charset="0"/>
              </a:rPr>
              <a:t>produits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pétroliers</a:t>
            </a:r>
            <a:r>
              <a:rPr lang="en-ZA" sz="2000" dirty="0">
                <a:solidFill>
                  <a:srgbClr val="000000"/>
                </a:solidFill>
                <a:latin typeface="Open Sans"/>
                <a:ea typeface="Open Sans" panose="020B0606030504020204" pitchFamily="34" charset="0"/>
                <a:cs typeface="Open Sans" panose="020B0606030504020204" pitchFamily="34" charset="0"/>
              </a:rPr>
              <a:t>, du </a:t>
            </a:r>
            <a:r>
              <a:rPr lang="en-ZA" sz="2000" dirty="0" err="1">
                <a:solidFill>
                  <a:srgbClr val="000000"/>
                </a:solidFill>
                <a:latin typeface="Open Sans"/>
                <a:ea typeface="Open Sans" panose="020B0606030504020204" pitchFamily="34" charset="0"/>
                <a:cs typeface="Open Sans" panose="020B0606030504020204" pitchFamily="34" charset="0"/>
              </a:rPr>
              <a:t>gaz</a:t>
            </a:r>
            <a:r>
              <a:rPr lang="en-ZA" sz="2000" dirty="0">
                <a:solidFill>
                  <a:srgbClr val="000000"/>
                </a:solidFill>
                <a:latin typeface="Open Sans"/>
                <a:ea typeface="Open Sans" panose="020B0606030504020204" pitchFamily="34" charset="0"/>
                <a:cs typeface="Open Sans" panose="020B0606030504020204" pitchFamily="34" charset="0"/>
              </a:rPr>
              <a:t> naturel, du </a:t>
            </a:r>
            <a:r>
              <a:rPr lang="en-ZA" sz="2000" dirty="0" err="1">
                <a:solidFill>
                  <a:srgbClr val="000000"/>
                </a:solidFill>
                <a:latin typeface="Open Sans"/>
                <a:ea typeface="Open Sans" panose="020B0606030504020204" pitchFamily="34" charset="0"/>
                <a:cs typeface="Open Sans" panose="020B0606030504020204" pitchFamily="34" charset="0"/>
              </a:rPr>
              <a:t>charbon</a:t>
            </a:r>
            <a:r>
              <a:rPr lang="en-ZA" sz="2000" dirty="0">
                <a:solidFill>
                  <a:srgbClr val="000000"/>
                </a:solidFill>
                <a:latin typeface="Open Sans"/>
                <a:ea typeface="Open Sans" panose="020B0606030504020204" pitchFamily="34" charset="0"/>
                <a:cs typeface="Open Sans" panose="020B0606030504020204" pitchFamily="34" charset="0"/>
              </a:rPr>
              <a:t> et de </a:t>
            </a:r>
            <a:r>
              <a:rPr lang="en-ZA" sz="2000" dirty="0" err="1">
                <a:solidFill>
                  <a:srgbClr val="000000"/>
                </a:solidFill>
                <a:latin typeface="Open Sans"/>
                <a:ea typeface="Open Sans" panose="020B0606030504020204" pitchFamily="34" charset="0"/>
                <a:cs typeface="Open Sans" panose="020B0606030504020204" pitchFamily="34" charset="0"/>
              </a:rPr>
              <a:t>l'électricité</a:t>
            </a:r>
            <a:r>
              <a:rPr lang="en-ZA" sz="2000" dirty="0">
                <a:solidFill>
                  <a:srgbClr val="000000"/>
                </a:solidFill>
                <a:latin typeface="Open Sans"/>
                <a:ea typeface="Open Sans" panose="020B0606030504020204" pitchFamily="34" charset="0"/>
                <a:cs typeface="Open Sans" panose="020B0606030504020204" pitchFamily="34" charset="0"/>
              </a:rPr>
              <a:t>.</a:t>
            </a:r>
          </a:p>
        </p:txBody>
      </p:sp>
      <p:pic>
        <p:nvPicPr>
          <p:cNvPr id="8" name="Picture 8" descr="Diagram&#10;&#10;Description automatically generated">
            <a:extLst>
              <a:ext uri="{FF2B5EF4-FFF2-40B4-BE49-F238E27FC236}">
                <a16:creationId xmlns:a16="http://schemas.microsoft.com/office/drawing/2014/main" id="{6B5FB2D1-2B66-447A-86AD-6A595BDE5F90}"/>
              </a:ext>
            </a:extLst>
          </p:cNvPr>
          <p:cNvPicPr>
            <a:picLocks noChangeAspect="1"/>
          </p:cNvPicPr>
          <p:nvPr/>
        </p:nvPicPr>
        <p:blipFill>
          <a:blip r:embed="rId4"/>
          <a:stretch>
            <a:fillRect/>
          </a:stretch>
        </p:blipFill>
        <p:spPr>
          <a:xfrm>
            <a:off x="7179790" y="4233016"/>
            <a:ext cx="1779917" cy="2047747"/>
          </a:xfrm>
          <a:prstGeom prst="rect">
            <a:avLst/>
          </a:prstGeom>
        </p:spPr>
      </p:pic>
      <p:pic>
        <p:nvPicPr>
          <p:cNvPr id="9" name="Picture 9">
            <a:extLst>
              <a:ext uri="{FF2B5EF4-FFF2-40B4-BE49-F238E27FC236}">
                <a16:creationId xmlns:a16="http://schemas.microsoft.com/office/drawing/2014/main" id="{38EF584B-A44B-4909-9677-9F592DAC46D2}"/>
              </a:ext>
            </a:extLst>
          </p:cNvPr>
          <p:cNvPicPr>
            <a:picLocks noChangeAspect="1"/>
          </p:cNvPicPr>
          <p:nvPr/>
        </p:nvPicPr>
        <p:blipFill>
          <a:blip r:embed="rId5"/>
          <a:stretch>
            <a:fillRect/>
          </a:stretch>
        </p:blipFill>
        <p:spPr>
          <a:xfrm>
            <a:off x="2614271" y="4414031"/>
            <a:ext cx="2182484" cy="2041931"/>
          </a:xfrm>
          <a:prstGeom prst="rect">
            <a:avLst/>
          </a:prstGeom>
        </p:spPr>
      </p:pic>
      <p:sp>
        <p:nvSpPr>
          <p:cNvPr id="10" name="Title 10">
            <a:extLst>
              <a:ext uri="{FF2B5EF4-FFF2-40B4-BE49-F238E27FC236}">
                <a16:creationId xmlns:a16="http://schemas.microsoft.com/office/drawing/2014/main" id="{C25D215D-E611-124E-8301-FDC0A56BAFAE}"/>
              </a:ext>
            </a:extLst>
          </p:cNvPr>
          <p:cNvSpPr txBox="1">
            <a:spLocks/>
          </p:cNvSpPr>
          <p:nvPr/>
        </p:nvSpPr>
        <p:spPr>
          <a:xfrm>
            <a:off x="712892" y="-463436"/>
            <a:ext cx="11456458"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300" dirty="0">
                <a:latin typeface="Open Sans"/>
                <a:ea typeface="Open Sans" panose="020B0606030504020204" pitchFamily="34" charset="0"/>
                <a:cs typeface="Open Sans" panose="020B0606030504020204" pitchFamily="34" charset="0"/>
                <a:sym typeface="Bodoni SvtyTwo ITC TT-Book"/>
              </a:rPr>
              <a:t>10.3 Les secteurs industriel et commercial </a:t>
            </a:r>
          </a:p>
        </p:txBody>
      </p:sp>
    </p:spTree>
    <p:extLst>
      <p:ext uri="{BB962C8B-B14F-4D97-AF65-F5344CB8AC3E}">
        <p14:creationId xmlns:p14="http://schemas.microsoft.com/office/powerpoint/2010/main" val="231696531"/>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998052" y="1093923"/>
            <a:ext cx="781380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10.3.3 Défis dans les secteurs industriel et commercial </a:t>
            </a:r>
          </a:p>
        </p:txBody>
      </p:sp>
      <p:pic>
        <p:nvPicPr>
          <p:cNvPr id="4" name="Picture 6" descr="Chart, bar chart&#10;&#10;Description automatically generated">
            <a:extLst>
              <a:ext uri="{FF2B5EF4-FFF2-40B4-BE49-F238E27FC236}">
                <a16:creationId xmlns:a16="http://schemas.microsoft.com/office/drawing/2014/main" id="{4F96FEDE-0A01-41AC-8093-B6F1F646390C}"/>
              </a:ext>
            </a:extLst>
          </p:cNvPr>
          <p:cNvPicPr>
            <a:picLocks noChangeAspect="1"/>
          </p:cNvPicPr>
          <p:nvPr/>
        </p:nvPicPr>
        <p:blipFill>
          <a:blip r:embed="rId4"/>
          <a:stretch>
            <a:fillRect/>
          </a:stretch>
        </p:blipFill>
        <p:spPr>
          <a:xfrm>
            <a:off x="2007080" y="1867795"/>
            <a:ext cx="7789651" cy="3907038"/>
          </a:xfrm>
          <a:prstGeom prst="rect">
            <a:avLst/>
          </a:prstGeom>
        </p:spPr>
      </p:pic>
      <p:sp>
        <p:nvSpPr>
          <p:cNvPr id="8" name="Rectangle 7">
            <a:extLst>
              <a:ext uri="{FF2B5EF4-FFF2-40B4-BE49-F238E27FC236}">
                <a16:creationId xmlns:a16="http://schemas.microsoft.com/office/drawing/2014/main" id="{3071E03D-05CA-41D0-B42D-77BAA45C9FBC}"/>
              </a:ext>
            </a:extLst>
          </p:cNvPr>
          <p:cNvSpPr/>
          <p:nvPr/>
        </p:nvSpPr>
        <p:spPr>
          <a:xfrm>
            <a:off x="4181944" y="6148596"/>
            <a:ext cx="3828111"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(Zhang et al. 2019, </a:t>
            </a:r>
            <a:r>
              <a:rPr lang="en-ZA" sz="1000" dirty="0">
                <a:solidFill>
                  <a:srgbClr val="000000"/>
                </a:solidFill>
                <a:latin typeface="Open Sans"/>
                <a:ea typeface="Open Sans" panose="020B0606030504020204" pitchFamily="34" charset="0"/>
                <a:cs typeface="Open Sans" panose="020B0606030504020204" pitchFamily="34" charset="0"/>
                <a:hlinkClick r:id="rId5"/>
              </a:rPr>
              <a:t>image </a:t>
            </a:r>
            <a:r>
              <a:rPr lang="en-ZA" sz="1000" dirty="0">
                <a:solidFill>
                  <a:srgbClr val="000000"/>
                </a:solidFill>
                <a:latin typeface="Open Sans"/>
                <a:ea typeface="Open Sans" panose="020B0606030504020204" pitchFamily="34" charset="0"/>
                <a:cs typeface="Open Sans" panose="020B0606030504020204" pitchFamily="34" charset="0"/>
              </a:rPr>
              <a:t>sous licence </a:t>
            </a:r>
            <a:r>
              <a:rPr lang="en-ZA" sz="1000" dirty="0">
                <a:solidFill>
                  <a:srgbClr val="000000"/>
                </a:solidFill>
                <a:latin typeface="Open Sans"/>
                <a:ea typeface="Open Sans" panose="020B0606030504020204" pitchFamily="34" charset="0"/>
                <a:cs typeface="Open Sans" panose="020B0606030504020204" pitchFamily="34" charset="0"/>
                <a:hlinkClick r:id="rId6"/>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sp>
        <p:nvSpPr>
          <p:cNvPr id="9" name="Title 10">
            <a:extLst>
              <a:ext uri="{FF2B5EF4-FFF2-40B4-BE49-F238E27FC236}">
                <a16:creationId xmlns:a16="http://schemas.microsoft.com/office/drawing/2014/main" id="{24C7A42E-412A-7747-BDE8-CD7FC8166668}"/>
              </a:ext>
            </a:extLst>
          </p:cNvPr>
          <p:cNvSpPr txBox="1">
            <a:spLocks/>
          </p:cNvSpPr>
          <p:nvPr/>
        </p:nvSpPr>
        <p:spPr>
          <a:xfrm>
            <a:off x="832525" y="-555200"/>
            <a:ext cx="10943469"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300" dirty="0">
                <a:latin typeface="Open Sans"/>
                <a:ea typeface="Open Sans" panose="020B0606030504020204" pitchFamily="34" charset="0"/>
                <a:cs typeface="Open Sans" panose="020B0606030504020204" pitchFamily="34" charset="0"/>
                <a:sym typeface="Bodoni SvtyTwo ITC TT-Book"/>
              </a:rPr>
              <a:t>10.3 Les secteurs industriel et commercial </a:t>
            </a:r>
          </a:p>
        </p:txBody>
      </p:sp>
    </p:spTree>
    <p:extLst>
      <p:ext uri="{BB962C8B-B14F-4D97-AF65-F5344CB8AC3E}">
        <p14:creationId xmlns:p14="http://schemas.microsoft.com/office/powerpoint/2010/main" val="2305371795"/>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950672"/>
            <a:ext cx="978078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10.3.4 Innovation dans les secteurs industriel et commercial</a:t>
            </a:r>
          </a:p>
        </p:txBody>
      </p:sp>
      <p:pic>
        <p:nvPicPr>
          <p:cNvPr id="4" name="Picture 6" descr="Diagram&#10;&#10;Description automatically generated">
            <a:extLst>
              <a:ext uri="{FF2B5EF4-FFF2-40B4-BE49-F238E27FC236}">
                <a16:creationId xmlns:a16="http://schemas.microsoft.com/office/drawing/2014/main" id="{B9025640-9E39-4840-A897-6121496DE2E9}"/>
              </a:ext>
            </a:extLst>
          </p:cNvPr>
          <p:cNvPicPr>
            <a:picLocks noChangeAspect="1"/>
          </p:cNvPicPr>
          <p:nvPr/>
        </p:nvPicPr>
        <p:blipFill>
          <a:blip r:embed="rId4"/>
          <a:stretch>
            <a:fillRect/>
          </a:stretch>
        </p:blipFill>
        <p:spPr>
          <a:xfrm>
            <a:off x="2366514" y="1984612"/>
            <a:ext cx="7458972" cy="3722661"/>
          </a:xfrm>
          <a:prstGeom prst="rect">
            <a:avLst/>
          </a:prstGeom>
        </p:spPr>
      </p:pic>
      <p:sp>
        <p:nvSpPr>
          <p:cNvPr id="8" name="Rectangle 7">
            <a:extLst>
              <a:ext uri="{FF2B5EF4-FFF2-40B4-BE49-F238E27FC236}">
                <a16:creationId xmlns:a16="http://schemas.microsoft.com/office/drawing/2014/main" id="{73454732-4F1A-45DB-88FA-1BADD3354D94}"/>
              </a:ext>
            </a:extLst>
          </p:cNvPr>
          <p:cNvSpPr/>
          <p:nvPr/>
        </p:nvSpPr>
        <p:spPr>
          <a:xfrm>
            <a:off x="4181944" y="6134658"/>
            <a:ext cx="3828111"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a:t>
            </a:r>
            <a:r>
              <a:rPr lang="en-ZA" sz="1000" dirty="0" err="1">
                <a:solidFill>
                  <a:srgbClr val="000000"/>
                </a:solidFill>
                <a:latin typeface="Open Sans"/>
                <a:ea typeface="Open Sans" panose="020B0606030504020204" pitchFamily="34" charset="0"/>
                <a:cs typeface="Open Sans" panose="020B0606030504020204" pitchFamily="34" charset="0"/>
              </a:rPr>
              <a:t>Gitelman </a:t>
            </a:r>
            <a:r>
              <a:rPr lang="en-ZA" sz="1000" dirty="0">
                <a:solidFill>
                  <a:srgbClr val="000000"/>
                </a:solidFill>
                <a:latin typeface="Open Sans"/>
                <a:ea typeface="Open Sans" panose="020B0606030504020204" pitchFamily="34" charset="0"/>
                <a:cs typeface="Open Sans" panose="020B0606030504020204" pitchFamily="34" charset="0"/>
              </a:rPr>
              <a:t>et al. 2019, </a:t>
            </a:r>
            <a:r>
              <a:rPr lang="en-ZA" sz="1000" dirty="0">
                <a:solidFill>
                  <a:srgbClr val="000000"/>
                </a:solidFill>
                <a:latin typeface="Open Sans"/>
                <a:ea typeface="Open Sans" panose="020B0606030504020204" pitchFamily="34" charset="0"/>
                <a:cs typeface="Open Sans" panose="020B0606030504020204" pitchFamily="34" charset="0"/>
                <a:hlinkClick r:id="rId5"/>
              </a:rPr>
              <a:t>image </a:t>
            </a:r>
            <a:r>
              <a:rPr lang="en-ZA" sz="1000" dirty="0">
                <a:solidFill>
                  <a:srgbClr val="000000"/>
                </a:solidFill>
                <a:latin typeface="Open Sans"/>
                <a:ea typeface="Open Sans" panose="020B0606030504020204" pitchFamily="34" charset="0"/>
                <a:cs typeface="Open Sans" panose="020B0606030504020204" pitchFamily="34" charset="0"/>
              </a:rPr>
              <a:t>sous licence </a:t>
            </a:r>
            <a:r>
              <a:rPr lang="en-ZA" sz="1000" dirty="0">
                <a:solidFill>
                  <a:srgbClr val="000000"/>
                </a:solidFill>
                <a:latin typeface="Open Sans"/>
                <a:ea typeface="Open Sans" panose="020B0606030504020204" pitchFamily="34" charset="0"/>
                <a:cs typeface="Open Sans" panose="020B0606030504020204" pitchFamily="34" charset="0"/>
                <a:hlinkClick r:id="rId6"/>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sp>
        <p:nvSpPr>
          <p:cNvPr id="9" name="Title 10">
            <a:extLst>
              <a:ext uri="{FF2B5EF4-FFF2-40B4-BE49-F238E27FC236}">
                <a16:creationId xmlns:a16="http://schemas.microsoft.com/office/drawing/2014/main" id="{AA878233-11A2-6441-822F-80F201F34526}"/>
              </a:ext>
            </a:extLst>
          </p:cNvPr>
          <p:cNvSpPr txBox="1">
            <a:spLocks/>
          </p:cNvSpPr>
          <p:nvPr/>
        </p:nvSpPr>
        <p:spPr>
          <a:xfrm>
            <a:off x="832525" y="-461736"/>
            <a:ext cx="10943469"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300" dirty="0">
                <a:latin typeface="Open Sans"/>
                <a:ea typeface="Open Sans" panose="020B0606030504020204" pitchFamily="34" charset="0"/>
                <a:cs typeface="Open Sans" panose="020B0606030504020204" pitchFamily="34" charset="0"/>
                <a:sym typeface="Bodoni SvtyTwo ITC TT-Book"/>
              </a:rPr>
              <a:t>10.3 Les secteurs industriel et commercial </a:t>
            </a:r>
          </a:p>
        </p:txBody>
      </p:sp>
    </p:spTree>
    <p:extLst>
      <p:ext uri="{BB962C8B-B14F-4D97-AF65-F5344CB8AC3E}">
        <p14:creationId xmlns:p14="http://schemas.microsoft.com/office/powerpoint/2010/main" val="2524475025"/>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624706" y="945270"/>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10.3.5 Secteurs industriels et commerciaux dans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p>
        </p:txBody>
      </p:sp>
      <p:pic>
        <p:nvPicPr>
          <p:cNvPr id="4" name="Picture 6" descr="Diagram&#10;&#10;Description automatically generated">
            <a:extLst>
              <a:ext uri="{FF2B5EF4-FFF2-40B4-BE49-F238E27FC236}">
                <a16:creationId xmlns:a16="http://schemas.microsoft.com/office/drawing/2014/main" id="{52831128-1CF9-4D6B-9A44-4E0D4E93B650}"/>
              </a:ext>
            </a:extLst>
          </p:cNvPr>
          <p:cNvPicPr>
            <a:picLocks noChangeAspect="1"/>
          </p:cNvPicPr>
          <p:nvPr/>
        </p:nvPicPr>
        <p:blipFill>
          <a:blip r:embed="rId4"/>
          <a:stretch>
            <a:fillRect/>
          </a:stretch>
        </p:blipFill>
        <p:spPr>
          <a:xfrm>
            <a:off x="2438401" y="2308877"/>
            <a:ext cx="7358331" cy="3994283"/>
          </a:xfrm>
          <a:prstGeom prst="rect">
            <a:avLst/>
          </a:prstGeom>
        </p:spPr>
      </p:pic>
      <p:sp>
        <p:nvSpPr>
          <p:cNvPr id="7" name="Rectangle 6">
            <a:extLst>
              <a:ext uri="{FF2B5EF4-FFF2-40B4-BE49-F238E27FC236}">
                <a16:creationId xmlns:a16="http://schemas.microsoft.com/office/drawing/2014/main" id="{A2196AB3-EF8E-43F9-A16D-F8BD22331BCD}"/>
              </a:ext>
            </a:extLst>
          </p:cNvPr>
          <p:cNvSpPr/>
          <p:nvPr/>
        </p:nvSpPr>
        <p:spPr>
          <a:xfrm>
            <a:off x="776378" y="1553982"/>
            <a:ext cx="8058221" cy="400110"/>
          </a:xfrm>
          <a:prstGeom prst="rect">
            <a:avLst/>
          </a:prstGeom>
        </p:spPr>
        <p:txBody>
          <a:bodyPr wrap="square" lIns="91440" tIns="45720" rIns="91440" bIns="45720" anchor="t">
            <a:spAutoFit/>
          </a:bodyPr>
          <a:lstStyle/>
          <a:p>
            <a:pPr>
              <a:spcAft>
                <a:spcPts val="1200"/>
              </a:spcAft>
            </a:pPr>
            <a:r>
              <a:rPr lang="en-ZA" sz="2000" dirty="0" err="1">
                <a:latin typeface="Open Sans"/>
                <a:ea typeface="Open Sans" panose="020B0606030504020204" pitchFamily="34" charset="0"/>
                <a:cs typeface="Open Sans" panose="020B0606030504020204" pitchFamily="34" charset="0"/>
              </a:rPr>
              <a:t>Exemple</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simplifié</a:t>
            </a:r>
            <a:r>
              <a:rPr lang="en-ZA" sz="2000" dirty="0">
                <a:latin typeface="Open Sans"/>
                <a:ea typeface="Open Sans" panose="020B0606030504020204" pitchFamily="34" charset="0"/>
                <a:cs typeface="Open Sans" panose="020B0606030504020204" pitchFamily="34" charset="0"/>
              </a:rPr>
              <a:t> de </a:t>
            </a:r>
            <a:r>
              <a:rPr lang="en-ZA" sz="2000" dirty="0" err="1">
                <a:latin typeface="Open Sans"/>
                <a:ea typeface="Open Sans" panose="020B0606030504020204" pitchFamily="34" charset="0"/>
                <a:cs typeface="Open Sans" panose="020B0606030504020204" pitchFamily="34" charset="0"/>
              </a:rPr>
              <a:t>modélisation</a:t>
            </a:r>
            <a:r>
              <a:rPr lang="en-ZA" sz="2000" dirty="0">
                <a:latin typeface="Open Sans"/>
                <a:ea typeface="Open Sans" panose="020B0606030504020204" pitchFamily="34" charset="0"/>
                <a:cs typeface="Open Sans" panose="020B0606030504020204" pitchFamily="34" charset="0"/>
              </a:rPr>
              <a:t> du </a:t>
            </a:r>
            <a:r>
              <a:rPr lang="en-ZA" sz="2000" dirty="0" err="1">
                <a:latin typeface="Open Sans"/>
                <a:ea typeface="Open Sans" panose="020B0606030504020204" pitchFamily="34" charset="0"/>
                <a:cs typeface="Open Sans" panose="020B0606030504020204" pitchFamily="34" charset="0"/>
              </a:rPr>
              <a:t>chauffage</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industriel</a:t>
            </a:r>
            <a:r>
              <a:rPr lang="en-ZA" sz="2000" dirty="0">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869DCCE7-FAB0-734F-A162-CE956E71DD8C}"/>
              </a:ext>
            </a:extLst>
          </p:cNvPr>
          <p:cNvSpPr txBox="1">
            <a:spLocks/>
          </p:cNvSpPr>
          <p:nvPr/>
        </p:nvSpPr>
        <p:spPr>
          <a:xfrm>
            <a:off x="624706" y="-551269"/>
            <a:ext cx="13548493"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300" dirty="0">
                <a:latin typeface="Open Sans"/>
                <a:ea typeface="Open Sans" panose="020B0606030504020204" pitchFamily="34" charset="0"/>
                <a:cs typeface="Open Sans" panose="020B0606030504020204" pitchFamily="34" charset="0"/>
                <a:sym typeface="Bodoni SvtyTwo ITC TT-Book"/>
              </a:rPr>
              <a:t>10.3 Les secteurs industriel et commercial </a:t>
            </a:r>
          </a:p>
        </p:txBody>
      </p:sp>
    </p:spTree>
    <p:extLst>
      <p:ext uri="{BB962C8B-B14F-4D97-AF65-F5344CB8AC3E}">
        <p14:creationId xmlns:p14="http://schemas.microsoft.com/office/powerpoint/2010/main" val="387154021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CONFÉRENCE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conférence Objectif d'apprentissage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15321" y="366184"/>
            <a:ext cx="5948336" cy="1361676"/>
          </a:xfrm>
          <a:prstGeom prst="rect">
            <a:avLst/>
          </a:prstGeom>
        </p:spPr>
        <p:txBody>
          <a:bodyPr vert="horz" lIns="91440" tIns="45720" rIns="91440" bIns="45720" rtlCol="0" anchor="b">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dirty="0" err="1">
                <a:latin typeface="Open Sans"/>
              </a:rPr>
              <a:t>Résultats</a:t>
            </a:r>
            <a:r>
              <a:rPr lang="en-GB" sz="4400" dirty="0">
                <a:latin typeface="Open Sans"/>
              </a:rPr>
              <a:t> </a:t>
            </a:r>
            <a:r>
              <a:rPr lang="en-GB" sz="4400" dirty="0" err="1">
                <a:latin typeface="Open Sans"/>
              </a:rPr>
              <a:t>attendus</a:t>
            </a:r>
            <a:r>
              <a:rPr lang="en-GB" sz="4400" dirty="0">
                <a:latin typeface="Open Sans"/>
              </a:rPr>
              <a:t> des </a:t>
            </a:r>
            <a:r>
              <a:rPr lang="en-GB" sz="4400" dirty="0" err="1">
                <a:latin typeface="Open Sans"/>
              </a:rPr>
              <a:t>apprentissages</a:t>
            </a:r>
            <a:endParaRPr lang="en-GB" sz="4400" dirty="0">
              <a:latin typeface="Open Sans"/>
            </a:endParaRP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90998" y="2033203"/>
            <a:ext cx="8630690" cy="350487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GB" sz="2000" b="1" dirty="0">
                <a:solidFill>
                  <a:schemeClr val="accent5">
                    <a:lumMod val="60000"/>
                    <a:lumOff val="40000"/>
                  </a:schemeClr>
                </a:solidFill>
                <a:latin typeface="Open Sans"/>
                <a:ea typeface="+mn-lt"/>
                <a:cs typeface="+mn-lt"/>
              </a:rPr>
              <a:t>À la fin de </a:t>
            </a:r>
            <a:r>
              <a:rPr lang="en-GB" sz="2000" b="1" dirty="0" err="1">
                <a:solidFill>
                  <a:schemeClr val="accent5">
                    <a:lumMod val="60000"/>
                    <a:lumOff val="40000"/>
                  </a:schemeClr>
                </a:solidFill>
                <a:latin typeface="Open Sans"/>
                <a:ea typeface="+mn-lt"/>
                <a:cs typeface="+mn-lt"/>
              </a:rPr>
              <a:t>ce</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cours</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vous</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devriez</a:t>
            </a:r>
            <a:r>
              <a:rPr lang="en-GB" sz="2000" b="1" dirty="0">
                <a:solidFill>
                  <a:schemeClr val="accent5">
                    <a:lumMod val="60000"/>
                    <a:lumOff val="40000"/>
                  </a:schemeClr>
                </a:solidFill>
                <a:latin typeface="Open Sans"/>
                <a:ea typeface="+mn-lt"/>
                <a:cs typeface="+mn-lt"/>
              </a:rPr>
              <a:t>:</a:t>
            </a:r>
            <a:endParaRPr lang="en-US" sz="2000" b="1" dirty="0">
              <a:solidFill>
                <a:schemeClr val="accent5">
                  <a:lumMod val="60000"/>
                  <a:lumOff val="40000"/>
                </a:schemeClr>
              </a:solidFill>
              <a:latin typeface="Open Sans"/>
              <a:ea typeface="+mn-lt"/>
              <a:cs typeface="+mn-lt"/>
            </a:endParaRPr>
          </a:p>
          <a:p>
            <a:pPr>
              <a:spcBef>
                <a:spcPts val="1000"/>
              </a:spcBef>
            </a:pPr>
            <a:r>
              <a:rPr lang="en-GB" sz="2000" dirty="0">
                <a:latin typeface="Open Sans"/>
                <a:ea typeface="+mn-lt"/>
                <a:cs typeface="+mn-lt"/>
              </a:rPr>
              <a:t>RAA1: </a:t>
            </a:r>
            <a:r>
              <a:rPr lang="en-GB" sz="2000" dirty="0" err="1">
                <a:latin typeface="Open Sans"/>
                <a:ea typeface="+mn-lt"/>
                <a:cs typeface="+mn-lt"/>
              </a:rPr>
              <a:t>Comprendre</a:t>
            </a:r>
            <a:r>
              <a:rPr lang="en-GB" sz="2000" dirty="0">
                <a:latin typeface="Open Sans"/>
                <a:ea typeface="+mn-lt"/>
                <a:cs typeface="+mn-lt"/>
              </a:rPr>
              <a:t> le rôle du secteur des transports, ses technologies et principaux défis énergétiques et sociétaux</a:t>
            </a:r>
            <a:endParaRPr lang="en-US" sz="2000" b="1" dirty="0">
              <a:solidFill>
                <a:srgbClr val="9DC3E6"/>
              </a:solidFill>
              <a:latin typeface="Open Sans"/>
              <a:ea typeface="+mn-lt"/>
              <a:cs typeface="+mn-lt"/>
            </a:endParaRPr>
          </a:p>
          <a:p>
            <a:pPr>
              <a:spcBef>
                <a:spcPts val="1000"/>
              </a:spcBef>
            </a:pPr>
            <a:r>
              <a:rPr lang="en-US" sz="2000" dirty="0">
                <a:latin typeface="Open Sans"/>
                <a:ea typeface="+mn-lt"/>
                <a:cs typeface="+mn-lt"/>
              </a:rPr>
              <a:t>RAA2: </a:t>
            </a:r>
            <a:r>
              <a:rPr lang="en-GB" sz="2000" dirty="0">
                <a:latin typeface="Open Sans"/>
                <a:ea typeface="+mn-lt"/>
                <a:cs typeface="+mn-lt"/>
              </a:rPr>
              <a:t>Comprendre le rôle du secteur résidentiel, ses technologies et </a:t>
            </a:r>
            <a:r>
              <a:rPr lang="en-GB" sz="2000" dirty="0" err="1">
                <a:latin typeface="Open Sans"/>
                <a:ea typeface="+mn-lt"/>
                <a:cs typeface="+mn-lt"/>
              </a:rPr>
              <a:t>principaux</a:t>
            </a:r>
            <a:r>
              <a:rPr lang="en-GB" sz="2000" dirty="0">
                <a:latin typeface="Open Sans"/>
                <a:ea typeface="+mn-lt"/>
                <a:cs typeface="+mn-lt"/>
              </a:rPr>
              <a:t> défis énergétiques et sociétaux</a:t>
            </a:r>
            <a:endParaRPr lang="en-US" sz="2000" dirty="0">
              <a:latin typeface="Open Sans"/>
              <a:cs typeface="Calibri"/>
            </a:endParaRPr>
          </a:p>
          <a:p>
            <a:pPr>
              <a:spcBef>
                <a:spcPts val="1000"/>
              </a:spcBef>
            </a:pPr>
            <a:r>
              <a:rPr lang="en-US" sz="2000" dirty="0">
                <a:latin typeface="Open Sans"/>
                <a:ea typeface="+mn-lt"/>
                <a:cs typeface="+mn-lt"/>
              </a:rPr>
              <a:t>RAA3: </a:t>
            </a:r>
            <a:r>
              <a:rPr lang="en-GB" sz="2000" dirty="0">
                <a:latin typeface="Open Sans"/>
                <a:ea typeface="+mn-lt"/>
                <a:cs typeface="+mn-lt"/>
              </a:rPr>
              <a:t>Comprendre le rôle des secteurs industriel et commercial, leurs technologies et </a:t>
            </a:r>
            <a:r>
              <a:rPr lang="en-GB" sz="2000" dirty="0" err="1">
                <a:latin typeface="Open Sans"/>
                <a:ea typeface="+mn-lt"/>
                <a:cs typeface="+mn-lt"/>
              </a:rPr>
              <a:t>principaux</a:t>
            </a:r>
            <a:r>
              <a:rPr lang="en-GB" sz="2000" dirty="0">
                <a:latin typeface="Open Sans"/>
                <a:ea typeface="+mn-lt"/>
                <a:cs typeface="+mn-lt"/>
              </a:rPr>
              <a:t> défis énergétiques et sociétaux</a:t>
            </a:r>
          </a:p>
          <a:p>
            <a:pPr>
              <a:spcBef>
                <a:spcPts val="1000"/>
              </a:spcBef>
            </a:pPr>
            <a:r>
              <a:rPr lang="en-US" sz="2000" dirty="0">
                <a:latin typeface="Open Sans"/>
                <a:ea typeface="+mn-lt"/>
                <a:cs typeface="+mn-lt"/>
              </a:rPr>
              <a:t>RAA4: </a:t>
            </a:r>
            <a:r>
              <a:rPr lang="en-US" sz="2000" dirty="0" err="1">
                <a:latin typeface="Open Sans"/>
                <a:ea typeface="+mn-lt"/>
                <a:cs typeface="+mn-lt"/>
              </a:rPr>
              <a:t>Connaître</a:t>
            </a:r>
            <a:r>
              <a:rPr lang="en-US" sz="2000" dirty="0">
                <a:latin typeface="Open Sans"/>
                <a:ea typeface="+mn-lt"/>
                <a:cs typeface="+mn-lt"/>
              </a:rPr>
              <a:t> les principaux concepts et pratiques liés à l'électrification des systèmes énergétiques et au couplage des </a:t>
            </a:r>
            <a:r>
              <a:rPr lang="en-US" sz="2000" dirty="0" err="1">
                <a:latin typeface="Open Sans"/>
                <a:ea typeface="+mn-lt"/>
                <a:cs typeface="+mn-lt"/>
              </a:rPr>
              <a:t>secteurs</a:t>
            </a:r>
            <a:endParaRPr lang="en-US" sz="2000" b="1" dirty="0">
              <a:latin typeface="Open Sans"/>
              <a:cs typeface="Calibri"/>
            </a:endParaRPr>
          </a:p>
        </p:txBody>
      </p:sp>
    </p:spTree>
    <p:extLst>
      <p:ext uri="{BB962C8B-B14F-4D97-AF65-F5344CB8AC3E}">
        <p14:creationId xmlns:p14="http://schemas.microsoft.com/office/powerpoint/2010/main" val="4233018141"/>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ADC0324C-2421-47BE-9747-3F51E9D00F6C}"/>
              </a:ext>
            </a:extLst>
          </p:cNvPr>
          <p:cNvSpPr txBox="1">
            <a:spLocks/>
          </p:cNvSpPr>
          <p:nvPr/>
        </p:nvSpPr>
        <p:spPr>
          <a:xfrm>
            <a:off x="887215" y="486228"/>
            <a:ext cx="7651304" cy="89159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10.3 Références</a:t>
            </a:r>
          </a:p>
        </p:txBody>
      </p:sp>
      <p:sp>
        <p:nvSpPr>
          <p:cNvPr id="14" name="TextBox 13">
            <a:extLst>
              <a:ext uri="{FF2B5EF4-FFF2-40B4-BE49-F238E27FC236}">
                <a16:creationId xmlns:a16="http://schemas.microsoft.com/office/drawing/2014/main" id="{7D507794-18A6-470A-8393-F248ED44D8B9}"/>
              </a:ext>
            </a:extLst>
          </p:cNvPr>
          <p:cNvSpPr txBox="1"/>
          <p:nvPr/>
        </p:nvSpPr>
        <p:spPr>
          <a:xfrm>
            <a:off x="929195" y="1436705"/>
            <a:ext cx="5594975"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Mendoza, D.L. ; Bianchi, C. ; Thomas, J. ; </a:t>
            </a:r>
            <a:r>
              <a:rPr lang="en-GB" dirty="0" err="1">
                <a:latin typeface="Open Sans" panose="020B0606030504020204" pitchFamily="34" charset="0"/>
                <a:ea typeface="Open Sans" panose="020B0606030504020204" pitchFamily="34" charset="0"/>
                <a:cs typeface="Open Sans" panose="020B0606030504020204" pitchFamily="34" charset="0"/>
              </a:rPr>
              <a:t>Ghaemi</a:t>
            </a:r>
            <a:r>
              <a:rPr lang="en-GB" dirty="0">
                <a:latin typeface="Open Sans" panose="020B0606030504020204" pitchFamily="34" charset="0"/>
                <a:ea typeface="Open Sans" panose="020B0606030504020204" pitchFamily="34" charset="0"/>
                <a:cs typeface="Open Sans" panose="020B0606030504020204" pitchFamily="34" charset="0"/>
              </a:rPr>
              <a:t>, Z. </a:t>
            </a:r>
            <a:r>
              <a:rPr lang="en-GB" dirty="0" err="1">
                <a:latin typeface="Open Sans" panose="020B0606030504020204" pitchFamily="34" charset="0"/>
                <a:ea typeface="Open Sans" panose="020B0606030504020204" pitchFamily="34" charset="0"/>
                <a:cs typeface="Open Sans" panose="020B0606030504020204" pitchFamily="34" charset="0"/>
              </a:rPr>
              <a:t>Modeling </a:t>
            </a:r>
            <a:r>
              <a:rPr lang="en-GB" dirty="0">
                <a:latin typeface="Open Sans" panose="020B0606030504020204" pitchFamily="34" charset="0"/>
                <a:ea typeface="Open Sans" panose="020B0606030504020204" pitchFamily="34" charset="0"/>
                <a:cs typeface="Open Sans" panose="020B0606030504020204" pitchFamily="34" charset="0"/>
              </a:rPr>
              <a:t>County-Level Energy Demands for Commercial Buildings Due to Climate Variability with Prototype Building Simulations. World 2020, 1, 67-89.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https://doi.org/10.3390/world1020007</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Zhang, S. ; Yang, F. ; Liu, C. ; Chen, X. ; Tan, X. ; Zhou, Y. ; Guo, F. ; Jiang, W. Study on Global Industrialization and Industry Emission to Achieve the 2 °C Goal Based on MESSAGE Model and LMDI Approach. Energies 2020, 13, 825. </a:t>
            </a:r>
            <a:r>
              <a:rPr lang="en-GB" dirty="0">
                <a:latin typeface="Open Sans" panose="020B0606030504020204" pitchFamily="34" charset="0"/>
                <a:ea typeface="Open Sans" panose="020B0606030504020204" pitchFamily="34" charset="0"/>
                <a:cs typeface="Open Sans" panose="020B0606030504020204" pitchFamily="34" charset="0"/>
                <a:hlinkClick r:id="rId4"/>
              </a:rPr>
              <a:t>https://doi.org/10.3390/en13040825</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Gitelman</a:t>
            </a:r>
            <a:r>
              <a:rPr lang="en-GB" dirty="0">
                <a:latin typeface="Open Sans" panose="020B0606030504020204" pitchFamily="34" charset="0"/>
                <a:ea typeface="Open Sans" panose="020B0606030504020204" pitchFamily="34" charset="0"/>
                <a:cs typeface="Open Sans" panose="020B0606030504020204" pitchFamily="34" charset="0"/>
              </a:rPr>
              <a:t>, L. ; </a:t>
            </a:r>
            <a:r>
              <a:rPr lang="en-GB" dirty="0" err="1">
                <a:latin typeface="Open Sans" panose="020B0606030504020204" pitchFamily="34" charset="0"/>
                <a:ea typeface="Open Sans" panose="020B0606030504020204" pitchFamily="34" charset="0"/>
                <a:cs typeface="Open Sans" panose="020B0606030504020204" pitchFamily="34" charset="0"/>
              </a:rPr>
              <a:t>Magaril</a:t>
            </a:r>
            <a:r>
              <a:rPr lang="en-GB" dirty="0">
                <a:latin typeface="Open Sans" panose="020B0606030504020204" pitchFamily="34" charset="0"/>
                <a:ea typeface="Open Sans" panose="020B0606030504020204" pitchFamily="34" charset="0"/>
                <a:cs typeface="Open Sans" panose="020B0606030504020204" pitchFamily="34" charset="0"/>
              </a:rPr>
              <a:t>, E. ; </a:t>
            </a:r>
            <a:r>
              <a:rPr lang="en-GB" dirty="0" err="1">
                <a:latin typeface="Open Sans" panose="020B0606030504020204" pitchFamily="34" charset="0"/>
                <a:ea typeface="Open Sans" panose="020B0606030504020204" pitchFamily="34" charset="0"/>
                <a:cs typeface="Open Sans" panose="020B0606030504020204" pitchFamily="34" charset="0"/>
              </a:rPr>
              <a:t>Kozhevnikov</a:t>
            </a:r>
            <a:r>
              <a:rPr lang="en-GB" dirty="0">
                <a:latin typeface="Open Sans" panose="020B0606030504020204" pitchFamily="34" charset="0"/>
                <a:ea typeface="Open Sans" panose="020B0606030504020204" pitchFamily="34" charset="0"/>
                <a:cs typeface="Open Sans" panose="020B0606030504020204" pitchFamily="34" charset="0"/>
              </a:rPr>
              <a:t>, M. ; Rada, E.C. Rational </a:t>
            </a:r>
            <a:r>
              <a:rPr lang="en-GB" dirty="0" err="1">
                <a:latin typeface="Open Sans" panose="020B0606030504020204" pitchFamily="34" charset="0"/>
                <a:ea typeface="Open Sans" panose="020B0606030504020204" pitchFamily="34" charset="0"/>
                <a:cs typeface="Open Sans" panose="020B0606030504020204" pitchFamily="34" charset="0"/>
              </a:rPr>
              <a:t>Behavior</a:t>
            </a:r>
            <a:r>
              <a:rPr lang="en-GB" dirty="0">
                <a:latin typeface="Open Sans" panose="020B0606030504020204" pitchFamily="34" charset="0"/>
                <a:ea typeface="Open Sans" panose="020B0606030504020204" pitchFamily="34" charset="0"/>
                <a:cs typeface="Open Sans" panose="020B0606030504020204" pitchFamily="34" charset="0"/>
              </a:rPr>
              <a:t> of an Enterprise in the Energy Market in a </a:t>
            </a:r>
            <a:r>
              <a:rPr lang="en-GB" dirty="0" err="1">
                <a:latin typeface="Open Sans" panose="020B0606030504020204" pitchFamily="34" charset="0"/>
                <a:ea typeface="Open Sans" panose="020B0606030504020204" pitchFamily="34" charset="0"/>
                <a:cs typeface="Open Sans" panose="020B0606030504020204" pitchFamily="34" charset="0"/>
              </a:rPr>
              <a:t>Circulat</a:t>
            </a:r>
            <a:r>
              <a:rPr lang="en-GB" dirty="0">
                <a:latin typeface="Open Sans" panose="020B0606030504020204" pitchFamily="34" charset="0"/>
                <a:ea typeface="Open Sans" panose="020B0606030504020204" pitchFamily="34" charset="0"/>
                <a:cs typeface="Open Sans" panose="020B0606030504020204" pitchFamily="34" charset="0"/>
              </a:rPr>
              <a:t> Economy. Ressources 2019, 8, 73. </a:t>
            </a:r>
            <a:r>
              <a:rPr lang="en-GB" dirty="0">
                <a:latin typeface="Open Sans" panose="020B0606030504020204" pitchFamily="34" charset="0"/>
                <a:ea typeface="Open Sans" panose="020B0606030504020204" pitchFamily="34" charset="0"/>
                <a:cs typeface="Open Sans" panose="020B0606030504020204" pitchFamily="34" charset="0"/>
                <a:hlinkClick r:id="rId5"/>
              </a:rPr>
              <a:t>https://doi.org/10.3390/resources8020073</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10.4.1 Accès résidentiel à l'électricité</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3238"/>
            <a:ext cx="10639767"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10.4 </a:t>
            </a:r>
            <a:r>
              <a:rPr lang="en-GB" sz="4400" dirty="0" err="1">
                <a:latin typeface="Open Sans"/>
                <a:ea typeface="Open Sans" panose="020B0606030504020204" pitchFamily="34" charset="0"/>
                <a:cs typeface="Open Sans" panose="020B0606030504020204" pitchFamily="34" charset="0"/>
                <a:sym typeface="Bodoni SvtyTwo ITC TT-Book"/>
              </a:rPr>
              <a:t>Électrification</a:t>
            </a:r>
            <a:endParaRPr lang="en-GB" sz="4400" dirty="0">
              <a:latin typeface="Open Sans"/>
              <a:ea typeface="Open Sans" panose="020B0606030504020204" pitchFamily="34" charset="0"/>
              <a:cs typeface="Open Sans" panose="020B0606030504020204" pitchFamily="34" charset="0"/>
              <a:sym typeface="Bodoni SvtyTwo ITC TT-Book"/>
            </a:endParaRPr>
          </a:p>
          <a:p>
            <a:pPr algn="l"/>
            <a:r>
              <a:rPr lang="en-GB" sz="4400" dirty="0">
                <a:latin typeface="Open Sans"/>
                <a:ea typeface="Open Sans" panose="020B0606030504020204" pitchFamily="34" charset="0"/>
                <a:cs typeface="Open Sans" panose="020B0606030504020204" pitchFamily="34" charset="0"/>
                <a:sym typeface="Bodoni SvtyTwo ITC TT-Book"/>
              </a:rPr>
              <a:t>et couplage des secteurs </a:t>
            </a:r>
          </a:p>
        </p:txBody>
      </p:sp>
      <p:pic>
        <p:nvPicPr>
          <p:cNvPr id="4" name="Picture 6" descr="Diagram&#10;&#10;Description automatically generated">
            <a:extLst>
              <a:ext uri="{FF2B5EF4-FFF2-40B4-BE49-F238E27FC236}">
                <a16:creationId xmlns:a16="http://schemas.microsoft.com/office/drawing/2014/main" id="{2AF496D3-C742-4E6F-8A49-C233A891909C}"/>
              </a:ext>
            </a:extLst>
          </p:cNvPr>
          <p:cNvPicPr>
            <a:picLocks noChangeAspect="1"/>
          </p:cNvPicPr>
          <p:nvPr/>
        </p:nvPicPr>
        <p:blipFill>
          <a:blip r:embed="rId4"/>
          <a:stretch>
            <a:fillRect/>
          </a:stretch>
        </p:blipFill>
        <p:spPr>
          <a:xfrm>
            <a:off x="2553419" y="1819087"/>
            <a:ext cx="6308783" cy="4226241"/>
          </a:xfrm>
          <a:prstGeom prst="rect">
            <a:avLst/>
          </a:prstGeom>
        </p:spPr>
      </p:pic>
      <p:sp>
        <p:nvSpPr>
          <p:cNvPr id="8" name="Rectangle 7">
            <a:extLst>
              <a:ext uri="{FF2B5EF4-FFF2-40B4-BE49-F238E27FC236}">
                <a16:creationId xmlns:a16="http://schemas.microsoft.com/office/drawing/2014/main" id="{D04B1916-B88D-496D-BEFF-7A976E93927F}"/>
              </a:ext>
            </a:extLst>
          </p:cNvPr>
          <p:cNvSpPr/>
          <p:nvPr/>
        </p:nvSpPr>
        <p:spPr>
          <a:xfrm>
            <a:off x="3793754" y="6144360"/>
            <a:ext cx="3828111"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(Narayan et al. 2020, </a:t>
            </a:r>
            <a:r>
              <a:rPr lang="en-ZA" sz="1000" dirty="0">
                <a:solidFill>
                  <a:srgbClr val="000000"/>
                </a:solidFill>
                <a:latin typeface="Open Sans"/>
                <a:ea typeface="Open Sans" panose="020B0606030504020204" pitchFamily="34" charset="0"/>
                <a:cs typeface="Open Sans" panose="020B0606030504020204" pitchFamily="34" charset="0"/>
                <a:hlinkClick r:id="rId5"/>
              </a:rPr>
              <a:t>image </a:t>
            </a:r>
            <a:r>
              <a:rPr lang="en-ZA" sz="1000" dirty="0">
                <a:solidFill>
                  <a:srgbClr val="000000"/>
                </a:solidFill>
                <a:latin typeface="Open Sans"/>
                <a:ea typeface="Open Sans" panose="020B0606030504020204" pitchFamily="34" charset="0"/>
                <a:cs typeface="Open Sans" panose="020B0606030504020204" pitchFamily="34" charset="0"/>
              </a:rPr>
              <a:t>sous licence </a:t>
            </a:r>
            <a:r>
              <a:rPr lang="en-ZA" sz="1000" dirty="0">
                <a:solidFill>
                  <a:srgbClr val="000000"/>
                </a:solidFill>
                <a:latin typeface="Open Sans"/>
                <a:ea typeface="Open Sans" panose="020B0606030504020204" pitchFamily="34" charset="0"/>
                <a:cs typeface="Open Sans" panose="020B0606030504020204" pitchFamily="34" charset="0"/>
                <a:hlinkClick r:id="rId6"/>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4047703891"/>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397013"/>
            <a:ext cx="756939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10.4.2 Les voies de l'électrification résidentielle</a:t>
            </a:r>
          </a:p>
        </p:txBody>
      </p:sp>
      <p:pic>
        <p:nvPicPr>
          <p:cNvPr id="4" name="Picture 6" descr="Diagram&#10;&#10;Description automatically generated">
            <a:extLst>
              <a:ext uri="{FF2B5EF4-FFF2-40B4-BE49-F238E27FC236}">
                <a16:creationId xmlns:a16="http://schemas.microsoft.com/office/drawing/2014/main" id="{575C9743-0E08-4C3D-B069-B1F15C50E98A}"/>
              </a:ext>
            </a:extLst>
          </p:cNvPr>
          <p:cNvPicPr>
            <a:picLocks noChangeAspect="1"/>
          </p:cNvPicPr>
          <p:nvPr/>
        </p:nvPicPr>
        <p:blipFill>
          <a:blip r:embed="rId4"/>
          <a:stretch>
            <a:fillRect/>
          </a:stretch>
        </p:blipFill>
        <p:spPr>
          <a:xfrm>
            <a:off x="3329797" y="1799607"/>
            <a:ext cx="5532406" cy="4236446"/>
          </a:xfrm>
          <a:prstGeom prst="rect">
            <a:avLst/>
          </a:prstGeom>
        </p:spPr>
      </p:pic>
      <p:sp>
        <p:nvSpPr>
          <p:cNvPr id="8" name="Rectangle 7">
            <a:extLst>
              <a:ext uri="{FF2B5EF4-FFF2-40B4-BE49-F238E27FC236}">
                <a16:creationId xmlns:a16="http://schemas.microsoft.com/office/drawing/2014/main" id="{A3018F6C-39C3-453C-8D26-E42B6C103B77}"/>
              </a:ext>
            </a:extLst>
          </p:cNvPr>
          <p:cNvSpPr/>
          <p:nvPr/>
        </p:nvSpPr>
        <p:spPr>
          <a:xfrm>
            <a:off x="4181944" y="6161846"/>
            <a:ext cx="3828111"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(Narayan et al. 2020, </a:t>
            </a:r>
            <a:r>
              <a:rPr lang="en-ZA" sz="1000" dirty="0">
                <a:solidFill>
                  <a:srgbClr val="000000"/>
                </a:solidFill>
                <a:latin typeface="Open Sans"/>
                <a:ea typeface="Open Sans" panose="020B0606030504020204" pitchFamily="34" charset="0"/>
                <a:cs typeface="Open Sans" panose="020B0606030504020204" pitchFamily="34" charset="0"/>
                <a:hlinkClick r:id="rId5"/>
              </a:rPr>
              <a:t>image </a:t>
            </a:r>
            <a:r>
              <a:rPr lang="en-ZA" sz="1000" dirty="0">
                <a:solidFill>
                  <a:srgbClr val="000000"/>
                </a:solidFill>
                <a:latin typeface="Open Sans"/>
                <a:ea typeface="Open Sans" panose="020B0606030504020204" pitchFamily="34" charset="0"/>
                <a:cs typeface="Open Sans" panose="020B0606030504020204" pitchFamily="34" charset="0"/>
              </a:rPr>
              <a:t>sous licence </a:t>
            </a:r>
            <a:r>
              <a:rPr lang="en-ZA" sz="1000" dirty="0">
                <a:solidFill>
                  <a:srgbClr val="000000"/>
                </a:solidFill>
                <a:latin typeface="Open Sans"/>
                <a:ea typeface="Open Sans" panose="020B0606030504020204" pitchFamily="34" charset="0"/>
                <a:cs typeface="Open Sans" panose="020B0606030504020204" pitchFamily="34" charset="0"/>
                <a:hlinkClick r:id="rId6"/>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sp>
        <p:nvSpPr>
          <p:cNvPr id="9" name="Title 10">
            <a:extLst>
              <a:ext uri="{FF2B5EF4-FFF2-40B4-BE49-F238E27FC236}">
                <a16:creationId xmlns:a16="http://schemas.microsoft.com/office/drawing/2014/main" id="{6DB93E45-1B0F-4A4C-8C6C-1537C09D954F}"/>
              </a:ext>
            </a:extLst>
          </p:cNvPr>
          <p:cNvSpPr txBox="1">
            <a:spLocks/>
          </p:cNvSpPr>
          <p:nvPr/>
        </p:nvSpPr>
        <p:spPr>
          <a:xfrm>
            <a:off x="887216" y="3238"/>
            <a:ext cx="9905475"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10.4 </a:t>
            </a:r>
            <a:r>
              <a:rPr lang="en-GB" sz="4400" dirty="0" err="1">
                <a:latin typeface="Open Sans"/>
                <a:ea typeface="Open Sans" panose="020B0606030504020204" pitchFamily="34" charset="0"/>
                <a:cs typeface="Open Sans" panose="020B0606030504020204" pitchFamily="34" charset="0"/>
                <a:sym typeface="Bodoni SvtyTwo ITC TT-Book"/>
              </a:rPr>
              <a:t>Électrification</a:t>
            </a:r>
            <a:endParaRPr lang="en-GB" sz="4400" dirty="0">
              <a:latin typeface="Open Sans"/>
              <a:ea typeface="Open Sans" panose="020B0606030504020204" pitchFamily="34" charset="0"/>
              <a:cs typeface="Open Sans" panose="020B0606030504020204" pitchFamily="34" charset="0"/>
              <a:sym typeface="Bodoni SvtyTwo ITC TT-Book"/>
            </a:endParaRPr>
          </a:p>
          <a:p>
            <a:pPr algn="l"/>
            <a:r>
              <a:rPr lang="en-GB" sz="4400" dirty="0">
                <a:latin typeface="Open Sans"/>
                <a:ea typeface="Open Sans" panose="020B0606030504020204" pitchFamily="34" charset="0"/>
                <a:cs typeface="Open Sans" panose="020B0606030504020204" pitchFamily="34" charset="0"/>
                <a:sym typeface="Bodoni SvtyTwo ITC TT-Book"/>
              </a:rPr>
              <a:t>et couplage des secteurs </a:t>
            </a:r>
          </a:p>
        </p:txBody>
      </p:sp>
    </p:spTree>
    <p:extLst>
      <p:ext uri="{BB962C8B-B14F-4D97-AF65-F5344CB8AC3E}">
        <p14:creationId xmlns:p14="http://schemas.microsoft.com/office/powerpoint/2010/main" val="1849356109"/>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10.4.3 Électrification d'autres secteurs </a:t>
            </a:r>
          </a:p>
        </p:txBody>
      </p:sp>
      <p:pic>
        <p:nvPicPr>
          <p:cNvPr id="4" name="Picture 6" descr="Diagram&#10;&#10;Description automatically generated">
            <a:extLst>
              <a:ext uri="{FF2B5EF4-FFF2-40B4-BE49-F238E27FC236}">
                <a16:creationId xmlns:a16="http://schemas.microsoft.com/office/drawing/2014/main" id="{0D2C9A49-6F42-4B35-8AA7-B9DBEF6FE110}"/>
              </a:ext>
            </a:extLst>
          </p:cNvPr>
          <p:cNvPicPr>
            <a:picLocks noChangeAspect="1"/>
          </p:cNvPicPr>
          <p:nvPr/>
        </p:nvPicPr>
        <p:blipFill>
          <a:blip r:embed="rId4"/>
          <a:stretch>
            <a:fillRect/>
          </a:stretch>
        </p:blipFill>
        <p:spPr>
          <a:xfrm>
            <a:off x="2855343" y="1929922"/>
            <a:ext cx="6294407" cy="4033327"/>
          </a:xfrm>
          <a:prstGeom prst="rect">
            <a:avLst/>
          </a:prstGeom>
        </p:spPr>
      </p:pic>
      <p:sp>
        <p:nvSpPr>
          <p:cNvPr id="8" name="Rectangle 7">
            <a:extLst>
              <a:ext uri="{FF2B5EF4-FFF2-40B4-BE49-F238E27FC236}">
                <a16:creationId xmlns:a16="http://schemas.microsoft.com/office/drawing/2014/main" id="{1D6DE0F2-50DF-4C6E-93DE-1EEBB3DC2379}"/>
              </a:ext>
            </a:extLst>
          </p:cNvPr>
          <p:cNvSpPr/>
          <p:nvPr/>
        </p:nvSpPr>
        <p:spPr>
          <a:xfrm>
            <a:off x="4417548" y="6146198"/>
            <a:ext cx="3828111"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(Anwar et al. 2020, </a:t>
            </a:r>
            <a:r>
              <a:rPr lang="en-ZA" sz="1000" dirty="0">
                <a:solidFill>
                  <a:srgbClr val="000000"/>
                </a:solidFill>
                <a:latin typeface="Open Sans"/>
                <a:ea typeface="Open Sans" panose="020B0606030504020204" pitchFamily="34" charset="0"/>
                <a:cs typeface="Open Sans" panose="020B0606030504020204" pitchFamily="34" charset="0"/>
                <a:hlinkClick r:id="rId5"/>
              </a:rPr>
              <a:t>image </a:t>
            </a:r>
            <a:r>
              <a:rPr lang="en-ZA" sz="1000" dirty="0">
                <a:solidFill>
                  <a:srgbClr val="000000"/>
                </a:solidFill>
                <a:latin typeface="Open Sans"/>
                <a:ea typeface="Open Sans" panose="020B0606030504020204" pitchFamily="34" charset="0"/>
                <a:cs typeface="Open Sans" panose="020B0606030504020204" pitchFamily="34" charset="0"/>
              </a:rPr>
              <a:t>sous licence </a:t>
            </a:r>
            <a:r>
              <a:rPr lang="en-ZA" sz="1000" dirty="0">
                <a:solidFill>
                  <a:srgbClr val="000000"/>
                </a:solidFill>
                <a:latin typeface="Open Sans"/>
                <a:ea typeface="Open Sans" panose="020B0606030504020204" pitchFamily="34" charset="0"/>
                <a:cs typeface="Open Sans" panose="020B0606030504020204" pitchFamily="34" charset="0"/>
                <a:hlinkClick r:id="rId6"/>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sp>
        <p:nvSpPr>
          <p:cNvPr id="9" name="Title 10">
            <a:extLst>
              <a:ext uri="{FF2B5EF4-FFF2-40B4-BE49-F238E27FC236}">
                <a16:creationId xmlns:a16="http://schemas.microsoft.com/office/drawing/2014/main" id="{383C35BD-6BDD-9B45-8F0F-ABB0870967F8}"/>
              </a:ext>
            </a:extLst>
          </p:cNvPr>
          <p:cNvSpPr txBox="1">
            <a:spLocks/>
          </p:cNvSpPr>
          <p:nvPr/>
        </p:nvSpPr>
        <p:spPr>
          <a:xfrm>
            <a:off x="887216" y="20171"/>
            <a:ext cx="6638441"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10.4 </a:t>
            </a:r>
            <a:r>
              <a:rPr lang="en-GB" sz="4400" dirty="0" err="1">
                <a:latin typeface="Open Sans"/>
                <a:ea typeface="Open Sans" panose="020B0606030504020204" pitchFamily="34" charset="0"/>
                <a:cs typeface="Open Sans" panose="020B0606030504020204" pitchFamily="34" charset="0"/>
                <a:sym typeface="Bodoni SvtyTwo ITC TT-Book"/>
              </a:rPr>
              <a:t>Électrification</a:t>
            </a:r>
            <a:endParaRPr lang="en-GB" sz="4400" dirty="0">
              <a:latin typeface="Open Sans"/>
              <a:ea typeface="Open Sans" panose="020B0606030504020204" pitchFamily="34" charset="0"/>
              <a:cs typeface="Open Sans" panose="020B0606030504020204" pitchFamily="34" charset="0"/>
              <a:sym typeface="Bodoni SvtyTwo ITC TT-Book"/>
            </a:endParaRPr>
          </a:p>
          <a:p>
            <a:pPr algn="l"/>
            <a:r>
              <a:rPr lang="en-GB" sz="4400" dirty="0">
                <a:latin typeface="Open Sans"/>
                <a:ea typeface="Open Sans" panose="020B0606030504020204" pitchFamily="34" charset="0"/>
                <a:cs typeface="Open Sans" panose="020B0606030504020204" pitchFamily="34" charset="0"/>
                <a:sym typeface="Bodoni SvtyTwo ITC TT-Book"/>
              </a:rPr>
              <a:t>et couplage des secteurs </a:t>
            </a:r>
          </a:p>
        </p:txBody>
      </p:sp>
    </p:spTree>
    <p:extLst>
      <p:ext uri="{BB962C8B-B14F-4D97-AF65-F5344CB8AC3E}">
        <p14:creationId xmlns:p14="http://schemas.microsoft.com/office/powerpoint/2010/main" val="4072852297"/>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10.4.4 Introduction au couplage sectoriel </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3238"/>
            <a:ext cx="11304785"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10.4 </a:t>
            </a:r>
            <a:r>
              <a:rPr lang="en-GB" sz="4400" dirty="0" err="1">
                <a:latin typeface="Open Sans"/>
                <a:ea typeface="Open Sans" panose="020B0606030504020204" pitchFamily="34" charset="0"/>
                <a:cs typeface="Open Sans" panose="020B0606030504020204" pitchFamily="34" charset="0"/>
                <a:sym typeface="Bodoni SvtyTwo ITC TT-Book"/>
              </a:rPr>
              <a:t>Électrification</a:t>
            </a:r>
            <a:endParaRPr lang="en-GB" sz="4400" dirty="0">
              <a:latin typeface="Open Sans"/>
              <a:ea typeface="Open Sans" panose="020B0606030504020204" pitchFamily="34" charset="0"/>
              <a:cs typeface="Open Sans" panose="020B0606030504020204" pitchFamily="34" charset="0"/>
              <a:sym typeface="Bodoni SvtyTwo ITC TT-Book"/>
            </a:endParaRPr>
          </a:p>
          <a:p>
            <a:pPr algn="l"/>
            <a:r>
              <a:rPr lang="en-GB" sz="4400" dirty="0">
                <a:latin typeface="Open Sans"/>
                <a:ea typeface="Open Sans" panose="020B0606030504020204" pitchFamily="34" charset="0"/>
                <a:cs typeface="Open Sans" panose="020B0606030504020204" pitchFamily="34" charset="0"/>
                <a:sym typeface="Bodoni SvtyTwo ITC TT-Book"/>
              </a:rPr>
              <a:t>et couplage des secteurs </a:t>
            </a:r>
          </a:p>
        </p:txBody>
      </p:sp>
      <p:pic>
        <p:nvPicPr>
          <p:cNvPr id="4" name="Picture 6" descr="Diagram&#10;&#10;Description automatically generated">
            <a:extLst>
              <a:ext uri="{FF2B5EF4-FFF2-40B4-BE49-F238E27FC236}">
                <a16:creationId xmlns:a16="http://schemas.microsoft.com/office/drawing/2014/main" id="{0B6613FB-C86C-41EA-89D8-CDF4733A4276}"/>
              </a:ext>
            </a:extLst>
          </p:cNvPr>
          <p:cNvPicPr>
            <a:picLocks noChangeAspect="1"/>
          </p:cNvPicPr>
          <p:nvPr/>
        </p:nvPicPr>
        <p:blipFill>
          <a:blip r:embed="rId4"/>
          <a:stretch>
            <a:fillRect/>
          </a:stretch>
        </p:blipFill>
        <p:spPr>
          <a:xfrm>
            <a:off x="3128514" y="1816127"/>
            <a:ext cx="6049991" cy="4160274"/>
          </a:xfrm>
          <a:prstGeom prst="rect">
            <a:avLst/>
          </a:prstGeom>
        </p:spPr>
      </p:pic>
      <p:sp>
        <p:nvSpPr>
          <p:cNvPr id="8" name="Rectangle 7">
            <a:extLst>
              <a:ext uri="{FF2B5EF4-FFF2-40B4-BE49-F238E27FC236}">
                <a16:creationId xmlns:a16="http://schemas.microsoft.com/office/drawing/2014/main" id="{29C0434C-82BE-480F-864E-1FC336E5B994}"/>
              </a:ext>
            </a:extLst>
          </p:cNvPr>
          <p:cNvSpPr/>
          <p:nvPr/>
        </p:nvSpPr>
        <p:spPr>
          <a:xfrm>
            <a:off x="4181944" y="6036326"/>
            <a:ext cx="3828111"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a:t>
            </a:r>
            <a:r>
              <a:rPr lang="en-ZA" sz="1000" dirty="0" err="1">
                <a:solidFill>
                  <a:srgbClr val="000000"/>
                </a:solidFill>
                <a:latin typeface="Open Sans"/>
                <a:ea typeface="Open Sans" panose="020B0606030504020204" pitchFamily="34" charset="0"/>
                <a:cs typeface="Open Sans" panose="020B0606030504020204" pitchFamily="34" charset="0"/>
              </a:rPr>
              <a:t>Robinius </a:t>
            </a:r>
            <a:r>
              <a:rPr lang="en-ZA" sz="1000" dirty="0">
                <a:solidFill>
                  <a:srgbClr val="000000"/>
                </a:solidFill>
                <a:latin typeface="Open Sans"/>
                <a:ea typeface="Open Sans" panose="020B0606030504020204" pitchFamily="34" charset="0"/>
                <a:cs typeface="Open Sans" panose="020B0606030504020204" pitchFamily="34" charset="0"/>
              </a:rPr>
              <a:t>et al. 2017, </a:t>
            </a:r>
            <a:r>
              <a:rPr lang="en-ZA" sz="1000" dirty="0">
                <a:solidFill>
                  <a:srgbClr val="000000"/>
                </a:solidFill>
                <a:latin typeface="Open Sans"/>
                <a:ea typeface="Open Sans" panose="020B0606030504020204" pitchFamily="34" charset="0"/>
                <a:cs typeface="Open Sans" panose="020B0606030504020204" pitchFamily="34" charset="0"/>
                <a:hlinkClick r:id="rId5"/>
              </a:rPr>
              <a:t>image </a:t>
            </a:r>
            <a:r>
              <a:rPr lang="en-ZA" sz="1000" dirty="0">
                <a:solidFill>
                  <a:srgbClr val="000000"/>
                </a:solidFill>
                <a:latin typeface="Open Sans"/>
                <a:ea typeface="Open Sans" panose="020B0606030504020204" pitchFamily="34" charset="0"/>
                <a:cs typeface="Open Sans" panose="020B0606030504020204" pitchFamily="34" charset="0"/>
              </a:rPr>
              <a:t>sous licence </a:t>
            </a:r>
            <a:r>
              <a:rPr lang="en-ZA" sz="1000" dirty="0">
                <a:solidFill>
                  <a:srgbClr val="000000"/>
                </a:solidFill>
                <a:latin typeface="Open Sans"/>
                <a:ea typeface="Open Sans" panose="020B0606030504020204" pitchFamily="34" charset="0"/>
                <a:cs typeface="Open Sans" panose="020B0606030504020204" pitchFamily="34" charset="0"/>
                <a:hlinkClick r:id="rId6"/>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353015239"/>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397013"/>
            <a:ext cx="705180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10.4.5 Les défis et le trilemme de l'énergie</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6" y="3238"/>
            <a:ext cx="8902670"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10.4 </a:t>
            </a:r>
            <a:r>
              <a:rPr lang="en-GB" sz="4400" dirty="0" err="1">
                <a:latin typeface="Open Sans"/>
                <a:ea typeface="Open Sans" panose="020B0606030504020204" pitchFamily="34" charset="0"/>
                <a:cs typeface="Open Sans" panose="020B0606030504020204" pitchFamily="34" charset="0"/>
                <a:sym typeface="Bodoni SvtyTwo ITC TT-Book"/>
              </a:rPr>
              <a:t>Électrification</a:t>
            </a:r>
            <a:endParaRPr lang="en-GB" sz="4400" dirty="0">
              <a:latin typeface="Open Sans"/>
              <a:ea typeface="Open Sans" panose="020B0606030504020204" pitchFamily="34" charset="0"/>
              <a:cs typeface="Open Sans" panose="020B0606030504020204" pitchFamily="34" charset="0"/>
              <a:sym typeface="Bodoni SvtyTwo ITC TT-Book"/>
            </a:endParaRPr>
          </a:p>
          <a:p>
            <a:pPr algn="l"/>
            <a:r>
              <a:rPr lang="en-GB" sz="4400" dirty="0">
                <a:latin typeface="Open Sans"/>
                <a:ea typeface="Open Sans" panose="020B0606030504020204" pitchFamily="34" charset="0"/>
                <a:cs typeface="Open Sans" panose="020B0606030504020204" pitchFamily="34" charset="0"/>
                <a:sym typeface="Bodoni SvtyTwo ITC TT-Book"/>
              </a:rPr>
              <a:t>et couplage des secteurs </a:t>
            </a:r>
          </a:p>
        </p:txBody>
      </p:sp>
      <p:pic>
        <p:nvPicPr>
          <p:cNvPr id="7" name="Picture 7" descr="A picture containing text, businesscard, accessory, umbrella&#10;&#10;Description automatically generated">
            <a:extLst>
              <a:ext uri="{FF2B5EF4-FFF2-40B4-BE49-F238E27FC236}">
                <a16:creationId xmlns:a16="http://schemas.microsoft.com/office/drawing/2014/main" id="{DFC97283-5519-4609-9567-FD50F50C4C42}"/>
              </a:ext>
            </a:extLst>
          </p:cNvPr>
          <p:cNvPicPr>
            <a:picLocks noChangeAspect="1"/>
          </p:cNvPicPr>
          <p:nvPr/>
        </p:nvPicPr>
        <p:blipFill>
          <a:blip r:embed="rId4"/>
          <a:stretch>
            <a:fillRect/>
          </a:stretch>
        </p:blipFill>
        <p:spPr>
          <a:xfrm>
            <a:off x="3933646" y="1805221"/>
            <a:ext cx="3879010" cy="4268349"/>
          </a:xfrm>
          <a:prstGeom prst="rect">
            <a:avLst/>
          </a:prstGeom>
        </p:spPr>
      </p:pic>
      <p:sp>
        <p:nvSpPr>
          <p:cNvPr id="4" name="Rectangle 3">
            <a:extLst>
              <a:ext uri="{FF2B5EF4-FFF2-40B4-BE49-F238E27FC236}">
                <a16:creationId xmlns:a16="http://schemas.microsoft.com/office/drawing/2014/main" id="{B6359567-B6F1-4B2E-885E-B1D071C8F4D9}"/>
              </a:ext>
            </a:extLst>
          </p:cNvPr>
          <p:cNvSpPr/>
          <p:nvPr/>
        </p:nvSpPr>
        <p:spPr>
          <a:xfrm>
            <a:off x="3693967" y="6132809"/>
            <a:ext cx="4245054" cy="253916"/>
          </a:xfrm>
          <a:prstGeom prst="rect">
            <a:avLst/>
          </a:prstGeom>
        </p:spPr>
        <p:txBody>
          <a:bodyPr wrap="square" lIns="91440" tIns="45720" rIns="91440" bIns="45720" anchor="t">
            <a:spAutoFit/>
          </a:bodyPr>
          <a:lstStyle/>
          <a:p>
            <a:pPr algn="ctr">
              <a:spcAft>
                <a:spcPts val="1200"/>
              </a:spcAft>
            </a:pPr>
            <a:r>
              <a:rPr lang="en-ZA" sz="1050" dirty="0">
                <a:solidFill>
                  <a:srgbClr val="000000"/>
                </a:solidFill>
                <a:latin typeface="Open Sans"/>
                <a:ea typeface="Open Sans" panose="020B0606030504020204" pitchFamily="34" charset="0"/>
                <a:cs typeface="Open Sans" panose="020B0606030504020204" pitchFamily="34" charset="0"/>
              </a:rPr>
              <a:t>(Sanchez-Duran et al. 2020, </a:t>
            </a:r>
            <a:r>
              <a:rPr lang="en-ZA" sz="1050" dirty="0">
                <a:solidFill>
                  <a:srgbClr val="000000"/>
                </a:solidFill>
                <a:latin typeface="Open Sans"/>
                <a:ea typeface="Open Sans" panose="020B0606030504020204" pitchFamily="34" charset="0"/>
                <a:cs typeface="Open Sans" panose="020B0606030504020204" pitchFamily="34" charset="0"/>
                <a:hlinkClick r:id="rId5"/>
              </a:rPr>
              <a:t>image </a:t>
            </a:r>
            <a:r>
              <a:rPr lang="en-ZA" sz="1050" dirty="0">
                <a:solidFill>
                  <a:srgbClr val="000000"/>
                </a:solidFill>
                <a:latin typeface="Open Sans"/>
                <a:ea typeface="Open Sans" panose="020B0606030504020204" pitchFamily="34" charset="0"/>
                <a:cs typeface="Open Sans" panose="020B0606030504020204" pitchFamily="34" charset="0"/>
              </a:rPr>
              <a:t>sous licence </a:t>
            </a:r>
            <a:r>
              <a:rPr lang="en-ZA" sz="1050" dirty="0">
                <a:solidFill>
                  <a:srgbClr val="000000"/>
                </a:solidFill>
                <a:latin typeface="Open Sans"/>
                <a:ea typeface="Open Sans" panose="020B0606030504020204" pitchFamily="34" charset="0"/>
                <a:cs typeface="Open Sans" panose="020B0606030504020204" pitchFamily="34" charset="0"/>
                <a:hlinkClick r:id="rId6"/>
              </a:rPr>
              <a:t>CC BY 4.0</a:t>
            </a:r>
            <a:r>
              <a:rPr lang="en-ZA" sz="1050" dirty="0">
                <a:solidFill>
                  <a:srgbClr val="000000"/>
                </a:solidFill>
                <a:latin typeface="Open Sans"/>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975201132"/>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243384"/>
            <a:ext cx="7651304" cy="945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10.4 Références</a:t>
            </a:r>
          </a:p>
        </p:txBody>
      </p:sp>
      <p:sp>
        <p:nvSpPr>
          <p:cNvPr id="14" name="TextBox 13">
            <a:extLst>
              <a:ext uri="{FF2B5EF4-FFF2-40B4-BE49-F238E27FC236}">
                <a16:creationId xmlns:a16="http://schemas.microsoft.com/office/drawing/2014/main" id="{C69CA143-2BD3-4F7E-B9FC-DD699FDC0A63}"/>
              </a:ext>
            </a:extLst>
          </p:cNvPr>
          <p:cNvSpPr txBox="1"/>
          <p:nvPr/>
        </p:nvSpPr>
        <p:spPr>
          <a:xfrm>
            <a:off x="929195" y="1246022"/>
            <a:ext cx="7706805"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Narayan, N. ; </a:t>
            </a:r>
            <a:r>
              <a:rPr lang="en-GB" dirty="0" err="1">
                <a:latin typeface="Open Sans" panose="020B0606030504020204" pitchFamily="34" charset="0"/>
                <a:ea typeface="Open Sans" panose="020B0606030504020204" pitchFamily="34" charset="0"/>
                <a:cs typeface="Open Sans" panose="020B0606030504020204" pitchFamily="34" charset="0"/>
              </a:rPr>
              <a:t>Vega-Garita</a:t>
            </a:r>
            <a:r>
              <a:rPr lang="en-GB" dirty="0">
                <a:latin typeface="Open Sans" panose="020B0606030504020204" pitchFamily="34" charset="0"/>
                <a:ea typeface="Open Sans" panose="020B0606030504020204" pitchFamily="34" charset="0"/>
                <a:cs typeface="Open Sans" panose="020B0606030504020204" pitchFamily="34" charset="0"/>
              </a:rPr>
              <a:t>, V. ; Qin, Z. ; Popovic-Gerber, J. ; Bauer, P. ; Zeman, M. The Long Road to Universal Electrification: A Critical Look at Present Pathways and Challenges. Energies 2020, 13, 508.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https://doi.org/10.3390/en13030508</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Anwar, S. ; Zia, M.Y.I. ; Rashid, M. ; Rubens, </a:t>
            </a:r>
            <a:r>
              <a:rPr lang="en-GB" dirty="0" err="1">
                <a:latin typeface="Open Sans" panose="020B0606030504020204" pitchFamily="34" charset="0"/>
                <a:ea typeface="Open Sans" panose="020B0606030504020204" pitchFamily="34" charset="0"/>
                <a:cs typeface="Open Sans" panose="020B0606030504020204" pitchFamily="34" charset="0"/>
              </a:rPr>
              <a:t>G.Z.d. </a:t>
            </a:r>
            <a:r>
              <a:rPr lang="en-GB" dirty="0">
                <a:latin typeface="Open Sans" panose="020B0606030504020204" pitchFamily="34" charset="0"/>
                <a:ea typeface="Open Sans" panose="020B0606030504020204" pitchFamily="34" charset="0"/>
                <a:cs typeface="Open Sans" panose="020B0606030504020204" pitchFamily="34" charset="0"/>
              </a:rPr>
              <a:t>; Enevoldsen, P. Towards Ferry Electrification in the Maritime Sector. Energies 2020, 13, 6506. </a:t>
            </a:r>
            <a:r>
              <a:rPr lang="en-GB" dirty="0">
                <a:latin typeface="Open Sans" panose="020B0606030504020204" pitchFamily="34" charset="0"/>
                <a:ea typeface="Open Sans" panose="020B0606030504020204" pitchFamily="34" charset="0"/>
                <a:cs typeface="Open Sans" panose="020B0606030504020204" pitchFamily="34" charset="0"/>
                <a:hlinkClick r:id="rId4"/>
              </a:rPr>
              <a:t>https://doi.org/10.3390/en13246506</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Robinius</a:t>
            </a:r>
            <a:r>
              <a:rPr lang="en-GB" dirty="0">
                <a:latin typeface="Open Sans" panose="020B0606030504020204" pitchFamily="34" charset="0"/>
                <a:ea typeface="Open Sans" panose="020B0606030504020204" pitchFamily="34" charset="0"/>
                <a:cs typeface="Open Sans" panose="020B0606030504020204" pitchFamily="34" charset="0"/>
              </a:rPr>
              <a:t>, M. ; Otto, A. ; Heuser, P. ; Welder, L. ; </a:t>
            </a:r>
            <a:r>
              <a:rPr lang="en-GB" dirty="0" err="1">
                <a:latin typeface="Open Sans" panose="020B0606030504020204" pitchFamily="34" charset="0"/>
                <a:ea typeface="Open Sans" panose="020B0606030504020204" pitchFamily="34" charset="0"/>
                <a:cs typeface="Open Sans" panose="020B0606030504020204" pitchFamily="34" charset="0"/>
              </a:rPr>
              <a:t>Syranidis</a:t>
            </a:r>
            <a:r>
              <a:rPr lang="en-GB" dirty="0">
                <a:latin typeface="Open Sans" panose="020B0606030504020204" pitchFamily="34" charset="0"/>
                <a:ea typeface="Open Sans" panose="020B0606030504020204" pitchFamily="34" charset="0"/>
                <a:cs typeface="Open Sans" panose="020B0606030504020204" pitchFamily="34" charset="0"/>
              </a:rPr>
              <a:t>, K. ; </a:t>
            </a:r>
            <a:r>
              <a:rPr lang="en-GB" dirty="0" err="1">
                <a:latin typeface="Open Sans" panose="020B0606030504020204" pitchFamily="34" charset="0"/>
                <a:ea typeface="Open Sans" panose="020B0606030504020204" pitchFamily="34" charset="0"/>
                <a:cs typeface="Open Sans" panose="020B0606030504020204" pitchFamily="34" charset="0"/>
              </a:rPr>
              <a:t>Ryberg</a:t>
            </a:r>
            <a:r>
              <a:rPr lang="en-GB" dirty="0">
                <a:latin typeface="Open Sans" panose="020B0606030504020204" pitchFamily="34" charset="0"/>
                <a:ea typeface="Open Sans" panose="020B0606030504020204" pitchFamily="34" charset="0"/>
                <a:cs typeface="Open Sans" panose="020B0606030504020204" pitchFamily="34" charset="0"/>
              </a:rPr>
              <a:t>, D.S. ; Grube, T. ; </a:t>
            </a:r>
            <a:r>
              <a:rPr lang="en-GB" dirty="0" err="1">
                <a:latin typeface="Open Sans" panose="020B0606030504020204" pitchFamily="34" charset="0"/>
                <a:ea typeface="Open Sans" panose="020B0606030504020204" pitchFamily="34" charset="0"/>
                <a:cs typeface="Open Sans" panose="020B0606030504020204" pitchFamily="34" charset="0"/>
              </a:rPr>
              <a:t>Markewitz</a:t>
            </a:r>
            <a:r>
              <a:rPr lang="en-GB" dirty="0">
                <a:latin typeface="Open Sans" panose="020B0606030504020204" pitchFamily="34" charset="0"/>
                <a:ea typeface="Open Sans" panose="020B0606030504020204" pitchFamily="34" charset="0"/>
                <a:cs typeface="Open Sans" panose="020B0606030504020204" pitchFamily="34" charset="0"/>
              </a:rPr>
              <a:t>, P. ; Peters, R. ; </a:t>
            </a:r>
            <a:r>
              <a:rPr lang="en-GB" dirty="0" err="1">
                <a:latin typeface="Open Sans" panose="020B0606030504020204" pitchFamily="34" charset="0"/>
                <a:ea typeface="Open Sans" panose="020B0606030504020204" pitchFamily="34" charset="0"/>
                <a:cs typeface="Open Sans" panose="020B0606030504020204" pitchFamily="34" charset="0"/>
              </a:rPr>
              <a:t>Stolten</a:t>
            </a:r>
            <a:r>
              <a:rPr lang="en-GB" dirty="0">
                <a:latin typeface="Open Sans" panose="020B0606030504020204" pitchFamily="34" charset="0"/>
                <a:ea typeface="Open Sans" panose="020B0606030504020204" pitchFamily="34" charset="0"/>
                <a:cs typeface="Open Sans" panose="020B0606030504020204" pitchFamily="34" charset="0"/>
              </a:rPr>
              <a:t>, D. Linking the Power and Transport Sectors-Part 1 : The Principle of Sector Coupling. Energies 2017, 10, 956. </a:t>
            </a:r>
            <a:r>
              <a:rPr lang="en-GB" dirty="0">
                <a:latin typeface="Open Sans" panose="020B0606030504020204" pitchFamily="34" charset="0"/>
                <a:ea typeface="Open Sans" panose="020B0606030504020204" pitchFamily="34" charset="0"/>
                <a:cs typeface="Open Sans" panose="020B0606030504020204" pitchFamily="34" charset="0"/>
                <a:hlinkClick r:id="rId5"/>
              </a:rPr>
              <a:t>https://doi.org/103390/en10070956</a:t>
            </a:r>
            <a:r>
              <a:rPr lang="en-GB"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Sánchez-Durán, R. ; </a:t>
            </a:r>
            <a:r>
              <a:rPr lang="en-GB" dirty="0" err="1">
                <a:latin typeface="Open Sans" panose="020B0606030504020204" pitchFamily="34" charset="0"/>
                <a:ea typeface="Open Sans" panose="020B0606030504020204" pitchFamily="34" charset="0"/>
                <a:cs typeface="Open Sans" panose="020B0606030504020204" pitchFamily="34" charset="0"/>
              </a:rPr>
              <a:t>Luque</a:t>
            </a:r>
            <a:r>
              <a:rPr lang="en-GB" dirty="0">
                <a:latin typeface="Open Sans" panose="020B0606030504020204" pitchFamily="34" charset="0"/>
                <a:ea typeface="Open Sans" panose="020B0606030504020204" pitchFamily="34" charset="0"/>
                <a:cs typeface="Open Sans" panose="020B0606030504020204" pitchFamily="34" charset="0"/>
              </a:rPr>
              <a:t>, J. ; </a:t>
            </a:r>
            <a:r>
              <a:rPr lang="en-GB" dirty="0" err="1">
                <a:latin typeface="Open Sans" panose="020B0606030504020204" pitchFamily="34" charset="0"/>
                <a:ea typeface="Open Sans" panose="020B0606030504020204" pitchFamily="34" charset="0"/>
                <a:cs typeface="Open Sans" panose="020B0606030504020204" pitchFamily="34" charset="0"/>
              </a:rPr>
              <a:t>Barbancho</a:t>
            </a:r>
            <a:r>
              <a:rPr lang="en-GB" dirty="0">
                <a:latin typeface="Open Sans" panose="020B0606030504020204" pitchFamily="34" charset="0"/>
                <a:ea typeface="Open Sans" panose="020B0606030504020204" pitchFamily="34" charset="0"/>
                <a:cs typeface="Open Sans" panose="020B0606030504020204" pitchFamily="34" charset="0"/>
              </a:rPr>
              <a:t>, J. Long Term Demand Forecasting in a Scenario of Energy Transition. Energies 2019, 12, 3095. </a:t>
            </a:r>
            <a:r>
              <a:rPr lang="en-GB" dirty="0">
                <a:latin typeface="Open Sans" panose="020B0606030504020204" pitchFamily="34" charset="0"/>
                <a:ea typeface="Open Sans" panose="020B0606030504020204" pitchFamily="34" charset="0"/>
                <a:cs typeface="Open Sans" panose="020B0606030504020204" pitchFamily="34" charset="0"/>
                <a:hlinkClick r:id="rId6"/>
              </a:rPr>
              <a:t>https://doi.org/10.3390/en12163095</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Graphical user interface, website&#10;&#10;Description automatically generated">
            <a:extLst>
              <a:ext uri="{FF2B5EF4-FFF2-40B4-BE49-F238E27FC236}">
                <a16:creationId xmlns:a16="http://schemas.microsoft.com/office/drawing/2014/main" id="{60B5DAE9-5500-3C49-91D0-D9B27689DFC4}"/>
              </a:ext>
            </a:extLst>
          </p:cNvPr>
          <p:cNvPicPr>
            <a:picLocks noChangeAspect="1"/>
          </p:cNvPicPr>
          <p:nvPr/>
        </p:nvPicPr>
        <p:blipFill>
          <a:blip r:embed="rId2"/>
          <a:stretch>
            <a:fillRect/>
          </a:stretch>
        </p:blipFill>
        <p:spPr>
          <a:xfrm>
            <a:off x="-5751" y="-2336"/>
            <a:ext cx="12275388" cy="6920182"/>
          </a:xfrm>
          <a:prstGeom prst="rect">
            <a:avLst/>
          </a:prstGeom>
        </p:spPr>
      </p:pic>
      <p:sp>
        <p:nvSpPr>
          <p:cNvPr id="5" name="TextBox 4">
            <a:extLst>
              <a:ext uri="{FF2B5EF4-FFF2-40B4-BE49-F238E27FC236}">
                <a16:creationId xmlns:a16="http://schemas.microsoft.com/office/drawing/2014/main" id="{4C8CC297-3481-E247-971D-CA55AD07A663}"/>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Veuillez utiliser la citation suivante : Allington L., </a:t>
            </a:r>
            <a:r>
              <a:rPr lang="en-GB" sz="800" dirty="0" err="1">
                <a:solidFill>
                  <a:schemeClr val="bg1"/>
                </a:solidFill>
                <a:latin typeface="Open Sans"/>
                <a:ea typeface="+mn-lt"/>
                <a:cs typeface="+mn-lt"/>
              </a:rPr>
              <a:t>Cannone </a:t>
            </a:r>
            <a:r>
              <a:rPr lang="en-GB" sz="800" dirty="0">
                <a:solidFill>
                  <a:schemeClr val="bg1"/>
                </a:solidFill>
                <a:latin typeface="Open Sans"/>
                <a:ea typeface="+mn-lt"/>
                <a:cs typeface="+mn-lt"/>
              </a:rPr>
              <a:t>C., </a:t>
            </a:r>
            <a:r>
              <a:rPr lang="en-GB" sz="800" dirty="0" err="1">
                <a:solidFill>
                  <a:schemeClr val="bg1"/>
                </a:solidFill>
                <a:latin typeface="Open Sans"/>
                <a:ea typeface="+mn-lt"/>
                <a:cs typeface="+mn-lt"/>
              </a:rPr>
              <a:t>Hoseinpoori </a:t>
            </a:r>
            <a:r>
              <a:rPr lang="en-GB" sz="800" dirty="0">
                <a:solidFill>
                  <a:schemeClr val="bg1"/>
                </a:solidFill>
                <a:latin typeface="Open Sans"/>
                <a:ea typeface="+mn-lt"/>
                <a:cs typeface="+mn-lt"/>
              </a:rPr>
              <a:t>P., Kell A., </a:t>
            </a:r>
            <a:r>
              <a:rPr lang="en-GB" sz="800" dirty="0" err="1">
                <a:solidFill>
                  <a:schemeClr val="bg1"/>
                </a:solidFill>
                <a:latin typeface="Open Sans"/>
                <a:ea typeface="+mn-lt"/>
                <a:cs typeface="+mn-lt"/>
              </a:rPr>
              <a:t>Taibi </a:t>
            </a:r>
            <a:r>
              <a:rPr lang="en-GB" sz="800" dirty="0">
                <a:solidFill>
                  <a:schemeClr val="bg1"/>
                </a:solidFill>
                <a:latin typeface="Open Sans"/>
                <a:ea typeface="+mn-lt"/>
                <a:cs typeface="+mn-lt"/>
              </a:rPr>
              <a:t>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Cours 10 : </a:t>
            </a:r>
            <a:r>
              <a:rPr lang="en-ZA" sz="800" dirty="0">
                <a:solidFill>
                  <a:schemeClr val="bg1"/>
                </a:solidFill>
                <a:latin typeface="Open Sans"/>
                <a:ea typeface="+mn-lt"/>
                <a:cs typeface="+mn-lt"/>
              </a:rPr>
              <a:t>Modélisation de l'énergie et de la flexibilité</a:t>
            </a:r>
            <a:r>
              <a:rPr lang="en-GB" sz="800" dirty="0">
                <a:solidFill>
                  <a:schemeClr val="bg1"/>
                </a:solidFill>
                <a:latin typeface="Open Sans"/>
                <a:ea typeface="+mn-lt"/>
                <a:cs typeface="+mn-lt"/>
              </a:rPr>
              <a:t>. Version 1.0. [présentation en ligne]. Programme de croissance compatible avec le climat et Agence internationale pour les énergies renouvelables.</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sp>
        <p:nvSpPr>
          <p:cNvPr id="6" name="TextBox 5">
            <a:extLst>
              <a:ext uri="{FF2B5EF4-FFF2-40B4-BE49-F238E27FC236}">
                <a16:creationId xmlns:a16="http://schemas.microsoft.com/office/drawing/2014/main" id="{6A9988B8-CC1B-AD45-9D21-D49E502C015A}"/>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Cours de la GCC (cela vous amènera </a:t>
            </a:r>
            <a:br>
              <a:rPr lang="en-US" sz="800" dirty="0">
                <a:solidFill>
                  <a:schemeClr val="bg1"/>
                </a:solidFill>
                <a:latin typeface="Open Sans "/>
              </a:rPr>
            </a:br>
            <a:r>
              <a:rPr lang="en-US" sz="800" dirty="0">
                <a:solidFill>
                  <a:schemeClr val="bg1"/>
                </a:solidFill>
                <a:latin typeface="Open Sans "/>
              </a:rPr>
              <a:t>au lien du site web http://www.ClimateCompatibleGrowth.com/teachingmaterials)</a:t>
            </a:r>
            <a:endParaRPr lang="en-GB" sz="800" dirty="0">
              <a:solidFill>
                <a:schemeClr val="bg1"/>
              </a:solidFill>
              <a:latin typeface="Open Sans "/>
              <a:ea typeface="+mn-lt"/>
              <a:cs typeface="+mn-lt"/>
            </a:endParaRPr>
          </a:p>
        </p:txBody>
      </p:sp>
    </p:spTree>
    <p:extLst>
      <p:ext uri="{BB962C8B-B14F-4D97-AF65-F5344CB8AC3E}">
        <p14:creationId xmlns:p14="http://schemas.microsoft.com/office/powerpoint/2010/main" val="1599250645"/>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84197" y="1111107"/>
            <a:ext cx="789690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10.1.1 Aperçu du secteur des transports et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ses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demandes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58083"/>
            <a:ext cx="982234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Le secteur des transports</a:t>
            </a:r>
          </a:p>
        </p:txBody>
      </p:sp>
      <p:pic>
        <p:nvPicPr>
          <p:cNvPr id="2" name="Picture 2" descr="Chart, pie chart&#10;&#10;Description automatically generated">
            <a:extLst>
              <a:ext uri="{FF2B5EF4-FFF2-40B4-BE49-F238E27FC236}">
                <a16:creationId xmlns:a16="http://schemas.microsoft.com/office/drawing/2014/main" id="{D140CF5D-97CC-435B-A67E-FA63C6AAAF73}"/>
              </a:ext>
            </a:extLst>
          </p:cNvPr>
          <p:cNvPicPr>
            <a:picLocks noChangeAspect="1"/>
          </p:cNvPicPr>
          <p:nvPr/>
        </p:nvPicPr>
        <p:blipFill>
          <a:blip r:embed="rId4"/>
          <a:stretch>
            <a:fillRect/>
          </a:stretch>
        </p:blipFill>
        <p:spPr>
          <a:xfrm>
            <a:off x="2126482" y="2269511"/>
            <a:ext cx="7358331" cy="3828602"/>
          </a:xfrm>
          <a:prstGeom prst="rect">
            <a:avLst/>
          </a:prstGeom>
        </p:spPr>
      </p:pic>
      <p:sp>
        <p:nvSpPr>
          <p:cNvPr id="7" name="Rectangle 6">
            <a:extLst>
              <a:ext uri="{FF2B5EF4-FFF2-40B4-BE49-F238E27FC236}">
                <a16:creationId xmlns:a16="http://schemas.microsoft.com/office/drawing/2014/main" id="{E8C0FFA5-F2AA-4C00-85D8-39B310C9B08E}"/>
              </a:ext>
            </a:extLst>
          </p:cNvPr>
          <p:cNvSpPr/>
          <p:nvPr/>
        </p:nvSpPr>
        <p:spPr>
          <a:xfrm>
            <a:off x="2623729" y="1860012"/>
            <a:ext cx="6563817" cy="400110"/>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Modes de transport et parts des carburants pour </a:t>
            </a:r>
            <a:r>
              <a:rPr lang="en-ZA" sz="2000" dirty="0" err="1">
                <a:latin typeface="Open Sans"/>
                <a:ea typeface="Open Sans" panose="020B0606030504020204" pitchFamily="34" charset="0"/>
                <a:cs typeface="Open Sans" panose="020B0606030504020204" pitchFamily="34" charset="0"/>
              </a:rPr>
              <a:t>l'UE</a:t>
            </a:r>
            <a:r>
              <a:rPr lang="en-ZA" sz="2000" dirty="0">
                <a:latin typeface="Open Sans"/>
                <a:ea typeface="Open Sans" panose="020B0606030504020204" pitchFamily="34" charset="0"/>
                <a:cs typeface="Open Sans" panose="020B0606030504020204" pitchFamily="34" charset="0"/>
              </a:rPr>
              <a:t>:</a:t>
            </a:r>
            <a:endPar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18B5056C-E6A9-41D0-B37E-B909B136F183}"/>
              </a:ext>
            </a:extLst>
          </p:cNvPr>
          <p:cNvSpPr/>
          <p:nvPr/>
        </p:nvSpPr>
        <p:spPr>
          <a:xfrm>
            <a:off x="6256169" y="6094027"/>
            <a:ext cx="3526186" cy="253916"/>
          </a:xfrm>
          <a:prstGeom prst="rect">
            <a:avLst/>
          </a:prstGeom>
        </p:spPr>
        <p:txBody>
          <a:bodyPr wrap="square" lIns="91440" tIns="45720" rIns="91440" bIns="45720" anchor="t">
            <a:spAutoFit/>
          </a:bodyPr>
          <a:lstStyle/>
          <a:p>
            <a:pP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(Arens et al. 2020, </a:t>
            </a:r>
            <a:r>
              <a:rPr lang="en-ZA" sz="1000" dirty="0">
                <a:solidFill>
                  <a:srgbClr val="000000"/>
                </a:solidFill>
                <a:latin typeface="Open Sans"/>
                <a:ea typeface="Open Sans" panose="020B0606030504020204" pitchFamily="34" charset="0"/>
                <a:cs typeface="Open Sans" panose="020B0606030504020204" pitchFamily="34" charset="0"/>
                <a:hlinkClick r:id="rId5"/>
              </a:rPr>
              <a:t>image</a:t>
            </a:r>
            <a:r>
              <a:rPr lang="en-ZA" sz="1000" dirty="0">
                <a:solidFill>
                  <a:srgbClr val="000000"/>
                </a:solidFill>
                <a:latin typeface="Open Sans"/>
                <a:ea typeface="Open Sans" panose="020B0606030504020204" pitchFamily="34" charset="0"/>
                <a:cs typeface="Open Sans" panose="020B0606030504020204" pitchFamily="34" charset="0"/>
              </a:rPr>
              <a:t>, sous licence </a:t>
            </a:r>
            <a:r>
              <a:rPr lang="en-ZA" sz="1000" dirty="0">
                <a:solidFill>
                  <a:srgbClr val="000000"/>
                </a:solidFill>
                <a:latin typeface="Open Sans"/>
                <a:ea typeface="Open Sans" panose="020B0606030504020204" pitchFamily="34" charset="0"/>
                <a:cs typeface="Open Sans" panose="020B0606030504020204" pitchFamily="34" charset="0"/>
                <a:hlinkClick r:id="rId6"/>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48628638"/>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131565"/>
            <a:ext cx="752236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10.1.2 Technologies du secteur des transports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304804"/>
            <a:ext cx="8387414" cy="8221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Le secteur des transports</a:t>
            </a:r>
          </a:p>
        </p:txBody>
      </p:sp>
      <p:sp>
        <p:nvSpPr>
          <p:cNvPr id="7" name="Rectangle 6">
            <a:extLst>
              <a:ext uri="{FF2B5EF4-FFF2-40B4-BE49-F238E27FC236}">
                <a16:creationId xmlns:a16="http://schemas.microsoft.com/office/drawing/2014/main" id="{C3FE5A2B-D5F5-4FA9-9674-6F7A1F8C077A}"/>
              </a:ext>
            </a:extLst>
          </p:cNvPr>
          <p:cNvSpPr/>
          <p:nvPr/>
        </p:nvSpPr>
        <p:spPr>
          <a:xfrm>
            <a:off x="887215" y="1525917"/>
            <a:ext cx="9837114" cy="270843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Outre le transport routier, il est important de </a:t>
            </a:r>
            <a:r>
              <a:rPr lang="en-ZA" sz="2000" dirty="0" err="1">
                <a:latin typeface="Open Sans"/>
                <a:ea typeface="Open Sans" panose="020B0606030504020204" pitchFamily="34" charset="0"/>
                <a:cs typeface="Open Sans" panose="020B0606030504020204" pitchFamily="34" charset="0"/>
              </a:rPr>
              <a:t>tenir</a:t>
            </a:r>
            <a:r>
              <a:rPr lang="en-ZA" sz="2000" dirty="0">
                <a:latin typeface="Open Sans"/>
                <a:ea typeface="Open Sans" panose="020B0606030504020204" pitchFamily="34" charset="0"/>
                <a:cs typeface="Open Sans" panose="020B0606030504020204" pitchFamily="34" charset="0"/>
              </a:rPr>
              <a:t> compte d'autres sous-secteurs tels que le transport maritime et l'aviation.</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Les technologies de transport ont toujours reposé sur les produits pétroliers.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Les véhicules conventionnels </a:t>
            </a:r>
            <a:r>
              <a:rPr lang="en-ZA" sz="2000" dirty="0" err="1">
                <a:solidFill>
                  <a:srgbClr val="000000"/>
                </a:solidFill>
                <a:latin typeface="Open Sans"/>
                <a:ea typeface="Open Sans" panose="020B0606030504020204" pitchFamily="34" charset="0"/>
                <a:cs typeface="Open Sans" panose="020B0606030504020204" pitchFamily="34" charset="0"/>
              </a:rPr>
              <a:t>dominent</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toujours</a:t>
            </a:r>
            <a:r>
              <a:rPr lang="en-ZA" sz="2000" dirty="0">
                <a:solidFill>
                  <a:srgbClr val="000000"/>
                </a:solidFill>
                <a:latin typeface="Open Sans"/>
                <a:ea typeface="Open Sans" panose="020B0606030504020204" pitchFamily="34" charset="0"/>
                <a:cs typeface="Open Sans" panose="020B0606030504020204" pitchFamily="34" charset="0"/>
              </a:rPr>
              <a:t> mais les alternatives électriques sont en plein </a:t>
            </a:r>
            <a:r>
              <a:rPr lang="en-ZA" sz="2000" dirty="0" err="1">
                <a:solidFill>
                  <a:srgbClr val="000000"/>
                </a:solidFill>
                <a:latin typeface="Open Sans"/>
                <a:ea typeface="Open Sans" panose="020B0606030504020204" pitchFamily="34" charset="0"/>
                <a:cs typeface="Open Sans" panose="020B0606030504020204" pitchFamily="34" charset="0"/>
              </a:rPr>
              <a:t>essor</a:t>
            </a:r>
            <a:r>
              <a:rPr lang="en-ZA" sz="20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Une gamme de technologies de transport peut être modélisée dans </a:t>
            </a:r>
            <a:r>
              <a:rPr lang="en-ZA" sz="2000" dirty="0" err="1">
                <a:solidFill>
                  <a:srgbClr val="000000"/>
                </a:solidFill>
                <a:latin typeface="Open Sans"/>
                <a:ea typeface="Open Sans" panose="020B0606030504020204" pitchFamily="34" charset="0"/>
                <a:cs typeface="Open Sans" panose="020B0606030504020204" pitchFamily="34" charset="0"/>
              </a:rPr>
              <a:t>OSeMOSYS</a:t>
            </a:r>
            <a:r>
              <a:rPr lang="en-ZA" sz="2000" dirty="0">
                <a:solidFill>
                  <a:srgbClr val="000000"/>
                </a:solidFill>
                <a:latin typeface="Open Sans"/>
                <a:ea typeface="Open Sans" panose="020B0606030504020204" pitchFamily="34" charset="0"/>
                <a:cs typeface="Open Sans" panose="020B0606030504020204" pitchFamily="34" charset="0"/>
              </a:rPr>
              <a:t>.</a:t>
            </a:r>
          </a:p>
        </p:txBody>
      </p:sp>
      <p:pic>
        <p:nvPicPr>
          <p:cNvPr id="2" name="Picture 2" descr="A picture containing text, car, vector graphics&#10;&#10;Description automatically generated">
            <a:extLst>
              <a:ext uri="{FF2B5EF4-FFF2-40B4-BE49-F238E27FC236}">
                <a16:creationId xmlns:a16="http://schemas.microsoft.com/office/drawing/2014/main" id="{3C47E3CE-7FE7-4566-80E5-4A15C38B35FF}"/>
              </a:ext>
            </a:extLst>
          </p:cNvPr>
          <p:cNvPicPr>
            <a:picLocks noChangeAspect="1"/>
          </p:cNvPicPr>
          <p:nvPr/>
        </p:nvPicPr>
        <p:blipFill>
          <a:blip r:embed="rId4"/>
          <a:stretch>
            <a:fillRect/>
          </a:stretch>
        </p:blipFill>
        <p:spPr>
          <a:xfrm>
            <a:off x="7743645" y="4510988"/>
            <a:ext cx="3361426" cy="1430367"/>
          </a:xfrm>
          <a:prstGeom prst="rect">
            <a:avLst/>
          </a:prstGeom>
        </p:spPr>
      </p:pic>
      <p:pic>
        <p:nvPicPr>
          <p:cNvPr id="3" name="Picture 3" descr="A picture containing sky, cargo container, road, outdoor&#10;&#10;Description automatically generated">
            <a:extLst>
              <a:ext uri="{FF2B5EF4-FFF2-40B4-BE49-F238E27FC236}">
                <a16:creationId xmlns:a16="http://schemas.microsoft.com/office/drawing/2014/main" id="{16946F6B-9CCF-4B98-A316-32CC8C971E8C}"/>
              </a:ext>
            </a:extLst>
          </p:cNvPr>
          <p:cNvPicPr>
            <a:picLocks noChangeAspect="1"/>
          </p:cNvPicPr>
          <p:nvPr/>
        </p:nvPicPr>
        <p:blipFill>
          <a:blip r:embed="rId5"/>
          <a:stretch>
            <a:fillRect/>
          </a:stretch>
        </p:blipFill>
        <p:spPr>
          <a:xfrm>
            <a:off x="4293080" y="4225507"/>
            <a:ext cx="2987615" cy="1986950"/>
          </a:xfrm>
          <a:prstGeom prst="rect">
            <a:avLst/>
          </a:prstGeom>
        </p:spPr>
      </p:pic>
      <p:pic>
        <p:nvPicPr>
          <p:cNvPr id="4" name="Picture 9">
            <a:extLst>
              <a:ext uri="{FF2B5EF4-FFF2-40B4-BE49-F238E27FC236}">
                <a16:creationId xmlns:a16="http://schemas.microsoft.com/office/drawing/2014/main" id="{013DD35A-A70F-4C00-8CB7-24885CAC6761}"/>
              </a:ext>
            </a:extLst>
          </p:cNvPr>
          <p:cNvPicPr>
            <a:picLocks noChangeAspect="1"/>
          </p:cNvPicPr>
          <p:nvPr/>
        </p:nvPicPr>
        <p:blipFill>
          <a:blip r:embed="rId6"/>
          <a:stretch>
            <a:fillRect/>
          </a:stretch>
        </p:blipFill>
        <p:spPr>
          <a:xfrm>
            <a:off x="1086928" y="4226939"/>
            <a:ext cx="2642559" cy="1984085"/>
          </a:xfrm>
          <a:prstGeom prst="rect">
            <a:avLst/>
          </a:prstGeom>
        </p:spPr>
      </p:pic>
    </p:spTree>
    <p:extLst>
      <p:ext uri="{BB962C8B-B14F-4D97-AF65-F5344CB8AC3E}">
        <p14:creationId xmlns:p14="http://schemas.microsoft.com/office/powerpoint/2010/main" val="3028251801"/>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13348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10.1.3 Défis du secteur des transports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62523" y="-462809"/>
            <a:ext cx="1004402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Le secteur des transports</a:t>
            </a:r>
          </a:p>
        </p:txBody>
      </p:sp>
      <p:pic>
        <p:nvPicPr>
          <p:cNvPr id="2" name="Graphic 2">
            <a:extLst>
              <a:ext uri="{FF2B5EF4-FFF2-40B4-BE49-F238E27FC236}">
                <a16:creationId xmlns:a16="http://schemas.microsoft.com/office/drawing/2014/main" id="{596F3EC4-838D-47DC-847A-142D0EAB77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29797" y="1814135"/>
            <a:ext cx="5187351" cy="4164258"/>
          </a:xfrm>
          <a:prstGeom prst="rect">
            <a:avLst/>
          </a:prstGeom>
        </p:spPr>
      </p:pic>
      <p:sp>
        <p:nvSpPr>
          <p:cNvPr id="3" name="Rectangle 2">
            <a:extLst>
              <a:ext uri="{FF2B5EF4-FFF2-40B4-BE49-F238E27FC236}">
                <a16:creationId xmlns:a16="http://schemas.microsoft.com/office/drawing/2014/main" id="{46FAA541-1F39-4275-8A77-5652CBBDD6F1}"/>
              </a:ext>
            </a:extLst>
          </p:cNvPr>
          <p:cNvSpPr/>
          <p:nvPr/>
        </p:nvSpPr>
        <p:spPr>
          <a:xfrm>
            <a:off x="4160379" y="6131112"/>
            <a:ext cx="3526186"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a:t>
            </a:r>
            <a:r>
              <a:rPr lang="en-ZA" sz="1000" dirty="0" err="1">
                <a:solidFill>
                  <a:srgbClr val="000000"/>
                </a:solidFill>
                <a:latin typeface="Open Sans"/>
                <a:ea typeface="Open Sans" panose="020B0606030504020204" pitchFamily="34" charset="0"/>
                <a:cs typeface="Open Sans" panose="020B0606030504020204" pitchFamily="34" charset="0"/>
              </a:rPr>
              <a:t>Efbrazil</a:t>
            </a:r>
            <a:r>
              <a:rPr lang="en-ZA" sz="1000" dirty="0">
                <a:solidFill>
                  <a:srgbClr val="000000"/>
                </a:solidFill>
                <a:latin typeface="Open Sans"/>
                <a:ea typeface="Open Sans" panose="020B0606030504020204" pitchFamily="34" charset="0"/>
                <a:cs typeface="Open Sans" panose="020B0606030504020204" pitchFamily="34" charset="0"/>
              </a:rPr>
              <a:t>, </a:t>
            </a:r>
            <a:r>
              <a:rPr lang="en-ZA" sz="1000" dirty="0">
                <a:solidFill>
                  <a:srgbClr val="000000"/>
                </a:solidFill>
                <a:latin typeface="Open Sans"/>
                <a:ea typeface="Open Sans" panose="020B0606030504020204" pitchFamily="34" charset="0"/>
                <a:cs typeface="Open Sans" panose="020B0606030504020204" pitchFamily="34" charset="0"/>
                <a:hlinkClick r:id="rId6"/>
              </a:rPr>
              <a:t>image</a:t>
            </a:r>
            <a:r>
              <a:rPr lang="en-ZA" sz="1000" dirty="0">
                <a:solidFill>
                  <a:srgbClr val="000000"/>
                </a:solidFill>
                <a:latin typeface="Open Sans"/>
                <a:ea typeface="Open Sans" panose="020B0606030504020204" pitchFamily="34" charset="0"/>
                <a:cs typeface="Open Sans" panose="020B0606030504020204" pitchFamily="34" charset="0"/>
              </a:rPr>
              <a:t>, sous licence </a:t>
            </a:r>
            <a:r>
              <a:rPr lang="en-ZA" sz="1000" dirty="0">
                <a:solidFill>
                  <a:srgbClr val="000000"/>
                </a:solidFill>
                <a:latin typeface="Open Sans"/>
                <a:ea typeface="Open Sans" panose="020B0606030504020204" pitchFamily="34" charset="0"/>
                <a:cs typeface="Open Sans" panose="020B0606030504020204" pitchFamily="34" charset="0"/>
                <a:hlinkClick r:id="rId7"/>
              </a:rPr>
              <a:t>CC BY-SA 4.0</a:t>
            </a:r>
            <a:r>
              <a:rPr lang="en-ZA" sz="1000" dirty="0">
                <a:solidFill>
                  <a:srgbClr val="000000"/>
                </a:solidFill>
                <a:latin typeface="Open Sans"/>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671121409"/>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411390"/>
            <a:ext cx="753634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10.1.4 Innovation dans le secteur des transports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565695"/>
            <a:ext cx="8220971" cy="8152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Le secteur des transports</a:t>
            </a:r>
          </a:p>
        </p:txBody>
      </p:sp>
      <p:sp>
        <p:nvSpPr>
          <p:cNvPr id="4" name="Rectangle 3">
            <a:extLst>
              <a:ext uri="{FF2B5EF4-FFF2-40B4-BE49-F238E27FC236}">
                <a16:creationId xmlns:a16="http://schemas.microsoft.com/office/drawing/2014/main" id="{5C3A64E7-C4B2-4639-90EE-3A7F737D2B0D}"/>
              </a:ext>
            </a:extLst>
          </p:cNvPr>
          <p:cNvSpPr/>
          <p:nvPr/>
        </p:nvSpPr>
        <p:spPr>
          <a:xfrm>
            <a:off x="4340095" y="6136755"/>
            <a:ext cx="3526186"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a:t>
            </a:r>
            <a:r>
              <a:rPr lang="en-ZA" sz="1000" dirty="0" err="1">
                <a:solidFill>
                  <a:srgbClr val="000000"/>
                </a:solidFill>
                <a:latin typeface="Open Sans"/>
                <a:ea typeface="Open Sans" panose="020B0606030504020204" pitchFamily="34" charset="0"/>
                <a:cs typeface="Open Sans" panose="020B0606030504020204" pitchFamily="34" charset="0"/>
              </a:rPr>
              <a:t>Ajanovic </a:t>
            </a:r>
            <a:r>
              <a:rPr lang="en-ZA" sz="1000" dirty="0">
                <a:solidFill>
                  <a:srgbClr val="000000"/>
                </a:solidFill>
                <a:latin typeface="Open Sans"/>
                <a:ea typeface="Open Sans" panose="020B0606030504020204" pitchFamily="34" charset="0"/>
                <a:cs typeface="Open Sans" panose="020B0606030504020204" pitchFamily="34" charset="0"/>
              </a:rPr>
              <a:t>et al. 2021, </a:t>
            </a:r>
            <a:r>
              <a:rPr lang="en-ZA" sz="1000" dirty="0">
                <a:solidFill>
                  <a:srgbClr val="000000"/>
                </a:solidFill>
                <a:latin typeface="Open Sans"/>
                <a:ea typeface="Open Sans" panose="020B0606030504020204" pitchFamily="34" charset="0"/>
                <a:cs typeface="Open Sans" panose="020B0606030504020204" pitchFamily="34" charset="0"/>
                <a:hlinkClick r:id="rId4"/>
              </a:rPr>
              <a:t>image sous </a:t>
            </a:r>
            <a:r>
              <a:rPr lang="en-ZA" sz="1000" dirty="0">
                <a:solidFill>
                  <a:srgbClr val="000000"/>
                </a:solidFill>
                <a:latin typeface="Open Sans"/>
                <a:ea typeface="Open Sans" panose="020B0606030504020204" pitchFamily="34" charset="0"/>
                <a:cs typeface="Open Sans" panose="020B0606030504020204" pitchFamily="34" charset="0"/>
              </a:rPr>
              <a:t>licence </a:t>
            </a:r>
            <a:r>
              <a:rPr lang="en-ZA" sz="1000" dirty="0">
                <a:solidFill>
                  <a:srgbClr val="000000"/>
                </a:solidFill>
                <a:latin typeface="Open Sans"/>
                <a:ea typeface="Open Sans" panose="020B0606030504020204" pitchFamily="34" charset="0"/>
                <a:cs typeface="Open Sans" panose="020B0606030504020204" pitchFamily="34" charset="0"/>
                <a:hlinkClick r:id="rId5"/>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pic>
        <p:nvPicPr>
          <p:cNvPr id="2" name="Picture 6" descr="Timeline&#10;&#10;Description automatically generated">
            <a:extLst>
              <a:ext uri="{FF2B5EF4-FFF2-40B4-BE49-F238E27FC236}">
                <a16:creationId xmlns:a16="http://schemas.microsoft.com/office/drawing/2014/main" id="{3A10F529-871D-45BB-88FF-7FC1D5D54A31}"/>
              </a:ext>
            </a:extLst>
          </p:cNvPr>
          <p:cNvPicPr>
            <a:picLocks noChangeAspect="1"/>
          </p:cNvPicPr>
          <p:nvPr/>
        </p:nvPicPr>
        <p:blipFill>
          <a:blip r:embed="rId6"/>
          <a:stretch>
            <a:fillRect/>
          </a:stretch>
        </p:blipFill>
        <p:spPr>
          <a:xfrm>
            <a:off x="1992702" y="1925600"/>
            <a:ext cx="8220972" cy="4085101"/>
          </a:xfrm>
          <a:prstGeom prst="rect">
            <a:avLst/>
          </a:prstGeom>
        </p:spPr>
      </p:pic>
    </p:spTree>
    <p:extLst>
      <p:ext uri="{BB962C8B-B14F-4D97-AF65-F5344CB8AC3E}">
        <p14:creationId xmlns:p14="http://schemas.microsoft.com/office/powerpoint/2010/main" val="3303226125"/>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859321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10.1.5 Le secteur des transports dans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571625"/>
            <a:ext cx="8380156" cy="80934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Le secteur des transports</a:t>
            </a:r>
          </a:p>
        </p:txBody>
      </p:sp>
      <p:pic>
        <p:nvPicPr>
          <p:cNvPr id="2" name="Picture 2" descr="Diagram&#10;&#10;Description automatically generated">
            <a:extLst>
              <a:ext uri="{FF2B5EF4-FFF2-40B4-BE49-F238E27FC236}">
                <a16:creationId xmlns:a16="http://schemas.microsoft.com/office/drawing/2014/main" id="{F88D1FD1-477F-4423-8426-86B760952448}"/>
              </a:ext>
            </a:extLst>
          </p:cNvPr>
          <p:cNvPicPr>
            <a:picLocks noChangeAspect="1"/>
          </p:cNvPicPr>
          <p:nvPr/>
        </p:nvPicPr>
        <p:blipFill>
          <a:blip r:embed="rId4"/>
          <a:stretch>
            <a:fillRect/>
          </a:stretch>
        </p:blipFill>
        <p:spPr>
          <a:xfrm>
            <a:off x="2898476" y="1828466"/>
            <a:ext cx="6581953" cy="4457909"/>
          </a:xfrm>
          <a:prstGeom prst="rect">
            <a:avLst/>
          </a:prstGeom>
        </p:spPr>
      </p:pic>
    </p:spTree>
    <p:extLst>
      <p:ext uri="{BB962C8B-B14F-4D97-AF65-F5344CB8AC3E}">
        <p14:creationId xmlns:p14="http://schemas.microsoft.com/office/powerpoint/2010/main" val="1851380527"/>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conférence Objectif d'apprentissage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10.1 Références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29196" y="1494761"/>
            <a:ext cx="5302928"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Arens, S. ; </a:t>
            </a:r>
            <a:r>
              <a:rPr lang="en-GB" dirty="0" err="1">
                <a:latin typeface="Open Sans" panose="020B0606030504020204" pitchFamily="34" charset="0"/>
                <a:ea typeface="Open Sans" panose="020B0606030504020204" pitchFamily="34" charset="0"/>
                <a:cs typeface="Open Sans" panose="020B0606030504020204" pitchFamily="34" charset="0"/>
              </a:rPr>
              <a:t>Schlüters</a:t>
            </a:r>
            <a:r>
              <a:rPr lang="en-GB" dirty="0">
                <a:latin typeface="Open Sans" panose="020B0606030504020204" pitchFamily="34" charset="0"/>
                <a:ea typeface="Open Sans" panose="020B0606030504020204" pitchFamily="34" charset="0"/>
                <a:cs typeface="Open Sans" panose="020B0606030504020204" pitchFamily="34" charset="0"/>
              </a:rPr>
              <a:t>, S. ; Hanke, B. ; Maydell, </a:t>
            </a:r>
            <a:r>
              <a:rPr lang="en-GB" dirty="0" err="1">
                <a:latin typeface="Open Sans" panose="020B0606030504020204" pitchFamily="34" charset="0"/>
                <a:ea typeface="Open Sans" panose="020B0606030504020204" pitchFamily="34" charset="0"/>
                <a:cs typeface="Open Sans" panose="020B0606030504020204" pitchFamily="34" charset="0"/>
              </a:rPr>
              <a:t>K.v. </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Agert</a:t>
            </a:r>
            <a:r>
              <a:rPr lang="en-GB" dirty="0">
                <a:latin typeface="Open Sans" panose="020B0606030504020204" pitchFamily="34" charset="0"/>
                <a:ea typeface="Open Sans" panose="020B0606030504020204" pitchFamily="34" charset="0"/>
                <a:cs typeface="Open Sans" panose="020B0606030504020204" pitchFamily="34" charset="0"/>
              </a:rPr>
              <a:t>, C. Sustainable Residential Energy Supply: A Literature Review-Based Morphological Analysis. Energies 2020, 13, 432.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https://doi.org/10.3390/en13020432</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Ajanovic</a:t>
            </a:r>
            <a:r>
              <a:rPr lang="en-GB" dirty="0">
                <a:latin typeface="Open Sans" panose="020B0606030504020204" pitchFamily="34" charset="0"/>
                <a:ea typeface="Open Sans" panose="020B0606030504020204" pitchFamily="34" charset="0"/>
                <a:cs typeface="Open Sans" panose="020B0606030504020204" pitchFamily="34" charset="0"/>
              </a:rPr>
              <a:t>, A. ; </a:t>
            </a:r>
            <a:r>
              <a:rPr lang="en-GB" dirty="0" err="1">
                <a:latin typeface="Open Sans" panose="020B0606030504020204" pitchFamily="34" charset="0"/>
                <a:ea typeface="Open Sans" panose="020B0606030504020204" pitchFamily="34" charset="0"/>
                <a:cs typeface="Open Sans" panose="020B0606030504020204" pitchFamily="34" charset="0"/>
              </a:rPr>
              <a:t>Siebenhofer</a:t>
            </a:r>
            <a:r>
              <a:rPr lang="en-GB" dirty="0">
                <a:latin typeface="Open Sans" panose="020B0606030504020204" pitchFamily="34" charset="0"/>
                <a:ea typeface="Open Sans" panose="020B0606030504020204" pitchFamily="34" charset="0"/>
                <a:cs typeface="Open Sans" panose="020B0606030504020204" pitchFamily="34" charset="0"/>
              </a:rPr>
              <a:t>, M. ; Haas, R. Electric Mobility in Cities : The Case of Vienna. Energies 2021, 14, 217. </a:t>
            </a:r>
            <a:r>
              <a:rPr lang="en-GB" dirty="0">
                <a:latin typeface="Open Sans" panose="020B0606030504020204" pitchFamily="34" charset="0"/>
                <a:ea typeface="Open Sans" panose="020B0606030504020204" pitchFamily="34" charset="0"/>
                <a:cs typeface="Open Sans" panose="020B0606030504020204" pitchFamily="34" charset="0"/>
                <a:hlinkClick r:id="rId4"/>
              </a:rPr>
              <a:t>https://doi.org/10.3390/en14010217</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397013"/>
            <a:ext cx="788569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10.2.1 Aperçu du secteur résidentiel et de ses besoins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Le secteur résidentiel </a:t>
            </a:r>
          </a:p>
        </p:txBody>
      </p:sp>
      <p:sp>
        <p:nvSpPr>
          <p:cNvPr id="2" name="Rectangle 1">
            <a:extLst>
              <a:ext uri="{FF2B5EF4-FFF2-40B4-BE49-F238E27FC236}">
                <a16:creationId xmlns:a16="http://schemas.microsoft.com/office/drawing/2014/main" id="{F5471C68-FA2A-416E-BC92-B1F047780F67}"/>
              </a:ext>
            </a:extLst>
          </p:cNvPr>
          <p:cNvSpPr/>
          <p:nvPr/>
        </p:nvSpPr>
        <p:spPr>
          <a:xfrm>
            <a:off x="3998077" y="6137489"/>
            <a:ext cx="3526186"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(Mancini et al. 2019, </a:t>
            </a:r>
            <a:r>
              <a:rPr lang="en-ZA" sz="1000" dirty="0">
                <a:solidFill>
                  <a:srgbClr val="000000"/>
                </a:solidFill>
                <a:latin typeface="Open Sans"/>
                <a:ea typeface="Open Sans" panose="020B0606030504020204" pitchFamily="34" charset="0"/>
                <a:cs typeface="Open Sans" panose="020B0606030504020204" pitchFamily="34" charset="0"/>
                <a:hlinkClick r:id="rId4"/>
              </a:rPr>
              <a:t>image</a:t>
            </a:r>
            <a:r>
              <a:rPr lang="en-ZA" sz="1000" dirty="0">
                <a:solidFill>
                  <a:srgbClr val="000000"/>
                </a:solidFill>
                <a:latin typeface="Open Sans"/>
                <a:ea typeface="Open Sans" panose="020B0606030504020204" pitchFamily="34" charset="0"/>
                <a:cs typeface="Open Sans" panose="020B0606030504020204" pitchFamily="34" charset="0"/>
              </a:rPr>
              <a:t>, sous licence </a:t>
            </a:r>
            <a:r>
              <a:rPr lang="en-ZA" sz="1000" dirty="0">
                <a:solidFill>
                  <a:srgbClr val="000000"/>
                </a:solidFill>
                <a:latin typeface="Open Sans"/>
                <a:ea typeface="Open Sans" panose="020B0606030504020204" pitchFamily="34" charset="0"/>
                <a:cs typeface="Open Sans" panose="020B0606030504020204" pitchFamily="34" charset="0"/>
                <a:hlinkClick r:id="rId5"/>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pic>
        <p:nvPicPr>
          <p:cNvPr id="4" name="Picture 6" descr="Pie chart depicting the share of residential energy demand by task, based on survey results from Italy.&#10;&#10;">
            <a:extLst>
              <a:ext uri="{FF2B5EF4-FFF2-40B4-BE49-F238E27FC236}">
                <a16:creationId xmlns:a16="http://schemas.microsoft.com/office/drawing/2014/main" id="{573FA61A-70B3-46A6-B503-FDE902F88CB5}"/>
              </a:ext>
            </a:extLst>
          </p:cNvPr>
          <p:cNvPicPr>
            <a:picLocks noChangeAspect="1"/>
          </p:cNvPicPr>
          <p:nvPr/>
        </p:nvPicPr>
        <p:blipFill>
          <a:blip r:embed="rId6"/>
          <a:stretch>
            <a:fillRect/>
          </a:stretch>
        </p:blipFill>
        <p:spPr>
          <a:xfrm>
            <a:off x="3200400" y="1881775"/>
            <a:ext cx="5805054" cy="4008851"/>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http://purl.org/dc/elements/1.1/"/>
    <ds:schemaRef ds:uri="http://schemas.microsoft.com/office/infopath/2007/PartnerControls"/>
    <ds:schemaRef ds:uri="http://purl.org/dc/terms/"/>
    <ds:schemaRef ds:uri="0b696a8a-ab1a-459b-a09e-44df7cbe9330"/>
    <ds:schemaRef ds:uri="http://schemas.microsoft.com/office/2006/documentManagement/types"/>
    <ds:schemaRef ds:uri="http://schemas.microsoft.com/office/2006/metadata/properties"/>
    <ds:schemaRef ds:uri="35b8b66e-5759-43c1-a138-f967a8bf5a20"/>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613</TotalTime>
  <Words>6737</Words>
  <Application>Microsoft Office PowerPoint</Application>
  <PresentationFormat>Widescreen</PresentationFormat>
  <Paragraphs>179</Paragraphs>
  <Slides>27</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docId:B9A55C304C2E06D823839D79761DE621</cp:keywords>
  <cp:lastModifiedBy>Ashutosh.Bhagurkar</cp:lastModifiedBy>
  <cp:revision>1944</cp:revision>
  <dcterms:created xsi:type="dcterms:W3CDTF">2021-02-10T16:48:02Z</dcterms:created>
  <dcterms:modified xsi:type="dcterms:W3CDTF">2025-03-19T16:34:28Z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