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79E86-6DEF-E9D3-8563-91771F67F292}" v="5" dt="2026-02-06T12:07:15.898"/>
    <p1510:client id="{F551EF71-79A9-2B30-E1A4-6EAEB9F4F113}" v="9" dt="2026-02-06T10:59:47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68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551EF71-79A9-2B30-E1A4-6EAEB9F4F113}"/>
    <pc:docChg chg="modSld">
      <pc:chgData name="" userId="" providerId="" clId="Web-{F551EF71-79A9-2B30-E1A4-6EAEB9F4F113}" dt="2026-02-06T10:59:33.718" v="2" actId="1076"/>
      <pc:docMkLst>
        <pc:docMk/>
      </pc:docMkLst>
      <pc:sldChg chg="addSp modSp">
        <pc:chgData name="" userId="" providerId="" clId="Web-{F551EF71-79A9-2B30-E1A4-6EAEB9F4F113}" dt="2026-02-06T10:59:33.718" v="2" actId="1076"/>
        <pc:sldMkLst>
          <pc:docMk/>
          <pc:sldMk cId="3207074913" sldId="545"/>
        </pc:sldMkLst>
        <pc:picChg chg="add mod">
          <ac:chgData name="" userId="" providerId="" clId="Web-{F551EF71-79A9-2B30-E1A4-6EAEB9F4F113}" dt="2026-02-06T10:59:33.718" v="2" actId="1076"/>
          <ac:picMkLst>
            <pc:docMk/>
            <pc:sldMk cId="3207074913" sldId="545"/>
            <ac:picMk id="4" creationId="{CED72D48-F154-858E-4FF0-E8EF60CA51A8}"/>
          </ac:picMkLst>
        </pc:picChg>
      </pc:sldChg>
    </pc:docChg>
  </pc:docChgLst>
  <pc:docChgLst>
    <pc:chgData name="Alexander Deliukov" userId="S::alexander_think-e.be#ext#@flux50.onmicrosoft.com::bee075c1-faac-4166-8fcb-7b2057bad6f6" providerId="AD" clId="Web-{21F79E86-6DEF-E9D3-8563-91771F67F292}"/>
    <pc:docChg chg="modSld">
      <pc:chgData name="Alexander Deliukov" userId="S::alexander_think-e.be#ext#@flux50.onmicrosoft.com::bee075c1-faac-4166-8fcb-7b2057bad6f6" providerId="AD" clId="Web-{21F79E86-6DEF-E9D3-8563-91771F67F292}" dt="2026-02-06T12:07:15.898" v="4" actId="1076"/>
      <pc:docMkLst>
        <pc:docMk/>
      </pc:docMkLst>
      <pc:sldChg chg="addSp delSp modSp">
        <pc:chgData name="Alexander Deliukov" userId="S::alexander_think-e.be#ext#@flux50.onmicrosoft.com::bee075c1-faac-4166-8fcb-7b2057bad6f6" providerId="AD" clId="Web-{21F79E86-6DEF-E9D3-8563-91771F67F292}" dt="2026-02-06T12:07:15.898" v="4" actId="1076"/>
        <pc:sldMkLst>
          <pc:docMk/>
          <pc:sldMk cId="3207074913" sldId="545"/>
        </pc:sldMkLst>
        <pc:picChg chg="del">
          <ac:chgData name="Alexander Deliukov" userId="S::alexander_think-e.be#ext#@flux50.onmicrosoft.com::bee075c1-faac-4166-8fcb-7b2057bad6f6" providerId="AD" clId="Web-{21F79E86-6DEF-E9D3-8563-91771F67F292}" dt="2026-02-06T12:06:57.429" v="0"/>
          <ac:picMkLst>
            <pc:docMk/>
            <pc:sldMk cId="3207074913" sldId="545"/>
            <ac:picMk id="4" creationId="{CED72D48-F154-858E-4FF0-E8EF60CA51A8}"/>
          </ac:picMkLst>
        </pc:picChg>
        <pc:picChg chg="add mod">
          <ac:chgData name="Alexander Deliukov" userId="S::alexander_think-e.be#ext#@flux50.onmicrosoft.com::bee075c1-faac-4166-8fcb-7b2057bad6f6" providerId="AD" clId="Web-{21F79E86-6DEF-E9D3-8563-91771F67F292}" dt="2026-02-06T12:07:15.898" v="4" actId="1076"/>
          <ac:picMkLst>
            <pc:docMk/>
            <pc:sldMk cId="3207074913" sldId="545"/>
            <ac:picMk id="5" creationId="{69EF526B-B2E5-D467-FA0F-BC8ED9C37649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delSld modSld">
      <pc:chgData name="Alexander Deliukov" userId="d5fda0f2-1d08-4016-b7e9-bb882f168707" providerId="ADAL" clId="{FE9DFF45-01DC-45CC-A80A-B50597210401}" dt="2026-01-26T16:46:20.388" v="12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6T16:42:20.140" v="5" actId="14100"/>
        <pc:sldMkLst>
          <pc:docMk/>
          <pc:sldMk cId="3207074913" sldId="545"/>
        </pc:sldMkLst>
        <pc:spChg chg="mod">
          <ac:chgData name="Alexander Deliukov" userId="d5fda0f2-1d08-4016-b7e9-bb882f168707" providerId="ADAL" clId="{FE9DFF45-01DC-45CC-A80A-B50597210401}" dt="2026-01-26T16:42:20.140" v="5" actId="14100"/>
          <ac:spMkLst>
            <pc:docMk/>
            <pc:sldMk cId="3207074913" sldId="545"/>
            <ac:spMk id="2" creationId="{3D9FAAFF-7E8F-640B-7BF0-4D0B7FC15CEF}"/>
          </ac:spMkLst>
        </pc:spChg>
      </pc:sldChg>
      <pc:sldChg chg="modSp mod">
        <pc:chgData name="Alexander Deliukov" userId="d5fda0f2-1d08-4016-b7e9-bb882f168707" providerId="ADAL" clId="{FE9DFF45-01DC-45CC-A80A-B50597210401}" dt="2026-01-26T16:45:54.035" v="8" actId="404"/>
        <pc:sldMkLst>
          <pc:docMk/>
          <pc:sldMk cId="522071" sldId="548"/>
        </pc:sldMkLst>
        <pc:spChg chg="mod">
          <ac:chgData name="Alexander Deliukov" userId="d5fda0f2-1d08-4016-b7e9-bb882f168707" providerId="ADAL" clId="{FE9DFF45-01DC-45CC-A80A-B50597210401}" dt="2026-01-26T16:45:54.035" v="8" actId="404"/>
          <ac:spMkLst>
            <pc:docMk/>
            <pc:sldMk cId="522071" sldId="548"/>
            <ac:spMk id="2" creationId="{1013318B-F51A-DE9B-4143-B6140E6B757E}"/>
          </ac:spMkLst>
        </pc:spChg>
      </pc:sldChg>
      <pc:sldChg chg="modSp">
        <pc:chgData name="Alexander Deliukov" userId="d5fda0f2-1d08-4016-b7e9-bb882f168707" providerId="ADAL" clId="{FE9DFF45-01DC-45CC-A80A-B50597210401}" dt="2026-01-26T16:46:02.812" v="9" actId="404"/>
        <pc:sldMkLst>
          <pc:docMk/>
          <pc:sldMk cId="845949611" sldId="554"/>
        </pc:sldMkLst>
        <pc:spChg chg="mod">
          <ac:chgData name="Alexander Deliukov" userId="d5fda0f2-1d08-4016-b7e9-bb882f168707" providerId="ADAL" clId="{FE9DFF45-01DC-45CC-A80A-B50597210401}" dt="2026-01-26T16:46:02.812" v="9" actId="404"/>
          <ac:spMkLst>
            <pc:docMk/>
            <pc:sldMk cId="845949611" sldId="554"/>
            <ac:spMk id="4" creationId="{92FE9A94-DCC1-E1C5-4D79-C962BC490CDE}"/>
          </ac:spMkLst>
        </pc:spChg>
      </pc:sldChg>
      <pc:sldChg chg="modSp">
        <pc:chgData name="Alexander Deliukov" userId="d5fda0f2-1d08-4016-b7e9-bb882f168707" providerId="ADAL" clId="{FE9DFF45-01DC-45CC-A80A-B50597210401}" dt="2026-01-26T16:46:09.067" v="10" actId="404"/>
        <pc:sldMkLst>
          <pc:docMk/>
          <pc:sldMk cId="3987754581" sldId="558"/>
        </pc:sldMkLst>
        <pc:spChg chg="mod">
          <ac:chgData name="Alexander Deliukov" userId="d5fda0f2-1d08-4016-b7e9-bb882f168707" providerId="ADAL" clId="{FE9DFF45-01DC-45CC-A80A-B50597210401}" dt="2026-01-26T16:46:09.067" v="10" actId="404"/>
          <ac:spMkLst>
            <pc:docMk/>
            <pc:sldMk cId="3987754581" sldId="558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6T16:46:20.388" v="12" actId="404"/>
        <pc:sldMkLst>
          <pc:docMk/>
          <pc:sldMk cId="3660923524" sldId="565"/>
        </pc:sldMkLst>
        <pc:spChg chg="mod">
          <ac:chgData name="Alexander Deliukov" userId="d5fda0f2-1d08-4016-b7e9-bb882f168707" providerId="ADAL" clId="{FE9DFF45-01DC-45CC-A80A-B50597210401}" dt="2026-01-26T16:46:20.388" v="12" actId="404"/>
          <ac:spMkLst>
            <pc:docMk/>
            <pc:sldMk cId="3660923524" sldId="565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6T16:46:20.388" v="12" actId="404"/>
          <ac:spMkLst>
            <pc:docMk/>
            <pc:sldMk cId="3660923524" sldId="565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6T16:46:20.388" v="12" actId="404"/>
          <ac:spMkLst>
            <pc:docMk/>
            <pc:sldMk cId="3660923524" sldId="565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6T16:46:20.388" v="12" actId="404"/>
          <ac:spMkLst>
            <pc:docMk/>
            <pc:sldMk cId="3660923524" sldId="565"/>
            <ac:spMk id="60" creationId="{DB6D982A-54DA-4FCC-9383-F91FC1E1D9CE}"/>
          </ac:spMkLst>
        </pc:spChg>
      </pc:sldChg>
      <pc:sldChg chg="modSp">
        <pc:chgData name="Alexander Deliukov" userId="d5fda0f2-1d08-4016-b7e9-bb882f168707" providerId="ADAL" clId="{FE9DFF45-01DC-45CC-A80A-B50597210401}" dt="2026-01-26T16:45:33.517" v="6"/>
        <pc:sldMkLst>
          <pc:docMk/>
          <pc:sldMk cId="2909434133" sldId="566"/>
        </pc:sldMkLst>
        <pc:spChg chg="mod">
          <ac:chgData name="Alexander Deliukov" userId="d5fda0f2-1d08-4016-b7e9-bb882f168707" providerId="ADAL" clId="{FE9DFF45-01DC-45CC-A80A-B50597210401}" dt="2026-01-26T16:45:33.517" v="6"/>
          <ac:spMkLst>
            <pc:docMk/>
            <pc:sldMk cId="2909434133" sldId="566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F551EF71-79A9-2B30-E1A4-6EAEB9F4F113}"/>
    <pc:docChg chg="modSld">
      <pc:chgData name="Alexander Deliukov" userId="S::alexander_think-e.be#ext#@flux50.onmicrosoft.com::bee075c1-faac-4166-8fcb-7b2057bad6f6" providerId="AD" clId="Web-{F551EF71-79A9-2B30-E1A4-6EAEB9F4F113}" dt="2026-02-06T10:59:47.937" v="4"/>
      <pc:docMkLst>
        <pc:docMk/>
      </pc:docMkLst>
      <pc:sldChg chg="addSp delSp modSp">
        <pc:chgData name="Alexander Deliukov" userId="S::alexander_think-e.be#ext#@flux50.onmicrosoft.com::bee075c1-faac-4166-8fcb-7b2057bad6f6" providerId="AD" clId="Web-{F551EF71-79A9-2B30-E1A4-6EAEB9F4F113}" dt="2026-02-06T10:59:47.937" v="4"/>
        <pc:sldMkLst>
          <pc:docMk/>
          <pc:sldMk cId="3207074913" sldId="545"/>
        </pc:sldMkLst>
        <pc:picChg chg="mod">
          <ac:chgData name="Alexander Deliukov" userId="S::alexander_think-e.be#ext#@flux50.onmicrosoft.com::bee075c1-faac-4166-8fcb-7b2057bad6f6" providerId="AD" clId="Web-{F551EF71-79A9-2B30-E1A4-6EAEB9F4F113}" dt="2026-02-06T10:59:47.937" v="4"/>
          <ac:picMkLst>
            <pc:docMk/>
            <pc:sldMk cId="3207074913" sldId="545"/>
            <ac:picMk id="4" creationId="{CED72D48-F154-858E-4FF0-E8EF60CA51A8}"/>
          </ac:picMkLst>
        </pc:picChg>
        <pc:picChg chg="add del mod">
          <ac:chgData name="Alexander Deliukov" userId="S::alexander_think-e.be#ext#@flux50.onmicrosoft.com::bee075c1-faac-4166-8fcb-7b2057bad6f6" providerId="AD" clId="Web-{F551EF71-79A9-2B30-E1A4-6EAEB9F4F113}" dt="2026-02-06T10:59:37.499" v="1"/>
          <ac:picMkLst>
            <pc:docMk/>
            <pc:sldMk cId="3207074913" sldId="545"/>
            <ac:picMk id="5" creationId="{E77C37F5-A98A-8FCB-CC83-3DFD97EA31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Master-Textstil bearbeiten</a:t>
            </a:r>
          </a:p>
          <a:p>
            <a:pPr lvl="1"/>
            <a:r>
              <a:rPr lang="ko-KR" altLang="en-US"/>
              <a:t>Zweite Ebene</a:t>
            </a:r>
          </a:p>
          <a:p>
            <a:pPr lvl="2"/>
            <a:r>
              <a:rPr lang="ko-KR" altLang="en-US"/>
              <a:t>Dritte Ebene</a:t>
            </a:r>
          </a:p>
          <a:p>
            <a:pPr lvl="3"/>
            <a:r>
              <a:rPr lang="ko-KR" altLang="en-US"/>
              <a:t>Vierte Ebene</a:t>
            </a:r>
          </a:p>
          <a:p>
            <a:pPr lvl="4"/>
            <a:r>
              <a:rPr lang="ko-KR" altLang="en-US"/>
              <a:t>Fünfte Ebene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Mythen über Cybersicherheit und digitale Energie – widerlegt!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Dieses Projekt wurde im Rahmen des Forschungs- und Innovationsprogramms „Horizont“ der Europäischen Union (2021–2027) unter der Fördervereinbarung Nr. 101075596 gefördert. Die Verantwortung für den Inhalt dieses Materials liegt ausschließlich beim Every1-Projekt und spiegelt nicht unbedingt die Meinung der Europäischen Union wider. Die Präsentation ist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sofern nicht anders angegeben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lizenziert.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44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Mythos Nr. 3: Cybersicherheit liegt ausschließlich in der Verantwortung von Energieunternehmen und Regierungen, nicht von Einzelpersonen oder Gemeinden.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Einzelpersonen und Gemeinden spielen eine wichtige Rolle bei der Cybersicherheit, da sie Maßnahmen ergreifen können, um ihre eigenen Geräte und Netzwerke vor Cyberangriffen zu schützen.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Sie können zu einem sichereren Energieökosystem beitragen, indem Sie bewährte Verfahren befolgen, wie zum Beispiel: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Verwenden Sie sichere Passwörter.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Halten Sie Ihre Software auf dem neuesten Stand.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Seien Sie vorsichtig bei verdächtigen E-Mails.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86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Mythos Nr. 4: Erneuerbare Energiequellen sind von Natur aus sicherer als herkömmliche Energiequellen.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Wie sicher sind meine Solarmodule zu Hause?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66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Mythos Nr. 4: Erneuerbare Energiequellen sind von Natur aus sicherer als herkömmliche Energiequellen.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Erneuerbare Energiequellen wie Sonnenkollektoren und Windkraftanlagen sind ebenfalls anfällig für Cyberangriffe, da sie für die Überwachung, Steuerung und Netzintegration auf digitale Technologien angewiesen sind.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Angreifer können Schwachstellen ausnutzen, um die Energieerzeugung zu stören oder Energieflüsse zu manipulieren.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2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Mythos Nr. 5: Blockchain-Technologien sind eine Wunderwaffe für die Cybersicherheit im Energiesektor.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Welche Rolle spielen Blockchain-Technologien für die Cybersicherheit im Energiesektor?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71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Mythos Nr. 5: Blockchain-Technologien sind eine Wunderwaffe für die Cybersicherheit im Energiesektor.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Die Blockchain-Technologie kann zwar die Sicherheit in bestimmten Bereichen des Energiesektors verbessern, ist jedoch keine vollständige Lösung für alle Herausforderungen im Bereich der Cybersicherheit.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Blockchain-Netzwerke selbst können anfällig für Angriffe sein, und ihre Wirksamkeit hängt von der richtigen Implementierung und Integration mit anderen Sicherheitsmaßnahmen ab.</a:t>
            </a:r>
            <a:endParaRPr lang="en-GB" sz="1200" noProof="0" dirty="0"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2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Mythos Nr. 6: Nur komplexe Passwörter können Cyberangriffe auf intelligente Energiegeräte verhindern.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Verhindert ein komplexes Passwort Cyberangriffe?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1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Mythos Nr. 6: Nur komplexe Passwörter können Cyberangriffe auf intelligente Energiegeräte verhindern.</a:t>
            </a:r>
          </a:p>
          <a:p>
            <a:pPr latinLnBrk="0"/>
            <a:r>
              <a:rPr lang="en-GB" sz="1200" dirty="0"/>
              <a:t>Starke Passwörter sind zwar unerlässlich, doch für einen umfassenden Schutz sind auch andere Sicherheitsmaßnahmen entscheidend. Dazu gehören: </a:t>
            </a:r>
          </a:p>
          <a:p>
            <a:pPr latinLnBrk="0"/>
            <a:endParaRPr lang="en-GB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Regelmäßige Software-Updates.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Sichere WLAN-Netzwerke.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Multi-Faktor-Authentifizierung.</a:t>
            </a:r>
            <a:endParaRPr lang="en-GB" sz="1200" noProof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833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Mythos Nr. 7: Cyberangriffe auf die Energieinfrastruktur zielen in erster Linie auf große Kraftwerke und Umspannwerke ab.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Würde ein Cyberangriff nur Kraftwerke und Umspannwerke zum Ziel haben?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978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Mythos Nr. 7: Cyberangriffe auf die Energieinfrastruktur zielen in erster Linie auf große Kraftwerke und Umspannwerke ab.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Cyberangriffe können verschiedene Elemente der Energieinfrastruktur zum Ziel haben, darunter kleinere Verteilungsnetze, erneuerbare Energiequellen und sogar einzelne intelligente Zähler, was zu Störungen und Datenverstößen führen kann.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039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Mythos Nr. 8: Der Einsatz von Antivirensoftware reicht aus, um Heimnetzwerke vor Cyberangriffen auf intelligente Energiegeräte zu schützen.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Ist die Verwendung von Antivirensoftware ein ausreichender Schutz für mein Heimnetzwerk? 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4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Missverständnisse über Privatsphäre, Sicherheit und Gefahrenabwehr bei der Energieerzeugung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sind weit verbreitet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häufig. In dieser Präsentation widerlegen wir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acht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Mythen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zum Thema Cybersicherheit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im Energiebereich, um diese Missverständnisse aufzuklären.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Durch die Auseinandersetzung mit diesen Mythen verbessern wir unser Verständnis der Digitalisierung im Energiesektor und können fundiertere Entscheidungen treffen, um Sicherheit und Schutz zu gewährleisten.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85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Mythos Nr. 8: Der Einsatz von Antivirensoftware reicht aus, um Heimnetzwerke vor Cyberangriffen auf intelligente Energiegeräte zu schützen. </a:t>
            </a:r>
          </a:p>
          <a:p>
            <a:pPr latinLnBrk="0"/>
            <a:r>
              <a:rPr lang="en-GB" sz="1200" dirty="0"/>
              <a:t>Antivirensoftware ist nur eine Schutzebene.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Firewalls, sichere Netzwerkkonfigurationen und regelmäßige Sicherheitsupdates für alle verbundenen Geräte sind ebenfalls erforderlich, um Cyberangriffe zu verhindern.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28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Nächste Schritte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Wenn Sie mehr über Cybersicherheit und Energieerzeugung und -verbrauch erfahren möchten, könnten die folgenden Ressourcen für Sie nützlich sein: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Entdecken Sie den Kurs „Digital Energy Essentials” von Every1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Datenschutz, Sicherheit und Schutz in der digitalen Energielandschaft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Vertiefen Sie Ihr Wissen über Mythen zur Digitalisierung im Energiesektor in Every1s 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„Energy Myths Busted! Fact Vs. Fiction“</a:t>
            </a:r>
            <a:endParaRPr lang="en-GB" sz="1200" noProof="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Lesen Sie den Artikel der Europäischen Kommission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„Kritische Infrastruktur und Cybersicherheit</a:t>
            </a:r>
            <a:r>
              <a:rPr lang="en-US" altLang="ko-KR" sz="1200" i="1" dirty="0">
                <a:solidFill>
                  <a:srgbClr val="373737"/>
                </a:solidFill>
              </a:rPr>
              <a:t>“.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Lesen Sie den Artikel </a:t>
            </a:r>
            <a:r>
              <a:rPr lang="en-US" altLang="ko-KR" sz="1200" dirty="0" err="1">
                <a:solidFill>
                  <a:srgbClr val="373737"/>
                </a:solidFill>
              </a:rPr>
              <a:t>von eurelectric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„Cybersecurity in the Power Sector” (Cybersicherheit im Energiesektor)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866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Danksagungen</a:t>
            </a:r>
          </a:p>
          <a:p>
            <a:pPr latinLnBrk="0"/>
            <a:r>
              <a:rPr lang="en-GB" dirty="0"/>
              <a:t>Diese Präsentation </a:t>
            </a:r>
            <a:r>
              <a:rPr lang="en-GB" i="1" dirty="0"/>
              <a:t>„Energy Myths Busted! Cybersecurity Energy Sector Myths</a:t>
            </a:r>
            <a:r>
              <a:rPr lang="en-GB" dirty="0"/>
              <a:t>” (Energie-Mythen entlarvt! Mythen zur Cybersicherheit im Energiesektor) wurde vom Every1-Projekt erstellt und unterliegt, sofern nicht anders angegeben, der Lizenz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Die in dieser Präsentation verwendeten Bilder sind wie folgt: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Titelbild: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„Password Day“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World’s Direction ist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zum Einführungstext: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„Paper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Macbook“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auf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1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von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ist lizenziert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unter 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2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Alan Levine ist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3: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World’s Direction ist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4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„Solar panels in Belgium”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ist lizenziert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unter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5: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Mario A. P. ist lizenziert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unter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6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Richard Patterson ist lizenziert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unter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7: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– Kraftwerk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  <a:hlinkClick r:id="rId14"/>
              </a:rPr>
              <a:t>Elettricita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(IT)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von 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ist lizenziert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unter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8: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Firewall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Eric E Castro ist lizenziert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unter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Danke!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8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Unsere Untersuchung jedes Mythos beginnt mit einer reflektierenden Frage. Nehmen Sie sich einen Moment Zeit, um über jede Frage nachzudenken, bevor Sie mit der Erklärung zur Entlarvung fortfahren.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Sie können jeden Mythos nacheinander durcharbeiten. Alternativ können Sie über das Menü einen bestimmten Mythos auswählen, den Sie zuerst untersuchen möchten.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80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Acht Mythen über Cybersicherheit im Bereich digitale Energie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Intelligente Zähler und andere digitale Energiegeräte sind nicht anfällig für Cyberangriffe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Nur große Energieunternehmen sind Ziele für Cyberangriffe, nicht einzelne Hausbesitzer oder kleine Unternehmen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Cybersicherheit liegt ausschließlich in der Verantwortung von Energieunternehmen und Regierungen, nicht von Einzelpersonen oder Gemeinden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Erneuerbare Energiequellen sind von Natur aus sicherer als herkömmliche Energiequellen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Blockchain-Technologien sind eine Wunderwaffe für die Cybersicherheit im Energiesektor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Nur komplexe Passwörter können Cyberangriffe auf intelligente Energiegeräte verhindern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Cyberangriffe auf die Energieinfrastruktur zielen in erster Linie auf große Kraftwerke und Umspannwerke ab.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Der Einsatz von Antivirensoftware reicht aus, um Heimnetzwerke vor Cyberangriffen auf intelligente Energiegeräte zu schützen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0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Mythos Nr. 1: Intelligente Stromzähler und andere digitale Energiegeräte sind nicht anfällig für Cyberangriffe.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Ist mein intelligenter Stromzähler anfällig für Cyberangriffe?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94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Mythos Nr. 1: Intelligente Stromzähler und andere digitale Energiegeräte sind nicht anfällig für Cyberangriffe.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Intelligente Stromzähler und andere digitale Energiegeräte sind anfällig für Cyberangriffe, da sie mit dem Internet verbunden sind und oft nur über begrenzte Sicherheitsfunktionen verfügen. 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Angreifer können Schwachstellen ausnutzen, um Zugriff auf sensible Daten zu erhalten, Energiedienstleistungen zu stören oder sogar physische Schäden an der Energieinfrastruktur zu verursachen.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10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Mythos Nr. 2: Nur große Energieunternehmen sind Ziele für Cyberangriffe, nicht einzelne Hausbesitzer oder kleine Unternehmen.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Wird mein Zuhause oder mein Unternehmen Ziel eines Cyberangriffs werden?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9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Mythos Nr. 2: Nur große Energieunternehmen sind Ziele für Cyberangriffe, nicht einzelne Hausbesitzer oder kleine Unternehmen. 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Auch Hausbesitzer und kleine Unternehmen sind Ziele für Cyberangriffe, da sie oft über weniger ausgefeilte Sicherheitsmaßnahmen verfügen. 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Angreifer können Schwachstellen in privaten WLAN-Netzwerken oder intelligenten Geräten ausnutzen, um Zugriff auf persönliche Daten zu erhalten oder Energiedienstleistungen zu stören.</a:t>
            </a:r>
            <a:endParaRPr lang="en-US" sz="1200" dirty="0"/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07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Mythos Nr. 3: Cybersicherheit liegt ausschließlich in der Verantwortung von Energieunternehmen und Regierungen, nicht von Einzelpersonen oder Gemeinden.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Welche Rolle spiele ich bei der Cybersicherheit?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2DCE0-FF8D-4ED2-3C1F-16DB811E499D}"/>
              </a:ext>
            </a:extLst>
          </p:cNvPr>
          <p:cNvSpPr txBox="1"/>
          <p:nvPr userDrawn="1"/>
        </p:nvSpPr>
        <p:spPr>
          <a:xfrm>
            <a:off x="2309446" y="5908243"/>
            <a:ext cx="52753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de-DE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Dieses Projekt wurde im Rahmen des Forschungs- und Innovationsprogramms „Horizont“ der Europäischen Union (2021–2027) unter der Fördervereinbarung Nr. 101075596 gefördert. Die Verantwortung für den Inhalt dieses Materials liegt ausschließlich beim Every1-Projekt und spiegelt nicht unbedingt die Meinung der Europäischen Union wider. Die Präsentation ist,</a:t>
            </a:r>
            <a:r>
              <a:rPr lang="de-DE" sz="1000" noProof="1"/>
              <a:t> </a:t>
            </a:r>
            <a:r>
              <a:rPr lang="de-DE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sofern nicht anders angegeben</a:t>
            </a:r>
            <a:r>
              <a:rPr lang="de-DE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, </a:t>
            </a:r>
            <a:r>
              <a:rPr lang="de-DE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 </a:t>
            </a:r>
            <a:r>
              <a:rPr lang="de-DE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 BY-SA 4.0 </a:t>
            </a:r>
            <a:r>
              <a:rPr lang="de-DE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lizenziert. </a:t>
            </a:r>
            <a:endParaRPr lang="de-DE" sz="1000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ABF0FA-51B1-4C27-DBD3-B5EFEBE9F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3" y="6182579"/>
            <a:ext cx="2063262" cy="4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02863-26DC-954C-0D25-64411EEF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5" y="1905678"/>
            <a:ext cx="4513545" cy="3046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FAAFF-7E8F-640B-7BF0-4D0B7FC15C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1446" y="1443127"/>
            <a:ext cx="7057292" cy="3971744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de-DE" sz="7200" noProof="1"/>
              <a:t>Cybersicherheit – Mythen über digitale Energie … Entlarvt!</a:t>
            </a:r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20707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298510" y="2580775"/>
            <a:ext cx="65160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ea typeface="Calibri"/>
                <a:cs typeface="Calibri"/>
              </a:rPr>
              <a:t>Einzelpersonen und Gemeinschaften spielen eine wichtige Rolle bei der Cybersicherheit, da sie Maßnahmen ergreifen können, um ihre eigenen Geräte und Netzwerke vor Cyberangriffen zu schützen. </a:t>
            </a:r>
          </a:p>
          <a:p>
            <a:pPr latinLnBrk="0"/>
            <a:endParaRPr lang="en-US" sz="2000" dirty="0">
              <a:ea typeface="Calibri"/>
              <a:cs typeface="Calibri"/>
            </a:endParaRPr>
          </a:p>
          <a:p>
            <a:pPr latinLnBrk="0"/>
            <a:r>
              <a:rPr lang="en-US" sz="2000" dirty="0">
                <a:ea typeface="Calibri"/>
                <a:cs typeface="Calibri"/>
              </a:rPr>
              <a:t>Sie können zu einem sichereren Energieökosystem beitragen, indem Sie bewährte Verfahren befolgen, wie zum Beispiel: </a:t>
            </a:r>
          </a:p>
          <a:p>
            <a:pPr latinLnBrk="0"/>
            <a:endParaRPr lang="en-US" sz="20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Verwenden Sie sichere Passwörter.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Halten Sie Ihre Software auf dem neuesten Stand.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Seien Sie vorsichtig bei verdächtigen E-Mails.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8B866-FC93-FCF5-C9FC-42DDE24E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6" y="2755726"/>
            <a:ext cx="4712254" cy="31807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02BB5B-94FA-8DE3-CDDF-693E62A83A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8254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3: Cybersicherheit liegt ausschließlich in der Verantwortung von Energieunternehmen und Regierungen, nicht von Einzelpersonen oder Gemeinschaften.</a:t>
            </a:r>
            <a:endParaRPr lang="de-DE" noProof="1">
              <a:effectLst/>
            </a:endParaRPr>
          </a:p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8459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9928-D83C-17CC-ADA7-E95E988229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Mythos Nr. 4: Erneuerbare Energiequellen sind von Natur aus sicherer als herkömmliche Energiequellen </a:t>
            </a:r>
            <a:r>
              <a:rPr lang="de-DE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– Einleitung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077238" y="3429000"/>
            <a:ext cx="104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Wie sicher sind meine Solarmodule zu Hause?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2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CAE6-366E-EFC6-8A5A-F94219008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812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Mythos Nr. 4: Erneuerbare Energiequellen sind von Natur aus sicherer als herkömmliche Energiequellen.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51332" y="3106323"/>
            <a:ext cx="617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Erneuerbare Energiequellen wie Sonnenkollektoren und Windkraftanlagen sind ebenfalls anfällig für Cyberangriffe, da sie für die Überwachung, Steuerung und Netzintegration auf digitale Technologien angewiesen sind.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Angreifer können Schwachstellen ausnutzen, um die Energieerzeugung zu stören oder Energieflüsse zu manipulieren.</a:t>
            </a:r>
          </a:p>
        </p:txBody>
      </p:sp>
      <p:pic>
        <p:nvPicPr>
          <p:cNvPr id="7" name="Picture 6" descr="A house with solar panels on the roof.">
            <a:extLst>
              <a:ext uri="{FF2B5EF4-FFF2-40B4-BE49-F238E27FC236}">
                <a16:creationId xmlns:a16="http://schemas.microsoft.com/office/drawing/2014/main" id="{BADABF0A-B52F-915B-32A0-277138DC5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8" y="3031298"/>
            <a:ext cx="5284864" cy="27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7C11-4C8B-EB7D-C5FB-5CC1DEAE5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5: Blockchain-Technologien sind eine Wunderwaffe für die Cybersicherheit im Energiesektor </a:t>
            </a:r>
            <a:r>
              <a:rPr lang="de-DE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Einleitung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Welche Rolle spielen Blockchain-Technologien für die Cybersicherheit im Energiesektor?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5661764" y="2680831"/>
            <a:ext cx="5939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dirty="0">
                <a:ea typeface="Public Sans"/>
                <a:cs typeface="Public Sans"/>
              </a:rPr>
              <a:t>Die Blockchain-Technologie kann zwar die Sicherheit in bestimmten Bereichen des Energiesektors verbessern, ist jedoch keine vollständige Lösung für alle Herausforderungen im Bereich der Cybersicherheit.</a:t>
            </a:r>
          </a:p>
          <a:p>
            <a:pPr latinLnBrk="0"/>
            <a:r>
              <a:rPr lang="en-GB" sz="20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2000" dirty="0">
                <a:ea typeface="Public Sans"/>
                <a:cs typeface="Public Sans"/>
              </a:rPr>
              <a:t>Blockchain-Netzwerke selbst können anfällig für Angriffe sein, und ihre Wirksamkeit hängt von der richtigen Implementierung und Integration mit anderen Sicherheitsmaßnahmen ab.</a:t>
            </a:r>
            <a:endParaRPr lang="en-GB" sz="2000" noProof="0" dirty="0"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A354A-22A9-D65A-DE8A-C354DC3B0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" y="3281819"/>
            <a:ext cx="5206304" cy="221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9CC2A-E953-8914-D62C-03F19C8AE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964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5: Blockchain-Technologien sind eine Wunderwaffe für die Cybersicherheit im Energiesektor.</a:t>
            </a:r>
            <a:endParaRPr lang="de-DE" noProof="1">
              <a:effectLst/>
            </a:endParaRPr>
          </a:p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987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C7A8-3E21-E914-776A-A3F8415588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2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6: Nur komplexe Passwörter können Cyberangriffe auf intelligente Energiegeräte verhindern </a:t>
            </a:r>
            <a:r>
              <a:rPr lang="de-DE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Einleitung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Verhindert ein komplexes Passwort Cyberangriffe?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0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198301" y="3159944"/>
            <a:ext cx="6726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Starke Passwörter sind zwar unerlässlich, doch für einen umfassenden Schutz sind auch andere Sicherheitsmaßnahmen von entscheidender Bedeutung. Zu diesen Maßnahmen gehören: </a:t>
            </a:r>
          </a:p>
          <a:p>
            <a:pPr latinLnBrk="0"/>
            <a:endParaRPr lang="en-GB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Regelmäßige Software-Updates.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Sichere WLAN-Netzwerke.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Multi-Faktor-Authentifizierung.</a:t>
            </a:r>
            <a:endParaRPr lang="en-GB" sz="2400" noProof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3E88F-78E4-95AC-BD11-FB3D2D8C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2" y="3159944"/>
            <a:ext cx="4772416" cy="2324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61126-F643-8433-7D91-EE54F239B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222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6: Nur komplexe Passwörter können Cyberangriffe auf intelligente Energiegeräte verhindern.</a:t>
            </a:r>
            <a:endParaRPr lang="de-DE" noProof="1">
              <a:effectLst/>
            </a:endParaRPr>
          </a:p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94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BA2E-3066-C151-182F-FFF5CEECF3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378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7: Cyberangriffe auf die Energieinfrastruktur zielen in erster Linie auf große Kraftwerke und Umspannwerke ab </a:t>
            </a:r>
            <a:r>
              <a:rPr lang="de-DE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Einleitung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Würden Cyberangriffe nur Kraftwerke und Umspannwerke zum Ziel haben?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8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638086" y="3224358"/>
            <a:ext cx="588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Cyberangriffe können verschiedene Elemente der Energieinfrastruktur zum Ziel haben, darunter kleinere Verteilungsnetze, erneuerbare Energiequellen und sogar einzelne intelligente Zähler, was zu Störungen und Datenverstößen führen kann.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B71C8-8AEE-4DA6-A79C-9B174E78E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961263"/>
            <a:ext cx="5087591" cy="2834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A48A6-14C4-B819-EC72-F3134F040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273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7: Cyberangriffe auf die Energieinfrastruktur zielen in erster Linie auf große Kraftwerke und Umspannwerke ab.</a:t>
            </a:r>
            <a:endParaRPr lang="de-DE" noProof="1">
              <a:effectLst/>
            </a:endParaRPr>
          </a:p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8249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95347-6762-6469-7A49-EC111ABE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9F8-1C25-D4F8-E0E2-E3CBB7FBBC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840" y="527685"/>
            <a:ext cx="111810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8: Der Einsatz von Antivirensoftware reicht aus, um Heimnetzwerke vor Cyberangriffen auf intelligente Energiegeräte zu schützen </a:t>
            </a:r>
            <a:r>
              <a:rPr lang="de-DE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Einleitung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B333A-EAC0-EE87-74D4-C07DB8C5CC98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Ist die Verwendung von Antivirensoftware ein ausreichender Schutz für mein Heimnetzwerk? 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3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1351508"/>
            <a:ext cx="6944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Missverständnisse über Datenschutz, Sicherheit und Gefahrenabwehr bei der Energieerzeugung und dem Energieverbrauch sind </a:t>
            </a: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häufig. In dieser Präsentation widerlegen wir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acht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Mythen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zum Thema Cybersicherheit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im Energiebereich, um diese Missverständnisse aufzuklären.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Durch die Auseinandersetzung mit diesen Mythen verbessern wir unser Verständnis der Digitalisierung im Energiebereich und können fundiertere Entscheidungen treffen, um Sicherheit und Schutz zu gewährleisten. </a:t>
            </a:r>
          </a:p>
          <a:p>
            <a:pPr latinLnBrk="0"/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C5D167-EB67-71D1-DB6B-AC9FF56F3D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598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z="2800" b="1" noProof="1">
                <a:solidFill>
                  <a:schemeClr val="bg1"/>
                </a:solidFill>
              </a:rPr>
              <a:t>Einführung 1</a:t>
            </a:r>
          </a:p>
        </p:txBody>
      </p:sp>
    </p:spTree>
    <p:extLst>
      <p:ext uri="{BB962C8B-B14F-4D97-AF65-F5344CB8AC3E}">
        <p14:creationId xmlns:p14="http://schemas.microsoft.com/office/powerpoint/2010/main" val="16516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6C51D-6B2B-A6F7-C12A-DE208F2F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5073C-6F7F-8A58-D462-A38F9A8F73AD}"/>
              </a:ext>
            </a:extLst>
          </p:cNvPr>
          <p:cNvSpPr txBox="1"/>
          <p:nvPr/>
        </p:nvSpPr>
        <p:spPr>
          <a:xfrm>
            <a:off x="5504425" y="3013547"/>
            <a:ext cx="6100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Antivirensoftware ist nur eine Schutzebene. 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Firewalls, sichere Netzwerkkonfigurationen und regelmäßige Sicherheitsupdates für alle verbundenen Geräte sind ebenfalls notwendig, um Cyberangriffe zu verhindern.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70F88-4875-2618-1599-59E64509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755725"/>
            <a:ext cx="4971638" cy="3193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E2E5B-D851-E1C1-6C30-4F86C6342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624" y="608965"/>
            <a:ext cx="111325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8: Der Einsatz von Antivirensoftware reicht aus, um Heimnetzwerke vor Cyberangriffen auf intelligente Energiegeräte zu schützen. </a:t>
            </a:r>
            <a:endParaRPr lang="de-DE" noProof="1">
              <a:effectLst/>
            </a:endParaRPr>
          </a:p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8296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116E8-AFFF-1CBA-2DE6-E956B6807F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6557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de-DE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Nächste Schritte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Wenn Sie mehr über Cybersicherheit und Energieerzeugung und -verbrauch erfahren möchten, könnten die folgenden Ressourcen für Sie nützlich sein: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33331" y="3259415"/>
            <a:ext cx="217549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Entdecken Sie den Kurs „Digital Energy Essentials” von Every1: </a:t>
            </a:r>
            <a:r>
              <a:rPr lang="en-US" altLang="ko-KR" i="1" dirty="0">
                <a:solidFill>
                  <a:srgbClr val="373737"/>
                </a:solidFill>
                <a:hlinkClick r:id="rId3"/>
              </a:rPr>
              <a:t>Datenschutz, Sicherheit und Schutz in der digitalen Energielandschaft</a:t>
            </a:r>
            <a:r>
              <a:rPr lang="en-US" altLang="ko-KR" i="1" dirty="0">
                <a:solidFill>
                  <a:srgbClr val="373737"/>
                </a:solidFill>
              </a:rPr>
              <a:t>.</a:t>
            </a:r>
            <a:endParaRPr lang="ko-KR" altLang="en-US" dirty="0">
              <a:solidFill>
                <a:srgbClr val="373737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287190"/>
            <a:ext cx="2364667" cy="258532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noProof="0" dirty="0">
                <a:solidFill>
                  <a:srgbClr val="373737"/>
                </a:solidFill>
              </a:rPr>
              <a:t>Werfen Sie einen genaueren Blick auf die Mythen der Energiedigitalisierung in Every1s </a:t>
            </a:r>
            <a:r>
              <a:rPr lang="en-GB" i="1" noProof="0" dirty="0">
                <a:solidFill>
                  <a:srgbClr val="373737"/>
                </a:solidFill>
                <a:hlinkClick r:id="rId4"/>
              </a:rPr>
              <a:t>„Energy Myths Busted! Fact Vs. Fiction“ (Energie-Mythen entlarvt! Fakten vs. Fiktion).</a:t>
            </a:r>
            <a:endParaRPr lang="en-GB" noProof="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Lesen Sie den Artikel der Europäischen Kommission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„Kritische Infrastruktur und Cybersicherheit</a:t>
            </a:r>
            <a:r>
              <a:rPr lang="en-US" altLang="ko-KR" i="1" dirty="0">
                <a:solidFill>
                  <a:srgbClr val="373737"/>
                </a:solidFill>
              </a:rPr>
              <a:t>“.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87293" y="3504565"/>
            <a:ext cx="2071376" cy="20313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Lesen Sie den Artikel </a:t>
            </a:r>
            <a:r>
              <a:rPr lang="en-US" altLang="ko-KR" dirty="0" err="1">
                <a:solidFill>
                  <a:srgbClr val="373737"/>
                </a:solidFill>
              </a:rPr>
              <a:t>von eurelectric </a:t>
            </a:r>
            <a:r>
              <a:rPr lang="en-US" altLang="ko-KR" i="1" dirty="0">
                <a:solidFill>
                  <a:srgbClr val="373737"/>
                </a:solidFill>
                <a:hlinkClick r:id="rId6"/>
              </a:rPr>
              <a:t>„Cybersecurity in the Power Sector” (Cybersicherheit im Energiesektor)</a:t>
            </a:r>
            <a:r>
              <a:rPr lang="en-US" altLang="ko-KR" i="1" dirty="0">
                <a:solidFill>
                  <a:srgbClr val="373737"/>
                </a:solidFill>
              </a:rPr>
              <a:t>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2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7232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Diese </a:t>
            </a:r>
            <a:r>
              <a:rPr lang="en-GB" dirty="0" err="1"/>
              <a:t>Präsentation</a:t>
            </a:r>
            <a:r>
              <a:rPr lang="en-GB" dirty="0"/>
              <a:t> </a:t>
            </a:r>
            <a:r>
              <a:rPr lang="en-GB" i="1" dirty="0"/>
              <a:t>„</a:t>
            </a:r>
            <a:r>
              <a:rPr lang="de-DE" dirty="0"/>
              <a:t>Cybersicherheit – Mythen über digitale Energie … Entlarvt!</a:t>
            </a:r>
            <a:r>
              <a:rPr lang="en-GB" dirty="0"/>
              <a:t>” (Mythen über Energie widerlegt! Mythen über Cybersicherheit im Energiesektor) wurde vom Every1-Projekt erstellt und unterliegt, sofern nicht anders angegeben, der Lizenz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Die in dieser Präsentation verwendeten Bilder sind wie folgt: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Titelbild: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„Password Day“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World’s Direction ist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zum Einführungstext: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„Paper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Macbook“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auf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1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von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ist lizenziert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unter 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2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Alan Levine ist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3: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World’s Direction ist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4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„Solar panels in Belgium”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ist lizenziert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unter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5: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Mario A. P. ist lizenziert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unter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6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Richard Patterson ist lizenziert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unter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7: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– Kraftwerk Elettricita (IT)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von 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ist lizenziert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unter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Bild zu Mythos 8: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Firewall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von Eric E Castro ist lizenziert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unter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B6934-5886-3ADF-A471-F555B25C5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207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de-DE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Danksagungen</a:t>
            </a:r>
            <a:endParaRPr lang="de-DE" noProof="1">
              <a:effectLst/>
            </a:endParaRPr>
          </a:p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90943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DBD2-F3B7-C318-E1DD-B405D08D32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8280" y="2884805"/>
            <a:ext cx="5644230" cy="1325563"/>
          </a:xfrm>
          <a:prstGeom prst="rect">
            <a:avLst/>
          </a:prstGeom>
        </p:spPr>
        <p:txBody>
          <a:bodyPr/>
          <a:lstStyle/>
          <a:p>
            <a:r>
              <a:rPr lang="de-DE" sz="6000" noProof="1">
                <a:solidFill>
                  <a:schemeClr val="bg1"/>
                </a:solidFill>
              </a:rPr>
              <a:t>Danke!</a:t>
            </a:r>
          </a:p>
        </p:txBody>
      </p:sp>
    </p:spTree>
    <p:extLst>
      <p:ext uri="{BB962C8B-B14F-4D97-AF65-F5344CB8AC3E}">
        <p14:creationId xmlns:p14="http://schemas.microsoft.com/office/powerpoint/2010/main" val="14367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2005360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Unsere Untersuchung jedes Mythos beginnt mit einer reflektierenden Frage. Nehmen Sie sich einen Moment Zeit, um über jede Frage nachzudenken, bevor Sie mit der Erklärung zur Entlarvung fortfahren.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Sie können jeden Mythos nacheinander durcharbeiten. Alternativ können Sie über das Menü einen bestimmten Mythos auswählen, den Sie zuerst untersuchen möchten.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D7490E-9347-3102-252B-FFF05250FE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120" y="6797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z="2800" b="1" noProof="1">
                <a:solidFill>
                  <a:schemeClr val="bg1"/>
                </a:solidFill>
              </a:rPr>
              <a:t>Einführung 2</a:t>
            </a:r>
          </a:p>
        </p:txBody>
      </p:sp>
    </p:spTree>
    <p:extLst>
      <p:ext uri="{BB962C8B-B14F-4D97-AF65-F5344CB8AC3E}">
        <p14:creationId xmlns:p14="http://schemas.microsoft.com/office/powerpoint/2010/main" val="269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016589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Intelligente Zähler und andere digitale Energiegeräte sind nicht anfällig für Cyberangriffe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Nur große Energieunternehmen sind Ziele für Cyberangriffe, nicht einzelne Hausbesitzer oder kleine Unternehmen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Die Cybersicherheit liegt ausschließlich in der Verantwortung von Energieunternehmen und Regierungen, nicht von Einzelpersonen oder Gemeinden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Erneuerbare Energiequellen sind von Natur aus sicherer als herkömmliche Energiequellen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Blockchain-Technologien sind eine Wunderwaffe für die Cybersicherheit im Energiesektor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Nur komplexe Passwörter können Cyberangriffe auf intelligente Energiegeräte verhindern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Cyberangriffe auf die Energieinfrastruktur zielen in erster Linie auf große Kraftwerke und Umspannwerke ab.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Der Einsatz von Antivirensoftware reicht aus, um Heimnetzwerke vor Cyberangriffen auf intelligente Energiegeräte zu schützen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0EF305-446B-5270-3C6D-92D8903E9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080" y="82345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Acht Mythen über Cybersicherheit im Bereich der digitalen Energie</a:t>
            </a:r>
            <a:endParaRPr lang="de-DE" noProof="1">
              <a:effectLst/>
            </a:endParaRPr>
          </a:p>
          <a:p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5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49CC-8AAE-59BF-0B50-FCEC7A8D7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480" y="5276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1: Intelligente Stromzähler und andere digitale Energiegeräte sind nicht anfällig für Cyberangriffe </a:t>
            </a:r>
            <a:r>
              <a:rPr lang="de-DE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Einleitung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Ist mein intelligenter Stromzähler anfällig für Cyberangriffe?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C5B0-0301-FF9A-CE7F-61B7911B2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292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1: Intelligente Zähler und andere digitale Energiegeräte sind nicht anfällig für Cyberangriffe.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409162" y="3148244"/>
            <a:ext cx="7405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Intelligente Zähler und andere digitale Energiegeräte sind anfällig für Cyberangriffe, da sie mit dem Internet verbunden sind und oft nur über begrenzte Sicherheitsfunktionen verfügen. 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Angreifer können Schwachstellen ausnutzen, um Zugriff auf sensible Daten zu erhalten, Energiedienstleistungen zu stören oder sogar physische Schäden an der Energieinfrastruktur zu verursachen.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FB94F-2ABE-89D5-8102-E896A52C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3" y="2081498"/>
            <a:ext cx="2828851" cy="45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619A-E5AB-0484-A455-A4D0AE13D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2: Nur große Energieunternehmen sind Ziele für Cyberangriffe, nicht einzelne Hausbesitzer oder kleine Unternehmen </a:t>
            </a:r>
            <a:r>
              <a:rPr lang="de-DE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Einleitung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Wird mein Zuhause oder mein Unternehmen Ziel eines Cyberangriffs werden?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FE2F4-538C-9D07-BD13-1F87206623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2: Nur große Energieunternehmen sind Ziele für Cyberangriffe, nicht einzelne Hausbesitzer oder kleine Unternehmen. 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60307" y="2990071"/>
            <a:ext cx="6854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Auch Hausbesitzer und kleine Unternehmen sind Ziele für Cyberangriffe, da sie oft über weniger ausgefeilte Sicherheitsmaßnahmen verfügen. </a:t>
            </a:r>
          </a:p>
          <a:p>
            <a:pPr latinLnBrk="0"/>
            <a:endParaRPr lang="en-US" sz="2400" dirty="0">
              <a:solidFill>
                <a:srgbClr val="2B2C30"/>
              </a:solidFill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Angreifer können Schwachstellen in privaten WLAN-Netzwerken oder intelligenten Geräten ausnutzen, um Zugriff auf persönliche Daten zu erhalten oder Energiedienstleistungen zu stören.</a:t>
            </a:r>
            <a:endParaRPr lang="en-US" sz="2400" dirty="0"/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</p:txBody>
      </p:sp>
      <p:pic>
        <p:nvPicPr>
          <p:cNvPr id="7" name="Picture 6" descr="A café sign saying 'Free WiFi'">
            <a:extLst>
              <a:ext uri="{FF2B5EF4-FFF2-40B4-BE49-F238E27FC236}">
                <a16:creationId xmlns:a16="http://schemas.microsoft.com/office/drawing/2014/main" id="{0900087E-7566-A936-939D-497E5774C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4" y="2905338"/>
            <a:ext cx="4458281" cy="29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BC88-375A-B6A7-A107-203A1B6D2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680" y="517525"/>
            <a:ext cx="112623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de-DE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Mythos Nr. 3: Cybersicherheit liegt ausschließlich in der Verantwortung von Energieunternehmen und Regierungen, nicht von Einzelpersonen oder Gemeinden </a:t>
            </a:r>
            <a:r>
              <a:rPr lang="de-DE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Einleitung</a:t>
            </a:r>
            <a:endParaRPr lang="de-DE" noProof="1">
              <a:effectLst/>
            </a:endParaRPr>
          </a:p>
          <a:p>
            <a:endParaRPr lang="de-DE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429000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Welche Rolle spiele ich in der Cybersicherheit?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40990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AD87B8-DE09-4AB4-AA2E-5BA8DCBC2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2675</Words>
  <Application>Microsoft Macintosh PowerPoint</Application>
  <PresentationFormat>Widescreen</PresentationFormat>
  <Paragraphs>218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Public Sans</vt:lpstr>
      <vt:lpstr>Every1 slide master</vt:lpstr>
      <vt:lpstr>Cybersicherheit – Mythen über digitale Energie … Entlarvt!</vt:lpstr>
      <vt:lpstr>Einführung 1</vt:lpstr>
      <vt:lpstr>Einführung 2</vt:lpstr>
      <vt:lpstr>Acht Mythen über Cybersicherheit im Bereich der digitalen Energie </vt:lpstr>
      <vt:lpstr>Mythos Nr. 1: Intelligente Stromzähler und andere digitale Energiegeräte sind nicht anfällig für Cyberangriffe – Einleitung </vt:lpstr>
      <vt:lpstr>Mythos Nr. 1: Intelligente Zähler und andere digitale Energiegeräte sind nicht anfällig für Cyberangriffe. </vt:lpstr>
      <vt:lpstr>Mythos Nr. 2: Nur große Energieunternehmen sind Ziele für Cyberangriffe, nicht einzelne Hausbesitzer oder kleine Unternehmen – Einleitung </vt:lpstr>
      <vt:lpstr>Mythos Nr. 2: Nur große Energieunternehmen sind Ziele für Cyberangriffe, nicht einzelne Hausbesitzer oder kleine Unternehmen.  </vt:lpstr>
      <vt:lpstr>Mythos Nr. 3: Cybersicherheit liegt ausschließlich in der Verantwortung von Energieunternehmen und Regierungen, nicht von Einzelpersonen oder Gemeinden – Einleitung </vt:lpstr>
      <vt:lpstr>Mythos Nr. 3: Cybersicherheit liegt ausschließlich in der Verantwortung von Energieunternehmen und Regierungen, nicht von Einzelpersonen oder Gemeinschaften. </vt:lpstr>
      <vt:lpstr>Mythos Nr. 4: Erneuerbare Energiequellen sind von Natur aus sicherer als herkömmliche Energiequellen – Einleitung </vt:lpstr>
      <vt:lpstr>Mythos Nr. 4: Erneuerbare Energiequellen sind von Natur aus sicherer als herkömmliche Energiequellen. </vt:lpstr>
      <vt:lpstr>Mythos Nr. 5: Blockchain-Technologien sind eine Wunderwaffe für die Cybersicherheit im Energiesektor – Einleitung </vt:lpstr>
      <vt:lpstr>Mythos Nr. 5: Blockchain-Technologien sind eine Wunderwaffe für die Cybersicherheit im Energiesektor. </vt:lpstr>
      <vt:lpstr>Mythos Nr. 6: Nur komplexe Passwörter können Cyberangriffe auf intelligente Energiegeräte verhindern – Einleitung </vt:lpstr>
      <vt:lpstr>Mythos Nr. 6: Nur komplexe Passwörter können Cyberangriffe auf intelligente Energiegeräte verhindern. </vt:lpstr>
      <vt:lpstr>Mythos Nr. 7: Cyberangriffe auf die Energieinfrastruktur zielen in erster Linie auf große Kraftwerke und Umspannwerke ab – Einleitung </vt:lpstr>
      <vt:lpstr>Mythos Nr. 7: Cyberangriffe auf die Energieinfrastruktur zielen in erster Linie auf große Kraftwerke und Umspannwerke ab. </vt:lpstr>
      <vt:lpstr>Mythos Nr. 8: Der Einsatz von Antivirensoftware reicht aus, um Heimnetzwerke vor Cyberangriffen auf intelligente Energiegeräte zu schützen – Einleitung </vt:lpstr>
      <vt:lpstr>Mythos Nr. 8: Der Einsatz von Antivirensoftware reicht aus, um Heimnetzwerke vor Cyberangriffen auf intelligente Energiegeräte zu schützen.  </vt:lpstr>
      <vt:lpstr>Nächste Schritte </vt:lpstr>
      <vt:lpstr>Danksagungen </vt:lpstr>
      <vt:lpstr>Danke!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55</cp:revision>
  <cp:lastPrinted>2025-03-21T11:31:47Z</cp:lastPrinted>
  <dcterms:created xsi:type="dcterms:W3CDTF">2019-04-06T05:20:47Z</dcterms:created>
  <dcterms:modified xsi:type="dcterms:W3CDTF">2026-03-09T12:00:26Z</dcterms:modified>
  <cp:category/>
</cp:coreProperties>
</file>