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ExtraBold" panose="020B0606030504020204" pitchFamily="34" charset="0"/>
      <p:bold r:id="rId32"/>
      <p:italic r:id="rId33"/>
      <p:boldItalic r:id="rId34"/>
    </p:embeddedFont>
    <p:embeddedFont>
      <p:font typeface="Open Sans Light" panose="020B03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acvabZ1yOzF0MN6cB6Z7cA==" hashData="Ioaaqr7lXLVt/Vho+vghOWuOxjhpTOIzhFdHKlmheThVpqsZ/DR+1xbVqdBBEnOj/OywIyNfJ7xnsPfHnVPvV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2AyVLvR2xD8e2xmjeM8ZKMQYV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3pPr>
            <a:lvl4pPr marL="1828800" marR="0" lvl="3"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4pPr>
            <a:lvl5pPr marL="2286000" marR="0" lvl="4"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Open Sans"/>
                <a:ea typeface="Open Sans"/>
                <a:cs typeface="Open Sans"/>
                <a:sym typeface="Open Sans"/>
              </a:rPr>
              <a:t>‹#›</a:t>
            </a:fld>
            <a:endParaRPr sz="1200" b="0" i="0" u="none" strike="noStrike" cap="none">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La planificación del sistema energético también puede contribuir a la energía para todos. En el 2016, la mayoría de los países habían logrado el 100% de acceso a la electricidad para sus poblaciones. Sin embargo, hay algunos países, principalmente concentrados en el África subsahariana, en los que no fue así. En algunos casos, el acceso a la electricidad era inferior al 10%.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La planificación del sistema energético puede ayudar a cumplir este objetivo de acceso a la energía para todos, al conocer la demanda y los recursos renovables locales que pueden ayudar a suministrar la energía necesaria.</a:t>
            </a:r>
            <a:endParaRPr/>
          </a:p>
        </p:txBody>
      </p:sp>
      <p:sp>
        <p:nvSpPr>
          <p:cNvPr id="248" name="Google Shape;2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Un último punto es que el sistema energético está cambiando, tanto en lo que respecta a la oferta (como lo demuestra </a:t>
            </a:r>
            <a:r>
              <a:rPr lang="en-GB"/>
              <a:t>el incremento </a:t>
            </a:r>
            <a:r>
              <a:rPr lang="en-GB">
                <a:latin typeface="Open Sans"/>
                <a:ea typeface="Open Sans"/>
                <a:cs typeface="Open Sans"/>
                <a:sym typeface="Open Sans"/>
              </a:rPr>
              <a:t>de la generación renovable) como a la demanda (también denominada consumo).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Esta figura de Our World in Data muestra el cambio en el consumo de energía en países de todo el mundo durante 2018. En la mayoría del mapa, el consumo de energía aumentó. Esta tendencia podría continuar, y la planificación energética ayudará a afrontar estos cambios.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También podrían producirse cambios en la estructura de la demanda. Por ejemplo, si los vehículos eléctricos ganan cuota de mercado, esto aumentaría la demanda de electricidad y disminuiría la de combustibles fósiles. Comprender estos posibles escenarios es muy valioso para planificar el sistema energético y apoyar un crecimiento compatible con el clima. </a:t>
            </a:r>
            <a:endParaRPr/>
          </a:p>
        </p:txBody>
      </p:sp>
      <p:sp>
        <p:nvSpPr>
          <p:cNvPr id="262" name="Google Shape;2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La herramienta</a:t>
            </a:r>
            <a:r>
              <a:rPr lang="en-GB">
                <a:latin typeface="Open Sans"/>
                <a:ea typeface="Open Sans"/>
                <a:cs typeface="Open Sans"/>
                <a:sym typeface="Open Sans"/>
              </a:rPr>
              <a:t> Energy Balance Studio, E.B.S. para abreviar, y el </a:t>
            </a:r>
            <a:r>
              <a:rPr lang="en-GB"/>
              <a:t>Modelo para el análisis de la demanda de energía</a:t>
            </a:r>
            <a:r>
              <a:rPr lang="en-GB">
                <a:latin typeface="Open Sans"/>
                <a:ea typeface="Open Sans"/>
                <a:cs typeface="Open Sans"/>
                <a:sym typeface="Open Sans"/>
              </a:rPr>
              <a:t>, MAED para abreviar, son dos programas creados por el Organismo Internacional de la Energía Atómica, conocido como </a:t>
            </a:r>
            <a:r>
              <a:rPr lang="en-GB"/>
              <a:t>O</a:t>
            </a:r>
            <a:r>
              <a:rPr lang="en-GB">
                <a:latin typeface="Open Sans"/>
                <a:ea typeface="Open Sans"/>
                <a:cs typeface="Open Sans"/>
                <a:sym typeface="Open Sans"/>
              </a:rPr>
              <a:t>.</a:t>
            </a:r>
            <a:r>
              <a:rPr lang="en-GB"/>
              <a:t>I</a:t>
            </a:r>
            <a:r>
              <a:rPr lang="en-GB">
                <a:latin typeface="Open Sans"/>
                <a:ea typeface="Open Sans"/>
                <a:cs typeface="Open Sans"/>
                <a:sym typeface="Open Sans"/>
              </a:rPr>
              <a:t>.E.A. </a:t>
            </a:r>
            <a:endParaRPr/>
          </a:p>
          <a:p>
            <a:pPr marL="0" lvl="0" indent="0" algn="l" rtl="0">
              <a:spcBef>
                <a:spcPts val="0"/>
              </a:spcBef>
              <a:spcAft>
                <a:spcPts val="0"/>
              </a:spcAft>
              <a:buNone/>
            </a:pPr>
            <a:r>
              <a:rPr lang="en-GB">
                <a:latin typeface="Open Sans"/>
                <a:ea typeface="Open Sans"/>
                <a:cs typeface="Open Sans"/>
                <a:sym typeface="Open Sans"/>
              </a:rPr>
              <a:t>Estos modelos se han desarrollado a lo largo de muchos años para facilitar </a:t>
            </a:r>
            <a:r>
              <a:rPr lang="en-GB"/>
              <a:t>el trabajo</a:t>
            </a:r>
            <a:r>
              <a:rPr lang="en-GB">
                <a:latin typeface="Open Sans"/>
                <a:ea typeface="Open Sans"/>
                <a:cs typeface="Open Sans"/>
                <a:sym typeface="Open Sans"/>
              </a:rPr>
              <a:t> de los usuarios por las razones que se exponen en las siguientes diapositivas.</a:t>
            </a: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En primer lugar, </a:t>
            </a:r>
            <a:r>
              <a:rPr lang="en-GB"/>
              <a:t>consideraremos el funcionamiento</a:t>
            </a:r>
            <a:r>
              <a:rPr lang="en-GB">
                <a:latin typeface="Open Sans"/>
                <a:ea typeface="Open Sans"/>
                <a:cs typeface="Open Sans"/>
                <a:sym typeface="Open Sans"/>
              </a:rPr>
              <a:t> de E.B.S., y después veremos el MAED. </a:t>
            </a:r>
            <a:endParaRPr>
              <a:latin typeface="Open Sans"/>
              <a:ea typeface="Open Sans"/>
              <a:cs typeface="Open Sans"/>
              <a:sym typeface="Open Sans"/>
            </a:endParaRPr>
          </a:p>
        </p:txBody>
      </p:sp>
      <p:sp>
        <p:nvSpPr>
          <p:cNvPr id="276" name="Google Shape;2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El Estudio de balance energético</a:t>
            </a:r>
            <a:r>
              <a:rPr lang="en-GB">
                <a:latin typeface="Open Sans"/>
                <a:ea typeface="Open Sans"/>
                <a:cs typeface="Open Sans"/>
                <a:sym typeface="Open Sans"/>
              </a:rPr>
              <a:t> o E.B.S. es una herramienta informática compatible con el cuestionario anual sobre estadísticas energéticas de la División de Estadística de las Naciones Unidas (U.N.S.D.). E.B.S. puede utilizarse para ayudar a preparar los balances energéticos de primer orden. Los balances energéticos ayudan a los países a comprender la oferta y la demanda de energía, facilitando el conocimiento del sistema energético en su conjunto. </a:t>
            </a:r>
            <a:endParaRPr>
              <a:latin typeface="Open Sans"/>
              <a:ea typeface="Open Sans"/>
              <a:cs typeface="Open Sans"/>
              <a:sym typeface="Open Sans"/>
            </a:endParaRPr>
          </a:p>
          <a:p>
            <a:pPr marL="0" lvl="0" indent="0" algn="l" rtl="0">
              <a:spcBef>
                <a:spcPts val="0"/>
              </a:spcBef>
              <a:spcAft>
                <a:spcPts val="0"/>
              </a:spcAft>
              <a:buNone/>
            </a:pPr>
            <a:r>
              <a:rPr lang="en-GB"/>
              <a:t>E.B.S puede utilizarse para completar el cuestionario de U.N.S.D, mediante la recopilación y comprobación de los resultados del balance energético.</a:t>
            </a:r>
            <a:endParaRPr/>
          </a:p>
          <a:p>
            <a:pPr marL="0" lvl="0" indent="0" algn="l" rtl="0">
              <a:spcBef>
                <a:spcPts val="0"/>
              </a:spcBef>
              <a:spcAft>
                <a:spcPts val="0"/>
              </a:spcAft>
              <a:buNone/>
            </a:pPr>
            <a:r>
              <a:rPr lang="en-GB"/>
              <a:t>Una vez completado el cuestionario de U.N.S.D, los datos pueden introducirse en E.B.S para producir y verificar los cálculos del balance energético. </a:t>
            </a:r>
            <a:endParaRPr/>
          </a:p>
          <a:p>
            <a:pPr marL="0" lvl="0" indent="0" algn="l" rtl="0">
              <a:spcBef>
                <a:spcPts val="0"/>
              </a:spcBef>
              <a:spcAft>
                <a:spcPts val="0"/>
              </a:spcAft>
              <a:buNone/>
            </a:pPr>
            <a:endParaRPr/>
          </a:p>
        </p:txBody>
      </p:sp>
      <p:sp>
        <p:nvSpPr>
          <p:cNvPr id="291" name="Google Shape;2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E.B.S. es:</a:t>
            </a:r>
            <a:endParaRPr/>
          </a:p>
          <a:p>
            <a:pPr marL="228600" lvl="0" indent="-228600" algn="l" rtl="0">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Compatible con la estructura actual del cuestionario de estadísticas energéticas de U.N.S.D. Hay que tener en cuenta que el cuestionario de U.N.S.D. cambia y evoluciona de año en año y puede haber algunas discrepancias menores. Es posible que el usuario tenga que hacer algunos cambios menores en la estructura de E.B.S. para que sean totalmente compatibles.</a:t>
            </a:r>
            <a:endParaRPr>
              <a:latin typeface="Open Sans"/>
              <a:ea typeface="Open Sans"/>
              <a:cs typeface="Open Sans"/>
              <a:sym typeface="Open Sans"/>
            </a:endParaRPr>
          </a:p>
          <a:p>
            <a:pPr marL="228600" lvl="0" indent="-228600" algn="l" rtl="0">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Flexible para adaptarse a los cambios. Por ejemplo, las definiciones de los combustibles y los productos energéticos o los vínculos entre los niveles y los flujos de energía o los diferentes sistemas operativos pued</a:t>
            </a:r>
            <a:r>
              <a:rPr lang="en-GB"/>
              <a:t>en modificarse</a:t>
            </a:r>
            <a:r>
              <a:rPr lang="en-GB">
                <a:latin typeface="Open Sans"/>
                <a:ea typeface="Open Sans"/>
                <a:cs typeface="Open Sans"/>
                <a:sym typeface="Open Sans"/>
              </a:rPr>
              <a:t>.</a:t>
            </a:r>
            <a:endParaRPr>
              <a:latin typeface="Open Sans"/>
              <a:ea typeface="Open Sans"/>
              <a:cs typeface="Open Sans"/>
              <a:sym typeface="Open Sans"/>
            </a:endParaRPr>
          </a:p>
          <a:p>
            <a:pPr marL="228600" lvl="0" indent="-228600" algn="l" rtl="0">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Es fácil de usar, estable y requiere un apoyo mínimo; no se requieren conocimientos avanzados de informática.</a:t>
            </a:r>
            <a:endParaRPr>
              <a:latin typeface="Open Sans"/>
              <a:ea typeface="Open Sans"/>
              <a:cs typeface="Open Sans"/>
              <a:sym typeface="Open Sans"/>
            </a:endParaRPr>
          </a:p>
          <a:p>
            <a:pPr marL="228600" marR="0" lvl="0" indent="-228600" algn="l" rtl="0">
              <a:lnSpc>
                <a:spcPct val="100000"/>
              </a:lnSpc>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Capaz de realizar comprobaciones de coherencia y recopilación de metadatos.</a:t>
            </a:r>
            <a:endParaRPr>
              <a:latin typeface="Open Sans"/>
              <a:ea typeface="Open Sans"/>
              <a:cs typeface="Open Sans"/>
              <a:sym typeface="Open Sans"/>
            </a:endParaRPr>
          </a:p>
          <a:p>
            <a:pPr marL="228600" lvl="0" indent="-228600" algn="l" rtl="0">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Fácil de rellenar y almacenar o enviar los resultados.</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306" name="Google Shape;3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El Modelo </a:t>
            </a:r>
            <a:r>
              <a:rPr lang="en-GB"/>
              <a:t>para el </a:t>
            </a:r>
            <a:r>
              <a:rPr lang="en-GB">
                <a:latin typeface="Open Sans"/>
                <a:ea typeface="Open Sans"/>
                <a:cs typeface="Open Sans"/>
                <a:sym typeface="Open Sans"/>
              </a:rPr>
              <a:t>Análisis de la Demanda </a:t>
            </a:r>
            <a:r>
              <a:rPr lang="en-GB"/>
              <a:t>de energía </a:t>
            </a:r>
            <a:r>
              <a:rPr lang="en-GB">
                <a:latin typeface="Open Sans"/>
                <a:ea typeface="Open Sans"/>
                <a:cs typeface="Open Sans"/>
                <a:sym typeface="Open Sans"/>
              </a:rPr>
              <a:t>(MAED) </a:t>
            </a:r>
            <a:r>
              <a:rPr lang="en-GB" sz="1200">
                <a:solidFill>
                  <a:schemeClr val="dk1"/>
                </a:solidFill>
                <a:latin typeface="Open Sans"/>
                <a:ea typeface="Open Sans"/>
                <a:cs typeface="Open Sans"/>
                <a:sym typeface="Open Sans"/>
              </a:rPr>
              <a:t>es adecuado para considerar y captar las particularidades de la planificación energética en los países en desarrollo gracias a las siguientes características:</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GB" sz="1200">
                <a:solidFill>
                  <a:schemeClr val="dk1"/>
                </a:solidFill>
                <a:latin typeface="Open Sans"/>
                <a:ea typeface="Open Sans"/>
                <a:cs typeface="Open Sans"/>
                <a:sym typeface="Open Sans"/>
              </a:rPr>
              <a:t>Utiliza el enfoque de la simulación. No es una herramienta de optimización.</a:t>
            </a:r>
            <a:r>
              <a:rPr lang="en-GB">
                <a:latin typeface="Open Sans"/>
                <a:ea typeface="Open Sans"/>
                <a:cs typeface="Open Sans"/>
                <a:sym typeface="Open Sans"/>
              </a:rPr>
              <a:t> Esto se </a:t>
            </a:r>
            <a:r>
              <a:rPr lang="en-GB"/>
              <a:t>analizará </a:t>
            </a:r>
            <a:r>
              <a:rPr lang="en-GB">
                <a:latin typeface="Open Sans"/>
                <a:ea typeface="Open Sans"/>
                <a:cs typeface="Open Sans"/>
                <a:sym typeface="Open Sans"/>
              </a:rPr>
              <a:t>en la </a:t>
            </a:r>
            <a:r>
              <a:rPr lang="en-GB"/>
              <a:t>lección </a:t>
            </a:r>
            <a:r>
              <a:rPr lang="en-GB">
                <a:latin typeface="Open Sans"/>
                <a:ea typeface="Open Sans"/>
                <a:cs typeface="Open Sans"/>
                <a:sym typeface="Open Sans"/>
              </a:rPr>
              <a:t>5.</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GB" sz="1200">
                <a:solidFill>
                  <a:schemeClr val="dk1"/>
                </a:solidFill>
                <a:latin typeface="Open Sans"/>
                <a:ea typeface="Open Sans"/>
                <a:cs typeface="Open Sans"/>
                <a:sym typeface="Open Sans"/>
              </a:rPr>
              <a:t>Se basa en la metodología de escenarios de uso final desagregado ascendente. No utiliza el enfoque econométrico. El modelo MAED se basa en el enfoque de escenarios, que le ayuda a hacer suposiciones condicionales sobre el estado futuro del país. Por lo tanto, los resultados son siempre de tipo condicional, dependientes de l</a:t>
            </a:r>
            <a:r>
              <a:rPr lang="en-GB"/>
              <a:t>o</a:t>
            </a:r>
            <a:r>
              <a:rPr lang="en-GB" sz="1200">
                <a:solidFill>
                  <a:schemeClr val="dk1"/>
                </a:solidFill>
                <a:latin typeface="Open Sans"/>
                <a:ea typeface="Open Sans"/>
                <a:cs typeface="Open Sans"/>
                <a:sym typeface="Open Sans"/>
              </a:rPr>
              <a:t>s </a:t>
            </a:r>
            <a:r>
              <a:rPr lang="en-GB"/>
              <a:t>supuestos </a:t>
            </a:r>
            <a:r>
              <a:rPr lang="en-GB" sz="1200">
                <a:solidFill>
                  <a:schemeClr val="dk1"/>
                </a:solidFill>
                <a:latin typeface="Open Sans"/>
                <a:ea typeface="Open Sans"/>
                <a:cs typeface="Open Sans"/>
                <a:sym typeface="Open Sans"/>
              </a:rPr>
              <a:t>que </a:t>
            </a:r>
            <a:r>
              <a:rPr lang="en-GB"/>
              <a:t>evalué </a:t>
            </a:r>
            <a:r>
              <a:rPr lang="en-GB" sz="1200">
                <a:solidFill>
                  <a:schemeClr val="dk1"/>
                </a:solidFill>
                <a:latin typeface="Open Sans"/>
                <a:ea typeface="Open Sans"/>
                <a:cs typeface="Open Sans"/>
                <a:sym typeface="Open Sans"/>
              </a:rPr>
              <a:t>el model</a:t>
            </a:r>
            <a:r>
              <a:rPr lang="en-GB"/>
              <a:t>a</a:t>
            </a:r>
            <a:r>
              <a:rPr lang="en-GB" sz="1200">
                <a:solidFill>
                  <a:schemeClr val="dk1"/>
                </a:solidFill>
                <a:latin typeface="Open Sans"/>
                <a:ea typeface="Open Sans"/>
                <a:cs typeface="Open Sans"/>
                <a:sym typeface="Open Sans"/>
              </a:rPr>
              <a:t>dor. El enfoque </a:t>
            </a:r>
            <a:r>
              <a:rPr lang="en-GB"/>
              <a:t>de </a:t>
            </a:r>
            <a:r>
              <a:rPr lang="en-GB" sz="1200">
                <a:solidFill>
                  <a:schemeClr val="dk1"/>
                </a:solidFill>
                <a:latin typeface="Open Sans"/>
                <a:ea typeface="Open Sans"/>
                <a:cs typeface="Open Sans"/>
                <a:sym typeface="Open Sans"/>
              </a:rPr>
              <a:t>escenarios es una de las principales ventajas del modelo. </a:t>
            </a:r>
            <a:r>
              <a:rPr lang="en-GB">
                <a:latin typeface="Open Sans"/>
                <a:ea typeface="Open Sans"/>
                <a:cs typeface="Open Sans"/>
                <a:sym typeface="Open Sans"/>
              </a:rPr>
              <a:t>Por ejemplo, se puede investigar las consecuencias de diferentes políticas de desarrollo socioeconómico para el país, como diferentes trayectorias de crecimiento económico, énfasis en la industria o la agricultura, o desarrollo en las zonas rurales.</a:t>
            </a:r>
            <a:endParaRPr>
              <a:latin typeface="Open Sans"/>
              <a:ea typeface="Open Sans"/>
              <a:cs typeface="Open Sans"/>
              <a:sym typeface="Open Sans"/>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GB" sz="1200">
                <a:solidFill>
                  <a:schemeClr val="dk1"/>
                </a:solidFill>
                <a:latin typeface="Open Sans"/>
                <a:ea typeface="Open Sans"/>
                <a:cs typeface="Open Sans"/>
                <a:sym typeface="Open Sans"/>
              </a:rPr>
              <a:t>El MAED es adecuado para </a:t>
            </a:r>
            <a:r>
              <a:rPr lang="en-GB"/>
              <a:t>el modelado</a:t>
            </a:r>
            <a:r>
              <a:rPr lang="en-GB" sz="1200">
                <a:solidFill>
                  <a:schemeClr val="dk1"/>
                </a:solidFill>
                <a:latin typeface="Open Sans"/>
                <a:ea typeface="Open Sans"/>
                <a:cs typeface="Open Sans"/>
                <a:sym typeface="Open Sans"/>
              </a:rPr>
              <a:t> del impacto de políticas alternativas para el uso de la energía. Por ejemplo, el impacto de invertir en el </a:t>
            </a:r>
            <a:r>
              <a:rPr lang="en-GB">
                <a:latin typeface="Open Sans"/>
                <a:ea typeface="Open Sans"/>
                <a:cs typeface="Open Sans"/>
                <a:sym typeface="Open Sans"/>
              </a:rPr>
              <a:t>uso </a:t>
            </a:r>
            <a:r>
              <a:rPr lang="en-GB" sz="1200">
                <a:solidFill>
                  <a:schemeClr val="dk1"/>
                </a:solidFill>
                <a:latin typeface="Open Sans"/>
                <a:ea typeface="Open Sans"/>
                <a:cs typeface="Open Sans"/>
                <a:sym typeface="Open Sans"/>
              </a:rPr>
              <a:t>individual </a:t>
            </a:r>
            <a:r>
              <a:rPr lang="en-GB"/>
              <a:t>de </a:t>
            </a:r>
            <a:r>
              <a:rPr lang="en-GB" sz="1200">
                <a:solidFill>
                  <a:schemeClr val="dk1"/>
                </a:solidFill>
                <a:latin typeface="Open Sans"/>
                <a:ea typeface="Open Sans"/>
                <a:cs typeface="Open Sans"/>
                <a:sym typeface="Open Sans"/>
              </a:rPr>
              <a:t>coches o en el transporte masivo, en la electricidad o en el uso directo de los combustibles fósiles.</a:t>
            </a:r>
            <a:endParaRPr/>
          </a:p>
          <a:p>
            <a:pPr marL="0" lvl="0" indent="0" algn="l" rtl="0">
              <a:spcBef>
                <a:spcPts val="0"/>
              </a:spcBef>
              <a:spcAft>
                <a:spcPts val="0"/>
              </a:spcAft>
              <a:buNone/>
            </a:pPr>
            <a:r>
              <a:rPr lang="en-GB" sz="1200">
                <a:solidFill>
                  <a:schemeClr val="dk1"/>
                </a:solidFill>
                <a:latin typeface="Open Sans"/>
                <a:ea typeface="Open Sans"/>
                <a:cs typeface="Open Sans"/>
                <a:sym typeface="Open Sans"/>
              </a:rPr>
              <a:t>MAED permite evaluar el impacto del desarrollo tecnológico. Por ejemplo, se </a:t>
            </a:r>
            <a:r>
              <a:rPr lang="en-GB">
                <a:latin typeface="Open Sans"/>
                <a:ea typeface="Open Sans"/>
                <a:cs typeface="Open Sans"/>
                <a:sym typeface="Open Sans"/>
              </a:rPr>
              <a:t>puede </a:t>
            </a:r>
            <a:r>
              <a:rPr lang="en-GB" sz="1200">
                <a:solidFill>
                  <a:schemeClr val="dk1"/>
                </a:solidFill>
                <a:latin typeface="Open Sans"/>
                <a:ea typeface="Open Sans"/>
                <a:cs typeface="Open Sans"/>
                <a:sym typeface="Open Sans"/>
              </a:rPr>
              <a:t>modelar cómo las mejoras en la eficiencia de los equipos de </a:t>
            </a:r>
            <a:r>
              <a:rPr lang="en-GB">
                <a:latin typeface="Open Sans"/>
                <a:ea typeface="Open Sans"/>
                <a:cs typeface="Open Sans"/>
                <a:sym typeface="Open Sans"/>
              </a:rPr>
              <a:t>uso final </a:t>
            </a:r>
            <a:r>
              <a:rPr lang="en-GB" sz="1200">
                <a:solidFill>
                  <a:schemeClr val="dk1"/>
                </a:solidFill>
                <a:latin typeface="Open Sans"/>
                <a:ea typeface="Open Sans"/>
                <a:cs typeface="Open Sans"/>
                <a:sym typeface="Open Sans"/>
              </a:rPr>
              <a:t>pueden afectar a la demanda futura.</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GB" sz="1200">
                <a:solidFill>
                  <a:schemeClr val="dk1"/>
                </a:solidFill>
                <a:latin typeface="Open Sans"/>
                <a:ea typeface="Open Sans"/>
                <a:cs typeface="Open Sans"/>
                <a:sym typeface="Open Sans"/>
              </a:rPr>
              <a:t>Por último, el MAED puede utilizarse para modelar el efecto de los cambios en el estilo de vida de la sociedad. Por ejemplo, cómo el aumento de los ingresos en los hogares </a:t>
            </a:r>
            <a:r>
              <a:rPr lang="en-GB"/>
              <a:t>influirá en la demanda</a:t>
            </a:r>
            <a:r>
              <a:rPr lang="en-GB" sz="1200">
                <a:solidFill>
                  <a:schemeClr val="dk1"/>
                </a:solidFill>
                <a:latin typeface="Open Sans"/>
                <a:ea typeface="Open Sans"/>
                <a:cs typeface="Open Sans"/>
                <a:sym typeface="Open Sans"/>
              </a:rPr>
              <a:t>.</a:t>
            </a:r>
            <a:endParaRPr/>
          </a:p>
          <a:p>
            <a:pPr marL="0" lvl="0" indent="0" algn="l" rtl="0">
              <a:spcBef>
                <a:spcPts val="0"/>
              </a:spcBef>
              <a:spcAft>
                <a:spcPts val="0"/>
              </a:spcAft>
              <a:buNone/>
            </a:pPr>
            <a:endParaRPr/>
          </a:p>
        </p:txBody>
      </p:sp>
      <p:sp>
        <p:nvSpPr>
          <p:cNvPr id="319" name="Google Shape;3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El MAED tiene dos </a:t>
            </a:r>
            <a:r>
              <a:rPr lang="en-GB"/>
              <a:t>módulos</a:t>
            </a:r>
            <a:r>
              <a:rPr lang="en-GB">
                <a:latin typeface="Open Sans"/>
                <a:ea typeface="Open Sans"/>
                <a:cs typeface="Open Sans"/>
                <a:sym typeface="Open Sans"/>
              </a:rPr>
              <a:t>: MAED-D y MAED-E.L.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El MAED-D considera </a:t>
            </a:r>
            <a:r>
              <a:rPr lang="en-GB"/>
              <a:t>las estimaciones de la demanda futura de energía basadas en escenarios de desarrollo que tienen en cuenta los sectores y tipos de combustibles definidos. </a:t>
            </a:r>
            <a:r>
              <a:rPr lang="en-GB">
                <a:latin typeface="Open Sans"/>
                <a:ea typeface="Open Sans"/>
                <a:cs typeface="Open Sans"/>
                <a:sym typeface="Open Sans"/>
              </a:rPr>
              <a:t>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MAED-E.L </a:t>
            </a:r>
            <a:r>
              <a:rPr lang="en-GB"/>
              <a:t>se </a:t>
            </a:r>
            <a:r>
              <a:rPr lang="en-GB">
                <a:latin typeface="Open Sans"/>
                <a:ea typeface="Open Sans"/>
                <a:cs typeface="Open Sans"/>
                <a:sym typeface="Open Sans"/>
              </a:rPr>
              <a:t>utiliza para conocer los perfiles de la demanda horaria de electricidad. MAED-E.L </a:t>
            </a:r>
            <a:r>
              <a:rPr lang="en-GB"/>
              <a:t>proyecta </a:t>
            </a:r>
            <a:r>
              <a:rPr lang="en-GB">
                <a:latin typeface="Open Sans"/>
                <a:ea typeface="Open Sans"/>
                <a:cs typeface="Open Sans"/>
                <a:sym typeface="Open Sans"/>
              </a:rPr>
              <a:t>la demanda de energía eléctrica por hora para cada cliente, sector y todo el sistema en función de los datos de entrada. </a:t>
            </a:r>
            <a:endParaRPr>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a:p>
        </p:txBody>
      </p:sp>
      <p:sp>
        <p:nvSpPr>
          <p:cNvPr id="332" name="Google Shape;3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Ya ha tenido una introducción a por qué son importantes </a:t>
            </a:r>
            <a:r>
              <a:rPr lang="en-GB"/>
              <a:t>el </a:t>
            </a:r>
            <a:r>
              <a:rPr lang="en-GB">
                <a:latin typeface="Open Sans"/>
                <a:ea typeface="Open Sans"/>
                <a:cs typeface="Open Sans"/>
                <a:sym typeface="Open Sans"/>
              </a:rPr>
              <a:t>E.B.S. y el MAED. Al final de este curso usted debería:</a:t>
            </a:r>
            <a:endParaRPr/>
          </a:p>
          <a:p>
            <a:pPr marL="0" lvl="0" indent="0" algn="l" rtl="0">
              <a:spcBef>
                <a:spcPts val="0"/>
              </a:spcBef>
              <a:spcAft>
                <a:spcPts val="0"/>
              </a:spcAft>
              <a:buNone/>
            </a:pPr>
            <a:r>
              <a:rPr lang="en-GB">
                <a:latin typeface="Open Sans"/>
                <a:ea typeface="Open Sans"/>
                <a:cs typeface="Open Sans"/>
                <a:sym typeface="Open Sans"/>
              </a:rPr>
              <a:t>comprender el análisis de los sistemas energéticos;</a:t>
            </a:r>
            <a:endParaRPr/>
          </a:p>
          <a:p>
            <a:pPr marL="0" lvl="0" indent="0" algn="l" rtl="0">
              <a:spcBef>
                <a:spcPts val="0"/>
              </a:spcBef>
              <a:spcAft>
                <a:spcPts val="0"/>
              </a:spcAft>
              <a:buNone/>
            </a:pPr>
            <a:r>
              <a:rPr lang="en-GB">
                <a:latin typeface="Open Sans"/>
                <a:ea typeface="Open Sans"/>
                <a:cs typeface="Open Sans"/>
                <a:sym typeface="Open Sans"/>
              </a:rPr>
              <a:t>ser capaz de realizar un balance energético utilizando </a:t>
            </a:r>
            <a:r>
              <a:rPr lang="en-GB"/>
              <a:t>el Estudio de balance energético</a:t>
            </a:r>
            <a:r>
              <a:rPr lang="en-GB">
                <a:latin typeface="Open Sans"/>
                <a:ea typeface="Open Sans"/>
                <a:cs typeface="Open Sans"/>
                <a:sym typeface="Open Sans"/>
              </a:rPr>
              <a:t>;</a:t>
            </a:r>
            <a:endParaRPr/>
          </a:p>
          <a:p>
            <a:pPr marL="0" lvl="0" indent="0" algn="l" rtl="0">
              <a:spcBef>
                <a:spcPts val="0"/>
              </a:spcBef>
              <a:spcAft>
                <a:spcPts val="0"/>
              </a:spcAft>
              <a:buNone/>
            </a:pPr>
            <a:r>
              <a:rPr lang="en-GB"/>
              <a:t>utilizar</a:t>
            </a:r>
            <a:r>
              <a:rPr lang="en-GB">
                <a:latin typeface="Open Sans"/>
                <a:ea typeface="Open Sans"/>
                <a:cs typeface="Open Sans"/>
                <a:sym typeface="Open Sans"/>
              </a:rPr>
              <a:t> el MAED-D para elaborar una </a:t>
            </a:r>
            <a:r>
              <a:rPr lang="en-GB"/>
              <a:t>proyección </a:t>
            </a:r>
            <a:r>
              <a:rPr lang="en-GB">
                <a:latin typeface="Open Sans"/>
                <a:ea typeface="Open Sans"/>
                <a:cs typeface="Open Sans"/>
                <a:sym typeface="Open Sans"/>
              </a:rPr>
              <a:t>de la demanda energética futura basada en escenarios;</a:t>
            </a:r>
            <a:endParaRPr/>
          </a:p>
          <a:p>
            <a:pPr marL="0" lvl="0" indent="0" algn="l" rtl="0">
              <a:spcBef>
                <a:spcPts val="0"/>
              </a:spcBef>
              <a:spcAft>
                <a:spcPts val="0"/>
              </a:spcAft>
              <a:buNone/>
            </a:pPr>
            <a:r>
              <a:rPr lang="en-GB">
                <a:latin typeface="Open Sans"/>
                <a:ea typeface="Open Sans"/>
                <a:cs typeface="Open Sans"/>
                <a:sym typeface="Open Sans"/>
              </a:rPr>
              <a:t>y ser capaz de manejar el MAED-E.L. para generar curvas de carga horarias</a:t>
            </a:r>
            <a:endParaRPr/>
          </a:p>
        </p:txBody>
      </p:sp>
      <p:sp>
        <p:nvSpPr>
          <p:cNvPr id="370" name="Google Shape;3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El curso está estructurado como una mezcla de lecciones y material práctico.</a:t>
            </a:r>
            <a:endParaRPr/>
          </a:p>
          <a:p>
            <a:pPr marL="0" lvl="0" indent="0" algn="l" rtl="0">
              <a:spcBef>
                <a:spcPts val="0"/>
              </a:spcBef>
              <a:spcAft>
                <a:spcPts val="0"/>
              </a:spcAft>
              <a:buNone/>
            </a:pPr>
            <a:endParaRPr/>
          </a:p>
          <a:p>
            <a:pPr marL="0" lvl="0" indent="0" algn="l" rtl="0">
              <a:spcBef>
                <a:spcPts val="0"/>
              </a:spcBef>
              <a:spcAft>
                <a:spcPts val="0"/>
              </a:spcAft>
              <a:buNone/>
            </a:pPr>
            <a:r>
              <a:rPr lang="en-GB"/>
              <a:t>Cada lección está dividida en 4 mini lecciones con una comprobación de dos preguntas de selección múltiple al final de cada una.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Cada práctica le guía a través de ejercicios para ayudarle a familiarizarse con las dos herramientas: E.B.S. y MAED. Al final de los ejercicios puede haber cuestionarios.</a:t>
            </a:r>
            <a:endParaRPr>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2" name="Google Shape;3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Después de esta </a:t>
            </a:r>
            <a:r>
              <a:rPr lang="en-GB"/>
              <a:t>lección </a:t>
            </a:r>
            <a:r>
              <a:rPr lang="en-GB">
                <a:latin typeface="Open Sans"/>
                <a:ea typeface="Open Sans"/>
                <a:cs typeface="Open Sans"/>
                <a:sym typeface="Open Sans"/>
              </a:rPr>
              <a:t>de presentación del curso, </a:t>
            </a:r>
            <a:endParaRPr/>
          </a:p>
          <a:p>
            <a:pPr marL="0" lvl="0" indent="0" algn="l" rtl="0">
              <a:spcBef>
                <a:spcPts val="0"/>
              </a:spcBef>
              <a:spcAft>
                <a:spcPts val="0"/>
              </a:spcAft>
              <a:buNone/>
            </a:pPr>
            <a:r>
              <a:rPr lang="en-GB">
                <a:latin typeface="Open Sans"/>
                <a:ea typeface="Open Sans"/>
                <a:cs typeface="Open Sans"/>
                <a:sym typeface="Open Sans"/>
              </a:rPr>
              <a:t>La </a:t>
            </a:r>
            <a:r>
              <a:rPr lang="en-GB"/>
              <a:t>lección </a:t>
            </a:r>
            <a:r>
              <a:rPr lang="en-GB">
                <a:latin typeface="Open Sans"/>
                <a:ea typeface="Open Sans"/>
                <a:cs typeface="Open Sans"/>
                <a:sym typeface="Open Sans"/>
              </a:rPr>
              <a:t>2 proporcionará una visión general de la planificación energética y del análisis de los sistemas energéticos</a:t>
            </a:r>
            <a:endParaRPr/>
          </a:p>
          <a:p>
            <a:pPr marL="0" lvl="0" indent="0" algn="l" rtl="0">
              <a:spcBef>
                <a:spcPts val="0"/>
              </a:spcBef>
              <a:spcAft>
                <a:spcPts val="0"/>
              </a:spcAft>
              <a:buNone/>
            </a:pPr>
            <a:r>
              <a:rPr lang="en-GB">
                <a:latin typeface="Open Sans"/>
                <a:ea typeface="Open Sans"/>
                <a:cs typeface="Open Sans"/>
                <a:sym typeface="Open Sans"/>
              </a:rPr>
              <a:t>La </a:t>
            </a:r>
            <a:r>
              <a:rPr lang="en-GB"/>
              <a:t>lección </a:t>
            </a:r>
            <a:r>
              <a:rPr lang="en-GB">
                <a:latin typeface="Open Sans"/>
                <a:ea typeface="Open Sans"/>
                <a:cs typeface="Open Sans"/>
                <a:sym typeface="Open Sans"/>
              </a:rPr>
              <a:t>3 tratará sobre La cadena energética</a:t>
            </a:r>
            <a:endParaRPr/>
          </a:p>
          <a:p>
            <a:pPr marL="0" lvl="0" indent="0" algn="l" rtl="0">
              <a:spcBef>
                <a:spcPts val="0"/>
              </a:spcBef>
              <a:spcAft>
                <a:spcPts val="0"/>
              </a:spcAft>
              <a:buNone/>
            </a:pPr>
            <a:r>
              <a:rPr lang="en-GB">
                <a:latin typeface="Open Sans"/>
                <a:ea typeface="Open Sans"/>
                <a:cs typeface="Open Sans"/>
                <a:sym typeface="Open Sans"/>
              </a:rPr>
              <a:t>La </a:t>
            </a:r>
            <a:r>
              <a:rPr lang="en-GB"/>
              <a:t>lección </a:t>
            </a:r>
            <a:r>
              <a:rPr lang="en-GB">
                <a:latin typeface="Open Sans"/>
                <a:ea typeface="Open Sans"/>
                <a:cs typeface="Open Sans"/>
                <a:sym typeface="Open Sans"/>
              </a:rPr>
              <a:t>4 es una introducción al estudio </a:t>
            </a:r>
            <a:r>
              <a:rPr lang="en-GB"/>
              <a:t>de balance</a:t>
            </a:r>
            <a:r>
              <a:rPr lang="en-GB">
                <a:latin typeface="Open Sans"/>
                <a:ea typeface="Open Sans"/>
                <a:cs typeface="Open Sans"/>
                <a:sym typeface="Open Sans"/>
              </a:rPr>
              <a:t> energético.</a:t>
            </a:r>
            <a:endParaRPr/>
          </a:p>
          <a:p>
            <a:pPr marL="0" lvl="0" indent="0" algn="l" rtl="0">
              <a:spcBef>
                <a:spcPts val="0"/>
              </a:spcBef>
              <a:spcAft>
                <a:spcPts val="0"/>
              </a:spcAft>
              <a:buNone/>
            </a:pPr>
            <a:r>
              <a:rPr lang="en-GB">
                <a:latin typeface="Open Sans"/>
                <a:ea typeface="Open Sans"/>
                <a:cs typeface="Open Sans"/>
                <a:sym typeface="Open Sans"/>
              </a:rPr>
              <a:t>En la </a:t>
            </a:r>
            <a:r>
              <a:rPr lang="en-GB"/>
              <a:t>lección </a:t>
            </a:r>
            <a:r>
              <a:rPr lang="en-GB">
                <a:latin typeface="Open Sans"/>
                <a:ea typeface="Open Sans"/>
                <a:cs typeface="Open Sans"/>
                <a:sym typeface="Open Sans"/>
              </a:rPr>
              <a:t>5 se profundiza en el análisis de sistemas energéticos y se describen los tipos de modelos.</a:t>
            </a:r>
            <a:endParaRPr/>
          </a:p>
          <a:p>
            <a:pPr marL="0" lvl="0" indent="0" algn="l" rtl="0">
              <a:spcBef>
                <a:spcPts val="0"/>
              </a:spcBef>
              <a:spcAft>
                <a:spcPts val="0"/>
              </a:spcAft>
              <a:buNone/>
            </a:pPr>
            <a:r>
              <a:rPr lang="en-GB">
                <a:latin typeface="Open Sans"/>
                <a:ea typeface="Open Sans"/>
                <a:cs typeface="Open Sans"/>
                <a:sym typeface="Open Sans"/>
              </a:rPr>
              <a:t>La </a:t>
            </a:r>
            <a:r>
              <a:rPr lang="en-GB"/>
              <a:t>lección </a:t>
            </a:r>
            <a:r>
              <a:rPr lang="en-GB">
                <a:latin typeface="Open Sans"/>
                <a:ea typeface="Open Sans"/>
                <a:cs typeface="Open Sans"/>
                <a:sym typeface="Open Sans"/>
              </a:rPr>
              <a:t>6 es una introducción más profunda al MAED-D</a:t>
            </a:r>
            <a:endParaRPr/>
          </a:p>
          <a:p>
            <a:pPr marL="0" lvl="0" indent="0" algn="l" rtl="0">
              <a:spcBef>
                <a:spcPts val="0"/>
              </a:spcBef>
              <a:spcAft>
                <a:spcPts val="0"/>
              </a:spcAft>
              <a:buNone/>
            </a:pPr>
            <a:r>
              <a:rPr lang="en-GB">
                <a:latin typeface="Open Sans"/>
                <a:ea typeface="Open Sans"/>
                <a:cs typeface="Open Sans"/>
                <a:sym typeface="Open Sans"/>
              </a:rPr>
              <a:t>En la </a:t>
            </a:r>
            <a:r>
              <a:rPr lang="en-GB"/>
              <a:t>lección </a:t>
            </a:r>
            <a:r>
              <a:rPr lang="en-GB">
                <a:latin typeface="Open Sans"/>
                <a:ea typeface="Open Sans"/>
                <a:cs typeface="Open Sans"/>
                <a:sym typeface="Open Sans"/>
              </a:rPr>
              <a:t> 7 se describen los sectores utilizados en MAED-D</a:t>
            </a:r>
            <a:endParaRPr/>
          </a:p>
          <a:p>
            <a:pPr marL="0" lvl="0" indent="0" algn="l" rtl="0">
              <a:spcBef>
                <a:spcPts val="0"/>
              </a:spcBef>
              <a:spcAft>
                <a:spcPts val="0"/>
              </a:spcAft>
              <a:buNone/>
            </a:pPr>
            <a:r>
              <a:rPr lang="en-GB">
                <a:latin typeface="Open Sans"/>
                <a:ea typeface="Open Sans"/>
                <a:cs typeface="Open Sans"/>
                <a:sym typeface="Open Sans"/>
              </a:rPr>
              <a:t>La </a:t>
            </a:r>
            <a:r>
              <a:rPr lang="en-GB"/>
              <a:t>lección </a:t>
            </a:r>
            <a:r>
              <a:rPr lang="en-GB">
                <a:latin typeface="Open Sans"/>
                <a:ea typeface="Open Sans"/>
                <a:cs typeface="Open Sans"/>
                <a:sym typeface="Open Sans"/>
              </a:rPr>
              <a:t>8 cubre la estructura de datos de entrada</a:t>
            </a:r>
            <a:endParaRPr/>
          </a:p>
          <a:p>
            <a:pPr marL="0" lvl="0" indent="0" algn="l" rtl="0">
              <a:spcBef>
                <a:spcPts val="0"/>
              </a:spcBef>
              <a:spcAft>
                <a:spcPts val="0"/>
              </a:spcAft>
              <a:buNone/>
            </a:pPr>
            <a:r>
              <a:rPr lang="en-GB">
                <a:latin typeface="Open Sans"/>
                <a:ea typeface="Open Sans"/>
                <a:cs typeface="Open Sans"/>
                <a:sym typeface="Open Sans"/>
              </a:rPr>
              <a:t>En la </a:t>
            </a:r>
            <a:r>
              <a:rPr lang="en-GB"/>
              <a:t>lección </a:t>
            </a:r>
            <a:r>
              <a:rPr lang="en-GB">
                <a:latin typeface="Open Sans"/>
                <a:ea typeface="Open Sans"/>
                <a:cs typeface="Open Sans"/>
                <a:sym typeface="Open Sans"/>
              </a:rPr>
              <a:t>9 se hace una introducción al MAED-E.L.</a:t>
            </a:r>
            <a:endParaRPr/>
          </a:p>
          <a:p>
            <a:pPr marL="0" lvl="0" indent="0" algn="l" rtl="0">
              <a:spcBef>
                <a:spcPts val="0"/>
              </a:spcBef>
              <a:spcAft>
                <a:spcPts val="0"/>
              </a:spcAft>
              <a:buNone/>
            </a:pPr>
            <a:r>
              <a:rPr lang="en-GB">
                <a:latin typeface="Open Sans"/>
                <a:ea typeface="Open Sans"/>
                <a:cs typeface="Open Sans"/>
                <a:sym typeface="Open Sans"/>
              </a:rPr>
              <a:t>Y, por último, la estructura de MAED-E.L. se explica en la lección 10.</a:t>
            </a:r>
            <a:endParaRPr/>
          </a:p>
          <a:p>
            <a:pPr marL="0" lvl="0" indent="0" algn="l" rtl="0">
              <a:spcBef>
                <a:spcPts val="0"/>
              </a:spcBef>
              <a:spcAft>
                <a:spcPts val="0"/>
              </a:spcAft>
              <a:buNone/>
            </a:pPr>
            <a:endParaRPr/>
          </a:p>
        </p:txBody>
      </p:sp>
      <p:sp>
        <p:nvSpPr>
          <p:cNvPr id="408" name="Google Shape;40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a:t>Esta lección tiene cuatro resultados de aprendizaje previstos. Al final de esta conferencia usted debería: </a:t>
            </a:r>
            <a:endParaRPr/>
          </a:p>
          <a:p>
            <a:pPr marL="342900" lvl="0" indent="-342900" algn="l" rtl="0">
              <a:spcBef>
                <a:spcPts val="1000"/>
              </a:spcBef>
              <a:spcAft>
                <a:spcPts val="0"/>
              </a:spcAft>
              <a:buClr>
                <a:schemeClr val="dk1"/>
              </a:buClr>
              <a:buSzPts val="1200"/>
              <a:buFont typeface="Open Sans"/>
              <a:buAutoNum type="arabicPeriod"/>
            </a:pPr>
            <a:r>
              <a:rPr lang="en-GB"/>
              <a:t>Comprender los componentes de los sistemas energéticos y su relación con los Objetivos de Desarrollo Sostenible </a:t>
            </a:r>
            <a:endParaRPr/>
          </a:p>
          <a:p>
            <a:pPr marL="342900" lvl="0" indent="-342900" algn="l" rtl="0">
              <a:spcBef>
                <a:spcPts val="1000"/>
              </a:spcBef>
              <a:spcAft>
                <a:spcPts val="0"/>
              </a:spcAft>
              <a:buClr>
                <a:schemeClr val="dk1"/>
              </a:buClr>
              <a:buSzPts val="1200"/>
              <a:buFont typeface="Open Sans"/>
              <a:buAutoNum type="arabicPeriod"/>
            </a:pPr>
            <a:r>
              <a:rPr lang="en-GB"/>
              <a:t>Conocer la importancia de la planificación del sistema energético</a:t>
            </a:r>
            <a:endParaRPr/>
          </a:p>
          <a:p>
            <a:pPr marL="342900" lvl="0" indent="-342900" algn="l" rtl="0">
              <a:spcBef>
                <a:spcPts val="1000"/>
              </a:spcBef>
              <a:spcAft>
                <a:spcPts val="0"/>
              </a:spcAft>
              <a:buClr>
                <a:schemeClr val="dk1"/>
              </a:buClr>
              <a:buSzPts val="1200"/>
              <a:buFont typeface="Open Sans"/>
              <a:buAutoNum type="arabicPeriod"/>
            </a:pPr>
            <a:r>
              <a:rPr lang="en-GB"/>
              <a:t>Haber tenido una introducción al Estudio de Balance Energético, conocido como E. B. S., y al Modelo para el Análisis de la demanda de energía, conocido como MAED.</a:t>
            </a:r>
            <a:endParaRPr/>
          </a:p>
          <a:p>
            <a:pPr marL="342900" lvl="0" indent="-342900" algn="l" rtl="0">
              <a:spcBef>
                <a:spcPts val="1000"/>
              </a:spcBef>
              <a:spcAft>
                <a:spcPts val="0"/>
              </a:spcAft>
              <a:buClr>
                <a:schemeClr val="dk1"/>
              </a:buClr>
              <a:buSzPts val="1200"/>
              <a:buFont typeface="Open Sans"/>
              <a:buAutoNum type="arabicPeriod"/>
            </a:pPr>
            <a:r>
              <a:rPr lang="en-GB"/>
              <a:t>Conocer la estructura del curso y los objetivos de aprendizaje</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En el </a:t>
            </a:r>
            <a:r>
              <a:rPr lang="en-GB"/>
              <a:t>ejercicio práctico </a:t>
            </a:r>
            <a:r>
              <a:rPr lang="en-GB">
                <a:latin typeface="Open Sans"/>
                <a:ea typeface="Open Sans"/>
                <a:cs typeface="Open Sans"/>
                <a:sym typeface="Open Sans"/>
              </a:rPr>
              <a:t>1, se le guiará a través de la instalación del </a:t>
            </a:r>
            <a:r>
              <a:rPr lang="en-GB"/>
              <a:t>modelo </a:t>
            </a:r>
            <a:r>
              <a:rPr lang="en-GB">
                <a:latin typeface="Open Sans"/>
                <a:ea typeface="Open Sans"/>
                <a:cs typeface="Open Sans"/>
                <a:sym typeface="Open Sans"/>
              </a:rPr>
              <a:t>E.B.S.</a:t>
            </a:r>
            <a:endParaRPr/>
          </a:p>
          <a:p>
            <a:pPr marL="0" lvl="0" indent="0" algn="l" rtl="0">
              <a:spcBef>
                <a:spcPts val="0"/>
              </a:spcBef>
              <a:spcAft>
                <a:spcPts val="0"/>
              </a:spcAft>
              <a:buNone/>
            </a:pPr>
            <a:r>
              <a:rPr lang="en-GB"/>
              <a:t>En el ejercicio 2 verá el caso demostrativo</a:t>
            </a:r>
            <a:r>
              <a:rPr lang="en-GB">
                <a:latin typeface="Open Sans"/>
                <a:ea typeface="Open Sans"/>
                <a:cs typeface="Open Sans"/>
                <a:sym typeface="Open Sans"/>
              </a:rPr>
              <a:t> de E.B.S.</a:t>
            </a: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En el </a:t>
            </a:r>
            <a:r>
              <a:rPr lang="en-GB"/>
              <a:t>ejercicio </a:t>
            </a:r>
            <a:r>
              <a:rPr lang="en-GB">
                <a:latin typeface="Open Sans"/>
                <a:ea typeface="Open Sans"/>
                <a:cs typeface="Open Sans"/>
                <a:sym typeface="Open Sans"/>
              </a:rPr>
              <a:t>3, aprenderá a acceder o instalar el MAED </a:t>
            </a:r>
            <a:endParaRPr/>
          </a:p>
          <a:p>
            <a:pPr marL="0" lvl="0" indent="0" algn="l" rtl="0">
              <a:spcBef>
                <a:spcPts val="0"/>
              </a:spcBef>
              <a:spcAft>
                <a:spcPts val="0"/>
              </a:spcAft>
              <a:buNone/>
            </a:pPr>
            <a:r>
              <a:rPr lang="en-GB">
                <a:latin typeface="Open Sans"/>
                <a:ea typeface="Open Sans"/>
                <a:cs typeface="Open Sans"/>
                <a:sym typeface="Open Sans"/>
              </a:rPr>
              <a:t>Los ejercicios 4 y 5 muestran cómo configurar la estructura d</a:t>
            </a:r>
            <a:r>
              <a:rPr lang="en-GB"/>
              <a:t>e un caso de estudio </a:t>
            </a:r>
            <a:r>
              <a:rPr lang="en-GB">
                <a:latin typeface="Open Sans"/>
                <a:ea typeface="Open Sans"/>
                <a:cs typeface="Open Sans"/>
                <a:sym typeface="Open Sans"/>
              </a:rPr>
              <a:t>en MAED-D</a:t>
            </a:r>
            <a:endParaRPr/>
          </a:p>
          <a:p>
            <a:pPr marL="0" lvl="0" indent="0" algn="l" rtl="0">
              <a:spcBef>
                <a:spcPts val="0"/>
              </a:spcBef>
              <a:spcAft>
                <a:spcPts val="0"/>
              </a:spcAft>
              <a:buNone/>
            </a:pPr>
            <a:r>
              <a:rPr lang="en-GB"/>
              <a:t>El ejercicio</a:t>
            </a:r>
            <a:r>
              <a:rPr lang="en-GB">
                <a:latin typeface="Open Sans"/>
                <a:ea typeface="Open Sans"/>
                <a:cs typeface="Open Sans"/>
                <a:sym typeface="Open Sans"/>
              </a:rPr>
              <a:t> 6 explica la introducción de datos en MAED-D</a:t>
            </a:r>
            <a:endParaRPr/>
          </a:p>
          <a:p>
            <a:pPr marL="0" lvl="0" indent="0" algn="l" rtl="0">
              <a:spcBef>
                <a:spcPts val="0"/>
              </a:spcBef>
              <a:spcAft>
                <a:spcPts val="0"/>
              </a:spcAft>
              <a:buNone/>
            </a:pPr>
            <a:r>
              <a:rPr lang="en-GB">
                <a:latin typeface="Open Sans"/>
                <a:ea typeface="Open Sans"/>
                <a:cs typeface="Open Sans"/>
                <a:sym typeface="Open Sans"/>
              </a:rPr>
              <a:t>El </a:t>
            </a:r>
            <a:r>
              <a:rPr lang="en-GB"/>
              <a:t>ejercicio </a:t>
            </a:r>
            <a:r>
              <a:rPr lang="en-GB">
                <a:latin typeface="Open Sans"/>
                <a:ea typeface="Open Sans"/>
                <a:cs typeface="Open Sans"/>
                <a:sym typeface="Open Sans"/>
              </a:rPr>
              <a:t>7 cubre la preparación de datos para MAED-E.L.</a:t>
            </a:r>
            <a:endParaRPr/>
          </a:p>
          <a:p>
            <a:pPr marL="0" lvl="0" indent="0" algn="l" rtl="0">
              <a:spcBef>
                <a:spcPts val="0"/>
              </a:spcBef>
              <a:spcAft>
                <a:spcPts val="0"/>
              </a:spcAft>
              <a:buNone/>
            </a:pPr>
            <a:r>
              <a:rPr lang="en-GB">
                <a:latin typeface="Open Sans"/>
                <a:ea typeface="Open Sans"/>
                <a:cs typeface="Open Sans"/>
                <a:sym typeface="Open Sans"/>
              </a:rPr>
              <a:t>En el ejercicio 8, se le guiará en la introducción de datos en MAED-E.L.</a:t>
            </a:r>
            <a:endParaRPr/>
          </a:p>
          <a:p>
            <a:pPr marL="0" lvl="0" indent="0" algn="l" rtl="0">
              <a:spcBef>
                <a:spcPts val="0"/>
              </a:spcBef>
              <a:spcAft>
                <a:spcPts val="0"/>
              </a:spcAft>
              <a:buNone/>
            </a:pPr>
            <a:r>
              <a:rPr lang="en-GB">
                <a:latin typeface="Open Sans"/>
                <a:ea typeface="Open Sans"/>
                <a:cs typeface="Open Sans"/>
                <a:sym typeface="Open Sans"/>
              </a:rPr>
              <a:t>Y </a:t>
            </a:r>
            <a:r>
              <a:rPr lang="en-GB"/>
              <a:t>el ejercicio</a:t>
            </a:r>
            <a:r>
              <a:rPr lang="en-GB">
                <a:latin typeface="Open Sans"/>
                <a:ea typeface="Open Sans"/>
                <a:cs typeface="Open Sans"/>
                <a:sym typeface="Open Sans"/>
              </a:rPr>
              <a:t> 9 es un caso de estudio de MAED-E.L. </a:t>
            </a:r>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Con esto concluye la </a:t>
            </a:r>
            <a:r>
              <a:rPr lang="en-GB"/>
              <a:t>lección </a:t>
            </a:r>
            <a:r>
              <a:rPr lang="en-GB">
                <a:latin typeface="Open Sans"/>
                <a:ea typeface="Open Sans"/>
                <a:cs typeface="Open Sans"/>
                <a:sym typeface="Open Sans"/>
              </a:rPr>
              <a:t>1, la introducción al curso de E.B.S. y MAED. </a:t>
            </a:r>
            <a:endParaRPr/>
          </a:p>
        </p:txBody>
      </p:sp>
      <p:sp>
        <p:nvSpPr>
          <p:cNvPr id="420" name="Google Shape;4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Todos utilizamos la energía a diario para diversos servicios. Esta energía proviene en formas diferentes, desde la leña hasta la fisión nuclear. Y se conoce como suministro u oferta (representado a la izquierda). Esa energía se utiliza por muchas razones diferentes, desde la cocción y la calefacción, hasta en la agricultura y el transporte. La cual se conoce como demanda (representada a la derecha).</a:t>
            </a:r>
            <a:endParaRPr/>
          </a:p>
          <a:p>
            <a:pPr marL="0" lvl="0" indent="0" algn="l" rtl="0">
              <a:spcBef>
                <a:spcPts val="0"/>
              </a:spcBef>
              <a:spcAft>
                <a:spcPts val="0"/>
              </a:spcAft>
              <a:buNone/>
            </a:pPr>
            <a:endParaRPr/>
          </a:p>
          <a:p>
            <a:pPr marL="0" lvl="0" indent="0" algn="l" rtl="0">
              <a:spcBef>
                <a:spcPts val="0"/>
              </a:spcBef>
              <a:spcAft>
                <a:spcPts val="0"/>
              </a:spcAft>
              <a:buNone/>
            </a:pPr>
            <a:r>
              <a:rPr lang="en-GB"/>
              <a:t>Entre la oferta y la demanda pueden existir complejos sistemas de transmisión y distribución y operadores de sistemas energéticos, que se encargan de que la oferta pueda satisfacer la demanda en todo momento.   </a:t>
            </a:r>
            <a:endParaRPr/>
          </a:p>
          <a:p>
            <a:pPr marL="0" lvl="0" indent="0" algn="l" rtl="0">
              <a:spcBef>
                <a:spcPts val="0"/>
              </a:spcBef>
              <a:spcAft>
                <a:spcPts val="0"/>
              </a:spcAft>
              <a:buNone/>
            </a:pPr>
            <a:endParaRPr/>
          </a:p>
          <a:p>
            <a:pPr marL="0" lvl="0" indent="0" algn="l" rtl="0">
              <a:spcBef>
                <a:spcPts val="0"/>
              </a:spcBef>
              <a:spcAft>
                <a:spcPts val="0"/>
              </a:spcAft>
              <a:buNone/>
            </a:pPr>
            <a:r>
              <a:rPr lang="en-GB"/>
              <a:t>El suministro de energía es vital para el desarrollo y el mantenimiento de nuestras economías. </a:t>
            </a:r>
            <a:endParaRPr/>
          </a:p>
          <a:p>
            <a:pPr marL="0" lvl="0" indent="0" algn="l" rtl="0">
              <a:spcBef>
                <a:spcPts val="0"/>
              </a:spcBef>
              <a:spcAft>
                <a:spcPts val="0"/>
              </a:spcAft>
              <a:buNone/>
            </a:pPr>
            <a:endParaRP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Tradicionalmente, la mayor parte de nuestro suministro de energía </a:t>
            </a:r>
            <a:r>
              <a:rPr lang="en-GB"/>
              <a:t>proviene </a:t>
            </a:r>
            <a:r>
              <a:rPr lang="en-GB">
                <a:latin typeface="Open Sans"/>
                <a:ea typeface="Open Sans"/>
                <a:cs typeface="Open Sans"/>
                <a:sym typeface="Open Sans"/>
              </a:rPr>
              <a:t>de los combustibles fósiles. Estos requieren </a:t>
            </a:r>
            <a:r>
              <a:rPr lang="en-GB"/>
              <a:t>ser extraídos</a:t>
            </a:r>
            <a:r>
              <a:rPr lang="en-GB">
                <a:latin typeface="Open Sans"/>
                <a:ea typeface="Open Sans"/>
                <a:cs typeface="Open Sans"/>
                <a:sym typeface="Open Sans"/>
              </a:rPr>
              <a:t> y </a:t>
            </a:r>
            <a:r>
              <a:rPr lang="en-GB"/>
              <a:t>transformados</a:t>
            </a:r>
            <a:r>
              <a:rPr lang="en-GB">
                <a:latin typeface="Open Sans"/>
                <a:ea typeface="Open Sans"/>
                <a:cs typeface="Open Sans"/>
                <a:sym typeface="Open Sans"/>
              </a:rPr>
              <a:t>. Esta conversión puede ser en electricidad en una central eléctrica o </a:t>
            </a:r>
            <a:r>
              <a:rPr lang="en-GB"/>
              <a:t>los </a:t>
            </a:r>
            <a:r>
              <a:rPr lang="en-GB">
                <a:latin typeface="Open Sans"/>
                <a:ea typeface="Open Sans"/>
                <a:cs typeface="Open Sans"/>
                <a:sym typeface="Open Sans"/>
              </a:rPr>
              <a:t>combustibles fósiles pueden ser refinados para producir carburantes y combustible para aviones, por ejemplo. También se </a:t>
            </a:r>
            <a:r>
              <a:rPr lang="en-GB"/>
              <a:t>pueden producir </a:t>
            </a:r>
            <a:r>
              <a:rPr lang="en-GB">
                <a:latin typeface="Open Sans"/>
                <a:ea typeface="Open Sans"/>
                <a:cs typeface="Open Sans"/>
                <a:sym typeface="Open Sans"/>
              </a:rPr>
              <a:t>otros productos. </a:t>
            </a:r>
            <a:endParaRPr/>
          </a:p>
          <a:p>
            <a:pPr marL="0" lvl="0" indent="0" algn="l" rtl="0">
              <a:spcBef>
                <a:spcPts val="0"/>
              </a:spcBef>
              <a:spcAft>
                <a:spcPts val="0"/>
              </a:spcAft>
              <a:buNone/>
            </a:pPr>
            <a:endParaRPr/>
          </a:p>
          <a:p>
            <a:pPr marL="0" lvl="0" indent="0" algn="l" rtl="0">
              <a:spcBef>
                <a:spcPts val="0"/>
              </a:spcBef>
              <a:spcAft>
                <a:spcPts val="0"/>
              </a:spcAft>
              <a:buNone/>
            </a:pPr>
            <a:r>
              <a:rPr lang="en-GB"/>
              <a:t>Durante</a:t>
            </a:r>
            <a:r>
              <a:rPr lang="en-GB">
                <a:latin typeface="Open Sans"/>
                <a:ea typeface="Open Sans"/>
                <a:cs typeface="Open Sans"/>
                <a:sym typeface="Open Sans"/>
              </a:rPr>
              <a:t> este proceso, los combustibles suelen comercializarse y transportarse geográficamente para satisfacer la demanda. En el caso de la electricidad, tras su generación se transmite a través de redes de transmisión y distribución </a:t>
            </a:r>
            <a:r>
              <a:rPr lang="en-GB"/>
              <a:t>hasta </a:t>
            </a:r>
            <a:r>
              <a:rPr lang="en-GB">
                <a:latin typeface="Open Sans"/>
                <a:ea typeface="Open Sans"/>
                <a:cs typeface="Open Sans"/>
                <a:sym typeface="Open Sans"/>
              </a:rPr>
              <a:t>su destino final, el consumidor. Cuando la energía llega al consumidor, quizás como electricidad para el alumbrado o como combustible para el transporte, debe ser convertida para poder prestar este servicio energético.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En cada etapa de este proceso </a:t>
            </a:r>
            <a:r>
              <a:rPr lang="en-GB"/>
              <a:t>existen </a:t>
            </a:r>
            <a:r>
              <a:rPr lang="en-GB">
                <a:latin typeface="Open Sans"/>
                <a:ea typeface="Open Sans"/>
                <a:cs typeface="Open Sans"/>
                <a:sym typeface="Open Sans"/>
              </a:rPr>
              <a:t>pérdidas.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En el gráfico de la izquierda, elaborado por Our World in Data, se puede ver que el consumo de combustibles fósiles ha ido creciendo año tras año, con aumentos significativos desde 1950. </a:t>
            </a:r>
            <a:r>
              <a:rPr lang="en-GB"/>
              <a:t>Puede visitar el</a:t>
            </a:r>
            <a:r>
              <a:rPr lang="en-GB">
                <a:latin typeface="Open Sans"/>
                <a:ea typeface="Open Sans"/>
                <a:cs typeface="Open Sans"/>
                <a:sym typeface="Open Sans"/>
              </a:rPr>
              <a:t> sitio web para explorar la versión interactiva de esta figura y acceder a los datos subyacentes, si está interesado.</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Sin embargo, nuestro consumo actual de combustibles fósiles como principal fuente de energía es insostenible, sobre todo si queremos limitar el calentamiento global a 1,5 grados centígrados, como se indica en el informe especial del Grupo Internacional de Expertos sobre el Cambio Climático. Si el aumento de la temperatura global supera este incremento medio, existen riesgos importantes para la producción agrícola y de aumento de las catástrofes naturales </a:t>
            </a:r>
            <a:r>
              <a:rPr lang="en-GB"/>
              <a:t>así como </a:t>
            </a:r>
            <a:r>
              <a:rPr lang="en-GB">
                <a:latin typeface="Open Sans"/>
                <a:ea typeface="Open Sans"/>
                <a:cs typeface="Open Sans"/>
                <a:sym typeface="Open Sans"/>
              </a:rPr>
              <a:t>la pérdida de biodiversidad, por nombrar algunos. La reducción drástica de las emisiones de gases de efecto invernadero necesaria para limitar el aumento de la temperatura global a 1,5 grados centígrados se muestra en la figura de la derecha. </a:t>
            </a:r>
            <a:endParaRPr>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Los combustibles fósiles contribuyen al cambio climático, ya que producen importantes emisiones de dióxido de carbono, pero no son en absoluto la única opción para generar energía. Como puede ver en la parte derecha del gráfico de la izquierda, las energías renovables, como la solar, la eólica, la hidroeléctrica y los biocombustibles, son cada vez más populares. De hecho, estas fuentes de generación pueden ofrecer algunas ventajas, que veremos en las siguientes diapositivas. </a:t>
            </a:r>
            <a:endParaRPr>
              <a:latin typeface="Open Sans"/>
              <a:ea typeface="Open Sans"/>
              <a:cs typeface="Open Sans"/>
              <a:sym typeface="Open Sans"/>
            </a:endParaRPr>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La ONU ha considerado el suministro de energía asequible y limpia tan importante para las sociedades que es uno de los Objetivos de Desarrollo Sostenible, concretamente el objetivo 7. El objetivo 7 pretende garantizar el </a:t>
            </a:r>
            <a:r>
              <a:rPr lang="en-GB" sz="1200" u="none" strike="noStrike">
                <a:solidFill>
                  <a:schemeClr val="dk1"/>
                </a:solidFill>
                <a:latin typeface="Open Sans"/>
                <a:ea typeface="Open Sans"/>
                <a:cs typeface="Open Sans"/>
                <a:sym typeface="Open Sans"/>
              </a:rPr>
              <a:t>acceso a una energía asequible, fiable, sostenible y moderna para todos</a:t>
            </a:r>
            <a:r>
              <a:rPr lang="en-GB">
                <a:latin typeface="Open Sans"/>
                <a:ea typeface="Open Sans"/>
                <a:cs typeface="Open Sans"/>
                <a:sym typeface="Open Sans"/>
              </a:rPr>
              <a:t>. </a:t>
            </a:r>
            <a:endParaRPr sz="1200" u="none" strike="noStrik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a:buNone/>
            </a:pPr>
            <a:endParaRPr sz="1200" u="none" strike="noStrike">
              <a:solidFill>
                <a:schemeClr val="dk1"/>
              </a:solidFill>
            </a:endParaRPr>
          </a:p>
          <a:p>
            <a:pPr marL="0" lvl="0" indent="0" algn="l" rtl="0">
              <a:spcBef>
                <a:spcPts val="0"/>
              </a:spcBef>
              <a:spcAft>
                <a:spcPts val="0"/>
              </a:spcAft>
              <a:buNone/>
            </a:pPr>
            <a:r>
              <a:rPr lang="en-GB" sz="1200" u="none" strike="noStrike">
                <a:solidFill>
                  <a:schemeClr val="dk1"/>
                </a:solidFill>
                <a:latin typeface="Open Sans"/>
                <a:ea typeface="Open Sans"/>
                <a:cs typeface="Open Sans"/>
                <a:sym typeface="Open Sans"/>
              </a:rPr>
              <a:t>El objetivo especifica que la energía debe ser asequible y limpia. </a:t>
            </a:r>
            <a:r>
              <a:rPr lang="en-GB">
                <a:latin typeface="Open Sans"/>
                <a:ea typeface="Open Sans"/>
                <a:cs typeface="Open Sans"/>
                <a:sym typeface="Open Sans"/>
              </a:rPr>
              <a:t>Estas son dos </a:t>
            </a:r>
            <a:r>
              <a:rPr lang="en-GB" sz="1200" u="none" strike="noStrike">
                <a:solidFill>
                  <a:schemeClr val="dk1"/>
                </a:solidFill>
                <a:latin typeface="Open Sans"/>
                <a:ea typeface="Open Sans"/>
                <a:cs typeface="Open Sans"/>
                <a:sym typeface="Open Sans"/>
              </a:rPr>
              <a:t>características que la generación a partir de fuentes renovables puede ofrecer</a:t>
            </a:r>
            <a:r>
              <a:rPr lang="en-GB">
                <a:latin typeface="Open Sans"/>
                <a:ea typeface="Open Sans"/>
                <a:cs typeface="Open Sans"/>
                <a:sym typeface="Open Sans"/>
              </a:rPr>
              <a:t>. </a:t>
            </a:r>
            <a:endParaRPr/>
          </a:p>
          <a:p>
            <a:pPr marL="0" lvl="0" indent="0" algn="l" rtl="0">
              <a:spcBef>
                <a:spcPts val="0"/>
              </a:spcBef>
              <a:spcAft>
                <a:spcPts val="0"/>
              </a:spcAft>
              <a:buNone/>
            </a:pPr>
            <a:endParaRPr/>
          </a:p>
          <a:p>
            <a:pPr marL="0" lvl="0" indent="0" algn="l" rtl="0">
              <a:spcBef>
                <a:spcPts val="0"/>
              </a:spcBef>
              <a:spcAft>
                <a:spcPts val="0"/>
              </a:spcAft>
              <a:buNone/>
            </a:pPr>
            <a:r>
              <a:rPr lang="en-GB" sz="1200" u="none" strike="noStrike">
                <a:solidFill>
                  <a:schemeClr val="dk1"/>
                </a:solidFill>
                <a:latin typeface="Open Sans"/>
                <a:ea typeface="Open Sans"/>
                <a:cs typeface="Open Sans"/>
                <a:sym typeface="Open Sans"/>
              </a:rPr>
              <a:t>Consideremos </a:t>
            </a:r>
            <a:r>
              <a:rPr lang="en-GB">
                <a:latin typeface="Open Sans"/>
                <a:ea typeface="Open Sans"/>
                <a:cs typeface="Open Sans"/>
                <a:sym typeface="Open Sans"/>
              </a:rPr>
              <a:t>las </a:t>
            </a:r>
            <a:r>
              <a:rPr lang="en-GB" sz="1200" u="none" strike="noStrike">
                <a:solidFill>
                  <a:schemeClr val="dk1"/>
                </a:solidFill>
                <a:latin typeface="Open Sans"/>
                <a:ea typeface="Open Sans"/>
                <a:cs typeface="Open Sans"/>
                <a:sym typeface="Open Sans"/>
              </a:rPr>
              <a:t>tres ventajas dominantes de las energías renovables sobre los combustibles fósiles</a:t>
            </a:r>
            <a:r>
              <a:rPr lang="en-GB">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1 Algunas pueden ser modulares, pudiendo instalarse una pequeña capacidad de generación. Esto requiere mucho menos capital que la construcción de una nueva central eléctrica de carbón, lo que contribuye a la asequibilidad. </a:t>
            </a:r>
            <a:endParaRPr/>
          </a:p>
          <a:p>
            <a:pPr marL="0" lvl="0" indent="0" algn="l" rtl="0">
              <a:spcBef>
                <a:spcPts val="0"/>
              </a:spcBef>
              <a:spcAft>
                <a:spcPts val="0"/>
              </a:spcAft>
              <a:buNone/>
            </a:pPr>
            <a:r>
              <a:rPr lang="en-GB">
                <a:latin typeface="Open Sans"/>
                <a:ea typeface="Open Sans"/>
                <a:cs typeface="Open Sans"/>
                <a:sym typeface="Open Sans"/>
              </a:rPr>
              <a:t>2 El precio está bajando, lo que hace que la propia energía sea más asequible. En muchas zonas del planeta, el precio de la energía generada por la energía solar es equivalente, si no más barato, que la energía producida por los combustibles fósiles. </a:t>
            </a:r>
            <a:endParaRPr/>
          </a:p>
          <a:p>
            <a:pPr marL="0" lvl="0" indent="0" algn="l" rtl="0">
              <a:spcBef>
                <a:spcPts val="0"/>
              </a:spcBef>
              <a:spcAft>
                <a:spcPts val="0"/>
              </a:spcAft>
              <a:buNone/>
            </a:pPr>
            <a:r>
              <a:rPr lang="en-GB">
                <a:latin typeface="Open Sans"/>
                <a:ea typeface="Open Sans"/>
                <a:cs typeface="Open Sans"/>
                <a:sym typeface="Open Sans"/>
              </a:rPr>
              <a:t>3 La generación proveniente de energía renovable tiene unas emisiones de gases de efecto invernadero significativamente menores que el uso de combustibles fósiles, lo que la convierte en una alternativa más limpia.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Sin embargo, dado que la energía es la base de gran parte de nuestras economías, la transición a este sistema energético asequible y limpio requiere una importante planificación. </a:t>
            </a:r>
            <a:endParaRPr/>
          </a:p>
        </p:txBody>
      </p:sp>
      <p:sp>
        <p:nvSpPr>
          <p:cNvPr id="192" name="Google Shape;1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latin typeface="Open Sans"/>
                <a:ea typeface="Open Sans"/>
                <a:cs typeface="Open Sans"/>
                <a:sym typeface="Open Sans"/>
              </a:rPr>
              <a:t>Para llevar a cabo una planificación informada del sistema energético, es necesario realizar un análisis del mismo</a:t>
            </a:r>
            <a:r>
              <a:rPr lang="en-GB">
                <a:latin typeface="Open Sans"/>
                <a:ea typeface="Open Sans"/>
                <a:cs typeface="Open Sans"/>
                <a:sym typeface="Open Sans"/>
              </a:rPr>
              <a:t>. </a:t>
            </a:r>
            <a:endParaRPr sz="1200"/>
          </a:p>
          <a:p>
            <a:pPr marL="0" lvl="0" indent="0" algn="l" rtl="0">
              <a:spcBef>
                <a:spcPts val="1000"/>
              </a:spcBef>
              <a:spcAft>
                <a:spcPts val="0"/>
              </a:spcAft>
              <a:buClr>
                <a:srgbClr val="333333"/>
              </a:buClr>
              <a:buSzPts val="1200"/>
              <a:buFont typeface="Arial"/>
              <a:buNone/>
            </a:pPr>
            <a:endParaRPr sz="1200"/>
          </a:p>
          <a:p>
            <a:pPr marL="0" lvl="0" indent="0" algn="l" rtl="0">
              <a:spcBef>
                <a:spcPts val="1000"/>
              </a:spcBef>
              <a:spcAft>
                <a:spcPts val="0"/>
              </a:spcAft>
              <a:buNone/>
            </a:pPr>
            <a:r>
              <a:rPr lang="en-GB" sz="1200">
                <a:latin typeface="Open Sans"/>
                <a:ea typeface="Open Sans"/>
                <a:cs typeface="Open Sans"/>
                <a:sym typeface="Open Sans"/>
              </a:rPr>
              <a:t>El objetivo del análisis del sistema energético es desarrollar una metodología para medir el impacto de las tecnologías en el uso de la energía y </a:t>
            </a:r>
            <a:r>
              <a:rPr lang="en-GB">
                <a:latin typeface="Open Sans"/>
                <a:ea typeface="Open Sans"/>
                <a:cs typeface="Open Sans"/>
                <a:sym typeface="Open Sans"/>
              </a:rPr>
              <a:t>los materiales. </a:t>
            </a:r>
            <a:endParaRPr sz="1200"/>
          </a:p>
          <a:p>
            <a:pPr marL="0" lvl="0" indent="0" algn="l" rtl="0">
              <a:spcBef>
                <a:spcPts val="1000"/>
              </a:spcBef>
              <a:spcAft>
                <a:spcPts val="0"/>
              </a:spcAft>
              <a:buClr>
                <a:srgbClr val="333333"/>
              </a:buClr>
              <a:buSzPts val="1200"/>
              <a:buFont typeface="Arial"/>
              <a:buNone/>
            </a:pPr>
            <a:r>
              <a:rPr lang="en-GB" sz="1200">
                <a:latin typeface="Open Sans"/>
                <a:ea typeface="Open Sans"/>
                <a:cs typeface="Open Sans"/>
                <a:sym typeface="Open Sans"/>
              </a:rPr>
              <a:t>Nos permite comprender las interacciones entre las distintas tecnologías energéticas y los diferentes sectores energéticos, como el calor, la electricidad y el transporte.</a:t>
            </a:r>
            <a:endParaRPr/>
          </a:p>
          <a:p>
            <a:pPr marL="0" lvl="0" indent="0" algn="l" rtl="0">
              <a:spcBef>
                <a:spcPts val="1000"/>
              </a:spcBef>
              <a:spcAft>
                <a:spcPts val="0"/>
              </a:spcAft>
              <a:buClr>
                <a:srgbClr val="333333"/>
              </a:buClr>
              <a:buSzPts val="1200"/>
              <a:buFont typeface="Arial"/>
              <a:buNone/>
            </a:pPr>
            <a:endParaRPr sz="1200"/>
          </a:p>
          <a:p>
            <a:pPr marL="0" lvl="0" indent="0" algn="l" rtl="0">
              <a:spcBef>
                <a:spcPts val="1000"/>
              </a:spcBef>
              <a:spcAft>
                <a:spcPts val="0"/>
              </a:spcAft>
              <a:buClr>
                <a:srgbClr val="333333"/>
              </a:buClr>
              <a:buSzPts val="1200"/>
              <a:buFont typeface="Arial"/>
              <a:buNone/>
            </a:pPr>
            <a:r>
              <a:rPr lang="en-GB" sz="1200">
                <a:latin typeface="Open Sans"/>
                <a:ea typeface="Open Sans"/>
                <a:cs typeface="Open Sans"/>
                <a:sym typeface="Open Sans"/>
              </a:rPr>
              <a:t>El análisis de los sistemas energéticos sirve para planificarlos.</a:t>
            </a:r>
            <a:endParaRPr/>
          </a:p>
          <a:p>
            <a:pPr marL="0" lvl="0" indent="0" algn="l" rtl="0">
              <a:spcBef>
                <a:spcPts val="1000"/>
              </a:spcBef>
              <a:spcAft>
                <a:spcPts val="0"/>
              </a:spcAft>
              <a:buNone/>
            </a:pPr>
            <a:r>
              <a:rPr lang="en-GB" sz="1200">
                <a:latin typeface="Open Sans"/>
                <a:ea typeface="Open Sans"/>
                <a:cs typeface="Open Sans"/>
                <a:sym typeface="Open Sans"/>
              </a:rPr>
              <a:t>La planificación del sistema energético implica: </a:t>
            </a:r>
            <a:endParaRPr sz="1200"/>
          </a:p>
          <a:p>
            <a:pPr marL="0" lvl="0" indent="0" algn="l" rtl="0">
              <a:spcBef>
                <a:spcPts val="1000"/>
              </a:spcBef>
              <a:spcAft>
                <a:spcPts val="0"/>
              </a:spcAft>
              <a:buClr>
                <a:srgbClr val="333333"/>
              </a:buClr>
              <a:buSzPts val="1200"/>
              <a:buFont typeface="Arial"/>
              <a:buNone/>
            </a:pPr>
            <a:endParaRPr sz="1200"/>
          </a:p>
          <a:p>
            <a:pPr marL="342900" lvl="0" indent="-342900" algn="l" rtl="0">
              <a:spcBef>
                <a:spcPts val="1000"/>
              </a:spcBef>
              <a:spcAft>
                <a:spcPts val="0"/>
              </a:spcAft>
              <a:buClr>
                <a:srgbClr val="333333"/>
              </a:buClr>
              <a:buSzPts val="1200"/>
              <a:buFont typeface="Arial"/>
              <a:buChar char="•"/>
            </a:pPr>
            <a:r>
              <a:rPr lang="en-GB" sz="1200">
                <a:latin typeface="Open Sans"/>
                <a:ea typeface="Open Sans"/>
                <a:cs typeface="Open Sans"/>
                <a:sym typeface="Open Sans"/>
              </a:rPr>
              <a:t>desarrollar políticas a largo plazo para ayudar a guiar el futuro de un sistema energético local, nacional, regional o mundial</a:t>
            </a:r>
            <a:endParaRPr/>
          </a:p>
          <a:p>
            <a:pPr marL="342900" lvl="0" indent="-342900" algn="l" rtl="0">
              <a:spcBef>
                <a:spcPts val="1000"/>
              </a:spcBef>
              <a:spcAft>
                <a:spcPts val="0"/>
              </a:spcAft>
              <a:buClr>
                <a:srgbClr val="333333"/>
              </a:buClr>
              <a:buSzPts val="1200"/>
              <a:buFont typeface="Arial"/>
              <a:buChar char="•"/>
            </a:pPr>
            <a:r>
              <a:rPr lang="en-GB" sz="1200">
                <a:latin typeface="Open Sans"/>
                <a:ea typeface="Open Sans"/>
                <a:cs typeface="Open Sans"/>
                <a:sym typeface="Open Sans"/>
              </a:rPr>
              <a:t>utilizar enfoques integrados para considerar tanto la oferta de energía para satisfacer la demanda como el papel de la eficiencia energética en la reducción de la demanda</a:t>
            </a:r>
            <a:endParaRPr/>
          </a:p>
          <a:p>
            <a:pPr marL="342900" lvl="0" indent="-342900" algn="l" rtl="0">
              <a:spcBef>
                <a:spcPts val="1000"/>
              </a:spcBef>
              <a:spcAft>
                <a:spcPts val="0"/>
              </a:spcAft>
              <a:buClr>
                <a:srgbClr val="333333"/>
              </a:buClr>
              <a:buSzPts val="1200"/>
              <a:buFont typeface="Arial"/>
              <a:buChar char="•"/>
            </a:pPr>
            <a:r>
              <a:rPr lang="en-GB" sz="1200">
                <a:latin typeface="Open Sans"/>
                <a:ea typeface="Open Sans"/>
                <a:cs typeface="Open Sans"/>
                <a:sym typeface="Open Sans"/>
              </a:rPr>
              <a:t>comprender el consumo de energía </a:t>
            </a:r>
            <a:r>
              <a:rPr lang="en-GB"/>
              <a:t>futuro</a:t>
            </a:r>
            <a:r>
              <a:rPr lang="en-GB" sz="1200">
                <a:latin typeface="Open Sans"/>
                <a:ea typeface="Open Sans"/>
                <a:cs typeface="Open Sans"/>
                <a:sym typeface="Open Sans"/>
              </a:rPr>
              <a:t>, el crecimiento de la población y el desarrollo económico</a:t>
            </a:r>
            <a:endParaRPr sz="1400">
              <a:latin typeface="Open Sans"/>
              <a:ea typeface="Open Sans"/>
              <a:cs typeface="Open Sans"/>
              <a:sym typeface="Open Sans"/>
            </a:endParaRPr>
          </a:p>
          <a:p>
            <a:pPr marL="0" lvl="0" indent="0" algn="l" rtl="0">
              <a:spcBef>
                <a:spcPts val="1000"/>
              </a:spcBef>
              <a:spcAft>
                <a:spcPts val="0"/>
              </a:spcAft>
              <a:buClr>
                <a:srgbClr val="333333"/>
              </a:buClr>
              <a:buSzPts val="1400"/>
              <a:buFont typeface="Arial"/>
              <a:buNone/>
            </a:pPr>
            <a:endParaRPr sz="1400"/>
          </a:p>
          <a:p>
            <a:pPr marL="0" lvl="0" indent="0" algn="l" rtl="0">
              <a:spcBef>
                <a:spcPts val="1000"/>
              </a:spcBef>
              <a:spcAft>
                <a:spcPts val="0"/>
              </a:spcAft>
              <a:buClr>
                <a:srgbClr val="333333"/>
              </a:buClr>
              <a:buSzPts val="1200"/>
              <a:buFont typeface="Arial"/>
              <a:buNone/>
            </a:pPr>
            <a:endParaRPr sz="1200"/>
          </a:p>
        </p:txBody>
      </p:sp>
      <p:sp>
        <p:nvSpPr>
          <p:cNvPr id="204" name="Google Shape;20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La planificación del sistema energético es más importante que nunca porque </a:t>
            </a:r>
            <a:r>
              <a:rPr lang="en-GB"/>
              <a:t>los</a:t>
            </a:r>
            <a:r>
              <a:rPr lang="en-GB">
                <a:latin typeface="Open Sans"/>
                <a:ea typeface="Open Sans"/>
                <a:cs typeface="Open Sans"/>
                <a:sym typeface="Open Sans"/>
              </a:rPr>
              <a:t> sistemas están cambiando rápidamente. La oferta y la demanda, e incluso la arquitectura del sistema, podrían cambiar en los próximos años.</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En primer lugar, consideremos la asequibilidad. Aunque el sistema energético es mucho más amplio que el suministro de electricidad, de momento nos centraremos en la electricidad. </a:t>
            </a:r>
            <a:endParaRPr/>
          </a:p>
          <a:p>
            <a:pPr marL="0" lvl="0" indent="0" algn="l" rtl="0">
              <a:spcBef>
                <a:spcPts val="0"/>
              </a:spcBef>
              <a:spcAft>
                <a:spcPts val="0"/>
              </a:spcAft>
              <a:buNone/>
            </a:pPr>
            <a:r>
              <a:rPr lang="en-GB">
                <a:latin typeface="Open Sans"/>
                <a:ea typeface="Open Sans"/>
                <a:cs typeface="Open Sans"/>
                <a:sym typeface="Open Sans"/>
              </a:rPr>
              <a:t>La figura de la izquierda, de Our World in Data, muestra la drástica caída del precio de los módulos solares fotovoltaicos a medida que se ha ido instalando una mayor capacidad en todo el mundo. El precio por vatio, que es la unidad de potencia, bajó de </a:t>
            </a:r>
            <a:r>
              <a:rPr lang="en-GB" sz="1200" u="none" strike="noStrike">
                <a:solidFill>
                  <a:schemeClr val="dk1"/>
                </a:solidFill>
                <a:latin typeface="Open Sans"/>
                <a:ea typeface="Open Sans"/>
                <a:cs typeface="Open Sans"/>
                <a:sym typeface="Open Sans"/>
              </a:rPr>
              <a:t>106 dólares a 38 céntimos entre 1978 y 2019. Se trata de un drástico descenso del cost</a:t>
            </a:r>
            <a:r>
              <a:rPr lang="en-GB"/>
              <a:t>o</a:t>
            </a:r>
            <a:r>
              <a:rPr lang="en-GB" sz="1200" u="none" strike="noStrike">
                <a:solidFill>
                  <a:schemeClr val="dk1"/>
                </a:solidFill>
                <a:latin typeface="Open Sans"/>
                <a:ea typeface="Open Sans"/>
                <a:cs typeface="Open Sans"/>
                <a:sym typeface="Open Sans"/>
              </a:rPr>
              <a:t> del 99,6%.</a:t>
            </a:r>
            <a:endParaRPr/>
          </a:p>
          <a:p>
            <a:pPr marL="0" lvl="0" indent="0" algn="l" rtl="0">
              <a:spcBef>
                <a:spcPts val="0"/>
              </a:spcBef>
              <a:spcAft>
                <a:spcPts val="0"/>
              </a:spcAft>
              <a:buNone/>
            </a:pPr>
            <a:endParaRPr sz="1200" u="none" strike="noStrike">
              <a:solidFill>
                <a:schemeClr val="dk1"/>
              </a:solidFill>
            </a:endParaRPr>
          </a:p>
          <a:p>
            <a:pPr marL="0" lvl="0" indent="0" algn="l" rtl="0">
              <a:spcBef>
                <a:spcPts val="0"/>
              </a:spcBef>
              <a:spcAft>
                <a:spcPts val="0"/>
              </a:spcAft>
              <a:buNone/>
            </a:pPr>
            <a:r>
              <a:rPr lang="en-GB" sz="1200" u="none" strike="noStrike">
                <a:solidFill>
                  <a:schemeClr val="dk1"/>
                </a:solidFill>
                <a:latin typeface="Open Sans"/>
                <a:ea typeface="Open Sans"/>
                <a:cs typeface="Open Sans"/>
                <a:sym typeface="Open Sans"/>
              </a:rPr>
              <a:t>Sin embargo, el valor del cost</a:t>
            </a:r>
            <a:r>
              <a:rPr lang="en-GB"/>
              <a:t>o</a:t>
            </a:r>
            <a:r>
              <a:rPr lang="en-GB" sz="1200" u="none" strike="noStrike">
                <a:solidFill>
                  <a:schemeClr val="dk1"/>
                </a:solidFill>
                <a:latin typeface="Open Sans"/>
                <a:ea typeface="Open Sans"/>
                <a:cs typeface="Open Sans"/>
                <a:sym typeface="Open Sans"/>
              </a:rPr>
              <a:t> útil suele ser el cost</a:t>
            </a:r>
            <a:r>
              <a:rPr lang="en-GB"/>
              <a:t>o</a:t>
            </a:r>
            <a:r>
              <a:rPr lang="en-GB" sz="1200" u="none" strike="noStrike">
                <a:solidFill>
                  <a:schemeClr val="dk1"/>
                </a:solidFill>
                <a:latin typeface="Open Sans"/>
                <a:ea typeface="Open Sans"/>
                <a:cs typeface="Open Sans"/>
                <a:sym typeface="Open Sans"/>
              </a:rPr>
              <a:t> por kilovatio </a:t>
            </a:r>
            <a:r>
              <a:rPr lang="en-GB">
                <a:latin typeface="Open Sans"/>
                <a:ea typeface="Open Sans"/>
                <a:cs typeface="Open Sans"/>
                <a:sym typeface="Open Sans"/>
              </a:rPr>
              <a:t>hora, una </a:t>
            </a:r>
            <a:r>
              <a:rPr lang="en-GB" sz="1200" u="none" strike="noStrike">
                <a:solidFill>
                  <a:schemeClr val="dk1"/>
                </a:solidFill>
                <a:latin typeface="Open Sans"/>
                <a:ea typeface="Open Sans"/>
                <a:cs typeface="Open Sans"/>
                <a:sym typeface="Open Sans"/>
              </a:rPr>
              <a:t>unidad de energía</a:t>
            </a:r>
            <a:r>
              <a:rPr lang="en-GB">
                <a:latin typeface="Open Sans"/>
                <a:ea typeface="Open Sans"/>
                <a:cs typeface="Open Sans"/>
                <a:sym typeface="Open Sans"/>
              </a:rPr>
              <a:t>. </a:t>
            </a:r>
            <a:r>
              <a:rPr lang="en-GB" sz="1200" u="none" strike="noStrike">
                <a:solidFill>
                  <a:schemeClr val="dk1"/>
                </a:solidFill>
                <a:latin typeface="Open Sans"/>
                <a:ea typeface="Open Sans"/>
                <a:cs typeface="Open Sans"/>
                <a:sym typeface="Open Sans"/>
              </a:rPr>
              <a:t>Si consideramos el cost</a:t>
            </a:r>
            <a:r>
              <a:rPr lang="en-GB"/>
              <a:t>o</a:t>
            </a:r>
            <a:r>
              <a:rPr lang="en-GB" sz="1200" u="none" strike="noStrike">
                <a:solidFill>
                  <a:schemeClr val="dk1"/>
                </a:solidFill>
                <a:latin typeface="Open Sans"/>
                <a:ea typeface="Open Sans"/>
                <a:cs typeface="Open Sans"/>
                <a:sym typeface="Open Sans"/>
              </a:rPr>
              <a:t> de la solar fotovoltaica en el contexto de otras fuentes de generación de electricidad, como se </a:t>
            </a:r>
            <a:r>
              <a:rPr lang="en-GB">
                <a:latin typeface="Open Sans"/>
                <a:ea typeface="Open Sans"/>
                <a:cs typeface="Open Sans"/>
                <a:sym typeface="Open Sans"/>
              </a:rPr>
              <a:t>muestra en </a:t>
            </a:r>
            <a:r>
              <a:rPr lang="en-GB" sz="1200" u="none" strike="noStrike">
                <a:solidFill>
                  <a:schemeClr val="dk1"/>
                </a:solidFill>
                <a:latin typeface="Open Sans"/>
                <a:ea typeface="Open Sans"/>
                <a:cs typeface="Open Sans"/>
                <a:sym typeface="Open Sans"/>
              </a:rPr>
              <a:t>la figura de la derecha, está claro que es una de las opciones más baratas que existen. De hecho, tanto la energía eólica como la solar están </a:t>
            </a:r>
            <a:r>
              <a:rPr lang="en-GB"/>
              <a:t>por debajo d</a:t>
            </a:r>
            <a:r>
              <a:rPr lang="en-GB" sz="1200" u="none" strike="noStrike">
                <a:solidFill>
                  <a:schemeClr val="dk1"/>
                </a:solidFill>
                <a:latin typeface="Open Sans"/>
                <a:ea typeface="Open Sans"/>
                <a:cs typeface="Open Sans"/>
                <a:sym typeface="Open Sans"/>
              </a:rPr>
              <a:t>el precio del gas y del carbón. En el caso del carbón, el cost</a:t>
            </a:r>
            <a:r>
              <a:rPr lang="en-GB"/>
              <a:t>o</a:t>
            </a:r>
            <a:r>
              <a:rPr lang="en-GB" sz="1200" u="none" strike="noStrike">
                <a:solidFill>
                  <a:schemeClr val="dk1"/>
                </a:solidFill>
                <a:latin typeface="Open Sans"/>
                <a:ea typeface="Open Sans"/>
                <a:cs typeface="Open Sans"/>
                <a:sym typeface="Open Sans"/>
              </a:rPr>
              <a:t> se ha mantenido </a:t>
            </a:r>
            <a:r>
              <a:rPr lang="en-GB"/>
              <a:t>prácticamente </a:t>
            </a:r>
            <a:r>
              <a:rPr lang="en-GB" sz="1200" u="none" strike="noStrike">
                <a:solidFill>
                  <a:schemeClr val="dk1"/>
                </a:solidFill>
                <a:latin typeface="Open Sans"/>
                <a:ea typeface="Open Sans"/>
                <a:cs typeface="Open Sans"/>
                <a:sym typeface="Open Sans"/>
              </a:rPr>
              <a:t>igual en los últimos 10 años, mientras que el precio de la energía solar cayó un 89% y el de la eólica un </a:t>
            </a:r>
            <a:r>
              <a:rPr lang="en-GB">
                <a:latin typeface="Open Sans"/>
                <a:ea typeface="Open Sans"/>
                <a:cs typeface="Open Sans"/>
                <a:sym typeface="Open Sans"/>
              </a:rPr>
              <a:t>70%. </a:t>
            </a:r>
            <a:endParaRPr sz="1200" u="none" strike="noStrike">
              <a:solidFill>
                <a:schemeClr val="dk1"/>
              </a:solidFill>
              <a:latin typeface="Open Sans"/>
              <a:ea typeface="Open Sans"/>
              <a:cs typeface="Open Sans"/>
              <a:sym typeface="Open Sans"/>
            </a:endParaRPr>
          </a:p>
          <a:p>
            <a:pPr marL="0" lvl="0" indent="0" algn="l" rtl="0">
              <a:spcBef>
                <a:spcPts val="0"/>
              </a:spcBef>
              <a:spcAft>
                <a:spcPts val="0"/>
              </a:spcAft>
              <a:buNone/>
            </a:pPr>
            <a:endParaRPr sz="1200" u="none" strike="noStrike">
              <a:solidFill>
                <a:schemeClr val="dk1"/>
              </a:solidFill>
            </a:endParaRPr>
          </a:p>
          <a:p>
            <a:pPr marL="0" lvl="0" indent="0" algn="l" rtl="0">
              <a:spcBef>
                <a:spcPts val="0"/>
              </a:spcBef>
              <a:spcAft>
                <a:spcPts val="0"/>
              </a:spcAft>
              <a:buNone/>
            </a:pPr>
            <a:r>
              <a:rPr lang="en-GB" sz="1200" u="none" strike="noStrike">
                <a:solidFill>
                  <a:schemeClr val="dk1"/>
                </a:solidFill>
                <a:latin typeface="Open Sans"/>
                <a:ea typeface="Open Sans"/>
                <a:cs typeface="Open Sans"/>
                <a:sym typeface="Open Sans"/>
              </a:rPr>
              <a:t>Esto indica que es probable que en las próximas décadas se produzca un cambio drástico en las fuentes de generación impulsado por los cost</a:t>
            </a:r>
            <a:r>
              <a:rPr lang="en-GB"/>
              <a:t>o</a:t>
            </a:r>
            <a:r>
              <a:rPr lang="en-GB" sz="1200" u="none" strike="noStrike">
                <a:solidFill>
                  <a:schemeClr val="dk1"/>
                </a:solidFill>
                <a:latin typeface="Open Sans"/>
                <a:ea typeface="Open Sans"/>
                <a:cs typeface="Open Sans"/>
                <a:sym typeface="Open Sans"/>
              </a:rPr>
              <a:t>s</a:t>
            </a:r>
            <a:r>
              <a:rPr lang="en-GB">
                <a:latin typeface="Open Sans"/>
                <a:ea typeface="Open Sans"/>
                <a:cs typeface="Open Sans"/>
                <a:sym typeface="Open Sans"/>
              </a:rPr>
              <a:t>, lo que convierte a las renovables en una alternativa muy atractiva respecto a las formas tradicionales de energía.</a:t>
            </a:r>
            <a:endParaRPr>
              <a:latin typeface="Open Sans"/>
              <a:ea typeface="Open Sans"/>
              <a:cs typeface="Open Sans"/>
              <a:sym typeface="Open Sans"/>
            </a:endParaRPr>
          </a:p>
        </p:txBody>
      </p:sp>
      <p:sp>
        <p:nvSpPr>
          <p:cNvPr id="215" name="Google Shape;2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El suministro de energía limpia ya está en marcha, impulsado por el descenso de los cost</a:t>
            </a:r>
            <a:r>
              <a:rPr lang="en-GB"/>
              <a:t>o</a:t>
            </a:r>
            <a:r>
              <a:rPr lang="en-GB">
                <a:latin typeface="Open Sans"/>
                <a:ea typeface="Open Sans"/>
                <a:cs typeface="Open Sans"/>
                <a:sym typeface="Open Sans"/>
              </a:rPr>
              <a:t>s.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El gráfico de la izquierda muestra el porcentaje de energía primaria procedente de las energías renovables; se trata de energía, por lo que incluye la electricidad, el transporte y la </a:t>
            </a:r>
            <a:r>
              <a:rPr lang="en-GB"/>
              <a:t>aclimatación </a:t>
            </a:r>
            <a:r>
              <a:rPr lang="en-GB">
                <a:latin typeface="Open Sans"/>
                <a:ea typeface="Open Sans"/>
                <a:cs typeface="Open Sans"/>
                <a:sym typeface="Open Sans"/>
              </a:rPr>
              <a:t>de espacios. Los sistemas de transporte y calefacción están dominados actualmente por combustibles fósiles como el petróleo y el gas. </a:t>
            </a:r>
            <a:r>
              <a:rPr lang="en-GB" sz="1200" u="none" strike="noStrike">
                <a:solidFill>
                  <a:schemeClr val="dk1"/>
                </a:solidFill>
                <a:latin typeface="Open Sans"/>
                <a:ea typeface="Open Sans"/>
                <a:cs typeface="Open Sans"/>
                <a:sym typeface="Open Sans"/>
              </a:rPr>
              <a:t>En el 2019, aproximadamente el 11% de la energía mundial fue producida por energías renovables.</a:t>
            </a:r>
            <a:endParaRPr/>
          </a:p>
          <a:p>
            <a:pPr marL="0" lvl="0" indent="0" algn="l" rtl="0">
              <a:spcBef>
                <a:spcPts val="0"/>
              </a:spcBef>
              <a:spcAft>
                <a:spcPts val="0"/>
              </a:spcAft>
              <a:buNone/>
            </a:pPr>
            <a:endParaRPr sz="1200" u="none" strike="noStrike">
              <a:solidFill>
                <a:schemeClr val="dk1"/>
              </a:solidFill>
            </a:endParaRPr>
          </a:p>
          <a:p>
            <a:pPr marL="0" lvl="0" indent="0" algn="l" rtl="0">
              <a:spcBef>
                <a:spcPts val="0"/>
              </a:spcBef>
              <a:spcAft>
                <a:spcPts val="0"/>
              </a:spcAft>
              <a:buNone/>
            </a:pPr>
            <a:r>
              <a:rPr lang="en-GB" sz="1200" u="none" strike="noStrike">
                <a:solidFill>
                  <a:schemeClr val="dk1"/>
                </a:solidFill>
                <a:latin typeface="Open Sans"/>
                <a:ea typeface="Open Sans"/>
                <a:cs typeface="Open Sans"/>
                <a:sym typeface="Open Sans"/>
              </a:rPr>
              <a:t>El gráfico de la derecha se centra en el sistema eléctrico, descontando los sectores del transporte y </a:t>
            </a:r>
            <a:r>
              <a:rPr lang="en-GB"/>
              <a:t>climatización </a:t>
            </a:r>
            <a:r>
              <a:rPr lang="en-GB" sz="1200" u="none" strike="noStrike">
                <a:solidFill>
                  <a:schemeClr val="dk1"/>
                </a:solidFill>
                <a:latin typeface="Open Sans"/>
                <a:ea typeface="Open Sans"/>
                <a:cs typeface="Open Sans"/>
                <a:sym typeface="Open Sans"/>
              </a:rPr>
              <a:t>de espacios alimentados por fuentes no eléctricas. Los sistemas eléctricos suelen ser más fáciles de descarbonizar. Está claro que nuestra transición a la generación renovable está </a:t>
            </a:r>
            <a:r>
              <a:rPr lang="en-GB">
                <a:latin typeface="Open Sans"/>
                <a:ea typeface="Open Sans"/>
                <a:cs typeface="Open Sans"/>
                <a:sym typeface="Open Sans"/>
              </a:rPr>
              <a:t>en marcha</a:t>
            </a:r>
            <a:r>
              <a:rPr lang="en-GB" sz="1200" u="none" strike="noStrike">
                <a:solidFill>
                  <a:schemeClr val="dk1"/>
                </a:solidFill>
                <a:latin typeface="Open Sans"/>
                <a:ea typeface="Open Sans"/>
                <a:cs typeface="Open Sans"/>
                <a:sym typeface="Open Sans"/>
              </a:rPr>
              <a:t>. En el 2019, se produjeron más de 7 mil teravatios hora de energía a partir de tecnologías renovables.</a:t>
            </a:r>
            <a:endParaRPr sz="1200" u="none" strike="noStrike">
              <a:solidFill>
                <a:schemeClr val="dk1"/>
              </a:solidFill>
              <a:latin typeface="Open Sans"/>
              <a:ea typeface="Open Sans"/>
              <a:cs typeface="Open Sans"/>
              <a:sym typeface="Open Sans"/>
            </a:endParaRPr>
          </a:p>
          <a:p>
            <a:pPr marL="0" lvl="0" indent="0" algn="l" rtl="0">
              <a:spcBef>
                <a:spcPts val="0"/>
              </a:spcBef>
              <a:spcAft>
                <a:spcPts val="0"/>
              </a:spcAft>
              <a:buNone/>
            </a:pPr>
            <a:endParaRPr sz="1200" u="none" strike="noStrike">
              <a:solidFill>
                <a:schemeClr val="dk1"/>
              </a:solidFill>
            </a:endParaRPr>
          </a:p>
          <a:p>
            <a:pPr marL="0" lvl="0" indent="0" algn="l" rtl="0">
              <a:spcBef>
                <a:spcPts val="0"/>
              </a:spcBef>
              <a:spcAft>
                <a:spcPts val="0"/>
              </a:spcAft>
              <a:buNone/>
            </a:pPr>
            <a:r>
              <a:rPr lang="en-GB" sz="1200" u="none" strike="noStrike">
                <a:solidFill>
                  <a:schemeClr val="dk1"/>
                </a:solidFill>
                <a:latin typeface="Open Sans"/>
                <a:ea typeface="Open Sans"/>
                <a:cs typeface="Open Sans"/>
                <a:sym typeface="Open Sans"/>
              </a:rPr>
              <a:t>Sin embargo, la generación proveniente de energía renovable es muy diferente a la de </a:t>
            </a:r>
            <a:r>
              <a:rPr lang="en-GB">
                <a:latin typeface="Open Sans"/>
                <a:ea typeface="Open Sans"/>
                <a:cs typeface="Open Sans"/>
                <a:sym typeface="Open Sans"/>
              </a:rPr>
              <a:t>los combustibles f</a:t>
            </a:r>
            <a:r>
              <a:rPr lang="en-GB" sz="1200" u="none" strike="noStrike">
                <a:solidFill>
                  <a:schemeClr val="dk1"/>
                </a:solidFill>
                <a:latin typeface="Open Sans"/>
                <a:ea typeface="Open Sans"/>
                <a:cs typeface="Open Sans"/>
                <a:sym typeface="Open Sans"/>
              </a:rPr>
              <a:t>ósiles</a:t>
            </a:r>
            <a:r>
              <a:rPr lang="en-GB">
                <a:latin typeface="Open Sans"/>
                <a:ea typeface="Open Sans"/>
                <a:cs typeface="Open Sans"/>
                <a:sym typeface="Open Sans"/>
              </a:rPr>
              <a:t>, la generación </a:t>
            </a:r>
            <a:r>
              <a:rPr lang="en-GB" sz="1200" u="none" strike="noStrike">
                <a:solidFill>
                  <a:schemeClr val="dk1"/>
                </a:solidFill>
                <a:latin typeface="Open Sans"/>
                <a:ea typeface="Open Sans"/>
                <a:cs typeface="Open Sans"/>
                <a:sym typeface="Open Sans"/>
              </a:rPr>
              <a:t>es intermitente y no se puede aumentar y reducir para satisfacer la demanda de la misma manera. Es posible que las energías renovables deban combinarse con el almacenamiento de energía. Por eso la planificación del sistema energético es aún más valiosa</a:t>
            </a:r>
            <a:r>
              <a:rPr lang="en-GB">
                <a:latin typeface="Open Sans"/>
                <a:ea typeface="Open Sans"/>
                <a:cs typeface="Open Sans"/>
                <a:sym typeface="Open Sans"/>
              </a:rPr>
              <a:t>. </a:t>
            </a:r>
            <a:endParaRPr sz="1200" u="none" strike="noStrike">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30" name="Google Shape;2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3"/>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Open Sans"/>
                <a:ea typeface="Open Sans"/>
                <a:cs typeface="Open Sans"/>
                <a:sym typeface="Open Sans"/>
              </a:rPr>
              <a:t>‹#›</a:t>
            </a:fld>
            <a:endParaRPr sz="1200" b="0" i="0" u="none" strike="noStrike" cap="none">
              <a:solidFill>
                <a:srgbClr val="888888"/>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Open Sans"/>
                <a:ea typeface="Open Sans"/>
                <a:cs typeface="Open Sans"/>
                <a:sym typeface="Open Sans"/>
              </a:defRPr>
            </a:lvl1pPr>
            <a:lvl2pPr marL="914400" lvl="1" indent="-406400" algn="l">
              <a:lnSpc>
                <a:spcPct val="90000"/>
              </a:lnSpc>
              <a:spcBef>
                <a:spcPts val="500"/>
              </a:spcBef>
              <a:spcAft>
                <a:spcPts val="0"/>
              </a:spcAft>
              <a:buClr>
                <a:schemeClr val="dk1"/>
              </a:buClr>
              <a:buSzPts val="2800"/>
              <a:buChar char="•"/>
              <a:defRPr sz="2800" b="0" i="0">
                <a:latin typeface="Open Sans"/>
                <a:ea typeface="Open Sans"/>
                <a:cs typeface="Open Sans"/>
                <a:sym typeface="Open Sans"/>
              </a:defRPr>
            </a:lvl2pPr>
            <a:lvl3pPr marL="1371600" lvl="2"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3pPr>
            <a:lvl4pPr marL="1828800" lvl="3"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4pPr>
            <a:lvl5pPr marL="2286000" lvl="4"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1"/>
          <p:cNvSpPr>
            <a:spLocks noGrp="1"/>
          </p:cNvSpPr>
          <p:nvPr>
            <p:ph type="pic" idx="2"/>
          </p:nvPr>
        </p:nvSpPr>
        <p:spPr>
          <a:xfrm>
            <a:off x="5183188" y="987425"/>
            <a:ext cx="6172200" cy="4873625"/>
          </a:xfrm>
          <a:prstGeom prst="rect">
            <a:avLst/>
          </a:prstGeom>
          <a:noFill/>
          <a:ln>
            <a:noFill/>
          </a:ln>
        </p:spPr>
      </p:sp>
      <p:sp>
        <p:nvSpPr>
          <p:cNvPr id="69" name="Google Shape;69;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Light"/>
              <a:buNone/>
              <a:defRPr sz="44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jp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1814" y="-453"/>
            <a:ext cx="12195628" cy="6867978"/>
          </a:xfrm>
          <a:prstGeom prst="rect">
            <a:avLst/>
          </a:prstGeom>
          <a:noFill/>
          <a:ln>
            <a:noFill/>
          </a:ln>
        </p:spPr>
      </p:pic>
      <p:sp>
        <p:nvSpPr>
          <p:cNvPr id="91" name="Google Shape;91;p1"/>
          <p:cNvSpPr txBox="1"/>
          <p:nvPr/>
        </p:nvSpPr>
        <p:spPr>
          <a:xfrm>
            <a:off x="599330" y="3501009"/>
            <a:ext cx="7002300" cy="28014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400" b="1" i="0" u="none" strike="noStrike" cap="none" dirty="0">
                <a:solidFill>
                  <a:schemeClr val="lt1"/>
                </a:solidFill>
                <a:latin typeface="Arial"/>
                <a:ea typeface="Arial"/>
                <a:cs typeface="Arial"/>
                <a:sym typeface="Arial"/>
              </a:rPr>
              <a:t>LECTURA 1 </a:t>
            </a:r>
            <a:r>
              <a:rPr lang="en-GB" sz="4400" b="1" i="0" u="none" strike="noStrike" cap="none" dirty="0">
                <a:solidFill>
                  <a:schemeClr val="dk1"/>
                </a:solidFill>
                <a:latin typeface="Arial"/>
                <a:ea typeface="Arial"/>
                <a:cs typeface="Arial"/>
                <a:sym typeface="Arial"/>
              </a:rPr>
              <a:t> </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CURSO DE INTRODUCCIÓN </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A EBS Y MAED</a:t>
            </a:r>
            <a:endParaRPr dirty="0"/>
          </a:p>
        </p:txBody>
      </p:sp>
      <p:sp>
        <p:nvSpPr>
          <p:cNvPr id="92" name="Google Shape;92;p1"/>
          <p:cNvSpPr txBox="1"/>
          <p:nvPr/>
        </p:nvSpPr>
        <p:spPr>
          <a:xfrm>
            <a:off x="8975475" y="630025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u="none">
                <a:solidFill>
                  <a:schemeClr val="lt1"/>
                </a:solidFill>
                <a:latin typeface="Open Sans"/>
                <a:ea typeface="Open Sans"/>
                <a:cs typeface="Open Sans"/>
                <a:sym typeface="Open Sans"/>
              </a:rPr>
              <a:t>Versión 1.0</a:t>
            </a:r>
            <a:endParaRPr sz="1050" b="0" u="none">
              <a:solidFill>
                <a:schemeClr val="lt1"/>
              </a:solidFill>
              <a:latin typeface="Open Sans"/>
              <a:ea typeface="Open Sans"/>
              <a:cs typeface="Open Sans"/>
              <a:sym typeface="Open Sans"/>
            </a:endParaRPr>
          </a:p>
        </p:txBody>
      </p:sp>
      <p:sp>
        <p:nvSpPr>
          <p:cNvPr id="93" name="Google Shape;93;p1"/>
          <p:cNvSpPr txBox="1"/>
          <p:nvPr/>
        </p:nvSpPr>
        <p:spPr>
          <a:xfrm>
            <a:off x="607643" y="3186143"/>
            <a:ext cx="1709408" cy="36933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EBS Y MAED</a:t>
            </a:r>
            <a:endParaRPr sz="1800" b="1" i="0" u="none" strike="noStrike" cap="none">
              <a:solidFill>
                <a:srgbClr val="000000"/>
              </a:solidFill>
              <a:latin typeface="Arial"/>
              <a:ea typeface="Arial"/>
              <a:cs typeface="Arial"/>
              <a:sym typeface="Arial"/>
            </a:endParaRPr>
          </a:p>
        </p:txBody>
      </p:sp>
      <p:sp>
        <p:nvSpPr>
          <p:cNvPr id="94" name="Google Shape;94;p1"/>
          <p:cNvSpPr/>
          <p:nvPr/>
        </p:nvSpPr>
        <p:spPr>
          <a:xfrm>
            <a:off x="6777667" y="348411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7_Lecture1_Slide1.mp3"/>
          <p:cNvPicPr preferRelativeResize="0"/>
          <p:nvPr/>
        </p:nvPicPr>
        <p:blipFill rotWithShape="1">
          <a:blip r:embed="rId4">
            <a:alphaModFix/>
          </a:blip>
          <a:srcRect/>
          <a:stretch/>
        </p:blipFill>
        <p:spPr>
          <a:xfrm>
            <a:off x="6849032" y="3555475"/>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1" name="Google Shape;251;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52" name="Google Shape;252;p10"/>
          <p:cNvSpPr/>
          <p:nvPr/>
        </p:nvSpPr>
        <p:spPr>
          <a:xfrm>
            <a:off x="664472" y="1432440"/>
            <a:ext cx="1042531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1.2.4 ¿Por qué la planificación del sistema energético es más importante que nunca?</a:t>
            </a:r>
            <a:endParaRPr/>
          </a:p>
        </p:txBody>
      </p:sp>
      <p:sp>
        <p:nvSpPr>
          <p:cNvPr id="253" name="Google Shape;253;p10"/>
          <p:cNvSpPr txBox="1"/>
          <p:nvPr/>
        </p:nvSpPr>
        <p:spPr>
          <a:xfrm>
            <a:off x="664472" y="31683"/>
            <a:ext cx="7970726"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1.2 Planificación del sistema energético </a:t>
            </a:r>
            <a:endParaRPr/>
          </a:p>
        </p:txBody>
      </p:sp>
      <p:pic>
        <p:nvPicPr>
          <p:cNvPr id="254" name="Google Shape;254;p10"/>
          <p:cNvPicPr preferRelativeResize="0">
            <a:picLocks noGrp="1"/>
          </p:cNvPicPr>
          <p:nvPr>
            <p:ph type="body" idx="1"/>
          </p:nvPr>
        </p:nvPicPr>
        <p:blipFill rotWithShape="1">
          <a:blip r:embed="rId4">
            <a:alphaModFix/>
          </a:blip>
          <a:srcRect/>
          <a:stretch/>
        </p:blipFill>
        <p:spPr>
          <a:xfrm>
            <a:off x="2690537" y="2169770"/>
            <a:ext cx="5982410" cy="4216817"/>
          </a:xfrm>
          <a:prstGeom prst="rect">
            <a:avLst/>
          </a:prstGeom>
          <a:noFill/>
          <a:ln>
            <a:noFill/>
          </a:ln>
        </p:spPr>
      </p:pic>
      <p:pic>
        <p:nvPicPr>
          <p:cNvPr id="255" name="Google Shape;255;p10" descr="Diagram&#10;&#10;Description automatically generated"/>
          <p:cNvPicPr preferRelativeResize="0"/>
          <p:nvPr/>
        </p:nvPicPr>
        <p:blipFill rotWithShape="1">
          <a:blip r:embed="rId5">
            <a:alphaModFix/>
          </a:blip>
          <a:srcRect/>
          <a:stretch/>
        </p:blipFill>
        <p:spPr>
          <a:xfrm>
            <a:off x="10473053" y="455295"/>
            <a:ext cx="839471" cy="839471"/>
          </a:xfrm>
          <a:prstGeom prst="rect">
            <a:avLst/>
          </a:prstGeom>
          <a:noFill/>
          <a:ln>
            <a:noFill/>
          </a:ln>
        </p:spPr>
      </p:pic>
      <p:sp>
        <p:nvSpPr>
          <p:cNvPr id="256" name="Google Shape;256;p10"/>
          <p:cNvSpPr txBox="1"/>
          <p:nvPr/>
        </p:nvSpPr>
        <p:spPr>
          <a:xfrm>
            <a:off x="733795" y="1903804"/>
            <a:ext cx="5048971" cy="328905"/>
          </a:xfrm>
          <a:prstGeom prst="rect">
            <a:avLst/>
          </a:prstGeom>
          <a:noFill/>
          <a:ln>
            <a:noFill/>
          </a:ln>
        </p:spPr>
        <p:txBody>
          <a:bodyPr spcFirstLastPara="1" wrap="square" lIns="91425" tIns="45700" rIns="91425" bIns="45700" anchor="ctr" anchorCtr="0">
            <a:normAutofit fontScale="62500" lnSpcReduction="20000"/>
          </a:bodyPr>
          <a:lstStyle/>
          <a:p>
            <a:pPr marL="0" marR="0" lvl="0" indent="0" algn="l" rtl="0">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ODS 7: energía asequible y limpia para </a:t>
            </a:r>
            <a:r>
              <a:rPr lang="en-GB" sz="2800" b="1">
                <a:solidFill>
                  <a:schemeClr val="dk1"/>
                </a:solidFill>
                <a:latin typeface="Arial"/>
                <a:ea typeface="Arial"/>
                <a:cs typeface="Arial"/>
                <a:sym typeface="Arial"/>
              </a:rPr>
              <a:t>todos</a:t>
            </a:r>
            <a:endParaRPr/>
          </a:p>
        </p:txBody>
      </p:sp>
      <p:sp>
        <p:nvSpPr>
          <p:cNvPr id="257" name="Google Shape;257;p10"/>
          <p:cNvSpPr/>
          <p:nvPr/>
        </p:nvSpPr>
        <p:spPr>
          <a:xfrm>
            <a:off x="8929306" y="12236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8" name="Google Shape;258;p10" descr="Track7_Lecture1_Slide10.mp3"/>
          <p:cNvPicPr preferRelativeResize="0"/>
          <p:nvPr/>
        </p:nvPicPr>
        <p:blipFill rotWithShape="1">
          <a:blip r:embed="rId6">
            <a:alphaModFix/>
          </a:blip>
          <a:srcRect/>
          <a:stretch/>
        </p:blipFill>
        <p:spPr>
          <a:xfrm>
            <a:off x="9000671" y="19373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5" name="Google Shape;265;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266" name="Google Shape;266;p11"/>
          <p:cNvSpPr/>
          <p:nvPr/>
        </p:nvSpPr>
        <p:spPr>
          <a:xfrm>
            <a:off x="887214" y="1411390"/>
            <a:ext cx="101342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1.2.5 ¿Por qué la planificación del sistema energético es más importante que nunca?</a:t>
            </a:r>
            <a:endParaRPr/>
          </a:p>
        </p:txBody>
      </p:sp>
      <p:sp>
        <p:nvSpPr>
          <p:cNvPr id="267" name="Google Shape;267;p11"/>
          <p:cNvSpPr txBox="1"/>
          <p:nvPr/>
        </p:nvSpPr>
        <p:spPr>
          <a:xfrm>
            <a:off x="887214" y="11897"/>
            <a:ext cx="7791099" cy="136907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1.2 Planificación del sistema energético </a:t>
            </a:r>
            <a:endParaRPr/>
          </a:p>
        </p:txBody>
      </p:sp>
      <p:pic>
        <p:nvPicPr>
          <p:cNvPr id="268" name="Google Shape;268;p11"/>
          <p:cNvPicPr preferRelativeResize="0">
            <a:picLocks noGrp="1"/>
          </p:cNvPicPr>
          <p:nvPr>
            <p:ph type="body" idx="1"/>
          </p:nvPr>
        </p:nvPicPr>
        <p:blipFill rotWithShape="1">
          <a:blip r:embed="rId4">
            <a:alphaModFix/>
          </a:blip>
          <a:srcRect/>
          <a:stretch/>
        </p:blipFill>
        <p:spPr>
          <a:xfrm>
            <a:off x="2639012" y="2137641"/>
            <a:ext cx="6039301" cy="4233623"/>
          </a:xfrm>
          <a:prstGeom prst="rect">
            <a:avLst/>
          </a:prstGeom>
          <a:noFill/>
          <a:ln>
            <a:noFill/>
          </a:ln>
        </p:spPr>
      </p:pic>
      <p:pic>
        <p:nvPicPr>
          <p:cNvPr id="269" name="Google Shape;269;p11"/>
          <p:cNvPicPr preferRelativeResize="0"/>
          <p:nvPr/>
        </p:nvPicPr>
        <p:blipFill rotWithShape="1">
          <a:blip r:embed="rId5">
            <a:alphaModFix/>
          </a:blip>
          <a:srcRect/>
          <a:stretch/>
        </p:blipFill>
        <p:spPr>
          <a:xfrm>
            <a:off x="10465315" y="345768"/>
            <a:ext cx="839471" cy="839471"/>
          </a:xfrm>
          <a:prstGeom prst="rect">
            <a:avLst/>
          </a:prstGeom>
          <a:noFill/>
          <a:ln>
            <a:noFill/>
          </a:ln>
        </p:spPr>
      </p:pic>
      <p:sp>
        <p:nvSpPr>
          <p:cNvPr id="270" name="Google Shape;270;p11"/>
          <p:cNvSpPr txBox="1"/>
          <p:nvPr/>
        </p:nvSpPr>
        <p:spPr>
          <a:xfrm>
            <a:off x="918621" y="1840865"/>
            <a:ext cx="5048971" cy="328905"/>
          </a:xfrm>
          <a:prstGeom prst="rect">
            <a:avLst/>
          </a:prstGeom>
          <a:noFill/>
          <a:ln>
            <a:noFill/>
          </a:ln>
        </p:spPr>
        <p:txBody>
          <a:bodyPr spcFirstLastPara="1" wrap="square" lIns="91425" tIns="45700" rIns="91425" bIns="45700" anchor="ctr" anchorCtr="0">
            <a:normAutofit fontScale="62500" lnSpcReduction="20000"/>
          </a:bodyPr>
          <a:lstStyle/>
          <a:p>
            <a:pPr marL="0" marR="0" lvl="0" indent="0" algn="l" rtl="0">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ODS 7: energía asequible y limpia para todos</a:t>
            </a:r>
            <a:endParaRPr/>
          </a:p>
        </p:txBody>
      </p:sp>
      <p:sp>
        <p:nvSpPr>
          <p:cNvPr id="271" name="Google Shape;271;p11"/>
          <p:cNvSpPr/>
          <p:nvPr/>
        </p:nvSpPr>
        <p:spPr>
          <a:xfrm>
            <a:off x="9143101" y="28773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2" name="Google Shape;272;p11" descr="Track7_Lecture1_Slide11.mp3"/>
          <p:cNvPicPr preferRelativeResize="0"/>
          <p:nvPr/>
        </p:nvPicPr>
        <p:blipFill rotWithShape="1">
          <a:blip r:embed="rId6">
            <a:alphaModFix/>
          </a:blip>
          <a:srcRect/>
          <a:stretch/>
        </p:blipFill>
        <p:spPr>
          <a:xfrm>
            <a:off x="9214466" y="35910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9" name="Google Shape;279;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280" name="Google Shape;280;p12"/>
          <p:cNvSpPr/>
          <p:nvPr/>
        </p:nvSpPr>
        <p:spPr>
          <a:xfrm>
            <a:off x="705984" y="1607644"/>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1.3.1 ¿Qué son EBS y MAED?</a:t>
            </a:r>
            <a:endParaRPr/>
          </a:p>
        </p:txBody>
      </p:sp>
      <p:sp>
        <p:nvSpPr>
          <p:cNvPr id="281" name="Google Shape;281;p12"/>
          <p:cNvSpPr txBox="1"/>
          <p:nvPr/>
        </p:nvSpPr>
        <p:spPr>
          <a:xfrm>
            <a:off x="705984" y="103139"/>
            <a:ext cx="9604772"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1.3 Introducción a EBS y MAED </a:t>
            </a:r>
            <a:endParaRPr/>
          </a:p>
        </p:txBody>
      </p:sp>
      <p:pic>
        <p:nvPicPr>
          <p:cNvPr id="282" name="Google Shape;282;p12"/>
          <p:cNvPicPr preferRelativeResize="0"/>
          <p:nvPr/>
        </p:nvPicPr>
        <p:blipFill rotWithShape="1">
          <a:blip r:embed="rId4">
            <a:alphaModFix/>
          </a:blip>
          <a:srcRect/>
          <a:stretch/>
        </p:blipFill>
        <p:spPr>
          <a:xfrm>
            <a:off x="4688214" y="1257126"/>
            <a:ext cx="2540000" cy="2540000"/>
          </a:xfrm>
          <a:prstGeom prst="rect">
            <a:avLst/>
          </a:prstGeom>
          <a:noFill/>
          <a:ln>
            <a:noFill/>
          </a:ln>
        </p:spPr>
      </p:pic>
      <p:sp>
        <p:nvSpPr>
          <p:cNvPr id="283" name="Google Shape;283;p12"/>
          <p:cNvSpPr/>
          <p:nvPr/>
        </p:nvSpPr>
        <p:spPr>
          <a:xfrm rot="5400000">
            <a:off x="5734985" y="637414"/>
            <a:ext cx="446458" cy="6765882"/>
          </a:xfrm>
          <a:prstGeom prst="leftBrace">
            <a:avLst>
              <a:gd name="adj1" fmla="val 8333"/>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pic>
        <p:nvPicPr>
          <p:cNvPr id="284" name="Google Shape;284;p12"/>
          <p:cNvPicPr preferRelativeResize="0"/>
          <p:nvPr/>
        </p:nvPicPr>
        <p:blipFill rotWithShape="1">
          <a:blip r:embed="rId5">
            <a:alphaModFix/>
          </a:blip>
          <a:srcRect/>
          <a:stretch/>
        </p:blipFill>
        <p:spPr>
          <a:xfrm>
            <a:off x="7876256" y="4359182"/>
            <a:ext cx="2945561" cy="1883763"/>
          </a:xfrm>
          <a:prstGeom prst="rect">
            <a:avLst/>
          </a:prstGeom>
          <a:noFill/>
          <a:ln>
            <a:noFill/>
          </a:ln>
        </p:spPr>
      </p:pic>
      <p:pic>
        <p:nvPicPr>
          <p:cNvPr id="285" name="Google Shape;285;p12"/>
          <p:cNvPicPr preferRelativeResize="0"/>
          <p:nvPr/>
        </p:nvPicPr>
        <p:blipFill rotWithShape="1">
          <a:blip r:embed="rId6">
            <a:alphaModFix/>
          </a:blip>
          <a:srcRect/>
          <a:stretch/>
        </p:blipFill>
        <p:spPr>
          <a:xfrm>
            <a:off x="1103503" y="4361697"/>
            <a:ext cx="2943540" cy="1883986"/>
          </a:xfrm>
          <a:prstGeom prst="rect">
            <a:avLst/>
          </a:prstGeom>
          <a:noFill/>
          <a:ln>
            <a:noFill/>
          </a:ln>
        </p:spPr>
      </p:pic>
      <p:sp>
        <p:nvSpPr>
          <p:cNvPr id="286" name="Google Shape;286;p12"/>
          <p:cNvSpPr/>
          <p:nvPr/>
        </p:nvSpPr>
        <p:spPr>
          <a:xfrm>
            <a:off x="10420621" y="13729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7" name="Google Shape;287;p12" descr="Track7_Lecture1_Slide12.mp3"/>
          <p:cNvPicPr preferRelativeResize="0"/>
          <p:nvPr/>
        </p:nvPicPr>
        <p:blipFill rotWithShape="1">
          <a:blip r:embed="rId7">
            <a:alphaModFix/>
          </a:blip>
          <a:srcRect/>
          <a:stretch/>
        </p:blipFill>
        <p:spPr>
          <a:xfrm>
            <a:off x="10491986" y="20865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4" name="Google Shape;294;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95" name="Google Shape;295;p13"/>
          <p:cNvSpPr/>
          <p:nvPr/>
        </p:nvSpPr>
        <p:spPr>
          <a:xfrm>
            <a:off x="751027" y="1522433"/>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1.3.2 Estudio de balance energético</a:t>
            </a:r>
            <a:endParaRPr/>
          </a:p>
        </p:txBody>
      </p:sp>
      <p:sp>
        <p:nvSpPr>
          <p:cNvPr id="296" name="Google Shape;296;p13"/>
          <p:cNvSpPr txBox="1"/>
          <p:nvPr/>
        </p:nvSpPr>
        <p:spPr>
          <a:xfrm>
            <a:off x="751027" y="147138"/>
            <a:ext cx="8402159" cy="138939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1.3 Introducción a EBS y MAED </a:t>
            </a:r>
            <a:endParaRPr/>
          </a:p>
        </p:txBody>
      </p:sp>
      <p:pic>
        <p:nvPicPr>
          <p:cNvPr id="297" name="Google Shape;297;p13"/>
          <p:cNvPicPr preferRelativeResize="0"/>
          <p:nvPr/>
        </p:nvPicPr>
        <p:blipFill rotWithShape="1">
          <a:blip r:embed="rId4">
            <a:alphaModFix/>
          </a:blip>
          <a:srcRect/>
          <a:stretch/>
        </p:blipFill>
        <p:spPr>
          <a:xfrm>
            <a:off x="7581605" y="2081133"/>
            <a:ext cx="3469486" cy="2947708"/>
          </a:xfrm>
          <a:prstGeom prst="rect">
            <a:avLst/>
          </a:prstGeom>
          <a:noFill/>
          <a:ln>
            <a:noFill/>
          </a:ln>
        </p:spPr>
      </p:pic>
      <p:sp>
        <p:nvSpPr>
          <p:cNvPr id="298" name="Google Shape;298;p13"/>
          <p:cNvSpPr txBox="1"/>
          <p:nvPr/>
        </p:nvSpPr>
        <p:spPr>
          <a:xfrm>
            <a:off x="6990006" y="5113715"/>
            <a:ext cx="465268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División de Estadística de las Naciones Unidas </a:t>
            </a:r>
            <a:endParaRPr/>
          </a:p>
          <a:p>
            <a:pPr marL="0" marR="0" lvl="0" indent="0" algn="ctr" rtl="0">
              <a:spcBef>
                <a:spcPts val="0"/>
              </a:spcBef>
              <a:spcAft>
                <a:spcPts val="0"/>
              </a:spcAft>
              <a:buNone/>
            </a:pPr>
            <a:r>
              <a:rPr lang="en-GB" sz="1800">
                <a:solidFill>
                  <a:schemeClr val="dk1"/>
                </a:solidFill>
                <a:latin typeface="Arial"/>
                <a:ea typeface="Arial"/>
                <a:cs typeface="Arial"/>
                <a:sym typeface="Arial"/>
              </a:rPr>
              <a:t>Cuestionario anual de estadísticas energéticas</a:t>
            </a:r>
            <a:endParaRPr/>
          </a:p>
        </p:txBody>
      </p:sp>
      <p:sp>
        <p:nvSpPr>
          <p:cNvPr id="299" name="Google Shape;299;p13"/>
          <p:cNvSpPr/>
          <p:nvPr/>
        </p:nvSpPr>
        <p:spPr>
          <a:xfrm>
            <a:off x="5848874" y="3027875"/>
            <a:ext cx="1067406" cy="802250"/>
          </a:xfrm>
          <a:prstGeom prst="leftRightArrow">
            <a:avLst>
              <a:gd name="adj1" fmla="val 23181"/>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300" name="Google Shape;300;p13" descr="Text&#10;&#10;Description automatically generated"/>
          <p:cNvPicPr preferRelativeResize="0"/>
          <p:nvPr/>
        </p:nvPicPr>
        <p:blipFill rotWithShape="1">
          <a:blip r:embed="rId5">
            <a:alphaModFix/>
          </a:blip>
          <a:srcRect/>
          <a:stretch/>
        </p:blipFill>
        <p:spPr>
          <a:xfrm>
            <a:off x="888041" y="2165035"/>
            <a:ext cx="4357181" cy="2787875"/>
          </a:xfrm>
          <a:prstGeom prst="rect">
            <a:avLst/>
          </a:prstGeom>
          <a:noFill/>
          <a:ln>
            <a:noFill/>
          </a:ln>
        </p:spPr>
      </p:pic>
      <p:sp>
        <p:nvSpPr>
          <p:cNvPr id="301" name="Google Shape;301;p13"/>
          <p:cNvSpPr/>
          <p:nvPr/>
        </p:nvSpPr>
        <p:spPr>
          <a:xfrm>
            <a:off x="10262922" y="16501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2" name="Google Shape;302;p13" descr="Track7_Lecture1_Slide13.mp3"/>
          <p:cNvPicPr preferRelativeResize="0"/>
          <p:nvPr/>
        </p:nvPicPr>
        <p:blipFill rotWithShape="1">
          <a:blip r:embed="rId6">
            <a:alphaModFix/>
          </a:blip>
          <a:srcRect/>
          <a:stretch/>
        </p:blipFill>
        <p:spPr>
          <a:xfrm>
            <a:off x="10334287" y="22776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9" name="Google Shape;309;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310" name="Google Shape;310;p14"/>
          <p:cNvSpPr/>
          <p:nvPr/>
        </p:nvSpPr>
        <p:spPr>
          <a:xfrm>
            <a:off x="524788" y="1520162"/>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1.3.3 Estudio de balance energético</a:t>
            </a:r>
            <a:endParaRPr sz="2000">
              <a:solidFill>
                <a:srgbClr val="9CC2E5"/>
              </a:solidFill>
              <a:latin typeface="Arial"/>
              <a:ea typeface="Arial"/>
              <a:cs typeface="Arial"/>
              <a:sym typeface="Arial"/>
            </a:endParaRPr>
          </a:p>
        </p:txBody>
      </p:sp>
      <p:sp>
        <p:nvSpPr>
          <p:cNvPr id="311" name="Google Shape;311;p14"/>
          <p:cNvSpPr txBox="1"/>
          <p:nvPr/>
        </p:nvSpPr>
        <p:spPr>
          <a:xfrm>
            <a:off x="524788" y="110100"/>
            <a:ext cx="8782079" cy="138939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1.3 Introducción a EBS y MAED </a:t>
            </a:r>
            <a:endParaRPr/>
          </a:p>
        </p:txBody>
      </p:sp>
      <p:pic>
        <p:nvPicPr>
          <p:cNvPr id="312" name="Google Shape;312;p14"/>
          <p:cNvPicPr preferRelativeResize="0">
            <a:picLocks noGrp="1"/>
          </p:cNvPicPr>
          <p:nvPr>
            <p:ph type="body" idx="1"/>
          </p:nvPr>
        </p:nvPicPr>
        <p:blipFill rotWithShape="1">
          <a:blip r:embed="rId4">
            <a:alphaModFix/>
          </a:blip>
          <a:srcRect/>
          <a:stretch/>
        </p:blipFill>
        <p:spPr>
          <a:xfrm>
            <a:off x="5240618" y="1411390"/>
            <a:ext cx="6426594" cy="3659891"/>
          </a:xfrm>
          <a:prstGeom prst="rect">
            <a:avLst/>
          </a:prstGeom>
          <a:noFill/>
          <a:ln>
            <a:noFill/>
          </a:ln>
        </p:spPr>
      </p:pic>
      <p:sp>
        <p:nvSpPr>
          <p:cNvPr id="313" name="Google Shape;313;p14"/>
          <p:cNvSpPr/>
          <p:nvPr/>
        </p:nvSpPr>
        <p:spPr>
          <a:xfrm>
            <a:off x="524788" y="2275212"/>
            <a:ext cx="4825491" cy="41190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EBS es:</a:t>
            </a:r>
            <a:endParaRPr/>
          </a:p>
          <a:p>
            <a:pPr marL="342900" marR="0" lvl="0" indent="-342900" algn="l" rtl="0">
              <a:spcBef>
                <a:spcPts val="1000"/>
              </a:spcBef>
              <a:spcAft>
                <a:spcPts val="0"/>
              </a:spcAft>
              <a:buClr>
                <a:schemeClr val="dk1"/>
              </a:buClr>
              <a:buSzPts val="2000"/>
              <a:buFont typeface="Calibri"/>
              <a:buAutoNum type="arabicPeriod"/>
            </a:pPr>
            <a:r>
              <a:rPr lang="en-GB" sz="2000">
                <a:solidFill>
                  <a:schemeClr val="dk1"/>
                </a:solidFill>
                <a:latin typeface="Arial"/>
                <a:ea typeface="Arial"/>
                <a:cs typeface="Arial"/>
                <a:sym typeface="Arial"/>
              </a:rPr>
              <a:t>Compatible con la estructura actual del cuestionario de estadísticas energéticas de la UNSD. </a:t>
            </a:r>
            <a:endParaRPr/>
          </a:p>
          <a:p>
            <a:pPr marL="342900" marR="0" lvl="0" indent="-342900" algn="l" rtl="0">
              <a:spcBef>
                <a:spcPts val="1000"/>
              </a:spcBef>
              <a:spcAft>
                <a:spcPts val="0"/>
              </a:spcAft>
              <a:buClr>
                <a:schemeClr val="dk1"/>
              </a:buClr>
              <a:buSzPts val="2000"/>
              <a:buFont typeface="Calibri"/>
              <a:buAutoNum type="arabicPeriod"/>
            </a:pPr>
            <a:r>
              <a:rPr lang="en-GB" sz="2000">
                <a:solidFill>
                  <a:schemeClr val="dk1"/>
                </a:solidFill>
                <a:latin typeface="Arial"/>
                <a:ea typeface="Arial"/>
                <a:cs typeface="Arial"/>
                <a:sym typeface="Arial"/>
              </a:rPr>
              <a:t>Flexible para adaptarse a los cambios. </a:t>
            </a:r>
            <a:endParaRPr/>
          </a:p>
          <a:p>
            <a:pPr marL="342900" marR="0" lvl="0" indent="-342900" algn="l" rtl="0">
              <a:spcBef>
                <a:spcPts val="1000"/>
              </a:spcBef>
              <a:spcAft>
                <a:spcPts val="0"/>
              </a:spcAft>
              <a:buClr>
                <a:schemeClr val="dk1"/>
              </a:buClr>
              <a:buSzPts val="2000"/>
              <a:buFont typeface="Calibri"/>
              <a:buAutoNum type="arabicPeriod"/>
            </a:pPr>
            <a:r>
              <a:rPr lang="en-GB" sz="2000">
                <a:solidFill>
                  <a:schemeClr val="dk1"/>
                </a:solidFill>
                <a:latin typeface="Arial"/>
                <a:ea typeface="Arial"/>
                <a:cs typeface="Arial"/>
                <a:sym typeface="Arial"/>
              </a:rPr>
              <a:t>Fácil de usar.</a:t>
            </a:r>
            <a:endParaRPr/>
          </a:p>
          <a:p>
            <a:pPr marL="342900" marR="0" lvl="0" indent="-342900" algn="l" rtl="0">
              <a:spcBef>
                <a:spcPts val="1000"/>
              </a:spcBef>
              <a:spcAft>
                <a:spcPts val="0"/>
              </a:spcAft>
              <a:buClr>
                <a:schemeClr val="dk1"/>
              </a:buClr>
              <a:buSzPts val="2000"/>
              <a:buFont typeface="Calibri"/>
              <a:buAutoNum type="arabicPeriod"/>
            </a:pPr>
            <a:r>
              <a:rPr lang="en-GB" sz="2000">
                <a:solidFill>
                  <a:schemeClr val="dk1"/>
                </a:solidFill>
                <a:latin typeface="Arial"/>
                <a:ea typeface="Arial"/>
                <a:cs typeface="Arial"/>
                <a:sym typeface="Arial"/>
              </a:rPr>
              <a:t>Capaz de realizar comprobaciones de coherencia.</a:t>
            </a:r>
            <a:endParaRPr/>
          </a:p>
          <a:p>
            <a:pPr marL="342900" marR="0" lvl="0" indent="-342900" algn="l" rtl="0">
              <a:spcBef>
                <a:spcPts val="1000"/>
              </a:spcBef>
              <a:spcAft>
                <a:spcPts val="0"/>
              </a:spcAft>
              <a:buClr>
                <a:schemeClr val="dk1"/>
              </a:buClr>
              <a:buSzPts val="2000"/>
              <a:buFont typeface="Calibri"/>
              <a:buAutoNum type="arabicPeriod"/>
            </a:pPr>
            <a:r>
              <a:rPr lang="en-GB" sz="2000">
                <a:solidFill>
                  <a:schemeClr val="dk1"/>
                </a:solidFill>
                <a:latin typeface="Arial"/>
                <a:ea typeface="Arial"/>
                <a:cs typeface="Arial"/>
                <a:sym typeface="Arial"/>
              </a:rPr>
              <a:t>Fácil de rellenar y almacenar los resultados.</a:t>
            </a:r>
            <a:endParaRPr/>
          </a:p>
        </p:txBody>
      </p:sp>
      <p:sp>
        <p:nvSpPr>
          <p:cNvPr id="314" name="Google Shape;314;p14"/>
          <p:cNvSpPr/>
          <p:nvPr/>
        </p:nvSpPr>
        <p:spPr>
          <a:xfrm>
            <a:off x="10119805" y="11661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5" name="Google Shape;315;p14" descr="Track7_Lecture1_Slide14.mp3"/>
          <p:cNvPicPr preferRelativeResize="0"/>
          <p:nvPr/>
        </p:nvPicPr>
        <p:blipFill rotWithShape="1">
          <a:blip r:embed="rId5">
            <a:alphaModFix/>
          </a:blip>
          <a:srcRect/>
          <a:stretch/>
        </p:blipFill>
        <p:spPr>
          <a:xfrm>
            <a:off x="10191170" y="18797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5" descr="Graphical user interface, text&#10;&#10;Description automatically generated"/>
          <p:cNvPicPr preferRelativeResize="0"/>
          <p:nvPr/>
        </p:nvPicPr>
        <p:blipFill rotWithShape="1">
          <a:blip r:embed="rId3">
            <a:alphaModFix/>
          </a:blip>
          <a:srcRect/>
          <a:stretch/>
        </p:blipFill>
        <p:spPr>
          <a:xfrm>
            <a:off x="0" y="20091"/>
            <a:ext cx="12192000" cy="6858000"/>
          </a:xfrm>
          <a:prstGeom prst="rect">
            <a:avLst/>
          </a:prstGeom>
          <a:noFill/>
          <a:ln>
            <a:noFill/>
          </a:ln>
        </p:spPr>
      </p:pic>
      <p:sp>
        <p:nvSpPr>
          <p:cNvPr id="322" name="Google Shape;322;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323" name="Google Shape;323;p15"/>
          <p:cNvSpPr/>
          <p:nvPr/>
        </p:nvSpPr>
        <p:spPr>
          <a:xfrm>
            <a:off x="670320" y="1425925"/>
            <a:ext cx="67140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1.3.4 Modelo </a:t>
            </a:r>
            <a:r>
              <a:rPr lang="en-GB" sz="2000">
                <a:solidFill>
                  <a:srgbClr val="9CC2E5"/>
                </a:solidFill>
              </a:rPr>
              <a:t>para el </a:t>
            </a:r>
            <a:r>
              <a:rPr lang="en-GB" sz="2000">
                <a:solidFill>
                  <a:srgbClr val="9CC2E5"/>
                </a:solidFill>
                <a:latin typeface="Arial"/>
                <a:ea typeface="Arial"/>
                <a:cs typeface="Arial"/>
                <a:sym typeface="Arial"/>
              </a:rPr>
              <a:t>análisis de la demanda </a:t>
            </a:r>
            <a:r>
              <a:rPr lang="en-GB" sz="2000">
                <a:solidFill>
                  <a:srgbClr val="9CC2E5"/>
                </a:solidFill>
              </a:rPr>
              <a:t>de energía</a:t>
            </a:r>
            <a:endParaRPr/>
          </a:p>
        </p:txBody>
      </p:sp>
      <p:sp>
        <p:nvSpPr>
          <p:cNvPr id="324" name="Google Shape;324;p15"/>
          <p:cNvSpPr txBox="1"/>
          <p:nvPr/>
        </p:nvSpPr>
        <p:spPr>
          <a:xfrm>
            <a:off x="670320" y="28311"/>
            <a:ext cx="10217007" cy="138939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1.3 Introducción a EBS y MAED </a:t>
            </a:r>
            <a:endParaRPr/>
          </a:p>
        </p:txBody>
      </p:sp>
      <p:pic>
        <p:nvPicPr>
          <p:cNvPr id="325" name="Google Shape;325;p15"/>
          <p:cNvPicPr preferRelativeResize="0"/>
          <p:nvPr/>
        </p:nvPicPr>
        <p:blipFill rotWithShape="1">
          <a:blip r:embed="rId4">
            <a:alphaModFix/>
          </a:blip>
          <a:srcRect/>
          <a:stretch/>
        </p:blipFill>
        <p:spPr>
          <a:xfrm>
            <a:off x="7884783" y="2714487"/>
            <a:ext cx="3676030" cy="2351474"/>
          </a:xfrm>
          <a:prstGeom prst="rect">
            <a:avLst/>
          </a:prstGeom>
          <a:noFill/>
          <a:ln>
            <a:noFill/>
          </a:ln>
        </p:spPr>
      </p:pic>
      <p:sp>
        <p:nvSpPr>
          <p:cNvPr id="326" name="Google Shape;326;p15"/>
          <p:cNvSpPr txBox="1">
            <a:spLocks noGrp="1"/>
          </p:cNvSpPr>
          <p:nvPr>
            <p:ph type="body" idx="1"/>
          </p:nvPr>
        </p:nvSpPr>
        <p:spPr>
          <a:xfrm>
            <a:off x="453425" y="2049156"/>
            <a:ext cx="7147832" cy="416074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Char char="•"/>
            </a:pPr>
            <a:r>
              <a:rPr lang="en-GB" sz="2000">
                <a:latin typeface="Arial"/>
                <a:ea typeface="Arial"/>
                <a:cs typeface="Arial"/>
                <a:sym typeface="Arial"/>
              </a:rPr>
              <a:t>Utiliza un enfoque de simulación</a:t>
            </a:r>
            <a:endParaRPr sz="20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Utiliza una metodología de escenarios basada en datos desagregados ascendentes del uso final de la energía</a:t>
            </a:r>
            <a:endParaRPr sz="20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El enfoque por escenarios le ayuda a hacer suposiciones condicionales sobre el estado futuro de su país. </a:t>
            </a:r>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Es adecuado para modelar el impacto de políticas alternativas para el uso de la energía. </a:t>
            </a:r>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El MAED permite evaluar el impacto del desarrollo tecnológico. </a:t>
            </a:r>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El MAED puede utilizarse para modelar el efecto de los cambios en el estilo de vida de la sociedad</a:t>
            </a:r>
            <a:endParaRPr sz="2000">
              <a:latin typeface="Arial"/>
              <a:ea typeface="Arial"/>
              <a:cs typeface="Arial"/>
              <a:sym typeface="Arial"/>
            </a:endParaRPr>
          </a:p>
        </p:txBody>
      </p:sp>
      <p:sp>
        <p:nvSpPr>
          <p:cNvPr id="327" name="Google Shape;327;p15"/>
          <p:cNvSpPr/>
          <p:nvPr/>
        </p:nvSpPr>
        <p:spPr>
          <a:xfrm>
            <a:off x="10349255" y="7672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8" name="Google Shape;328;p15" descr="Track7_Lecture1_Slide15.mp3"/>
          <p:cNvPicPr preferRelativeResize="0"/>
          <p:nvPr/>
        </p:nvPicPr>
        <p:blipFill rotWithShape="1">
          <a:blip r:embed="rId5">
            <a:alphaModFix/>
          </a:blip>
          <a:srcRect/>
          <a:stretch/>
        </p:blipFill>
        <p:spPr>
          <a:xfrm>
            <a:off x="10415022" y="14808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6"/>
          <p:cNvPicPr preferRelativeResize="0"/>
          <p:nvPr/>
        </p:nvPicPr>
        <p:blipFill rotWithShape="1">
          <a:blip r:embed="rId3">
            <a:alphaModFix/>
          </a:blip>
          <a:srcRect r="4300"/>
          <a:stretch/>
        </p:blipFill>
        <p:spPr>
          <a:xfrm>
            <a:off x="2147517" y="3428992"/>
            <a:ext cx="954272" cy="784041"/>
          </a:xfrm>
          <a:prstGeom prst="rect">
            <a:avLst/>
          </a:prstGeom>
          <a:noFill/>
          <a:ln>
            <a:noFill/>
          </a:ln>
        </p:spPr>
      </p:pic>
      <p:pic>
        <p:nvPicPr>
          <p:cNvPr id="335" name="Google Shape;335;p16" descr="Graphical user interface, text&#10;&#10;Description automatically generated"/>
          <p:cNvPicPr preferRelativeResize="0"/>
          <p:nvPr/>
        </p:nvPicPr>
        <p:blipFill rotWithShape="1">
          <a:blip r:embed="rId4">
            <a:alphaModFix/>
          </a:blip>
          <a:srcRect/>
          <a:stretch/>
        </p:blipFill>
        <p:spPr>
          <a:xfrm>
            <a:off x="-41796" y="23938"/>
            <a:ext cx="12192000" cy="6858000"/>
          </a:xfrm>
          <a:prstGeom prst="rect">
            <a:avLst/>
          </a:prstGeom>
          <a:noFill/>
          <a:ln>
            <a:noFill/>
          </a:ln>
        </p:spPr>
      </p:pic>
      <p:sp>
        <p:nvSpPr>
          <p:cNvPr id="336" name="Google Shape;336;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37" name="Google Shape;337;p16"/>
          <p:cNvSpPr/>
          <p:nvPr/>
        </p:nvSpPr>
        <p:spPr>
          <a:xfrm>
            <a:off x="887227" y="1411400"/>
            <a:ext cx="7186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1.3.5 Modelo </a:t>
            </a:r>
            <a:r>
              <a:rPr lang="en-GB" sz="2000">
                <a:solidFill>
                  <a:srgbClr val="9CC2E5"/>
                </a:solidFill>
              </a:rPr>
              <a:t>para el </a:t>
            </a:r>
            <a:r>
              <a:rPr lang="en-GB" sz="2000">
                <a:solidFill>
                  <a:srgbClr val="9CC2E5"/>
                </a:solidFill>
                <a:latin typeface="Arial"/>
                <a:ea typeface="Arial"/>
                <a:cs typeface="Arial"/>
                <a:sym typeface="Arial"/>
              </a:rPr>
              <a:t>análisis de la demanda de energ</a:t>
            </a:r>
            <a:r>
              <a:rPr lang="en-GB" sz="2000">
                <a:solidFill>
                  <a:srgbClr val="9CC2E5"/>
                </a:solidFill>
              </a:rPr>
              <a:t>ía</a:t>
            </a:r>
            <a:endParaRPr/>
          </a:p>
        </p:txBody>
      </p:sp>
      <p:sp>
        <p:nvSpPr>
          <p:cNvPr id="338" name="Google Shape;338;p16"/>
          <p:cNvSpPr txBox="1"/>
          <p:nvPr/>
        </p:nvSpPr>
        <p:spPr>
          <a:xfrm>
            <a:off x="887215" y="-5421"/>
            <a:ext cx="8507185"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1.3 Introducción a EBS y MAED </a:t>
            </a:r>
            <a:endParaRPr/>
          </a:p>
        </p:txBody>
      </p:sp>
      <p:pic>
        <p:nvPicPr>
          <p:cNvPr id="339" name="Google Shape;339;p16"/>
          <p:cNvPicPr preferRelativeResize="0">
            <a:picLocks noGrp="1"/>
          </p:cNvPicPr>
          <p:nvPr>
            <p:ph type="body" idx="1"/>
          </p:nvPr>
        </p:nvPicPr>
        <p:blipFill rotWithShape="1">
          <a:blip r:embed="rId5">
            <a:alphaModFix/>
          </a:blip>
          <a:srcRect/>
          <a:stretch/>
        </p:blipFill>
        <p:spPr>
          <a:xfrm>
            <a:off x="4043140" y="2084374"/>
            <a:ext cx="4296219" cy="3566451"/>
          </a:xfrm>
          <a:prstGeom prst="rect">
            <a:avLst/>
          </a:prstGeom>
          <a:noFill/>
          <a:ln>
            <a:noFill/>
          </a:ln>
        </p:spPr>
      </p:pic>
      <p:grpSp>
        <p:nvGrpSpPr>
          <p:cNvPr id="340" name="Google Shape;340;p16"/>
          <p:cNvGrpSpPr/>
          <p:nvPr/>
        </p:nvGrpSpPr>
        <p:grpSpPr>
          <a:xfrm>
            <a:off x="8275107" y="3527982"/>
            <a:ext cx="3213550" cy="1216012"/>
            <a:chOff x="82169" y="5216783"/>
            <a:chExt cx="3886200" cy="1720832"/>
          </a:xfrm>
        </p:grpSpPr>
        <p:sp>
          <p:nvSpPr>
            <p:cNvPr id="341" name="Google Shape;341;p16"/>
            <p:cNvSpPr txBox="1"/>
            <p:nvPr/>
          </p:nvSpPr>
          <p:spPr>
            <a:xfrm>
              <a:off x="82169" y="6458513"/>
              <a:ext cx="3886200" cy="4791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Resultado: Carga horaria</a:t>
              </a:r>
              <a:endParaRPr/>
            </a:p>
          </p:txBody>
        </p:sp>
        <p:cxnSp>
          <p:nvCxnSpPr>
            <p:cNvPr id="342" name="Google Shape;342;p16"/>
            <p:cNvCxnSpPr/>
            <p:nvPr/>
          </p:nvCxnSpPr>
          <p:spPr>
            <a:xfrm>
              <a:off x="672774" y="6139002"/>
              <a:ext cx="3289626" cy="0"/>
            </a:xfrm>
            <a:prstGeom prst="straightConnector1">
              <a:avLst/>
            </a:prstGeom>
            <a:noFill/>
            <a:ln w="9525" cap="flat" cmpd="sng">
              <a:solidFill>
                <a:schemeClr val="dk1"/>
              </a:solidFill>
              <a:prstDash val="solid"/>
              <a:round/>
              <a:headEnd type="none" w="med" len="med"/>
              <a:tailEnd type="triangle" w="med" len="med"/>
            </a:ln>
          </p:spPr>
        </p:cxnSp>
        <p:cxnSp>
          <p:nvCxnSpPr>
            <p:cNvPr id="343" name="Google Shape;343;p16"/>
            <p:cNvCxnSpPr/>
            <p:nvPr/>
          </p:nvCxnSpPr>
          <p:spPr>
            <a:xfrm rot="10800000" flipH="1">
              <a:off x="672774" y="5414401"/>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344" name="Google Shape;344;p16"/>
            <p:cNvCxnSpPr/>
            <p:nvPr/>
          </p:nvCxnSpPr>
          <p:spPr>
            <a:xfrm>
              <a:off x="672774" y="5612018"/>
              <a:ext cx="3289626" cy="9853"/>
            </a:xfrm>
            <a:prstGeom prst="straightConnector1">
              <a:avLst/>
            </a:prstGeom>
            <a:noFill/>
            <a:ln w="9525" cap="flat" cmpd="sng">
              <a:solidFill>
                <a:schemeClr val="dk1"/>
              </a:solidFill>
              <a:prstDash val="dot"/>
              <a:round/>
              <a:headEnd type="none" w="med" len="med"/>
              <a:tailEnd type="none" w="med" len="med"/>
            </a:ln>
          </p:spPr>
        </p:cxnSp>
        <p:sp>
          <p:nvSpPr>
            <p:cNvPr id="345" name="Google Shape;345;p16"/>
            <p:cNvSpPr/>
            <p:nvPr/>
          </p:nvSpPr>
          <p:spPr>
            <a:xfrm>
              <a:off x="672774" y="5216783"/>
              <a:ext cx="2704991" cy="724600"/>
            </a:xfrm>
            <a:custGeom>
              <a:avLst/>
              <a:gdLst/>
              <a:ahLst/>
              <a:cxnLst/>
              <a:rect l="l" t="t" r="r" b="b"/>
              <a:pathLst>
                <a:path w="3690" h="902" extrusionOk="0">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46" name="Google Shape;346;p16"/>
          <p:cNvSpPr/>
          <p:nvPr/>
        </p:nvSpPr>
        <p:spPr>
          <a:xfrm rot="3257910">
            <a:off x="8507221" y="4875422"/>
            <a:ext cx="714688" cy="774042"/>
          </a:xfrm>
          <a:prstGeom prst="upArrow">
            <a:avLst>
              <a:gd name="adj1" fmla="val 3326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347" name="Google Shape;347;p16"/>
          <p:cNvPicPr preferRelativeResize="0"/>
          <p:nvPr/>
        </p:nvPicPr>
        <p:blipFill rotWithShape="1">
          <a:blip r:embed="rId6">
            <a:alphaModFix/>
          </a:blip>
          <a:srcRect t="18764" r="22856"/>
          <a:stretch/>
        </p:blipFill>
        <p:spPr>
          <a:xfrm>
            <a:off x="699826" y="3191358"/>
            <a:ext cx="2412581" cy="1604536"/>
          </a:xfrm>
          <a:prstGeom prst="rect">
            <a:avLst/>
          </a:prstGeom>
          <a:noFill/>
          <a:ln>
            <a:noFill/>
          </a:ln>
        </p:spPr>
      </p:pic>
      <p:grpSp>
        <p:nvGrpSpPr>
          <p:cNvPr id="348" name="Google Shape;348;p16"/>
          <p:cNvGrpSpPr/>
          <p:nvPr/>
        </p:nvGrpSpPr>
        <p:grpSpPr>
          <a:xfrm>
            <a:off x="717167" y="3207412"/>
            <a:ext cx="1524776" cy="1498832"/>
            <a:chOff x="3957638" y="1870075"/>
            <a:chExt cx="2460840" cy="2058988"/>
          </a:xfrm>
        </p:grpSpPr>
        <p:cxnSp>
          <p:nvCxnSpPr>
            <p:cNvPr id="349" name="Google Shape;349;p16"/>
            <p:cNvCxnSpPr/>
            <p:nvPr/>
          </p:nvCxnSpPr>
          <p:spPr>
            <a:xfrm rot="5400000">
              <a:off x="5219700" y="2898775"/>
              <a:ext cx="2058988" cy="1588"/>
            </a:xfrm>
            <a:prstGeom prst="straightConnector1">
              <a:avLst/>
            </a:prstGeom>
            <a:noFill/>
            <a:ln w="25400" cap="flat" cmpd="sng">
              <a:solidFill>
                <a:srgbClr val="B02634"/>
              </a:solidFill>
              <a:prstDash val="solid"/>
              <a:miter lim="800000"/>
              <a:headEnd type="none" w="sm" len="sm"/>
              <a:tailEnd type="none" w="sm" len="sm"/>
            </a:ln>
          </p:spPr>
        </p:cxnSp>
        <p:grpSp>
          <p:nvGrpSpPr>
            <p:cNvPr id="350" name="Google Shape;350;p16"/>
            <p:cNvGrpSpPr/>
            <p:nvPr/>
          </p:nvGrpSpPr>
          <p:grpSpPr>
            <a:xfrm>
              <a:off x="3957638" y="2401341"/>
              <a:ext cx="2460840" cy="997497"/>
              <a:chOff x="3957638" y="2401341"/>
              <a:chExt cx="2460840" cy="997497"/>
            </a:xfrm>
          </p:grpSpPr>
          <p:sp>
            <p:nvSpPr>
              <p:cNvPr id="351" name="Google Shape;351;p16"/>
              <p:cNvSpPr/>
              <p:nvPr/>
            </p:nvSpPr>
            <p:spPr>
              <a:xfrm>
                <a:off x="3957638" y="2840038"/>
                <a:ext cx="2325687" cy="558800"/>
              </a:xfrm>
              <a:custGeom>
                <a:avLst/>
                <a:gdLst/>
                <a:ahLst/>
                <a:cxnLst/>
                <a:rect l="l" t="t" r="r" b="b"/>
                <a:pathLst>
                  <a:path w="2326640" h="558800" extrusionOk="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52" name="Google Shape;352;p16"/>
              <p:cNvSpPr txBox="1"/>
              <p:nvPr/>
            </p:nvSpPr>
            <p:spPr>
              <a:xfrm>
                <a:off x="4097554" y="2401341"/>
                <a:ext cx="2320924" cy="465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Histórico</a:t>
                </a:r>
                <a:endParaRPr/>
              </a:p>
            </p:txBody>
          </p:sp>
        </p:grpSp>
      </p:grpSp>
      <p:sp>
        <p:nvSpPr>
          <p:cNvPr id="353" name="Google Shape;353;p16"/>
          <p:cNvSpPr txBox="1"/>
          <p:nvPr/>
        </p:nvSpPr>
        <p:spPr>
          <a:xfrm>
            <a:off x="3196488" y="2892260"/>
            <a:ext cx="284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354" name="Google Shape;354;p16"/>
          <p:cNvPicPr preferRelativeResize="0"/>
          <p:nvPr/>
        </p:nvPicPr>
        <p:blipFill rotWithShape="1">
          <a:blip r:embed="rId7">
            <a:alphaModFix/>
          </a:blip>
          <a:srcRect r="4371"/>
          <a:stretch/>
        </p:blipFill>
        <p:spPr>
          <a:xfrm>
            <a:off x="2125889" y="3226467"/>
            <a:ext cx="975912" cy="1102715"/>
          </a:xfrm>
          <a:prstGeom prst="rect">
            <a:avLst/>
          </a:prstGeom>
          <a:noFill/>
          <a:ln>
            <a:noFill/>
          </a:ln>
        </p:spPr>
      </p:pic>
      <p:sp>
        <p:nvSpPr>
          <p:cNvPr id="355" name="Google Shape;355;p16"/>
          <p:cNvSpPr txBox="1"/>
          <p:nvPr/>
        </p:nvSpPr>
        <p:spPr>
          <a:xfrm>
            <a:off x="2480108" y="2383377"/>
            <a:ext cx="1230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5% de crecimiento</a:t>
            </a:r>
            <a:endParaRPr sz="1400">
              <a:solidFill>
                <a:schemeClr val="dk1"/>
              </a:solidFill>
              <a:latin typeface="Arial"/>
              <a:ea typeface="Arial"/>
              <a:cs typeface="Arial"/>
              <a:sym typeface="Arial"/>
            </a:endParaRPr>
          </a:p>
        </p:txBody>
      </p:sp>
      <p:sp>
        <p:nvSpPr>
          <p:cNvPr id="356" name="Google Shape;356;p16"/>
          <p:cNvSpPr txBox="1"/>
          <p:nvPr/>
        </p:nvSpPr>
        <p:spPr>
          <a:xfrm>
            <a:off x="2949800" y="3308363"/>
            <a:ext cx="11385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B02634"/>
                </a:solidFill>
                <a:latin typeface="Arial"/>
                <a:ea typeface="Arial"/>
                <a:cs typeface="Arial"/>
                <a:sym typeface="Arial"/>
              </a:rPr>
              <a:t>2,8% de crecimiento</a:t>
            </a:r>
            <a:endParaRPr sz="1400">
              <a:solidFill>
                <a:srgbClr val="B02634"/>
              </a:solidFill>
              <a:latin typeface="Arial"/>
              <a:ea typeface="Arial"/>
              <a:cs typeface="Arial"/>
              <a:sym typeface="Arial"/>
            </a:endParaRPr>
          </a:p>
        </p:txBody>
      </p:sp>
      <p:sp>
        <p:nvSpPr>
          <p:cNvPr id="357" name="Google Shape;357;p16"/>
          <p:cNvSpPr txBox="1"/>
          <p:nvPr/>
        </p:nvSpPr>
        <p:spPr>
          <a:xfrm>
            <a:off x="664016" y="2539262"/>
            <a:ext cx="2005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Consumo </a:t>
            </a:r>
            <a:r>
              <a:rPr lang="en-GB" sz="1600">
                <a:solidFill>
                  <a:schemeClr val="dk1"/>
                </a:solidFill>
                <a:latin typeface="Arial"/>
                <a:ea typeface="Arial"/>
                <a:cs typeface="Arial"/>
                <a:sym typeface="Arial"/>
              </a:rPr>
              <a:t>total de</a:t>
            </a:r>
            <a:endParaRPr/>
          </a:p>
          <a:p>
            <a:pPr marL="0" marR="0" lvl="0" indent="0" algn="l" rtl="0">
              <a:spcBef>
                <a:spcPts val="0"/>
              </a:spcBef>
              <a:spcAft>
                <a:spcPts val="0"/>
              </a:spcAft>
              <a:buNone/>
            </a:pPr>
            <a:r>
              <a:rPr lang="en-GB" sz="1600">
                <a:solidFill>
                  <a:schemeClr val="dk1"/>
                </a:solidFill>
              </a:rPr>
              <a:t>Electricidad </a:t>
            </a:r>
            <a:r>
              <a:rPr lang="en-GB" sz="1600">
                <a:solidFill>
                  <a:schemeClr val="dk1"/>
                </a:solidFill>
                <a:latin typeface="Arial"/>
                <a:ea typeface="Arial"/>
                <a:cs typeface="Arial"/>
                <a:sym typeface="Arial"/>
              </a:rPr>
              <a:t> [kWh]</a:t>
            </a:r>
            <a:endParaRPr/>
          </a:p>
        </p:txBody>
      </p:sp>
      <p:cxnSp>
        <p:nvCxnSpPr>
          <p:cNvPr id="358" name="Google Shape;358;p16"/>
          <p:cNvCxnSpPr/>
          <p:nvPr/>
        </p:nvCxnSpPr>
        <p:spPr>
          <a:xfrm rot="10800000">
            <a:off x="725935" y="3129503"/>
            <a:ext cx="0" cy="353927"/>
          </a:xfrm>
          <a:prstGeom prst="straightConnector1">
            <a:avLst/>
          </a:prstGeom>
          <a:noFill/>
          <a:ln w="9525" cap="flat" cmpd="sng">
            <a:solidFill>
              <a:srgbClr val="298EFF"/>
            </a:solidFill>
            <a:prstDash val="solid"/>
            <a:miter lim="800000"/>
            <a:headEnd type="none" w="sm" len="sm"/>
            <a:tailEnd type="triangle" w="med" len="med"/>
          </a:ln>
        </p:spPr>
      </p:cxnSp>
      <p:cxnSp>
        <p:nvCxnSpPr>
          <p:cNvPr id="359" name="Google Shape;359;p16"/>
          <p:cNvCxnSpPr/>
          <p:nvPr/>
        </p:nvCxnSpPr>
        <p:spPr>
          <a:xfrm rot="10800000" flipH="1">
            <a:off x="2663404" y="4703201"/>
            <a:ext cx="528960" cy="1"/>
          </a:xfrm>
          <a:prstGeom prst="straightConnector1">
            <a:avLst/>
          </a:prstGeom>
          <a:noFill/>
          <a:ln w="9525" cap="flat" cmpd="sng">
            <a:solidFill>
              <a:srgbClr val="298EFF"/>
            </a:solidFill>
            <a:prstDash val="solid"/>
            <a:miter lim="800000"/>
            <a:headEnd type="none" w="sm" len="sm"/>
            <a:tailEnd type="triangle" w="med" len="med"/>
          </a:ln>
        </p:spPr>
      </p:cxnSp>
      <p:sp>
        <p:nvSpPr>
          <p:cNvPr id="360" name="Google Shape;360;p16"/>
          <p:cNvSpPr/>
          <p:nvPr/>
        </p:nvSpPr>
        <p:spPr>
          <a:xfrm rot="-3257910" flipH="1">
            <a:off x="2969569" y="4812800"/>
            <a:ext cx="714688" cy="774042"/>
          </a:xfrm>
          <a:prstGeom prst="upArrow">
            <a:avLst>
              <a:gd name="adj1" fmla="val 3326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61" name="Google Shape;361;p16"/>
          <p:cNvSpPr/>
          <p:nvPr/>
        </p:nvSpPr>
        <p:spPr>
          <a:xfrm>
            <a:off x="10314474" y="12236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6" descr="Track7_Lecture1_Slide16.mp3"/>
          <p:cNvPicPr preferRelativeResize="0"/>
          <p:nvPr/>
        </p:nvPicPr>
        <p:blipFill rotWithShape="1">
          <a:blip r:embed="rId8">
            <a:alphaModFix/>
          </a:blip>
          <a:srcRect/>
          <a:stretch/>
        </p:blipFill>
        <p:spPr>
          <a:xfrm>
            <a:off x="10385839" y="193734"/>
            <a:ext cx="812800" cy="812800"/>
          </a:xfrm>
          <a:prstGeom prst="rect">
            <a:avLst/>
          </a:prstGeom>
          <a:noFill/>
          <a:ln>
            <a:noFill/>
          </a:ln>
        </p:spPr>
      </p:pic>
      <p:grpSp>
        <p:nvGrpSpPr>
          <p:cNvPr id="363" name="Google Shape;363;p16"/>
          <p:cNvGrpSpPr/>
          <p:nvPr/>
        </p:nvGrpSpPr>
        <p:grpSpPr>
          <a:xfrm>
            <a:off x="2175853" y="3073109"/>
            <a:ext cx="1534254" cy="1588989"/>
            <a:chOff x="6324600" y="1676400"/>
            <a:chExt cx="2476201" cy="2182677"/>
          </a:xfrm>
        </p:grpSpPr>
        <p:sp>
          <p:nvSpPr>
            <p:cNvPr id="364" name="Google Shape;364;p16"/>
            <p:cNvSpPr/>
            <p:nvPr/>
          </p:nvSpPr>
          <p:spPr>
            <a:xfrm>
              <a:off x="6324600" y="1676400"/>
              <a:ext cx="1173163" cy="1193800"/>
            </a:xfrm>
            <a:custGeom>
              <a:avLst/>
              <a:gdLst/>
              <a:ahLst/>
              <a:cxnLst/>
              <a:rect l="l" t="t" r="r" b="b"/>
              <a:pathLst>
                <a:path w="1173480" h="1194388" extrusionOk="0">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65" name="Google Shape;365;p16"/>
            <p:cNvSpPr txBox="1"/>
            <p:nvPr/>
          </p:nvSpPr>
          <p:spPr>
            <a:xfrm>
              <a:off x="6553201" y="3394077"/>
              <a:ext cx="2247600" cy="46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Proyectado</a:t>
              </a:r>
              <a:endParaRPr/>
            </a:p>
          </p:txBody>
        </p:sp>
      </p:grpSp>
      <p:pic>
        <p:nvPicPr>
          <p:cNvPr id="366" name="Google Shape;366;p16"/>
          <p:cNvPicPr preferRelativeResize="0"/>
          <p:nvPr/>
        </p:nvPicPr>
        <p:blipFill rotWithShape="1">
          <a:blip r:embed="rId9">
            <a:alphaModFix/>
          </a:blip>
          <a:srcRect r="2179"/>
          <a:stretch/>
        </p:blipFill>
        <p:spPr>
          <a:xfrm>
            <a:off x="2136689" y="3908983"/>
            <a:ext cx="975913" cy="42489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3" name="Google Shape;373;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21</a:t>
            </a:r>
            <a:endParaRPr sz="1400" b="1">
              <a:solidFill>
                <a:schemeClr val="lt1"/>
              </a:solidFill>
              <a:latin typeface="Open Sans ExtraBold"/>
              <a:ea typeface="Open Sans ExtraBold"/>
              <a:cs typeface="Open Sans ExtraBold"/>
              <a:sym typeface="Open Sans ExtraBold"/>
            </a:endParaRPr>
          </a:p>
        </p:txBody>
      </p:sp>
      <p:sp>
        <p:nvSpPr>
          <p:cNvPr id="374" name="Google Shape;374;p17"/>
          <p:cNvSpPr/>
          <p:nvPr/>
        </p:nvSpPr>
        <p:spPr>
          <a:xfrm>
            <a:off x="368605" y="1740860"/>
            <a:ext cx="7741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1.4.1 Los resultados de aprendizaje previstos para este curso</a:t>
            </a:r>
            <a:endParaRPr/>
          </a:p>
        </p:txBody>
      </p:sp>
      <p:sp>
        <p:nvSpPr>
          <p:cNvPr id="375" name="Google Shape;375;p17"/>
          <p:cNvSpPr txBox="1"/>
          <p:nvPr/>
        </p:nvSpPr>
        <p:spPr>
          <a:xfrm>
            <a:off x="368605" y="269217"/>
            <a:ext cx="10951245" cy="138582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1.4  </a:t>
            </a:r>
            <a:r>
              <a:rPr lang="en-GB" sz="4400">
                <a:solidFill>
                  <a:schemeClr val="dk1"/>
                </a:solidFill>
              </a:rPr>
              <a:t>EStructura </a:t>
            </a:r>
            <a:r>
              <a:rPr lang="en-GB" sz="4400">
                <a:solidFill>
                  <a:schemeClr val="dk1"/>
                </a:solidFill>
                <a:latin typeface="Arial"/>
                <a:ea typeface="Arial"/>
                <a:cs typeface="Arial"/>
                <a:sym typeface="Arial"/>
              </a:rPr>
              <a:t>y objetivos </a:t>
            </a:r>
            <a:endParaRPr/>
          </a:p>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latin typeface="Arial"/>
                <a:ea typeface="Arial"/>
                <a:cs typeface="Arial"/>
                <a:sym typeface="Arial"/>
              </a:rPr>
              <a:t>del curso </a:t>
            </a:r>
            <a:endParaRPr/>
          </a:p>
        </p:txBody>
      </p:sp>
      <p:sp>
        <p:nvSpPr>
          <p:cNvPr id="376" name="Google Shape;376;p17"/>
          <p:cNvSpPr txBox="1">
            <a:spLocks noGrp="1"/>
          </p:cNvSpPr>
          <p:nvPr>
            <p:ph type="body" idx="1"/>
          </p:nvPr>
        </p:nvSpPr>
        <p:spPr>
          <a:xfrm>
            <a:off x="714698" y="2468993"/>
            <a:ext cx="9041842"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GB" sz="2000">
                <a:latin typeface="Arial"/>
                <a:ea typeface="Arial"/>
                <a:cs typeface="Arial"/>
                <a:sym typeface="Arial"/>
              </a:rPr>
              <a:t>Ya ha recibido una introducción sobre por qué son importantes el EBS y el MAED. Al final de este curso, usted debería:</a:t>
            </a:r>
            <a:endParaRPr>
              <a:latin typeface="Arial"/>
              <a:ea typeface="Arial"/>
              <a:cs typeface="Arial"/>
              <a:sym typeface="Arial"/>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RAP1: comprender el análisis del sistema energético</a:t>
            </a:r>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RAP2: ser capaz de realizar un balance energético utilizando el Estudio de balance energético </a:t>
            </a:r>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RAP3: utilizar el MAED-D para elaborar una proyección de la demanda de energía futura, basada en un escenario desarrollo</a:t>
            </a:r>
            <a:endParaRPr/>
          </a:p>
          <a:p>
            <a:pPr marL="228600" lvl="0" indent="-228600" algn="l" rtl="0">
              <a:lnSpc>
                <a:spcPct val="100000"/>
              </a:lnSpc>
              <a:spcBef>
                <a:spcPts val="1000"/>
              </a:spcBef>
              <a:spcAft>
                <a:spcPts val="0"/>
              </a:spcAft>
              <a:buClr>
                <a:schemeClr val="dk1"/>
              </a:buClr>
              <a:buSzPts val="2000"/>
              <a:buChar char="•"/>
            </a:pPr>
            <a:r>
              <a:rPr lang="en-GB" sz="2000">
                <a:latin typeface="Arial"/>
                <a:ea typeface="Arial"/>
                <a:cs typeface="Arial"/>
                <a:sym typeface="Arial"/>
              </a:rPr>
              <a:t>RAP4: ser capaz de manejar el MAED-EL para generar curvas de carga horarias</a:t>
            </a:r>
            <a:endParaRPr/>
          </a:p>
          <a:p>
            <a:pPr marL="228600" lvl="0" indent="-101600" algn="l" rtl="0">
              <a:lnSpc>
                <a:spcPct val="100000"/>
              </a:lnSpc>
              <a:spcBef>
                <a:spcPts val="1000"/>
              </a:spcBef>
              <a:spcAft>
                <a:spcPts val="0"/>
              </a:spcAft>
              <a:buClr>
                <a:schemeClr val="dk1"/>
              </a:buClr>
              <a:buSzPts val="2000"/>
              <a:buNone/>
            </a:pPr>
            <a:endParaRPr sz="2000">
              <a:latin typeface="Arial"/>
              <a:ea typeface="Arial"/>
              <a:cs typeface="Arial"/>
              <a:sym typeface="Arial"/>
            </a:endParaRPr>
          </a:p>
        </p:txBody>
      </p:sp>
      <p:sp>
        <p:nvSpPr>
          <p:cNvPr id="377" name="Google Shape;377;p17"/>
          <p:cNvSpPr/>
          <p:nvPr/>
        </p:nvSpPr>
        <p:spPr>
          <a:xfrm>
            <a:off x="10364320" y="19004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8" name="Google Shape;378;p17" descr="Track7_Lecture1_Slide17.mp3"/>
          <p:cNvPicPr preferRelativeResize="0"/>
          <p:nvPr/>
        </p:nvPicPr>
        <p:blipFill rotWithShape="1">
          <a:blip r:embed="rId4">
            <a:alphaModFix/>
          </a:blip>
          <a:srcRect/>
          <a:stretch/>
        </p:blipFill>
        <p:spPr>
          <a:xfrm>
            <a:off x="10435685" y="26921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18" descr="Graphical user interface, text&#10;&#10;Description automatically generated"/>
          <p:cNvPicPr preferRelativeResize="0"/>
          <p:nvPr/>
        </p:nvPicPr>
        <p:blipFill rotWithShape="1">
          <a:blip r:embed="rId3">
            <a:alphaModFix/>
          </a:blip>
          <a:srcRect/>
          <a:stretch/>
        </p:blipFill>
        <p:spPr>
          <a:xfrm>
            <a:off x="0" y="-37669"/>
            <a:ext cx="12192000" cy="6858000"/>
          </a:xfrm>
          <a:prstGeom prst="rect">
            <a:avLst/>
          </a:prstGeom>
          <a:noFill/>
          <a:ln>
            <a:noFill/>
          </a:ln>
        </p:spPr>
      </p:pic>
      <p:sp>
        <p:nvSpPr>
          <p:cNvPr id="385" name="Google Shape;385;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86" name="Google Shape;386;p18"/>
          <p:cNvSpPr/>
          <p:nvPr/>
        </p:nvSpPr>
        <p:spPr>
          <a:xfrm>
            <a:off x="668935" y="1457017"/>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1.4.2 Estructura del curso</a:t>
            </a:r>
            <a:endParaRPr/>
          </a:p>
        </p:txBody>
      </p:sp>
      <p:grpSp>
        <p:nvGrpSpPr>
          <p:cNvPr id="387" name="Google Shape;387;p18"/>
          <p:cNvGrpSpPr/>
          <p:nvPr/>
        </p:nvGrpSpPr>
        <p:grpSpPr>
          <a:xfrm>
            <a:off x="3395641" y="1974715"/>
            <a:ext cx="2353406" cy="4173743"/>
            <a:chOff x="2013994" y="1885479"/>
            <a:chExt cx="2257065" cy="4262979"/>
          </a:xfrm>
        </p:grpSpPr>
        <p:grpSp>
          <p:nvGrpSpPr>
            <p:cNvPr id="388" name="Google Shape;388;p18"/>
            <p:cNvGrpSpPr/>
            <p:nvPr/>
          </p:nvGrpSpPr>
          <p:grpSpPr>
            <a:xfrm>
              <a:off x="2013994" y="2498886"/>
              <a:ext cx="2257065" cy="3649572"/>
              <a:chOff x="1423685" y="2095017"/>
              <a:chExt cx="2257065" cy="3649572"/>
            </a:xfrm>
          </p:grpSpPr>
          <p:sp>
            <p:nvSpPr>
              <p:cNvPr id="389" name="Google Shape;389;p18"/>
              <p:cNvSpPr/>
              <p:nvPr/>
            </p:nvSpPr>
            <p:spPr>
              <a:xfrm>
                <a:off x="1423686" y="2095017"/>
                <a:ext cx="2245489" cy="324091"/>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Mini </a:t>
                </a:r>
                <a:r>
                  <a:rPr lang="en-GB" sz="1800">
                    <a:solidFill>
                      <a:schemeClr val="dk1"/>
                    </a:solidFill>
                  </a:rPr>
                  <a:t>lección </a:t>
                </a:r>
                <a:r>
                  <a:rPr lang="en-GB" sz="1800">
                    <a:solidFill>
                      <a:schemeClr val="dk1"/>
                    </a:solidFill>
                    <a:latin typeface="Arial"/>
                    <a:ea typeface="Arial"/>
                    <a:cs typeface="Arial"/>
                    <a:sym typeface="Arial"/>
                  </a:rPr>
                  <a:t>1</a:t>
                </a:r>
                <a:endParaRPr/>
              </a:p>
            </p:txBody>
          </p:sp>
          <p:sp>
            <p:nvSpPr>
              <p:cNvPr id="390" name="Google Shape;390;p18"/>
              <p:cNvSpPr/>
              <p:nvPr/>
            </p:nvSpPr>
            <p:spPr>
              <a:xfrm>
                <a:off x="1435261" y="2575703"/>
                <a:ext cx="2245489" cy="314831"/>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Prueba 1</a:t>
                </a:r>
                <a:endParaRPr/>
              </a:p>
            </p:txBody>
          </p:sp>
          <p:sp>
            <p:nvSpPr>
              <p:cNvPr id="391" name="Google Shape;391;p18"/>
              <p:cNvSpPr/>
              <p:nvPr/>
            </p:nvSpPr>
            <p:spPr>
              <a:xfrm>
                <a:off x="1423685" y="4949833"/>
                <a:ext cx="2245489" cy="324091"/>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Mini </a:t>
                </a:r>
                <a:r>
                  <a:rPr lang="en-GB" sz="1800">
                    <a:solidFill>
                      <a:schemeClr val="dk1"/>
                    </a:solidFill>
                  </a:rPr>
                  <a:t>lección </a:t>
                </a:r>
                <a:r>
                  <a:rPr lang="en-GB" sz="1800">
                    <a:solidFill>
                      <a:schemeClr val="dk1"/>
                    </a:solidFill>
                    <a:latin typeface="Arial"/>
                    <a:ea typeface="Arial"/>
                    <a:cs typeface="Arial"/>
                    <a:sym typeface="Arial"/>
                  </a:rPr>
                  <a:t>4</a:t>
                </a:r>
                <a:endParaRPr/>
              </a:p>
            </p:txBody>
          </p:sp>
          <p:sp>
            <p:nvSpPr>
              <p:cNvPr id="392" name="Google Shape;392;p18"/>
              <p:cNvSpPr/>
              <p:nvPr/>
            </p:nvSpPr>
            <p:spPr>
              <a:xfrm>
                <a:off x="1423685" y="5429758"/>
                <a:ext cx="2245489" cy="314831"/>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Prueba 4</a:t>
                </a:r>
                <a:endParaRPr/>
              </a:p>
            </p:txBody>
          </p:sp>
          <p:sp>
            <p:nvSpPr>
              <p:cNvPr id="393" name="Google Shape;393;p18"/>
              <p:cNvSpPr/>
              <p:nvPr/>
            </p:nvSpPr>
            <p:spPr>
              <a:xfrm>
                <a:off x="1435261" y="3999243"/>
                <a:ext cx="2245489" cy="324091"/>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Mini </a:t>
                </a:r>
                <a:r>
                  <a:rPr lang="en-GB" sz="1800">
                    <a:solidFill>
                      <a:schemeClr val="dk1"/>
                    </a:solidFill>
                  </a:rPr>
                  <a:t>lección </a:t>
                </a:r>
                <a:r>
                  <a:rPr lang="en-GB" sz="1800">
                    <a:solidFill>
                      <a:schemeClr val="dk1"/>
                    </a:solidFill>
                    <a:latin typeface="Arial"/>
                    <a:ea typeface="Arial"/>
                    <a:cs typeface="Arial"/>
                    <a:sym typeface="Arial"/>
                  </a:rPr>
                  <a:t>3</a:t>
                </a:r>
                <a:endParaRPr/>
              </a:p>
            </p:txBody>
          </p:sp>
          <p:sp>
            <p:nvSpPr>
              <p:cNvPr id="394" name="Google Shape;394;p18"/>
              <p:cNvSpPr/>
              <p:nvPr/>
            </p:nvSpPr>
            <p:spPr>
              <a:xfrm>
                <a:off x="1435261" y="4479168"/>
                <a:ext cx="2245489" cy="314831"/>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Prueba 3</a:t>
                </a:r>
                <a:endParaRPr/>
              </a:p>
            </p:txBody>
          </p:sp>
          <p:sp>
            <p:nvSpPr>
              <p:cNvPr id="395" name="Google Shape;395;p18"/>
              <p:cNvSpPr/>
              <p:nvPr/>
            </p:nvSpPr>
            <p:spPr>
              <a:xfrm>
                <a:off x="1435261" y="3047130"/>
                <a:ext cx="2245489" cy="324091"/>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Mini </a:t>
                </a:r>
                <a:r>
                  <a:rPr lang="en-GB" sz="1800">
                    <a:solidFill>
                      <a:schemeClr val="dk1"/>
                    </a:solidFill>
                  </a:rPr>
                  <a:t>lección </a:t>
                </a:r>
                <a:r>
                  <a:rPr lang="en-GB" sz="1800">
                    <a:solidFill>
                      <a:schemeClr val="dk1"/>
                    </a:solidFill>
                    <a:latin typeface="Arial"/>
                    <a:ea typeface="Arial"/>
                    <a:cs typeface="Arial"/>
                    <a:sym typeface="Arial"/>
                  </a:rPr>
                  <a:t>2</a:t>
                </a:r>
                <a:endParaRPr/>
              </a:p>
            </p:txBody>
          </p:sp>
          <p:sp>
            <p:nvSpPr>
              <p:cNvPr id="396" name="Google Shape;396;p18"/>
              <p:cNvSpPr/>
              <p:nvPr/>
            </p:nvSpPr>
            <p:spPr>
              <a:xfrm>
                <a:off x="1423686" y="3527817"/>
                <a:ext cx="2245489" cy="314831"/>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Prueba 2</a:t>
                </a:r>
                <a:endParaRPr/>
              </a:p>
            </p:txBody>
          </p:sp>
        </p:grpSp>
        <p:sp>
          <p:nvSpPr>
            <p:cNvPr id="397" name="Google Shape;397;p18"/>
            <p:cNvSpPr txBox="1"/>
            <p:nvPr/>
          </p:nvSpPr>
          <p:spPr>
            <a:xfrm>
              <a:off x="2228127" y="1885479"/>
              <a:ext cx="1840374" cy="40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9CC2E5"/>
                  </a:solidFill>
                </a:rPr>
                <a:t>Lección</a:t>
              </a:r>
              <a:endParaRPr/>
            </a:p>
          </p:txBody>
        </p:sp>
      </p:grpSp>
      <p:grpSp>
        <p:nvGrpSpPr>
          <p:cNvPr id="398" name="Google Shape;398;p18"/>
          <p:cNvGrpSpPr/>
          <p:nvPr/>
        </p:nvGrpSpPr>
        <p:grpSpPr>
          <a:xfrm>
            <a:off x="6664185" y="2129586"/>
            <a:ext cx="2468433" cy="4018871"/>
            <a:chOff x="7007504" y="1888414"/>
            <a:chExt cx="2245490" cy="4260043"/>
          </a:xfrm>
        </p:grpSpPr>
        <p:sp>
          <p:nvSpPr>
            <p:cNvPr id="399" name="Google Shape;399;p18"/>
            <p:cNvSpPr txBox="1"/>
            <p:nvPr/>
          </p:nvSpPr>
          <p:spPr>
            <a:xfrm>
              <a:off x="7210063" y="1888414"/>
              <a:ext cx="1840374" cy="4241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9CC2E5"/>
                  </a:solidFill>
                </a:rPr>
                <a:t>Prácticas</a:t>
              </a:r>
              <a:endParaRPr/>
            </a:p>
          </p:txBody>
        </p:sp>
        <p:sp>
          <p:nvSpPr>
            <p:cNvPr id="400" name="Google Shape;400;p18"/>
            <p:cNvSpPr/>
            <p:nvPr/>
          </p:nvSpPr>
          <p:spPr>
            <a:xfrm>
              <a:off x="7007504" y="5833626"/>
              <a:ext cx="2245489" cy="314831"/>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Cuestionario</a:t>
              </a:r>
              <a:endParaRPr/>
            </a:p>
          </p:txBody>
        </p:sp>
        <p:sp>
          <p:nvSpPr>
            <p:cNvPr id="401" name="Google Shape;401;p18"/>
            <p:cNvSpPr/>
            <p:nvPr/>
          </p:nvSpPr>
          <p:spPr>
            <a:xfrm>
              <a:off x="7007505" y="2498886"/>
              <a:ext cx="2245489" cy="317890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Ejercicios prácticos</a:t>
              </a:r>
              <a:endParaRPr sz="1800">
                <a:solidFill>
                  <a:schemeClr val="dk1"/>
                </a:solidFill>
                <a:latin typeface="Arial"/>
                <a:ea typeface="Arial"/>
                <a:cs typeface="Arial"/>
                <a:sym typeface="Arial"/>
              </a:endParaRPr>
            </a:p>
          </p:txBody>
        </p:sp>
      </p:grpSp>
      <p:sp>
        <p:nvSpPr>
          <p:cNvPr id="402" name="Google Shape;402;p18"/>
          <p:cNvSpPr txBox="1"/>
          <p:nvPr/>
        </p:nvSpPr>
        <p:spPr>
          <a:xfrm>
            <a:off x="620377" y="71576"/>
            <a:ext cx="10951245" cy="138582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1.4  </a:t>
            </a:r>
            <a:br>
              <a:rPr lang="en-GB" sz="4400">
                <a:solidFill>
                  <a:schemeClr val="dk1"/>
                </a:solidFill>
                <a:latin typeface="Arial"/>
                <a:ea typeface="Arial"/>
                <a:cs typeface="Arial"/>
                <a:sym typeface="Arial"/>
              </a:rPr>
            </a:br>
            <a:r>
              <a:rPr lang="en-GB" sz="4400">
                <a:solidFill>
                  <a:schemeClr val="dk1"/>
                </a:solidFill>
              </a:rPr>
              <a:t>EStructura </a:t>
            </a:r>
            <a:r>
              <a:rPr lang="en-GB" sz="4400">
                <a:solidFill>
                  <a:schemeClr val="dk1"/>
                </a:solidFill>
                <a:latin typeface="Arial"/>
                <a:ea typeface="Arial"/>
                <a:cs typeface="Arial"/>
                <a:sym typeface="Arial"/>
              </a:rPr>
              <a:t>y objetivos del curso </a:t>
            </a:r>
            <a:endParaRPr/>
          </a:p>
        </p:txBody>
      </p:sp>
      <p:sp>
        <p:nvSpPr>
          <p:cNvPr id="403" name="Google Shape;403;p18"/>
          <p:cNvSpPr/>
          <p:nvPr/>
        </p:nvSpPr>
        <p:spPr>
          <a:xfrm>
            <a:off x="10255160" y="21239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4" name="Google Shape;404;p18" descr="Track7_Lecture1_Slide18.mp3"/>
          <p:cNvPicPr preferRelativeResize="0"/>
          <p:nvPr/>
        </p:nvPicPr>
        <p:blipFill rotWithShape="1">
          <a:blip r:embed="rId4">
            <a:alphaModFix/>
          </a:blip>
          <a:srcRect/>
          <a:stretch/>
        </p:blipFill>
        <p:spPr>
          <a:xfrm>
            <a:off x="10326525" y="28376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11" name="Google Shape;411;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412" name="Google Shape;412;p19"/>
          <p:cNvSpPr/>
          <p:nvPr/>
        </p:nvSpPr>
        <p:spPr>
          <a:xfrm>
            <a:off x="930758" y="19992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Open Sans"/>
                <a:ea typeface="Open Sans"/>
                <a:cs typeface="Open Sans"/>
                <a:sym typeface="Open Sans"/>
              </a:rPr>
              <a:t>1.4.3 Las lecciones</a:t>
            </a:r>
            <a:endParaRPr/>
          </a:p>
        </p:txBody>
      </p:sp>
      <p:sp>
        <p:nvSpPr>
          <p:cNvPr id="413" name="Google Shape;413;p19"/>
          <p:cNvSpPr txBox="1">
            <a:spLocks noGrp="1"/>
          </p:cNvSpPr>
          <p:nvPr>
            <p:ph type="body" idx="1"/>
          </p:nvPr>
        </p:nvSpPr>
        <p:spPr>
          <a:xfrm>
            <a:off x="838200" y="2413454"/>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19075" algn="l" rtl="0">
              <a:lnSpc>
                <a:spcPct val="100000"/>
              </a:lnSpc>
              <a:spcBef>
                <a:spcPts val="0"/>
              </a:spcBef>
              <a:spcAft>
                <a:spcPts val="0"/>
              </a:spcAft>
              <a:buClr>
                <a:srgbClr val="C00000"/>
              </a:buClr>
              <a:buSzPct val="100000"/>
              <a:buChar char="•"/>
            </a:pPr>
            <a:r>
              <a:rPr lang="en-GB" sz="2000">
                <a:solidFill>
                  <a:srgbClr val="C00000"/>
                </a:solidFill>
              </a:rPr>
              <a:t>Lección </a:t>
            </a:r>
            <a:r>
              <a:rPr lang="en-GB" sz="2000">
                <a:solidFill>
                  <a:srgbClr val="C00000"/>
                </a:solidFill>
                <a:latin typeface="Open Sans"/>
                <a:ea typeface="Open Sans"/>
                <a:cs typeface="Open Sans"/>
                <a:sym typeface="Open Sans"/>
              </a:rPr>
              <a:t>1 - Introducción al curso (esta </a:t>
            </a:r>
            <a:r>
              <a:rPr lang="en-GB" sz="2000">
                <a:solidFill>
                  <a:srgbClr val="C00000"/>
                </a:solidFill>
              </a:rPr>
              <a:t>lección</a:t>
            </a:r>
            <a:r>
              <a:rPr lang="en-GB" sz="2000">
                <a:solidFill>
                  <a:srgbClr val="C00000"/>
                </a:solidFill>
                <a:latin typeface="Open Sans"/>
                <a:ea typeface="Open Sans"/>
                <a:cs typeface="Open Sans"/>
                <a:sym typeface="Open Sans"/>
              </a:rPr>
              <a:t>)</a:t>
            </a:r>
            <a:endParaRPr>
              <a:latin typeface="Open Sans"/>
              <a:ea typeface="Open Sans"/>
              <a:cs typeface="Open Sans"/>
              <a:sym typeface="Open Sans"/>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2 - Visión general de la planificación energética y del análisis del sistema energético</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3 - La cadena energética</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4 - Introducción al </a:t>
            </a:r>
            <a:r>
              <a:rPr lang="en-GB" sz="2000"/>
              <a:t>E</a:t>
            </a:r>
            <a:r>
              <a:rPr lang="en-GB" sz="2000">
                <a:latin typeface="Open Sans"/>
                <a:ea typeface="Open Sans"/>
                <a:cs typeface="Open Sans"/>
                <a:sym typeface="Open Sans"/>
              </a:rPr>
              <a:t>studio de bala</a:t>
            </a:r>
            <a:r>
              <a:rPr lang="en-GB" sz="2000"/>
              <a:t>nce </a:t>
            </a:r>
            <a:r>
              <a:rPr lang="en-GB" sz="2000">
                <a:latin typeface="Open Sans"/>
                <a:ea typeface="Open Sans"/>
                <a:cs typeface="Open Sans"/>
                <a:sym typeface="Open Sans"/>
              </a:rPr>
              <a:t>energético</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5 - Análisis del sistema energético</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6 - Introducción al MAED-D</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7 - Los sectores en el MAED-D</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8 - Estructura de datos de entrada</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9 - Introducción al MAED-EL</a:t>
            </a:r>
            <a:endParaRPr/>
          </a:p>
          <a:p>
            <a:pPr marL="228600" lvl="0" indent="-219075" algn="l" rtl="0">
              <a:lnSpc>
                <a:spcPct val="100000"/>
              </a:lnSpc>
              <a:spcBef>
                <a:spcPts val="500"/>
              </a:spcBef>
              <a:spcAft>
                <a:spcPts val="0"/>
              </a:spcAft>
              <a:buClr>
                <a:schemeClr val="dk1"/>
              </a:buClr>
              <a:buSzPct val="100000"/>
              <a:buChar char="•"/>
            </a:pPr>
            <a:r>
              <a:rPr lang="en-GB" sz="2000"/>
              <a:t>Lección </a:t>
            </a:r>
            <a:r>
              <a:rPr lang="en-GB" sz="2000">
                <a:latin typeface="Open Sans"/>
                <a:ea typeface="Open Sans"/>
                <a:cs typeface="Open Sans"/>
                <a:sym typeface="Open Sans"/>
              </a:rPr>
              <a:t>10 - Estructura del MAED-EL</a:t>
            </a:r>
            <a:endParaRPr/>
          </a:p>
          <a:p>
            <a:pPr marL="228600" lvl="0" indent="-101600" algn="l" rtl="0">
              <a:lnSpc>
                <a:spcPct val="100000"/>
              </a:lnSpc>
              <a:spcBef>
                <a:spcPts val="500"/>
              </a:spcBef>
              <a:spcAft>
                <a:spcPts val="0"/>
              </a:spcAft>
              <a:buClr>
                <a:schemeClr val="dk1"/>
              </a:buClr>
              <a:buSzPct val="100000"/>
              <a:buNone/>
            </a:pPr>
            <a:endParaRPr sz="2000"/>
          </a:p>
        </p:txBody>
      </p:sp>
      <p:sp>
        <p:nvSpPr>
          <p:cNvPr id="414" name="Google Shape;414;p19"/>
          <p:cNvSpPr txBox="1"/>
          <p:nvPr/>
        </p:nvSpPr>
        <p:spPr>
          <a:xfrm>
            <a:off x="887215" y="690161"/>
            <a:ext cx="10951245" cy="138582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Lección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Estructura y objetivos del curso </a:t>
            </a:r>
            <a:endParaRPr/>
          </a:p>
        </p:txBody>
      </p:sp>
      <p:sp>
        <p:nvSpPr>
          <p:cNvPr id="415" name="Google Shape;415;p19"/>
          <p:cNvSpPr/>
          <p:nvPr/>
        </p:nvSpPr>
        <p:spPr>
          <a:xfrm>
            <a:off x="8890180" y="107652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6" name="Google Shape;416;p19" descr="Track7_Lecture1_Slide19.mp3"/>
          <p:cNvPicPr preferRelativeResize="0"/>
          <p:nvPr/>
        </p:nvPicPr>
        <p:blipFill rotWithShape="1">
          <a:blip r:embed="rId4">
            <a:alphaModFix/>
          </a:blip>
          <a:srcRect/>
          <a:stretch/>
        </p:blipFill>
        <p:spPr>
          <a:xfrm>
            <a:off x="8961545" y="114789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descr="Graphical user interface, text&#10;&#10;Description automatically generated"/>
          <p:cNvPicPr preferRelativeResize="0"/>
          <p:nvPr/>
        </p:nvPicPr>
        <p:blipFill rotWithShape="1">
          <a:blip r:embed="rId3">
            <a:alphaModFix/>
          </a:blip>
          <a:srcRect/>
          <a:stretch/>
        </p:blipFill>
        <p:spPr>
          <a:xfrm>
            <a:off x="0" y="6642"/>
            <a:ext cx="12192000" cy="6858000"/>
          </a:xfrm>
          <a:prstGeom prst="rect">
            <a:avLst/>
          </a:prstGeom>
          <a:noFill/>
          <a:ln>
            <a:noFill/>
          </a:ln>
        </p:spPr>
      </p:pic>
      <p:sp>
        <p:nvSpPr>
          <p:cNvPr id="102" name="Google Shape;102;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2800">
                <a:solidFill>
                  <a:schemeClr val="lt1"/>
                </a:solidFill>
                <a:latin typeface="Open Sans"/>
                <a:ea typeface="Open Sans"/>
                <a:cs typeface="Open Sans"/>
                <a:sym typeface="Open Sans"/>
              </a:rPr>
              <a:t>Mini conferencia Objetivo de aprendizaje</a:t>
            </a:r>
            <a:endParaRPr sz="2800">
              <a:solidFill>
                <a:schemeClr val="lt1"/>
              </a:solidFill>
              <a:latin typeface="Open Sans"/>
              <a:ea typeface="Open Sans"/>
              <a:cs typeface="Open Sans"/>
              <a:sym typeface="Open Sans"/>
            </a:endParaRPr>
          </a:p>
        </p:txBody>
      </p:sp>
      <p:sp>
        <p:nvSpPr>
          <p:cNvPr id="104" name="Google Shape;104;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5" name="Google Shape;105;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GB" sz="18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sp>
        <p:nvSpPr>
          <p:cNvPr id="106" name="Google Shape;106;p2"/>
          <p:cNvSpPr txBox="1"/>
          <p:nvPr/>
        </p:nvSpPr>
        <p:spPr>
          <a:xfrm>
            <a:off x="835429" y="46372"/>
            <a:ext cx="7651304" cy="136167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GB" sz="4400">
                <a:solidFill>
                  <a:schemeClr val="dk1"/>
                </a:solidFill>
                <a:latin typeface="Arial"/>
                <a:ea typeface="Arial"/>
                <a:cs typeface="Arial"/>
                <a:sym typeface="Arial"/>
              </a:rPr>
              <a:t>Resultados del aprendizaje</a:t>
            </a:r>
            <a:endParaRPr sz="4400">
              <a:solidFill>
                <a:schemeClr val="dk1"/>
              </a:solidFill>
              <a:latin typeface="Arial"/>
              <a:ea typeface="Arial"/>
              <a:cs typeface="Arial"/>
              <a:sym typeface="Arial"/>
            </a:endParaRPr>
          </a:p>
        </p:txBody>
      </p:sp>
      <p:sp>
        <p:nvSpPr>
          <p:cNvPr id="107" name="Google Shape;107;p2"/>
          <p:cNvSpPr txBox="1"/>
          <p:nvPr/>
        </p:nvSpPr>
        <p:spPr>
          <a:xfrm>
            <a:off x="886050" y="1417900"/>
            <a:ext cx="5669400" cy="433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Al final de esta </a:t>
            </a:r>
            <a:r>
              <a:rPr lang="en-GB" sz="2000">
                <a:solidFill>
                  <a:srgbClr val="9CC2E5"/>
                </a:solidFill>
              </a:rPr>
              <a:t>lección</a:t>
            </a:r>
            <a:r>
              <a:rPr lang="en-GB" sz="2000">
                <a:solidFill>
                  <a:srgbClr val="9CC2E5"/>
                </a:solidFill>
                <a:latin typeface="Arial"/>
                <a:ea typeface="Arial"/>
                <a:cs typeface="Arial"/>
                <a:sym typeface="Arial"/>
              </a:rPr>
              <a:t>, usted </a:t>
            </a:r>
            <a:r>
              <a:rPr lang="en-GB" sz="2000">
                <a:solidFill>
                  <a:srgbClr val="9CC2E5"/>
                </a:solidFill>
              </a:rPr>
              <a:t>debería</a:t>
            </a:r>
            <a:r>
              <a:rPr lang="en-GB" sz="2000">
                <a:solidFill>
                  <a:srgbClr val="9CC2E5"/>
                </a:solidFill>
                <a:latin typeface="Arial"/>
                <a:ea typeface="Arial"/>
                <a:cs typeface="Arial"/>
                <a:sym typeface="Arial"/>
              </a:rPr>
              <a:t>:</a:t>
            </a:r>
            <a:endParaRPr sz="2000">
              <a:solidFill>
                <a:srgbClr val="9CC2E5"/>
              </a:solidFill>
              <a:latin typeface="Arial"/>
              <a:ea typeface="Arial"/>
              <a:cs typeface="Arial"/>
              <a:sym typeface="Arial"/>
            </a:endParaRPr>
          </a:p>
          <a:p>
            <a:pPr marL="342900" marR="0" lvl="0" indent="-342900" algn="l" rtl="0">
              <a:spcBef>
                <a:spcPts val="1000"/>
              </a:spcBef>
              <a:spcAft>
                <a:spcPts val="0"/>
              </a:spcAft>
              <a:buClr>
                <a:schemeClr val="dk1"/>
              </a:buClr>
              <a:buSzPts val="2000"/>
              <a:buFont typeface="Arial"/>
              <a:buChar char="•"/>
            </a:pPr>
            <a:r>
              <a:rPr lang="en-GB" sz="2000">
                <a:solidFill>
                  <a:schemeClr val="dk1"/>
                </a:solidFill>
              </a:rPr>
              <a:t>RAP</a:t>
            </a:r>
            <a:r>
              <a:rPr lang="en-GB" sz="2000">
                <a:solidFill>
                  <a:schemeClr val="dk1"/>
                </a:solidFill>
                <a:latin typeface="Arial"/>
                <a:ea typeface="Arial"/>
                <a:cs typeface="Arial"/>
                <a:sym typeface="Arial"/>
              </a:rPr>
              <a:t>1: comprender los componentes de los sistemas energéticos y la relación con los Objetivos de Desarrollo Sostenible (ODS)</a:t>
            </a:r>
            <a:endParaRPr/>
          </a:p>
          <a:p>
            <a:pPr marL="342900" marR="0" lvl="0" indent="-342900" algn="l" rtl="0">
              <a:spcBef>
                <a:spcPts val="1000"/>
              </a:spcBef>
              <a:spcAft>
                <a:spcPts val="0"/>
              </a:spcAft>
              <a:buClr>
                <a:schemeClr val="dk1"/>
              </a:buClr>
              <a:buSzPts val="2000"/>
              <a:buFont typeface="Arial"/>
              <a:buChar char="•"/>
            </a:pPr>
            <a:r>
              <a:rPr lang="en-GB" sz="2000">
                <a:solidFill>
                  <a:schemeClr val="dk1"/>
                </a:solidFill>
              </a:rPr>
              <a:t>RAP</a:t>
            </a:r>
            <a:r>
              <a:rPr lang="en-GB" sz="2000">
                <a:solidFill>
                  <a:schemeClr val="dk1"/>
                </a:solidFill>
                <a:latin typeface="Arial"/>
                <a:ea typeface="Arial"/>
                <a:cs typeface="Arial"/>
                <a:sym typeface="Arial"/>
              </a:rPr>
              <a:t>2: conocer la importancia de la planificación del sistema energético</a:t>
            </a:r>
            <a:endParaRPr sz="2000">
              <a:solidFill>
                <a:schemeClr val="dk1"/>
              </a:solidFill>
              <a:latin typeface="Arial"/>
              <a:ea typeface="Arial"/>
              <a:cs typeface="Arial"/>
              <a:sym typeface="Arial"/>
            </a:endParaRPr>
          </a:p>
          <a:p>
            <a:pPr marL="342900" marR="0" lvl="0" indent="-342900" algn="l" rtl="0">
              <a:spcBef>
                <a:spcPts val="1000"/>
              </a:spcBef>
              <a:spcAft>
                <a:spcPts val="0"/>
              </a:spcAft>
              <a:buClr>
                <a:schemeClr val="dk1"/>
              </a:buClr>
              <a:buSzPts val="2000"/>
              <a:buFont typeface="Arial"/>
              <a:buChar char="•"/>
            </a:pPr>
            <a:r>
              <a:rPr lang="en-GB" sz="2000">
                <a:solidFill>
                  <a:schemeClr val="dk1"/>
                </a:solidFill>
              </a:rPr>
              <a:t>RAP</a:t>
            </a:r>
            <a:r>
              <a:rPr lang="en-GB" sz="2000">
                <a:solidFill>
                  <a:schemeClr val="dk1"/>
                </a:solidFill>
                <a:latin typeface="Arial"/>
                <a:ea typeface="Arial"/>
                <a:cs typeface="Arial"/>
                <a:sym typeface="Arial"/>
              </a:rPr>
              <a:t>3: haber tenido una introducción al Estudio de Balance Energético (EBS) y al Modelo de Análisis de Sistemas Energéticos (MAED)</a:t>
            </a:r>
            <a:endParaRPr/>
          </a:p>
          <a:p>
            <a:pPr marL="342900" marR="0" lvl="0" indent="-342900" algn="l" rtl="0">
              <a:spcBef>
                <a:spcPts val="1000"/>
              </a:spcBef>
              <a:spcAft>
                <a:spcPts val="0"/>
              </a:spcAft>
              <a:buClr>
                <a:schemeClr val="dk1"/>
              </a:buClr>
              <a:buSzPts val="2000"/>
              <a:buFont typeface="Arial"/>
              <a:buChar char="•"/>
            </a:pPr>
            <a:r>
              <a:rPr lang="en-GB" sz="2000">
                <a:solidFill>
                  <a:schemeClr val="dk1"/>
                </a:solidFill>
              </a:rPr>
              <a:t>RAP</a:t>
            </a:r>
            <a:r>
              <a:rPr lang="en-GB" sz="2000">
                <a:solidFill>
                  <a:schemeClr val="dk1"/>
                </a:solidFill>
                <a:latin typeface="Arial"/>
                <a:ea typeface="Arial"/>
                <a:cs typeface="Arial"/>
                <a:sym typeface="Arial"/>
              </a:rPr>
              <a:t>4: conocer </a:t>
            </a:r>
            <a:r>
              <a:rPr lang="en-GB" sz="2000">
                <a:solidFill>
                  <a:schemeClr val="dk1"/>
                </a:solidFill>
              </a:rPr>
              <a:t>la estructura</a:t>
            </a:r>
            <a:r>
              <a:rPr lang="en-GB" sz="2000">
                <a:solidFill>
                  <a:schemeClr val="dk1"/>
                </a:solidFill>
                <a:latin typeface="Arial"/>
                <a:ea typeface="Arial"/>
                <a:cs typeface="Arial"/>
                <a:sym typeface="Arial"/>
              </a:rPr>
              <a:t> del curso y los objetivos de aprendizaje</a:t>
            </a:r>
            <a:endParaRPr sz="2000">
              <a:solidFill>
                <a:schemeClr val="dk1"/>
              </a:solidFill>
              <a:latin typeface="Arial"/>
              <a:ea typeface="Arial"/>
              <a:cs typeface="Arial"/>
              <a:sym typeface="Arial"/>
            </a:endParaRPr>
          </a:p>
        </p:txBody>
      </p:sp>
      <p:grpSp>
        <p:nvGrpSpPr>
          <p:cNvPr id="108" name="Google Shape;108;p2"/>
          <p:cNvGrpSpPr/>
          <p:nvPr/>
        </p:nvGrpSpPr>
        <p:grpSpPr>
          <a:xfrm>
            <a:off x="6896571" y="1869881"/>
            <a:ext cx="4196750" cy="3538984"/>
            <a:chOff x="5517949" y="1528650"/>
            <a:chExt cx="2898301" cy="2447800"/>
          </a:xfrm>
        </p:grpSpPr>
        <p:sp>
          <p:nvSpPr>
            <p:cNvPr id="109" name="Google Shape;109;p2"/>
            <p:cNvSpPr/>
            <p:nvPr/>
          </p:nvSpPr>
          <p:spPr>
            <a:xfrm>
              <a:off x="5517950" y="15286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1.1. Los sistemas energéticos y los ODS</a:t>
              </a:r>
              <a:endParaRPr sz="1600">
                <a:solidFill>
                  <a:schemeClr val="dk1"/>
                </a:solidFill>
                <a:latin typeface="Arial"/>
                <a:ea typeface="Arial"/>
                <a:cs typeface="Arial"/>
                <a:sym typeface="Arial"/>
              </a:endParaRPr>
            </a:p>
          </p:txBody>
        </p:sp>
        <p:sp>
          <p:nvSpPr>
            <p:cNvPr id="110" name="Google Shape;110;p2"/>
            <p:cNvSpPr/>
            <p:nvPr/>
          </p:nvSpPr>
          <p:spPr>
            <a:xfrm>
              <a:off x="5517950" y="22123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1.2. Planificación energética</a:t>
              </a:r>
              <a:endParaRPr sz="1600">
                <a:solidFill>
                  <a:schemeClr val="dk1"/>
                </a:solidFill>
                <a:latin typeface="Arial"/>
                <a:ea typeface="Arial"/>
                <a:cs typeface="Arial"/>
                <a:sym typeface="Arial"/>
              </a:endParaRPr>
            </a:p>
          </p:txBody>
        </p:sp>
        <p:sp>
          <p:nvSpPr>
            <p:cNvPr id="111" name="Google Shape;111;p2"/>
            <p:cNvSpPr/>
            <p:nvPr/>
          </p:nvSpPr>
          <p:spPr>
            <a:xfrm>
              <a:off x="5517949" y="2861138"/>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1.3. Introducción a EBS y MAED</a:t>
              </a:r>
              <a:endParaRPr sz="1600">
                <a:solidFill>
                  <a:schemeClr val="dk1"/>
                </a:solidFill>
                <a:latin typeface="Arial"/>
                <a:ea typeface="Arial"/>
                <a:cs typeface="Arial"/>
                <a:sym typeface="Arial"/>
              </a:endParaRPr>
            </a:p>
          </p:txBody>
        </p:sp>
        <p:sp>
          <p:nvSpPr>
            <p:cNvPr id="112" name="Google Shape;112;p2"/>
            <p:cNvSpPr/>
            <p:nvPr/>
          </p:nvSpPr>
          <p:spPr>
            <a:xfrm>
              <a:off x="5517950" y="35099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1.4 </a:t>
              </a:r>
              <a:r>
                <a:rPr lang="en-GB" sz="1600">
                  <a:solidFill>
                    <a:schemeClr val="dk1"/>
                  </a:solidFill>
                </a:rPr>
                <a:t>Estructura </a:t>
              </a:r>
              <a:r>
                <a:rPr lang="en-GB" sz="1600">
                  <a:solidFill>
                    <a:schemeClr val="dk1"/>
                  </a:solidFill>
                  <a:latin typeface="Arial"/>
                  <a:ea typeface="Arial"/>
                  <a:cs typeface="Arial"/>
                  <a:sym typeface="Arial"/>
                </a:rPr>
                <a:t>y objetivos del curso</a:t>
              </a:r>
              <a:endParaRPr sz="1600">
                <a:solidFill>
                  <a:schemeClr val="dk1"/>
                </a:solidFill>
                <a:latin typeface="Arial"/>
                <a:ea typeface="Arial"/>
                <a:cs typeface="Arial"/>
                <a:sym typeface="Arial"/>
              </a:endParaRPr>
            </a:p>
          </p:txBody>
        </p:sp>
        <p:cxnSp>
          <p:nvCxnSpPr>
            <p:cNvPr id="113" name="Google Shape;113;p2"/>
            <p:cNvCxnSpPr/>
            <p:nvPr/>
          </p:nvCxnSpPr>
          <p:spPr>
            <a:xfrm>
              <a:off x="6967100" y="1995150"/>
              <a:ext cx="0" cy="217200"/>
            </a:xfrm>
            <a:prstGeom prst="straightConnector1">
              <a:avLst/>
            </a:prstGeom>
            <a:noFill/>
            <a:ln w="9525" cap="flat" cmpd="sng">
              <a:solidFill>
                <a:schemeClr val="dk2"/>
              </a:solidFill>
              <a:prstDash val="solid"/>
              <a:round/>
              <a:headEnd type="none" w="sm" len="sm"/>
              <a:tailEnd type="triangle" w="med" len="med"/>
            </a:ln>
          </p:spPr>
        </p:cxnSp>
        <p:cxnSp>
          <p:nvCxnSpPr>
            <p:cNvPr id="114" name="Google Shape;114;p2"/>
            <p:cNvCxnSpPr/>
            <p:nvPr/>
          </p:nvCxnSpPr>
          <p:spPr>
            <a:xfrm>
              <a:off x="6967100" y="2678850"/>
              <a:ext cx="0" cy="182400"/>
            </a:xfrm>
            <a:prstGeom prst="straightConnector1">
              <a:avLst/>
            </a:prstGeom>
            <a:noFill/>
            <a:ln w="9525" cap="flat" cmpd="sng">
              <a:solidFill>
                <a:schemeClr val="dk2"/>
              </a:solidFill>
              <a:prstDash val="solid"/>
              <a:round/>
              <a:headEnd type="none" w="sm" len="sm"/>
              <a:tailEnd type="triangle" w="med" len="med"/>
            </a:ln>
          </p:spPr>
        </p:cxnSp>
        <p:cxnSp>
          <p:nvCxnSpPr>
            <p:cNvPr id="115" name="Google Shape;115;p2"/>
            <p:cNvCxnSpPr/>
            <p:nvPr/>
          </p:nvCxnSpPr>
          <p:spPr>
            <a:xfrm>
              <a:off x="6967100" y="3327638"/>
              <a:ext cx="0" cy="182400"/>
            </a:xfrm>
            <a:prstGeom prst="straightConnector1">
              <a:avLst/>
            </a:prstGeom>
            <a:noFill/>
            <a:ln w="9525" cap="flat" cmpd="sng">
              <a:solidFill>
                <a:schemeClr val="dk2"/>
              </a:solidFill>
              <a:prstDash val="solid"/>
              <a:round/>
              <a:headEnd type="none" w="sm" len="sm"/>
              <a:tailEnd type="triangle" w="med" len="med"/>
            </a:ln>
          </p:spPr>
        </p:cxnSp>
      </p:grpSp>
      <p:sp>
        <p:nvSpPr>
          <p:cNvPr id="116" name="Google Shape;116;p2"/>
          <p:cNvSpPr/>
          <p:nvPr/>
        </p:nvSpPr>
        <p:spPr>
          <a:xfrm>
            <a:off x="9861601" y="20567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2" descr="Track7_Lecture1_Slide2.mp3"/>
          <p:cNvPicPr preferRelativeResize="0"/>
          <p:nvPr/>
        </p:nvPicPr>
        <p:blipFill rotWithShape="1">
          <a:blip r:embed="rId4">
            <a:alphaModFix/>
          </a:blip>
          <a:srcRect/>
          <a:stretch/>
        </p:blipFill>
        <p:spPr>
          <a:xfrm>
            <a:off x="9932966" y="32081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3" name="Google Shape;423;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424" name="Google Shape;424;p20"/>
          <p:cNvSpPr txBox="1">
            <a:spLocks noGrp="1"/>
          </p:cNvSpPr>
          <p:nvPr>
            <p:ph type="body" idx="1"/>
          </p:nvPr>
        </p:nvSpPr>
        <p:spPr>
          <a:xfrm>
            <a:off x="910771" y="2391682"/>
            <a:ext cx="10515600" cy="435859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GB" sz="2000">
                <a:latin typeface="Arial"/>
                <a:ea typeface="Arial"/>
                <a:cs typeface="Arial"/>
                <a:sym typeface="Arial"/>
              </a:rPr>
              <a:t>Ejercicio 1 - Instalación del modelo EBS</a:t>
            </a:r>
            <a:endParaRPr>
              <a:latin typeface="Arial"/>
              <a:ea typeface="Arial"/>
              <a:cs typeface="Arial"/>
              <a:sym typeface="Arial"/>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2 - Caso demostrativo de EBS</a:t>
            </a:r>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3 - Instalación del modelo MAED</a:t>
            </a:r>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4 - Configuración de la estructura en MAED-D</a:t>
            </a:r>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5 - Configuración de la estructura en MAED-D cont.</a:t>
            </a:r>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6 - Introducción de datos en MAED-D</a:t>
            </a:r>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7 - Preparación de datos de MAED-EL</a:t>
            </a:r>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8 - Introducción de datos en MAED-EL</a:t>
            </a:r>
            <a:endParaRPr/>
          </a:p>
          <a:p>
            <a:pPr marL="228600" lvl="0" indent="-228600" algn="l" rtl="0">
              <a:lnSpc>
                <a:spcPct val="100000"/>
              </a:lnSpc>
              <a:spcBef>
                <a:spcPts val="500"/>
              </a:spcBef>
              <a:spcAft>
                <a:spcPts val="0"/>
              </a:spcAft>
              <a:buClr>
                <a:schemeClr val="dk1"/>
              </a:buClr>
              <a:buSzPts val="2000"/>
              <a:buChar char="•"/>
            </a:pPr>
            <a:r>
              <a:rPr lang="en-GB" sz="2000">
                <a:latin typeface="Arial"/>
                <a:ea typeface="Arial"/>
                <a:cs typeface="Arial"/>
                <a:sym typeface="Arial"/>
              </a:rPr>
              <a:t>Ejercicio 9 - Estudio de caso MAED-EL</a:t>
            </a:r>
            <a:endParaRPr/>
          </a:p>
          <a:p>
            <a:pPr marL="228600" lvl="0" indent="-101600" algn="l" rtl="0">
              <a:lnSpc>
                <a:spcPct val="100000"/>
              </a:lnSpc>
              <a:spcBef>
                <a:spcPts val="500"/>
              </a:spcBef>
              <a:spcAft>
                <a:spcPts val="0"/>
              </a:spcAft>
              <a:buClr>
                <a:schemeClr val="dk1"/>
              </a:buClr>
              <a:buSzPts val="2000"/>
              <a:buNone/>
            </a:pPr>
            <a:endParaRPr sz="2000">
              <a:latin typeface="Arial"/>
              <a:ea typeface="Arial"/>
              <a:cs typeface="Arial"/>
              <a:sym typeface="Arial"/>
            </a:endParaRPr>
          </a:p>
        </p:txBody>
      </p:sp>
      <p:sp>
        <p:nvSpPr>
          <p:cNvPr id="425" name="Google Shape;425;p20"/>
          <p:cNvSpPr/>
          <p:nvPr/>
        </p:nvSpPr>
        <p:spPr>
          <a:xfrm>
            <a:off x="887215" y="1991961"/>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1.4.4 </a:t>
            </a:r>
            <a:r>
              <a:rPr lang="en-GB" sz="2000">
                <a:solidFill>
                  <a:srgbClr val="9CC2E5"/>
                </a:solidFill>
              </a:rPr>
              <a:t>Ejercicios prácticos</a:t>
            </a:r>
            <a:endParaRPr/>
          </a:p>
        </p:txBody>
      </p:sp>
      <p:sp>
        <p:nvSpPr>
          <p:cNvPr id="426" name="Google Shape;426;p20"/>
          <p:cNvSpPr txBox="1"/>
          <p:nvPr/>
        </p:nvSpPr>
        <p:spPr>
          <a:xfrm>
            <a:off x="692948" y="490665"/>
            <a:ext cx="10951245" cy="138582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1.4 </a:t>
            </a:r>
            <a:br>
              <a:rPr lang="en-GB" sz="4400">
                <a:solidFill>
                  <a:schemeClr val="dk1"/>
                </a:solidFill>
                <a:latin typeface="Arial"/>
                <a:ea typeface="Arial"/>
                <a:cs typeface="Arial"/>
                <a:sym typeface="Arial"/>
              </a:rPr>
            </a:br>
            <a:r>
              <a:rPr lang="en-GB" sz="4400">
                <a:solidFill>
                  <a:schemeClr val="dk1"/>
                </a:solidFill>
              </a:rPr>
              <a:t>Estructura </a:t>
            </a:r>
            <a:r>
              <a:rPr lang="en-GB" sz="4400">
                <a:solidFill>
                  <a:schemeClr val="dk1"/>
                </a:solidFill>
                <a:latin typeface="Arial"/>
                <a:ea typeface="Arial"/>
                <a:cs typeface="Arial"/>
                <a:sym typeface="Arial"/>
              </a:rPr>
              <a:t>y objetivos del curso </a:t>
            </a:r>
            <a:endParaRPr/>
          </a:p>
        </p:txBody>
      </p:sp>
      <p:sp>
        <p:nvSpPr>
          <p:cNvPr id="427" name="Google Shape;427;p20"/>
          <p:cNvSpPr/>
          <p:nvPr/>
        </p:nvSpPr>
        <p:spPr>
          <a:xfrm>
            <a:off x="10420620" y="19236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8" name="Google Shape;428;p20" descr="Track7_Lecture1_Slide20.mp3"/>
          <p:cNvPicPr preferRelativeResize="0"/>
          <p:nvPr/>
        </p:nvPicPr>
        <p:blipFill rotWithShape="1">
          <a:blip r:embed="rId4">
            <a:alphaModFix/>
          </a:blip>
          <a:srcRect/>
          <a:stretch/>
        </p:blipFill>
        <p:spPr>
          <a:xfrm>
            <a:off x="10491985" y="26372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21"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5" name="Google Shape;435;p21"/>
          <p:cNvSpPr txBox="1"/>
          <p:nvPr/>
        </p:nvSpPr>
        <p:spPr>
          <a:xfrm>
            <a:off x="8834546" y="4692435"/>
            <a:ext cx="299208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Collett, K.A., Charbonnier F., Ahsan A., Halloran C., Vijay, A., Berdellans I., Hasanovic S., Gritsevskyi A, Stankeviciute L.,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Tot M.; Welsch M., Hirmer S., 2021. Conferencia 1: Curso de introducción a EBS y MAED, Estudio de Balance Energético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 MAED (proyecciones de demanda). Versión 1.0.  [presentación en línea]. Programa de Crecimiento Compatible con el Clima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 el Organismo Internacional de Energía Atómica.</a:t>
            </a:r>
            <a:endParaRPr sz="800">
              <a:solidFill>
                <a:schemeClr val="lt1"/>
              </a:solidFill>
              <a:latin typeface="Calibri"/>
              <a:ea typeface="Calibri"/>
              <a:cs typeface="Calibri"/>
              <a:sym typeface="Calibri"/>
            </a:endParaRPr>
          </a:p>
        </p:txBody>
      </p:sp>
      <p:sp>
        <p:nvSpPr>
          <p:cNvPr id="436" name="Google Shape;436;p21"/>
          <p:cNvSpPr txBox="1"/>
          <p:nvPr/>
        </p:nvSpPr>
        <p:spPr>
          <a:xfrm>
            <a:off x="9899301" y="5905083"/>
            <a:ext cx="20460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Cursos CCG (esto le llevará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a la página web http://www.ClimateCompatibleGrowth.com/teachingmaterials)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3" descr="Graphical user interface, text&#10;&#10;Description automatically generated"/>
          <p:cNvPicPr preferRelativeResize="0"/>
          <p:nvPr/>
        </p:nvPicPr>
        <p:blipFill rotWithShape="1">
          <a:blip r:embed="rId3">
            <a:alphaModFix/>
          </a:blip>
          <a:srcRect/>
          <a:stretch/>
        </p:blipFill>
        <p:spPr>
          <a:xfrm>
            <a:off x="0" y="6642"/>
            <a:ext cx="12192000" cy="6858000"/>
          </a:xfrm>
          <a:prstGeom prst="rect">
            <a:avLst/>
          </a:prstGeom>
          <a:noFill/>
          <a:ln>
            <a:noFill/>
          </a:ln>
        </p:spPr>
      </p:pic>
      <p:sp>
        <p:nvSpPr>
          <p:cNvPr id="124" name="Google Shape;124;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25" name="Google Shape;125;p3"/>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1.1.1 ¿Qué es </a:t>
            </a:r>
            <a:r>
              <a:rPr lang="en-GB" sz="2000">
                <a:solidFill>
                  <a:srgbClr val="9CC2E5"/>
                </a:solidFill>
              </a:rPr>
              <a:t>un</a:t>
            </a:r>
            <a:r>
              <a:rPr lang="en-GB" sz="2000">
                <a:solidFill>
                  <a:srgbClr val="9CC2E5"/>
                </a:solidFill>
                <a:latin typeface="Arial"/>
                <a:ea typeface="Arial"/>
                <a:cs typeface="Arial"/>
                <a:sym typeface="Arial"/>
              </a:rPr>
              <a:t> sistema energético?</a:t>
            </a:r>
            <a:endParaRPr/>
          </a:p>
        </p:txBody>
      </p:sp>
      <p:sp>
        <p:nvSpPr>
          <p:cNvPr id="126" name="Google Shape;126;p3"/>
          <p:cNvSpPr txBox="1"/>
          <p:nvPr/>
        </p:nvSpPr>
        <p:spPr>
          <a:xfrm>
            <a:off x="883800" y="-2025"/>
            <a:ext cx="7957200" cy="139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1.1 Sistemas energéticos y ODS</a:t>
            </a:r>
            <a:endParaRPr/>
          </a:p>
        </p:txBody>
      </p:sp>
      <p:sp>
        <p:nvSpPr>
          <p:cNvPr id="127" name="Google Shape;127;p3"/>
          <p:cNvSpPr/>
          <p:nvPr/>
        </p:nvSpPr>
        <p:spPr>
          <a:xfrm>
            <a:off x="1045651" y="1826154"/>
            <a:ext cx="4065785" cy="4448175"/>
          </a:xfrm>
          <a:prstGeom prst="rect">
            <a:avLst/>
          </a:prstGeom>
          <a:noFill/>
          <a:ln w="12700" cap="flat" cmpd="sng">
            <a:solidFill>
              <a:srgbClr val="2F52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2F528F"/>
                </a:solidFill>
                <a:latin typeface="Open Sans"/>
                <a:ea typeface="Open Sans"/>
                <a:cs typeface="Open Sans"/>
                <a:sym typeface="Open Sans"/>
              </a:rPr>
              <a:t>Suministro</a:t>
            </a:r>
            <a:endParaRPr/>
          </a:p>
        </p:txBody>
      </p:sp>
      <p:sp>
        <p:nvSpPr>
          <p:cNvPr id="128" name="Google Shape;128;p3"/>
          <p:cNvSpPr/>
          <p:nvPr/>
        </p:nvSpPr>
        <p:spPr>
          <a:xfrm>
            <a:off x="6858000" y="1811500"/>
            <a:ext cx="4191000" cy="4448175"/>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C00000"/>
                </a:solidFill>
                <a:latin typeface="Open Sans"/>
                <a:ea typeface="Open Sans"/>
                <a:cs typeface="Open Sans"/>
                <a:sym typeface="Open Sans"/>
              </a:rPr>
              <a:t>Demanda</a:t>
            </a:r>
            <a:endParaRPr/>
          </a:p>
        </p:txBody>
      </p:sp>
      <p:pic>
        <p:nvPicPr>
          <p:cNvPr id="129" name="Google Shape;129;p3"/>
          <p:cNvPicPr preferRelativeResize="0"/>
          <p:nvPr/>
        </p:nvPicPr>
        <p:blipFill rotWithShape="1">
          <a:blip r:embed="rId4">
            <a:alphaModFix/>
          </a:blip>
          <a:srcRect/>
          <a:stretch/>
        </p:blipFill>
        <p:spPr>
          <a:xfrm>
            <a:off x="3612836" y="3124200"/>
            <a:ext cx="609600" cy="609600"/>
          </a:xfrm>
          <a:prstGeom prst="rect">
            <a:avLst/>
          </a:prstGeom>
          <a:noFill/>
          <a:ln>
            <a:noFill/>
          </a:ln>
        </p:spPr>
      </p:pic>
      <p:pic>
        <p:nvPicPr>
          <p:cNvPr id="130" name="Google Shape;130;p3"/>
          <p:cNvPicPr preferRelativeResize="0"/>
          <p:nvPr/>
        </p:nvPicPr>
        <p:blipFill rotWithShape="1">
          <a:blip r:embed="rId5">
            <a:alphaModFix/>
          </a:blip>
          <a:srcRect/>
          <a:stretch/>
        </p:blipFill>
        <p:spPr>
          <a:xfrm>
            <a:off x="2467568" y="3698875"/>
            <a:ext cx="476250" cy="476250"/>
          </a:xfrm>
          <a:prstGeom prst="rect">
            <a:avLst/>
          </a:prstGeom>
          <a:noFill/>
          <a:ln>
            <a:noFill/>
          </a:ln>
        </p:spPr>
      </p:pic>
      <p:pic>
        <p:nvPicPr>
          <p:cNvPr id="131" name="Google Shape;131;p3"/>
          <p:cNvPicPr preferRelativeResize="0"/>
          <p:nvPr/>
        </p:nvPicPr>
        <p:blipFill rotWithShape="1">
          <a:blip r:embed="rId6">
            <a:alphaModFix/>
          </a:blip>
          <a:srcRect/>
          <a:stretch/>
        </p:blipFill>
        <p:spPr>
          <a:xfrm>
            <a:off x="2945179" y="2275114"/>
            <a:ext cx="609600" cy="609600"/>
          </a:xfrm>
          <a:prstGeom prst="rect">
            <a:avLst/>
          </a:prstGeom>
          <a:noFill/>
          <a:ln>
            <a:noFill/>
          </a:ln>
        </p:spPr>
      </p:pic>
      <p:pic>
        <p:nvPicPr>
          <p:cNvPr id="132" name="Google Shape;132;p3"/>
          <p:cNvPicPr preferRelativeResize="0"/>
          <p:nvPr/>
        </p:nvPicPr>
        <p:blipFill rotWithShape="1">
          <a:blip r:embed="rId7">
            <a:alphaModFix/>
          </a:blip>
          <a:srcRect/>
          <a:stretch/>
        </p:blipFill>
        <p:spPr>
          <a:xfrm flipH="1">
            <a:off x="1523232" y="2274661"/>
            <a:ext cx="557893" cy="559707"/>
          </a:xfrm>
          <a:prstGeom prst="rect">
            <a:avLst/>
          </a:prstGeom>
          <a:noFill/>
          <a:ln>
            <a:noFill/>
          </a:ln>
        </p:spPr>
      </p:pic>
      <p:pic>
        <p:nvPicPr>
          <p:cNvPr id="133" name="Google Shape;133;p3"/>
          <p:cNvPicPr preferRelativeResize="0"/>
          <p:nvPr/>
        </p:nvPicPr>
        <p:blipFill rotWithShape="1">
          <a:blip r:embed="rId8">
            <a:alphaModFix/>
          </a:blip>
          <a:srcRect/>
          <a:stretch/>
        </p:blipFill>
        <p:spPr>
          <a:xfrm>
            <a:off x="3251340" y="4497161"/>
            <a:ext cx="476250" cy="476250"/>
          </a:xfrm>
          <a:prstGeom prst="rect">
            <a:avLst/>
          </a:prstGeom>
          <a:noFill/>
          <a:ln>
            <a:noFill/>
          </a:ln>
        </p:spPr>
      </p:pic>
      <p:pic>
        <p:nvPicPr>
          <p:cNvPr id="134" name="Google Shape;134;p3"/>
          <p:cNvPicPr preferRelativeResize="0"/>
          <p:nvPr/>
        </p:nvPicPr>
        <p:blipFill rotWithShape="1">
          <a:blip r:embed="rId9">
            <a:alphaModFix/>
          </a:blip>
          <a:srcRect/>
          <a:stretch/>
        </p:blipFill>
        <p:spPr>
          <a:xfrm>
            <a:off x="1471979" y="4735286"/>
            <a:ext cx="609600" cy="609600"/>
          </a:xfrm>
          <a:prstGeom prst="rect">
            <a:avLst/>
          </a:prstGeom>
          <a:noFill/>
          <a:ln>
            <a:noFill/>
          </a:ln>
        </p:spPr>
      </p:pic>
      <p:pic>
        <p:nvPicPr>
          <p:cNvPr id="135" name="Google Shape;135;p3"/>
          <p:cNvPicPr preferRelativeResize="0"/>
          <p:nvPr/>
        </p:nvPicPr>
        <p:blipFill rotWithShape="1">
          <a:blip r:embed="rId10">
            <a:alphaModFix/>
          </a:blip>
          <a:srcRect/>
          <a:stretch/>
        </p:blipFill>
        <p:spPr>
          <a:xfrm>
            <a:off x="4158482" y="5346246"/>
            <a:ext cx="476250" cy="476250"/>
          </a:xfrm>
          <a:prstGeom prst="rect">
            <a:avLst/>
          </a:prstGeom>
          <a:noFill/>
          <a:ln>
            <a:noFill/>
          </a:ln>
        </p:spPr>
      </p:pic>
      <p:pic>
        <p:nvPicPr>
          <p:cNvPr id="136" name="Google Shape;136;p3"/>
          <p:cNvPicPr preferRelativeResize="0"/>
          <p:nvPr/>
        </p:nvPicPr>
        <p:blipFill rotWithShape="1">
          <a:blip r:embed="rId11">
            <a:alphaModFix/>
          </a:blip>
          <a:srcRect/>
          <a:stretch/>
        </p:blipFill>
        <p:spPr>
          <a:xfrm>
            <a:off x="2570529" y="5449206"/>
            <a:ext cx="546101" cy="560615"/>
          </a:xfrm>
          <a:prstGeom prst="rect">
            <a:avLst/>
          </a:prstGeom>
          <a:noFill/>
          <a:ln>
            <a:noFill/>
          </a:ln>
        </p:spPr>
      </p:pic>
      <p:pic>
        <p:nvPicPr>
          <p:cNvPr id="137" name="Google Shape;137;p3"/>
          <p:cNvPicPr preferRelativeResize="0"/>
          <p:nvPr/>
        </p:nvPicPr>
        <p:blipFill rotWithShape="1">
          <a:blip r:embed="rId12">
            <a:alphaModFix/>
          </a:blip>
          <a:srcRect/>
          <a:stretch/>
        </p:blipFill>
        <p:spPr>
          <a:xfrm>
            <a:off x="1525500" y="3301093"/>
            <a:ext cx="560615" cy="560614"/>
          </a:xfrm>
          <a:prstGeom prst="rect">
            <a:avLst/>
          </a:prstGeom>
          <a:noFill/>
          <a:ln>
            <a:noFill/>
          </a:ln>
        </p:spPr>
      </p:pic>
      <p:pic>
        <p:nvPicPr>
          <p:cNvPr id="138" name="Google Shape;138;p3"/>
          <p:cNvPicPr preferRelativeResize="0"/>
          <p:nvPr/>
        </p:nvPicPr>
        <p:blipFill rotWithShape="1">
          <a:blip r:embed="rId13">
            <a:alphaModFix/>
          </a:blip>
          <a:srcRect/>
          <a:stretch/>
        </p:blipFill>
        <p:spPr>
          <a:xfrm>
            <a:off x="9896928" y="4588328"/>
            <a:ext cx="1135744" cy="1113972"/>
          </a:xfrm>
          <a:prstGeom prst="rect">
            <a:avLst/>
          </a:prstGeom>
          <a:noFill/>
          <a:ln>
            <a:noFill/>
          </a:ln>
        </p:spPr>
      </p:pic>
      <p:pic>
        <p:nvPicPr>
          <p:cNvPr id="139" name="Google Shape;139;p3"/>
          <p:cNvPicPr preferRelativeResize="0"/>
          <p:nvPr/>
        </p:nvPicPr>
        <p:blipFill rotWithShape="1">
          <a:blip r:embed="rId14">
            <a:alphaModFix/>
          </a:blip>
          <a:srcRect/>
          <a:stretch/>
        </p:blipFill>
        <p:spPr>
          <a:xfrm>
            <a:off x="7102928" y="5234213"/>
            <a:ext cx="1005116" cy="1034144"/>
          </a:xfrm>
          <a:prstGeom prst="rect">
            <a:avLst/>
          </a:prstGeom>
          <a:noFill/>
          <a:ln>
            <a:noFill/>
          </a:ln>
        </p:spPr>
      </p:pic>
      <p:pic>
        <p:nvPicPr>
          <p:cNvPr id="140" name="Google Shape;140;p3"/>
          <p:cNvPicPr preferRelativeResize="0"/>
          <p:nvPr/>
        </p:nvPicPr>
        <p:blipFill rotWithShape="1">
          <a:blip r:embed="rId15">
            <a:alphaModFix/>
          </a:blip>
          <a:srcRect/>
          <a:stretch/>
        </p:blipFill>
        <p:spPr>
          <a:xfrm>
            <a:off x="9615714" y="1955800"/>
            <a:ext cx="1255486" cy="1255486"/>
          </a:xfrm>
          <a:prstGeom prst="rect">
            <a:avLst/>
          </a:prstGeom>
          <a:noFill/>
          <a:ln>
            <a:noFill/>
          </a:ln>
        </p:spPr>
      </p:pic>
      <p:pic>
        <p:nvPicPr>
          <p:cNvPr id="141" name="Google Shape;141;p3"/>
          <p:cNvPicPr preferRelativeResize="0"/>
          <p:nvPr/>
        </p:nvPicPr>
        <p:blipFill rotWithShape="1">
          <a:blip r:embed="rId16">
            <a:alphaModFix/>
          </a:blip>
          <a:srcRect/>
          <a:stretch/>
        </p:blipFill>
        <p:spPr>
          <a:xfrm>
            <a:off x="8280398" y="3487057"/>
            <a:ext cx="783772" cy="783772"/>
          </a:xfrm>
          <a:prstGeom prst="rect">
            <a:avLst/>
          </a:prstGeom>
          <a:noFill/>
          <a:ln>
            <a:noFill/>
          </a:ln>
        </p:spPr>
      </p:pic>
      <p:pic>
        <p:nvPicPr>
          <p:cNvPr id="142" name="Google Shape;142;p3"/>
          <p:cNvPicPr preferRelativeResize="0"/>
          <p:nvPr/>
        </p:nvPicPr>
        <p:blipFill rotWithShape="1">
          <a:blip r:embed="rId17">
            <a:alphaModFix/>
          </a:blip>
          <a:srcRect/>
          <a:stretch/>
        </p:blipFill>
        <p:spPr>
          <a:xfrm>
            <a:off x="6988628" y="4132943"/>
            <a:ext cx="892628" cy="907142"/>
          </a:xfrm>
          <a:prstGeom prst="rect">
            <a:avLst/>
          </a:prstGeom>
          <a:noFill/>
          <a:ln>
            <a:noFill/>
          </a:ln>
        </p:spPr>
      </p:pic>
      <p:pic>
        <p:nvPicPr>
          <p:cNvPr id="143" name="Google Shape;143;p3"/>
          <p:cNvPicPr preferRelativeResize="0"/>
          <p:nvPr/>
        </p:nvPicPr>
        <p:blipFill rotWithShape="1">
          <a:blip r:embed="rId18">
            <a:alphaModFix/>
          </a:blip>
          <a:srcRect/>
          <a:stretch/>
        </p:blipFill>
        <p:spPr>
          <a:xfrm>
            <a:off x="7148286" y="2572657"/>
            <a:ext cx="914400" cy="914400"/>
          </a:xfrm>
          <a:prstGeom prst="rect">
            <a:avLst/>
          </a:prstGeom>
          <a:noFill/>
          <a:ln>
            <a:noFill/>
          </a:ln>
        </p:spPr>
      </p:pic>
      <p:pic>
        <p:nvPicPr>
          <p:cNvPr id="144" name="Google Shape;144;p3"/>
          <p:cNvPicPr preferRelativeResize="0"/>
          <p:nvPr/>
        </p:nvPicPr>
        <p:blipFill rotWithShape="1">
          <a:blip r:embed="rId19">
            <a:alphaModFix/>
          </a:blip>
          <a:srcRect/>
          <a:stretch/>
        </p:blipFill>
        <p:spPr>
          <a:xfrm>
            <a:off x="8391979" y="2183493"/>
            <a:ext cx="807358" cy="807358"/>
          </a:xfrm>
          <a:prstGeom prst="rect">
            <a:avLst/>
          </a:prstGeom>
          <a:noFill/>
          <a:ln>
            <a:noFill/>
          </a:ln>
        </p:spPr>
      </p:pic>
      <p:pic>
        <p:nvPicPr>
          <p:cNvPr id="145" name="Google Shape;145;p3"/>
          <p:cNvPicPr preferRelativeResize="0"/>
          <p:nvPr/>
        </p:nvPicPr>
        <p:blipFill rotWithShape="1">
          <a:blip r:embed="rId20">
            <a:alphaModFix/>
          </a:blip>
          <a:srcRect/>
          <a:stretch/>
        </p:blipFill>
        <p:spPr>
          <a:xfrm>
            <a:off x="9412513" y="3487056"/>
            <a:ext cx="972458" cy="994229"/>
          </a:xfrm>
          <a:prstGeom prst="rect">
            <a:avLst/>
          </a:prstGeom>
          <a:noFill/>
          <a:ln>
            <a:noFill/>
          </a:ln>
        </p:spPr>
      </p:pic>
      <p:pic>
        <p:nvPicPr>
          <p:cNvPr id="146" name="Google Shape;146;p3"/>
          <p:cNvPicPr preferRelativeResize="0"/>
          <p:nvPr/>
        </p:nvPicPr>
        <p:blipFill rotWithShape="1">
          <a:blip r:embed="rId21">
            <a:alphaModFix/>
          </a:blip>
          <a:srcRect/>
          <a:stretch/>
        </p:blipFill>
        <p:spPr>
          <a:xfrm>
            <a:off x="8587921" y="4585607"/>
            <a:ext cx="952500" cy="952500"/>
          </a:xfrm>
          <a:prstGeom prst="rect">
            <a:avLst/>
          </a:prstGeom>
          <a:noFill/>
          <a:ln>
            <a:noFill/>
          </a:ln>
        </p:spPr>
      </p:pic>
      <p:sp>
        <p:nvSpPr>
          <p:cNvPr id="147" name="Google Shape;147;p3"/>
          <p:cNvSpPr/>
          <p:nvPr/>
        </p:nvSpPr>
        <p:spPr>
          <a:xfrm>
            <a:off x="9564045" y="2368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 name="Google Shape;148;p3" descr="Track7_Lecture1_Slide3.mp3"/>
          <p:cNvPicPr preferRelativeResize="0"/>
          <p:nvPr/>
        </p:nvPicPr>
        <p:blipFill rotWithShape="1">
          <a:blip r:embed="rId22">
            <a:alphaModFix/>
          </a:blip>
          <a:srcRect/>
          <a:stretch/>
        </p:blipFill>
        <p:spPr>
          <a:xfrm>
            <a:off x="9615714" y="30818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4" descr="Graphical user interface, text&#10;&#10;Description automatically generated"/>
          <p:cNvPicPr preferRelativeResize="0"/>
          <p:nvPr/>
        </p:nvPicPr>
        <p:blipFill rotWithShape="1">
          <a:blip r:embed="rId3">
            <a:alphaModFix/>
          </a:blip>
          <a:srcRect/>
          <a:stretch/>
        </p:blipFill>
        <p:spPr>
          <a:xfrm>
            <a:off x="0" y="37669"/>
            <a:ext cx="12192000" cy="6858000"/>
          </a:xfrm>
          <a:prstGeom prst="rect">
            <a:avLst/>
          </a:prstGeom>
          <a:noFill/>
          <a:ln>
            <a:noFill/>
          </a:ln>
        </p:spPr>
      </p:pic>
      <p:sp>
        <p:nvSpPr>
          <p:cNvPr id="155" name="Google Shape;155;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56" name="Google Shape;156;p4"/>
          <p:cNvSpPr/>
          <p:nvPr/>
        </p:nvSpPr>
        <p:spPr>
          <a:xfrm>
            <a:off x="804331" y="1807265"/>
            <a:ext cx="6217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1.1.2 Etapas tradicionales del sistema energético</a:t>
            </a:r>
            <a:endParaRPr/>
          </a:p>
        </p:txBody>
      </p:sp>
      <p:sp>
        <p:nvSpPr>
          <p:cNvPr id="157" name="Google Shape;157;p4"/>
          <p:cNvSpPr txBox="1"/>
          <p:nvPr/>
        </p:nvSpPr>
        <p:spPr>
          <a:xfrm>
            <a:off x="804331" y="296029"/>
            <a:ext cx="6326385"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1.1 Sistemas energéticos y ODS</a:t>
            </a:r>
            <a:endParaRPr/>
          </a:p>
        </p:txBody>
      </p:sp>
      <p:grpSp>
        <p:nvGrpSpPr>
          <p:cNvPr id="158" name="Google Shape;158;p4"/>
          <p:cNvGrpSpPr/>
          <p:nvPr/>
        </p:nvGrpSpPr>
        <p:grpSpPr>
          <a:xfrm>
            <a:off x="1046314" y="2950518"/>
            <a:ext cx="9828346" cy="2375603"/>
            <a:chOff x="1020914" y="2658497"/>
            <a:chExt cx="9828346" cy="2375603"/>
          </a:xfrm>
        </p:grpSpPr>
        <p:sp>
          <p:nvSpPr>
            <p:cNvPr id="159" name="Google Shape;159;p4"/>
            <p:cNvSpPr txBox="1"/>
            <p:nvPr/>
          </p:nvSpPr>
          <p:spPr>
            <a:xfrm>
              <a:off x="1020914" y="2658497"/>
              <a:ext cx="1637967" cy="5355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600">
                  <a:solidFill>
                    <a:srgbClr val="9CC2E5"/>
                  </a:solidFill>
                </a:rPr>
                <a:t>Minas</a:t>
              </a:r>
              <a:r>
                <a:rPr lang="en-GB" sz="1600">
                  <a:solidFill>
                    <a:srgbClr val="9CC2E5"/>
                  </a:solidFill>
                  <a:latin typeface="Arial"/>
                  <a:ea typeface="Arial"/>
                  <a:cs typeface="Arial"/>
                  <a:sym typeface="Arial"/>
                </a:rPr>
                <a:t>, </a:t>
              </a:r>
              <a:r>
                <a:rPr lang="en-GB" sz="1600">
                  <a:solidFill>
                    <a:srgbClr val="9CC2E5"/>
                  </a:solidFill>
                </a:rPr>
                <a:t>Pozos</a:t>
              </a:r>
              <a:r>
                <a:rPr lang="en-GB" sz="1600">
                  <a:solidFill>
                    <a:srgbClr val="9CC2E5"/>
                  </a:solidFill>
                  <a:latin typeface="Arial"/>
                  <a:ea typeface="Arial"/>
                  <a:cs typeface="Arial"/>
                  <a:sym typeface="Arial"/>
                </a:rPr>
                <a:t>, Importación</a:t>
              </a:r>
              <a:endParaRPr/>
            </a:p>
          </p:txBody>
        </p:sp>
        <p:sp>
          <p:nvSpPr>
            <p:cNvPr id="160" name="Google Shape;160;p4"/>
            <p:cNvSpPr txBox="1"/>
            <p:nvPr/>
          </p:nvSpPr>
          <p:spPr>
            <a:xfrm>
              <a:off x="3641877" y="2658504"/>
              <a:ext cx="1983300" cy="5355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600">
                  <a:solidFill>
                    <a:srgbClr val="9CC2E5"/>
                  </a:solidFill>
                  <a:latin typeface="Arial"/>
                  <a:ea typeface="Arial"/>
                  <a:cs typeface="Arial"/>
                  <a:sym typeface="Arial"/>
                </a:rPr>
                <a:t>Plantas eléctricas, refinerías</a:t>
              </a:r>
              <a:endParaRPr/>
            </a:p>
          </p:txBody>
        </p:sp>
        <p:sp>
          <p:nvSpPr>
            <p:cNvPr id="161" name="Google Shape;161;p4"/>
            <p:cNvSpPr txBox="1"/>
            <p:nvPr/>
          </p:nvSpPr>
          <p:spPr>
            <a:xfrm>
              <a:off x="8715660" y="2658497"/>
              <a:ext cx="2133600" cy="3139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600">
                  <a:solidFill>
                    <a:srgbClr val="9CC2E5"/>
                  </a:solidFill>
                  <a:latin typeface="Arial"/>
                  <a:ea typeface="Arial"/>
                  <a:cs typeface="Arial"/>
                  <a:sym typeface="Arial"/>
                </a:rPr>
                <a:t>Consumidor</a:t>
              </a:r>
              <a:endParaRPr/>
            </a:p>
          </p:txBody>
        </p:sp>
        <p:sp>
          <p:nvSpPr>
            <p:cNvPr id="162" name="Google Shape;162;p4"/>
            <p:cNvSpPr/>
            <p:nvPr/>
          </p:nvSpPr>
          <p:spPr>
            <a:xfrm>
              <a:off x="2430243" y="3685415"/>
              <a:ext cx="1296000" cy="304800"/>
            </a:xfrm>
            <a:prstGeom prst="rightArrow">
              <a:avLst>
                <a:gd name="adj1" fmla="val 50000"/>
                <a:gd name="adj2" fmla="val 125000"/>
              </a:avLst>
            </a:pr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2"/>
                </a:solidFill>
                <a:latin typeface="Arial"/>
                <a:ea typeface="Arial"/>
                <a:cs typeface="Arial"/>
                <a:sym typeface="Arial"/>
              </a:endParaRPr>
            </a:p>
          </p:txBody>
        </p:sp>
        <p:sp>
          <p:nvSpPr>
            <p:cNvPr id="163" name="Google Shape;163;p4"/>
            <p:cNvSpPr txBox="1"/>
            <p:nvPr/>
          </p:nvSpPr>
          <p:spPr>
            <a:xfrm>
              <a:off x="3676892" y="4500412"/>
              <a:ext cx="156792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Conversión</a:t>
              </a:r>
              <a:endParaRPr/>
            </a:p>
          </p:txBody>
        </p:sp>
        <p:sp>
          <p:nvSpPr>
            <p:cNvPr id="164" name="Google Shape;164;p4"/>
            <p:cNvSpPr txBox="1"/>
            <p:nvPr/>
          </p:nvSpPr>
          <p:spPr>
            <a:xfrm>
              <a:off x="9187858" y="4387769"/>
              <a:ext cx="141040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Conversión final</a:t>
              </a:r>
              <a:endParaRPr/>
            </a:p>
          </p:txBody>
        </p:sp>
        <p:sp>
          <p:nvSpPr>
            <p:cNvPr id="165" name="Google Shape;165;p4"/>
            <p:cNvSpPr txBox="1"/>
            <p:nvPr/>
          </p:nvSpPr>
          <p:spPr>
            <a:xfrm>
              <a:off x="6256786" y="4498450"/>
              <a:ext cx="178137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Transmisión</a:t>
              </a:r>
              <a:endParaRPr/>
            </a:p>
          </p:txBody>
        </p:sp>
        <p:sp>
          <p:nvSpPr>
            <p:cNvPr id="166" name="Google Shape;166;p4"/>
            <p:cNvSpPr txBox="1"/>
            <p:nvPr/>
          </p:nvSpPr>
          <p:spPr>
            <a:xfrm>
              <a:off x="6066650" y="2658504"/>
              <a:ext cx="2536500" cy="5355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600">
                  <a:solidFill>
                    <a:srgbClr val="9CC2E5"/>
                  </a:solidFill>
                  <a:latin typeface="Arial"/>
                  <a:ea typeface="Arial"/>
                  <a:cs typeface="Arial"/>
                  <a:sym typeface="Arial"/>
                </a:rPr>
                <a:t>Líneas de transmisión, </a:t>
              </a:r>
              <a:r>
                <a:rPr lang="en-GB" sz="1600">
                  <a:solidFill>
                    <a:srgbClr val="9CC2E5"/>
                  </a:solidFill>
                </a:rPr>
                <a:t>conductoras</a:t>
              </a:r>
              <a:endParaRPr/>
            </a:p>
          </p:txBody>
        </p:sp>
        <p:sp>
          <p:nvSpPr>
            <p:cNvPr id="167" name="Google Shape;167;p4"/>
            <p:cNvSpPr txBox="1"/>
            <p:nvPr/>
          </p:nvSpPr>
          <p:spPr>
            <a:xfrm>
              <a:off x="1143506" y="4472891"/>
              <a:ext cx="149951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Extracción</a:t>
              </a:r>
              <a:endParaRPr/>
            </a:p>
          </p:txBody>
        </p:sp>
        <p:sp>
          <p:nvSpPr>
            <p:cNvPr id="168" name="Google Shape;168;p4"/>
            <p:cNvSpPr/>
            <p:nvPr/>
          </p:nvSpPr>
          <p:spPr>
            <a:xfrm>
              <a:off x="5133360" y="3689864"/>
              <a:ext cx="1296000" cy="304800"/>
            </a:xfrm>
            <a:prstGeom prst="rightArrow">
              <a:avLst>
                <a:gd name="adj1" fmla="val 50000"/>
                <a:gd name="adj2" fmla="val 125000"/>
              </a:avLst>
            </a:pr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2"/>
                </a:solidFill>
                <a:latin typeface="Arial"/>
                <a:ea typeface="Arial"/>
                <a:cs typeface="Arial"/>
                <a:sym typeface="Arial"/>
              </a:endParaRPr>
            </a:p>
          </p:txBody>
        </p:sp>
        <p:sp>
          <p:nvSpPr>
            <p:cNvPr id="169" name="Google Shape;169;p4"/>
            <p:cNvSpPr/>
            <p:nvPr/>
          </p:nvSpPr>
          <p:spPr>
            <a:xfrm>
              <a:off x="7810208" y="3694445"/>
              <a:ext cx="1296000" cy="304800"/>
            </a:xfrm>
            <a:prstGeom prst="rightArrow">
              <a:avLst>
                <a:gd name="adj1" fmla="val 50000"/>
                <a:gd name="adj2" fmla="val 125000"/>
              </a:avLst>
            </a:pr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2"/>
                </a:solidFill>
                <a:latin typeface="Arial"/>
                <a:ea typeface="Arial"/>
                <a:cs typeface="Arial"/>
                <a:sym typeface="Arial"/>
              </a:endParaRPr>
            </a:p>
          </p:txBody>
        </p:sp>
        <p:pic>
          <p:nvPicPr>
            <p:cNvPr id="170" name="Google Shape;170;p4" descr="Oil Rig with solid fill"/>
            <p:cNvPicPr preferRelativeResize="0"/>
            <p:nvPr/>
          </p:nvPicPr>
          <p:blipFill rotWithShape="1">
            <a:blip r:embed="rId4">
              <a:alphaModFix/>
            </a:blip>
            <a:srcRect/>
            <a:stretch/>
          </p:blipFill>
          <p:spPr>
            <a:xfrm>
              <a:off x="1283664" y="3168569"/>
              <a:ext cx="1219200" cy="1219200"/>
            </a:xfrm>
            <a:prstGeom prst="rect">
              <a:avLst/>
            </a:prstGeom>
            <a:noFill/>
            <a:ln>
              <a:noFill/>
            </a:ln>
          </p:spPr>
        </p:pic>
        <p:pic>
          <p:nvPicPr>
            <p:cNvPr id="171" name="Google Shape;171;p4" descr="Electric Tower with solid fill"/>
            <p:cNvPicPr preferRelativeResize="0"/>
            <p:nvPr/>
          </p:nvPicPr>
          <p:blipFill rotWithShape="1">
            <a:blip r:embed="rId5">
              <a:alphaModFix/>
            </a:blip>
            <a:srcRect/>
            <a:stretch/>
          </p:blipFill>
          <p:spPr>
            <a:xfrm>
              <a:off x="6492117" y="3174641"/>
              <a:ext cx="1219200" cy="1219200"/>
            </a:xfrm>
            <a:prstGeom prst="rect">
              <a:avLst/>
            </a:prstGeom>
            <a:noFill/>
            <a:ln>
              <a:noFill/>
            </a:ln>
          </p:spPr>
        </p:pic>
        <p:pic>
          <p:nvPicPr>
            <p:cNvPr id="172" name="Google Shape;172;p4" descr="House with solid fill"/>
            <p:cNvPicPr preferRelativeResize="0"/>
            <p:nvPr/>
          </p:nvPicPr>
          <p:blipFill rotWithShape="1">
            <a:blip r:embed="rId6">
              <a:alphaModFix/>
            </a:blip>
            <a:srcRect/>
            <a:stretch/>
          </p:blipFill>
          <p:spPr>
            <a:xfrm>
              <a:off x="9211195" y="3122227"/>
              <a:ext cx="1219200" cy="1219200"/>
            </a:xfrm>
            <a:prstGeom prst="rect">
              <a:avLst/>
            </a:prstGeom>
            <a:noFill/>
            <a:ln>
              <a:noFill/>
            </a:ln>
          </p:spPr>
        </p:pic>
        <p:pic>
          <p:nvPicPr>
            <p:cNvPr id="173" name="Google Shape;173;p4" descr="Oil Barrel with solid fill"/>
            <p:cNvPicPr preferRelativeResize="0"/>
            <p:nvPr/>
          </p:nvPicPr>
          <p:blipFill rotWithShape="1">
            <a:blip r:embed="rId7">
              <a:alphaModFix/>
            </a:blip>
            <a:srcRect/>
            <a:stretch/>
          </p:blipFill>
          <p:spPr>
            <a:xfrm>
              <a:off x="3887891" y="3276587"/>
              <a:ext cx="1219200" cy="1219200"/>
            </a:xfrm>
            <a:prstGeom prst="rect">
              <a:avLst/>
            </a:prstGeom>
            <a:noFill/>
            <a:ln>
              <a:noFill/>
            </a:ln>
          </p:spPr>
        </p:pic>
      </p:grpSp>
      <p:sp>
        <p:nvSpPr>
          <p:cNvPr id="174" name="Google Shape;174;p4"/>
          <p:cNvSpPr/>
          <p:nvPr/>
        </p:nvSpPr>
        <p:spPr>
          <a:xfrm>
            <a:off x="9978030" y="19872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5" name="Google Shape;175;p4" descr="Track7_Lecture1_Slide4.mp3"/>
          <p:cNvPicPr preferRelativeResize="0"/>
          <p:nvPr/>
        </p:nvPicPr>
        <p:blipFill rotWithShape="1">
          <a:blip r:embed="rId8">
            <a:alphaModFix/>
          </a:blip>
          <a:srcRect/>
          <a:stretch/>
        </p:blipFill>
        <p:spPr>
          <a:xfrm>
            <a:off x="10061860" y="25039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5" descr="Graphical user interface, text&#10;&#10;Description automatically generated"/>
          <p:cNvPicPr preferRelativeResize="0"/>
          <p:nvPr/>
        </p:nvPicPr>
        <p:blipFill rotWithShape="1">
          <a:blip r:embed="rId3">
            <a:alphaModFix/>
          </a:blip>
          <a:srcRect/>
          <a:stretch/>
        </p:blipFill>
        <p:spPr>
          <a:xfrm>
            <a:off x="22650" y="15012"/>
            <a:ext cx="12192000" cy="6858000"/>
          </a:xfrm>
          <a:prstGeom prst="rect">
            <a:avLst/>
          </a:prstGeom>
          <a:noFill/>
          <a:ln>
            <a:noFill/>
          </a:ln>
        </p:spPr>
      </p:pic>
      <p:sp>
        <p:nvSpPr>
          <p:cNvPr id="182" name="Google Shape;182;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83" name="Google Shape;183;p5"/>
          <p:cNvSpPr/>
          <p:nvPr/>
        </p:nvSpPr>
        <p:spPr>
          <a:xfrm>
            <a:off x="887213" y="1386407"/>
            <a:ext cx="82762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1.1.3 Transición a un sistema energético nuevo, ASEQUIBLE y LIMPIO</a:t>
            </a:r>
            <a:endParaRPr/>
          </a:p>
        </p:txBody>
      </p:sp>
      <p:sp>
        <p:nvSpPr>
          <p:cNvPr id="184" name="Google Shape;184;p5"/>
          <p:cNvSpPr txBox="1"/>
          <p:nvPr/>
        </p:nvSpPr>
        <p:spPr>
          <a:xfrm>
            <a:off x="887215" y="-5421"/>
            <a:ext cx="8392972"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1.1 Sistemas energéticos y ODS</a:t>
            </a:r>
            <a:endParaRPr/>
          </a:p>
        </p:txBody>
      </p:sp>
      <p:pic>
        <p:nvPicPr>
          <p:cNvPr id="185" name="Google Shape;185;p5"/>
          <p:cNvPicPr preferRelativeResize="0">
            <a:picLocks noGrp="1"/>
          </p:cNvPicPr>
          <p:nvPr>
            <p:ph type="body" idx="1"/>
          </p:nvPr>
        </p:nvPicPr>
        <p:blipFill rotWithShape="1">
          <a:blip r:embed="rId4">
            <a:alphaModFix/>
          </a:blip>
          <a:srcRect/>
          <a:stretch/>
        </p:blipFill>
        <p:spPr>
          <a:xfrm>
            <a:off x="934797" y="2058396"/>
            <a:ext cx="5506304" cy="3892407"/>
          </a:xfrm>
          <a:prstGeom prst="rect">
            <a:avLst/>
          </a:prstGeom>
          <a:noFill/>
          <a:ln>
            <a:noFill/>
          </a:ln>
        </p:spPr>
      </p:pic>
      <p:pic>
        <p:nvPicPr>
          <p:cNvPr id="186" name="Google Shape;186;p5"/>
          <p:cNvPicPr preferRelativeResize="0"/>
          <p:nvPr/>
        </p:nvPicPr>
        <p:blipFill rotWithShape="1">
          <a:blip r:embed="rId5">
            <a:alphaModFix/>
          </a:blip>
          <a:srcRect/>
          <a:stretch/>
        </p:blipFill>
        <p:spPr>
          <a:xfrm>
            <a:off x="6657580" y="2188862"/>
            <a:ext cx="4910593" cy="3388232"/>
          </a:xfrm>
          <a:prstGeom prst="rect">
            <a:avLst/>
          </a:prstGeom>
          <a:noFill/>
          <a:ln>
            <a:noFill/>
          </a:ln>
        </p:spPr>
      </p:pic>
      <p:sp>
        <p:nvSpPr>
          <p:cNvPr id="187" name="Google Shape;187;p5"/>
          <p:cNvSpPr/>
          <p:nvPr/>
        </p:nvSpPr>
        <p:spPr>
          <a:xfrm>
            <a:off x="9670084" y="2163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8" name="Google Shape;188;p5" descr="Track7_Lecture1_Slide5.mp3"/>
          <p:cNvPicPr preferRelativeResize="0"/>
          <p:nvPr/>
        </p:nvPicPr>
        <p:blipFill rotWithShape="1">
          <a:blip r:embed="rId6">
            <a:alphaModFix/>
          </a:blip>
          <a:srcRect/>
          <a:stretch/>
        </p:blipFill>
        <p:spPr>
          <a:xfrm>
            <a:off x="9741449" y="28773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5" name="Google Shape;195;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96" name="Google Shape;196;p6"/>
          <p:cNvSpPr/>
          <p:nvPr/>
        </p:nvSpPr>
        <p:spPr>
          <a:xfrm>
            <a:off x="727280" y="1598374"/>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1.1.4 Los Objetivos de Desarrollo Sostenible</a:t>
            </a:r>
            <a:endParaRPr/>
          </a:p>
        </p:txBody>
      </p:sp>
      <p:sp>
        <p:nvSpPr>
          <p:cNvPr id="197" name="Google Shape;197;p6"/>
          <p:cNvSpPr txBox="1"/>
          <p:nvPr/>
        </p:nvSpPr>
        <p:spPr>
          <a:xfrm>
            <a:off x="727279" y="181563"/>
            <a:ext cx="6875458"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1.1 Sistemas energéticos y ODS</a:t>
            </a:r>
            <a:endParaRPr/>
          </a:p>
        </p:txBody>
      </p:sp>
      <p:pic>
        <p:nvPicPr>
          <p:cNvPr id="198" name="Google Shape;198;p6"/>
          <p:cNvPicPr preferRelativeResize="0">
            <a:picLocks noGrp="1"/>
          </p:cNvPicPr>
          <p:nvPr>
            <p:ph type="body" idx="1"/>
          </p:nvPr>
        </p:nvPicPr>
        <p:blipFill rotWithShape="1">
          <a:blip r:embed="rId4">
            <a:alphaModFix/>
          </a:blip>
          <a:srcRect l="2025" t="2992" r="1659" b="3611"/>
          <a:stretch/>
        </p:blipFill>
        <p:spPr>
          <a:xfrm>
            <a:off x="2504947" y="2180046"/>
            <a:ext cx="6705600" cy="4064001"/>
          </a:xfrm>
          <a:prstGeom prst="rect">
            <a:avLst/>
          </a:prstGeom>
          <a:noFill/>
          <a:ln>
            <a:noFill/>
          </a:ln>
        </p:spPr>
      </p:pic>
      <p:sp>
        <p:nvSpPr>
          <p:cNvPr id="199" name="Google Shape;199;p6"/>
          <p:cNvSpPr/>
          <p:nvPr/>
        </p:nvSpPr>
        <p:spPr>
          <a:xfrm>
            <a:off x="10353200" y="21001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0" name="Google Shape;200;p6" descr="Track7_Lecture1_Slide6.mp3"/>
          <p:cNvPicPr preferRelativeResize="0"/>
          <p:nvPr/>
        </p:nvPicPr>
        <p:blipFill rotWithShape="1">
          <a:blip r:embed="rId5">
            <a:alphaModFix/>
          </a:blip>
          <a:srcRect/>
          <a:stretch/>
        </p:blipFill>
        <p:spPr>
          <a:xfrm>
            <a:off x="10412658" y="28773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7" name="Google Shape;207;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208" name="Google Shape;208;p7"/>
          <p:cNvSpPr txBox="1"/>
          <p:nvPr/>
        </p:nvSpPr>
        <p:spPr>
          <a:xfrm>
            <a:off x="819121" y="231187"/>
            <a:ext cx="6631186"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1.2 Planificación del sistema energético </a:t>
            </a:r>
            <a:endParaRPr/>
          </a:p>
        </p:txBody>
      </p:sp>
      <p:sp>
        <p:nvSpPr>
          <p:cNvPr id="209" name="Google Shape;209;p7"/>
          <p:cNvSpPr txBox="1">
            <a:spLocks noGrp="1"/>
          </p:cNvSpPr>
          <p:nvPr>
            <p:ph type="body" idx="1"/>
          </p:nvPr>
        </p:nvSpPr>
        <p:spPr>
          <a:xfrm>
            <a:off x="770106" y="1534449"/>
            <a:ext cx="10515600" cy="4691063"/>
          </a:xfrm>
          <a:prstGeom prst="rect">
            <a:avLst/>
          </a:prstGeom>
          <a:noFill/>
          <a:ln>
            <a:noFill/>
          </a:ln>
        </p:spPr>
        <p:txBody>
          <a:bodyPr spcFirstLastPara="1" wrap="square" lIns="121900" tIns="60925" rIns="121900" bIns="60925" anchor="t" anchorCtr="0">
            <a:normAutofit lnSpcReduction="20000"/>
          </a:bodyPr>
          <a:lstStyle/>
          <a:p>
            <a:pPr marL="0" lvl="0" indent="0" algn="l" rtl="0">
              <a:lnSpc>
                <a:spcPct val="100000"/>
              </a:lnSpc>
              <a:spcBef>
                <a:spcPts val="1000"/>
              </a:spcBef>
              <a:spcAft>
                <a:spcPts val="0"/>
              </a:spcAft>
              <a:buClr>
                <a:srgbClr val="9CC2E5"/>
              </a:buClr>
              <a:buSzPts val="2000"/>
              <a:buNone/>
            </a:pPr>
            <a:r>
              <a:rPr lang="en-GB" sz="2000">
                <a:solidFill>
                  <a:srgbClr val="9CC2E5"/>
                </a:solidFill>
                <a:latin typeface="Arial"/>
                <a:ea typeface="Arial"/>
                <a:cs typeface="Arial"/>
                <a:sym typeface="Arial"/>
              </a:rPr>
              <a:t>1.2.1 Análisis y planificación del sistema energético</a:t>
            </a:r>
            <a:endParaRPr/>
          </a:p>
          <a:p>
            <a:pPr marL="0" lvl="0" indent="0" algn="l" rtl="0">
              <a:lnSpc>
                <a:spcPct val="100000"/>
              </a:lnSpc>
              <a:spcBef>
                <a:spcPts val="1000"/>
              </a:spcBef>
              <a:spcAft>
                <a:spcPts val="0"/>
              </a:spcAft>
              <a:buClr>
                <a:schemeClr val="dk1"/>
              </a:buClr>
              <a:buSzPts val="2000"/>
              <a:buNone/>
            </a:pPr>
            <a:r>
              <a:rPr lang="en-GB" sz="2000" b="1">
                <a:latin typeface="Arial"/>
                <a:ea typeface="Arial"/>
                <a:cs typeface="Arial"/>
                <a:sym typeface="Arial"/>
              </a:rPr>
              <a:t>Análisis del sistema energético....</a:t>
            </a:r>
            <a:endParaRPr/>
          </a:p>
          <a:p>
            <a:pPr marL="342900" lvl="0" indent="-342900" algn="l" rtl="0">
              <a:lnSpc>
                <a:spcPct val="100000"/>
              </a:lnSpc>
              <a:spcBef>
                <a:spcPts val="1000"/>
              </a:spcBef>
              <a:spcAft>
                <a:spcPts val="0"/>
              </a:spcAft>
              <a:buClr>
                <a:srgbClr val="333333"/>
              </a:buClr>
              <a:buSzPts val="2000"/>
              <a:buFont typeface="Arial"/>
              <a:buChar char="•"/>
            </a:pPr>
            <a:r>
              <a:rPr lang="en-GB" sz="2000">
                <a:latin typeface="Arial"/>
                <a:ea typeface="Arial"/>
                <a:cs typeface="Arial"/>
                <a:sym typeface="Arial"/>
              </a:rPr>
              <a:t>considera el impacto de las tecnologías en el uso de energía y materiales</a:t>
            </a:r>
            <a:endParaRPr/>
          </a:p>
          <a:p>
            <a:pPr marL="342900" lvl="0" indent="-342900" algn="l" rtl="0">
              <a:lnSpc>
                <a:spcPct val="100000"/>
              </a:lnSpc>
              <a:spcBef>
                <a:spcPts val="1000"/>
              </a:spcBef>
              <a:spcAft>
                <a:spcPts val="0"/>
              </a:spcAft>
              <a:buClr>
                <a:srgbClr val="333333"/>
              </a:buClr>
              <a:buSzPts val="2000"/>
              <a:buFont typeface="Arial"/>
              <a:buChar char="•"/>
            </a:pPr>
            <a:r>
              <a:rPr lang="en-GB" sz="2000">
                <a:latin typeface="Arial"/>
                <a:ea typeface="Arial"/>
                <a:cs typeface="Arial"/>
                <a:sym typeface="Arial"/>
              </a:rPr>
              <a:t>nos permite comprender las interacciones entre las distintas tecnologías energéticas y los diferentes sectores energéticos, como el calor, la electricidad y el transporte</a:t>
            </a:r>
            <a:endParaRPr/>
          </a:p>
          <a:p>
            <a:pPr marL="0" lvl="0" indent="0" algn="l" rtl="0">
              <a:lnSpc>
                <a:spcPct val="100000"/>
              </a:lnSpc>
              <a:spcBef>
                <a:spcPts val="1000"/>
              </a:spcBef>
              <a:spcAft>
                <a:spcPts val="0"/>
              </a:spcAft>
              <a:buClr>
                <a:schemeClr val="dk1"/>
              </a:buClr>
              <a:buSzPts val="2000"/>
              <a:buNone/>
            </a:pPr>
            <a:r>
              <a:rPr lang="en-GB" sz="2000" b="1">
                <a:latin typeface="Arial"/>
                <a:ea typeface="Arial"/>
                <a:cs typeface="Arial"/>
                <a:sym typeface="Arial"/>
              </a:rPr>
              <a:t>...la planificación del sistema energético, implica</a:t>
            </a:r>
            <a:endParaRPr/>
          </a:p>
          <a:p>
            <a:pPr marL="342900" lvl="0" indent="-342900" algn="l" rtl="0">
              <a:lnSpc>
                <a:spcPct val="100000"/>
              </a:lnSpc>
              <a:spcBef>
                <a:spcPts val="1000"/>
              </a:spcBef>
              <a:spcAft>
                <a:spcPts val="0"/>
              </a:spcAft>
              <a:buClr>
                <a:srgbClr val="333333"/>
              </a:buClr>
              <a:buSzPts val="2000"/>
              <a:buFont typeface="Arial"/>
              <a:buChar char="•"/>
            </a:pPr>
            <a:r>
              <a:rPr lang="en-GB" sz="2000">
                <a:latin typeface="Arial"/>
                <a:ea typeface="Arial"/>
                <a:cs typeface="Arial"/>
                <a:sym typeface="Arial"/>
              </a:rPr>
              <a:t>desarrollar políticas a largo plazo que ayuden a orientar el futuro de un sistema energético local, nacional, regional o mundial.</a:t>
            </a:r>
            <a:endParaRPr/>
          </a:p>
          <a:p>
            <a:pPr marL="342900" lvl="0" indent="-342900" algn="l" rtl="0">
              <a:lnSpc>
                <a:spcPct val="100000"/>
              </a:lnSpc>
              <a:spcBef>
                <a:spcPts val="1000"/>
              </a:spcBef>
              <a:spcAft>
                <a:spcPts val="0"/>
              </a:spcAft>
              <a:buClr>
                <a:srgbClr val="333333"/>
              </a:buClr>
              <a:buSzPts val="2000"/>
              <a:buFont typeface="Arial"/>
              <a:buChar char="•"/>
            </a:pPr>
            <a:r>
              <a:rPr lang="en-GB" sz="2000">
                <a:latin typeface="Arial"/>
                <a:ea typeface="Arial"/>
                <a:cs typeface="Arial"/>
                <a:sym typeface="Arial"/>
              </a:rPr>
              <a:t>utilizar enfoques integrados para considerar tanto la oferta de energía para satisfacer la demanda como el papel de la eficiencia energética en la reducción de la demanda.</a:t>
            </a:r>
            <a:endParaRPr/>
          </a:p>
          <a:p>
            <a:pPr marL="342900" lvl="0" indent="-342900" algn="l" rtl="0">
              <a:lnSpc>
                <a:spcPct val="100000"/>
              </a:lnSpc>
              <a:spcBef>
                <a:spcPts val="1000"/>
              </a:spcBef>
              <a:spcAft>
                <a:spcPts val="0"/>
              </a:spcAft>
              <a:buClr>
                <a:srgbClr val="333333"/>
              </a:buClr>
              <a:buSzPts val="2000"/>
              <a:buFont typeface="Arial"/>
              <a:buChar char="•"/>
            </a:pPr>
            <a:r>
              <a:rPr lang="en-GB" sz="2000">
                <a:latin typeface="Arial"/>
                <a:ea typeface="Arial"/>
                <a:cs typeface="Arial"/>
                <a:sym typeface="Arial"/>
              </a:rPr>
              <a:t>comprender el consumo de energía futuro, el crecimiento de la población y el desarrollo económico.</a:t>
            </a:r>
            <a:endParaRPr sz="2000">
              <a:latin typeface="Arial"/>
              <a:ea typeface="Arial"/>
              <a:cs typeface="Arial"/>
              <a:sym typeface="Arial"/>
            </a:endParaRPr>
          </a:p>
          <a:p>
            <a:pPr marL="228600" lvl="0" indent="-101600" algn="l" rtl="0">
              <a:lnSpc>
                <a:spcPct val="100000"/>
              </a:lnSpc>
              <a:spcBef>
                <a:spcPts val="0"/>
              </a:spcBef>
              <a:spcAft>
                <a:spcPts val="0"/>
              </a:spcAft>
              <a:buClr>
                <a:schemeClr val="dk1"/>
              </a:buClr>
              <a:buSzPts val="2000"/>
              <a:buNone/>
            </a:pPr>
            <a:endParaRPr sz="2000">
              <a:latin typeface="Arial"/>
              <a:ea typeface="Arial"/>
              <a:cs typeface="Arial"/>
              <a:sym typeface="Arial"/>
            </a:endParaRPr>
          </a:p>
        </p:txBody>
      </p:sp>
      <p:sp>
        <p:nvSpPr>
          <p:cNvPr id="210" name="Google Shape;210;p7"/>
          <p:cNvSpPr/>
          <p:nvPr/>
        </p:nvSpPr>
        <p:spPr>
          <a:xfrm>
            <a:off x="9877636" y="17115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7" descr="Track7_Lecture1_Slide7.mp3"/>
          <p:cNvPicPr preferRelativeResize="0"/>
          <p:nvPr/>
        </p:nvPicPr>
        <p:blipFill rotWithShape="1">
          <a:blip r:embed="rId4">
            <a:alphaModFix/>
          </a:blip>
          <a:srcRect/>
          <a:stretch/>
        </p:blipFill>
        <p:spPr>
          <a:xfrm>
            <a:off x="9949001" y="23118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8"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218" name="Google Shape;218;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219" name="Google Shape;219;p8"/>
          <p:cNvSpPr/>
          <p:nvPr/>
        </p:nvSpPr>
        <p:spPr>
          <a:xfrm>
            <a:off x="264644" y="1477388"/>
            <a:ext cx="722808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1.2.2 ¿Por qué la planificación del sistema energético es más importante que nunca?</a:t>
            </a:r>
            <a:endParaRPr/>
          </a:p>
        </p:txBody>
      </p:sp>
      <p:sp>
        <p:nvSpPr>
          <p:cNvPr id="220" name="Google Shape;220;p8"/>
          <p:cNvSpPr txBox="1"/>
          <p:nvPr/>
        </p:nvSpPr>
        <p:spPr>
          <a:xfrm>
            <a:off x="382137" y="77959"/>
            <a:ext cx="7332658"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GB" sz="4400">
                <a:solidFill>
                  <a:schemeClr val="dk1"/>
                </a:solidFill>
              </a:rPr>
              <a:t>Lección </a:t>
            </a:r>
            <a:r>
              <a:rPr lang="en-GB" sz="4400">
                <a:solidFill>
                  <a:schemeClr val="dk1"/>
                </a:solidFill>
                <a:latin typeface="Arial"/>
                <a:ea typeface="Arial"/>
                <a:cs typeface="Arial"/>
                <a:sym typeface="Arial"/>
              </a:rPr>
              <a:t>1.2 Planificación del sistema energético </a:t>
            </a:r>
            <a:endParaRPr/>
          </a:p>
        </p:txBody>
      </p:sp>
      <p:pic>
        <p:nvPicPr>
          <p:cNvPr id="221" name="Google Shape;221;p8"/>
          <p:cNvPicPr preferRelativeResize="0">
            <a:picLocks noGrp="1"/>
          </p:cNvPicPr>
          <p:nvPr>
            <p:ph type="body" idx="1"/>
          </p:nvPr>
        </p:nvPicPr>
        <p:blipFill rotWithShape="1">
          <a:blip r:embed="rId4">
            <a:alphaModFix/>
          </a:blip>
          <a:srcRect/>
          <a:stretch/>
        </p:blipFill>
        <p:spPr>
          <a:xfrm>
            <a:off x="7949145" y="1390281"/>
            <a:ext cx="3214311" cy="5007519"/>
          </a:xfrm>
          <a:prstGeom prst="rect">
            <a:avLst/>
          </a:prstGeom>
          <a:noFill/>
          <a:ln>
            <a:noFill/>
          </a:ln>
        </p:spPr>
      </p:pic>
      <p:pic>
        <p:nvPicPr>
          <p:cNvPr id="222" name="Google Shape;222;p8"/>
          <p:cNvPicPr preferRelativeResize="0"/>
          <p:nvPr/>
        </p:nvPicPr>
        <p:blipFill rotWithShape="1">
          <a:blip r:embed="rId5">
            <a:alphaModFix/>
          </a:blip>
          <a:srcRect/>
          <a:stretch/>
        </p:blipFill>
        <p:spPr>
          <a:xfrm>
            <a:off x="10473053" y="455295"/>
            <a:ext cx="839471" cy="839471"/>
          </a:xfrm>
          <a:prstGeom prst="rect">
            <a:avLst/>
          </a:prstGeom>
          <a:noFill/>
          <a:ln>
            <a:noFill/>
          </a:ln>
        </p:spPr>
      </p:pic>
      <p:pic>
        <p:nvPicPr>
          <p:cNvPr id="223" name="Google Shape;223;p8"/>
          <p:cNvPicPr preferRelativeResize="0"/>
          <p:nvPr/>
        </p:nvPicPr>
        <p:blipFill rotWithShape="1">
          <a:blip r:embed="rId6">
            <a:alphaModFix/>
          </a:blip>
          <a:srcRect/>
          <a:stretch/>
        </p:blipFill>
        <p:spPr>
          <a:xfrm>
            <a:off x="1756832" y="2521473"/>
            <a:ext cx="3903739" cy="3639841"/>
          </a:xfrm>
          <a:prstGeom prst="rect">
            <a:avLst/>
          </a:prstGeom>
          <a:noFill/>
          <a:ln>
            <a:noFill/>
          </a:ln>
        </p:spPr>
      </p:pic>
      <p:sp>
        <p:nvSpPr>
          <p:cNvPr id="224" name="Google Shape;224;p8"/>
          <p:cNvSpPr txBox="1"/>
          <p:nvPr/>
        </p:nvSpPr>
        <p:spPr>
          <a:xfrm>
            <a:off x="258514" y="2215629"/>
            <a:ext cx="5048971" cy="328905"/>
          </a:xfrm>
          <a:prstGeom prst="rect">
            <a:avLst/>
          </a:prstGeom>
          <a:noFill/>
          <a:ln>
            <a:noFill/>
          </a:ln>
        </p:spPr>
        <p:txBody>
          <a:bodyPr spcFirstLastPara="1" wrap="square" lIns="91425" tIns="45700" rIns="91425" bIns="45700" anchor="ctr" anchorCtr="0">
            <a:normAutofit fontScale="62500" lnSpcReduction="20000"/>
          </a:bodyPr>
          <a:lstStyle/>
          <a:p>
            <a:pPr marL="0" marR="0" lvl="0" indent="0" algn="l" rtl="0">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ODS 7: energía </a:t>
            </a:r>
            <a:r>
              <a:rPr lang="en-GB" sz="2800" b="1">
                <a:solidFill>
                  <a:schemeClr val="dk1"/>
                </a:solidFill>
                <a:latin typeface="Arial"/>
                <a:ea typeface="Arial"/>
                <a:cs typeface="Arial"/>
                <a:sym typeface="Arial"/>
              </a:rPr>
              <a:t>asequible </a:t>
            </a:r>
            <a:r>
              <a:rPr lang="en-GB" sz="2800">
                <a:solidFill>
                  <a:schemeClr val="dk1"/>
                </a:solidFill>
                <a:latin typeface="Arial"/>
                <a:ea typeface="Arial"/>
                <a:cs typeface="Arial"/>
                <a:sym typeface="Arial"/>
              </a:rPr>
              <a:t>y limpia para todos</a:t>
            </a:r>
            <a:endParaRPr/>
          </a:p>
        </p:txBody>
      </p:sp>
      <p:sp>
        <p:nvSpPr>
          <p:cNvPr id="225" name="Google Shape;225;p8"/>
          <p:cNvSpPr/>
          <p:nvPr/>
        </p:nvSpPr>
        <p:spPr>
          <a:xfrm>
            <a:off x="8522906" y="21936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6" name="Google Shape;226;p8" descr="Track7_Lecture1_Slide8.mp3"/>
          <p:cNvPicPr preferRelativeResize="0"/>
          <p:nvPr/>
        </p:nvPicPr>
        <p:blipFill rotWithShape="1">
          <a:blip r:embed="rId7">
            <a:alphaModFix/>
          </a:blip>
          <a:srcRect/>
          <a:stretch/>
        </p:blipFill>
        <p:spPr>
          <a:xfrm>
            <a:off x="8594271" y="29468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3" name="Google Shape;233;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234" name="Google Shape;234;p9"/>
          <p:cNvSpPr/>
          <p:nvPr/>
        </p:nvSpPr>
        <p:spPr>
          <a:xfrm>
            <a:off x="887214" y="1439617"/>
            <a:ext cx="1030932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9CC2E5"/>
                </a:solidFill>
                <a:latin typeface="Arial"/>
                <a:ea typeface="Arial"/>
                <a:cs typeface="Arial"/>
                <a:sym typeface="Arial"/>
              </a:rPr>
              <a:t>1.2.3 ¿Por qué la planificación del sistema energético es más importante que nunca?</a:t>
            </a:r>
            <a:endParaRPr/>
          </a:p>
        </p:txBody>
      </p:sp>
      <p:sp>
        <p:nvSpPr>
          <p:cNvPr id="235" name="Google Shape;235;p9"/>
          <p:cNvSpPr txBox="1"/>
          <p:nvPr/>
        </p:nvSpPr>
        <p:spPr>
          <a:xfrm>
            <a:off x="887215" y="40124"/>
            <a:ext cx="6085086"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Arial"/>
              <a:buNone/>
            </a:pPr>
            <a:r>
              <a:rPr lang="en-GB" sz="4400">
                <a:solidFill>
                  <a:schemeClr val="dk1"/>
                </a:solidFill>
              </a:rPr>
              <a:t>Lección </a:t>
            </a:r>
            <a:r>
              <a:rPr lang="en-GB" sz="4400">
                <a:solidFill>
                  <a:schemeClr val="dk1"/>
                </a:solidFill>
                <a:latin typeface="Arial"/>
                <a:ea typeface="Arial"/>
                <a:cs typeface="Arial"/>
                <a:sym typeface="Arial"/>
              </a:rPr>
              <a:t>1.2 Planificación del sistema energético </a:t>
            </a:r>
            <a:endParaRPr/>
          </a:p>
        </p:txBody>
      </p:sp>
      <p:grpSp>
        <p:nvGrpSpPr>
          <p:cNvPr id="236" name="Google Shape;236;p9"/>
          <p:cNvGrpSpPr/>
          <p:nvPr/>
        </p:nvGrpSpPr>
        <p:grpSpPr>
          <a:xfrm>
            <a:off x="910307" y="2262121"/>
            <a:ext cx="10829161" cy="3918215"/>
            <a:chOff x="916334" y="2730020"/>
            <a:chExt cx="10484607" cy="3616576"/>
          </a:xfrm>
        </p:grpSpPr>
        <p:pic>
          <p:nvPicPr>
            <p:cNvPr id="237" name="Google Shape;237;p9"/>
            <p:cNvPicPr preferRelativeResize="0"/>
            <p:nvPr/>
          </p:nvPicPr>
          <p:blipFill rotWithShape="1">
            <a:blip r:embed="rId4">
              <a:alphaModFix/>
            </a:blip>
            <a:srcRect/>
            <a:stretch/>
          </p:blipFill>
          <p:spPr>
            <a:xfrm>
              <a:off x="916334" y="2730020"/>
              <a:ext cx="5123483" cy="3616576"/>
            </a:xfrm>
            <a:prstGeom prst="rect">
              <a:avLst/>
            </a:prstGeom>
            <a:noFill/>
            <a:ln>
              <a:noFill/>
            </a:ln>
          </p:spPr>
        </p:pic>
        <p:pic>
          <p:nvPicPr>
            <p:cNvPr id="238" name="Google Shape;238;p9"/>
            <p:cNvPicPr preferRelativeResize="0"/>
            <p:nvPr/>
          </p:nvPicPr>
          <p:blipFill rotWithShape="1">
            <a:blip r:embed="rId5">
              <a:alphaModFix/>
            </a:blip>
            <a:srcRect/>
            <a:stretch/>
          </p:blipFill>
          <p:spPr>
            <a:xfrm>
              <a:off x="6277458" y="2730020"/>
              <a:ext cx="5123483" cy="3616576"/>
            </a:xfrm>
            <a:prstGeom prst="rect">
              <a:avLst/>
            </a:prstGeom>
            <a:noFill/>
            <a:ln>
              <a:noFill/>
            </a:ln>
          </p:spPr>
        </p:pic>
        <p:sp>
          <p:nvSpPr>
            <p:cNvPr id="239" name="Google Shape;239;p9"/>
            <p:cNvSpPr/>
            <p:nvPr/>
          </p:nvSpPr>
          <p:spPr>
            <a:xfrm>
              <a:off x="2142115" y="2832100"/>
              <a:ext cx="484095" cy="13297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0" name="Google Shape;240;p9"/>
            <p:cNvSpPr/>
            <p:nvPr/>
          </p:nvSpPr>
          <p:spPr>
            <a:xfrm>
              <a:off x="6942827" y="2825376"/>
              <a:ext cx="671347" cy="139700"/>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241" name="Google Shape;241;p9" descr="Diagram&#10;&#10;Description automatically generated"/>
          <p:cNvPicPr preferRelativeResize="0"/>
          <p:nvPr/>
        </p:nvPicPr>
        <p:blipFill rotWithShape="1">
          <a:blip r:embed="rId6">
            <a:alphaModFix/>
          </a:blip>
          <a:srcRect/>
          <a:stretch/>
        </p:blipFill>
        <p:spPr>
          <a:xfrm>
            <a:off x="10473053" y="455295"/>
            <a:ext cx="839471" cy="839471"/>
          </a:xfrm>
          <a:prstGeom prst="rect">
            <a:avLst/>
          </a:prstGeom>
          <a:noFill/>
          <a:ln>
            <a:noFill/>
          </a:ln>
        </p:spPr>
      </p:pic>
      <p:sp>
        <p:nvSpPr>
          <p:cNvPr id="242" name="Google Shape;242;p9"/>
          <p:cNvSpPr txBox="1"/>
          <p:nvPr/>
        </p:nvSpPr>
        <p:spPr>
          <a:xfrm>
            <a:off x="887214" y="1906146"/>
            <a:ext cx="5048971" cy="328905"/>
          </a:xfrm>
          <a:prstGeom prst="rect">
            <a:avLst/>
          </a:prstGeom>
          <a:noFill/>
          <a:ln>
            <a:noFill/>
          </a:ln>
        </p:spPr>
        <p:txBody>
          <a:bodyPr spcFirstLastPara="1" wrap="square" lIns="91425" tIns="45700" rIns="91425" bIns="45700" anchor="ctr" anchorCtr="0">
            <a:normAutofit fontScale="62500" lnSpcReduction="20000"/>
          </a:bodyPr>
          <a:lstStyle/>
          <a:p>
            <a:pPr marL="0" marR="0" lvl="0" indent="0" algn="l" rtl="0">
              <a:lnSpc>
                <a:spcPct val="90000"/>
              </a:lnSpc>
              <a:spcBef>
                <a:spcPts val="0"/>
              </a:spcBef>
              <a:spcAft>
                <a:spcPts val="0"/>
              </a:spcAft>
              <a:buClr>
                <a:schemeClr val="dk1"/>
              </a:buClr>
              <a:buSzPct val="100000"/>
              <a:buFont typeface="Arial"/>
              <a:buNone/>
            </a:pPr>
            <a:r>
              <a:rPr lang="en-GB" sz="2800">
                <a:solidFill>
                  <a:schemeClr val="dk1"/>
                </a:solidFill>
                <a:latin typeface="Arial"/>
                <a:ea typeface="Arial"/>
                <a:cs typeface="Arial"/>
                <a:sym typeface="Arial"/>
              </a:rPr>
              <a:t>ODS 7: </a:t>
            </a:r>
            <a:r>
              <a:rPr lang="en-GB" sz="2800" b="1">
                <a:solidFill>
                  <a:schemeClr val="dk1"/>
                </a:solidFill>
                <a:latin typeface="Arial"/>
                <a:ea typeface="Arial"/>
                <a:cs typeface="Arial"/>
                <a:sym typeface="Arial"/>
              </a:rPr>
              <a:t>energía </a:t>
            </a:r>
            <a:r>
              <a:rPr lang="en-GB" sz="2800">
                <a:solidFill>
                  <a:schemeClr val="dk1"/>
                </a:solidFill>
                <a:latin typeface="Arial"/>
                <a:ea typeface="Arial"/>
                <a:cs typeface="Arial"/>
                <a:sym typeface="Arial"/>
              </a:rPr>
              <a:t>asequible y </a:t>
            </a:r>
            <a:r>
              <a:rPr lang="en-GB" sz="2800" b="1">
                <a:solidFill>
                  <a:schemeClr val="dk1"/>
                </a:solidFill>
                <a:latin typeface="Arial"/>
                <a:ea typeface="Arial"/>
                <a:cs typeface="Arial"/>
                <a:sym typeface="Arial"/>
              </a:rPr>
              <a:t>limpia </a:t>
            </a:r>
            <a:r>
              <a:rPr lang="en-GB" sz="2800">
                <a:solidFill>
                  <a:schemeClr val="dk1"/>
                </a:solidFill>
                <a:latin typeface="Arial"/>
                <a:ea typeface="Arial"/>
                <a:cs typeface="Arial"/>
                <a:sym typeface="Arial"/>
              </a:rPr>
              <a:t>para todos</a:t>
            </a:r>
            <a:endParaRPr/>
          </a:p>
        </p:txBody>
      </p:sp>
      <p:sp>
        <p:nvSpPr>
          <p:cNvPr id="243" name="Google Shape;243;p9"/>
          <p:cNvSpPr/>
          <p:nvPr/>
        </p:nvSpPr>
        <p:spPr>
          <a:xfrm>
            <a:off x="9000671" y="31826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4" name="Google Shape;244;p9" descr="Track7_Lecture1_Slide9.mp3"/>
          <p:cNvPicPr preferRelativeResize="0"/>
          <p:nvPr/>
        </p:nvPicPr>
        <p:blipFill rotWithShape="1">
          <a:blip r:embed="rId7">
            <a:alphaModFix/>
          </a:blip>
          <a:srcRect/>
          <a:stretch/>
        </p:blipFill>
        <p:spPr>
          <a:xfrm>
            <a:off x="9000671" y="31826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4190</Words>
  <Application>Microsoft Macintosh PowerPoint</Application>
  <PresentationFormat>Widescreen</PresentationFormat>
  <Paragraphs>294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Open Sans</vt:lpstr>
      <vt:lpstr>Open Sans ExtraBold</vt:lpstr>
      <vt:lpstr>Open Sans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Yeganyan, Rudolf</cp:lastModifiedBy>
  <cp:revision>2</cp:revision>
  <dcterms:created xsi:type="dcterms:W3CDTF">2021-02-10T16:48:02Z</dcterms:created>
  <dcterms:modified xsi:type="dcterms:W3CDTF">2022-11-08T15:19:32Z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